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heme/theme4.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68.xml" ContentType="application/vnd.openxmlformats-officedocument.presentationml.tags+xml"/>
  <Override PartName="/ppt/notesSlides/notesSlide2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91.xml" ContentType="application/vnd.openxmlformats-officedocument.presentationml.tags+xml"/>
  <Override PartName="/ppt/notesSlides/notesSlide31.xml" ContentType="application/vnd.openxmlformats-officedocument.presentationml.notesSlide+xml"/>
  <Override PartName="/ppt/tags/tag92.xml" ContentType="application/vnd.openxmlformats-officedocument.presentationml.tags+xml"/>
  <Override PartName="/ppt/notesSlides/notesSlide3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117.xml" ContentType="application/vnd.openxmlformats-officedocument.presentationml.tags+xml"/>
  <Override PartName="/ppt/notesSlides/notesSlide34.xml" ContentType="application/vnd.openxmlformats-officedocument.presentationml.notesSlide+xml"/>
  <Override PartName="/ppt/tags/tag118.xml" ContentType="application/vnd.openxmlformats-officedocument.presentationml.tags+xml"/>
  <Override PartName="/ppt/notesSlides/notesSlide35.xml" ContentType="application/vnd.openxmlformats-officedocument.presentationml.notesSlide+xml"/>
  <Override PartName="/ppt/tags/tag119.xml" ContentType="application/vnd.openxmlformats-officedocument.presentationml.tags+xml"/>
  <Override PartName="/ppt/notesSlides/notesSlide36.xml" ContentType="application/vnd.openxmlformats-officedocument.presentationml.notesSlide+xml"/>
  <Override PartName="/ppt/tags/tag120.xml" ContentType="application/vnd.openxmlformats-officedocument.presentationml.tags+xml"/>
  <Override PartName="/ppt/notesSlides/notesSlide37.xml" ContentType="application/vnd.openxmlformats-officedocument.presentationml.notesSlide+xml"/>
  <Override PartName="/ppt/tags/tag121.xml" ContentType="application/vnd.openxmlformats-officedocument.presentationml.tags+xml"/>
  <Override PartName="/ppt/notesSlides/notesSlide38.xml" ContentType="application/vnd.openxmlformats-officedocument.presentationml.notesSlide+xml"/>
  <Override PartName="/ppt/tags/tag12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23.xml" ContentType="application/vnd.openxmlformats-officedocument.presentationml.tags+xml"/>
  <Override PartName="/ppt/notesSlides/notesSlide41.xml" ContentType="application/vnd.openxmlformats-officedocument.presentationml.notesSlide+xml"/>
  <Override PartName="/ppt/tags/tag124.xml" ContentType="application/vnd.openxmlformats-officedocument.presentationml.tags+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9" r:id="rId4"/>
    <p:sldMasterId id="2147483757" r:id="rId5"/>
    <p:sldMasterId id="2147483767" r:id="rId6"/>
  </p:sldMasterIdLst>
  <p:notesMasterIdLst>
    <p:notesMasterId r:id="rId49"/>
  </p:notesMasterIdLst>
  <p:sldIdLst>
    <p:sldId id="290" r:id="rId7"/>
    <p:sldId id="302" r:id="rId8"/>
    <p:sldId id="427" r:id="rId9"/>
    <p:sldId id="392" r:id="rId10"/>
    <p:sldId id="448" r:id="rId11"/>
    <p:sldId id="456" r:id="rId12"/>
    <p:sldId id="380" r:id="rId13"/>
    <p:sldId id="471" r:id="rId14"/>
    <p:sldId id="472" r:id="rId15"/>
    <p:sldId id="395" r:id="rId16"/>
    <p:sldId id="475" r:id="rId17"/>
    <p:sldId id="260" r:id="rId18"/>
    <p:sldId id="485" r:id="rId19"/>
    <p:sldId id="477" r:id="rId20"/>
    <p:sldId id="479" r:id="rId21"/>
    <p:sldId id="484" r:id="rId22"/>
    <p:sldId id="397" r:id="rId23"/>
    <p:sldId id="372" r:id="rId24"/>
    <p:sldId id="455" r:id="rId25"/>
    <p:sldId id="449" r:id="rId26"/>
    <p:sldId id="398" r:id="rId27"/>
    <p:sldId id="450" r:id="rId28"/>
    <p:sldId id="400" r:id="rId29"/>
    <p:sldId id="462" r:id="rId30"/>
    <p:sldId id="402" r:id="rId31"/>
    <p:sldId id="403" r:id="rId32"/>
    <p:sldId id="457" r:id="rId33"/>
    <p:sldId id="470" r:id="rId34"/>
    <p:sldId id="481" r:id="rId35"/>
    <p:sldId id="480" r:id="rId36"/>
    <p:sldId id="404" r:id="rId37"/>
    <p:sldId id="458" r:id="rId38"/>
    <p:sldId id="463" r:id="rId39"/>
    <p:sldId id="405" r:id="rId40"/>
    <p:sldId id="451" r:id="rId41"/>
    <p:sldId id="411" r:id="rId42"/>
    <p:sldId id="442" r:id="rId43"/>
    <p:sldId id="453" r:id="rId44"/>
    <p:sldId id="413" r:id="rId45"/>
    <p:sldId id="460" r:id="rId46"/>
    <p:sldId id="483" r:id="rId47"/>
    <p:sldId id="301" r:id="rId48"/>
  </p:sldIdLst>
  <p:sldSz cx="9144000" cy="5143500" type="screen16x9"/>
  <p:notesSz cx="6797675" cy="9926638"/>
  <p:custDataLst>
    <p:tags r:id="rId5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6" userDrawn="1">
          <p15:clr>
            <a:srgbClr val="A4A3A4"/>
          </p15:clr>
        </p15:guide>
        <p15:guide id="2" pos="18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2C1907-DEBE-E6D9-1BAE-1D82D20A8D5A}" name="Darren Miller" initials="DM" userId="S::darren.miller@arena.gov.au::1a8bf514-3f1b-49f5-8de2-237f8f7bda6d" providerId="AD"/>
  <p188:author id="{B6DFBD55-8D55-B296-7244-D57D5E03ED16}" name="Emily Chou" initials="EC" userId="S::emily.chou@arena.gov.au::7d854d3d-d5ab-4ab3-b2f0-c534c42893a1" providerId="AD"/>
  <p188:author id="{D9F4F259-F207-2D1C-A2C9-3421D0459D48}" name="Alexandra McIntosh" initials="AM" userId="S::alexandra.mcintosh@arena.gov.au::5f4d9524-1575-4a10-ab70-fe0aedb4208b" providerId="AD"/>
  <p188:author id="{88DE4EA3-3E4F-222D-5635-06D207726806}" name="Jody Herley" initials="JH" userId="S::Jody.Herley@arena.gov.au::7ff9a0d5-27b2-44e6-8e9e-789a0f1e6775" providerId="AD"/>
  <p188:author id="{7D0108B7-6065-028F-86B2-8956C96EC93E}" name="Darren Miller" initials="DM" userId="S::Darren.Miller@arena.gov.au::1a8bf514-3f1b-49f5-8de2-237f8f7bda6d" providerId="AD"/>
  <p188:author id="{30E4C2CA-78AD-5BED-7747-EE07D4A4DAD4}" name="Ian Kay" initials="IK" userId="S::ian.kay@arena.gov.au::8db445a0-98c8-4ef6-8fa1-436a246bf2be" providerId="AD"/>
  <p188:author id="{0A439EE8-68D8-2105-9189-531E1C4E67E2}" name="Madison Benton" initials="MB" userId="S::madison.benton@arena.gov.au::ae45eda4-a009-4b93-b94c-4d6bb6e12872" providerId="AD"/>
  <p188:author id="{5BA658ED-4167-C643-A680-20D9C6D08AD9}" name="Alexandra Motbey" initials="AM" userId="S::Alexandra.Motbey@arena.gov.au::96a0c831-e303-4c2d-ae60-430c4da5b2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lex McIntosh" initials="" lastIdx="3" clrIdx="0"/>
  <p:cmAuthor id="7" name="Ian Kay" initials="IK" lastIdx="22" clrIdx="7">
    <p:extLst>
      <p:ext uri="{19B8F6BF-5375-455C-9EA6-DF929625EA0E}">
        <p15:presenceInfo xmlns:p15="http://schemas.microsoft.com/office/powerpoint/2012/main" userId="S::ian.kay@arena.gov.au::8db445a0-98c8-4ef6-8fa1-436a246bf2be" providerId="AD"/>
      </p:ext>
    </p:extLst>
  </p:cmAuthor>
  <p:cmAuthor id="1" name="Samuel Patrick" initials="" lastIdx="5" clrIdx="1"/>
  <p:cmAuthor id="8" name="Chris  Faris" initials="CF" lastIdx="4" clrIdx="8">
    <p:extLst>
      <p:ext uri="{19B8F6BF-5375-455C-9EA6-DF929625EA0E}">
        <p15:presenceInfo xmlns:p15="http://schemas.microsoft.com/office/powerpoint/2012/main" userId="S::chris.faris@arena.gov.au::cfbc2c7b-b4da-4f4c-9aad-83799a604cd8" providerId="AD"/>
      </p:ext>
    </p:extLst>
  </p:cmAuthor>
  <p:cmAuthor id="2" name="Alexandra McIntosh" initials="AM" lastIdx="75" clrIdx="2">
    <p:extLst>
      <p:ext uri="{19B8F6BF-5375-455C-9EA6-DF929625EA0E}">
        <p15:presenceInfo xmlns:p15="http://schemas.microsoft.com/office/powerpoint/2012/main" userId="S::alexandra.mcintosh@arena.gov.au::5f4d9524-1575-4a10-ab70-fe0aedb4208b" providerId="AD"/>
      </p:ext>
    </p:extLst>
  </p:cmAuthor>
  <p:cmAuthor id="9" name="Madison Benton" initials="MB" lastIdx="7" clrIdx="9">
    <p:extLst>
      <p:ext uri="{19B8F6BF-5375-455C-9EA6-DF929625EA0E}">
        <p15:presenceInfo xmlns:p15="http://schemas.microsoft.com/office/powerpoint/2012/main" userId="S::madison.benton@arena.gov.au::ae45eda4-a009-4b93-b94c-4d6bb6e12872" providerId="AD"/>
      </p:ext>
    </p:extLst>
  </p:cmAuthor>
  <p:cmAuthor id="3" name="Samuel  Patrick" initials="SP" lastIdx="13" clrIdx="3">
    <p:extLst>
      <p:ext uri="{19B8F6BF-5375-455C-9EA6-DF929625EA0E}">
        <p15:presenceInfo xmlns:p15="http://schemas.microsoft.com/office/powerpoint/2012/main" userId="S::samuel.patrick@arena.gov.au::e79100f1-c6b5-459b-a7e5-7f26bad012d6" providerId="AD"/>
      </p:ext>
    </p:extLst>
  </p:cmAuthor>
  <p:cmAuthor id="10" name="Christina Valentine" initials="CV" lastIdx="3" clrIdx="10">
    <p:extLst>
      <p:ext uri="{19B8F6BF-5375-455C-9EA6-DF929625EA0E}">
        <p15:presenceInfo xmlns:p15="http://schemas.microsoft.com/office/powerpoint/2012/main" userId="S::christina.valentine@arena.gov.au::a356c49a-b61c-4514-8e47-4ebcb3f13179" providerId="AD"/>
      </p:ext>
    </p:extLst>
  </p:cmAuthor>
  <p:cmAuthor id="4" name="Zoe von Batenburg" initials="ZB" lastIdx="19" clrIdx="4">
    <p:extLst>
      <p:ext uri="{19B8F6BF-5375-455C-9EA6-DF929625EA0E}">
        <p15:presenceInfo xmlns:p15="http://schemas.microsoft.com/office/powerpoint/2012/main" userId="S::zoe.vonbatenburg@arena.gov.au::f0d1b575-59c7-446e-a37e-5c74588cbc1e" providerId="AD"/>
      </p:ext>
    </p:extLst>
  </p:cmAuthor>
  <p:cmAuthor id="5" name="Darren Miller" initials="DM" lastIdx="15" clrIdx="5">
    <p:extLst>
      <p:ext uri="{19B8F6BF-5375-455C-9EA6-DF929625EA0E}">
        <p15:presenceInfo xmlns:p15="http://schemas.microsoft.com/office/powerpoint/2012/main" userId="S::darren.miller@arena.gov.au::1a8bf514-3f1b-49f5-8de2-237f8f7bda6d" providerId="AD"/>
      </p:ext>
    </p:extLst>
  </p:cmAuthor>
  <p:cmAuthor id="6" name="Nic Dorward" initials="ND" lastIdx="1" clrIdx="6">
    <p:extLst>
      <p:ext uri="{19B8F6BF-5375-455C-9EA6-DF929625EA0E}">
        <p15:presenceInfo xmlns:p15="http://schemas.microsoft.com/office/powerpoint/2012/main" userId="S::nic.dorward@arena.gov.au::cb730c90-874f-484e-875c-96eeaec855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5B45A"/>
    <a:srgbClr val="E5F1F7"/>
    <a:srgbClr val="FF920D"/>
    <a:srgbClr val="B6D7A8"/>
    <a:srgbClr val="4ADBFF"/>
    <a:srgbClr val="52853D"/>
    <a:srgbClr val="00B0D9"/>
    <a:srgbClr val="083A42"/>
    <a:srgbClr val="198E7D"/>
    <a:srgbClr val="87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147F56-4491-4A52-B839-D4535020547B}">
  <a:tblStyle styleId="{97147F56-4491-4A52-B839-D453502054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861DAE8-3CB2-456B-813B-14507EB0679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78" autoAdjust="0"/>
  </p:normalViewPr>
  <p:slideViewPr>
    <p:cSldViewPr snapToGrid="0">
      <p:cViewPr varScale="1">
        <p:scale>
          <a:sx n="132" d="100"/>
          <a:sy n="132" d="100"/>
        </p:scale>
        <p:origin x="1014" y="120"/>
      </p:cViewPr>
      <p:guideLst>
        <p:guide orient="horz" pos="146"/>
        <p:guide pos="18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4.5774647887323945E-2"/>
          <c:w val="0.93981481481481477"/>
          <c:h val="0.90845070422535212"/>
        </c:manualLayout>
      </c:layout>
      <c:barChart>
        <c:barDir val="col"/>
        <c:grouping val="stacked"/>
        <c:varyColors val="0"/>
        <c:ser>
          <c:idx val="0"/>
          <c:order val="0"/>
          <c:spPr>
            <a:noFill/>
            <a:ln>
              <a:noFill/>
            </a:ln>
          </c:spPr>
          <c:invertIfNegative val="0"/>
          <c:dPt>
            <c:idx val="0"/>
            <c:invertIfNegative val="0"/>
            <c:bubble3D val="0"/>
            <c:spPr>
              <a:solidFill>
                <a:srgbClr val="C0C0C0"/>
              </a:solidFill>
              <a:ln>
                <a:noFill/>
              </a:ln>
            </c:spPr>
            <c:extLst>
              <c:ext xmlns:c16="http://schemas.microsoft.com/office/drawing/2014/chart" uri="{C3380CC4-5D6E-409C-BE32-E72D297353CC}">
                <c16:uniqueId val="{00000000-2644-4039-8C7C-FD19CB13C283}"/>
              </c:ext>
            </c:extLst>
          </c:dPt>
          <c:dPt>
            <c:idx val="2"/>
            <c:invertIfNegative val="0"/>
            <c:bubble3D val="0"/>
            <c:spPr>
              <a:solidFill>
                <a:srgbClr val="00B0D9"/>
              </a:solidFill>
              <a:ln>
                <a:noFill/>
              </a:ln>
            </c:spPr>
            <c:extLst>
              <c:ext xmlns:c16="http://schemas.microsoft.com/office/drawing/2014/chart" uri="{C3380CC4-5D6E-409C-BE32-E72D297353CC}">
                <c16:uniqueId val="{00000001-2644-4039-8C7C-FD19CB13C283}"/>
              </c:ext>
            </c:extLst>
          </c:dPt>
          <c:val>
            <c:numRef>
              <c:f>Sheet1!$A$1:$C$1</c:f>
              <c:numCache>
                <c:formatCode>General</c:formatCode>
                <c:ptCount val="3"/>
                <c:pt idx="0">
                  <c:v>8</c:v>
                </c:pt>
                <c:pt idx="1">
                  <c:v>4</c:v>
                </c:pt>
                <c:pt idx="2">
                  <c:v>4</c:v>
                </c:pt>
              </c:numCache>
            </c:numRef>
          </c:val>
          <c:extLst>
            <c:ext xmlns:c16="http://schemas.microsoft.com/office/drawing/2014/chart" uri="{C3380CC4-5D6E-409C-BE32-E72D297353CC}">
              <c16:uniqueId val="{00000002-2644-4039-8C7C-FD19CB13C283}"/>
            </c:ext>
          </c:extLst>
        </c:ser>
        <c:ser>
          <c:idx val="1"/>
          <c:order val="1"/>
          <c:spPr>
            <a:solidFill>
              <a:srgbClr val="C0C0C0"/>
            </a:solidFill>
            <a:ln>
              <a:noFill/>
            </a:ln>
          </c:spPr>
          <c:invertIfNegative val="0"/>
          <c:val>
            <c:numRef>
              <c:f>Sheet1!$A$2:$C$2</c:f>
              <c:numCache>
                <c:formatCode>General</c:formatCode>
                <c:ptCount val="3"/>
                <c:pt idx="1">
                  <c:v>4</c:v>
                </c:pt>
              </c:numCache>
            </c:numRef>
          </c:val>
          <c:extLst>
            <c:ext xmlns:c16="http://schemas.microsoft.com/office/drawing/2014/chart" uri="{C3380CC4-5D6E-409C-BE32-E72D297353CC}">
              <c16:uniqueId val="{00000003-2644-4039-8C7C-FD19CB13C283}"/>
            </c:ext>
          </c:extLst>
        </c:ser>
        <c:dLbls>
          <c:showLegendKey val="0"/>
          <c:showVal val="0"/>
          <c:showCatName val="0"/>
          <c:showSerName val="0"/>
          <c:showPercent val="0"/>
          <c:showBubbleSize val="0"/>
        </c:dLbls>
        <c:gapWidth val="80"/>
        <c:overlap val="100"/>
        <c:axId val="917474831"/>
        <c:axId val="1"/>
      </c:barChart>
      <c:catAx>
        <c:axId val="917474831"/>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axMin"/>
          <c:max val="8"/>
          <c:min val="0"/>
        </c:scaling>
        <c:delete val="1"/>
        <c:axPos val="l"/>
        <c:numFmt formatCode="General" sourceLinked="1"/>
        <c:majorTickMark val="out"/>
        <c:minorTickMark val="none"/>
        <c:tickLblPos val="nextTo"/>
        <c:crossAx val="917474831"/>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94021294021293E-2"/>
          <c:y val="0.10256410256410256"/>
          <c:w val="0.95741195741195739"/>
          <c:h val="0.79487179487179482"/>
        </c:manualLayout>
      </c:layout>
      <c:barChart>
        <c:barDir val="col"/>
        <c:grouping val="stacked"/>
        <c:varyColors val="0"/>
        <c:ser>
          <c:idx val="0"/>
          <c:order val="0"/>
          <c:spPr>
            <a:solidFill>
              <a:schemeClr val="accent2"/>
            </a:solidFill>
            <a:ln>
              <a:noFill/>
            </a:ln>
          </c:spPr>
          <c:invertIfNegative val="0"/>
          <c:val>
            <c:numRef>
              <c:f>Sheet1!$A$1:$J$1</c:f>
              <c:numCache>
                <c:formatCode>General</c:formatCode>
                <c:ptCount val="10"/>
                <c:pt idx="0">
                  <c:v>4</c:v>
                </c:pt>
                <c:pt idx="1">
                  <c:v>4</c:v>
                </c:pt>
                <c:pt idx="2">
                  <c:v>4</c:v>
                </c:pt>
                <c:pt idx="3">
                  <c:v>4</c:v>
                </c:pt>
                <c:pt idx="4">
                  <c:v>4</c:v>
                </c:pt>
                <c:pt idx="5">
                  <c:v>4</c:v>
                </c:pt>
                <c:pt idx="6">
                  <c:v>4</c:v>
                </c:pt>
                <c:pt idx="7">
                  <c:v>4</c:v>
                </c:pt>
                <c:pt idx="8">
                  <c:v>4</c:v>
                </c:pt>
                <c:pt idx="9">
                  <c:v>4</c:v>
                </c:pt>
              </c:numCache>
            </c:numRef>
          </c:val>
          <c:extLst>
            <c:ext xmlns:c16="http://schemas.microsoft.com/office/drawing/2014/chart" uri="{C3380CC4-5D6E-409C-BE32-E72D297353CC}">
              <c16:uniqueId val="{00000000-9B87-47B3-B3E4-CB49F1ACC6C7}"/>
            </c:ext>
          </c:extLst>
        </c:ser>
        <c:ser>
          <c:idx val="1"/>
          <c:order val="1"/>
          <c:spPr>
            <a:solidFill>
              <a:srgbClr val="00B0D9"/>
            </a:solidFill>
            <a:ln>
              <a:noFill/>
            </a:ln>
          </c:spPr>
          <c:invertIfNegative val="0"/>
          <c:val>
            <c:numRef>
              <c:f>Sheet1!$A$2:$J$2</c:f>
              <c:numCache>
                <c:formatCode>General</c:formatCode>
                <c:ptCount val="10"/>
                <c:pt idx="0">
                  <c:v>2</c:v>
                </c:pt>
                <c:pt idx="1">
                  <c:v>2</c:v>
                </c:pt>
                <c:pt idx="2">
                  <c:v>2</c:v>
                </c:pt>
                <c:pt idx="3">
                  <c:v>2</c:v>
                </c:pt>
                <c:pt idx="4">
                  <c:v>2</c:v>
                </c:pt>
                <c:pt idx="5">
                  <c:v>2</c:v>
                </c:pt>
                <c:pt idx="6">
                  <c:v>2</c:v>
                </c:pt>
                <c:pt idx="7">
                  <c:v>2</c:v>
                </c:pt>
                <c:pt idx="8">
                  <c:v>2</c:v>
                </c:pt>
                <c:pt idx="9">
                  <c:v>2</c:v>
                </c:pt>
              </c:numCache>
            </c:numRef>
          </c:val>
          <c:extLst>
            <c:ext xmlns:c16="http://schemas.microsoft.com/office/drawing/2014/chart" uri="{C3380CC4-5D6E-409C-BE32-E72D297353CC}">
              <c16:uniqueId val="{00000001-9B87-47B3-B3E4-CB49F1ACC6C7}"/>
            </c:ext>
          </c:extLst>
        </c:ser>
        <c:ser>
          <c:idx val="2"/>
          <c:order val="2"/>
          <c:spPr>
            <a:solidFill>
              <a:srgbClr val="4ADBFF"/>
            </a:solidFill>
            <a:ln>
              <a:noFill/>
            </a:ln>
          </c:spPr>
          <c:invertIfNegative val="0"/>
          <c:val>
            <c:numRef>
              <c:f>Sheet1!$A$3:$J$3</c:f>
              <c:numCache>
                <c:formatCode>General</c:formatCode>
                <c:ptCount val="10"/>
                <c:pt idx="4">
                  <c:v>1</c:v>
                </c:pt>
                <c:pt idx="5">
                  <c:v>1</c:v>
                </c:pt>
                <c:pt idx="6">
                  <c:v>1</c:v>
                </c:pt>
                <c:pt idx="7">
                  <c:v>1</c:v>
                </c:pt>
                <c:pt idx="8">
                  <c:v>1</c:v>
                </c:pt>
                <c:pt idx="9">
                  <c:v>1</c:v>
                </c:pt>
              </c:numCache>
            </c:numRef>
          </c:val>
          <c:extLst>
            <c:ext xmlns:c16="http://schemas.microsoft.com/office/drawing/2014/chart" uri="{C3380CC4-5D6E-409C-BE32-E72D297353CC}">
              <c16:uniqueId val="{00000002-9B87-47B3-B3E4-CB49F1ACC6C7}"/>
            </c:ext>
          </c:extLst>
        </c:ser>
        <c:dLbls>
          <c:showLegendKey val="0"/>
          <c:showVal val="0"/>
          <c:showCatName val="0"/>
          <c:showSerName val="0"/>
          <c:showPercent val="0"/>
          <c:showBubbleSize val="0"/>
        </c:dLbls>
        <c:gapWidth val="80"/>
        <c:overlap val="100"/>
        <c:axId val="958453263"/>
        <c:axId val="1"/>
      </c:barChart>
      <c:lineChart>
        <c:grouping val="standard"/>
        <c:varyColors val="0"/>
        <c:ser>
          <c:idx val="3"/>
          <c:order val="3"/>
          <c:spPr>
            <a:ln w="28575" algn="ctr">
              <a:solidFill>
                <a:srgbClr val="FFC884"/>
              </a:solidFill>
              <a:prstDash val="solid"/>
            </a:ln>
          </c:spPr>
          <c:marker>
            <c:symbol val="none"/>
          </c:marker>
          <c:val>
            <c:numRef>
              <c:f>Sheet1!$A$4:$J$4</c:f>
              <c:numCache>
                <c:formatCode>General</c:formatCode>
                <c:ptCount val="10"/>
                <c:pt idx="0">
                  <c:v>5</c:v>
                </c:pt>
                <c:pt idx="1">
                  <c:v>5</c:v>
                </c:pt>
                <c:pt idx="2">
                  <c:v>5</c:v>
                </c:pt>
                <c:pt idx="3">
                  <c:v>5</c:v>
                </c:pt>
                <c:pt idx="4">
                  <c:v>7</c:v>
                </c:pt>
                <c:pt idx="5">
                  <c:v>7</c:v>
                </c:pt>
                <c:pt idx="6">
                  <c:v>7</c:v>
                </c:pt>
                <c:pt idx="7">
                  <c:v>7</c:v>
                </c:pt>
                <c:pt idx="8">
                  <c:v>7</c:v>
                </c:pt>
                <c:pt idx="9">
                  <c:v>7</c:v>
                </c:pt>
              </c:numCache>
            </c:numRef>
          </c:val>
          <c:smooth val="0"/>
          <c:extLst>
            <c:ext xmlns:c16="http://schemas.microsoft.com/office/drawing/2014/chart" uri="{C3380CC4-5D6E-409C-BE32-E72D297353CC}">
              <c16:uniqueId val="{00000003-9B87-47B3-B3E4-CB49F1ACC6C7}"/>
            </c:ext>
          </c:extLst>
        </c:ser>
        <c:ser>
          <c:idx val="4"/>
          <c:order val="4"/>
          <c:spPr>
            <a:ln w="28575" algn="ctr">
              <a:solidFill>
                <a:srgbClr val="FF920D"/>
              </a:solidFill>
              <a:prstDash val="solid"/>
            </a:ln>
          </c:spPr>
          <c:marker>
            <c:symbol val="none"/>
          </c:marker>
          <c:val>
            <c:numRef>
              <c:f>Sheet1!$A$5:$J$5</c:f>
              <c:numCache>
                <c:formatCode>General</c:formatCode>
                <c:ptCount val="10"/>
                <c:pt idx="0">
                  <c:v>6</c:v>
                </c:pt>
                <c:pt idx="1">
                  <c:v>6</c:v>
                </c:pt>
                <c:pt idx="2">
                  <c:v>6</c:v>
                </c:pt>
                <c:pt idx="3">
                  <c:v>6</c:v>
                </c:pt>
                <c:pt idx="4">
                  <c:v>8</c:v>
                </c:pt>
                <c:pt idx="5">
                  <c:v>8</c:v>
                </c:pt>
                <c:pt idx="6">
                  <c:v>8</c:v>
                </c:pt>
                <c:pt idx="7">
                  <c:v>8</c:v>
                </c:pt>
                <c:pt idx="8">
                  <c:v>8</c:v>
                </c:pt>
                <c:pt idx="9">
                  <c:v>8</c:v>
                </c:pt>
              </c:numCache>
            </c:numRef>
          </c:val>
          <c:smooth val="0"/>
          <c:extLst>
            <c:ext xmlns:c16="http://schemas.microsoft.com/office/drawing/2014/chart" uri="{C3380CC4-5D6E-409C-BE32-E72D297353CC}">
              <c16:uniqueId val="{00000004-9B87-47B3-B3E4-CB49F1ACC6C7}"/>
            </c:ext>
          </c:extLst>
        </c:ser>
        <c:dLbls>
          <c:showLegendKey val="0"/>
          <c:showVal val="0"/>
          <c:showCatName val="0"/>
          <c:showSerName val="0"/>
          <c:showPercent val="0"/>
          <c:showBubbleSize val="0"/>
        </c:dLbls>
        <c:marker val="1"/>
        <c:smooth val="0"/>
        <c:axId val="958453263"/>
        <c:axId val="1"/>
      </c:lineChart>
      <c:catAx>
        <c:axId val="95845326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
          <c:min val="0"/>
        </c:scaling>
        <c:delete val="1"/>
        <c:axPos val="r"/>
        <c:numFmt formatCode="General" sourceLinked="1"/>
        <c:majorTickMark val="out"/>
        <c:minorTickMark val="none"/>
        <c:tickLblPos val="nextTo"/>
        <c:crossAx val="958453263"/>
        <c:crosses val="max"/>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94021294021293E-2"/>
          <c:y val="9.6296296296296297E-2"/>
          <c:w val="0.95741195741195739"/>
          <c:h val="0.80740740740740746"/>
        </c:manualLayout>
      </c:layout>
      <c:barChart>
        <c:barDir val="col"/>
        <c:grouping val="stacked"/>
        <c:varyColors val="0"/>
        <c:ser>
          <c:idx val="0"/>
          <c:order val="0"/>
          <c:spPr>
            <a:solidFill>
              <a:schemeClr val="accent2"/>
            </a:solidFill>
            <a:ln>
              <a:noFill/>
            </a:ln>
          </c:spPr>
          <c:invertIfNegative val="0"/>
          <c:val>
            <c:numRef>
              <c:f>Sheet1!$A$1:$J$1</c:f>
              <c:numCache>
                <c:formatCode>General</c:formatCode>
                <c:ptCount val="10"/>
                <c:pt idx="0">
                  <c:v>32</c:v>
                </c:pt>
                <c:pt idx="1">
                  <c:v>32</c:v>
                </c:pt>
                <c:pt idx="2">
                  <c:v>32</c:v>
                </c:pt>
                <c:pt idx="3">
                  <c:v>32</c:v>
                </c:pt>
                <c:pt idx="4">
                  <c:v>16</c:v>
                </c:pt>
                <c:pt idx="5">
                  <c:v>16</c:v>
                </c:pt>
                <c:pt idx="6">
                  <c:v>16</c:v>
                </c:pt>
                <c:pt idx="7">
                  <c:v>16</c:v>
                </c:pt>
                <c:pt idx="8">
                  <c:v>16</c:v>
                </c:pt>
                <c:pt idx="9">
                  <c:v>16</c:v>
                </c:pt>
              </c:numCache>
            </c:numRef>
          </c:val>
          <c:extLst>
            <c:ext xmlns:c16="http://schemas.microsoft.com/office/drawing/2014/chart" uri="{C3380CC4-5D6E-409C-BE32-E72D297353CC}">
              <c16:uniqueId val="{00000000-4908-4B23-936A-BD19ACC04211}"/>
            </c:ext>
          </c:extLst>
        </c:ser>
        <c:ser>
          <c:idx val="1"/>
          <c:order val="1"/>
          <c:spPr>
            <a:solidFill>
              <a:srgbClr val="00B0D9"/>
            </a:solidFill>
            <a:ln>
              <a:noFill/>
            </a:ln>
          </c:spPr>
          <c:invertIfNegative val="0"/>
          <c:val>
            <c:numRef>
              <c:f>Sheet1!$A$2:$J$2</c:f>
              <c:numCache>
                <c:formatCode>General</c:formatCode>
                <c:ptCount val="10"/>
                <c:pt idx="0">
                  <c:v>16</c:v>
                </c:pt>
                <c:pt idx="1">
                  <c:v>16</c:v>
                </c:pt>
                <c:pt idx="2">
                  <c:v>16</c:v>
                </c:pt>
                <c:pt idx="3">
                  <c:v>16</c:v>
                </c:pt>
                <c:pt idx="4">
                  <c:v>8</c:v>
                </c:pt>
                <c:pt idx="5">
                  <c:v>8</c:v>
                </c:pt>
                <c:pt idx="6">
                  <c:v>8</c:v>
                </c:pt>
                <c:pt idx="7">
                  <c:v>8</c:v>
                </c:pt>
                <c:pt idx="8">
                  <c:v>8</c:v>
                </c:pt>
                <c:pt idx="9">
                  <c:v>8</c:v>
                </c:pt>
              </c:numCache>
            </c:numRef>
          </c:val>
          <c:extLst>
            <c:ext xmlns:c16="http://schemas.microsoft.com/office/drawing/2014/chart" uri="{C3380CC4-5D6E-409C-BE32-E72D297353CC}">
              <c16:uniqueId val="{00000001-4908-4B23-936A-BD19ACC04211}"/>
            </c:ext>
          </c:extLst>
        </c:ser>
        <c:ser>
          <c:idx val="2"/>
          <c:order val="2"/>
          <c:spPr>
            <a:solidFill>
              <a:srgbClr val="4ADBFF"/>
            </a:solidFill>
            <a:ln>
              <a:noFill/>
            </a:ln>
          </c:spPr>
          <c:invertIfNegative val="0"/>
          <c:val>
            <c:numRef>
              <c:f>Sheet1!$A$3:$J$3</c:f>
              <c:numCache>
                <c:formatCode>General</c:formatCode>
                <c:ptCount val="10"/>
                <c:pt idx="4">
                  <c:v>4</c:v>
                </c:pt>
                <c:pt idx="5">
                  <c:v>4</c:v>
                </c:pt>
                <c:pt idx="6">
                  <c:v>4</c:v>
                </c:pt>
                <c:pt idx="7">
                  <c:v>4</c:v>
                </c:pt>
                <c:pt idx="8">
                  <c:v>4</c:v>
                </c:pt>
                <c:pt idx="9">
                  <c:v>4</c:v>
                </c:pt>
              </c:numCache>
            </c:numRef>
          </c:val>
          <c:extLst>
            <c:ext xmlns:c16="http://schemas.microsoft.com/office/drawing/2014/chart" uri="{C3380CC4-5D6E-409C-BE32-E72D297353CC}">
              <c16:uniqueId val="{00000002-4908-4B23-936A-BD19ACC04211}"/>
            </c:ext>
          </c:extLst>
        </c:ser>
        <c:dLbls>
          <c:showLegendKey val="0"/>
          <c:showVal val="0"/>
          <c:showCatName val="0"/>
          <c:showSerName val="0"/>
          <c:showPercent val="0"/>
          <c:showBubbleSize val="0"/>
        </c:dLbls>
        <c:gapWidth val="80"/>
        <c:overlap val="100"/>
        <c:axId val="472376735"/>
        <c:axId val="1"/>
      </c:barChart>
      <c:lineChart>
        <c:grouping val="standard"/>
        <c:varyColors val="0"/>
        <c:ser>
          <c:idx val="3"/>
          <c:order val="3"/>
          <c:spPr>
            <a:ln w="28575" algn="ctr">
              <a:solidFill>
                <a:srgbClr val="FF920D"/>
              </a:solidFill>
              <a:prstDash val="solid"/>
            </a:ln>
          </c:spPr>
          <c:marker>
            <c:symbol val="none"/>
          </c:marker>
          <c:val>
            <c:numRef>
              <c:f>Sheet1!$A$4:$J$4</c:f>
              <c:numCache>
                <c:formatCode>General</c:formatCode>
                <c:ptCount val="10"/>
                <c:pt idx="0">
                  <c:v>48</c:v>
                </c:pt>
                <c:pt idx="1">
                  <c:v>48</c:v>
                </c:pt>
                <c:pt idx="2">
                  <c:v>48</c:v>
                </c:pt>
                <c:pt idx="3">
                  <c:v>48</c:v>
                </c:pt>
                <c:pt idx="4">
                  <c:v>35</c:v>
                </c:pt>
                <c:pt idx="5">
                  <c:v>35</c:v>
                </c:pt>
                <c:pt idx="6">
                  <c:v>35</c:v>
                </c:pt>
                <c:pt idx="7">
                  <c:v>35</c:v>
                </c:pt>
                <c:pt idx="8">
                  <c:v>35</c:v>
                </c:pt>
                <c:pt idx="9">
                  <c:v>35</c:v>
                </c:pt>
              </c:numCache>
            </c:numRef>
          </c:val>
          <c:smooth val="0"/>
          <c:extLst>
            <c:ext xmlns:c16="http://schemas.microsoft.com/office/drawing/2014/chart" uri="{C3380CC4-5D6E-409C-BE32-E72D297353CC}">
              <c16:uniqueId val="{00000003-4908-4B23-936A-BD19ACC04211}"/>
            </c:ext>
          </c:extLst>
        </c:ser>
        <c:ser>
          <c:idx val="4"/>
          <c:order val="4"/>
          <c:spPr>
            <a:ln w="28575" algn="ctr">
              <a:solidFill>
                <a:srgbClr val="FFC884"/>
              </a:solidFill>
              <a:prstDash val="solid"/>
            </a:ln>
          </c:spPr>
          <c:marker>
            <c:symbol val="none"/>
          </c:marker>
          <c:val>
            <c:numRef>
              <c:f>Sheet1!$A$5:$J$5</c:f>
              <c:numCache>
                <c:formatCode>General</c:formatCode>
                <c:ptCount val="10"/>
                <c:pt idx="0">
                  <c:v>41</c:v>
                </c:pt>
                <c:pt idx="1">
                  <c:v>41</c:v>
                </c:pt>
                <c:pt idx="2">
                  <c:v>41</c:v>
                </c:pt>
                <c:pt idx="3">
                  <c:v>41</c:v>
                </c:pt>
                <c:pt idx="4">
                  <c:v>28</c:v>
                </c:pt>
                <c:pt idx="5">
                  <c:v>28</c:v>
                </c:pt>
                <c:pt idx="6">
                  <c:v>28</c:v>
                </c:pt>
                <c:pt idx="7">
                  <c:v>28</c:v>
                </c:pt>
                <c:pt idx="8">
                  <c:v>28</c:v>
                </c:pt>
                <c:pt idx="9">
                  <c:v>28</c:v>
                </c:pt>
              </c:numCache>
            </c:numRef>
          </c:val>
          <c:smooth val="0"/>
          <c:extLst>
            <c:ext xmlns:c16="http://schemas.microsoft.com/office/drawing/2014/chart" uri="{C3380CC4-5D6E-409C-BE32-E72D297353CC}">
              <c16:uniqueId val="{00000004-4908-4B23-936A-BD19ACC04211}"/>
            </c:ext>
          </c:extLst>
        </c:ser>
        <c:dLbls>
          <c:showLegendKey val="0"/>
          <c:showVal val="0"/>
          <c:showCatName val="0"/>
          <c:showSerName val="0"/>
          <c:showPercent val="0"/>
          <c:showBubbleSize val="0"/>
        </c:dLbls>
        <c:marker val="1"/>
        <c:smooth val="0"/>
        <c:axId val="472376735"/>
        <c:axId val="1"/>
      </c:lineChart>
      <c:catAx>
        <c:axId val="47237673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8"/>
          <c:min val="0"/>
        </c:scaling>
        <c:delete val="1"/>
        <c:axPos val="r"/>
        <c:numFmt formatCode="General" sourceLinked="1"/>
        <c:majorTickMark val="out"/>
        <c:minorTickMark val="none"/>
        <c:tickLblPos val="nextTo"/>
        <c:crossAx val="472376735"/>
        <c:crosses val="max"/>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745341614906832E-2"/>
          <c:y val="4.5774647887323945E-2"/>
          <c:w val="0.83850931677018636"/>
          <c:h val="0.90845070422535212"/>
        </c:manualLayout>
      </c:layout>
      <c:barChart>
        <c:barDir val="col"/>
        <c:grouping val="stacked"/>
        <c:varyColors val="0"/>
        <c:ser>
          <c:idx val="0"/>
          <c:order val="0"/>
          <c:spPr>
            <a:solidFill>
              <a:srgbClr val="00B0D9"/>
            </a:solidFill>
            <a:ln>
              <a:noFill/>
            </a:ln>
          </c:spPr>
          <c:invertIfNegative val="0"/>
          <c:val>
            <c:numRef>
              <c:f>Sheet1!$A$1</c:f>
              <c:numCache>
                <c:formatCode>General</c:formatCode>
                <c:ptCount val="1"/>
                <c:pt idx="0">
                  <c:v>8</c:v>
                </c:pt>
              </c:numCache>
            </c:numRef>
          </c:val>
          <c:extLst>
            <c:ext xmlns:c16="http://schemas.microsoft.com/office/drawing/2014/chart" uri="{C3380CC4-5D6E-409C-BE32-E72D297353CC}">
              <c16:uniqueId val="{00000000-90A9-4965-8A5D-38CDA27B6D57}"/>
            </c:ext>
          </c:extLst>
        </c:ser>
        <c:dLbls>
          <c:showLegendKey val="0"/>
          <c:showVal val="0"/>
          <c:showCatName val="0"/>
          <c:showSerName val="0"/>
          <c:showPercent val="0"/>
          <c:showBubbleSize val="0"/>
        </c:dLbls>
        <c:gapWidth val="80"/>
        <c:overlap val="100"/>
        <c:axId val="633483151"/>
        <c:axId val="1"/>
      </c:barChart>
      <c:catAx>
        <c:axId val="63348315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
          <c:min val="0"/>
        </c:scaling>
        <c:delete val="1"/>
        <c:axPos val="l"/>
        <c:numFmt formatCode="General" sourceLinked="1"/>
        <c:majorTickMark val="out"/>
        <c:minorTickMark val="none"/>
        <c:tickLblPos val="nextTo"/>
        <c:crossAx val="633483151"/>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94021294021293E-2"/>
          <c:y val="0.10256410256410256"/>
          <c:w val="0.95741195741195739"/>
          <c:h val="0.79487179487179482"/>
        </c:manualLayout>
      </c:layout>
      <c:barChart>
        <c:barDir val="col"/>
        <c:grouping val="stacked"/>
        <c:varyColors val="0"/>
        <c:ser>
          <c:idx val="0"/>
          <c:order val="0"/>
          <c:spPr>
            <a:solidFill>
              <a:srgbClr val="969696"/>
            </a:solidFill>
            <a:ln>
              <a:noFill/>
            </a:ln>
          </c:spPr>
          <c:invertIfNegative val="0"/>
          <c:val>
            <c:numRef>
              <c:f>Sheet1!$A$1:$J$1</c:f>
              <c:numCache>
                <c:formatCode>General</c:formatCode>
                <c:ptCount val="10"/>
                <c:pt idx="0">
                  <c:v>8</c:v>
                </c:pt>
                <c:pt idx="1">
                  <c:v>8</c:v>
                </c:pt>
                <c:pt idx="2">
                  <c:v>8</c:v>
                </c:pt>
                <c:pt idx="3">
                  <c:v>8</c:v>
                </c:pt>
                <c:pt idx="4">
                  <c:v>8</c:v>
                </c:pt>
                <c:pt idx="5">
                  <c:v>8</c:v>
                </c:pt>
                <c:pt idx="6">
                  <c:v>8</c:v>
                </c:pt>
                <c:pt idx="7">
                  <c:v>8</c:v>
                </c:pt>
                <c:pt idx="8">
                  <c:v>8</c:v>
                </c:pt>
                <c:pt idx="9">
                  <c:v>8</c:v>
                </c:pt>
              </c:numCache>
            </c:numRef>
          </c:val>
          <c:extLst>
            <c:ext xmlns:c16="http://schemas.microsoft.com/office/drawing/2014/chart" uri="{C3380CC4-5D6E-409C-BE32-E72D297353CC}">
              <c16:uniqueId val="{00000000-3231-4C36-AD30-7808DEFDD3F9}"/>
            </c:ext>
          </c:extLst>
        </c:ser>
        <c:dLbls>
          <c:showLegendKey val="0"/>
          <c:showVal val="0"/>
          <c:showCatName val="0"/>
          <c:showSerName val="0"/>
          <c:showPercent val="0"/>
          <c:showBubbleSize val="0"/>
        </c:dLbls>
        <c:gapWidth val="80"/>
        <c:overlap val="100"/>
        <c:axId val="1526722367"/>
        <c:axId val="1"/>
      </c:barChart>
      <c:catAx>
        <c:axId val="152672236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
          <c:min val="0"/>
        </c:scaling>
        <c:delete val="1"/>
        <c:axPos val="l"/>
        <c:numFmt formatCode="General" sourceLinked="1"/>
        <c:majorTickMark val="out"/>
        <c:minorTickMark val="none"/>
        <c:tickLblPos val="nextTo"/>
        <c:crossAx val="1526722367"/>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94021294021293E-2"/>
          <c:y val="0.10256410256410256"/>
          <c:w val="0.95741195741195739"/>
          <c:h val="0.79487179487179482"/>
        </c:manualLayout>
      </c:layout>
      <c:barChart>
        <c:barDir val="col"/>
        <c:grouping val="stacked"/>
        <c:varyColors val="0"/>
        <c:ser>
          <c:idx val="0"/>
          <c:order val="0"/>
          <c:spPr>
            <a:solidFill>
              <a:schemeClr val="accent2"/>
            </a:solidFill>
            <a:ln>
              <a:noFill/>
            </a:ln>
          </c:spPr>
          <c:invertIfNegative val="0"/>
          <c:val>
            <c:numRef>
              <c:f>Sheet1!$A$1:$J$1</c:f>
              <c:numCache>
                <c:formatCode>General</c:formatCode>
                <c:ptCount val="10"/>
                <c:pt idx="0">
                  <c:v>4</c:v>
                </c:pt>
                <c:pt idx="1">
                  <c:v>4</c:v>
                </c:pt>
                <c:pt idx="2">
                  <c:v>4</c:v>
                </c:pt>
                <c:pt idx="3">
                  <c:v>4</c:v>
                </c:pt>
                <c:pt idx="4">
                  <c:v>4</c:v>
                </c:pt>
                <c:pt idx="5">
                  <c:v>4</c:v>
                </c:pt>
                <c:pt idx="6">
                  <c:v>4</c:v>
                </c:pt>
                <c:pt idx="7">
                  <c:v>4</c:v>
                </c:pt>
                <c:pt idx="8">
                  <c:v>4</c:v>
                </c:pt>
                <c:pt idx="9">
                  <c:v>4</c:v>
                </c:pt>
              </c:numCache>
            </c:numRef>
          </c:val>
          <c:extLst>
            <c:ext xmlns:c16="http://schemas.microsoft.com/office/drawing/2014/chart" uri="{C3380CC4-5D6E-409C-BE32-E72D297353CC}">
              <c16:uniqueId val="{00000000-4FF2-4B18-8719-AAC3E74760B8}"/>
            </c:ext>
          </c:extLst>
        </c:ser>
        <c:ser>
          <c:idx val="1"/>
          <c:order val="1"/>
          <c:spPr>
            <a:solidFill>
              <a:srgbClr val="00B0D9"/>
            </a:solidFill>
            <a:ln>
              <a:noFill/>
            </a:ln>
          </c:spPr>
          <c:invertIfNegative val="0"/>
          <c:val>
            <c:numRef>
              <c:f>Sheet1!$A$2:$J$2</c:f>
              <c:numCache>
                <c:formatCode>General</c:formatCode>
                <c:ptCount val="10"/>
                <c:pt idx="0">
                  <c:v>2</c:v>
                </c:pt>
                <c:pt idx="1">
                  <c:v>2</c:v>
                </c:pt>
                <c:pt idx="2">
                  <c:v>2</c:v>
                </c:pt>
                <c:pt idx="3">
                  <c:v>2</c:v>
                </c:pt>
                <c:pt idx="4">
                  <c:v>1.5</c:v>
                </c:pt>
                <c:pt idx="5">
                  <c:v>1.5</c:v>
                </c:pt>
                <c:pt idx="6">
                  <c:v>1.5</c:v>
                </c:pt>
                <c:pt idx="7">
                  <c:v>1.5</c:v>
                </c:pt>
                <c:pt idx="8">
                  <c:v>1.5</c:v>
                </c:pt>
                <c:pt idx="9">
                  <c:v>1.5</c:v>
                </c:pt>
              </c:numCache>
            </c:numRef>
          </c:val>
          <c:extLst>
            <c:ext xmlns:c16="http://schemas.microsoft.com/office/drawing/2014/chart" uri="{C3380CC4-5D6E-409C-BE32-E72D297353CC}">
              <c16:uniqueId val="{00000001-4FF2-4B18-8719-AAC3E74760B8}"/>
            </c:ext>
          </c:extLst>
        </c:ser>
        <c:ser>
          <c:idx val="2"/>
          <c:order val="2"/>
          <c:spPr>
            <a:solidFill>
              <a:srgbClr val="87BE70"/>
            </a:solidFill>
            <a:ln>
              <a:noFill/>
            </a:ln>
          </c:spPr>
          <c:invertIfNegative val="0"/>
          <c:val>
            <c:numRef>
              <c:f>Sheet1!$A$3:$J$3</c:f>
              <c:numCache>
                <c:formatCode>General</c:formatCode>
                <c:ptCount val="10"/>
                <c:pt idx="4">
                  <c:v>0.5</c:v>
                </c:pt>
                <c:pt idx="5">
                  <c:v>0.5</c:v>
                </c:pt>
                <c:pt idx="6">
                  <c:v>0.5</c:v>
                </c:pt>
                <c:pt idx="7">
                  <c:v>0.5</c:v>
                </c:pt>
                <c:pt idx="8">
                  <c:v>0.5</c:v>
                </c:pt>
                <c:pt idx="9">
                  <c:v>0.5</c:v>
                </c:pt>
              </c:numCache>
            </c:numRef>
          </c:val>
          <c:extLst>
            <c:ext xmlns:c16="http://schemas.microsoft.com/office/drawing/2014/chart" uri="{C3380CC4-5D6E-409C-BE32-E72D297353CC}">
              <c16:uniqueId val="{00000002-4FF2-4B18-8719-AAC3E74760B8}"/>
            </c:ext>
          </c:extLst>
        </c:ser>
        <c:ser>
          <c:idx val="3"/>
          <c:order val="3"/>
          <c:spPr>
            <a:solidFill>
              <a:srgbClr val="52853D"/>
            </a:solidFill>
            <a:ln>
              <a:noFill/>
            </a:ln>
          </c:spPr>
          <c:invertIfNegative val="0"/>
          <c:val>
            <c:numRef>
              <c:f>Sheet1!$A$4:$J$4</c:f>
              <c:numCache>
                <c:formatCode>General</c:formatCode>
                <c:ptCount val="10"/>
                <c:pt idx="4">
                  <c:v>0.5</c:v>
                </c:pt>
                <c:pt idx="5">
                  <c:v>0.5</c:v>
                </c:pt>
                <c:pt idx="6">
                  <c:v>0.5</c:v>
                </c:pt>
                <c:pt idx="7">
                  <c:v>0.5</c:v>
                </c:pt>
                <c:pt idx="8">
                  <c:v>0.5</c:v>
                </c:pt>
                <c:pt idx="9">
                  <c:v>0.5</c:v>
                </c:pt>
              </c:numCache>
            </c:numRef>
          </c:val>
          <c:extLst>
            <c:ext xmlns:c16="http://schemas.microsoft.com/office/drawing/2014/chart" uri="{C3380CC4-5D6E-409C-BE32-E72D297353CC}">
              <c16:uniqueId val="{00000003-4FF2-4B18-8719-AAC3E74760B8}"/>
            </c:ext>
          </c:extLst>
        </c:ser>
        <c:dLbls>
          <c:showLegendKey val="0"/>
          <c:showVal val="0"/>
          <c:showCatName val="0"/>
          <c:showSerName val="0"/>
          <c:showPercent val="0"/>
          <c:showBubbleSize val="0"/>
        </c:dLbls>
        <c:gapWidth val="80"/>
        <c:overlap val="100"/>
        <c:axId val="1820711551"/>
        <c:axId val="1"/>
      </c:barChart>
      <c:lineChart>
        <c:grouping val="standard"/>
        <c:varyColors val="0"/>
        <c:ser>
          <c:idx val="4"/>
          <c:order val="4"/>
          <c:spPr>
            <a:ln w="28575" algn="ctr">
              <a:solidFill>
                <a:srgbClr val="FF920D"/>
              </a:solidFill>
              <a:prstDash val="solid"/>
            </a:ln>
          </c:spPr>
          <c:marker>
            <c:symbol val="none"/>
          </c:marker>
          <c:val>
            <c:numRef>
              <c:f>Sheet1!$A$5:$J$5</c:f>
              <c:numCache>
                <c:formatCode>General</c:formatCode>
                <c:ptCount val="10"/>
                <c:pt idx="0">
                  <c:v>6</c:v>
                </c:pt>
                <c:pt idx="1">
                  <c:v>6</c:v>
                </c:pt>
                <c:pt idx="2">
                  <c:v>6</c:v>
                </c:pt>
                <c:pt idx="3">
                  <c:v>6</c:v>
                </c:pt>
                <c:pt idx="4">
                  <c:v>6</c:v>
                </c:pt>
                <c:pt idx="5">
                  <c:v>6</c:v>
                </c:pt>
                <c:pt idx="6">
                  <c:v>6</c:v>
                </c:pt>
                <c:pt idx="7">
                  <c:v>6</c:v>
                </c:pt>
                <c:pt idx="8">
                  <c:v>6</c:v>
                </c:pt>
                <c:pt idx="9">
                  <c:v>6</c:v>
                </c:pt>
              </c:numCache>
            </c:numRef>
          </c:val>
          <c:smooth val="0"/>
          <c:extLst>
            <c:ext xmlns:c16="http://schemas.microsoft.com/office/drawing/2014/chart" uri="{C3380CC4-5D6E-409C-BE32-E72D297353CC}">
              <c16:uniqueId val="{00000004-4FF2-4B18-8719-AAC3E74760B8}"/>
            </c:ext>
          </c:extLst>
        </c:ser>
        <c:dLbls>
          <c:showLegendKey val="0"/>
          <c:showVal val="0"/>
          <c:showCatName val="0"/>
          <c:showSerName val="0"/>
          <c:showPercent val="0"/>
          <c:showBubbleSize val="0"/>
        </c:dLbls>
        <c:marker val="1"/>
        <c:smooth val="0"/>
        <c:axId val="1820711551"/>
        <c:axId val="1"/>
      </c:lineChart>
      <c:catAx>
        <c:axId val="182071155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5"/>
          <c:min val="0"/>
        </c:scaling>
        <c:delete val="1"/>
        <c:axPos val="r"/>
        <c:numFmt formatCode="General" sourceLinked="1"/>
        <c:majorTickMark val="out"/>
        <c:minorTickMark val="none"/>
        <c:tickLblPos val="nextTo"/>
        <c:crossAx val="1820711551"/>
        <c:crosses val="max"/>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94021294021293E-2"/>
          <c:y val="0.10256410256410256"/>
          <c:w val="0.95741195741195739"/>
          <c:h val="0.79487179487179482"/>
        </c:manualLayout>
      </c:layout>
      <c:barChart>
        <c:barDir val="col"/>
        <c:grouping val="stacked"/>
        <c:varyColors val="0"/>
        <c:ser>
          <c:idx val="0"/>
          <c:order val="0"/>
          <c:spPr>
            <a:solidFill>
              <a:schemeClr val="accent2"/>
            </a:solidFill>
            <a:ln>
              <a:noFill/>
            </a:ln>
          </c:spPr>
          <c:invertIfNegative val="0"/>
          <c:val>
            <c:numRef>
              <c:f>Sheet1!$A$1:$J$1</c:f>
              <c:numCache>
                <c:formatCode>General</c:formatCode>
                <c:ptCount val="10"/>
                <c:pt idx="0">
                  <c:v>4</c:v>
                </c:pt>
                <c:pt idx="1">
                  <c:v>4</c:v>
                </c:pt>
                <c:pt idx="2">
                  <c:v>4</c:v>
                </c:pt>
                <c:pt idx="3">
                  <c:v>4</c:v>
                </c:pt>
                <c:pt idx="4">
                  <c:v>4</c:v>
                </c:pt>
                <c:pt idx="5">
                  <c:v>4</c:v>
                </c:pt>
                <c:pt idx="6">
                  <c:v>4</c:v>
                </c:pt>
                <c:pt idx="7">
                  <c:v>4</c:v>
                </c:pt>
                <c:pt idx="8">
                  <c:v>4</c:v>
                </c:pt>
                <c:pt idx="9">
                  <c:v>4</c:v>
                </c:pt>
              </c:numCache>
            </c:numRef>
          </c:val>
          <c:extLst>
            <c:ext xmlns:c16="http://schemas.microsoft.com/office/drawing/2014/chart" uri="{C3380CC4-5D6E-409C-BE32-E72D297353CC}">
              <c16:uniqueId val="{00000000-DD82-4602-A251-8E079AAA8397}"/>
            </c:ext>
          </c:extLst>
        </c:ser>
        <c:ser>
          <c:idx val="1"/>
          <c:order val="1"/>
          <c:spPr>
            <a:solidFill>
              <a:srgbClr val="00B0D9"/>
            </a:solidFill>
            <a:ln>
              <a:noFill/>
            </a:ln>
          </c:spPr>
          <c:invertIfNegative val="0"/>
          <c:val>
            <c:numRef>
              <c:f>Sheet1!$A$2:$J$2</c:f>
              <c:numCache>
                <c:formatCode>General</c:formatCode>
                <c:ptCount val="10"/>
                <c:pt idx="0">
                  <c:v>2</c:v>
                </c:pt>
                <c:pt idx="1">
                  <c:v>2</c:v>
                </c:pt>
                <c:pt idx="2">
                  <c:v>2</c:v>
                </c:pt>
                <c:pt idx="3">
                  <c:v>2</c:v>
                </c:pt>
                <c:pt idx="4">
                  <c:v>1.5</c:v>
                </c:pt>
                <c:pt idx="5">
                  <c:v>1.5</c:v>
                </c:pt>
                <c:pt idx="6">
                  <c:v>1.5</c:v>
                </c:pt>
                <c:pt idx="7">
                  <c:v>1.5</c:v>
                </c:pt>
                <c:pt idx="8">
                  <c:v>1.5</c:v>
                </c:pt>
                <c:pt idx="9">
                  <c:v>1.5</c:v>
                </c:pt>
              </c:numCache>
            </c:numRef>
          </c:val>
          <c:extLst>
            <c:ext xmlns:c16="http://schemas.microsoft.com/office/drawing/2014/chart" uri="{C3380CC4-5D6E-409C-BE32-E72D297353CC}">
              <c16:uniqueId val="{00000001-DD82-4602-A251-8E079AAA8397}"/>
            </c:ext>
          </c:extLst>
        </c:ser>
        <c:ser>
          <c:idx val="2"/>
          <c:order val="2"/>
          <c:spPr>
            <a:solidFill>
              <a:srgbClr val="87BE70"/>
            </a:solidFill>
            <a:ln>
              <a:noFill/>
            </a:ln>
          </c:spPr>
          <c:invertIfNegative val="0"/>
          <c:val>
            <c:numRef>
              <c:f>Sheet1!$A$3:$J$3</c:f>
              <c:numCache>
                <c:formatCode>General</c:formatCode>
                <c:ptCount val="10"/>
                <c:pt idx="4">
                  <c:v>0.5</c:v>
                </c:pt>
                <c:pt idx="5">
                  <c:v>0.5</c:v>
                </c:pt>
                <c:pt idx="6">
                  <c:v>0.5</c:v>
                </c:pt>
                <c:pt idx="7">
                  <c:v>0.5</c:v>
                </c:pt>
                <c:pt idx="8">
                  <c:v>0.5</c:v>
                </c:pt>
                <c:pt idx="9">
                  <c:v>0.5</c:v>
                </c:pt>
              </c:numCache>
            </c:numRef>
          </c:val>
          <c:extLst>
            <c:ext xmlns:c16="http://schemas.microsoft.com/office/drawing/2014/chart" uri="{C3380CC4-5D6E-409C-BE32-E72D297353CC}">
              <c16:uniqueId val="{00000002-DD82-4602-A251-8E079AAA8397}"/>
            </c:ext>
          </c:extLst>
        </c:ser>
        <c:ser>
          <c:idx val="3"/>
          <c:order val="3"/>
          <c:spPr>
            <a:solidFill>
              <a:srgbClr val="52853D"/>
            </a:solidFill>
            <a:ln>
              <a:noFill/>
            </a:ln>
          </c:spPr>
          <c:invertIfNegative val="0"/>
          <c:val>
            <c:numRef>
              <c:f>Sheet1!$A$4:$J$4</c:f>
              <c:numCache>
                <c:formatCode>General</c:formatCode>
                <c:ptCount val="10"/>
                <c:pt idx="4">
                  <c:v>0.5</c:v>
                </c:pt>
                <c:pt idx="5">
                  <c:v>0.5</c:v>
                </c:pt>
                <c:pt idx="6">
                  <c:v>0.5</c:v>
                </c:pt>
                <c:pt idx="7">
                  <c:v>0.5</c:v>
                </c:pt>
                <c:pt idx="8">
                  <c:v>0.5</c:v>
                </c:pt>
                <c:pt idx="9">
                  <c:v>0.5</c:v>
                </c:pt>
              </c:numCache>
            </c:numRef>
          </c:val>
          <c:extLst>
            <c:ext xmlns:c16="http://schemas.microsoft.com/office/drawing/2014/chart" uri="{C3380CC4-5D6E-409C-BE32-E72D297353CC}">
              <c16:uniqueId val="{00000003-DD82-4602-A251-8E079AAA8397}"/>
            </c:ext>
          </c:extLst>
        </c:ser>
        <c:dLbls>
          <c:showLegendKey val="0"/>
          <c:showVal val="0"/>
          <c:showCatName val="0"/>
          <c:showSerName val="0"/>
          <c:showPercent val="0"/>
          <c:showBubbleSize val="0"/>
        </c:dLbls>
        <c:gapWidth val="80"/>
        <c:overlap val="100"/>
        <c:axId val="1820698111"/>
        <c:axId val="1"/>
      </c:barChart>
      <c:lineChart>
        <c:grouping val="standard"/>
        <c:varyColors val="0"/>
        <c:ser>
          <c:idx val="4"/>
          <c:order val="4"/>
          <c:spPr>
            <a:ln w="28575" algn="ctr">
              <a:solidFill>
                <a:srgbClr val="FF920D"/>
              </a:solidFill>
              <a:prstDash val="solid"/>
            </a:ln>
          </c:spPr>
          <c:marker>
            <c:symbol val="none"/>
          </c:marker>
          <c:val>
            <c:numRef>
              <c:f>Sheet1!$A$5:$J$5</c:f>
              <c:numCache>
                <c:formatCode>General</c:formatCode>
                <c:ptCount val="10"/>
                <c:pt idx="0">
                  <c:v>6</c:v>
                </c:pt>
                <c:pt idx="1">
                  <c:v>6</c:v>
                </c:pt>
                <c:pt idx="2">
                  <c:v>6</c:v>
                </c:pt>
                <c:pt idx="3">
                  <c:v>6</c:v>
                </c:pt>
                <c:pt idx="4">
                  <c:v>6</c:v>
                </c:pt>
                <c:pt idx="5">
                  <c:v>6</c:v>
                </c:pt>
                <c:pt idx="6">
                  <c:v>6</c:v>
                </c:pt>
                <c:pt idx="7">
                  <c:v>6</c:v>
                </c:pt>
                <c:pt idx="8">
                  <c:v>6</c:v>
                </c:pt>
                <c:pt idx="9">
                  <c:v>6</c:v>
                </c:pt>
              </c:numCache>
            </c:numRef>
          </c:val>
          <c:smooth val="0"/>
          <c:extLst>
            <c:ext xmlns:c16="http://schemas.microsoft.com/office/drawing/2014/chart" uri="{C3380CC4-5D6E-409C-BE32-E72D297353CC}">
              <c16:uniqueId val="{00000004-DD82-4602-A251-8E079AAA8397}"/>
            </c:ext>
          </c:extLst>
        </c:ser>
        <c:dLbls>
          <c:showLegendKey val="0"/>
          <c:showVal val="0"/>
          <c:showCatName val="0"/>
          <c:showSerName val="0"/>
          <c:showPercent val="0"/>
          <c:showBubbleSize val="0"/>
        </c:dLbls>
        <c:marker val="1"/>
        <c:smooth val="0"/>
        <c:axId val="1820698111"/>
        <c:axId val="1"/>
      </c:lineChart>
      <c:catAx>
        <c:axId val="182069811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5"/>
          <c:min val="0"/>
        </c:scaling>
        <c:delete val="1"/>
        <c:axPos val="r"/>
        <c:numFmt formatCode="General" sourceLinked="1"/>
        <c:majorTickMark val="out"/>
        <c:minorTickMark val="none"/>
        <c:tickLblPos val="nextTo"/>
        <c:crossAx val="1820698111"/>
        <c:crosses val="max"/>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94021294021293E-2"/>
          <c:y val="0.10256410256410256"/>
          <c:w val="0.95741195741195739"/>
          <c:h val="0.79487179487179482"/>
        </c:manualLayout>
      </c:layout>
      <c:barChart>
        <c:barDir val="col"/>
        <c:grouping val="stacked"/>
        <c:varyColors val="0"/>
        <c:ser>
          <c:idx val="0"/>
          <c:order val="0"/>
          <c:spPr>
            <a:solidFill>
              <a:srgbClr val="969696"/>
            </a:solidFill>
            <a:ln>
              <a:noFill/>
            </a:ln>
          </c:spPr>
          <c:invertIfNegative val="0"/>
          <c:val>
            <c:numRef>
              <c:f>Sheet1!$A$1:$J$1</c:f>
              <c:numCache>
                <c:formatCode>General</c:formatCode>
                <c:ptCount val="10"/>
                <c:pt idx="0">
                  <c:v>8</c:v>
                </c:pt>
                <c:pt idx="1">
                  <c:v>8</c:v>
                </c:pt>
                <c:pt idx="2">
                  <c:v>8</c:v>
                </c:pt>
                <c:pt idx="3">
                  <c:v>8</c:v>
                </c:pt>
                <c:pt idx="4">
                  <c:v>8</c:v>
                </c:pt>
                <c:pt idx="5">
                  <c:v>8</c:v>
                </c:pt>
                <c:pt idx="6">
                  <c:v>8</c:v>
                </c:pt>
                <c:pt idx="7">
                  <c:v>8</c:v>
                </c:pt>
                <c:pt idx="8">
                  <c:v>8</c:v>
                </c:pt>
                <c:pt idx="9">
                  <c:v>8</c:v>
                </c:pt>
              </c:numCache>
            </c:numRef>
          </c:val>
          <c:extLst>
            <c:ext xmlns:c16="http://schemas.microsoft.com/office/drawing/2014/chart" uri="{C3380CC4-5D6E-409C-BE32-E72D297353CC}">
              <c16:uniqueId val="{00000000-E2CE-4799-9BA5-9C6E7BDD2D70}"/>
            </c:ext>
          </c:extLst>
        </c:ser>
        <c:dLbls>
          <c:showLegendKey val="0"/>
          <c:showVal val="0"/>
          <c:showCatName val="0"/>
          <c:showSerName val="0"/>
          <c:showPercent val="0"/>
          <c:showBubbleSize val="0"/>
        </c:dLbls>
        <c:gapWidth val="80"/>
        <c:overlap val="100"/>
        <c:axId val="1100521935"/>
        <c:axId val="1"/>
      </c:barChart>
      <c:catAx>
        <c:axId val="110052193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
          <c:min val="0"/>
        </c:scaling>
        <c:delete val="1"/>
        <c:axPos val="l"/>
        <c:numFmt formatCode="General" sourceLinked="1"/>
        <c:majorTickMark val="out"/>
        <c:minorTickMark val="none"/>
        <c:tickLblPos val="nextTo"/>
        <c:crossAx val="1100521935"/>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94021294021293E-2"/>
          <c:y val="0.10256410256410256"/>
          <c:w val="0.95741195741195739"/>
          <c:h val="0.79487179487179482"/>
        </c:manualLayout>
      </c:layout>
      <c:barChart>
        <c:barDir val="col"/>
        <c:grouping val="stacked"/>
        <c:varyColors val="0"/>
        <c:ser>
          <c:idx val="0"/>
          <c:order val="0"/>
          <c:spPr>
            <a:solidFill>
              <a:schemeClr val="accent2"/>
            </a:solidFill>
            <a:ln>
              <a:noFill/>
            </a:ln>
          </c:spPr>
          <c:invertIfNegative val="0"/>
          <c:val>
            <c:numRef>
              <c:f>Sheet1!$A$1:$J$1</c:f>
              <c:numCache>
                <c:formatCode>General</c:formatCode>
                <c:ptCount val="10"/>
                <c:pt idx="0">
                  <c:v>4</c:v>
                </c:pt>
                <c:pt idx="1">
                  <c:v>4</c:v>
                </c:pt>
                <c:pt idx="2">
                  <c:v>4</c:v>
                </c:pt>
                <c:pt idx="3">
                  <c:v>4</c:v>
                </c:pt>
                <c:pt idx="4">
                  <c:v>4</c:v>
                </c:pt>
                <c:pt idx="5">
                  <c:v>4</c:v>
                </c:pt>
                <c:pt idx="6">
                  <c:v>4</c:v>
                </c:pt>
                <c:pt idx="7">
                  <c:v>8</c:v>
                </c:pt>
                <c:pt idx="8">
                  <c:v>8</c:v>
                </c:pt>
                <c:pt idx="9">
                  <c:v>8</c:v>
                </c:pt>
              </c:numCache>
            </c:numRef>
          </c:val>
          <c:extLst>
            <c:ext xmlns:c16="http://schemas.microsoft.com/office/drawing/2014/chart" uri="{C3380CC4-5D6E-409C-BE32-E72D297353CC}">
              <c16:uniqueId val="{00000000-C8CD-43A2-81B4-78E44927B377}"/>
            </c:ext>
          </c:extLst>
        </c:ser>
        <c:ser>
          <c:idx val="1"/>
          <c:order val="1"/>
          <c:spPr>
            <a:solidFill>
              <a:srgbClr val="00B0D9"/>
            </a:solidFill>
            <a:ln>
              <a:noFill/>
            </a:ln>
          </c:spPr>
          <c:invertIfNegative val="0"/>
          <c:val>
            <c:numRef>
              <c:f>Sheet1!$A$2:$J$2</c:f>
              <c:numCache>
                <c:formatCode>General</c:formatCode>
                <c:ptCount val="10"/>
                <c:pt idx="0">
                  <c:v>2</c:v>
                </c:pt>
                <c:pt idx="1">
                  <c:v>2</c:v>
                </c:pt>
                <c:pt idx="2">
                  <c:v>2</c:v>
                </c:pt>
                <c:pt idx="3">
                  <c:v>2</c:v>
                </c:pt>
                <c:pt idx="4">
                  <c:v>2</c:v>
                </c:pt>
                <c:pt idx="5">
                  <c:v>2</c:v>
                </c:pt>
                <c:pt idx="6">
                  <c:v>2</c:v>
                </c:pt>
              </c:numCache>
            </c:numRef>
          </c:val>
          <c:extLst>
            <c:ext xmlns:c16="http://schemas.microsoft.com/office/drawing/2014/chart" uri="{C3380CC4-5D6E-409C-BE32-E72D297353CC}">
              <c16:uniqueId val="{00000001-C8CD-43A2-81B4-78E44927B377}"/>
            </c:ext>
          </c:extLst>
        </c:ser>
        <c:dLbls>
          <c:showLegendKey val="0"/>
          <c:showVal val="0"/>
          <c:showCatName val="0"/>
          <c:showSerName val="0"/>
          <c:showPercent val="0"/>
          <c:showBubbleSize val="0"/>
        </c:dLbls>
        <c:gapWidth val="80"/>
        <c:overlap val="100"/>
        <c:axId val="1100522415"/>
        <c:axId val="1"/>
      </c:barChart>
      <c:lineChart>
        <c:grouping val="standard"/>
        <c:varyColors val="0"/>
        <c:ser>
          <c:idx val="2"/>
          <c:order val="2"/>
          <c:spPr>
            <a:ln w="28575" algn="ctr">
              <a:solidFill>
                <a:srgbClr val="FF920D"/>
              </a:solidFill>
              <a:prstDash val="solid"/>
            </a:ln>
          </c:spPr>
          <c:marker>
            <c:symbol val="none"/>
          </c:marker>
          <c:val>
            <c:numRef>
              <c:f>Sheet1!$A$3:$J$3</c:f>
              <c:numCache>
                <c:formatCode>General</c:formatCode>
                <c:ptCount val="10"/>
                <c:pt idx="0">
                  <c:v>6</c:v>
                </c:pt>
                <c:pt idx="1">
                  <c:v>6</c:v>
                </c:pt>
                <c:pt idx="2">
                  <c:v>6</c:v>
                </c:pt>
                <c:pt idx="3">
                  <c:v>6</c:v>
                </c:pt>
                <c:pt idx="4">
                  <c:v>6</c:v>
                </c:pt>
                <c:pt idx="5">
                  <c:v>6</c:v>
                </c:pt>
                <c:pt idx="6">
                  <c:v>6</c:v>
                </c:pt>
                <c:pt idx="7">
                  <c:v>6</c:v>
                </c:pt>
                <c:pt idx="8">
                  <c:v>6</c:v>
                </c:pt>
                <c:pt idx="9">
                  <c:v>6</c:v>
                </c:pt>
              </c:numCache>
            </c:numRef>
          </c:val>
          <c:smooth val="0"/>
          <c:extLst>
            <c:ext xmlns:c16="http://schemas.microsoft.com/office/drawing/2014/chart" uri="{C3380CC4-5D6E-409C-BE32-E72D297353CC}">
              <c16:uniqueId val="{00000002-C8CD-43A2-81B4-78E44927B377}"/>
            </c:ext>
          </c:extLst>
        </c:ser>
        <c:dLbls>
          <c:showLegendKey val="0"/>
          <c:showVal val="0"/>
          <c:showCatName val="0"/>
          <c:showSerName val="0"/>
          <c:showPercent val="0"/>
          <c:showBubbleSize val="0"/>
        </c:dLbls>
        <c:marker val="1"/>
        <c:smooth val="0"/>
        <c:axId val="1100522415"/>
        <c:axId val="1"/>
      </c:lineChart>
      <c:catAx>
        <c:axId val="110052241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
          <c:min val="0"/>
        </c:scaling>
        <c:delete val="1"/>
        <c:axPos val="r"/>
        <c:numFmt formatCode="General" sourceLinked="1"/>
        <c:majorTickMark val="out"/>
        <c:minorTickMark val="none"/>
        <c:tickLblPos val="nextTo"/>
        <c:crossAx val="1100522415"/>
        <c:crosses val="max"/>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94021294021293E-2"/>
          <c:y val="0.10256410256410256"/>
          <c:w val="0.95741195741195739"/>
          <c:h val="0.79487179487179482"/>
        </c:manualLayout>
      </c:layout>
      <c:barChart>
        <c:barDir val="col"/>
        <c:grouping val="stacked"/>
        <c:varyColors val="0"/>
        <c:ser>
          <c:idx val="0"/>
          <c:order val="0"/>
          <c:spPr>
            <a:solidFill>
              <a:schemeClr val="accent2"/>
            </a:solidFill>
            <a:ln>
              <a:noFill/>
            </a:ln>
          </c:spPr>
          <c:invertIfNegative val="0"/>
          <c:val>
            <c:numRef>
              <c:f>Sheet1!$A$1:$J$1</c:f>
              <c:numCache>
                <c:formatCode>General</c:formatCode>
                <c:ptCount val="10"/>
                <c:pt idx="0">
                  <c:v>32</c:v>
                </c:pt>
                <c:pt idx="1">
                  <c:v>32</c:v>
                </c:pt>
                <c:pt idx="2">
                  <c:v>32</c:v>
                </c:pt>
                <c:pt idx="3">
                  <c:v>32</c:v>
                </c:pt>
                <c:pt idx="4">
                  <c:v>32</c:v>
                </c:pt>
                <c:pt idx="5">
                  <c:v>32</c:v>
                </c:pt>
                <c:pt idx="6">
                  <c:v>32</c:v>
                </c:pt>
                <c:pt idx="7">
                  <c:v>64</c:v>
                </c:pt>
                <c:pt idx="8">
                  <c:v>64</c:v>
                </c:pt>
                <c:pt idx="9">
                  <c:v>64</c:v>
                </c:pt>
              </c:numCache>
            </c:numRef>
          </c:val>
          <c:extLst>
            <c:ext xmlns:c16="http://schemas.microsoft.com/office/drawing/2014/chart" uri="{C3380CC4-5D6E-409C-BE32-E72D297353CC}">
              <c16:uniqueId val="{00000000-48AB-4B9F-94B5-A65686748363}"/>
            </c:ext>
          </c:extLst>
        </c:ser>
        <c:ser>
          <c:idx val="1"/>
          <c:order val="1"/>
          <c:spPr>
            <a:solidFill>
              <a:srgbClr val="00B0D9"/>
            </a:solidFill>
            <a:ln>
              <a:noFill/>
            </a:ln>
          </c:spPr>
          <c:invertIfNegative val="0"/>
          <c:dPt>
            <c:idx val="7"/>
            <c:invertIfNegative val="0"/>
            <c:bubble3D val="0"/>
            <c:spPr>
              <a:solidFill>
                <a:schemeClr val="accent5"/>
              </a:solidFill>
              <a:ln>
                <a:noFill/>
              </a:ln>
            </c:spPr>
            <c:extLst>
              <c:ext xmlns:c16="http://schemas.microsoft.com/office/drawing/2014/chart" uri="{C3380CC4-5D6E-409C-BE32-E72D297353CC}">
                <c16:uniqueId val="{00000001-48AB-4B9F-94B5-A65686748363}"/>
              </c:ext>
            </c:extLst>
          </c:dPt>
          <c:dPt>
            <c:idx val="8"/>
            <c:invertIfNegative val="0"/>
            <c:bubble3D val="0"/>
            <c:spPr>
              <a:solidFill>
                <a:schemeClr val="accent5"/>
              </a:solidFill>
              <a:ln>
                <a:noFill/>
              </a:ln>
            </c:spPr>
            <c:extLst>
              <c:ext xmlns:c16="http://schemas.microsoft.com/office/drawing/2014/chart" uri="{C3380CC4-5D6E-409C-BE32-E72D297353CC}">
                <c16:uniqueId val="{00000002-48AB-4B9F-94B5-A65686748363}"/>
              </c:ext>
            </c:extLst>
          </c:dPt>
          <c:dPt>
            <c:idx val="9"/>
            <c:invertIfNegative val="0"/>
            <c:bubble3D val="0"/>
            <c:spPr>
              <a:solidFill>
                <a:schemeClr val="accent5"/>
              </a:solidFill>
              <a:ln>
                <a:noFill/>
              </a:ln>
            </c:spPr>
            <c:extLst>
              <c:ext xmlns:c16="http://schemas.microsoft.com/office/drawing/2014/chart" uri="{C3380CC4-5D6E-409C-BE32-E72D297353CC}">
                <c16:uniqueId val="{00000003-48AB-4B9F-94B5-A65686748363}"/>
              </c:ext>
            </c:extLst>
          </c:dPt>
          <c:val>
            <c:numRef>
              <c:f>Sheet1!$A$2:$J$2</c:f>
              <c:numCache>
                <c:formatCode>General</c:formatCode>
                <c:ptCount val="10"/>
                <c:pt idx="0">
                  <c:v>16</c:v>
                </c:pt>
                <c:pt idx="1">
                  <c:v>16</c:v>
                </c:pt>
                <c:pt idx="2">
                  <c:v>16</c:v>
                </c:pt>
                <c:pt idx="3">
                  <c:v>16</c:v>
                </c:pt>
                <c:pt idx="4">
                  <c:v>16</c:v>
                </c:pt>
                <c:pt idx="5">
                  <c:v>16</c:v>
                </c:pt>
                <c:pt idx="6">
                  <c:v>16</c:v>
                </c:pt>
                <c:pt idx="7">
                  <c:v>-8</c:v>
                </c:pt>
                <c:pt idx="8">
                  <c:v>-8</c:v>
                </c:pt>
                <c:pt idx="9">
                  <c:v>-8</c:v>
                </c:pt>
              </c:numCache>
            </c:numRef>
          </c:val>
          <c:extLst>
            <c:ext xmlns:c16="http://schemas.microsoft.com/office/drawing/2014/chart" uri="{C3380CC4-5D6E-409C-BE32-E72D297353CC}">
              <c16:uniqueId val="{00000004-48AB-4B9F-94B5-A65686748363}"/>
            </c:ext>
          </c:extLst>
        </c:ser>
        <c:dLbls>
          <c:showLegendKey val="0"/>
          <c:showVal val="0"/>
          <c:showCatName val="0"/>
          <c:showSerName val="0"/>
          <c:showPercent val="0"/>
          <c:showBubbleSize val="0"/>
        </c:dLbls>
        <c:gapWidth val="80"/>
        <c:overlap val="100"/>
        <c:axId val="1100524815"/>
        <c:axId val="1"/>
      </c:barChart>
      <c:lineChart>
        <c:grouping val="standard"/>
        <c:varyColors val="0"/>
        <c:ser>
          <c:idx val="2"/>
          <c:order val="2"/>
          <c:spPr>
            <a:ln w="28575" algn="ctr">
              <a:solidFill>
                <a:srgbClr val="FF920D"/>
              </a:solidFill>
              <a:prstDash val="solid"/>
            </a:ln>
          </c:spPr>
          <c:marker>
            <c:symbol val="none"/>
          </c:marker>
          <c:val>
            <c:numRef>
              <c:f>Sheet1!$A$3:$J$3</c:f>
              <c:numCache>
                <c:formatCode>General</c:formatCode>
                <c:ptCount val="10"/>
                <c:pt idx="0">
                  <c:v>48</c:v>
                </c:pt>
                <c:pt idx="1">
                  <c:v>48</c:v>
                </c:pt>
                <c:pt idx="2">
                  <c:v>48</c:v>
                </c:pt>
                <c:pt idx="3">
                  <c:v>48</c:v>
                </c:pt>
                <c:pt idx="4">
                  <c:v>48</c:v>
                </c:pt>
                <c:pt idx="5">
                  <c:v>48</c:v>
                </c:pt>
                <c:pt idx="6">
                  <c:v>48</c:v>
                </c:pt>
                <c:pt idx="7">
                  <c:v>48</c:v>
                </c:pt>
                <c:pt idx="8">
                  <c:v>48</c:v>
                </c:pt>
                <c:pt idx="9">
                  <c:v>48</c:v>
                </c:pt>
              </c:numCache>
            </c:numRef>
          </c:val>
          <c:smooth val="0"/>
          <c:extLst>
            <c:ext xmlns:c16="http://schemas.microsoft.com/office/drawing/2014/chart" uri="{C3380CC4-5D6E-409C-BE32-E72D297353CC}">
              <c16:uniqueId val="{00000005-48AB-4B9F-94B5-A65686748363}"/>
            </c:ext>
          </c:extLst>
        </c:ser>
        <c:dLbls>
          <c:showLegendKey val="0"/>
          <c:showVal val="0"/>
          <c:showCatName val="0"/>
          <c:showSerName val="0"/>
          <c:showPercent val="0"/>
          <c:showBubbleSize val="0"/>
        </c:dLbls>
        <c:marker val="1"/>
        <c:smooth val="0"/>
        <c:axId val="1100524815"/>
        <c:axId val="1"/>
      </c:lineChart>
      <c:catAx>
        <c:axId val="110052481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64"/>
          <c:min val="-8"/>
        </c:scaling>
        <c:delete val="1"/>
        <c:axPos val="r"/>
        <c:numFmt formatCode="General" sourceLinked="1"/>
        <c:majorTickMark val="out"/>
        <c:minorTickMark val="none"/>
        <c:tickLblPos val="nextTo"/>
        <c:crossAx val="1100524815"/>
        <c:crosses val="max"/>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94021294021293E-2"/>
          <c:y val="0.10256410256410256"/>
          <c:w val="0.95741195741195739"/>
          <c:h val="0.79487179487179482"/>
        </c:manualLayout>
      </c:layout>
      <c:barChart>
        <c:barDir val="col"/>
        <c:grouping val="stacked"/>
        <c:varyColors val="0"/>
        <c:ser>
          <c:idx val="0"/>
          <c:order val="0"/>
          <c:spPr>
            <a:solidFill>
              <a:srgbClr val="969696"/>
            </a:solidFill>
            <a:ln>
              <a:noFill/>
            </a:ln>
          </c:spPr>
          <c:invertIfNegative val="0"/>
          <c:val>
            <c:numRef>
              <c:f>Sheet1!$A$1:$J$1</c:f>
              <c:numCache>
                <c:formatCode>General</c:formatCode>
                <c:ptCount val="10"/>
                <c:pt idx="0">
                  <c:v>8</c:v>
                </c:pt>
                <c:pt idx="1">
                  <c:v>8</c:v>
                </c:pt>
                <c:pt idx="2">
                  <c:v>8</c:v>
                </c:pt>
                <c:pt idx="3">
                  <c:v>8</c:v>
                </c:pt>
                <c:pt idx="4">
                  <c:v>4</c:v>
                </c:pt>
                <c:pt idx="5">
                  <c:v>4</c:v>
                </c:pt>
                <c:pt idx="6">
                  <c:v>4</c:v>
                </c:pt>
                <c:pt idx="7">
                  <c:v>4</c:v>
                </c:pt>
                <c:pt idx="8">
                  <c:v>4</c:v>
                </c:pt>
                <c:pt idx="9">
                  <c:v>4</c:v>
                </c:pt>
              </c:numCache>
            </c:numRef>
          </c:val>
          <c:extLst>
            <c:ext xmlns:c16="http://schemas.microsoft.com/office/drawing/2014/chart" uri="{C3380CC4-5D6E-409C-BE32-E72D297353CC}">
              <c16:uniqueId val="{00000000-71AD-4792-828E-5B060DBA2874}"/>
            </c:ext>
          </c:extLst>
        </c:ser>
        <c:dLbls>
          <c:showLegendKey val="0"/>
          <c:showVal val="0"/>
          <c:showCatName val="0"/>
          <c:showSerName val="0"/>
          <c:showPercent val="0"/>
          <c:showBubbleSize val="0"/>
        </c:dLbls>
        <c:gapWidth val="80"/>
        <c:overlap val="100"/>
        <c:axId val="634668319"/>
        <c:axId val="1"/>
      </c:barChart>
      <c:catAx>
        <c:axId val="63466831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
          <c:min val="0"/>
        </c:scaling>
        <c:delete val="1"/>
        <c:axPos val="l"/>
        <c:numFmt formatCode="General" sourceLinked="1"/>
        <c:majorTickMark val="out"/>
        <c:minorTickMark val="none"/>
        <c:tickLblPos val="nextTo"/>
        <c:crossAx val="634668319"/>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lang="en-AU"/>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14216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AU"/>
          </a:p>
        </p:txBody>
      </p:sp>
    </p:spTree>
    <p:extLst>
      <p:ext uri="{BB962C8B-B14F-4D97-AF65-F5344CB8AC3E}">
        <p14:creationId xmlns:p14="http://schemas.microsoft.com/office/powerpoint/2010/main" val="352750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6604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995130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1a842e053e_0_1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1a842e053e_0_13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extLst>
      <p:ext uri="{BB962C8B-B14F-4D97-AF65-F5344CB8AC3E}">
        <p14:creationId xmlns:p14="http://schemas.microsoft.com/office/powerpoint/2010/main" val="3007690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1a842e053e_0_2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11a842e053e_0_24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1a842e053e_0_2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11a842e053e_0_24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888686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418628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944441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4021947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00000"/>
              </a:lnSpc>
              <a:spcBef>
                <a:spcPts val="0"/>
              </a:spcBef>
              <a:buNone/>
            </a:pPr>
            <a:endParaRPr lang="en-AU" dirty="0"/>
          </a:p>
        </p:txBody>
      </p:sp>
    </p:spTree>
    <p:extLst>
      <p:ext uri="{BB962C8B-B14F-4D97-AF65-F5344CB8AC3E}">
        <p14:creationId xmlns:p14="http://schemas.microsoft.com/office/powerpoint/2010/main" val="244873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100"/>
              <a:buFont typeface="Arial"/>
              <a:buNone/>
              <a:defRPr/>
            </a:pPr>
            <a:endParaRPr lang="en-US" sz="11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92878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214892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100"/>
              <a:buFont typeface="Arial"/>
              <a:buNone/>
            </a:pPr>
            <a:r>
              <a:rPr lang="en-AU" dirty="0"/>
              <a:t> </a:t>
            </a:r>
          </a:p>
        </p:txBody>
      </p:sp>
    </p:spTree>
    <p:extLst>
      <p:ext uri="{BB962C8B-B14F-4D97-AF65-F5344CB8AC3E}">
        <p14:creationId xmlns:p14="http://schemas.microsoft.com/office/powerpoint/2010/main" val="147144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788545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AU" dirty="0"/>
          </a:p>
        </p:txBody>
      </p:sp>
    </p:spTree>
    <p:extLst>
      <p:ext uri="{BB962C8B-B14F-4D97-AF65-F5344CB8AC3E}">
        <p14:creationId xmlns:p14="http://schemas.microsoft.com/office/powerpoint/2010/main" val="2612286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AU" dirty="0"/>
          </a:p>
        </p:txBody>
      </p:sp>
    </p:spTree>
    <p:extLst>
      <p:ext uri="{BB962C8B-B14F-4D97-AF65-F5344CB8AC3E}">
        <p14:creationId xmlns:p14="http://schemas.microsoft.com/office/powerpoint/2010/main" val="337089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AU" dirty="0"/>
          </a:p>
        </p:txBody>
      </p:sp>
    </p:spTree>
    <p:extLst>
      <p:ext uri="{BB962C8B-B14F-4D97-AF65-F5344CB8AC3E}">
        <p14:creationId xmlns:p14="http://schemas.microsoft.com/office/powerpoint/2010/main" val="640739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AU" dirty="0"/>
          </a:p>
        </p:txBody>
      </p:sp>
    </p:spTree>
    <p:extLst>
      <p:ext uri="{BB962C8B-B14F-4D97-AF65-F5344CB8AC3E}">
        <p14:creationId xmlns:p14="http://schemas.microsoft.com/office/powerpoint/2010/main" val="3548133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553308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391757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800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3883253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576574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AU" dirty="0"/>
          </a:p>
        </p:txBody>
      </p:sp>
    </p:spTree>
    <p:extLst>
      <p:ext uri="{BB962C8B-B14F-4D97-AF65-F5344CB8AC3E}">
        <p14:creationId xmlns:p14="http://schemas.microsoft.com/office/powerpoint/2010/main" val="386514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702773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587002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AU" dirty="0"/>
          </a:p>
        </p:txBody>
      </p:sp>
    </p:spTree>
    <p:extLst>
      <p:ext uri="{BB962C8B-B14F-4D97-AF65-F5344CB8AC3E}">
        <p14:creationId xmlns:p14="http://schemas.microsoft.com/office/powerpoint/2010/main" val="531155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80716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spcAft>
                <a:spcPts val="100"/>
              </a:spcAft>
              <a:buFont typeface="Arial" panose="020B0604020202020204" pitchFamily="34" charset="0"/>
              <a:buNone/>
            </a:pPr>
            <a:endParaRPr lang="en-AU" sz="1100" dirty="0">
              <a:solidFill>
                <a:schemeClr val="tx1"/>
              </a:solidFill>
              <a:cs typeface="Arial"/>
            </a:endParaRPr>
          </a:p>
        </p:txBody>
      </p:sp>
    </p:spTree>
    <p:extLst>
      <p:ext uri="{BB962C8B-B14F-4D97-AF65-F5344CB8AC3E}">
        <p14:creationId xmlns:p14="http://schemas.microsoft.com/office/powerpoint/2010/main" val="189408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823105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001145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152002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100"/>
              <a:buFont typeface="Arial"/>
              <a:buNone/>
              <a:defRPr/>
            </a:pPr>
            <a:endParaRPr lang="en-AU" sz="11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604863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615881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90981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564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98697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100"/>
              <a:buFont typeface="Arial"/>
              <a:buNone/>
              <a:defRPr/>
            </a:pPr>
            <a:endParaRPr lang="en-AU" sz="11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58945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100"/>
              <a:buFont typeface="Arial"/>
              <a:buNone/>
            </a:pPr>
            <a:endParaRPr lang="en-AU" sz="11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4" name="Slide Number Placeholder 3"/>
          <p:cNvSpPr>
            <a:spLocks noGrp="1"/>
          </p:cNvSpPr>
          <p:nvPr>
            <p:ph type="sldNum" sz="quarter" idx="4294967295"/>
          </p:nvPr>
        </p:nvSpPr>
        <p:spPr/>
        <p:txBody>
          <a:bodyPr/>
          <a:lstStyle/>
          <a:p>
            <a:fld id="{BACA1CDF-B086-4EDC-A498-51957B7D1EB1}"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118778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80c5eff73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80c5eff73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buNone/>
            </a:pPr>
            <a:endParaRPr lang="en-AU" dirty="0"/>
          </a:p>
        </p:txBody>
      </p:sp>
    </p:spTree>
    <p:extLst>
      <p:ext uri="{BB962C8B-B14F-4D97-AF65-F5344CB8AC3E}">
        <p14:creationId xmlns:p14="http://schemas.microsoft.com/office/powerpoint/2010/main" val="15946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gn="l">
              <a:lnSpc>
                <a:spcPct val="100000"/>
              </a:lnSpc>
              <a:spcAft>
                <a:spcPts val="0"/>
              </a:spcAft>
              <a:buNone/>
            </a:pPr>
            <a:endParaRPr lang="en-AU"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028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RENA at a Glance">
  <p:cSld name="ARENA at a Glance">
    <p:spTree>
      <p:nvGrpSpPr>
        <p:cNvPr id="1" name="Shape 19"/>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36D7DB-A058-4A0E-CE62-06CF85A8968F}"/>
              </a:ext>
            </a:extLst>
          </p:cNvPr>
          <p:cNvGraphicFramePr>
            <a:graphicFrameLocks noChangeAspect="1"/>
          </p:cNvGraphicFramePr>
          <p:nvPr userDrawn="1">
            <p:custDataLst>
              <p:tags r:id="rId1"/>
            </p:custDataLst>
            <p:extLst>
              <p:ext uri="{D42A27DB-BD31-4B8C-83A1-F6EECF244321}">
                <p14:modId xmlns:p14="http://schemas.microsoft.com/office/powerpoint/2010/main" val="4053999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3" name="Object 2" hidden="1">
                        <a:extLst>
                          <a:ext uri="{FF2B5EF4-FFF2-40B4-BE49-F238E27FC236}">
                            <a16:creationId xmlns:a16="http://schemas.microsoft.com/office/drawing/2014/main" id="{F536D7DB-A058-4A0E-CE62-06CF85A896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Google Shape;20;p4"/>
          <p:cNvSpPr/>
          <p:nvPr userDrawn="1"/>
        </p:nvSpPr>
        <p:spPr>
          <a:xfrm>
            <a:off x="0" y="431925"/>
            <a:ext cx="283500" cy="772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
        <p:nvSpPr>
          <p:cNvPr id="22" name="Google Shape;22;p4"/>
          <p:cNvSpPr/>
          <p:nvPr/>
        </p:nvSpPr>
        <p:spPr>
          <a:xfrm flipH="1">
            <a:off x="7823400" y="4574800"/>
            <a:ext cx="1068600" cy="540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122"/>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36460E5-CBE7-F90A-0310-94802551221D}"/>
              </a:ext>
            </a:extLst>
          </p:cNvPr>
          <p:cNvGraphicFramePr>
            <a:graphicFrameLocks noChangeAspect="1"/>
          </p:cNvGraphicFramePr>
          <p:nvPr userDrawn="1">
            <p:custDataLst>
              <p:tags r:id="rId1"/>
            </p:custDataLst>
            <p:extLst>
              <p:ext uri="{D42A27DB-BD31-4B8C-83A1-F6EECF244321}">
                <p14:modId xmlns:p14="http://schemas.microsoft.com/office/powerpoint/2010/main" val="4036701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2" name="Object 1" hidden="1">
                        <a:extLst>
                          <a:ext uri="{FF2B5EF4-FFF2-40B4-BE49-F238E27FC236}">
                            <a16:creationId xmlns:a16="http://schemas.microsoft.com/office/drawing/2014/main" id="{D36460E5-CBE7-F90A-0310-9480255122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3" name="Google Shape;123;p27"/>
          <p:cNvSpPr/>
          <p:nvPr/>
        </p:nvSpPr>
        <p:spPr>
          <a:xfrm>
            <a:off x="1588" y="1191"/>
            <a:ext cx="900" cy="900"/>
          </a:xfrm>
          <a:prstGeom prst="rect">
            <a:avLst/>
          </a:prstGeom>
          <a:solidFill>
            <a:srgbClr val="FFFFFF"/>
          </a:solidFill>
          <a:ln>
            <a:noFill/>
          </a:ln>
        </p:spPr>
        <p:txBody>
          <a:bodyPr/>
          <a:lstStyle/>
          <a:p>
            <a:pPr rtl="0"/>
            <a:endParaRPr lang="en-AU"/>
          </a:p>
        </p:txBody>
      </p:sp>
      <p:sp>
        <p:nvSpPr>
          <p:cNvPr id="124" name="Google Shape;124;p27"/>
          <p:cNvSpPr txBox="1">
            <a:spLocks noGrp="1"/>
          </p:cNvSpPr>
          <p:nvPr>
            <p:ph type="body" idx="1"/>
          </p:nvPr>
        </p:nvSpPr>
        <p:spPr>
          <a:xfrm>
            <a:off x="358775" y="951310"/>
            <a:ext cx="8461500" cy="3429300"/>
          </a:xfrm>
          <a:prstGeom prst="rect">
            <a:avLst/>
          </a:prstGeom>
          <a:noFill/>
          <a:ln>
            <a:noFill/>
          </a:ln>
        </p:spPr>
        <p:txBody>
          <a:bodyPr spcFirstLastPara="1" wrap="square" lIns="0" tIns="0" rIns="0" bIns="0" anchor="t" anchorCtr="0">
            <a:noAutofit/>
          </a:bodyPr>
          <a:lstStyle>
            <a:lvl1pPr marL="457200" marR="0" lvl="0"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16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16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16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1600"/>
              </a:spcBef>
              <a:spcAft>
                <a:spcPts val="0"/>
              </a:spcAft>
              <a:buClr>
                <a:schemeClr val="accent2"/>
              </a:buClr>
              <a:buSzPts val="1800"/>
              <a:buFont typeface="Calibri"/>
              <a:buChar char="•"/>
              <a:defRPr sz="1800" b="0" i="0" u="none" strike="noStrike" cap="none">
                <a:solidFill>
                  <a:schemeClr val="accent2"/>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lang="en-AU"/>
          </a:p>
        </p:txBody>
      </p:sp>
      <p:sp>
        <p:nvSpPr>
          <p:cNvPr id="125" name="Google Shape;125;p27"/>
          <p:cNvSpPr txBox="1">
            <a:spLocks noGrp="1"/>
          </p:cNvSpPr>
          <p:nvPr>
            <p:ph type="ftr" idx="11"/>
          </p:nvPr>
        </p:nvSpPr>
        <p:spPr>
          <a:xfrm>
            <a:off x="677991" y="4878249"/>
            <a:ext cx="6083700" cy="933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AU"/>
          </a:p>
        </p:txBody>
      </p:sp>
      <p:sp>
        <p:nvSpPr>
          <p:cNvPr id="126" name="Google Shape;126;p27"/>
          <p:cNvSpPr txBox="1">
            <a:spLocks noGrp="1"/>
          </p:cNvSpPr>
          <p:nvPr>
            <p:ph type="body" idx="2"/>
          </p:nvPr>
        </p:nvSpPr>
        <p:spPr>
          <a:xfrm>
            <a:off x="360363" y="202500"/>
            <a:ext cx="8460000" cy="639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2"/>
              </a:buClr>
              <a:buSzPts val="1500"/>
              <a:buFont typeface="Arial"/>
              <a:buNone/>
              <a:defRPr sz="3200" b="1" i="0" u="none" strike="noStrike" cap="none">
                <a:solidFill>
                  <a:schemeClr val="accent2"/>
                </a:solidFill>
                <a:latin typeface="Calibri"/>
                <a:ea typeface="Calibri"/>
                <a:cs typeface="Calibri"/>
                <a:sym typeface="Calibri"/>
              </a:defRPr>
            </a:lvl1pPr>
            <a:lvl2pPr marL="914400" marR="0" lvl="1" indent="-228600" algn="l" rtl="0">
              <a:lnSpc>
                <a:spcPct val="80000"/>
              </a:lnSpc>
              <a:spcBef>
                <a:spcPts val="300"/>
              </a:spcBef>
              <a:spcAft>
                <a:spcPts val="0"/>
              </a:spcAft>
              <a:buClr>
                <a:srgbClr val="007E9A"/>
              </a:buClr>
              <a:buSzPts val="1400"/>
              <a:buFont typeface="Calibri"/>
              <a:buNone/>
              <a:defRPr sz="2200" b="1" i="0" u="none" strike="noStrike" cap="none">
                <a:solidFill>
                  <a:srgbClr val="007E9A"/>
                </a:solidFill>
                <a:latin typeface="Calibri"/>
                <a:ea typeface="Calibri"/>
                <a:cs typeface="Calibri"/>
                <a:sym typeface="Calibri"/>
              </a:defRPr>
            </a:lvl2pPr>
            <a:lvl3pPr marL="1371600" marR="0" lvl="2" indent="-228600" algn="l" rtl="0">
              <a:lnSpc>
                <a:spcPct val="90000"/>
              </a:lnSpc>
              <a:spcBef>
                <a:spcPts val="1600"/>
              </a:spcBef>
              <a:spcAft>
                <a:spcPts val="0"/>
              </a:spcAft>
              <a:buClr>
                <a:srgbClr val="00A9CE"/>
              </a:buClr>
              <a:buSzPts val="1400"/>
              <a:buFont typeface="Calibri"/>
              <a:buNone/>
              <a:defRPr sz="2800" b="0" i="0" u="none" strike="noStrike" cap="none">
                <a:solidFill>
                  <a:srgbClr val="00A9CE"/>
                </a:solidFill>
                <a:latin typeface="Calibri"/>
                <a:ea typeface="Calibri"/>
                <a:cs typeface="Calibri"/>
                <a:sym typeface="Calibri"/>
              </a:defRPr>
            </a:lvl3pPr>
            <a:lvl4pPr marL="1828800" marR="0" lvl="3" indent="-228600" algn="l" rtl="0">
              <a:lnSpc>
                <a:spcPct val="90000"/>
              </a:lnSpc>
              <a:spcBef>
                <a:spcPts val="1600"/>
              </a:spcBef>
              <a:spcAft>
                <a:spcPts val="0"/>
              </a:spcAft>
              <a:buClr>
                <a:srgbClr val="00A9CE"/>
              </a:buClr>
              <a:buSzPts val="1400"/>
              <a:buFont typeface="Calibri"/>
              <a:buNone/>
              <a:defRPr sz="2800" b="0" i="0" u="none" strike="noStrike" cap="none">
                <a:solidFill>
                  <a:srgbClr val="00A9CE"/>
                </a:solidFill>
                <a:latin typeface="Calibri"/>
                <a:ea typeface="Calibri"/>
                <a:cs typeface="Calibri"/>
                <a:sym typeface="Calibri"/>
              </a:defRPr>
            </a:lvl4pPr>
            <a:lvl5pPr marL="2286000" marR="0" lvl="4" indent="-228600" algn="l" rtl="0">
              <a:lnSpc>
                <a:spcPct val="90000"/>
              </a:lnSpc>
              <a:spcBef>
                <a:spcPts val="1600"/>
              </a:spcBef>
              <a:spcAft>
                <a:spcPts val="0"/>
              </a:spcAft>
              <a:buClr>
                <a:srgbClr val="00A9CE"/>
              </a:buClr>
              <a:buSzPts val="1400"/>
              <a:buFont typeface="Calibri"/>
              <a:buNone/>
              <a:defRPr sz="2800" b="0" i="0" u="none" strike="noStrike" cap="none">
                <a:solidFill>
                  <a:srgbClr val="00A9CE"/>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lang="en-AU"/>
          </a:p>
        </p:txBody>
      </p:sp>
      <p:sp>
        <p:nvSpPr>
          <p:cNvPr id="127" name="Google Shape;127;p27"/>
          <p:cNvSpPr txBox="1">
            <a:spLocks noGrp="1"/>
          </p:cNvSpPr>
          <p:nvPr>
            <p:ph type="sldNum" idx="12"/>
          </p:nvPr>
        </p:nvSpPr>
        <p:spPr>
          <a:xfrm>
            <a:off x="330200" y="4878249"/>
            <a:ext cx="288900" cy="957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900">
                <a:solidFill>
                  <a:schemeClr val="lt1"/>
                </a:solidFill>
                <a:latin typeface="Calibri"/>
                <a:ea typeface="Calibri"/>
                <a:cs typeface="Calibri"/>
                <a:sym typeface="Calibri"/>
              </a:defRPr>
            </a:lvl1pPr>
            <a:lvl2pPr marL="0" marR="0" lvl="1" indent="0" algn="r" rtl="0">
              <a:spcBef>
                <a:spcPts val="0"/>
              </a:spcBef>
              <a:buNone/>
              <a:defRPr sz="900">
                <a:solidFill>
                  <a:schemeClr val="lt1"/>
                </a:solidFill>
                <a:latin typeface="Calibri"/>
                <a:ea typeface="Calibri"/>
                <a:cs typeface="Calibri"/>
                <a:sym typeface="Calibri"/>
              </a:defRPr>
            </a:lvl2pPr>
            <a:lvl3pPr marL="0" marR="0" lvl="2" indent="0" algn="r" rtl="0">
              <a:spcBef>
                <a:spcPts val="0"/>
              </a:spcBef>
              <a:buNone/>
              <a:defRPr sz="900">
                <a:solidFill>
                  <a:schemeClr val="lt1"/>
                </a:solidFill>
                <a:latin typeface="Calibri"/>
                <a:ea typeface="Calibri"/>
                <a:cs typeface="Calibri"/>
                <a:sym typeface="Calibri"/>
              </a:defRPr>
            </a:lvl3pPr>
            <a:lvl4pPr marL="0" marR="0" lvl="3" indent="0" algn="r" rtl="0">
              <a:spcBef>
                <a:spcPts val="0"/>
              </a:spcBef>
              <a:buNone/>
              <a:defRPr sz="900">
                <a:solidFill>
                  <a:schemeClr val="lt1"/>
                </a:solidFill>
                <a:latin typeface="Calibri"/>
                <a:ea typeface="Calibri"/>
                <a:cs typeface="Calibri"/>
                <a:sym typeface="Calibri"/>
              </a:defRPr>
            </a:lvl4pPr>
            <a:lvl5pPr marL="0" marR="0" lvl="4" indent="0" algn="r" rtl="0">
              <a:spcBef>
                <a:spcPts val="0"/>
              </a:spcBef>
              <a:buNone/>
              <a:defRPr sz="900">
                <a:solidFill>
                  <a:schemeClr val="lt1"/>
                </a:solidFill>
                <a:latin typeface="Calibri"/>
                <a:ea typeface="Calibri"/>
                <a:cs typeface="Calibri"/>
                <a:sym typeface="Calibri"/>
              </a:defRPr>
            </a:lvl5pPr>
            <a:lvl6pPr marL="0" marR="0" lvl="5" indent="0" algn="r" rtl="0">
              <a:spcBef>
                <a:spcPts val="0"/>
              </a:spcBef>
              <a:buNone/>
              <a:defRPr sz="900">
                <a:solidFill>
                  <a:schemeClr val="lt1"/>
                </a:solidFill>
                <a:latin typeface="Calibri"/>
                <a:ea typeface="Calibri"/>
                <a:cs typeface="Calibri"/>
                <a:sym typeface="Calibri"/>
              </a:defRPr>
            </a:lvl6pPr>
            <a:lvl7pPr marL="0" marR="0" lvl="6" indent="0" algn="r" rtl="0">
              <a:spcBef>
                <a:spcPts val="0"/>
              </a:spcBef>
              <a:buNone/>
              <a:defRPr sz="900">
                <a:solidFill>
                  <a:schemeClr val="lt1"/>
                </a:solidFill>
                <a:latin typeface="Calibri"/>
                <a:ea typeface="Calibri"/>
                <a:cs typeface="Calibri"/>
                <a:sym typeface="Calibri"/>
              </a:defRPr>
            </a:lvl7pPr>
            <a:lvl8pPr marL="0" marR="0" lvl="7" indent="0" algn="r" rtl="0">
              <a:spcBef>
                <a:spcPts val="0"/>
              </a:spcBef>
              <a:buNone/>
              <a:defRPr sz="900">
                <a:solidFill>
                  <a:schemeClr val="lt1"/>
                </a:solidFill>
                <a:latin typeface="Calibri"/>
                <a:ea typeface="Calibri"/>
                <a:cs typeface="Calibri"/>
                <a:sym typeface="Calibri"/>
              </a:defRPr>
            </a:lvl8pPr>
            <a:lvl9pPr marL="0" marR="0" lvl="8" indent="0" algn="r" rtl="0">
              <a:spcBef>
                <a:spcPts val="0"/>
              </a:spcBef>
              <a:buNone/>
              <a:defRPr sz="900">
                <a:solidFill>
                  <a:schemeClr val="lt1"/>
                </a:solidFill>
                <a:latin typeface="Calibri"/>
                <a:ea typeface="Calibri"/>
                <a:cs typeface="Calibri"/>
                <a:sym typeface="Calibri"/>
              </a:defRPr>
            </a:lvl9pPr>
          </a:lstStyle>
          <a:p>
            <a:fld id="{00000000-1234-1234-1234-123412341234}" type="slidenum">
              <a:rPr lang="en-AU" smtClean="0"/>
              <a:pPr/>
              <a:t>‹#›</a:t>
            </a:fld>
            <a:r>
              <a:rPr lang="en-AU"/>
              <a:t>  |</a:t>
            </a:r>
          </a:p>
        </p:txBody>
      </p:sp>
    </p:spTree>
    <p:extLst>
      <p:ext uri="{BB962C8B-B14F-4D97-AF65-F5344CB8AC3E}">
        <p14:creationId xmlns:p14="http://schemas.microsoft.com/office/powerpoint/2010/main" val="204462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28"/>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64B301-813E-E5B6-C5E4-63D7396209B9}"/>
              </a:ext>
            </a:extLst>
          </p:cNvPr>
          <p:cNvGraphicFramePr>
            <a:graphicFrameLocks noChangeAspect="1"/>
          </p:cNvGraphicFramePr>
          <p:nvPr userDrawn="1">
            <p:custDataLst>
              <p:tags r:id="rId1"/>
            </p:custDataLst>
            <p:extLst>
              <p:ext uri="{D42A27DB-BD31-4B8C-83A1-F6EECF244321}">
                <p14:modId xmlns:p14="http://schemas.microsoft.com/office/powerpoint/2010/main" val="4096915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2" name="Object 1" hidden="1">
                        <a:extLst>
                          <a:ext uri="{FF2B5EF4-FFF2-40B4-BE49-F238E27FC236}">
                            <a16:creationId xmlns:a16="http://schemas.microsoft.com/office/drawing/2014/main" id="{4264B301-813E-E5B6-C5E4-63D7396209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9" name="Google Shape;129;p28"/>
          <p:cNvSpPr/>
          <p:nvPr/>
        </p:nvSpPr>
        <p:spPr>
          <a:xfrm>
            <a:off x="0" y="0"/>
            <a:ext cx="9144000" cy="4680000"/>
          </a:xfrm>
          <a:prstGeom prst="rect">
            <a:avLst/>
          </a:prstGeom>
          <a:solidFill>
            <a:srgbClr val="98C7CD">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AU"/>
          </a:p>
        </p:txBody>
      </p:sp>
      <p:sp>
        <p:nvSpPr>
          <p:cNvPr id="130" name="Google Shape;130;p28"/>
          <p:cNvSpPr txBox="1">
            <a:spLocks noGrp="1"/>
          </p:cNvSpPr>
          <p:nvPr>
            <p:ph type="title"/>
          </p:nvPr>
        </p:nvSpPr>
        <p:spPr>
          <a:xfrm>
            <a:off x="2700000" y="540000"/>
            <a:ext cx="5760000" cy="898500"/>
          </a:xfrm>
          <a:prstGeom prst="rect">
            <a:avLst/>
          </a:prstGeom>
        </p:spPr>
        <p:txBody>
          <a:bodyPr spcFirstLastPara="1" wrap="square" lIns="0" tIns="0" rIns="0" bIns="0" anchor="b" anchorCtr="0">
            <a:noAutofit/>
          </a:bodyPr>
          <a:lstStyle>
            <a:lvl1pPr lvl="0" algn="r"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lang="en-AU"/>
          </a:p>
        </p:txBody>
      </p:sp>
      <p:pic>
        <p:nvPicPr>
          <p:cNvPr id="131" name="Google Shape;131;p28"/>
          <p:cNvPicPr preferRelativeResize="0"/>
          <p:nvPr/>
        </p:nvPicPr>
        <p:blipFill>
          <a:blip r:embed="rId5">
            <a:alphaModFix/>
          </a:blip>
          <a:stretch>
            <a:fillRect/>
          </a:stretch>
        </p:blipFill>
        <p:spPr>
          <a:xfrm>
            <a:off x="0" y="0"/>
            <a:ext cx="2343049" cy="4680000"/>
          </a:xfrm>
          <a:prstGeom prst="rect">
            <a:avLst/>
          </a:prstGeom>
          <a:noFill/>
          <a:ln>
            <a:noFill/>
          </a:ln>
        </p:spPr>
      </p:pic>
      <p:cxnSp>
        <p:nvCxnSpPr>
          <p:cNvPr id="132" name="Google Shape;132;p28"/>
          <p:cNvCxnSpPr/>
          <p:nvPr/>
        </p:nvCxnSpPr>
        <p:spPr>
          <a:xfrm>
            <a:off x="6913050" y="1731925"/>
            <a:ext cx="1541100" cy="0"/>
          </a:xfrm>
          <a:prstGeom prst="straightConnector1">
            <a:avLst/>
          </a:prstGeom>
          <a:noFill/>
          <a:ln w="9525" cap="flat" cmpd="sng">
            <a:solidFill>
              <a:schemeClr val="lt1"/>
            </a:solidFill>
            <a:prstDash val="solid"/>
            <a:round/>
            <a:headEnd type="none" w="med" len="med"/>
            <a:tailEnd type="none" w="med" len="med"/>
          </a:ln>
        </p:spPr>
      </p:cxnSp>
      <p:sp>
        <p:nvSpPr>
          <p:cNvPr id="133" name="Google Shape;133;p28"/>
          <p:cNvSpPr txBox="1">
            <a:spLocks noGrp="1"/>
          </p:cNvSpPr>
          <p:nvPr>
            <p:ph type="subTitle" idx="1"/>
          </p:nvPr>
        </p:nvSpPr>
        <p:spPr>
          <a:xfrm>
            <a:off x="2700000" y="2016000"/>
            <a:ext cx="5760000" cy="1440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chemeClr val="lt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lang="en-AU"/>
          </a:p>
        </p:txBody>
      </p:sp>
    </p:spTree>
    <p:extLst>
      <p:ext uri="{BB962C8B-B14F-4D97-AF65-F5344CB8AC3E}">
        <p14:creationId xmlns:p14="http://schemas.microsoft.com/office/powerpoint/2010/main" val="58358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824D-812D-AE40-C001-31625CA934D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99F3B1A-4F06-4DE8-9E0A-F09ECC0433F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BBE02A0-3CDD-F48F-7C07-D002E6FAD27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E5D29B0-A93D-5962-F83C-6D689A54FE09}"/>
              </a:ext>
            </a:extLst>
          </p:cNvPr>
          <p:cNvSpPr>
            <a:spLocks noGrp="1"/>
          </p:cNvSpPr>
          <p:nvPr>
            <p:ph type="dt" sz="half" idx="10"/>
          </p:nvPr>
        </p:nvSpPr>
        <p:spPr/>
        <p:txBody>
          <a:bodyPr/>
          <a:lstStyle/>
          <a:p>
            <a:fld id="{6E0C1AE0-C09C-4F7B-BA64-2AAD6FD5BF93}" type="datetimeFigureOut">
              <a:rPr lang="en-AU" smtClean="0"/>
              <a:t>26/07/2023</a:t>
            </a:fld>
            <a:endParaRPr lang="en-AU"/>
          </a:p>
        </p:txBody>
      </p:sp>
      <p:sp>
        <p:nvSpPr>
          <p:cNvPr id="6" name="Footer Placeholder 5">
            <a:extLst>
              <a:ext uri="{FF2B5EF4-FFF2-40B4-BE49-F238E27FC236}">
                <a16:creationId xmlns:a16="http://schemas.microsoft.com/office/drawing/2014/main" id="{BA310A4A-4430-037D-B573-2BCB3A6633F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76D51E-45E2-1DCF-91DB-F83EC3DB2726}"/>
              </a:ext>
            </a:extLst>
          </p:cNvPr>
          <p:cNvSpPr>
            <a:spLocks noGrp="1"/>
          </p:cNvSpPr>
          <p:nvPr>
            <p:ph type="sldNum" sz="quarter" idx="12"/>
          </p:nvPr>
        </p:nvSpPr>
        <p:spPr/>
        <p:txBody>
          <a:bodyPr/>
          <a:lstStyle/>
          <a:p>
            <a:fld id="{F18CD687-D1BB-437E-94E5-3B7A5A7B02FE}" type="slidenum">
              <a:rPr lang="en-AU" smtClean="0"/>
              <a:t>‹#›</a:t>
            </a:fld>
            <a:endParaRPr lang="en-AU"/>
          </a:p>
        </p:txBody>
      </p:sp>
    </p:spTree>
    <p:extLst>
      <p:ext uri="{BB962C8B-B14F-4D97-AF65-F5344CB8AC3E}">
        <p14:creationId xmlns:p14="http://schemas.microsoft.com/office/powerpoint/2010/main" val="408760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logos A">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32E7A1AA-6AC3-CE15-93A6-E6E357360FB9}"/>
              </a:ext>
            </a:extLst>
          </p:cNvPr>
          <p:cNvPicPr>
            <a:picLocks noChangeAspect="1"/>
          </p:cNvPicPr>
          <p:nvPr userDrawn="1"/>
        </p:nvPicPr>
        <p:blipFill>
          <a:blip r:embed="rId2"/>
          <a:stretch>
            <a:fillRect/>
          </a:stretch>
        </p:blipFill>
        <p:spPr>
          <a:xfrm>
            <a:off x="285307" y="4462205"/>
            <a:ext cx="1434260" cy="447688"/>
          </a:xfrm>
          <a:prstGeom prst="rect">
            <a:avLst/>
          </a:prstGeom>
        </p:spPr>
      </p:pic>
      <p:sp>
        <p:nvSpPr>
          <p:cNvPr id="2" name="Text Placeholder 5">
            <a:extLst>
              <a:ext uri="{FF2B5EF4-FFF2-40B4-BE49-F238E27FC236}">
                <a16:creationId xmlns:a16="http://schemas.microsoft.com/office/drawing/2014/main" id="{871CB5AF-53EA-676C-7261-0505DFBD4944}"/>
              </a:ext>
            </a:extLst>
          </p:cNvPr>
          <p:cNvSpPr>
            <a:spLocks noGrp="1"/>
          </p:cNvSpPr>
          <p:nvPr>
            <p:ph type="body" sz="quarter" idx="10" hasCustomPrompt="1"/>
          </p:nvPr>
        </p:nvSpPr>
        <p:spPr>
          <a:xfrm>
            <a:off x="288000" y="287999"/>
            <a:ext cx="8570693" cy="768807"/>
          </a:xfrm>
          <a:prstGeom prst="rect">
            <a:avLst/>
          </a:prstGeom>
        </p:spPr>
        <p:txBody>
          <a:bodyPr lIns="0" tIns="0" rIns="0" bIns="0"/>
          <a:lstStyle>
            <a:lvl1pPr marL="0" indent="0">
              <a:buNone/>
              <a:defRPr sz="2500" b="1" i="0">
                <a:solidFill>
                  <a:schemeClr val="tx2"/>
                </a:solidFill>
                <a:latin typeface="Arial" panose="020B0604020202020204" pitchFamily="34" charset="0"/>
                <a:cs typeface="Arial" panose="020B0604020202020204" pitchFamily="34" charset="0"/>
              </a:defRPr>
            </a:lvl1pPr>
          </a:lstStyle>
          <a:p>
            <a:pPr lvl="0"/>
            <a:r>
              <a:rPr lang="en-GB"/>
              <a:t>Page title</a:t>
            </a:r>
          </a:p>
        </p:txBody>
      </p:sp>
      <p:sp>
        <p:nvSpPr>
          <p:cNvPr id="4" name="Rectangle 3">
            <a:extLst>
              <a:ext uri="{FF2B5EF4-FFF2-40B4-BE49-F238E27FC236}">
                <a16:creationId xmlns:a16="http://schemas.microsoft.com/office/drawing/2014/main" id="{937388AB-C36E-BB01-E61A-D78FDBEE464F}"/>
              </a:ext>
            </a:extLst>
          </p:cNvPr>
          <p:cNvSpPr/>
          <p:nvPr userDrawn="1"/>
        </p:nvSpPr>
        <p:spPr>
          <a:xfrm>
            <a:off x="-434522" y="129107"/>
            <a:ext cx="320404" cy="652828"/>
          </a:xfrm>
          <a:custGeom>
            <a:avLst/>
            <a:gdLst>
              <a:gd name="connsiteX0" fmla="*/ 0 w 2571750"/>
              <a:gd name="connsiteY0" fmla="*/ 0 h 5143500"/>
              <a:gd name="connsiteX1" fmla="*/ 2571750 w 2571750"/>
              <a:gd name="connsiteY1" fmla="*/ 0 h 5143500"/>
              <a:gd name="connsiteX2" fmla="*/ 2571750 w 2571750"/>
              <a:gd name="connsiteY2" fmla="*/ 5143500 h 5143500"/>
              <a:gd name="connsiteX3" fmla="*/ 0 w 2571750"/>
              <a:gd name="connsiteY3" fmla="*/ 5143500 h 5143500"/>
              <a:gd name="connsiteX4" fmla="*/ 0 w 2571750"/>
              <a:gd name="connsiteY4" fmla="*/ 0 h 5143500"/>
              <a:gd name="connsiteX0" fmla="*/ 0 w 2571750"/>
              <a:gd name="connsiteY0" fmla="*/ 0 h 5143500"/>
              <a:gd name="connsiteX1" fmla="*/ 2571750 w 2571750"/>
              <a:gd name="connsiteY1" fmla="*/ 2577503 h 5143500"/>
              <a:gd name="connsiteX2" fmla="*/ 2571750 w 2571750"/>
              <a:gd name="connsiteY2" fmla="*/ 5143500 h 5143500"/>
              <a:gd name="connsiteX3" fmla="*/ 0 w 2571750"/>
              <a:gd name="connsiteY3" fmla="*/ 5143500 h 5143500"/>
              <a:gd name="connsiteX4" fmla="*/ 0 w 2571750"/>
              <a:gd name="connsiteY4" fmla="*/ 0 h 5143500"/>
              <a:gd name="connsiteX0" fmla="*/ 0 w 2571750"/>
              <a:gd name="connsiteY0" fmla="*/ 0 h 5143500"/>
              <a:gd name="connsiteX1" fmla="*/ 2571750 w 2571750"/>
              <a:gd name="connsiteY1" fmla="*/ 2577503 h 5143500"/>
              <a:gd name="connsiteX2" fmla="*/ 0 w 2571750"/>
              <a:gd name="connsiteY2" fmla="*/ 5143500 h 5143500"/>
              <a:gd name="connsiteX3" fmla="*/ 0 w 2571750"/>
              <a:gd name="connsiteY3" fmla="*/ 0 h 5143500"/>
              <a:gd name="connsiteX0" fmla="*/ 9014 w 2580764"/>
              <a:gd name="connsiteY0" fmla="*/ 0 h 5143500"/>
              <a:gd name="connsiteX1" fmla="*/ 2580764 w 2580764"/>
              <a:gd name="connsiteY1" fmla="*/ 2577503 h 5143500"/>
              <a:gd name="connsiteX2" fmla="*/ 9014 w 2580764"/>
              <a:gd name="connsiteY2" fmla="*/ 5143500 h 5143500"/>
              <a:gd name="connsiteX3" fmla="*/ 0 w 2580764"/>
              <a:gd name="connsiteY3" fmla="*/ 2577503 h 5143500"/>
              <a:gd name="connsiteX4" fmla="*/ 9014 w 2580764"/>
              <a:gd name="connsiteY4" fmla="*/ 0 h 5143500"/>
              <a:gd name="connsiteX0" fmla="*/ 197405 w 2769155"/>
              <a:gd name="connsiteY0" fmla="*/ 12624 h 5156124"/>
              <a:gd name="connsiteX1" fmla="*/ 2769155 w 2769155"/>
              <a:gd name="connsiteY1" fmla="*/ 2590127 h 5156124"/>
              <a:gd name="connsiteX2" fmla="*/ 197405 w 2769155"/>
              <a:gd name="connsiteY2" fmla="*/ 5156124 h 5156124"/>
              <a:gd name="connsiteX3" fmla="*/ 188391 w 2769155"/>
              <a:gd name="connsiteY3" fmla="*/ 2590127 h 5156124"/>
              <a:gd name="connsiteX4" fmla="*/ 176118 w 2769155"/>
              <a:gd name="connsiteY4" fmla="*/ 1645043 h 5156124"/>
              <a:gd name="connsiteX5" fmla="*/ 197405 w 2769155"/>
              <a:gd name="connsiteY5" fmla="*/ 12624 h 5156124"/>
              <a:gd name="connsiteX0" fmla="*/ 197405 w 2769155"/>
              <a:gd name="connsiteY0" fmla="*/ 12624 h 5183340"/>
              <a:gd name="connsiteX1" fmla="*/ 2769155 w 2769155"/>
              <a:gd name="connsiteY1" fmla="*/ 2590127 h 5183340"/>
              <a:gd name="connsiteX2" fmla="*/ 197405 w 2769155"/>
              <a:gd name="connsiteY2" fmla="*/ 5156124 h 5183340"/>
              <a:gd name="connsiteX3" fmla="*/ 176119 w 2769155"/>
              <a:gd name="connsiteY3" fmla="*/ 3860468 h 5183340"/>
              <a:gd name="connsiteX4" fmla="*/ 188391 w 2769155"/>
              <a:gd name="connsiteY4" fmla="*/ 2590127 h 5183340"/>
              <a:gd name="connsiteX5" fmla="*/ 176118 w 2769155"/>
              <a:gd name="connsiteY5" fmla="*/ 1645043 h 5183340"/>
              <a:gd name="connsiteX6" fmla="*/ 197405 w 2769155"/>
              <a:gd name="connsiteY6" fmla="*/ 12624 h 5183340"/>
              <a:gd name="connsiteX0" fmla="*/ 197405 w 2769155"/>
              <a:gd name="connsiteY0" fmla="*/ 12624 h 5183340"/>
              <a:gd name="connsiteX1" fmla="*/ 2769155 w 2769155"/>
              <a:gd name="connsiteY1" fmla="*/ 2590127 h 5183340"/>
              <a:gd name="connsiteX2" fmla="*/ 197405 w 2769155"/>
              <a:gd name="connsiteY2" fmla="*/ 5156124 h 5183340"/>
              <a:gd name="connsiteX3" fmla="*/ 176119 w 2769155"/>
              <a:gd name="connsiteY3" fmla="*/ 3860468 h 5183340"/>
              <a:gd name="connsiteX4" fmla="*/ 1698072 w 2769155"/>
              <a:gd name="connsiteY4" fmla="*/ 2614675 h 5183340"/>
              <a:gd name="connsiteX5" fmla="*/ 176118 w 2769155"/>
              <a:gd name="connsiteY5" fmla="*/ 1645043 h 5183340"/>
              <a:gd name="connsiteX6" fmla="*/ 197405 w 2769155"/>
              <a:gd name="connsiteY6" fmla="*/ 12624 h 5183340"/>
              <a:gd name="connsiteX0" fmla="*/ 197405 w 2769155"/>
              <a:gd name="connsiteY0" fmla="*/ 12624 h 5183340"/>
              <a:gd name="connsiteX1" fmla="*/ 2769155 w 2769155"/>
              <a:gd name="connsiteY1" fmla="*/ 2590127 h 5183340"/>
              <a:gd name="connsiteX2" fmla="*/ 197405 w 2769155"/>
              <a:gd name="connsiteY2" fmla="*/ 5156124 h 5183340"/>
              <a:gd name="connsiteX3" fmla="*/ 176119 w 2769155"/>
              <a:gd name="connsiteY3" fmla="*/ 3860468 h 5183340"/>
              <a:gd name="connsiteX4" fmla="*/ 906410 w 2769155"/>
              <a:gd name="connsiteY4" fmla="*/ 2577853 h 5183340"/>
              <a:gd name="connsiteX5" fmla="*/ 176118 w 2769155"/>
              <a:gd name="connsiteY5" fmla="*/ 1645043 h 5183340"/>
              <a:gd name="connsiteX6" fmla="*/ 197405 w 2769155"/>
              <a:gd name="connsiteY6" fmla="*/ 12624 h 5183340"/>
              <a:gd name="connsiteX0" fmla="*/ 197405 w 2769155"/>
              <a:gd name="connsiteY0" fmla="*/ 12624 h 5183340"/>
              <a:gd name="connsiteX1" fmla="*/ 2769155 w 2769155"/>
              <a:gd name="connsiteY1" fmla="*/ 2590127 h 5183340"/>
              <a:gd name="connsiteX2" fmla="*/ 197405 w 2769155"/>
              <a:gd name="connsiteY2" fmla="*/ 5156124 h 5183340"/>
              <a:gd name="connsiteX3" fmla="*/ 176119 w 2769155"/>
              <a:gd name="connsiteY3" fmla="*/ 3860468 h 5183340"/>
              <a:gd name="connsiteX4" fmla="*/ 906410 w 2769155"/>
              <a:gd name="connsiteY4" fmla="*/ 2577853 h 5183340"/>
              <a:gd name="connsiteX5" fmla="*/ 176118 w 2769155"/>
              <a:gd name="connsiteY5" fmla="*/ 1645043 h 5183340"/>
              <a:gd name="connsiteX6" fmla="*/ 197405 w 2769155"/>
              <a:gd name="connsiteY6" fmla="*/ 12624 h 5183340"/>
              <a:gd name="connsiteX0" fmla="*/ 197405 w 2769155"/>
              <a:gd name="connsiteY0" fmla="*/ 12624 h 5183340"/>
              <a:gd name="connsiteX1" fmla="*/ 2769155 w 2769155"/>
              <a:gd name="connsiteY1" fmla="*/ 2590127 h 5183340"/>
              <a:gd name="connsiteX2" fmla="*/ 197405 w 2769155"/>
              <a:gd name="connsiteY2" fmla="*/ 5156124 h 5183340"/>
              <a:gd name="connsiteX3" fmla="*/ 176119 w 2769155"/>
              <a:gd name="connsiteY3" fmla="*/ 3860468 h 5183340"/>
              <a:gd name="connsiteX4" fmla="*/ 906410 w 2769155"/>
              <a:gd name="connsiteY4" fmla="*/ 2577853 h 5183340"/>
              <a:gd name="connsiteX5" fmla="*/ 176118 w 2769155"/>
              <a:gd name="connsiteY5" fmla="*/ 1645043 h 5183340"/>
              <a:gd name="connsiteX6" fmla="*/ 197405 w 2769155"/>
              <a:gd name="connsiteY6" fmla="*/ 12624 h 5183340"/>
              <a:gd name="connsiteX0" fmla="*/ 197405 w 2769155"/>
              <a:gd name="connsiteY0" fmla="*/ 0 h 5170716"/>
              <a:gd name="connsiteX1" fmla="*/ 2769155 w 2769155"/>
              <a:gd name="connsiteY1" fmla="*/ 2577503 h 5170716"/>
              <a:gd name="connsiteX2" fmla="*/ 197405 w 2769155"/>
              <a:gd name="connsiteY2" fmla="*/ 5143500 h 5170716"/>
              <a:gd name="connsiteX3" fmla="*/ 176119 w 2769155"/>
              <a:gd name="connsiteY3" fmla="*/ 3847844 h 5170716"/>
              <a:gd name="connsiteX4" fmla="*/ 906410 w 2769155"/>
              <a:gd name="connsiteY4" fmla="*/ 2565229 h 5170716"/>
              <a:gd name="connsiteX5" fmla="*/ 176118 w 2769155"/>
              <a:gd name="connsiteY5" fmla="*/ 1632419 h 5170716"/>
              <a:gd name="connsiteX6" fmla="*/ 197405 w 2769155"/>
              <a:gd name="connsiteY6" fmla="*/ 0 h 5170716"/>
              <a:gd name="connsiteX0" fmla="*/ 197405 w 2769155"/>
              <a:gd name="connsiteY0" fmla="*/ 0 h 5170716"/>
              <a:gd name="connsiteX1" fmla="*/ 2769155 w 2769155"/>
              <a:gd name="connsiteY1" fmla="*/ 2577503 h 5170716"/>
              <a:gd name="connsiteX2" fmla="*/ 197405 w 2769155"/>
              <a:gd name="connsiteY2" fmla="*/ 5143500 h 5170716"/>
              <a:gd name="connsiteX3" fmla="*/ 176119 w 2769155"/>
              <a:gd name="connsiteY3" fmla="*/ 3847844 h 5170716"/>
              <a:gd name="connsiteX4" fmla="*/ 906410 w 2769155"/>
              <a:gd name="connsiteY4" fmla="*/ 2565229 h 5170716"/>
              <a:gd name="connsiteX5" fmla="*/ 200665 w 2769155"/>
              <a:gd name="connsiteY5" fmla="*/ 1810389 h 5170716"/>
              <a:gd name="connsiteX6" fmla="*/ 197405 w 2769155"/>
              <a:gd name="connsiteY6" fmla="*/ 0 h 5170716"/>
              <a:gd name="connsiteX0" fmla="*/ 197405 w 2769155"/>
              <a:gd name="connsiteY0" fmla="*/ 0 h 5170716"/>
              <a:gd name="connsiteX1" fmla="*/ 2769155 w 2769155"/>
              <a:gd name="connsiteY1" fmla="*/ 2577503 h 5170716"/>
              <a:gd name="connsiteX2" fmla="*/ 197405 w 2769155"/>
              <a:gd name="connsiteY2" fmla="*/ 5143500 h 5170716"/>
              <a:gd name="connsiteX3" fmla="*/ 176119 w 2769155"/>
              <a:gd name="connsiteY3" fmla="*/ 3847844 h 5170716"/>
              <a:gd name="connsiteX4" fmla="*/ 906410 w 2769155"/>
              <a:gd name="connsiteY4" fmla="*/ 2565229 h 5170716"/>
              <a:gd name="connsiteX5" fmla="*/ 200665 w 2769155"/>
              <a:gd name="connsiteY5" fmla="*/ 1810389 h 5170716"/>
              <a:gd name="connsiteX6" fmla="*/ 197405 w 2769155"/>
              <a:gd name="connsiteY6" fmla="*/ 0 h 5170716"/>
              <a:gd name="connsiteX0" fmla="*/ 195983 w 2767733"/>
              <a:gd name="connsiteY0" fmla="*/ 0 h 5163861"/>
              <a:gd name="connsiteX1" fmla="*/ 2767733 w 2767733"/>
              <a:gd name="connsiteY1" fmla="*/ 2577503 h 5163861"/>
              <a:gd name="connsiteX2" fmla="*/ 195983 w 2767733"/>
              <a:gd name="connsiteY2" fmla="*/ 5143500 h 5163861"/>
              <a:gd name="connsiteX3" fmla="*/ 174697 w 2767733"/>
              <a:gd name="connsiteY3" fmla="*/ 3847844 h 5163861"/>
              <a:gd name="connsiteX4" fmla="*/ 904988 w 2767733"/>
              <a:gd name="connsiteY4" fmla="*/ 2565229 h 5163861"/>
              <a:gd name="connsiteX5" fmla="*/ 199243 w 2767733"/>
              <a:gd name="connsiteY5" fmla="*/ 1810389 h 5163861"/>
              <a:gd name="connsiteX6" fmla="*/ 195983 w 2767733"/>
              <a:gd name="connsiteY6" fmla="*/ 0 h 5163861"/>
              <a:gd name="connsiteX0" fmla="*/ 189562 w 2761312"/>
              <a:gd name="connsiteY0" fmla="*/ 0 h 5158590"/>
              <a:gd name="connsiteX1" fmla="*/ 2761312 w 2761312"/>
              <a:gd name="connsiteY1" fmla="*/ 2577503 h 5158590"/>
              <a:gd name="connsiteX2" fmla="*/ 189562 w 2761312"/>
              <a:gd name="connsiteY2" fmla="*/ 5143500 h 5158590"/>
              <a:gd name="connsiteX3" fmla="*/ 192823 w 2761312"/>
              <a:gd name="connsiteY3" fmla="*/ 3270974 h 5158590"/>
              <a:gd name="connsiteX4" fmla="*/ 898567 w 2761312"/>
              <a:gd name="connsiteY4" fmla="*/ 2565229 h 5158590"/>
              <a:gd name="connsiteX5" fmla="*/ 192822 w 2761312"/>
              <a:gd name="connsiteY5" fmla="*/ 1810389 h 5158590"/>
              <a:gd name="connsiteX6" fmla="*/ 189562 w 2761312"/>
              <a:gd name="connsiteY6" fmla="*/ 0 h 5158590"/>
              <a:gd name="connsiteX0" fmla="*/ 6792 w 2578542"/>
              <a:gd name="connsiteY0" fmla="*/ 0 h 5143500"/>
              <a:gd name="connsiteX1" fmla="*/ 2578542 w 2578542"/>
              <a:gd name="connsiteY1" fmla="*/ 2577503 h 5143500"/>
              <a:gd name="connsiteX2" fmla="*/ 6792 w 2578542"/>
              <a:gd name="connsiteY2" fmla="*/ 5143500 h 5143500"/>
              <a:gd name="connsiteX3" fmla="*/ 10053 w 2578542"/>
              <a:gd name="connsiteY3" fmla="*/ 3270974 h 5143500"/>
              <a:gd name="connsiteX4" fmla="*/ 715797 w 2578542"/>
              <a:gd name="connsiteY4" fmla="*/ 2565229 h 5143500"/>
              <a:gd name="connsiteX5" fmla="*/ 10052 w 2578542"/>
              <a:gd name="connsiteY5" fmla="*/ 1810389 h 5143500"/>
              <a:gd name="connsiteX6" fmla="*/ 6792 w 2578542"/>
              <a:gd name="connsiteY6" fmla="*/ 0 h 5143500"/>
              <a:gd name="connsiteX0" fmla="*/ 6042 w 2577792"/>
              <a:gd name="connsiteY0" fmla="*/ 0 h 5143500"/>
              <a:gd name="connsiteX1" fmla="*/ 2577792 w 2577792"/>
              <a:gd name="connsiteY1" fmla="*/ 2577503 h 5143500"/>
              <a:gd name="connsiteX2" fmla="*/ 6042 w 2577792"/>
              <a:gd name="connsiteY2" fmla="*/ 5143500 h 5143500"/>
              <a:gd name="connsiteX3" fmla="*/ 9303 w 2577792"/>
              <a:gd name="connsiteY3" fmla="*/ 3270974 h 5143500"/>
              <a:gd name="connsiteX4" fmla="*/ 715047 w 2577792"/>
              <a:gd name="connsiteY4" fmla="*/ 2565229 h 5143500"/>
              <a:gd name="connsiteX5" fmla="*/ 12477 w 2577792"/>
              <a:gd name="connsiteY5" fmla="*/ 1838964 h 5143500"/>
              <a:gd name="connsiteX6" fmla="*/ 6042 w 2577792"/>
              <a:gd name="connsiteY6" fmla="*/ 0 h 5143500"/>
              <a:gd name="connsiteX0" fmla="*/ 6042 w 2577792"/>
              <a:gd name="connsiteY0" fmla="*/ 0 h 5143500"/>
              <a:gd name="connsiteX1" fmla="*/ 2577792 w 2577792"/>
              <a:gd name="connsiteY1" fmla="*/ 2577503 h 5143500"/>
              <a:gd name="connsiteX2" fmla="*/ 6042 w 2577792"/>
              <a:gd name="connsiteY2" fmla="*/ 5143500 h 5143500"/>
              <a:gd name="connsiteX3" fmla="*/ 22003 w 2577792"/>
              <a:gd name="connsiteY3" fmla="*/ 3312249 h 5143500"/>
              <a:gd name="connsiteX4" fmla="*/ 715047 w 2577792"/>
              <a:gd name="connsiteY4" fmla="*/ 2565229 h 5143500"/>
              <a:gd name="connsiteX5" fmla="*/ 12477 w 2577792"/>
              <a:gd name="connsiteY5" fmla="*/ 1838964 h 5143500"/>
              <a:gd name="connsiteX6" fmla="*/ 6042 w 2577792"/>
              <a:gd name="connsiteY6" fmla="*/ 0 h 5143500"/>
              <a:gd name="connsiteX0" fmla="*/ 6042 w 2577792"/>
              <a:gd name="connsiteY0" fmla="*/ 0 h 5143500"/>
              <a:gd name="connsiteX1" fmla="*/ 2577792 w 2577792"/>
              <a:gd name="connsiteY1" fmla="*/ 2577503 h 5143500"/>
              <a:gd name="connsiteX2" fmla="*/ 6042 w 2577792"/>
              <a:gd name="connsiteY2" fmla="*/ 5143500 h 5143500"/>
              <a:gd name="connsiteX3" fmla="*/ 2953 w 2577792"/>
              <a:gd name="connsiteY3" fmla="*/ 3283674 h 5143500"/>
              <a:gd name="connsiteX4" fmla="*/ 715047 w 2577792"/>
              <a:gd name="connsiteY4" fmla="*/ 2565229 h 5143500"/>
              <a:gd name="connsiteX5" fmla="*/ 12477 w 2577792"/>
              <a:gd name="connsiteY5" fmla="*/ 1838964 h 5143500"/>
              <a:gd name="connsiteX6" fmla="*/ 6042 w 2577792"/>
              <a:gd name="connsiteY6" fmla="*/ 0 h 5143500"/>
              <a:gd name="connsiteX0" fmla="*/ 3149 w 2574899"/>
              <a:gd name="connsiteY0" fmla="*/ 0 h 5143500"/>
              <a:gd name="connsiteX1" fmla="*/ 2574899 w 2574899"/>
              <a:gd name="connsiteY1" fmla="*/ 2577503 h 5143500"/>
              <a:gd name="connsiteX2" fmla="*/ 3149 w 2574899"/>
              <a:gd name="connsiteY2" fmla="*/ 5143500 h 5143500"/>
              <a:gd name="connsiteX3" fmla="*/ 60 w 2574899"/>
              <a:gd name="connsiteY3" fmla="*/ 3283674 h 5143500"/>
              <a:gd name="connsiteX4" fmla="*/ 712154 w 2574899"/>
              <a:gd name="connsiteY4" fmla="*/ 2565229 h 5143500"/>
              <a:gd name="connsiteX5" fmla="*/ 9584 w 2574899"/>
              <a:gd name="connsiteY5" fmla="*/ 1838964 h 5143500"/>
              <a:gd name="connsiteX6" fmla="*/ 3149 w 2574899"/>
              <a:gd name="connsiteY6" fmla="*/ 0 h 5143500"/>
              <a:gd name="connsiteX0" fmla="*/ 3149 w 2574899"/>
              <a:gd name="connsiteY0" fmla="*/ 0 h 5143500"/>
              <a:gd name="connsiteX1" fmla="*/ 2574899 w 2574899"/>
              <a:gd name="connsiteY1" fmla="*/ 2577503 h 5143500"/>
              <a:gd name="connsiteX2" fmla="*/ 3149 w 2574899"/>
              <a:gd name="connsiteY2" fmla="*/ 5143500 h 5143500"/>
              <a:gd name="connsiteX3" fmla="*/ 60 w 2574899"/>
              <a:gd name="connsiteY3" fmla="*/ 3283674 h 5143500"/>
              <a:gd name="connsiteX4" fmla="*/ 712154 w 2574899"/>
              <a:gd name="connsiteY4" fmla="*/ 2565229 h 5143500"/>
              <a:gd name="connsiteX5" fmla="*/ 9584 w 2574899"/>
              <a:gd name="connsiteY5" fmla="*/ 1838964 h 5143500"/>
              <a:gd name="connsiteX6" fmla="*/ 3149 w 2574899"/>
              <a:gd name="connsiteY6" fmla="*/ 0 h 5143500"/>
              <a:gd name="connsiteX0" fmla="*/ 3149 w 2574899"/>
              <a:gd name="connsiteY0" fmla="*/ 0 h 5143500"/>
              <a:gd name="connsiteX1" fmla="*/ 2574899 w 2574899"/>
              <a:gd name="connsiteY1" fmla="*/ 2577503 h 5143500"/>
              <a:gd name="connsiteX2" fmla="*/ 3149 w 2574899"/>
              <a:gd name="connsiteY2" fmla="*/ 5143500 h 5143500"/>
              <a:gd name="connsiteX3" fmla="*/ 60 w 2574899"/>
              <a:gd name="connsiteY3" fmla="*/ 3283674 h 5143500"/>
              <a:gd name="connsiteX4" fmla="*/ 712154 w 2574899"/>
              <a:gd name="connsiteY4" fmla="*/ 2565229 h 5143500"/>
              <a:gd name="connsiteX5" fmla="*/ 9584 w 2574899"/>
              <a:gd name="connsiteY5" fmla="*/ 1838964 h 5143500"/>
              <a:gd name="connsiteX6" fmla="*/ 3149 w 2574899"/>
              <a:gd name="connsiteY6" fmla="*/ 0 h 5143500"/>
              <a:gd name="connsiteX0" fmla="*/ 3149 w 2574899"/>
              <a:gd name="connsiteY0" fmla="*/ 0 h 5143500"/>
              <a:gd name="connsiteX1" fmla="*/ 2574899 w 2574899"/>
              <a:gd name="connsiteY1" fmla="*/ 2577503 h 5143500"/>
              <a:gd name="connsiteX2" fmla="*/ 3149 w 2574899"/>
              <a:gd name="connsiteY2" fmla="*/ 5143500 h 5143500"/>
              <a:gd name="connsiteX3" fmla="*/ 60 w 2574899"/>
              <a:gd name="connsiteY3" fmla="*/ 3283674 h 5143500"/>
              <a:gd name="connsiteX4" fmla="*/ 712154 w 2574899"/>
              <a:gd name="connsiteY4" fmla="*/ 2565229 h 5143500"/>
              <a:gd name="connsiteX5" fmla="*/ 9584 w 2574899"/>
              <a:gd name="connsiteY5" fmla="*/ 1838964 h 5143500"/>
              <a:gd name="connsiteX6" fmla="*/ 3149 w 2574899"/>
              <a:gd name="connsiteY6" fmla="*/ 0 h 5143500"/>
              <a:gd name="connsiteX0" fmla="*/ 3149 w 2574899"/>
              <a:gd name="connsiteY0" fmla="*/ 0 h 5143500"/>
              <a:gd name="connsiteX1" fmla="*/ 2574899 w 2574899"/>
              <a:gd name="connsiteY1" fmla="*/ 2577503 h 5143500"/>
              <a:gd name="connsiteX2" fmla="*/ 3149 w 2574899"/>
              <a:gd name="connsiteY2" fmla="*/ 5143500 h 5143500"/>
              <a:gd name="connsiteX3" fmla="*/ 60 w 2574899"/>
              <a:gd name="connsiteY3" fmla="*/ 3283674 h 5143500"/>
              <a:gd name="connsiteX4" fmla="*/ 712154 w 2574899"/>
              <a:gd name="connsiteY4" fmla="*/ 2565229 h 5143500"/>
              <a:gd name="connsiteX5" fmla="*/ 9584 w 2574899"/>
              <a:gd name="connsiteY5" fmla="*/ 1838964 h 5143500"/>
              <a:gd name="connsiteX6" fmla="*/ 3149 w 2574899"/>
              <a:gd name="connsiteY6" fmla="*/ 0 h 5143500"/>
              <a:gd name="connsiteX0" fmla="*/ 3149 w 2574899"/>
              <a:gd name="connsiteY0" fmla="*/ 0 h 5143564"/>
              <a:gd name="connsiteX1" fmla="*/ 2574899 w 2574899"/>
              <a:gd name="connsiteY1" fmla="*/ 2577503 h 5143564"/>
              <a:gd name="connsiteX2" fmla="*/ 3149 w 2574899"/>
              <a:gd name="connsiteY2" fmla="*/ 5143500 h 5143564"/>
              <a:gd name="connsiteX3" fmla="*/ 60 w 2574899"/>
              <a:gd name="connsiteY3" fmla="*/ 3283674 h 5143564"/>
              <a:gd name="connsiteX4" fmla="*/ 712154 w 2574899"/>
              <a:gd name="connsiteY4" fmla="*/ 2565229 h 5143564"/>
              <a:gd name="connsiteX5" fmla="*/ 9584 w 2574899"/>
              <a:gd name="connsiteY5" fmla="*/ 1838964 h 5143564"/>
              <a:gd name="connsiteX6" fmla="*/ 3149 w 2574899"/>
              <a:gd name="connsiteY6" fmla="*/ 0 h 5143564"/>
              <a:gd name="connsiteX0" fmla="*/ 3110 w 2574860"/>
              <a:gd name="connsiteY0" fmla="*/ 0 h 5143568"/>
              <a:gd name="connsiteX1" fmla="*/ 2574860 w 2574860"/>
              <a:gd name="connsiteY1" fmla="*/ 2577503 h 5143568"/>
              <a:gd name="connsiteX2" fmla="*/ 3110 w 2574860"/>
              <a:gd name="connsiteY2" fmla="*/ 5143500 h 5143568"/>
              <a:gd name="connsiteX3" fmla="*/ 21 w 2574860"/>
              <a:gd name="connsiteY3" fmla="*/ 3283674 h 5143568"/>
              <a:gd name="connsiteX4" fmla="*/ 712115 w 2574860"/>
              <a:gd name="connsiteY4" fmla="*/ 2565229 h 5143568"/>
              <a:gd name="connsiteX5" fmla="*/ 9545 w 2574860"/>
              <a:gd name="connsiteY5" fmla="*/ 1838964 h 5143568"/>
              <a:gd name="connsiteX6" fmla="*/ 3110 w 2574860"/>
              <a:gd name="connsiteY6" fmla="*/ 0 h 5143568"/>
              <a:gd name="connsiteX0" fmla="*/ 3256 w 2575006"/>
              <a:gd name="connsiteY0" fmla="*/ 0 h 5143571"/>
              <a:gd name="connsiteX1" fmla="*/ 2575006 w 2575006"/>
              <a:gd name="connsiteY1" fmla="*/ 2577503 h 5143571"/>
              <a:gd name="connsiteX2" fmla="*/ 3256 w 2575006"/>
              <a:gd name="connsiteY2" fmla="*/ 5143500 h 5143571"/>
              <a:gd name="connsiteX3" fmla="*/ 167 w 2575006"/>
              <a:gd name="connsiteY3" fmla="*/ 3283674 h 5143571"/>
              <a:gd name="connsiteX4" fmla="*/ 712261 w 2575006"/>
              <a:gd name="connsiteY4" fmla="*/ 2565229 h 5143571"/>
              <a:gd name="connsiteX5" fmla="*/ 9691 w 2575006"/>
              <a:gd name="connsiteY5" fmla="*/ 1838964 h 5143571"/>
              <a:gd name="connsiteX6" fmla="*/ 3256 w 2575006"/>
              <a:gd name="connsiteY6" fmla="*/ 0 h 5143571"/>
              <a:gd name="connsiteX0" fmla="*/ 3256 w 2575006"/>
              <a:gd name="connsiteY0" fmla="*/ 0 h 5143571"/>
              <a:gd name="connsiteX1" fmla="*/ 2575006 w 2575006"/>
              <a:gd name="connsiteY1" fmla="*/ 2577503 h 5143571"/>
              <a:gd name="connsiteX2" fmla="*/ 3256 w 2575006"/>
              <a:gd name="connsiteY2" fmla="*/ 5143500 h 5143571"/>
              <a:gd name="connsiteX3" fmla="*/ 167 w 2575006"/>
              <a:gd name="connsiteY3" fmla="*/ 3283674 h 5143571"/>
              <a:gd name="connsiteX4" fmla="*/ 712261 w 2575006"/>
              <a:gd name="connsiteY4" fmla="*/ 2565229 h 5143571"/>
              <a:gd name="connsiteX5" fmla="*/ 9691 w 2575006"/>
              <a:gd name="connsiteY5" fmla="*/ 1838964 h 5143571"/>
              <a:gd name="connsiteX6" fmla="*/ 3256 w 2575006"/>
              <a:gd name="connsiteY6" fmla="*/ 0 h 5143571"/>
              <a:gd name="connsiteX0" fmla="*/ 3256 w 2575006"/>
              <a:gd name="connsiteY0" fmla="*/ 0 h 5143571"/>
              <a:gd name="connsiteX1" fmla="*/ 2575006 w 2575006"/>
              <a:gd name="connsiteY1" fmla="*/ 2577503 h 5143571"/>
              <a:gd name="connsiteX2" fmla="*/ 3256 w 2575006"/>
              <a:gd name="connsiteY2" fmla="*/ 5143500 h 5143571"/>
              <a:gd name="connsiteX3" fmla="*/ 167 w 2575006"/>
              <a:gd name="connsiteY3" fmla="*/ 3283674 h 5143571"/>
              <a:gd name="connsiteX4" fmla="*/ 712261 w 2575006"/>
              <a:gd name="connsiteY4" fmla="*/ 2565229 h 5143571"/>
              <a:gd name="connsiteX5" fmla="*/ 9691 w 2575006"/>
              <a:gd name="connsiteY5" fmla="*/ 1838964 h 5143571"/>
              <a:gd name="connsiteX6" fmla="*/ 3256 w 2575006"/>
              <a:gd name="connsiteY6" fmla="*/ 0 h 5143571"/>
              <a:gd name="connsiteX0" fmla="*/ 3256 w 712309"/>
              <a:gd name="connsiteY0" fmla="*/ 0 h 5143571"/>
              <a:gd name="connsiteX1" fmla="*/ 3256 w 712309"/>
              <a:gd name="connsiteY1" fmla="*/ 5143500 h 5143571"/>
              <a:gd name="connsiteX2" fmla="*/ 167 w 712309"/>
              <a:gd name="connsiteY2" fmla="*/ 3283674 h 5143571"/>
              <a:gd name="connsiteX3" fmla="*/ 712261 w 712309"/>
              <a:gd name="connsiteY3" fmla="*/ 2565229 h 5143571"/>
              <a:gd name="connsiteX4" fmla="*/ 9691 w 712309"/>
              <a:gd name="connsiteY4" fmla="*/ 1838964 h 5143571"/>
              <a:gd name="connsiteX5" fmla="*/ 3256 w 712309"/>
              <a:gd name="connsiteY5" fmla="*/ 0 h 5143571"/>
              <a:gd name="connsiteX0" fmla="*/ 53870 w 756488"/>
              <a:gd name="connsiteY0" fmla="*/ 95124 h 3399731"/>
              <a:gd name="connsiteX1" fmla="*/ 47435 w 756488"/>
              <a:gd name="connsiteY1" fmla="*/ 3399660 h 3399731"/>
              <a:gd name="connsiteX2" fmla="*/ 44346 w 756488"/>
              <a:gd name="connsiteY2" fmla="*/ 1539834 h 3399731"/>
              <a:gd name="connsiteX3" fmla="*/ 756440 w 756488"/>
              <a:gd name="connsiteY3" fmla="*/ 821389 h 3399731"/>
              <a:gd name="connsiteX4" fmla="*/ 53870 w 756488"/>
              <a:gd name="connsiteY4" fmla="*/ 95124 h 3399731"/>
              <a:gd name="connsiteX0" fmla="*/ 93299 w 795917"/>
              <a:gd name="connsiteY0" fmla="*/ 95124 h 1539834"/>
              <a:gd name="connsiteX1" fmla="*/ 83775 w 795917"/>
              <a:gd name="connsiteY1" fmla="*/ 1539834 h 1539834"/>
              <a:gd name="connsiteX2" fmla="*/ 795869 w 795917"/>
              <a:gd name="connsiteY2" fmla="*/ 821389 h 1539834"/>
              <a:gd name="connsiteX3" fmla="*/ 93299 w 795917"/>
              <a:gd name="connsiteY3" fmla="*/ 95124 h 1539834"/>
              <a:gd name="connsiteX0" fmla="*/ 93299 w 795917"/>
              <a:gd name="connsiteY0" fmla="*/ 95124 h 1539834"/>
              <a:gd name="connsiteX1" fmla="*/ 83775 w 795917"/>
              <a:gd name="connsiteY1" fmla="*/ 1539834 h 1539834"/>
              <a:gd name="connsiteX2" fmla="*/ 795869 w 795917"/>
              <a:gd name="connsiteY2" fmla="*/ 821389 h 1539834"/>
              <a:gd name="connsiteX3" fmla="*/ 93299 w 795917"/>
              <a:gd name="connsiteY3" fmla="*/ 95124 h 1539834"/>
              <a:gd name="connsiteX0" fmla="*/ 59506 w 762124"/>
              <a:gd name="connsiteY0" fmla="*/ 53246 h 1497956"/>
              <a:gd name="connsiteX1" fmla="*/ 49982 w 762124"/>
              <a:gd name="connsiteY1" fmla="*/ 1497956 h 1497956"/>
              <a:gd name="connsiteX2" fmla="*/ 762076 w 762124"/>
              <a:gd name="connsiteY2" fmla="*/ 779511 h 1497956"/>
              <a:gd name="connsiteX3" fmla="*/ 59506 w 762124"/>
              <a:gd name="connsiteY3" fmla="*/ 53246 h 1497956"/>
              <a:gd name="connsiteX0" fmla="*/ 10262 w 712880"/>
              <a:gd name="connsiteY0" fmla="*/ 53246 h 1497956"/>
              <a:gd name="connsiteX1" fmla="*/ 738 w 712880"/>
              <a:gd name="connsiteY1" fmla="*/ 1497956 h 1497956"/>
              <a:gd name="connsiteX2" fmla="*/ 712832 w 712880"/>
              <a:gd name="connsiteY2" fmla="*/ 779511 h 1497956"/>
              <a:gd name="connsiteX3" fmla="*/ 10262 w 712880"/>
              <a:gd name="connsiteY3" fmla="*/ 53246 h 1497956"/>
              <a:gd name="connsiteX0" fmla="*/ 10262 w 712880"/>
              <a:gd name="connsiteY0" fmla="*/ 0 h 1444710"/>
              <a:gd name="connsiteX1" fmla="*/ 738 w 712880"/>
              <a:gd name="connsiteY1" fmla="*/ 1444710 h 1444710"/>
              <a:gd name="connsiteX2" fmla="*/ 712832 w 712880"/>
              <a:gd name="connsiteY2" fmla="*/ 726265 h 1444710"/>
              <a:gd name="connsiteX3" fmla="*/ 10262 w 712880"/>
              <a:gd name="connsiteY3" fmla="*/ 0 h 1444710"/>
              <a:gd name="connsiteX0" fmla="*/ 10111 w 712729"/>
              <a:gd name="connsiteY0" fmla="*/ 0 h 1444710"/>
              <a:gd name="connsiteX1" fmla="*/ 587 w 712729"/>
              <a:gd name="connsiteY1" fmla="*/ 1444710 h 1444710"/>
              <a:gd name="connsiteX2" fmla="*/ 712681 w 712729"/>
              <a:gd name="connsiteY2" fmla="*/ 726265 h 1444710"/>
              <a:gd name="connsiteX3" fmla="*/ 10111 w 712729"/>
              <a:gd name="connsiteY3" fmla="*/ 0 h 1444710"/>
              <a:gd name="connsiteX0" fmla="*/ 6365 w 712890"/>
              <a:gd name="connsiteY0" fmla="*/ 0 h 1452526"/>
              <a:gd name="connsiteX1" fmla="*/ 748 w 712890"/>
              <a:gd name="connsiteY1" fmla="*/ 1452526 h 1452526"/>
              <a:gd name="connsiteX2" fmla="*/ 712842 w 712890"/>
              <a:gd name="connsiteY2" fmla="*/ 734081 h 1452526"/>
              <a:gd name="connsiteX3" fmla="*/ 6365 w 712890"/>
              <a:gd name="connsiteY3" fmla="*/ 0 h 1452526"/>
            </a:gdLst>
            <a:ahLst/>
            <a:cxnLst>
              <a:cxn ang="0">
                <a:pos x="connsiteX0" y="connsiteY0"/>
              </a:cxn>
              <a:cxn ang="0">
                <a:pos x="connsiteX1" y="connsiteY1"/>
              </a:cxn>
              <a:cxn ang="0">
                <a:pos x="connsiteX2" y="connsiteY2"/>
              </a:cxn>
              <a:cxn ang="0">
                <a:pos x="connsiteX3" y="connsiteY3"/>
              </a:cxn>
            </a:cxnLst>
            <a:rect l="l" t="t" r="r" b="b"/>
            <a:pathLst>
              <a:path w="712890" h="1452526">
                <a:moveTo>
                  <a:pt x="6365" y="0"/>
                </a:moveTo>
                <a:cubicBezTo>
                  <a:pt x="8822" y="319033"/>
                  <a:pt x="-3024" y="1249420"/>
                  <a:pt x="748" y="1452526"/>
                </a:cubicBezTo>
                <a:cubicBezTo>
                  <a:pt x="145509" y="1311569"/>
                  <a:pt x="718979" y="741240"/>
                  <a:pt x="712842" y="734081"/>
                </a:cubicBezTo>
                <a:cubicBezTo>
                  <a:pt x="709294" y="744182"/>
                  <a:pt x="246185" y="251490"/>
                  <a:pt x="6365" y="0"/>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8CF04CC3-BCE5-E49D-65D6-2E7A3A4C8C7D}"/>
              </a:ext>
            </a:extLst>
          </p:cNvPr>
          <p:cNvSpPr>
            <a:spLocks noGrp="1"/>
          </p:cNvSpPr>
          <p:nvPr>
            <p:ph type="body" sz="quarter" idx="12" hasCustomPrompt="1"/>
          </p:nvPr>
        </p:nvSpPr>
        <p:spPr>
          <a:xfrm>
            <a:off x="288000" y="1080000"/>
            <a:ext cx="8570693" cy="3132000"/>
          </a:xfrm>
          <a:prstGeom prst="rect">
            <a:avLst/>
          </a:prstGeom>
        </p:spPr>
        <p:txBody>
          <a:bodyPr lIns="0" tIns="0" rIns="0" bIns="0"/>
          <a:lstStyle>
            <a:lvl1pPr marL="0" indent="0">
              <a:lnSpc>
                <a:spcPct val="100000"/>
              </a:lnSpc>
              <a:spcBef>
                <a:spcPts val="0"/>
              </a:spcBef>
              <a:spcAft>
                <a:spcPts val="1000"/>
              </a:spcAft>
              <a:buNone/>
              <a:defRPr sz="1800"/>
            </a:lvl1pPr>
          </a:lstStyle>
          <a:p>
            <a:pPr lvl="0"/>
            <a:r>
              <a:rPr lang="en-GB"/>
              <a:t>Click to edit text</a:t>
            </a:r>
          </a:p>
        </p:txBody>
      </p:sp>
      <p:pic>
        <p:nvPicPr>
          <p:cNvPr id="7" name="Picture 6" descr="Text&#10;&#10;Description automatically generated">
            <a:extLst>
              <a:ext uri="{FF2B5EF4-FFF2-40B4-BE49-F238E27FC236}">
                <a16:creationId xmlns:a16="http://schemas.microsoft.com/office/drawing/2014/main" id="{FDB21C90-02BA-06FE-224A-E650674B38AB}"/>
              </a:ext>
            </a:extLst>
          </p:cNvPr>
          <p:cNvPicPr>
            <a:picLocks noChangeAspect="1"/>
          </p:cNvPicPr>
          <p:nvPr userDrawn="1"/>
        </p:nvPicPr>
        <p:blipFill>
          <a:blip r:embed="rId3"/>
          <a:stretch>
            <a:fillRect/>
          </a:stretch>
        </p:blipFill>
        <p:spPr>
          <a:xfrm>
            <a:off x="7741734" y="4331748"/>
            <a:ext cx="1173750" cy="811752"/>
          </a:xfrm>
          <a:prstGeom prst="rect">
            <a:avLst/>
          </a:prstGeom>
        </p:spPr>
      </p:pic>
    </p:spTree>
    <p:extLst>
      <p:ext uri="{BB962C8B-B14F-4D97-AF65-F5344CB8AC3E}">
        <p14:creationId xmlns:p14="http://schemas.microsoft.com/office/powerpoint/2010/main" val="173287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DC41A-31A8-9D2B-50E7-CED68248378C}"/>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cxnSp>
        <p:nvCxnSpPr>
          <p:cNvPr id="6" name="Straight Connector 5">
            <a:extLst>
              <a:ext uri="{FF2B5EF4-FFF2-40B4-BE49-F238E27FC236}">
                <a16:creationId xmlns:a16="http://schemas.microsoft.com/office/drawing/2014/main" id="{5FDAF7F6-4FB6-EC8B-4CD1-7E29963CF148}"/>
              </a:ext>
            </a:extLst>
          </p:cNvPr>
          <p:cNvCxnSpPr/>
          <p:nvPr userDrawn="1"/>
        </p:nvCxnSpPr>
        <p:spPr>
          <a:xfrm>
            <a:off x="0" y="4718875"/>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attern, fabric, art, black and white&#10;&#10;Description automatically generated">
            <a:extLst>
              <a:ext uri="{FF2B5EF4-FFF2-40B4-BE49-F238E27FC236}">
                <a16:creationId xmlns:a16="http://schemas.microsoft.com/office/drawing/2014/main" id="{17443D0D-4399-B596-B06C-11C6F57CF9A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4732882"/>
            <a:ext cx="9144000" cy="410618"/>
          </a:xfrm>
          <a:prstGeom prst="rect">
            <a:avLst/>
          </a:prstGeom>
        </p:spPr>
      </p:pic>
      <p:pic>
        <p:nvPicPr>
          <p:cNvPr id="8" name="Picture 7" descr="A picture containing text, font, screenshot, white&#10;&#10;Description automatically generated">
            <a:extLst>
              <a:ext uri="{FF2B5EF4-FFF2-40B4-BE49-F238E27FC236}">
                <a16:creationId xmlns:a16="http://schemas.microsoft.com/office/drawing/2014/main" id="{BF1E698F-5C0A-CD1F-4340-8809E0F581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148" y="411957"/>
            <a:ext cx="2416307" cy="505207"/>
          </a:xfrm>
          <a:prstGeom prst="rect">
            <a:avLst/>
          </a:prstGeom>
        </p:spPr>
      </p:pic>
      <p:sp>
        <p:nvSpPr>
          <p:cNvPr id="3" name="Text Placeholder 2">
            <a:extLst>
              <a:ext uri="{FF2B5EF4-FFF2-40B4-BE49-F238E27FC236}">
                <a16:creationId xmlns:a16="http://schemas.microsoft.com/office/drawing/2014/main" id="{A83E1CB6-B084-4085-AF3B-86945D5650FE}"/>
              </a:ext>
            </a:extLst>
          </p:cNvPr>
          <p:cNvSpPr>
            <a:spLocks noGrp="1"/>
          </p:cNvSpPr>
          <p:nvPr>
            <p:ph type="body" sz="quarter" idx="10" hasCustomPrompt="1"/>
          </p:nvPr>
        </p:nvSpPr>
        <p:spPr>
          <a:xfrm>
            <a:off x="935832" y="1490230"/>
            <a:ext cx="7552135" cy="428949"/>
          </a:xfrm>
          <a:prstGeom prst="rect">
            <a:avLst/>
          </a:prstGeom>
        </p:spPr>
        <p:txBody>
          <a:bodyPr/>
          <a:lstStyle>
            <a:lvl1pPr marL="0" indent="0">
              <a:buFontTx/>
              <a:buNone/>
              <a:defRPr sz="3000" b="1">
                <a:solidFill>
                  <a:schemeClr val="bg1"/>
                </a:solidFill>
                <a:latin typeface="+mn-lt"/>
              </a:defRPr>
            </a:lvl1pPr>
            <a:lvl2pPr marL="0" indent="0">
              <a:spcBef>
                <a:spcPts val="375"/>
              </a:spcBef>
              <a:buFontTx/>
              <a:buNone/>
              <a:defRPr sz="2250"/>
            </a:lvl2pPr>
            <a:lvl3pPr marL="0" indent="0">
              <a:spcBef>
                <a:spcPts val="450"/>
              </a:spcBef>
              <a:spcAft>
                <a:spcPts val="0"/>
              </a:spcAft>
              <a:buFontTx/>
              <a:buNone/>
              <a:defRPr/>
            </a:lvl3pPr>
            <a:lvl4pPr marL="0" indent="0">
              <a:buFontTx/>
              <a:buNone/>
              <a:defRPr sz="900"/>
            </a:lvl4pPr>
            <a:lvl5pPr marL="162000" indent="-162000">
              <a:spcBef>
                <a:spcPts val="450"/>
              </a:spcBef>
              <a:defRPr/>
            </a:lvl5pPr>
          </a:lstStyle>
          <a:p>
            <a:pPr lvl="0"/>
            <a:r>
              <a:rPr lang="en-US"/>
              <a:t>Heading 1</a:t>
            </a:r>
          </a:p>
        </p:txBody>
      </p:sp>
      <p:sp>
        <p:nvSpPr>
          <p:cNvPr id="4" name="Text Placeholder 2">
            <a:extLst>
              <a:ext uri="{FF2B5EF4-FFF2-40B4-BE49-F238E27FC236}">
                <a16:creationId xmlns:a16="http://schemas.microsoft.com/office/drawing/2014/main" id="{B6A60A7E-24AD-59C7-DF76-8A566D3A6F24}"/>
              </a:ext>
            </a:extLst>
          </p:cNvPr>
          <p:cNvSpPr>
            <a:spLocks noGrp="1"/>
          </p:cNvSpPr>
          <p:nvPr>
            <p:ph type="body" sz="quarter" idx="11" hasCustomPrompt="1"/>
          </p:nvPr>
        </p:nvSpPr>
        <p:spPr>
          <a:xfrm>
            <a:off x="935832" y="2036619"/>
            <a:ext cx="7552135" cy="262694"/>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sz="1500">
                <a:solidFill>
                  <a:schemeClr val="bg1"/>
                </a:solidFill>
              </a:defRPr>
            </a:lvl3pPr>
            <a:lvl4pPr marL="0" indent="0">
              <a:buFontTx/>
              <a:buNone/>
              <a:defRPr sz="900"/>
            </a:lvl4pPr>
            <a:lvl5pPr marL="162000" indent="-162000">
              <a:spcBef>
                <a:spcPts val="450"/>
              </a:spcBef>
              <a:defRPr/>
            </a:lvl5pPr>
          </a:lstStyle>
          <a:p>
            <a:pPr lvl="2"/>
            <a:r>
              <a:rPr lang="en-US"/>
              <a:t>Sub-heading</a:t>
            </a:r>
          </a:p>
        </p:txBody>
      </p:sp>
      <p:sp>
        <p:nvSpPr>
          <p:cNvPr id="5" name="Text Placeholder 2">
            <a:extLst>
              <a:ext uri="{FF2B5EF4-FFF2-40B4-BE49-F238E27FC236}">
                <a16:creationId xmlns:a16="http://schemas.microsoft.com/office/drawing/2014/main" id="{FE7954DF-9BCB-AFC4-2F56-FE7DDBD1DB7B}"/>
              </a:ext>
            </a:extLst>
          </p:cNvPr>
          <p:cNvSpPr>
            <a:spLocks noGrp="1"/>
          </p:cNvSpPr>
          <p:nvPr>
            <p:ph type="body" sz="quarter" idx="12" hasCustomPrompt="1"/>
          </p:nvPr>
        </p:nvSpPr>
        <p:spPr>
          <a:xfrm>
            <a:off x="935832" y="4266009"/>
            <a:ext cx="7552135" cy="262694"/>
          </a:xfrm>
          <a:prstGeom prst="rect">
            <a:avLst/>
          </a:prstGeom>
        </p:spPr>
        <p:txBody>
          <a:bodyPr anchor="b"/>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b="1">
                <a:solidFill>
                  <a:schemeClr val="bg1"/>
                </a:solidFill>
              </a:defRPr>
            </a:lvl3pPr>
            <a:lvl4pPr marL="0" indent="0">
              <a:buFontTx/>
              <a:buNone/>
              <a:defRPr sz="1050">
                <a:solidFill>
                  <a:schemeClr val="bg1"/>
                </a:solidFill>
              </a:defRPr>
            </a:lvl4pPr>
            <a:lvl5pPr marL="162000" indent="-162000">
              <a:spcBef>
                <a:spcPts val="450"/>
              </a:spcBef>
              <a:defRPr/>
            </a:lvl5pPr>
          </a:lstStyle>
          <a:p>
            <a:pPr lvl="3"/>
            <a:r>
              <a:rPr lang="en-US"/>
              <a:t>Presenters</a:t>
            </a:r>
          </a:p>
          <a:p>
            <a:pPr lvl="3"/>
            <a:r>
              <a:rPr lang="en-US"/>
              <a:t>Date</a:t>
            </a:r>
          </a:p>
        </p:txBody>
      </p:sp>
    </p:spTree>
    <p:extLst>
      <p:ext uri="{BB962C8B-B14F-4D97-AF65-F5344CB8AC3E}">
        <p14:creationId xmlns:p14="http://schemas.microsoft.com/office/powerpoint/2010/main" val="3294419873"/>
      </p:ext>
    </p:extLst>
  </p:cSld>
  <p:clrMapOvr>
    <a:masterClrMapping/>
  </p:clrMapOvr>
  <p:extLst>
    <p:ext uri="{DCECCB84-F9BA-43D5-87BE-67443E8EF086}">
      <p15:sldGuideLst xmlns:p15="http://schemas.microsoft.com/office/powerpoint/2012/main">
        <p15:guide id="1" pos="84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08941-29B0-0C94-BF76-21117074A368}"/>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6" name="Picture 5" descr="A picture containing pattern, fabric, art, black and white&#10;&#10;Description automatically generated">
            <a:extLst>
              <a:ext uri="{FF2B5EF4-FFF2-40B4-BE49-F238E27FC236}">
                <a16:creationId xmlns:a16="http://schemas.microsoft.com/office/drawing/2014/main" id="{ED0C8DBF-A4DC-B99F-C581-3EE3A2B46E7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1339"/>
            <a:ext cx="9144000" cy="5140823"/>
          </a:xfrm>
          <a:prstGeom prst="rect">
            <a:avLst/>
          </a:prstGeom>
        </p:spPr>
      </p:pic>
      <p:sp>
        <p:nvSpPr>
          <p:cNvPr id="7" name="Rectangle 6">
            <a:extLst>
              <a:ext uri="{FF2B5EF4-FFF2-40B4-BE49-F238E27FC236}">
                <a16:creationId xmlns:a16="http://schemas.microsoft.com/office/drawing/2014/main" id="{A1C758A7-B43E-2831-D399-ECA1A410AAC6}"/>
              </a:ext>
            </a:extLst>
          </p:cNvPr>
          <p:cNvSpPr/>
          <p:nvPr userDrawn="1"/>
        </p:nvSpPr>
        <p:spPr>
          <a:xfrm>
            <a:off x="413148" y="411956"/>
            <a:ext cx="8317706" cy="4311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8" name="Picture 7" descr="A picture containing black, darkness&#10;&#10;Description automatically generated">
            <a:extLst>
              <a:ext uri="{FF2B5EF4-FFF2-40B4-BE49-F238E27FC236}">
                <a16:creationId xmlns:a16="http://schemas.microsoft.com/office/drawing/2014/main" id="{41F9729B-A8FF-1657-3116-D327EF2FD8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525" y="707232"/>
            <a:ext cx="2416307" cy="505207"/>
          </a:xfrm>
          <a:prstGeom prst="rect">
            <a:avLst/>
          </a:prstGeom>
        </p:spPr>
      </p:pic>
      <p:sp>
        <p:nvSpPr>
          <p:cNvPr id="3" name="Text Placeholder 2">
            <a:extLst>
              <a:ext uri="{FF2B5EF4-FFF2-40B4-BE49-F238E27FC236}">
                <a16:creationId xmlns:a16="http://schemas.microsoft.com/office/drawing/2014/main" id="{8272881F-D93E-7B62-89E3-CC7B4475658A}"/>
              </a:ext>
            </a:extLst>
          </p:cNvPr>
          <p:cNvSpPr>
            <a:spLocks noGrp="1"/>
          </p:cNvSpPr>
          <p:nvPr>
            <p:ph type="body" sz="quarter" idx="10" hasCustomPrompt="1"/>
          </p:nvPr>
        </p:nvSpPr>
        <p:spPr>
          <a:xfrm>
            <a:off x="1007269" y="1490230"/>
            <a:ext cx="4806554" cy="428949"/>
          </a:xfrm>
          <a:prstGeom prst="rect">
            <a:avLst/>
          </a:prstGeom>
        </p:spPr>
        <p:txBody>
          <a:bodyPr/>
          <a:lstStyle>
            <a:lvl1pPr marL="0" indent="0">
              <a:buFontTx/>
              <a:buNone/>
              <a:defRPr sz="3000" b="1">
                <a:solidFill>
                  <a:schemeClr val="bg2"/>
                </a:solidFill>
                <a:latin typeface="+mn-lt"/>
              </a:defRPr>
            </a:lvl1pPr>
            <a:lvl2pPr marL="0" indent="0">
              <a:spcBef>
                <a:spcPts val="375"/>
              </a:spcBef>
              <a:buFontTx/>
              <a:buNone/>
              <a:defRPr sz="2250"/>
            </a:lvl2pPr>
            <a:lvl3pPr marL="0" indent="0">
              <a:spcBef>
                <a:spcPts val="450"/>
              </a:spcBef>
              <a:spcAft>
                <a:spcPts val="0"/>
              </a:spcAft>
              <a:buFontTx/>
              <a:buNone/>
              <a:defRPr/>
            </a:lvl3pPr>
            <a:lvl4pPr marL="0" indent="0">
              <a:buFontTx/>
              <a:buNone/>
              <a:defRPr sz="900"/>
            </a:lvl4pPr>
            <a:lvl5pPr marL="162000" indent="-162000">
              <a:spcBef>
                <a:spcPts val="450"/>
              </a:spcBef>
              <a:defRPr/>
            </a:lvl5pPr>
          </a:lstStyle>
          <a:p>
            <a:pPr lvl="0"/>
            <a:r>
              <a:rPr lang="en-US"/>
              <a:t>Heading 1</a:t>
            </a:r>
          </a:p>
        </p:txBody>
      </p:sp>
      <p:sp>
        <p:nvSpPr>
          <p:cNvPr id="4" name="Text Placeholder 2">
            <a:extLst>
              <a:ext uri="{FF2B5EF4-FFF2-40B4-BE49-F238E27FC236}">
                <a16:creationId xmlns:a16="http://schemas.microsoft.com/office/drawing/2014/main" id="{3AA430CA-82B4-EA1C-7488-FA4243B7A74F}"/>
              </a:ext>
            </a:extLst>
          </p:cNvPr>
          <p:cNvSpPr>
            <a:spLocks noGrp="1"/>
          </p:cNvSpPr>
          <p:nvPr>
            <p:ph type="body" sz="quarter" idx="11" hasCustomPrompt="1"/>
          </p:nvPr>
        </p:nvSpPr>
        <p:spPr>
          <a:xfrm>
            <a:off x="1007269" y="2015838"/>
            <a:ext cx="4806554" cy="262694"/>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a:solidFill>
                  <a:schemeClr val="bg2"/>
                </a:solidFill>
              </a:defRPr>
            </a:lvl3pPr>
            <a:lvl4pPr marL="0" indent="0">
              <a:buFontTx/>
              <a:buNone/>
              <a:defRPr sz="900"/>
            </a:lvl4pPr>
            <a:lvl5pPr marL="162000" indent="-162000">
              <a:spcBef>
                <a:spcPts val="450"/>
              </a:spcBef>
              <a:defRPr/>
            </a:lvl5pPr>
          </a:lstStyle>
          <a:p>
            <a:pPr lvl="2"/>
            <a:r>
              <a:rPr lang="en-US"/>
              <a:t>Sub-heading</a:t>
            </a:r>
          </a:p>
        </p:txBody>
      </p:sp>
      <p:sp>
        <p:nvSpPr>
          <p:cNvPr id="5" name="Text Placeholder 2">
            <a:extLst>
              <a:ext uri="{FF2B5EF4-FFF2-40B4-BE49-F238E27FC236}">
                <a16:creationId xmlns:a16="http://schemas.microsoft.com/office/drawing/2014/main" id="{12EBF6BF-FB42-36C0-E4E2-AE1C637625EE}"/>
              </a:ext>
            </a:extLst>
          </p:cNvPr>
          <p:cNvSpPr>
            <a:spLocks noGrp="1"/>
          </p:cNvSpPr>
          <p:nvPr>
            <p:ph type="body" sz="quarter" idx="12" hasCustomPrompt="1"/>
          </p:nvPr>
        </p:nvSpPr>
        <p:spPr>
          <a:xfrm>
            <a:off x="1007269" y="3944540"/>
            <a:ext cx="4806554" cy="262694"/>
          </a:xfrm>
          <a:prstGeom prst="rect">
            <a:avLst/>
          </a:prstGeom>
        </p:spPr>
        <p:txBody>
          <a:bodyPr anchor="b"/>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b="1">
                <a:solidFill>
                  <a:schemeClr val="bg1"/>
                </a:solidFill>
              </a:defRPr>
            </a:lvl3pPr>
            <a:lvl4pPr marL="0" indent="0">
              <a:buFontTx/>
              <a:buNone/>
              <a:defRPr sz="1050">
                <a:solidFill>
                  <a:schemeClr val="bg2"/>
                </a:solidFill>
              </a:defRPr>
            </a:lvl4pPr>
            <a:lvl5pPr marL="162000" indent="-162000">
              <a:spcBef>
                <a:spcPts val="450"/>
              </a:spcBef>
              <a:defRPr/>
            </a:lvl5pPr>
          </a:lstStyle>
          <a:p>
            <a:pPr lvl="3"/>
            <a:r>
              <a:rPr lang="en-US"/>
              <a:t>Presenters</a:t>
            </a:r>
          </a:p>
          <a:p>
            <a:pPr lvl="3"/>
            <a:r>
              <a:rPr lang="en-US"/>
              <a:t>Date</a:t>
            </a:r>
          </a:p>
        </p:txBody>
      </p:sp>
    </p:spTree>
    <p:extLst>
      <p:ext uri="{BB962C8B-B14F-4D97-AF65-F5344CB8AC3E}">
        <p14:creationId xmlns:p14="http://schemas.microsoft.com/office/powerpoint/2010/main" val="3569390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3">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5C165C-F51B-A40E-A837-FB29D8314411}"/>
              </a:ext>
            </a:extLst>
          </p:cNvPr>
          <p:cNvSpPr>
            <a:spLocks noGrp="1"/>
          </p:cNvSpPr>
          <p:nvPr>
            <p:ph type="body" sz="quarter" idx="10" hasCustomPrompt="1"/>
          </p:nvPr>
        </p:nvSpPr>
        <p:spPr>
          <a:xfrm>
            <a:off x="5122069" y="1057275"/>
            <a:ext cx="3365897" cy="861904"/>
          </a:xfrm>
          <a:prstGeom prst="rect">
            <a:avLst/>
          </a:prstGeom>
        </p:spPr>
        <p:txBody>
          <a:bodyPr anchor="b"/>
          <a:lstStyle>
            <a:lvl1pPr marL="0" indent="0">
              <a:buFontTx/>
              <a:buNone/>
              <a:defRPr sz="3000" b="1">
                <a:solidFill>
                  <a:schemeClr val="bg2"/>
                </a:solidFill>
                <a:latin typeface="+mn-lt"/>
              </a:defRPr>
            </a:lvl1pPr>
            <a:lvl2pPr marL="0" indent="0">
              <a:spcBef>
                <a:spcPts val="375"/>
              </a:spcBef>
              <a:buFontTx/>
              <a:buNone/>
              <a:defRPr sz="2250"/>
            </a:lvl2pPr>
            <a:lvl3pPr marL="0" indent="0">
              <a:spcBef>
                <a:spcPts val="450"/>
              </a:spcBef>
              <a:spcAft>
                <a:spcPts val="0"/>
              </a:spcAft>
              <a:buFontTx/>
              <a:buNone/>
              <a:defRPr/>
            </a:lvl3pPr>
            <a:lvl4pPr marL="0" indent="0">
              <a:buFontTx/>
              <a:buNone/>
              <a:defRPr sz="900"/>
            </a:lvl4pPr>
            <a:lvl5pPr marL="162000" indent="-162000">
              <a:spcBef>
                <a:spcPts val="450"/>
              </a:spcBef>
              <a:defRPr/>
            </a:lvl5pPr>
          </a:lstStyle>
          <a:p>
            <a:pPr lvl="0"/>
            <a:r>
              <a:rPr lang="en-US"/>
              <a:t>Heading 1</a:t>
            </a:r>
          </a:p>
        </p:txBody>
      </p:sp>
      <p:sp>
        <p:nvSpPr>
          <p:cNvPr id="4" name="Text Placeholder 2">
            <a:extLst>
              <a:ext uri="{FF2B5EF4-FFF2-40B4-BE49-F238E27FC236}">
                <a16:creationId xmlns:a16="http://schemas.microsoft.com/office/drawing/2014/main" id="{45E523F5-16AB-D896-C2B2-A40FC9591A87}"/>
              </a:ext>
            </a:extLst>
          </p:cNvPr>
          <p:cNvSpPr>
            <a:spLocks noGrp="1"/>
          </p:cNvSpPr>
          <p:nvPr>
            <p:ph type="body" sz="quarter" idx="11" hasCustomPrompt="1"/>
          </p:nvPr>
        </p:nvSpPr>
        <p:spPr>
          <a:xfrm>
            <a:off x="5122069" y="1977738"/>
            <a:ext cx="3365897" cy="262694"/>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a:solidFill>
                  <a:schemeClr val="bg2"/>
                </a:solidFill>
              </a:defRPr>
            </a:lvl3pPr>
            <a:lvl4pPr marL="0" indent="0">
              <a:buFontTx/>
              <a:buNone/>
              <a:defRPr sz="900"/>
            </a:lvl4pPr>
            <a:lvl5pPr marL="162000" indent="-162000">
              <a:spcBef>
                <a:spcPts val="450"/>
              </a:spcBef>
              <a:defRPr/>
            </a:lvl5pPr>
          </a:lstStyle>
          <a:p>
            <a:pPr lvl="2"/>
            <a:r>
              <a:rPr lang="en-US"/>
              <a:t>Sub-heading</a:t>
            </a:r>
          </a:p>
        </p:txBody>
      </p:sp>
      <p:sp>
        <p:nvSpPr>
          <p:cNvPr id="5" name="Text Placeholder 2">
            <a:extLst>
              <a:ext uri="{FF2B5EF4-FFF2-40B4-BE49-F238E27FC236}">
                <a16:creationId xmlns:a16="http://schemas.microsoft.com/office/drawing/2014/main" id="{49A9AD96-AD07-73C0-B5EC-DD769C0CC2A0}"/>
              </a:ext>
            </a:extLst>
          </p:cNvPr>
          <p:cNvSpPr>
            <a:spLocks noGrp="1"/>
          </p:cNvSpPr>
          <p:nvPr>
            <p:ph type="body" sz="quarter" idx="12" hasCustomPrompt="1"/>
          </p:nvPr>
        </p:nvSpPr>
        <p:spPr>
          <a:xfrm>
            <a:off x="5122069" y="4273153"/>
            <a:ext cx="3365897" cy="262694"/>
          </a:xfrm>
          <a:prstGeom prst="rect">
            <a:avLst/>
          </a:prstGeom>
        </p:spPr>
        <p:txBody>
          <a:bodyPr anchor="b"/>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b="1">
                <a:solidFill>
                  <a:schemeClr val="bg1"/>
                </a:solidFill>
              </a:defRPr>
            </a:lvl3pPr>
            <a:lvl4pPr marL="0" indent="0">
              <a:buFontTx/>
              <a:buNone/>
              <a:defRPr sz="900">
                <a:solidFill>
                  <a:schemeClr val="bg2"/>
                </a:solidFill>
              </a:defRPr>
            </a:lvl4pPr>
            <a:lvl5pPr marL="162000" indent="-162000">
              <a:spcBef>
                <a:spcPts val="450"/>
              </a:spcBef>
              <a:defRPr/>
            </a:lvl5pPr>
          </a:lstStyle>
          <a:p>
            <a:pPr lvl="3"/>
            <a:r>
              <a:rPr lang="en-US"/>
              <a:t>Presenters</a:t>
            </a:r>
          </a:p>
          <a:p>
            <a:pPr lvl="3"/>
            <a:r>
              <a:rPr lang="en-US"/>
              <a:t>Date</a:t>
            </a:r>
          </a:p>
        </p:txBody>
      </p:sp>
      <p:sp>
        <p:nvSpPr>
          <p:cNvPr id="2" name="Rectangle 1">
            <a:extLst>
              <a:ext uri="{FF2B5EF4-FFF2-40B4-BE49-F238E27FC236}">
                <a16:creationId xmlns:a16="http://schemas.microsoft.com/office/drawing/2014/main" id="{C0F11F6A-BB1C-05C1-2B18-6D8F6E11A8E6}"/>
              </a:ext>
            </a:extLst>
          </p:cNvPr>
          <p:cNvSpPr/>
          <p:nvPr userDrawn="1"/>
        </p:nvSpPr>
        <p:spPr>
          <a:xfrm>
            <a:off x="0" y="0"/>
            <a:ext cx="438296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6" name="Picture 5">
            <a:extLst>
              <a:ext uri="{FF2B5EF4-FFF2-40B4-BE49-F238E27FC236}">
                <a16:creationId xmlns:a16="http://schemas.microsoft.com/office/drawing/2014/main" id="{24BF8C4E-1B4D-13E5-7498-E876500803AE}"/>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l="26040" r="26040"/>
          <a:stretch/>
        </p:blipFill>
        <p:spPr>
          <a:xfrm>
            <a:off x="0" y="1339"/>
            <a:ext cx="4382961" cy="5142161"/>
          </a:xfrm>
          <a:prstGeom prst="rect">
            <a:avLst/>
          </a:prstGeom>
        </p:spPr>
      </p:pic>
      <p:pic>
        <p:nvPicPr>
          <p:cNvPr id="7" name="Picture 6" descr="A picture containing black, darkness&#10;&#10;Description automatically generated">
            <a:extLst>
              <a:ext uri="{FF2B5EF4-FFF2-40B4-BE49-F238E27FC236}">
                <a16:creationId xmlns:a16="http://schemas.microsoft.com/office/drawing/2014/main" id="{E8FF36BD-7A14-FA0C-9FFF-5E3DAF84C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2965" y="411957"/>
            <a:ext cx="2416307" cy="505207"/>
          </a:xfrm>
          <a:prstGeom prst="rect">
            <a:avLst/>
          </a:prstGeom>
        </p:spPr>
      </p:pic>
    </p:spTree>
    <p:extLst>
      <p:ext uri="{BB962C8B-B14F-4D97-AF65-F5344CB8AC3E}">
        <p14:creationId xmlns:p14="http://schemas.microsoft.com/office/powerpoint/2010/main" val="1980842383"/>
      </p:ext>
    </p:extLst>
  </p:cSld>
  <p:clrMapOvr>
    <a:masterClrMapping/>
  </p:clrMapOvr>
  <p:extLst>
    <p:ext uri="{DCECCB84-F9BA-43D5-87BE-67443E8EF086}">
      <p15:sldGuideLst xmlns:p15="http://schemas.microsoft.com/office/powerpoint/2012/main">
        <p15:guide id="1" pos="43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5580BE-55A1-4A72-AF07-2809CE462D8D}"/>
              </a:ext>
            </a:extLst>
          </p:cNvPr>
          <p:cNvSpPr>
            <a:spLocks noGrp="1"/>
          </p:cNvSpPr>
          <p:nvPr>
            <p:ph type="body" sz="quarter" idx="10" hasCustomPrompt="1"/>
          </p:nvPr>
        </p:nvSpPr>
        <p:spPr>
          <a:xfrm>
            <a:off x="935832" y="1490230"/>
            <a:ext cx="2177654" cy="844262"/>
          </a:xfrm>
          <a:prstGeom prst="rect">
            <a:avLst/>
          </a:prstGeom>
        </p:spPr>
        <p:txBody>
          <a:bodyPr/>
          <a:lstStyle>
            <a:lvl1pPr marL="0" indent="0">
              <a:buFontTx/>
              <a:buNone/>
              <a:defRPr sz="3000" b="1">
                <a:solidFill>
                  <a:schemeClr val="bg1"/>
                </a:solidFill>
                <a:latin typeface="+mn-lt"/>
              </a:defRPr>
            </a:lvl1pPr>
            <a:lvl2pPr marL="0" indent="0">
              <a:spcBef>
                <a:spcPts val="375"/>
              </a:spcBef>
              <a:buFontTx/>
              <a:buNone/>
              <a:defRPr sz="2250"/>
            </a:lvl2pPr>
            <a:lvl3pPr marL="0" indent="0">
              <a:spcBef>
                <a:spcPts val="450"/>
              </a:spcBef>
              <a:spcAft>
                <a:spcPts val="0"/>
              </a:spcAft>
              <a:buFontTx/>
              <a:buNone/>
              <a:defRPr/>
            </a:lvl3pPr>
            <a:lvl4pPr marL="0" indent="0">
              <a:buFontTx/>
              <a:buNone/>
              <a:defRPr sz="900"/>
            </a:lvl4pPr>
            <a:lvl5pPr marL="162000" indent="-162000">
              <a:spcBef>
                <a:spcPts val="450"/>
              </a:spcBef>
              <a:defRPr/>
            </a:lvl5pPr>
          </a:lstStyle>
          <a:p>
            <a:pPr lvl="0"/>
            <a:r>
              <a:rPr lang="en-US"/>
              <a:t>Heading 1 goes here</a:t>
            </a:r>
          </a:p>
        </p:txBody>
      </p:sp>
      <p:sp>
        <p:nvSpPr>
          <p:cNvPr id="4" name="Text Placeholder 2">
            <a:extLst>
              <a:ext uri="{FF2B5EF4-FFF2-40B4-BE49-F238E27FC236}">
                <a16:creationId xmlns:a16="http://schemas.microsoft.com/office/drawing/2014/main" id="{C44A6824-6BAE-F2FB-A0EA-F50636DB29F5}"/>
              </a:ext>
            </a:extLst>
          </p:cNvPr>
          <p:cNvSpPr>
            <a:spLocks noGrp="1"/>
          </p:cNvSpPr>
          <p:nvPr>
            <p:ph type="body" sz="quarter" idx="11" hasCustomPrompt="1"/>
          </p:nvPr>
        </p:nvSpPr>
        <p:spPr>
          <a:xfrm>
            <a:off x="935832" y="2490626"/>
            <a:ext cx="2177654" cy="262694"/>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sz="1500">
                <a:solidFill>
                  <a:schemeClr val="bg1"/>
                </a:solidFill>
              </a:defRPr>
            </a:lvl3pPr>
            <a:lvl4pPr marL="0" indent="0">
              <a:buFontTx/>
              <a:buNone/>
              <a:defRPr sz="900"/>
            </a:lvl4pPr>
            <a:lvl5pPr marL="162000" indent="-162000">
              <a:spcBef>
                <a:spcPts val="450"/>
              </a:spcBef>
              <a:defRPr/>
            </a:lvl5pPr>
          </a:lstStyle>
          <a:p>
            <a:pPr lvl="2"/>
            <a:r>
              <a:rPr lang="en-US"/>
              <a:t>Sub-heading</a:t>
            </a:r>
          </a:p>
        </p:txBody>
      </p:sp>
      <p:sp>
        <p:nvSpPr>
          <p:cNvPr id="5" name="Text Placeholder 2">
            <a:extLst>
              <a:ext uri="{FF2B5EF4-FFF2-40B4-BE49-F238E27FC236}">
                <a16:creationId xmlns:a16="http://schemas.microsoft.com/office/drawing/2014/main" id="{2C47D3BD-9612-9304-51FC-AC501CFAD9C7}"/>
              </a:ext>
            </a:extLst>
          </p:cNvPr>
          <p:cNvSpPr>
            <a:spLocks noGrp="1"/>
          </p:cNvSpPr>
          <p:nvPr>
            <p:ph type="body" sz="quarter" idx="12" hasCustomPrompt="1"/>
          </p:nvPr>
        </p:nvSpPr>
        <p:spPr>
          <a:xfrm>
            <a:off x="935832" y="4128655"/>
            <a:ext cx="2177654" cy="400048"/>
          </a:xfrm>
          <a:prstGeom prst="rect">
            <a:avLst/>
          </a:prstGeom>
        </p:spPr>
        <p:txBody>
          <a:bodyPr anchor="b"/>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b="1">
                <a:solidFill>
                  <a:schemeClr val="bg1"/>
                </a:solidFill>
              </a:defRPr>
            </a:lvl3pPr>
            <a:lvl4pPr marL="0" indent="0">
              <a:buFontTx/>
              <a:buNone/>
              <a:defRPr sz="1050">
                <a:solidFill>
                  <a:schemeClr val="bg1"/>
                </a:solidFill>
              </a:defRPr>
            </a:lvl4pPr>
            <a:lvl5pPr marL="162000" indent="-162000">
              <a:spcBef>
                <a:spcPts val="450"/>
              </a:spcBef>
              <a:defRPr/>
            </a:lvl5pPr>
          </a:lstStyle>
          <a:p>
            <a:pPr lvl="3"/>
            <a:r>
              <a:rPr lang="en-US"/>
              <a:t>Presenters</a:t>
            </a:r>
          </a:p>
          <a:p>
            <a:pPr lvl="3"/>
            <a:r>
              <a:rPr lang="en-US"/>
              <a:t>Date</a:t>
            </a:r>
          </a:p>
        </p:txBody>
      </p:sp>
    </p:spTree>
    <p:extLst>
      <p:ext uri="{BB962C8B-B14F-4D97-AF65-F5344CB8AC3E}">
        <p14:creationId xmlns:p14="http://schemas.microsoft.com/office/powerpoint/2010/main" val="3781369924"/>
      </p:ext>
    </p:extLst>
  </p:cSld>
  <p:clrMapOvr>
    <a:masterClrMapping/>
  </p:clrMapOvr>
  <p:extLst>
    <p:ext uri="{DCECCB84-F9BA-43D5-87BE-67443E8EF086}">
      <p15:sldGuideLst xmlns:p15="http://schemas.microsoft.com/office/powerpoint/2012/main">
        <p15:guide id="1" pos="84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 of Country">
    <p:bg>
      <p:bgPr>
        <a:solidFill>
          <a:schemeClr val="bg2"/>
        </a:solidFill>
        <a:effectLst/>
      </p:bgPr>
    </p:bg>
    <p:spTree>
      <p:nvGrpSpPr>
        <p:cNvPr id="1" name=""/>
        <p:cNvGrpSpPr/>
        <p:nvPr/>
      </p:nvGrpSpPr>
      <p:grpSpPr>
        <a:xfrm>
          <a:off x="0" y="0"/>
          <a:ext cx="0" cy="0"/>
          <a:chOff x="0" y="0"/>
          <a:chExt cx="0" cy="0"/>
        </a:xfrm>
      </p:grpSpPr>
      <p:pic>
        <p:nvPicPr>
          <p:cNvPr id="3" name="Picture 2" descr="A picture containing circle, art, pattern, fractal art&#10;&#10;Description automatically generated">
            <a:extLst>
              <a:ext uri="{FF2B5EF4-FFF2-40B4-BE49-F238E27FC236}">
                <a16:creationId xmlns:a16="http://schemas.microsoft.com/office/drawing/2014/main" id="{39A1315B-8D09-05D5-ED98-D7C20ED5D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7621" y="1677990"/>
            <a:ext cx="1426467" cy="1341885"/>
          </a:xfrm>
          <a:prstGeom prst="rect">
            <a:avLst/>
          </a:prstGeom>
        </p:spPr>
      </p:pic>
      <p:sp>
        <p:nvSpPr>
          <p:cNvPr id="4" name="TextBox 3">
            <a:extLst>
              <a:ext uri="{FF2B5EF4-FFF2-40B4-BE49-F238E27FC236}">
                <a16:creationId xmlns:a16="http://schemas.microsoft.com/office/drawing/2014/main" id="{22DC62B1-AB9C-E7AB-E416-0407176DFB1D}"/>
              </a:ext>
            </a:extLst>
          </p:cNvPr>
          <p:cNvSpPr txBox="1"/>
          <p:nvPr userDrawn="1"/>
        </p:nvSpPr>
        <p:spPr>
          <a:xfrm>
            <a:off x="3643746" y="2071934"/>
            <a:ext cx="4100946" cy="738664"/>
          </a:xfrm>
          <a:prstGeom prst="rect">
            <a:avLst/>
          </a:prstGeom>
          <a:noFill/>
        </p:spPr>
        <p:txBody>
          <a:bodyPr wrap="square" rtlCol="0">
            <a:spAutoFit/>
          </a:bodyPr>
          <a:lstStyle/>
          <a:p>
            <a:r>
              <a:rPr lang="en-AU" sz="1050">
                <a:solidFill>
                  <a:schemeClr val="bg1"/>
                </a:solidFill>
              </a:rPr>
              <a:t>We acknowledge the Traditional Owners of country throughout Australia and recognise their continuing connection to land, waters and culture. We pay our respects to their Elders past and present.</a:t>
            </a:r>
          </a:p>
        </p:txBody>
      </p:sp>
      <p:cxnSp>
        <p:nvCxnSpPr>
          <p:cNvPr id="2" name="Straight Connector 1">
            <a:extLst>
              <a:ext uri="{FF2B5EF4-FFF2-40B4-BE49-F238E27FC236}">
                <a16:creationId xmlns:a16="http://schemas.microsoft.com/office/drawing/2014/main" id="{EC83CA86-9B07-9A88-8200-8113C4AF8D45}"/>
              </a:ext>
            </a:extLst>
          </p:cNvPr>
          <p:cNvCxnSpPr/>
          <p:nvPr userDrawn="1"/>
        </p:nvCxnSpPr>
        <p:spPr>
          <a:xfrm>
            <a:off x="0" y="4718875"/>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pattern, fabric, art, black and white&#10;&#10;Description automatically generated">
            <a:extLst>
              <a:ext uri="{FF2B5EF4-FFF2-40B4-BE49-F238E27FC236}">
                <a16:creationId xmlns:a16="http://schemas.microsoft.com/office/drawing/2014/main" id="{9944B1D0-BB1F-9140-4F92-D37613F192D7}"/>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t="92013"/>
          <a:stretch/>
        </p:blipFill>
        <p:spPr>
          <a:xfrm>
            <a:off x="0" y="4732882"/>
            <a:ext cx="9144000" cy="410618"/>
          </a:xfrm>
          <a:prstGeom prst="rect">
            <a:avLst/>
          </a:prstGeom>
        </p:spPr>
      </p:pic>
    </p:spTree>
    <p:extLst>
      <p:ext uri="{BB962C8B-B14F-4D97-AF65-F5344CB8AC3E}">
        <p14:creationId xmlns:p14="http://schemas.microsoft.com/office/powerpoint/2010/main" val="1587710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886D8B-2F90-49D6-602A-8C85B7E10FB0}"/>
              </a:ext>
            </a:extLst>
          </p:cNvPr>
          <p:cNvSpPr>
            <a:spLocks noGrp="1"/>
          </p:cNvSpPr>
          <p:nvPr>
            <p:ph type="body" sz="quarter" idx="10" hasCustomPrompt="1"/>
          </p:nvPr>
        </p:nvSpPr>
        <p:spPr>
          <a:xfrm>
            <a:off x="585788" y="1490230"/>
            <a:ext cx="7552135" cy="428949"/>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lvl2pPr>
            <a:lvl3pPr marL="0" indent="0">
              <a:spcBef>
                <a:spcPts val="450"/>
              </a:spcBef>
              <a:spcAft>
                <a:spcPts val="0"/>
              </a:spcAft>
              <a:buFontTx/>
              <a:buNone/>
              <a:defRPr/>
            </a:lvl3pPr>
            <a:lvl4pPr marL="0" indent="0">
              <a:buFontTx/>
              <a:buNone/>
              <a:defRPr sz="900"/>
            </a:lvl4pPr>
            <a:lvl5pPr marL="162000" indent="-162000">
              <a:spcBef>
                <a:spcPts val="450"/>
              </a:spcBef>
              <a:defRPr/>
            </a:lvl5pPr>
          </a:lstStyle>
          <a:p>
            <a:pPr lvl="0"/>
            <a:r>
              <a:rPr lang="en-US"/>
              <a:t>Heading 1</a:t>
            </a:r>
          </a:p>
        </p:txBody>
      </p:sp>
      <p:sp>
        <p:nvSpPr>
          <p:cNvPr id="4" name="Text Placeholder 2">
            <a:extLst>
              <a:ext uri="{FF2B5EF4-FFF2-40B4-BE49-F238E27FC236}">
                <a16:creationId xmlns:a16="http://schemas.microsoft.com/office/drawing/2014/main" id="{5237792E-7A5F-6BA2-6846-29B404071F4A}"/>
              </a:ext>
            </a:extLst>
          </p:cNvPr>
          <p:cNvSpPr>
            <a:spLocks noGrp="1"/>
          </p:cNvSpPr>
          <p:nvPr>
            <p:ph type="body" sz="quarter" idx="11" hasCustomPrompt="1"/>
          </p:nvPr>
        </p:nvSpPr>
        <p:spPr>
          <a:xfrm>
            <a:off x="585788" y="2036619"/>
            <a:ext cx="7552135" cy="262694"/>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sz="1500">
                <a:solidFill>
                  <a:schemeClr val="bg1"/>
                </a:solidFill>
              </a:defRPr>
            </a:lvl3pPr>
            <a:lvl4pPr marL="0" indent="0">
              <a:buFontTx/>
              <a:buNone/>
              <a:defRPr sz="900"/>
            </a:lvl4pPr>
            <a:lvl5pPr marL="162000" indent="-162000">
              <a:spcBef>
                <a:spcPts val="450"/>
              </a:spcBef>
              <a:defRPr/>
            </a:lvl5pPr>
          </a:lstStyle>
          <a:p>
            <a:pPr lvl="2"/>
            <a:r>
              <a:rPr lang="en-US"/>
              <a:t>Sub-heading</a:t>
            </a:r>
          </a:p>
        </p:txBody>
      </p:sp>
      <p:cxnSp>
        <p:nvCxnSpPr>
          <p:cNvPr id="5" name="Straight Connector 4">
            <a:extLst>
              <a:ext uri="{FF2B5EF4-FFF2-40B4-BE49-F238E27FC236}">
                <a16:creationId xmlns:a16="http://schemas.microsoft.com/office/drawing/2014/main" id="{60465E5C-6C5E-EA80-8733-9970974EA532}"/>
              </a:ext>
            </a:extLst>
          </p:cNvPr>
          <p:cNvCxnSpPr/>
          <p:nvPr userDrawn="1"/>
        </p:nvCxnSpPr>
        <p:spPr>
          <a:xfrm>
            <a:off x="0" y="4752110"/>
            <a:ext cx="9144000"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21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losing slide">
  <p:cSld name="CUSTOM_1_1">
    <p:spTree>
      <p:nvGrpSpPr>
        <p:cNvPr id="1" name="Shape 31"/>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3CA065-33EC-0A70-6711-5CB15377CE46}"/>
              </a:ext>
            </a:extLst>
          </p:cNvPr>
          <p:cNvGraphicFramePr>
            <a:graphicFrameLocks noChangeAspect="1"/>
          </p:cNvGraphicFramePr>
          <p:nvPr userDrawn="1">
            <p:custDataLst>
              <p:tags r:id="rId1"/>
            </p:custDataLst>
            <p:extLst>
              <p:ext uri="{D42A27DB-BD31-4B8C-83A1-F6EECF244321}">
                <p14:modId xmlns:p14="http://schemas.microsoft.com/office/powerpoint/2010/main" val="3140062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2" name="Object 1" hidden="1">
                        <a:extLst>
                          <a:ext uri="{FF2B5EF4-FFF2-40B4-BE49-F238E27FC236}">
                            <a16:creationId xmlns:a16="http://schemas.microsoft.com/office/drawing/2014/main" id="{CB3CA065-33EC-0A70-6711-5CB15377CE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2" name="Google Shape;32;p7"/>
          <p:cNvPicPr preferRelativeResize="0"/>
          <p:nvPr/>
        </p:nvPicPr>
        <p:blipFill rotWithShape="1">
          <a:blip r:embed="rId5">
            <a:alphaModFix/>
          </a:blip>
          <a:srcRect/>
          <a:stretch/>
        </p:blipFill>
        <p:spPr>
          <a:xfrm>
            <a:off x="0" y="0"/>
            <a:ext cx="2340000" cy="4680000"/>
          </a:xfrm>
          <a:prstGeom prst="rect">
            <a:avLst/>
          </a:prstGeom>
          <a:noFill/>
          <a:ln>
            <a:noFill/>
          </a:ln>
        </p:spPr>
      </p:pic>
      <p:sp>
        <p:nvSpPr>
          <p:cNvPr id="33" name="Google Shape;33;p7"/>
          <p:cNvSpPr txBox="1">
            <a:spLocks noGrp="1"/>
          </p:cNvSpPr>
          <p:nvPr>
            <p:ph type="title"/>
          </p:nvPr>
        </p:nvSpPr>
        <p:spPr>
          <a:xfrm>
            <a:off x="2520000" y="1620000"/>
            <a:ext cx="5940000" cy="1440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2200"/>
              <a:buNone/>
              <a:defRPr>
                <a:solidFill>
                  <a:srgbClr val="083A4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lang="en-AU"/>
          </a:p>
        </p:txBody>
      </p:sp>
      <p:sp>
        <p:nvSpPr>
          <p:cNvPr id="3" name="Half Frame 2">
            <a:extLst>
              <a:ext uri="{FF2B5EF4-FFF2-40B4-BE49-F238E27FC236}">
                <a16:creationId xmlns:a16="http://schemas.microsoft.com/office/drawing/2014/main" id="{946C0E29-CA27-4DFF-1ED8-E0F936C3C7B5}"/>
              </a:ext>
            </a:extLst>
          </p:cNvPr>
          <p:cNvSpPr/>
          <p:nvPr userDrawn="1"/>
        </p:nvSpPr>
        <p:spPr>
          <a:xfrm rot="8100000">
            <a:off x="-1679880" y="687348"/>
            <a:ext cx="3346813" cy="3328052"/>
          </a:xfrm>
          <a:prstGeom prst="halfFrame">
            <a:avLst>
              <a:gd name="adj1" fmla="val 36608"/>
              <a:gd name="adj2" fmla="val 35794"/>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9F53-5EB7-3348-5714-27ADDB73BC0B}"/>
              </a:ext>
            </a:extLst>
          </p:cNvPr>
          <p:cNvSpPr>
            <a:spLocks noGrp="1"/>
          </p:cNvSpPr>
          <p:nvPr>
            <p:ph type="title"/>
          </p:nvPr>
        </p:nvSpPr>
        <p:spPr>
          <a:xfrm>
            <a:off x="628650" y="588169"/>
            <a:ext cx="7886700" cy="497681"/>
          </a:xfrm>
          <a:prstGeom prst="rect">
            <a:avLst/>
          </a:prstGeom>
        </p:spPr>
        <p:txBody>
          <a:bodyPr/>
          <a:lstStyle>
            <a:lvl1pPr>
              <a:defRPr b="1">
                <a:solidFill>
                  <a:schemeClr val="bg2"/>
                </a:solidFill>
                <a:latin typeface="+mn-lt"/>
              </a:defRPr>
            </a:lvl1pPr>
          </a:lstStyle>
          <a:p>
            <a:r>
              <a:rPr lang="en-US"/>
              <a:t>Click to edit Master title style</a:t>
            </a:r>
            <a:endParaRPr lang="en-AU"/>
          </a:p>
        </p:txBody>
      </p:sp>
      <p:cxnSp>
        <p:nvCxnSpPr>
          <p:cNvPr id="4" name="Straight Connector 3">
            <a:extLst>
              <a:ext uri="{FF2B5EF4-FFF2-40B4-BE49-F238E27FC236}">
                <a16:creationId xmlns:a16="http://schemas.microsoft.com/office/drawing/2014/main" id="{35977427-1E89-EBC7-3A90-F19184491536}"/>
              </a:ext>
            </a:extLst>
          </p:cNvPr>
          <p:cNvCxnSpPr/>
          <p:nvPr userDrawn="1"/>
        </p:nvCxnSpPr>
        <p:spPr>
          <a:xfrm>
            <a:off x="683419" y="4595813"/>
            <a:ext cx="780454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BE8794D-75D8-B259-F5D1-F536BBFD4E91}"/>
              </a:ext>
            </a:extLst>
          </p:cNvPr>
          <p:cNvSpPr>
            <a:spLocks noGrp="1"/>
          </p:cNvSpPr>
          <p:nvPr>
            <p:ph sz="quarter" idx="10" hasCustomPrompt="1"/>
          </p:nvPr>
        </p:nvSpPr>
        <p:spPr>
          <a:xfrm>
            <a:off x="683419" y="1347787"/>
            <a:ext cx="3754041" cy="2852738"/>
          </a:xfrm>
          <a:prstGeom prst="rect">
            <a:avLst/>
          </a:prstGeom>
        </p:spPr>
        <p:txBody>
          <a:bodyPr/>
          <a:lstStyle>
            <a:lvl1pPr marL="0" indent="0">
              <a:spcAft>
                <a:spcPts val="450"/>
              </a:spcAft>
              <a:buFontTx/>
              <a:buNone/>
              <a:defRPr sz="1500"/>
            </a:lvl1pPr>
            <a:lvl2pPr marL="162000" indent="-162000">
              <a:spcBef>
                <a:spcPts val="450"/>
              </a:spcBef>
              <a:defRPr sz="1500"/>
            </a:lvl2pPr>
          </a:lstStyle>
          <a:p>
            <a:pPr lvl="0"/>
            <a:r>
              <a:rPr lang="en-US"/>
              <a:t>Content</a:t>
            </a:r>
          </a:p>
          <a:p>
            <a:pPr lvl="1"/>
            <a:r>
              <a:rPr lang="en-US"/>
              <a:t>Second level</a:t>
            </a:r>
          </a:p>
        </p:txBody>
      </p:sp>
      <p:sp>
        <p:nvSpPr>
          <p:cNvPr id="9" name="Content Placeholder 5">
            <a:extLst>
              <a:ext uri="{FF2B5EF4-FFF2-40B4-BE49-F238E27FC236}">
                <a16:creationId xmlns:a16="http://schemas.microsoft.com/office/drawing/2014/main" id="{21A5EF63-765C-C2D4-428A-6755D9DCE8C8}"/>
              </a:ext>
            </a:extLst>
          </p:cNvPr>
          <p:cNvSpPr>
            <a:spLocks noGrp="1"/>
          </p:cNvSpPr>
          <p:nvPr>
            <p:ph sz="quarter" idx="11" hasCustomPrompt="1"/>
          </p:nvPr>
        </p:nvSpPr>
        <p:spPr>
          <a:xfrm>
            <a:off x="4761309" y="1347787"/>
            <a:ext cx="3754041" cy="2852738"/>
          </a:xfrm>
          <a:prstGeom prst="rect">
            <a:avLst/>
          </a:prstGeom>
        </p:spPr>
        <p:txBody>
          <a:bodyPr/>
          <a:lstStyle>
            <a:lvl1pPr marL="0" indent="0">
              <a:spcAft>
                <a:spcPts val="450"/>
              </a:spcAft>
              <a:buFontTx/>
              <a:buNone/>
              <a:defRPr sz="1500"/>
            </a:lvl1pPr>
            <a:lvl2pPr marL="162000" indent="-162000">
              <a:spcBef>
                <a:spcPts val="450"/>
              </a:spcBef>
              <a:defRPr sz="1500"/>
            </a:lvl2pPr>
          </a:lstStyle>
          <a:p>
            <a:pPr lvl="0"/>
            <a:r>
              <a:rPr lang="en-US"/>
              <a:t>Content</a:t>
            </a:r>
          </a:p>
          <a:p>
            <a:pPr lvl="1"/>
            <a:r>
              <a:rPr lang="en-US"/>
              <a:t>Second level</a:t>
            </a:r>
          </a:p>
        </p:txBody>
      </p:sp>
    </p:spTree>
    <p:extLst>
      <p:ext uri="{BB962C8B-B14F-4D97-AF65-F5344CB8AC3E}">
        <p14:creationId xmlns:p14="http://schemas.microsoft.com/office/powerpoint/2010/main" val="2293291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solid">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1EA01FE-D9CF-DB90-4468-E0E06E869B1C}"/>
              </a:ext>
            </a:extLst>
          </p:cNvPr>
          <p:cNvCxnSpPr/>
          <p:nvPr userDrawn="1"/>
        </p:nvCxnSpPr>
        <p:spPr>
          <a:xfrm>
            <a:off x="0" y="4718875"/>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attern, fabric, art, black and white&#10;&#10;Description automatically generated">
            <a:extLst>
              <a:ext uri="{FF2B5EF4-FFF2-40B4-BE49-F238E27FC236}">
                <a16:creationId xmlns:a16="http://schemas.microsoft.com/office/drawing/2014/main" id="{F01A7637-11CD-2F24-5C4D-C5CDE2DCA0D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4732882"/>
            <a:ext cx="9144000" cy="410618"/>
          </a:xfrm>
          <a:prstGeom prst="rect">
            <a:avLst/>
          </a:prstGeom>
        </p:spPr>
      </p:pic>
    </p:spTree>
    <p:extLst>
      <p:ext uri="{BB962C8B-B14F-4D97-AF65-F5344CB8AC3E}">
        <p14:creationId xmlns:p14="http://schemas.microsoft.com/office/powerpoint/2010/main" val="4056313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37B5F-0D0C-94E2-3436-597CFA87CFAE}"/>
              </a:ext>
            </a:extLst>
          </p:cNvPr>
          <p:cNvSpPr/>
          <p:nvPr userDrawn="1"/>
        </p:nvSpPr>
        <p:spPr>
          <a:xfrm>
            <a:off x="0" y="4732882"/>
            <a:ext cx="9144000" cy="4106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3" name="Picture 2" descr="A picture containing pattern, fabric, art, black and white&#10;&#10;Description automatically generated">
            <a:extLst>
              <a:ext uri="{FF2B5EF4-FFF2-40B4-BE49-F238E27FC236}">
                <a16:creationId xmlns:a16="http://schemas.microsoft.com/office/drawing/2014/main" id="{522DAFB3-1493-346C-137C-332466FEFA1D}"/>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4732882"/>
            <a:ext cx="9144000" cy="410618"/>
          </a:xfrm>
          <a:prstGeom prst="rect">
            <a:avLst/>
          </a:prstGeom>
        </p:spPr>
      </p:pic>
    </p:spTree>
    <p:extLst>
      <p:ext uri="{BB962C8B-B14F-4D97-AF65-F5344CB8AC3E}">
        <p14:creationId xmlns:p14="http://schemas.microsoft.com/office/powerpoint/2010/main" val="1806905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DC41A-31A8-9D2B-50E7-CED68248378C}"/>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cxnSp>
        <p:nvCxnSpPr>
          <p:cNvPr id="6" name="Straight Connector 5">
            <a:extLst>
              <a:ext uri="{FF2B5EF4-FFF2-40B4-BE49-F238E27FC236}">
                <a16:creationId xmlns:a16="http://schemas.microsoft.com/office/drawing/2014/main" id="{5FDAF7F6-4FB6-EC8B-4CD1-7E29963CF148}"/>
              </a:ext>
            </a:extLst>
          </p:cNvPr>
          <p:cNvCxnSpPr/>
          <p:nvPr userDrawn="1"/>
        </p:nvCxnSpPr>
        <p:spPr>
          <a:xfrm>
            <a:off x="0" y="4718875"/>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attern, fabric, art, black and white&#10;&#10;Description automatically generated">
            <a:extLst>
              <a:ext uri="{FF2B5EF4-FFF2-40B4-BE49-F238E27FC236}">
                <a16:creationId xmlns:a16="http://schemas.microsoft.com/office/drawing/2014/main" id="{17443D0D-4399-B596-B06C-11C6F57CF9A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4732882"/>
            <a:ext cx="9144000" cy="410618"/>
          </a:xfrm>
          <a:prstGeom prst="rect">
            <a:avLst/>
          </a:prstGeom>
        </p:spPr>
      </p:pic>
      <p:pic>
        <p:nvPicPr>
          <p:cNvPr id="8" name="Picture 7" descr="A picture containing text, font, screenshot, white&#10;&#10;Description automatically generated">
            <a:extLst>
              <a:ext uri="{FF2B5EF4-FFF2-40B4-BE49-F238E27FC236}">
                <a16:creationId xmlns:a16="http://schemas.microsoft.com/office/drawing/2014/main" id="{BF1E698F-5C0A-CD1F-4340-8809E0F581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148" y="411957"/>
            <a:ext cx="2416307" cy="505207"/>
          </a:xfrm>
          <a:prstGeom prst="rect">
            <a:avLst/>
          </a:prstGeom>
        </p:spPr>
      </p:pic>
      <p:sp>
        <p:nvSpPr>
          <p:cNvPr id="3" name="Text Placeholder 2">
            <a:extLst>
              <a:ext uri="{FF2B5EF4-FFF2-40B4-BE49-F238E27FC236}">
                <a16:creationId xmlns:a16="http://schemas.microsoft.com/office/drawing/2014/main" id="{A83E1CB6-B084-4085-AF3B-86945D5650FE}"/>
              </a:ext>
            </a:extLst>
          </p:cNvPr>
          <p:cNvSpPr>
            <a:spLocks noGrp="1"/>
          </p:cNvSpPr>
          <p:nvPr>
            <p:ph type="body" sz="quarter" idx="10" hasCustomPrompt="1"/>
          </p:nvPr>
        </p:nvSpPr>
        <p:spPr>
          <a:xfrm>
            <a:off x="935832" y="1490230"/>
            <a:ext cx="7552135" cy="428949"/>
          </a:xfrm>
          <a:prstGeom prst="rect">
            <a:avLst/>
          </a:prstGeom>
        </p:spPr>
        <p:txBody>
          <a:bodyPr/>
          <a:lstStyle>
            <a:lvl1pPr marL="0" indent="0">
              <a:buFontTx/>
              <a:buNone/>
              <a:defRPr sz="3000" b="1">
                <a:solidFill>
                  <a:schemeClr val="bg1"/>
                </a:solidFill>
                <a:latin typeface="+mn-lt"/>
              </a:defRPr>
            </a:lvl1pPr>
            <a:lvl2pPr marL="0" indent="0">
              <a:spcBef>
                <a:spcPts val="375"/>
              </a:spcBef>
              <a:buFontTx/>
              <a:buNone/>
              <a:defRPr sz="2250"/>
            </a:lvl2pPr>
            <a:lvl3pPr marL="0" indent="0">
              <a:spcBef>
                <a:spcPts val="450"/>
              </a:spcBef>
              <a:spcAft>
                <a:spcPts val="0"/>
              </a:spcAft>
              <a:buFontTx/>
              <a:buNone/>
              <a:defRPr/>
            </a:lvl3pPr>
            <a:lvl4pPr marL="0" indent="0">
              <a:buFontTx/>
              <a:buNone/>
              <a:defRPr sz="900"/>
            </a:lvl4pPr>
            <a:lvl5pPr marL="162000" indent="-162000">
              <a:spcBef>
                <a:spcPts val="450"/>
              </a:spcBef>
              <a:defRPr/>
            </a:lvl5pPr>
          </a:lstStyle>
          <a:p>
            <a:pPr lvl="0"/>
            <a:r>
              <a:rPr lang="en-US"/>
              <a:t>Heading 1</a:t>
            </a:r>
          </a:p>
        </p:txBody>
      </p:sp>
      <p:sp>
        <p:nvSpPr>
          <p:cNvPr id="4" name="Text Placeholder 2">
            <a:extLst>
              <a:ext uri="{FF2B5EF4-FFF2-40B4-BE49-F238E27FC236}">
                <a16:creationId xmlns:a16="http://schemas.microsoft.com/office/drawing/2014/main" id="{B6A60A7E-24AD-59C7-DF76-8A566D3A6F24}"/>
              </a:ext>
            </a:extLst>
          </p:cNvPr>
          <p:cNvSpPr>
            <a:spLocks noGrp="1"/>
          </p:cNvSpPr>
          <p:nvPr>
            <p:ph type="body" sz="quarter" idx="11" hasCustomPrompt="1"/>
          </p:nvPr>
        </p:nvSpPr>
        <p:spPr>
          <a:xfrm>
            <a:off x="935832" y="2036619"/>
            <a:ext cx="7552135" cy="262694"/>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sz="1500">
                <a:solidFill>
                  <a:schemeClr val="bg1"/>
                </a:solidFill>
              </a:defRPr>
            </a:lvl3pPr>
            <a:lvl4pPr marL="0" indent="0">
              <a:buFontTx/>
              <a:buNone/>
              <a:defRPr sz="900"/>
            </a:lvl4pPr>
            <a:lvl5pPr marL="162000" indent="-162000">
              <a:spcBef>
                <a:spcPts val="450"/>
              </a:spcBef>
              <a:defRPr/>
            </a:lvl5pPr>
          </a:lstStyle>
          <a:p>
            <a:pPr lvl="2"/>
            <a:r>
              <a:rPr lang="en-US"/>
              <a:t>Sub-heading</a:t>
            </a:r>
          </a:p>
        </p:txBody>
      </p:sp>
      <p:sp>
        <p:nvSpPr>
          <p:cNvPr id="5" name="Text Placeholder 2">
            <a:extLst>
              <a:ext uri="{FF2B5EF4-FFF2-40B4-BE49-F238E27FC236}">
                <a16:creationId xmlns:a16="http://schemas.microsoft.com/office/drawing/2014/main" id="{FE7954DF-9BCB-AFC4-2F56-FE7DDBD1DB7B}"/>
              </a:ext>
            </a:extLst>
          </p:cNvPr>
          <p:cNvSpPr>
            <a:spLocks noGrp="1"/>
          </p:cNvSpPr>
          <p:nvPr>
            <p:ph type="body" sz="quarter" idx="12" hasCustomPrompt="1"/>
          </p:nvPr>
        </p:nvSpPr>
        <p:spPr>
          <a:xfrm>
            <a:off x="935832" y="4266009"/>
            <a:ext cx="7552135" cy="262694"/>
          </a:xfrm>
          <a:prstGeom prst="rect">
            <a:avLst/>
          </a:prstGeom>
        </p:spPr>
        <p:txBody>
          <a:bodyPr anchor="b"/>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b="1">
                <a:solidFill>
                  <a:schemeClr val="bg1"/>
                </a:solidFill>
              </a:defRPr>
            </a:lvl3pPr>
            <a:lvl4pPr marL="0" indent="0">
              <a:buFontTx/>
              <a:buNone/>
              <a:defRPr sz="1050">
                <a:solidFill>
                  <a:schemeClr val="bg1"/>
                </a:solidFill>
              </a:defRPr>
            </a:lvl4pPr>
            <a:lvl5pPr marL="162000" indent="-162000">
              <a:spcBef>
                <a:spcPts val="450"/>
              </a:spcBef>
              <a:defRPr/>
            </a:lvl5pPr>
          </a:lstStyle>
          <a:p>
            <a:pPr lvl="3"/>
            <a:r>
              <a:rPr lang="en-US"/>
              <a:t>Presenters</a:t>
            </a:r>
          </a:p>
          <a:p>
            <a:pPr lvl="3"/>
            <a:r>
              <a:rPr lang="en-US"/>
              <a:t>Date</a:t>
            </a:r>
          </a:p>
        </p:txBody>
      </p:sp>
    </p:spTree>
    <p:extLst>
      <p:ext uri="{BB962C8B-B14F-4D97-AF65-F5344CB8AC3E}">
        <p14:creationId xmlns:p14="http://schemas.microsoft.com/office/powerpoint/2010/main" val="1745601222"/>
      </p:ext>
    </p:extLst>
  </p:cSld>
  <p:clrMapOvr>
    <a:masterClrMapping/>
  </p:clrMapOvr>
  <p:extLst>
    <p:ext uri="{DCECCB84-F9BA-43D5-87BE-67443E8EF086}">
      <p15:sldGuideLst xmlns:p15="http://schemas.microsoft.com/office/powerpoint/2012/main">
        <p15:guide id="1" pos="84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08941-29B0-0C94-BF76-21117074A368}"/>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6" name="Picture 5" descr="A picture containing pattern, fabric, art, black and white&#10;&#10;Description automatically generated">
            <a:extLst>
              <a:ext uri="{FF2B5EF4-FFF2-40B4-BE49-F238E27FC236}">
                <a16:creationId xmlns:a16="http://schemas.microsoft.com/office/drawing/2014/main" id="{ED0C8DBF-A4DC-B99F-C581-3EE3A2B46E7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1339"/>
            <a:ext cx="9144000" cy="5140823"/>
          </a:xfrm>
          <a:prstGeom prst="rect">
            <a:avLst/>
          </a:prstGeom>
        </p:spPr>
      </p:pic>
      <p:sp>
        <p:nvSpPr>
          <p:cNvPr id="7" name="Rectangle 6">
            <a:extLst>
              <a:ext uri="{FF2B5EF4-FFF2-40B4-BE49-F238E27FC236}">
                <a16:creationId xmlns:a16="http://schemas.microsoft.com/office/drawing/2014/main" id="{A1C758A7-B43E-2831-D399-ECA1A410AAC6}"/>
              </a:ext>
            </a:extLst>
          </p:cNvPr>
          <p:cNvSpPr/>
          <p:nvPr userDrawn="1"/>
        </p:nvSpPr>
        <p:spPr>
          <a:xfrm>
            <a:off x="413148" y="411956"/>
            <a:ext cx="8317706" cy="4311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8" name="Picture 7" descr="A picture containing black, darkness&#10;&#10;Description automatically generated">
            <a:extLst>
              <a:ext uri="{FF2B5EF4-FFF2-40B4-BE49-F238E27FC236}">
                <a16:creationId xmlns:a16="http://schemas.microsoft.com/office/drawing/2014/main" id="{41F9729B-A8FF-1657-3116-D327EF2FD8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525" y="707232"/>
            <a:ext cx="2416307" cy="505207"/>
          </a:xfrm>
          <a:prstGeom prst="rect">
            <a:avLst/>
          </a:prstGeom>
        </p:spPr>
      </p:pic>
      <p:sp>
        <p:nvSpPr>
          <p:cNvPr id="3" name="Text Placeholder 2">
            <a:extLst>
              <a:ext uri="{FF2B5EF4-FFF2-40B4-BE49-F238E27FC236}">
                <a16:creationId xmlns:a16="http://schemas.microsoft.com/office/drawing/2014/main" id="{8272881F-D93E-7B62-89E3-CC7B4475658A}"/>
              </a:ext>
            </a:extLst>
          </p:cNvPr>
          <p:cNvSpPr>
            <a:spLocks noGrp="1"/>
          </p:cNvSpPr>
          <p:nvPr>
            <p:ph type="body" sz="quarter" idx="10" hasCustomPrompt="1"/>
          </p:nvPr>
        </p:nvSpPr>
        <p:spPr>
          <a:xfrm>
            <a:off x="1007269" y="1490230"/>
            <a:ext cx="4806554" cy="428949"/>
          </a:xfrm>
          <a:prstGeom prst="rect">
            <a:avLst/>
          </a:prstGeom>
        </p:spPr>
        <p:txBody>
          <a:bodyPr/>
          <a:lstStyle>
            <a:lvl1pPr marL="0" indent="0">
              <a:buFontTx/>
              <a:buNone/>
              <a:defRPr sz="3000" b="1">
                <a:solidFill>
                  <a:schemeClr val="bg2"/>
                </a:solidFill>
                <a:latin typeface="+mn-lt"/>
              </a:defRPr>
            </a:lvl1pPr>
            <a:lvl2pPr marL="0" indent="0">
              <a:spcBef>
                <a:spcPts val="375"/>
              </a:spcBef>
              <a:buFontTx/>
              <a:buNone/>
              <a:defRPr sz="2250"/>
            </a:lvl2pPr>
            <a:lvl3pPr marL="0" indent="0">
              <a:spcBef>
                <a:spcPts val="450"/>
              </a:spcBef>
              <a:spcAft>
                <a:spcPts val="0"/>
              </a:spcAft>
              <a:buFontTx/>
              <a:buNone/>
              <a:defRPr/>
            </a:lvl3pPr>
            <a:lvl4pPr marL="0" indent="0">
              <a:buFontTx/>
              <a:buNone/>
              <a:defRPr sz="900"/>
            </a:lvl4pPr>
            <a:lvl5pPr marL="162000" indent="-162000">
              <a:spcBef>
                <a:spcPts val="450"/>
              </a:spcBef>
              <a:defRPr/>
            </a:lvl5pPr>
          </a:lstStyle>
          <a:p>
            <a:pPr lvl="0"/>
            <a:r>
              <a:rPr lang="en-US"/>
              <a:t>Heading 1</a:t>
            </a:r>
          </a:p>
        </p:txBody>
      </p:sp>
      <p:sp>
        <p:nvSpPr>
          <p:cNvPr id="4" name="Text Placeholder 2">
            <a:extLst>
              <a:ext uri="{FF2B5EF4-FFF2-40B4-BE49-F238E27FC236}">
                <a16:creationId xmlns:a16="http://schemas.microsoft.com/office/drawing/2014/main" id="{3AA430CA-82B4-EA1C-7488-FA4243B7A74F}"/>
              </a:ext>
            </a:extLst>
          </p:cNvPr>
          <p:cNvSpPr>
            <a:spLocks noGrp="1"/>
          </p:cNvSpPr>
          <p:nvPr>
            <p:ph type="body" sz="quarter" idx="11" hasCustomPrompt="1"/>
          </p:nvPr>
        </p:nvSpPr>
        <p:spPr>
          <a:xfrm>
            <a:off x="1007269" y="2015838"/>
            <a:ext cx="4806554" cy="262694"/>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a:solidFill>
                  <a:schemeClr val="bg2"/>
                </a:solidFill>
              </a:defRPr>
            </a:lvl3pPr>
            <a:lvl4pPr marL="0" indent="0">
              <a:buFontTx/>
              <a:buNone/>
              <a:defRPr sz="900"/>
            </a:lvl4pPr>
            <a:lvl5pPr marL="162000" indent="-162000">
              <a:spcBef>
                <a:spcPts val="450"/>
              </a:spcBef>
              <a:defRPr/>
            </a:lvl5pPr>
          </a:lstStyle>
          <a:p>
            <a:pPr lvl="2"/>
            <a:r>
              <a:rPr lang="en-US"/>
              <a:t>Sub-heading</a:t>
            </a:r>
          </a:p>
        </p:txBody>
      </p:sp>
      <p:sp>
        <p:nvSpPr>
          <p:cNvPr id="5" name="Text Placeholder 2">
            <a:extLst>
              <a:ext uri="{FF2B5EF4-FFF2-40B4-BE49-F238E27FC236}">
                <a16:creationId xmlns:a16="http://schemas.microsoft.com/office/drawing/2014/main" id="{12EBF6BF-FB42-36C0-E4E2-AE1C637625EE}"/>
              </a:ext>
            </a:extLst>
          </p:cNvPr>
          <p:cNvSpPr>
            <a:spLocks noGrp="1"/>
          </p:cNvSpPr>
          <p:nvPr>
            <p:ph type="body" sz="quarter" idx="12" hasCustomPrompt="1"/>
          </p:nvPr>
        </p:nvSpPr>
        <p:spPr>
          <a:xfrm>
            <a:off x="1007269" y="3944540"/>
            <a:ext cx="4806554" cy="262694"/>
          </a:xfrm>
          <a:prstGeom prst="rect">
            <a:avLst/>
          </a:prstGeom>
        </p:spPr>
        <p:txBody>
          <a:bodyPr anchor="b"/>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b="1">
                <a:solidFill>
                  <a:schemeClr val="bg1"/>
                </a:solidFill>
              </a:defRPr>
            </a:lvl3pPr>
            <a:lvl4pPr marL="0" indent="0">
              <a:buFontTx/>
              <a:buNone/>
              <a:defRPr sz="1050">
                <a:solidFill>
                  <a:schemeClr val="bg2"/>
                </a:solidFill>
              </a:defRPr>
            </a:lvl4pPr>
            <a:lvl5pPr marL="162000" indent="-162000">
              <a:spcBef>
                <a:spcPts val="450"/>
              </a:spcBef>
              <a:defRPr/>
            </a:lvl5pPr>
          </a:lstStyle>
          <a:p>
            <a:pPr lvl="3"/>
            <a:r>
              <a:rPr lang="en-US"/>
              <a:t>Presenters</a:t>
            </a:r>
          </a:p>
          <a:p>
            <a:pPr lvl="3"/>
            <a:r>
              <a:rPr lang="en-US"/>
              <a:t>Date</a:t>
            </a:r>
          </a:p>
        </p:txBody>
      </p:sp>
    </p:spTree>
    <p:extLst>
      <p:ext uri="{BB962C8B-B14F-4D97-AF65-F5344CB8AC3E}">
        <p14:creationId xmlns:p14="http://schemas.microsoft.com/office/powerpoint/2010/main" val="2898181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3">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5C165C-F51B-A40E-A837-FB29D8314411}"/>
              </a:ext>
            </a:extLst>
          </p:cNvPr>
          <p:cNvSpPr>
            <a:spLocks noGrp="1"/>
          </p:cNvSpPr>
          <p:nvPr>
            <p:ph type="body" sz="quarter" idx="10" hasCustomPrompt="1"/>
          </p:nvPr>
        </p:nvSpPr>
        <p:spPr>
          <a:xfrm>
            <a:off x="5122069" y="1057275"/>
            <a:ext cx="3365897" cy="861904"/>
          </a:xfrm>
          <a:prstGeom prst="rect">
            <a:avLst/>
          </a:prstGeom>
        </p:spPr>
        <p:txBody>
          <a:bodyPr anchor="b"/>
          <a:lstStyle>
            <a:lvl1pPr marL="0" indent="0">
              <a:buFontTx/>
              <a:buNone/>
              <a:defRPr sz="3000" b="1">
                <a:solidFill>
                  <a:schemeClr val="bg2"/>
                </a:solidFill>
                <a:latin typeface="+mn-lt"/>
              </a:defRPr>
            </a:lvl1pPr>
            <a:lvl2pPr marL="0" indent="0">
              <a:spcBef>
                <a:spcPts val="375"/>
              </a:spcBef>
              <a:buFontTx/>
              <a:buNone/>
              <a:defRPr sz="2250"/>
            </a:lvl2pPr>
            <a:lvl3pPr marL="0" indent="0">
              <a:spcBef>
                <a:spcPts val="450"/>
              </a:spcBef>
              <a:spcAft>
                <a:spcPts val="0"/>
              </a:spcAft>
              <a:buFontTx/>
              <a:buNone/>
              <a:defRPr/>
            </a:lvl3pPr>
            <a:lvl4pPr marL="0" indent="0">
              <a:buFontTx/>
              <a:buNone/>
              <a:defRPr sz="900"/>
            </a:lvl4pPr>
            <a:lvl5pPr marL="162000" indent="-162000">
              <a:spcBef>
                <a:spcPts val="450"/>
              </a:spcBef>
              <a:defRPr/>
            </a:lvl5pPr>
          </a:lstStyle>
          <a:p>
            <a:pPr lvl="0"/>
            <a:r>
              <a:rPr lang="en-US"/>
              <a:t>Heading 1</a:t>
            </a:r>
          </a:p>
        </p:txBody>
      </p:sp>
      <p:sp>
        <p:nvSpPr>
          <p:cNvPr id="4" name="Text Placeholder 2">
            <a:extLst>
              <a:ext uri="{FF2B5EF4-FFF2-40B4-BE49-F238E27FC236}">
                <a16:creationId xmlns:a16="http://schemas.microsoft.com/office/drawing/2014/main" id="{45E523F5-16AB-D896-C2B2-A40FC9591A87}"/>
              </a:ext>
            </a:extLst>
          </p:cNvPr>
          <p:cNvSpPr>
            <a:spLocks noGrp="1"/>
          </p:cNvSpPr>
          <p:nvPr>
            <p:ph type="body" sz="quarter" idx="11" hasCustomPrompt="1"/>
          </p:nvPr>
        </p:nvSpPr>
        <p:spPr>
          <a:xfrm>
            <a:off x="5122069" y="1977738"/>
            <a:ext cx="3365897" cy="262694"/>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a:solidFill>
                  <a:schemeClr val="bg2"/>
                </a:solidFill>
              </a:defRPr>
            </a:lvl3pPr>
            <a:lvl4pPr marL="0" indent="0">
              <a:buFontTx/>
              <a:buNone/>
              <a:defRPr sz="900"/>
            </a:lvl4pPr>
            <a:lvl5pPr marL="162000" indent="-162000">
              <a:spcBef>
                <a:spcPts val="450"/>
              </a:spcBef>
              <a:defRPr/>
            </a:lvl5pPr>
          </a:lstStyle>
          <a:p>
            <a:pPr lvl="2"/>
            <a:r>
              <a:rPr lang="en-US"/>
              <a:t>Sub-heading</a:t>
            </a:r>
          </a:p>
        </p:txBody>
      </p:sp>
      <p:sp>
        <p:nvSpPr>
          <p:cNvPr id="5" name="Text Placeholder 2">
            <a:extLst>
              <a:ext uri="{FF2B5EF4-FFF2-40B4-BE49-F238E27FC236}">
                <a16:creationId xmlns:a16="http://schemas.microsoft.com/office/drawing/2014/main" id="{49A9AD96-AD07-73C0-B5EC-DD769C0CC2A0}"/>
              </a:ext>
            </a:extLst>
          </p:cNvPr>
          <p:cNvSpPr>
            <a:spLocks noGrp="1"/>
          </p:cNvSpPr>
          <p:nvPr>
            <p:ph type="body" sz="quarter" idx="12" hasCustomPrompt="1"/>
          </p:nvPr>
        </p:nvSpPr>
        <p:spPr>
          <a:xfrm>
            <a:off x="5122069" y="4273153"/>
            <a:ext cx="3365897" cy="262694"/>
          </a:xfrm>
          <a:prstGeom prst="rect">
            <a:avLst/>
          </a:prstGeom>
        </p:spPr>
        <p:txBody>
          <a:bodyPr anchor="b"/>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b="1">
                <a:solidFill>
                  <a:schemeClr val="bg1"/>
                </a:solidFill>
              </a:defRPr>
            </a:lvl3pPr>
            <a:lvl4pPr marL="0" indent="0">
              <a:buFontTx/>
              <a:buNone/>
              <a:defRPr sz="900">
                <a:solidFill>
                  <a:schemeClr val="bg2"/>
                </a:solidFill>
              </a:defRPr>
            </a:lvl4pPr>
            <a:lvl5pPr marL="162000" indent="-162000">
              <a:spcBef>
                <a:spcPts val="450"/>
              </a:spcBef>
              <a:defRPr/>
            </a:lvl5pPr>
          </a:lstStyle>
          <a:p>
            <a:pPr lvl="3"/>
            <a:r>
              <a:rPr lang="en-US"/>
              <a:t>Presenters</a:t>
            </a:r>
          </a:p>
          <a:p>
            <a:pPr lvl="3"/>
            <a:r>
              <a:rPr lang="en-US"/>
              <a:t>Date</a:t>
            </a:r>
          </a:p>
        </p:txBody>
      </p:sp>
      <p:sp>
        <p:nvSpPr>
          <p:cNvPr id="2" name="Rectangle 1">
            <a:extLst>
              <a:ext uri="{FF2B5EF4-FFF2-40B4-BE49-F238E27FC236}">
                <a16:creationId xmlns:a16="http://schemas.microsoft.com/office/drawing/2014/main" id="{C0F11F6A-BB1C-05C1-2B18-6D8F6E11A8E6}"/>
              </a:ext>
            </a:extLst>
          </p:cNvPr>
          <p:cNvSpPr/>
          <p:nvPr userDrawn="1"/>
        </p:nvSpPr>
        <p:spPr>
          <a:xfrm>
            <a:off x="0" y="0"/>
            <a:ext cx="438296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6" name="Picture 5">
            <a:extLst>
              <a:ext uri="{FF2B5EF4-FFF2-40B4-BE49-F238E27FC236}">
                <a16:creationId xmlns:a16="http://schemas.microsoft.com/office/drawing/2014/main" id="{24BF8C4E-1B4D-13E5-7498-E876500803AE}"/>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l="26040" r="26040"/>
          <a:stretch/>
        </p:blipFill>
        <p:spPr>
          <a:xfrm>
            <a:off x="0" y="1339"/>
            <a:ext cx="4382961" cy="5142161"/>
          </a:xfrm>
          <a:prstGeom prst="rect">
            <a:avLst/>
          </a:prstGeom>
        </p:spPr>
      </p:pic>
      <p:pic>
        <p:nvPicPr>
          <p:cNvPr id="7" name="Picture 6" descr="A picture containing black, darkness&#10;&#10;Description automatically generated">
            <a:extLst>
              <a:ext uri="{FF2B5EF4-FFF2-40B4-BE49-F238E27FC236}">
                <a16:creationId xmlns:a16="http://schemas.microsoft.com/office/drawing/2014/main" id="{E8FF36BD-7A14-FA0C-9FFF-5E3DAF84C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2965" y="411957"/>
            <a:ext cx="2416307" cy="505207"/>
          </a:xfrm>
          <a:prstGeom prst="rect">
            <a:avLst/>
          </a:prstGeom>
        </p:spPr>
      </p:pic>
    </p:spTree>
    <p:extLst>
      <p:ext uri="{BB962C8B-B14F-4D97-AF65-F5344CB8AC3E}">
        <p14:creationId xmlns:p14="http://schemas.microsoft.com/office/powerpoint/2010/main" val="3510521627"/>
      </p:ext>
    </p:extLst>
  </p:cSld>
  <p:clrMapOvr>
    <a:masterClrMapping/>
  </p:clrMapOvr>
  <p:extLst>
    <p:ext uri="{DCECCB84-F9BA-43D5-87BE-67443E8EF086}">
      <p15:sldGuideLst xmlns:p15="http://schemas.microsoft.com/office/powerpoint/2012/main">
        <p15:guide id="1" pos="43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5580BE-55A1-4A72-AF07-2809CE462D8D}"/>
              </a:ext>
            </a:extLst>
          </p:cNvPr>
          <p:cNvSpPr>
            <a:spLocks noGrp="1"/>
          </p:cNvSpPr>
          <p:nvPr>
            <p:ph type="body" sz="quarter" idx="10" hasCustomPrompt="1"/>
          </p:nvPr>
        </p:nvSpPr>
        <p:spPr>
          <a:xfrm>
            <a:off x="935832" y="1490230"/>
            <a:ext cx="2177654" cy="844262"/>
          </a:xfrm>
          <a:prstGeom prst="rect">
            <a:avLst/>
          </a:prstGeom>
        </p:spPr>
        <p:txBody>
          <a:bodyPr/>
          <a:lstStyle>
            <a:lvl1pPr marL="0" indent="0">
              <a:buFontTx/>
              <a:buNone/>
              <a:defRPr sz="3000" b="1">
                <a:solidFill>
                  <a:schemeClr val="bg1"/>
                </a:solidFill>
                <a:latin typeface="+mn-lt"/>
              </a:defRPr>
            </a:lvl1pPr>
            <a:lvl2pPr marL="0" indent="0">
              <a:spcBef>
                <a:spcPts val="375"/>
              </a:spcBef>
              <a:buFontTx/>
              <a:buNone/>
              <a:defRPr sz="2250"/>
            </a:lvl2pPr>
            <a:lvl3pPr marL="0" indent="0">
              <a:spcBef>
                <a:spcPts val="450"/>
              </a:spcBef>
              <a:spcAft>
                <a:spcPts val="0"/>
              </a:spcAft>
              <a:buFontTx/>
              <a:buNone/>
              <a:defRPr/>
            </a:lvl3pPr>
            <a:lvl4pPr marL="0" indent="0">
              <a:buFontTx/>
              <a:buNone/>
              <a:defRPr sz="900"/>
            </a:lvl4pPr>
            <a:lvl5pPr marL="162000" indent="-162000">
              <a:spcBef>
                <a:spcPts val="450"/>
              </a:spcBef>
              <a:defRPr/>
            </a:lvl5pPr>
          </a:lstStyle>
          <a:p>
            <a:pPr lvl="0"/>
            <a:r>
              <a:rPr lang="en-US"/>
              <a:t>Heading 1 goes here</a:t>
            </a:r>
          </a:p>
        </p:txBody>
      </p:sp>
      <p:sp>
        <p:nvSpPr>
          <p:cNvPr id="4" name="Text Placeholder 2">
            <a:extLst>
              <a:ext uri="{FF2B5EF4-FFF2-40B4-BE49-F238E27FC236}">
                <a16:creationId xmlns:a16="http://schemas.microsoft.com/office/drawing/2014/main" id="{C44A6824-6BAE-F2FB-A0EA-F50636DB29F5}"/>
              </a:ext>
            </a:extLst>
          </p:cNvPr>
          <p:cNvSpPr>
            <a:spLocks noGrp="1"/>
          </p:cNvSpPr>
          <p:nvPr>
            <p:ph type="body" sz="quarter" idx="11" hasCustomPrompt="1"/>
          </p:nvPr>
        </p:nvSpPr>
        <p:spPr>
          <a:xfrm>
            <a:off x="935832" y="2490626"/>
            <a:ext cx="2177654" cy="262694"/>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sz="1500">
                <a:solidFill>
                  <a:schemeClr val="bg1"/>
                </a:solidFill>
              </a:defRPr>
            </a:lvl3pPr>
            <a:lvl4pPr marL="0" indent="0">
              <a:buFontTx/>
              <a:buNone/>
              <a:defRPr sz="900"/>
            </a:lvl4pPr>
            <a:lvl5pPr marL="162000" indent="-162000">
              <a:spcBef>
                <a:spcPts val="450"/>
              </a:spcBef>
              <a:defRPr/>
            </a:lvl5pPr>
          </a:lstStyle>
          <a:p>
            <a:pPr lvl="2"/>
            <a:r>
              <a:rPr lang="en-US"/>
              <a:t>Sub-heading</a:t>
            </a:r>
          </a:p>
        </p:txBody>
      </p:sp>
      <p:sp>
        <p:nvSpPr>
          <p:cNvPr id="5" name="Text Placeholder 2">
            <a:extLst>
              <a:ext uri="{FF2B5EF4-FFF2-40B4-BE49-F238E27FC236}">
                <a16:creationId xmlns:a16="http://schemas.microsoft.com/office/drawing/2014/main" id="{2C47D3BD-9612-9304-51FC-AC501CFAD9C7}"/>
              </a:ext>
            </a:extLst>
          </p:cNvPr>
          <p:cNvSpPr>
            <a:spLocks noGrp="1"/>
          </p:cNvSpPr>
          <p:nvPr>
            <p:ph type="body" sz="quarter" idx="12" hasCustomPrompt="1"/>
          </p:nvPr>
        </p:nvSpPr>
        <p:spPr>
          <a:xfrm>
            <a:off x="935832" y="4128655"/>
            <a:ext cx="2177654" cy="400048"/>
          </a:xfrm>
          <a:prstGeom prst="rect">
            <a:avLst/>
          </a:prstGeom>
        </p:spPr>
        <p:txBody>
          <a:bodyPr anchor="b"/>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b="1">
                <a:solidFill>
                  <a:schemeClr val="bg1"/>
                </a:solidFill>
              </a:defRPr>
            </a:lvl3pPr>
            <a:lvl4pPr marL="0" indent="0">
              <a:buFontTx/>
              <a:buNone/>
              <a:defRPr sz="1050">
                <a:solidFill>
                  <a:schemeClr val="bg1"/>
                </a:solidFill>
              </a:defRPr>
            </a:lvl4pPr>
            <a:lvl5pPr marL="162000" indent="-162000">
              <a:spcBef>
                <a:spcPts val="450"/>
              </a:spcBef>
              <a:defRPr/>
            </a:lvl5pPr>
          </a:lstStyle>
          <a:p>
            <a:pPr lvl="3"/>
            <a:r>
              <a:rPr lang="en-US"/>
              <a:t>Presenters</a:t>
            </a:r>
          </a:p>
          <a:p>
            <a:pPr lvl="3"/>
            <a:r>
              <a:rPr lang="en-US"/>
              <a:t>Date</a:t>
            </a:r>
          </a:p>
        </p:txBody>
      </p:sp>
    </p:spTree>
    <p:extLst>
      <p:ext uri="{BB962C8B-B14F-4D97-AF65-F5344CB8AC3E}">
        <p14:creationId xmlns:p14="http://schemas.microsoft.com/office/powerpoint/2010/main" val="4240400378"/>
      </p:ext>
    </p:extLst>
  </p:cSld>
  <p:clrMapOvr>
    <a:masterClrMapping/>
  </p:clrMapOvr>
  <p:extLst>
    <p:ext uri="{DCECCB84-F9BA-43D5-87BE-67443E8EF086}">
      <p15:sldGuideLst xmlns:p15="http://schemas.microsoft.com/office/powerpoint/2012/main">
        <p15:guide id="1" pos="84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ment of Country">
    <p:bg>
      <p:bgPr>
        <a:solidFill>
          <a:schemeClr val="bg2"/>
        </a:solidFill>
        <a:effectLst/>
      </p:bgPr>
    </p:bg>
    <p:spTree>
      <p:nvGrpSpPr>
        <p:cNvPr id="1" name=""/>
        <p:cNvGrpSpPr/>
        <p:nvPr/>
      </p:nvGrpSpPr>
      <p:grpSpPr>
        <a:xfrm>
          <a:off x="0" y="0"/>
          <a:ext cx="0" cy="0"/>
          <a:chOff x="0" y="0"/>
          <a:chExt cx="0" cy="0"/>
        </a:xfrm>
      </p:grpSpPr>
      <p:pic>
        <p:nvPicPr>
          <p:cNvPr id="3" name="Picture 2" descr="A picture containing circle, art, pattern, fractal art&#10;&#10;Description automatically generated">
            <a:extLst>
              <a:ext uri="{FF2B5EF4-FFF2-40B4-BE49-F238E27FC236}">
                <a16:creationId xmlns:a16="http://schemas.microsoft.com/office/drawing/2014/main" id="{39A1315B-8D09-05D5-ED98-D7C20ED5D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7621" y="1677990"/>
            <a:ext cx="1426467" cy="1341885"/>
          </a:xfrm>
          <a:prstGeom prst="rect">
            <a:avLst/>
          </a:prstGeom>
        </p:spPr>
      </p:pic>
      <p:sp>
        <p:nvSpPr>
          <p:cNvPr id="4" name="TextBox 3">
            <a:extLst>
              <a:ext uri="{FF2B5EF4-FFF2-40B4-BE49-F238E27FC236}">
                <a16:creationId xmlns:a16="http://schemas.microsoft.com/office/drawing/2014/main" id="{22DC62B1-AB9C-E7AB-E416-0407176DFB1D}"/>
              </a:ext>
            </a:extLst>
          </p:cNvPr>
          <p:cNvSpPr txBox="1"/>
          <p:nvPr userDrawn="1"/>
        </p:nvSpPr>
        <p:spPr>
          <a:xfrm>
            <a:off x="3643746" y="2071934"/>
            <a:ext cx="4100946" cy="738664"/>
          </a:xfrm>
          <a:prstGeom prst="rect">
            <a:avLst/>
          </a:prstGeom>
          <a:noFill/>
        </p:spPr>
        <p:txBody>
          <a:bodyPr wrap="square" rtlCol="0">
            <a:spAutoFit/>
          </a:bodyPr>
          <a:lstStyle/>
          <a:p>
            <a:r>
              <a:rPr lang="en-AU" sz="1050">
                <a:solidFill>
                  <a:schemeClr val="bg1"/>
                </a:solidFill>
              </a:rPr>
              <a:t>We acknowledge the Traditional Owners of country throughout Australia and recognise their continuing connection to land, waters and culture. We pay our respects to their Elders past and present.</a:t>
            </a:r>
          </a:p>
        </p:txBody>
      </p:sp>
      <p:cxnSp>
        <p:nvCxnSpPr>
          <p:cNvPr id="2" name="Straight Connector 1">
            <a:extLst>
              <a:ext uri="{FF2B5EF4-FFF2-40B4-BE49-F238E27FC236}">
                <a16:creationId xmlns:a16="http://schemas.microsoft.com/office/drawing/2014/main" id="{EC83CA86-9B07-9A88-8200-8113C4AF8D45}"/>
              </a:ext>
            </a:extLst>
          </p:cNvPr>
          <p:cNvCxnSpPr/>
          <p:nvPr userDrawn="1"/>
        </p:nvCxnSpPr>
        <p:spPr>
          <a:xfrm>
            <a:off x="0" y="4718875"/>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pattern, fabric, art, black and white&#10;&#10;Description automatically generated">
            <a:extLst>
              <a:ext uri="{FF2B5EF4-FFF2-40B4-BE49-F238E27FC236}">
                <a16:creationId xmlns:a16="http://schemas.microsoft.com/office/drawing/2014/main" id="{9944B1D0-BB1F-9140-4F92-D37613F192D7}"/>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t="92013"/>
          <a:stretch/>
        </p:blipFill>
        <p:spPr>
          <a:xfrm>
            <a:off x="0" y="4732882"/>
            <a:ext cx="9144000" cy="410618"/>
          </a:xfrm>
          <a:prstGeom prst="rect">
            <a:avLst/>
          </a:prstGeom>
        </p:spPr>
      </p:pic>
    </p:spTree>
    <p:extLst>
      <p:ext uri="{BB962C8B-B14F-4D97-AF65-F5344CB8AC3E}">
        <p14:creationId xmlns:p14="http://schemas.microsoft.com/office/powerpoint/2010/main" val="1398936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886D8B-2F90-49D6-602A-8C85B7E10FB0}"/>
              </a:ext>
            </a:extLst>
          </p:cNvPr>
          <p:cNvSpPr>
            <a:spLocks noGrp="1"/>
          </p:cNvSpPr>
          <p:nvPr>
            <p:ph type="body" sz="quarter" idx="10" hasCustomPrompt="1"/>
          </p:nvPr>
        </p:nvSpPr>
        <p:spPr>
          <a:xfrm>
            <a:off x="585788" y="1490230"/>
            <a:ext cx="7552135" cy="428949"/>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lvl2pPr>
            <a:lvl3pPr marL="0" indent="0">
              <a:spcBef>
                <a:spcPts val="450"/>
              </a:spcBef>
              <a:spcAft>
                <a:spcPts val="0"/>
              </a:spcAft>
              <a:buFontTx/>
              <a:buNone/>
              <a:defRPr/>
            </a:lvl3pPr>
            <a:lvl4pPr marL="0" indent="0">
              <a:buFontTx/>
              <a:buNone/>
              <a:defRPr sz="900"/>
            </a:lvl4pPr>
            <a:lvl5pPr marL="162000" indent="-162000">
              <a:spcBef>
                <a:spcPts val="450"/>
              </a:spcBef>
              <a:defRPr/>
            </a:lvl5pPr>
          </a:lstStyle>
          <a:p>
            <a:pPr lvl="0"/>
            <a:r>
              <a:rPr lang="en-US"/>
              <a:t>Heading 1</a:t>
            </a:r>
          </a:p>
        </p:txBody>
      </p:sp>
      <p:sp>
        <p:nvSpPr>
          <p:cNvPr id="4" name="Text Placeholder 2">
            <a:extLst>
              <a:ext uri="{FF2B5EF4-FFF2-40B4-BE49-F238E27FC236}">
                <a16:creationId xmlns:a16="http://schemas.microsoft.com/office/drawing/2014/main" id="{5237792E-7A5F-6BA2-6846-29B404071F4A}"/>
              </a:ext>
            </a:extLst>
          </p:cNvPr>
          <p:cNvSpPr>
            <a:spLocks noGrp="1"/>
          </p:cNvSpPr>
          <p:nvPr>
            <p:ph type="body" sz="quarter" idx="11" hasCustomPrompt="1"/>
          </p:nvPr>
        </p:nvSpPr>
        <p:spPr>
          <a:xfrm>
            <a:off x="585788" y="2036619"/>
            <a:ext cx="7552135" cy="262694"/>
          </a:xfrm>
          <a:prstGeom prst="rect">
            <a:avLst/>
          </a:prstGeom>
        </p:spPr>
        <p:txBody>
          <a:bodyPr/>
          <a:lstStyle>
            <a:lvl1pPr marL="0" indent="0">
              <a:buFontTx/>
              <a:buNone/>
              <a:defRPr sz="3000">
                <a:solidFill>
                  <a:schemeClr val="bg1"/>
                </a:solidFill>
                <a:latin typeface="+mj-lt"/>
              </a:defRPr>
            </a:lvl1pPr>
            <a:lvl2pPr marL="0" indent="0">
              <a:spcBef>
                <a:spcPts val="375"/>
              </a:spcBef>
              <a:buFontTx/>
              <a:buNone/>
              <a:defRPr sz="2250">
                <a:solidFill>
                  <a:schemeClr val="bg1"/>
                </a:solidFill>
              </a:defRPr>
            </a:lvl2pPr>
            <a:lvl3pPr marL="0" indent="0">
              <a:spcBef>
                <a:spcPts val="450"/>
              </a:spcBef>
              <a:spcAft>
                <a:spcPts val="0"/>
              </a:spcAft>
              <a:buFontTx/>
              <a:buNone/>
              <a:defRPr sz="1500">
                <a:solidFill>
                  <a:schemeClr val="bg1"/>
                </a:solidFill>
              </a:defRPr>
            </a:lvl3pPr>
            <a:lvl4pPr marL="0" indent="0">
              <a:buFontTx/>
              <a:buNone/>
              <a:defRPr sz="900"/>
            </a:lvl4pPr>
            <a:lvl5pPr marL="162000" indent="-162000">
              <a:spcBef>
                <a:spcPts val="450"/>
              </a:spcBef>
              <a:defRPr/>
            </a:lvl5pPr>
          </a:lstStyle>
          <a:p>
            <a:pPr lvl="2"/>
            <a:r>
              <a:rPr lang="en-US"/>
              <a:t>Sub-heading</a:t>
            </a:r>
          </a:p>
        </p:txBody>
      </p:sp>
      <p:cxnSp>
        <p:nvCxnSpPr>
          <p:cNvPr id="5" name="Straight Connector 4">
            <a:extLst>
              <a:ext uri="{FF2B5EF4-FFF2-40B4-BE49-F238E27FC236}">
                <a16:creationId xmlns:a16="http://schemas.microsoft.com/office/drawing/2014/main" id="{60465E5C-6C5E-EA80-8733-9970974EA532}"/>
              </a:ext>
            </a:extLst>
          </p:cNvPr>
          <p:cNvCxnSpPr/>
          <p:nvPr userDrawn="1"/>
        </p:nvCxnSpPr>
        <p:spPr>
          <a:xfrm>
            <a:off x="0" y="4752110"/>
            <a:ext cx="9144000"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942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9F53-5EB7-3348-5714-27ADDB73BC0B}"/>
              </a:ext>
            </a:extLst>
          </p:cNvPr>
          <p:cNvSpPr>
            <a:spLocks noGrp="1"/>
          </p:cNvSpPr>
          <p:nvPr>
            <p:ph type="title"/>
          </p:nvPr>
        </p:nvSpPr>
        <p:spPr>
          <a:xfrm>
            <a:off x="628650" y="588169"/>
            <a:ext cx="7886700" cy="497681"/>
          </a:xfrm>
          <a:prstGeom prst="rect">
            <a:avLst/>
          </a:prstGeom>
        </p:spPr>
        <p:txBody>
          <a:bodyPr/>
          <a:lstStyle>
            <a:lvl1pPr>
              <a:defRPr b="1">
                <a:solidFill>
                  <a:schemeClr val="bg2"/>
                </a:solidFill>
                <a:latin typeface="+mn-lt"/>
              </a:defRPr>
            </a:lvl1pPr>
          </a:lstStyle>
          <a:p>
            <a:r>
              <a:rPr lang="en-US"/>
              <a:t>Click to edit Master title style</a:t>
            </a:r>
            <a:endParaRPr lang="en-AU"/>
          </a:p>
        </p:txBody>
      </p:sp>
      <p:cxnSp>
        <p:nvCxnSpPr>
          <p:cNvPr id="4" name="Straight Connector 3">
            <a:extLst>
              <a:ext uri="{FF2B5EF4-FFF2-40B4-BE49-F238E27FC236}">
                <a16:creationId xmlns:a16="http://schemas.microsoft.com/office/drawing/2014/main" id="{35977427-1E89-EBC7-3A90-F19184491536}"/>
              </a:ext>
            </a:extLst>
          </p:cNvPr>
          <p:cNvCxnSpPr/>
          <p:nvPr userDrawn="1"/>
        </p:nvCxnSpPr>
        <p:spPr>
          <a:xfrm>
            <a:off x="683419" y="4595813"/>
            <a:ext cx="780454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BE8794D-75D8-B259-F5D1-F536BBFD4E91}"/>
              </a:ext>
            </a:extLst>
          </p:cNvPr>
          <p:cNvSpPr>
            <a:spLocks noGrp="1"/>
          </p:cNvSpPr>
          <p:nvPr>
            <p:ph sz="quarter" idx="10" hasCustomPrompt="1"/>
          </p:nvPr>
        </p:nvSpPr>
        <p:spPr>
          <a:xfrm>
            <a:off x="683419" y="1347787"/>
            <a:ext cx="3754041" cy="2852738"/>
          </a:xfrm>
          <a:prstGeom prst="rect">
            <a:avLst/>
          </a:prstGeom>
        </p:spPr>
        <p:txBody>
          <a:bodyPr/>
          <a:lstStyle>
            <a:lvl1pPr marL="0" indent="0">
              <a:spcAft>
                <a:spcPts val="450"/>
              </a:spcAft>
              <a:buFontTx/>
              <a:buNone/>
              <a:defRPr sz="1500"/>
            </a:lvl1pPr>
            <a:lvl2pPr marL="162000" indent="-162000">
              <a:spcBef>
                <a:spcPts val="450"/>
              </a:spcBef>
              <a:defRPr sz="1500"/>
            </a:lvl2pPr>
          </a:lstStyle>
          <a:p>
            <a:pPr lvl="0"/>
            <a:r>
              <a:rPr lang="en-US"/>
              <a:t>Content</a:t>
            </a:r>
          </a:p>
          <a:p>
            <a:pPr lvl="1"/>
            <a:r>
              <a:rPr lang="en-US"/>
              <a:t>Second level</a:t>
            </a:r>
          </a:p>
        </p:txBody>
      </p:sp>
      <p:sp>
        <p:nvSpPr>
          <p:cNvPr id="9" name="Content Placeholder 5">
            <a:extLst>
              <a:ext uri="{FF2B5EF4-FFF2-40B4-BE49-F238E27FC236}">
                <a16:creationId xmlns:a16="http://schemas.microsoft.com/office/drawing/2014/main" id="{21A5EF63-765C-C2D4-428A-6755D9DCE8C8}"/>
              </a:ext>
            </a:extLst>
          </p:cNvPr>
          <p:cNvSpPr>
            <a:spLocks noGrp="1"/>
          </p:cNvSpPr>
          <p:nvPr>
            <p:ph sz="quarter" idx="11" hasCustomPrompt="1"/>
          </p:nvPr>
        </p:nvSpPr>
        <p:spPr>
          <a:xfrm>
            <a:off x="4761309" y="1347787"/>
            <a:ext cx="3754041" cy="2852738"/>
          </a:xfrm>
          <a:prstGeom prst="rect">
            <a:avLst/>
          </a:prstGeom>
        </p:spPr>
        <p:txBody>
          <a:bodyPr/>
          <a:lstStyle>
            <a:lvl1pPr marL="0" indent="0">
              <a:spcAft>
                <a:spcPts val="450"/>
              </a:spcAft>
              <a:buFontTx/>
              <a:buNone/>
              <a:defRPr sz="1500"/>
            </a:lvl1pPr>
            <a:lvl2pPr marL="162000" indent="-162000">
              <a:spcBef>
                <a:spcPts val="450"/>
              </a:spcBef>
              <a:defRPr sz="1500"/>
            </a:lvl2pPr>
          </a:lstStyle>
          <a:p>
            <a:pPr lvl="0"/>
            <a:r>
              <a:rPr lang="en-US"/>
              <a:t>Content</a:t>
            </a:r>
          </a:p>
          <a:p>
            <a:pPr lvl="1"/>
            <a:r>
              <a:rPr lang="en-US"/>
              <a:t>Second level</a:t>
            </a:r>
          </a:p>
        </p:txBody>
      </p:sp>
    </p:spTree>
    <p:extLst>
      <p:ext uri="{BB962C8B-B14F-4D97-AF65-F5344CB8AC3E}">
        <p14:creationId xmlns:p14="http://schemas.microsoft.com/office/powerpoint/2010/main" val="84172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esenter" type="secHead">
  <p:cSld name="Presenter">
    <p:spTree>
      <p:nvGrpSpPr>
        <p:cNvPr id="1" name="Shape 3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ECA020-54D3-4777-DE3B-910CE6F95209}"/>
              </a:ext>
            </a:extLst>
          </p:cNvPr>
          <p:cNvGraphicFramePr>
            <a:graphicFrameLocks noChangeAspect="1"/>
          </p:cNvGraphicFramePr>
          <p:nvPr userDrawn="1">
            <p:custDataLst>
              <p:tags r:id="rId1"/>
            </p:custDataLst>
            <p:extLst>
              <p:ext uri="{D42A27DB-BD31-4B8C-83A1-F6EECF244321}">
                <p14:modId xmlns:p14="http://schemas.microsoft.com/office/powerpoint/2010/main" val="1662766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2" name="Object 1" hidden="1">
                        <a:extLst>
                          <a:ext uri="{FF2B5EF4-FFF2-40B4-BE49-F238E27FC236}">
                            <a16:creationId xmlns:a16="http://schemas.microsoft.com/office/drawing/2014/main" id="{0DECA020-54D3-4777-DE3B-910CE6F952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6" name="Google Shape;36;p8"/>
          <p:cNvSpPr/>
          <p:nvPr/>
        </p:nvSpPr>
        <p:spPr>
          <a:xfrm>
            <a:off x="720000" y="777500"/>
            <a:ext cx="7920000" cy="3600000"/>
          </a:xfrm>
          <a:prstGeom prst="rect">
            <a:avLst/>
          </a:prstGeom>
          <a:noFill/>
          <a:ln w="28575" cap="flat" cmpd="sng">
            <a:solidFill>
              <a:srgbClr val="00B0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
        <p:nvSpPr>
          <p:cNvPr id="37" name="Google Shape;37;p8"/>
          <p:cNvSpPr txBox="1">
            <a:spLocks noGrp="1"/>
          </p:cNvSpPr>
          <p:nvPr>
            <p:ph type="title"/>
          </p:nvPr>
        </p:nvSpPr>
        <p:spPr>
          <a:xfrm>
            <a:off x="3701550" y="1352175"/>
            <a:ext cx="4529700" cy="2653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200"/>
              <a:buNone/>
              <a:defRPr sz="1800"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solid">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1EA01FE-D9CF-DB90-4468-E0E06E869B1C}"/>
              </a:ext>
            </a:extLst>
          </p:cNvPr>
          <p:cNvCxnSpPr/>
          <p:nvPr userDrawn="1"/>
        </p:nvCxnSpPr>
        <p:spPr>
          <a:xfrm>
            <a:off x="0" y="4718875"/>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attern, fabric, art, black and white&#10;&#10;Description automatically generated">
            <a:extLst>
              <a:ext uri="{FF2B5EF4-FFF2-40B4-BE49-F238E27FC236}">
                <a16:creationId xmlns:a16="http://schemas.microsoft.com/office/drawing/2014/main" id="{F01A7637-11CD-2F24-5C4D-C5CDE2DCA0D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4732882"/>
            <a:ext cx="9144000" cy="410618"/>
          </a:xfrm>
          <a:prstGeom prst="rect">
            <a:avLst/>
          </a:prstGeom>
        </p:spPr>
      </p:pic>
    </p:spTree>
    <p:extLst>
      <p:ext uri="{BB962C8B-B14F-4D97-AF65-F5344CB8AC3E}">
        <p14:creationId xmlns:p14="http://schemas.microsoft.com/office/powerpoint/2010/main" val="3178440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whi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37B5F-0D0C-94E2-3436-597CFA87CFAE}"/>
              </a:ext>
            </a:extLst>
          </p:cNvPr>
          <p:cNvSpPr/>
          <p:nvPr userDrawn="1"/>
        </p:nvSpPr>
        <p:spPr>
          <a:xfrm>
            <a:off x="0" y="4732882"/>
            <a:ext cx="9144000" cy="4106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pic>
        <p:nvPicPr>
          <p:cNvPr id="3" name="Picture 2" descr="A picture containing pattern, fabric, art, black and white&#10;&#10;Description automatically generated">
            <a:extLst>
              <a:ext uri="{FF2B5EF4-FFF2-40B4-BE49-F238E27FC236}">
                <a16:creationId xmlns:a16="http://schemas.microsoft.com/office/drawing/2014/main" id="{522DAFB3-1493-346C-137C-332466FEFA1D}"/>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4732882"/>
            <a:ext cx="9144000" cy="410618"/>
          </a:xfrm>
          <a:prstGeom prst="rect">
            <a:avLst/>
          </a:prstGeom>
        </p:spPr>
      </p:pic>
    </p:spTree>
    <p:extLst>
      <p:ext uri="{BB962C8B-B14F-4D97-AF65-F5344CB8AC3E}">
        <p14:creationId xmlns:p14="http://schemas.microsoft.com/office/powerpoint/2010/main" val="2910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 text">
  <p:cSld name="Title + two column text">
    <p:spTree>
      <p:nvGrpSpPr>
        <p:cNvPr id="1" name="Shape 3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68884E-68F9-1853-DBC6-4D66C3546B2D}"/>
              </a:ext>
            </a:extLst>
          </p:cNvPr>
          <p:cNvGraphicFramePr>
            <a:graphicFrameLocks noChangeAspect="1"/>
          </p:cNvGraphicFramePr>
          <p:nvPr userDrawn="1">
            <p:custDataLst>
              <p:tags r:id="rId1"/>
            </p:custDataLst>
            <p:extLst>
              <p:ext uri="{D42A27DB-BD31-4B8C-83A1-F6EECF244321}">
                <p14:modId xmlns:p14="http://schemas.microsoft.com/office/powerpoint/2010/main" val="210933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2" name="Object 1" hidden="1">
                        <a:extLst>
                          <a:ext uri="{FF2B5EF4-FFF2-40B4-BE49-F238E27FC236}">
                            <a16:creationId xmlns:a16="http://schemas.microsoft.com/office/drawing/2014/main" id="{6068884E-68F9-1853-DBC6-4D66C3546B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0" name="Google Shape;40;p9"/>
          <p:cNvSpPr txBox="1">
            <a:spLocks noGrp="1"/>
          </p:cNvSpPr>
          <p:nvPr>
            <p:ph type="title"/>
          </p:nvPr>
        </p:nvSpPr>
        <p:spPr>
          <a:xfrm>
            <a:off x="612000" y="468000"/>
            <a:ext cx="8280000" cy="540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rgbClr val="00B0D9"/>
              </a:buClr>
              <a:buSzPts val="2000"/>
              <a:buNone/>
              <a:defRPr sz="2000" b="1">
                <a:solidFill>
                  <a:srgbClr val="00B0D9"/>
                </a:solidFill>
              </a:defRPr>
            </a:lvl1pPr>
            <a:lvl2pPr lvl="1" algn="l">
              <a:lnSpc>
                <a:spcPct val="100000"/>
              </a:lnSpc>
              <a:spcBef>
                <a:spcPts val="0"/>
              </a:spcBef>
              <a:spcAft>
                <a:spcPts val="0"/>
              </a:spcAft>
              <a:buClr>
                <a:srgbClr val="00B0D9"/>
              </a:buClr>
              <a:buSzPts val="2800"/>
              <a:buNone/>
              <a:defRPr sz="2800" b="1">
                <a:solidFill>
                  <a:srgbClr val="00B0D9"/>
                </a:solidFill>
              </a:defRPr>
            </a:lvl2pPr>
            <a:lvl3pPr lvl="2" algn="l">
              <a:lnSpc>
                <a:spcPct val="100000"/>
              </a:lnSpc>
              <a:spcBef>
                <a:spcPts val="0"/>
              </a:spcBef>
              <a:spcAft>
                <a:spcPts val="0"/>
              </a:spcAft>
              <a:buClr>
                <a:srgbClr val="00B0D9"/>
              </a:buClr>
              <a:buSzPts val="2800"/>
              <a:buNone/>
              <a:defRPr sz="2800" b="1">
                <a:solidFill>
                  <a:srgbClr val="00B0D9"/>
                </a:solidFill>
              </a:defRPr>
            </a:lvl3pPr>
            <a:lvl4pPr lvl="3" algn="l">
              <a:lnSpc>
                <a:spcPct val="100000"/>
              </a:lnSpc>
              <a:spcBef>
                <a:spcPts val="0"/>
              </a:spcBef>
              <a:spcAft>
                <a:spcPts val="0"/>
              </a:spcAft>
              <a:buClr>
                <a:srgbClr val="00B0D9"/>
              </a:buClr>
              <a:buSzPts val="2800"/>
              <a:buNone/>
              <a:defRPr sz="2800" b="1">
                <a:solidFill>
                  <a:srgbClr val="00B0D9"/>
                </a:solidFill>
              </a:defRPr>
            </a:lvl4pPr>
            <a:lvl5pPr lvl="4" algn="l">
              <a:lnSpc>
                <a:spcPct val="100000"/>
              </a:lnSpc>
              <a:spcBef>
                <a:spcPts val="0"/>
              </a:spcBef>
              <a:spcAft>
                <a:spcPts val="0"/>
              </a:spcAft>
              <a:buClr>
                <a:srgbClr val="00B0D9"/>
              </a:buClr>
              <a:buSzPts val="2800"/>
              <a:buNone/>
              <a:defRPr sz="2800" b="1">
                <a:solidFill>
                  <a:srgbClr val="00B0D9"/>
                </a:solidFill>
              </a:defRPr>
            </a:lvl5pPr>
            <a:lvl6pPr lvl="5" algn="l">
              <a:lnSpc>
                <a:spcPct val="100000"/>
              </a:lnSpc>
              <a:spcBef>
                <a:spcPts val="0"/>
              </a:spcBef>
              <a:spcAft>
                <a:spcPts val="0"/>
              </a:spcAft>
              <a:buClr>
                <a:srgbClr val="00B0D9"/>
              </a:buClr>
              <a:buSzPts val="2800"/>
              <a:buNone/>
              <a:defRPr sz="2800" b="1">
                <a:solidFill>
                  <a:srgbClr val="00B0D9"/>
                </a:solidFill>
              </a:defRPr>
            </a:lvl6pPr>
            <a:lvl7pPr lvl="6" algn="l">
              <a:lnSpc>
                <a:spcPct val="100000"/>
              </a:lnSpc>
              <a:spcBef>
                <a:spcPts val="0"/>
              </a:spcBef>
              <a:spcAft>
                <a:spcPts val="0"/>
              </a:spcAft>
              <a:buClr>
                <a:srgbClr val="00B0D9"/>
              </a:buClr>
              <a:buSzPts val="2800"/>
              <a:buNone/>
              <a:defRPr sz="2800" b="1">
                <a:solidFill>
                  <a:srgbClr val="00B0D9"/>
                </a:solidFill>
              </a:defRPr>
            </a:lvl7pPr>
            <a:lvl8pPr lvl="7" algn="l">
              <a:lnSpc>
                <a:spcPct val="100000"/>
              </a:lnSpc>
              <a:spcBef>
                <a:spcPts val="0"/>
              </a:spcBef>
              <a:spcAft>
                <a:spcPts val="0"/>
              </a:spcAft>
              <a:buClr>
                <a:srgbClr val="00B0D9"/>
              </a:buClr>
              <a:buSzPts val="2800"/>
              <a:buNone/>
              <a:defRPr sz="2800" b="1">
                <a:solidFill>
                  <a:srgbClr val="00B0D9"/>
                </a:solidFill>
              </a:defRPr>
            </a:lvl8pPr>
            <a:lvl9pPr lvl="8" algn="l">
              <a:lnSpc>
                <a:spcPct val="100000"/>
              </a:lnSpc>
              <a:spcBef>
                <a:spcPts val="0"/>
              </a:spcBef>
              <a:spcAft>
                <a:spcPts val="0"/>
              </a:spcAft>
              <a:buClr>
                <a:srgbClr val="00B0D9"/>
              </a:buClr>
              <a:buSzPts val="2800"/>
              <a:buNone/>
              <a:defRPr sz="2800" b="1">
                <a:solidFill>
                  <a:srgbClr val="00B0D9"/>
                </a:solidFill>
              </a:defRPr>
            </a:lvl9pPr>
          </a:lstStyle>
          <a:p>
            <a:endParaRPr lang="en-AU"/>
          </a:p>
        </p:txBody>
      </p:sp>
      <p:sp>
        <p:nvSpPr>
          <p:cNvPr id="41" name="Google Shape;41;p9"/>
          <p:cNvSpPr txBox="1">
            <a:spLocks noGrp="1"/>
          </p:cNvSpPr>
          <p:nvPr>
            <p:ph type="body" idx="1"/>
          </p:nvPr>
        </p:nvSpPr>
        <p:spPr>
          <a:xfrm>
            <a:off x="612000" y="1152475"/>
            <a:ext cx="3780000" cy="3420000"/>
          </a:xfrm>
          <a:prstGeom prst="rect">
            <a:avLst/>
          </a:prstGeom>
          <a:noFill/>
          <a:ln>
            <a:noFill/>
          </a:ln>
        </p:spPr>
        <p:txBody>
          <a:bodyPr spcFirstLastPara="1" wrap="square" lIns="0" tIns="0" rIns="0" bIns="0" anchor="t" anchorCtr="0">
            <a:noAutofit/>
          </a:bodyPr>
          <a:lstStyle>
            <a:lvl1pPr marL="457200" lvl="0" indent="-323850" algn="l" rtl="0">
              <a:lnSpc>
                <a:spcPct val="115000"/>
              </a:lnSpc>
              <a:spcBef>
                <a:spcPts val="0"/>
              </a:spcBef>
              <a:spcAft>
                <a:spcPts val="0"/>
              </a:spcAft>
              <a:buClr>
                <a:srgbClr val="385561"/>
              </a:buClr>
              <a:buSzPts val="1500"/>
              <a:buChar char="●"/>
              <a:defRPr sz="1500">
                <a:solidFill>
                  <a:srgbClr val="385561"/>
                </a:solidFill>
              </a:defRPr>
            </a:lvl1pPr>
            <a:lvl2pPr marL="914400" lvl="1" indent="-317500" algn="l">
              <a:lnSpc>
                <a:spcPct val="115000"/>
              </a:lnSpc>
              <a:spcBef>
                <a:spcPts val="1600"/>
              </a:spcBef>
              <a:spcAft>
                <a:spcPts val="0"/>
              </a:spcAft>
              <a:buClr>
                <a:srgbClr val="385561"/>
              </a:buClr>
              <a:buSzPts val="1400"/>
              <a:buChar char="–"/>
              <a:defRPr sz="1400">
                <a:solidFill>
                  <a:srgbClr val="385561"/>
                </a:solidFill>
              </a:defRPr>
            </a:lvl2pPr>
            <a:lvl3pPr marL="1371600" lvl="2" indent="-317500" algn="l">
              <a:lnSpc>
                <a:spcPct val="115000"/>
              </a:lnSpc>
              <a:spcBef>
                <a:spcPts val="1600"/>
              </a:spcBef>
              <a:spcAft>
                <a:spcPts val="0"/>
              </a:spcAft>
              <a:buClr>
                <a:srgbClr val="385561"/>
              </a:buClr>
              <a:buSzPts val="1400"/>
              <a:buChar char="○"/>
              <a:defRPr sz="1400">
                <a:solidFill>
                  <a:srgbClr val="385561"/>
                </a:solidFill>
              </a:defRPr>
            </a:lvl3pPr>
            <a:lvl4pPr marL="1828800" lvl="3" indent="-317500" algn="l">
              <a:lnSpc>
                <a:spcPct val="115000"/>
              </a:lnSpc>
              <a:spcBef>
                <a:spcPts val="1600"/>
              </a:spcBef>
              <a:spcAft>
                <a:spcPts val="0"/>
              </a:spcAft>
              <a:buClr>
                <a:srgbClr val="385561"/>
              </a:buClr>
              <a:buSzPts val="1400"/>
              <a:buChar char="•"/>
              <a:defRPr sz="1400">
                <a:solidFill>
                  <a:srgbClr val="385561"/>
                </a:solidFill>
              </a:defRPr>
            </a:lvl4pPr>
            <a:lvl5pPr marL="2286000" lvl="4" indent="-317500" algn="l">
              <a:lnSpc>
                <a:spcPct val="115000"/>
              </a:lnSpc>
              <a:spcBef>
                <a:spcPts val="1600"/>
              </a:spcBef>
              <a:spcAft>
                <a:spcPts val="0"/>
              </a:spcAft>
              <a:buClr>
                <a:srgbClr val="385561"/>
              </a:buClr>
              <a:buSzPts val="1400"/>
              <a:buChar char="•"/>
              <a:defRPr sz="1400">
                <a:solidFill>
                  <a:srgbClr val="385561"/>
                </a:solidFill>
              </a:defRPr>
            </a:lvl5pPr>
            <a:lvl6pPr marL="2743200" lvl="5" indent="-317500" algn="l">
              <a:lnSpc>
                <a:spcPct val="115000"/>
              </a:lnSpc>
              <a:spcBef>
                <a:spcPts val="1600"/>
              </a:spcBef>
              <a:spcAft>
                <a:spcPts val="0"/>
              </a:spcAft>
              <a:buClr>
                <a:srgbClr val="385561"/>
              </a:buClr>
              <a:buSzPts val="1400"/>
              <a:buChar char="•"/>
              <a:defRPr sz="1400">
                <a:solidFill>
                  <a:srgbClr val="385561"/>
                </a:solidFill>
              </a:defRPr>
            </a:lvl6pPr>
            <a:lvl7pPr marL="3200400" lvl="6" indent="-317500" algn="l">
              <a:lnSpc>
                <a:spcPct val="115000"/>
              </a:lnSpc>
              <a:spcBef>
                <a:spcPts val="1600"/>
              </a:spcBef>
              <a:spcAft>
                <a:spcPts val="0"/>
              </a:spcAft>
              <a:buClr>
                <a:srgbClr val="385561"/>
              </a:buClr>
              <a:buSzPts val="1400"/>
              <a:buChar char="•"/>
              <a:defRPr sz="1400">
                <a:solidFill>
                  <a:srgbClr val="385561"/>
                </a:solidFill>
              </a:defRPr>
            </a:lvl7pPr>
            <a:lvl8pPr marL="3657600" lvl="7" indent="-317500" algn="l">
              <a:lnSpc>
                <a:spcPct val="115000"/>
              </a:lnSpc>
              <a:spcBef>
                <a:spcPts val="1600"/>
              </a:spcBef>
              <a:spcAft>
                <a:spcPts val="0"/>
              </a:spcAft>
              <a:buClr>
                <a:srgbClr val="385561"/>
              </a:buClr>
              <a:buSzPts val="1400"/>
              <a:buChar char="•"/>
              <a:defRPr sz="1400">
                <a:solidFill>
                  <a:srgbClr val="385561"/>
                </a:solidFill>
              </a:defRPr>
            </a:lvl8pPr>
            <a:lvl9pPr marL="4114800" lvl="8" indent="-317500" algn="l">
              <a:lnSpc>
                <a:spcPct val="115000"/>
              </a:lnSpc>
              <a:spcBef>
                <a:spcPts val="1600"/>
              </a:spcBef>
              <a:spcAft>
                <a:spcPts val="1600"/>
              </a:spcAft>
              <a:buClr>
                <a:srgbClr val="385561"/>
              </a:buClr>
              <a:buSzPts val="1400"/>
              <a:buChar char="•"/>
              <a:defRPr sz="1400">
                <a:solidFill>
                  <a:srgbClr val="385561"/>
                </a:solidFill>
              </a:defRPr>
            </a:lvl9pPr>
          </a:lstStyle>
          <a:p>
            <a:endParaRPr lang="en-AU"/>
          </a:p>
        </p:txBody>
      </p:sp>
      <p:sp>
        <p:nvSpPr>
          <p:cNvPr id="42" name="Google Shape;42;p9"/>
          <p:cNvSpPr txBox="1">
            <a:spLocks noGrp="1"/>
          </p:cNvSpPr>
          <p:nvPr>
            <p:ph type="body" idx="2"/>
          </p:nvPr>
        </p:nvSpPr>
        <p:spPr>
          <a:xfrm>
            <a:off x="4753000" y="1152475"/>
            <a:ext cx="3780000" cy="3420000"/>
          </a:xfrm>
          <a:prstGeom prst="rect">
            <a:avLst/>
          </a:prstGeom>
          <a:noFill/>
          <a:ln>
            <a:noFill/>
          </a:ln>
        </p:spPr>
        <p:txBody>
          <a:bodyPr spcFirstLastPara="1" wrap="square" lIns="0" tIns="0" rIns="0" bIns="0" anchor="t" anchorCtr="0">
            <a:noAutofit/>
          </a:bodyPr>
          <a:lstStyle>
            <a:lvl1pPr marL="457200" lvl="0" indent="-323850" algn="l" rtl="0">
              <a:lnSpc>
                <a:spcPct val="115000"/>
              </a:lnSpc>
              <a:spcBef>
                <a:spcPts val="0"/>
              </a:spcBef>
              <a:spcAft>
                <a:spcPts val="0"/>
              </a:spcAft>
              <a:buClr>
                <a:srgbClr val="385561"/>
              </a:buClr>
              <a:buSzPts val="1500"/>
              <a:buChar char="●"/>
              <a:defRPr sz="1500">
                <a:solidFill>
                  <a:srgbClr val="385561"/>
                </a:solidFill>
              </a:defRPr>
            </a:lvl1pPr>
            <a:lvl2pPr marL="914400" lvl="1" indent="-317500" algn="l">
              <a:lnSpc>
                <a:spcPct val="115000"/>
              </a:lnSpc>
              <a:spcBef>
                <a:spcPts val="1600"/>
              </a:spcBef>
              <a:spcAft>
                <a:spcPts val="0"/>
              </a:spcAft>
              <a:buClr>
                <a:srgbClr val="385561"/>
              </a:buClr>
              <a:buSzPts val="1400"/>
              <a:buChar char="–"/>
              <a:defRPr sz="1400">
                <a:solidFill>
                  <a:srgbClr val="385561"/>
                </a:solidFill>
              </a:defRPr>
            </a:lvl2pPr>
            <a:lvl3pPr marL="1371600" lvl="2" indent="-317500" algn="l">
              <a:lnSpc>
                <a:spcPct val="115000"/>
              </a:lnSpc>
              <a:spcBef>
                <a:spcPts val="1600"/>
              </a:spcBef>
              <a:spcAft>
                <a:spcPts val="0"/>
              </a:spcAft>
              <a:buClr>
                <a:srgbClr val="385561"/>
              </a:buClr>
              <a:buSzPts val="1400"/>
              <a:buChar char="○"/>
              <a:defRPr sz="1400">
                <a:solidFill>
                  <a:srgbClr val="385561"/>
                </a:solidFill>
              </a:defRPr>
            </a:lvl3pPr>
            <a:lvl4pPr marL="1828800" lvl="3" indent="-317500" algn="l">
              <a:lnSpc>
                <a:spcPct val="115000"/>
              </a:lnSpc>
              <a:spcBef>
                <a:spcPts val="1600"/>
              </a:spcBef>
              <a:spcAft>
                <a:spcPts val="0"/>
              </a:spcAft>
              <a:buClr>
                <a:srgbClr val="385561"/>
              </a:buClr>
              <a:buSzPts val="1400"/>
              <a:buChar char="•"/>
              <a:defRPr sz="1400">
                <a:solidFill>
                  <a:srgbClr val="385561"/>
                </a:solidFill>
              </a:defRPr>
            </a:lvl4pPr>
            <a:lvl5pPr marL="2286000" lvl="4" indent="-317500" algn="l">
              <a:lnSpc>
                <a:spcPct val="115000"/>
              </a:lnSpc>
              <a:spcBef>
                <a:spcPts val="1600"/>
              </a:spcBef>
              <a:spcAft>
                <a:spcPts val="0"/>
              </a:spcAft>
              <a:buClr>
                <a:srgbClr val="385561"/>
              </a:buClr>
              <a:buSzPts val="1400"/>
              <a:buChar char="•"/>
              <a:defRPr sz="1400">
                <a:solidFill>
                  <a:srgbClr val="385561"/>
                </a:solidFill>
              </a:defRPr>
            </a:lvl5pPr>
            <a:lvl6pPr marL="2743200" lvl="5" indent="-317500" algn="l">
              <a:lnSpc>
                <a:spcPct val="115000"/>
              </a:lnSpc>
              <a:spcBef>
                <a:spcPts val="1600"/>
              </a:spcBef>
              <a:spcAft>
                <a:spcPts val="0"/>
              </a:spcAft>
              <a:buClr>
                <a:srgbClr val="385561"/>
              </a:buClr>
              <a:buSzPts val="1400"/>
              <a:buChar char="•"/>
              <a:defRPr sz="1400">
                <a:solidFill>
                  <a:srgbClr val="385561"/>
                </a:solidFill>
              </a:defRPr>
            </a:lvl6pPr>
            <a:lvl7pPr marL="3200400" lvl="6" indent="-317500" algn="l">
              <a:lnSpc>
                <a:spcPct val="115000"/>
              </a:lnSpc>
              <a:spcBef>
                <a:spcPts val="1600"/>
              </a:spcBef>
              <a:spcAft>
                <a:spcPts val="0"/>
              </a:spcAft>
              <a:buClr>
                <a:srgbClr val="385561"/>
              </a:buClr>
              <a:buSzPts val="1400"/>
              <a:buChar char="•"/>
              <a:defRPr sz="1400">
                <a:solidFill>
                  <a:srgbClr val="385561"/>
                </a:solidFill>
              </a:defRPr>
            </a:lvl7pPr>
            <a:lvl8pPr marL="3657600" lvl="7" indent="-317500" algn="l">
              <a:lnSpc>
                <a:spcPct val="115000"/>
              </a:lnSpc>
              <a:spcBef>
                <a:spcPts val="1600"/>
              </a:spcBef>
              <a:spcAft>
                <a:spcPts val="0"/>
              </a:spcAft>
              <a:buClr>
                <a:srgbClr val="385561"/>
              </a:buClr>
              <a:buSzPts val="1400"/>
              <a:buChar char="•"/>
              <a:defRPr sz="1400">
                <a:solidFill>
                  <a:srgbClr val="385561"/>
                </a:solidFill>
              </a:defRPr>
            </a:lvl8pPr>
            <a:lvl9pPr marL="4114800" lvl="8" indent="-317500" algn="l">
              <a:lnSpc>
                <a:spcPct val="115000"/>
              </a:lnSpc>
              <a:spcBef>
                <a:spcPts val="1600"/>
              </a:spcBef>
              <a:spcAft>
                <a:spcPts val="1600"/>
              </a:spcAft>
              <a:buClr>
                <a:srgbClr val="385561"/>
              </a:buClr>
              <a:buSzPts val="1400"/>
              <a:buChar char="•"/>
              <a:defRPr sz="1400">
                <a:solidFill>
                  <a:srgbClr val="385561"/>
                </a:solidFill>
              </a:defRPr>
            </a:lvl9pPr>
          </a:lstStyle>
          <a:p>
            <a:endParaRPr lang="en-AU"/>
          </a:p>
        </p:txBody>
      </p:sp>
    </p:spTree>
  </p:cSld>
  <p:clrMapOvr>
    <a:masterClrMapping/>
  </p:clrMapOvr>
  <p:extLst>
    <p:ext uri="{DCECCB84-F9BA-43D5-87BE-67443E8EF086}">
      <p15:sldGuideLst xmlns:p15="http://schemas.microsoft.com/office/powerpoint/2012/main">
        <p15:guide id="1" orient="horz" pos="1620">
          <p15:clr>
            <a:srgbClr val="F9AD4C"/>
          </p15:clr>
        </p15:guide>
        <p15:guide id="2" pos="2880">
          <p15:clr>
            <a:srgbClr val="F9AD4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able">
  <p:cSld name="BIG_NUMBER">
    <p:spTree>
      <p:nvGrpSpPr>
        <p:cNvPr id="1" name="Shape 4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F07A470-455A-1567-37A2-A5CF783426EB}"/>
              </a:ext>
            </a:extLst>
          </p:cNvPr>
          <p:cNvGraphicFramePr>
            <a:graphicFrameLocks noChangeAspect="1"/>
          </p:cNvGraphicFramePr>
          <p:nvPr userDrawn="1">
            <p:custDataLst>
              <p:tags r:id="rId1"/>
            </p:custDataLst>
            <p:extLst>
              <p:ext uri="{D42A27DB-BD31-4B8C-83A1-F6EECF244321}">
                <p14:modId xmlns:p14="http://schemas.microsoft.com/office/powerpoint/2010/main" val="1708668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2" name="Object 1" hidden="1">
                        <a:extLst>
                          <a:ext uri="{FF2B5EF4-FFF2-40B4-BE49-F238E27FC236}">
                            <a16:creationId xmlns:a16="http://schemas.microsoft.com/office/drawing/2014/main" id="{FF07A470-455A-1567-37A2-A5CF783426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5" name="Google Shape;45;p10"/>
          <p:cNvSpPr txBox="1">
            <a:spLocks noGrp="1"/>
          </p:cNvSpPr>
          <p:nvPr>
            <p:ph type="title"/>
          </p:nvPr>
        </p:nvSpPr>
        <p:spPr>
          <a:xfrm>
            <a:off x="612000" y="468000"/>
            <a:ext cx="8280000" cy="540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rgbClr val="00B0D9"/>
              </a:buClr>
              <a:buSzPts val="2000"/>
              <a:buNone/>
              <a:defRPr sz="2000" b="1">
                <a:solidFill>
                  <a:srgbClr val="083A42"/>
                </a:solidFill>
              </a:defRPr>
            </a:lvl1pPr>
            <a:lvl2pPr lvl="1" algn="l">
              <a:lnSpc>
                <a:spcPct val="100000"/>
              </a:lnSpc>
              <a:spcBef>
                <a:spcPts val="0"/>
              </a:spcBef>
              <a:spcAft>
                <a:spcPts val="0"/>
              </a:spcAft>
              <a:buClr>
                <a:srgbClr val="00B0D9"/>
              </a:buClr>
              <a:buSzPts val="2800"/>
              <a:buNone/>
              <a:defRPr sz="2800" b="1">
                <a:solidFill>
                  <a:srgbClr val="00B0D9"/>
                </a:solidFill>
              </a:defRPr>
            </a:lvl2pPr>
            <a:lvl3pPr lvl="2" algn="l">
              <a:lnSpc>
                <a:spcPct val="100000"/>
              </a:lnSpc>
              <a:spcBef>
                <a:spcPts val="0"/>
              </a:spcBef>
              <a:spcAft>
                <a:spcPts val="0"/>
              </a:spcAft>
              <a:buClr>
                <a:srgbClr val="00B0D9"/>
              </a:buClr>
              <a:buSzPts val="2800"/>
              <a:buNone/>
              <a:defRPr sz="2800" b="1">
                <a:solidFill>
                  <a:srgbClr val="00B0D9"/>
                </a:solidFill>
              </a:defRPr>
            </a:lvl3pPr>
            <a:lvl4pPr lvl="3" algn="l">
              <a:lnSpc>
                <a:spcPct val="100000"/>
              </a:lnSpc>
              <a:spcBef>
                <a:spcPts val="0"/>
              </a:spcBef>
              <a:spcAft>
                <a:spcPts val="0"/>
              </a:spcAft>
              <a:buClr>
                <a:srgbClr val="00B0D9"/>
              </a:buClr>
              <a:buSzPts val="2800"/>
              <a:buNone/>
              <a:defRPr sz="2800" b="1">
                <a:solidFill>
                  <a:srgbClr val="00B0D9"/>
                </a:solidFill>
              </a:defRPr>
            </a:lvl4pPr>
            <a:lvl5pPr lvl="4" algn="l">
              <a:lnSpc>
                <a:spcPct val="100000"/>
              </a:lnSpc>
              <a:spcBef>
                <a:spcPts val="0"/>
              </a:spcBef>
              <a:spcAft>
                <a:spcPts val="0"/>
              </a:spcAft>
              <a:buClr>
                <a:srgbClr val="00B0D9"/>
              </a:buClr>
              <a:buSzPts val="2800"/>
              <a:buNone/>
              <a:defRPr sz="2800" b="1">
                <a:solidFill>
                  <a:srgbClr val="00B0D9"/>
                </a:solidFill>
              </a:defRPr>
            </a:lvl5pPr>
            <a:lvl6pPr lvl="5" algn="l">
              <a:lnSpc>
                <a:spcPct val="100000"/>
              </a:lnSpc>
              <a:spcBef>
                <a:spcPts val="0"/>
              </a:spcBef>
              <a:spcAft>
                <a:spcPts val="0"/>
              </a:spcAft>
              <a:buClr>
                <a:srgbClr val="00B0D9"/>
              </a:buClr>
              <a:buSzPts val="2800"/>
              <a:buNone/>
              <a:defRPr sz="2800" b="1">
                <a:solidFill>
                  <a:srgbClr val="00B0D9"/>
                </a:solidFill>
              </a:defRPr>
            </a:lvl6pPr>
            <a:lvl7pPr lvl="6" algn="l">
              <a:lnSpc>
                <a:spcPct val="100000"/>
              </a:lnSpc>
              <a:spcBef>
                <a:spcPts val="0"/>
              </a:spcBef>
              <a:spcAft>
                <a:spcPts val="0"/>
              </a:spcAft>
              <a:buClr>
                <a:srgbClr val="00B0D9"/>
              </a:buClr>
              <a:buSzPts val="2800"/>
              <a:buNone/>
              <a:defRPr sz="2800" b="1">
                <a:solidFill>
                  <a:srgbClr val="00B0D9"/>
                </a:solidFill>
              </a:defRPr>
            </a:lvl7pPr>
            <a:lvl8pPr lvl="7" algn="l">
              <a:lnSpc>
                <a:spcPct val="100000"/>
              </a:lnSpc>
              <a:spcBef>
                <a:spcPts val="0"/>
              </a:spcBef>
              <a:spcAft>
                <a:spcPts val="0"/>
              </a:spcAft>
              <a:buClr>
                <a:srgbClr val="00B0D9"/>
              </a:buClr>
              <a:buSzPts val="2800"/>
              <a:buNone/>
              <a:defRPr sz="2800" b="1">
                <a:solidFill>
                  <a:srgbClr val="00B0D9"/>
                </a:solidFill>
              </a:defRPr>
            </a:lvl8pPr>
            <a:lvl9pPr lvl="8" algn="l">
              <a:lnSpc>
                <a:spcPct val="100000"/>
              </a:lnSpc>
              <a:spcBef>
                <a:spcPts val="0"/>
              </a:spcBef>
              <a:spcAft>
                <a:spcPts val="0"/>
              </a:spcAft>
              <a:buClr>
                <a:srgbClr val="00B0D9"/>
              </a:buClr>
              <a:buSzPts val="2800"/>
              <a:buNone/>
              <a:defRPr sz="2800" b="1">
                <a:solidFill>
                  <a:srgbClr val="00B0D9"/>
                </a:solidFill>
              </a:defRPr>
            </a:lvl9pPr>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RENA Colour Palette ">
  <p:cSld name="ARENA Colour Palette ">
    <p:spTree>
      <p:nvGrpSpPr>
        <p:cNvPr id="1" name="Shape 52"/>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2FA1BBA-D584-3B77-07B6-63CB09585EA1}"/>
              </a:ext>
            </a:extLst>
          </p:cNvPr>
          <p:cNvGraphicFramePr>
            <a:graphicFrameLocks noChangeAspect="1"/>
          </p:cNvGraphicFramePr>
          <p:nvPr userDrawn="1">
            <p:custDataLst>
              <p:tags r:id="rId1"/>
            </p:custDataLst>
            <p:extLst>
              <p:ext uri="{D42A27DB-BD31-4B8C-83A1-F6EECF244321}">
                <p14:modId xmlns:p14="http://schemas.microsoft.com/office/powerpoint/2010/main" val="3042854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2" name="Object 1" hidden="1">
                        <a:extLst>
                          <a:ext uri="{FF2B5EF4-FFF2-40B4-BE49-F238E27FC236}">
                            <a16:creationId xmlns:a16="http://schemas.microsoft.com/office/drawing/2014/main" id="{02FA1BBA-D584-3B77-07B6-63CB09585E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3" name="Google Shape;53;p12"/>
          <p:cNvSpPr txBox="1">
            <a:spLocks noGrp="1"/>
          </p:cNvSpPr>
          <p:nvPr>
            <p:ph type="title"/>
          </p:nvPr>
        </p:nvSpPr>
        <p:spPr>
          <a:xfrm>
            <a:off x="612000" y="468000"/>
            <a:ext cx="8280000" cy="54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200"/>
              <a:buNone/>
              <a:defRPr sz="1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lang="en-AU"/>
          </a:p>
        </p:txBody>
      </p:sp>
      <p:sp>
        <p:nvSpPr>
          <p:cNvPr id="54" name="Google Shape;54;p12"/>
          <p:cNvSpPr/>
          <p:nvPr/>
        </p:nvSpPr>
        <p:spPr>
          <a:xfrm>
            <a:off x="612000" y="1288900"/>
            <a:ext cx="960600" cy="960600"/>
          </a:xfrm>
          <a:prstGeom prst="rect">
            <a:avLst/>
          </a:prstGeom>
          <a:solidFill>
            <a:srgbClr val="0C86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
        <p:nvSpPr>
          <p:cNvPr id="55" name="Google Shape;55;p12"/>
          <p:cNvSpPr/>
          <p:nvPr/>
        </p:nvSpPr>
        <p:spPr>
          <a:xfrm>
            <a:off x="1730675" y="1288900"/>
            <a:ext cx="960600" cy="960600"/>
          </a:xfrm>
          <a:prstGeom prst="rect">
            <a:avLst/>
          </a:prstGeom>
          <a:solidFill>
            <a:srgbClr val="1E98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
        <p:nvSpPr>
          <p:cNvPr id="56" name="Google Shape;56;p12"/>
          <p:cNvSpPr/>
          <p:nvPr/>
        </p:nvSpPr>
        <p:spPr>
          <a:xfrm>
            <a:off x="2849350" y="1288900"/>
            <a:ext cx="960600" cy="960600"/>
          </a:xfrm>
          <a:prstGeom prst="rect">
            <a:avLst/>
          </a:prstGeom>
          <a:solidFill>
            <a:srgbClr val="19BE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
        <p:nvSpPr>
          <p:cNvPr id="57" name="Google Shape;57;p12"/>
          <p:cNvSpPr/>
          <p:nvPr/>
        </p:nvSpPr>
        <p:spPr>
          <a:xfrm>
            <a:off x="612000" y="2407575"/>
            <a:ext cx="960600" cy="960600"/>
          </a:xfrm>
          <a:prstGeom prst="rect">
            <a:avLst/>
          </a:prstGeom>
          <a:solidFill>
            <a:srgbClr val="00B0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
        <p:nvSpPr>
          <p:cNvPr id="58" name="Google Shape;58;p12"/>
          <p:cNvSpPr/>
          <p:nvPr/>
        </p:nvSpPr>
        <p:spPr>
          <a:xfrm>
            <a:off x="1730675" y="2407575"/>
            <a:ext cx="960600" cy="960600"/>
          </a:xfrm>
          <a:prstGeom prst="rect">
            <a:avLst/>
          </a:prstGeom>
          <a:solidFill>
            <a:srgbClr val="1469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
        <p:nvSpPr>
          <p:cNvPr id="59" name="Google Shape;59;p12"/>
          <p:cNvSpPr/>
          <p:nvPr/>
        </p:nvSpPr>
        <p:spPr>
          <a:xfrm>
            <a:off x="2849350" y="2407575"/>
            <a:ext cx="960600" cy="960600"/>
          </a:xfrm>
          <a:prstGeom prst="rect">
            <a:avLst/>
          </a:prstGeom>
          <a:solidFill>
            <a:srgbClr val="98C7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
        <p:nvSpPr>
          <p:cNvPr id="60" name="Google Shape;60;p12"/>
          <p:cNvSpPr/>
          <p:nvPr/>
        </p:nvSpPr>
        <p:spPr>
          <a:xfrm>
            <a:off x="3968025" y="2407575"/>
            <a:ext cx="960600" cy="960600"/>
          </a:xfrm>
          <a:prstGeom prst="rect">
            <a:avLst/>
          </a:prstGeom>
          <a:solidFill>
            <a:srgbClr val="81B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
        <p:nvSpPr>
          <p:cNvPr id="61" name="Google Shape;61;p12"/>
          <p:cNvSpPr/>
          <p:nvPr/>
        </p:nvSpPr>
        <p:spPr>
          <a:xfrm>
            <a:off x="5086700" y="2407575"/>
            <a:ext cx="960600" cy="960600"/>
          </a:xfrm>
          <a:prstGeom prst="rect">
            <a:avLst/>
          </a:prstGeom>
          <a:solidFill>
            <a:srgbClr val="F58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
        <p:nvSpPr>
          <p:cNvPr id="62" name="Google Shape;62;p12"/>
          <p:cNvSpPr/>
          <p:nvPr/>
        </p:nvSpPr>
        <p:spPr>
          <a:xfrm>
            <a:off x="6205375" y="2407575"/>
            <a:ext cx="960600" cy="960600"/>
          </a:xfrm>
          <a:prstGeom prst="rect">
            <a:avLst/>
          </a:prstGeom>
          <a:solidFill>
            <a:srgbClr val="3955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6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ADC7BE-1589-2608-8913-910CE05F8E47}"/>
              </a:ext>
            </a:extLst>
          </p:cNvPr>
          <p:cNvGraphicFramePr>
            <a:graphicFrameLocks noChangeAspect="1"/>
          </p:cNvGraphicFramePr>
          <p:nvPr userDrawn="1">
            <p:custDataLst>
              <p:tags r:id="rId1"/>
            </p:custDataLst>
            <p:extLst>
              <p:ext uri="{D42A27DB-BD31-4B8C-83A1-F6EECF244321}">
                <p14:modId xmlns:p14="http://schemas.microsoft.com/office/powerpoint/2010/main" val="3080366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2" name="Object 1" hidden="1">
                        <a:extLst>
                          <a:ext uri="{FF2B5EF4-FFF2-40B4-BE49-F238E27FC236}">
                            <a16:creationId xmlns:a16="http://schemas.microsoft.com/office/drawing/2014/main" id="{B4ADC7BE-1589-2608-8913-910CE05F8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image">
  <p:cSld name="CAPTION_ONLY">
    <p:spTree>
      <p:nvGrpSpPr>
        <p:cNvPr id="1" name="Shape 6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48B875-0D11-7246-8BD3-E2E83E0388A7}"/>
              </a:ext>
            </a:extLst>
          </p:cNvPr>
          <p:cNvGraphicFramePr>
            <a:graphicFrameLocks noChangeAspect="1"/>
          </p:cNvGraphicFramePr>
          <p:nvPr userDrawn="1">
            <p:custDataLst>
              <p:tags r:id="rId1"/>
            </p:custDataLst>
            <p:extLst>
              <p:ext uri="{D42A27DB-BD31-4B8C-83A1-F6EECF244321}">
                <p14:modId xmlns:p14="http://schemas.microsoft.com/office/powerpoint/2010/main" val="3110513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2" name="Object 1" hidden="1">
                        <a:extLst>
                          <a:ext uri="{FF2B5EF4-FFF2-40B4-BE49-F238E27FC236}">
                            <a16:creationId xmlns:a16="http://schemas.microsoft.com/office/drawing/2014/main" id="{FC48B875-0D11-7246-8BD3-E2E83E0388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6" name="Google Shape;66;p14"/>
          <p:cNvSpPr txBox="1">
            <a:spLocks noGrp="1"/>
          </p:cNvSpPr>
          <p:nvPr>
            <p:ph type="title"/>
          </p:nvPr>
        </p:nvSpPr>
        <p:spPr>
          <a:xfrm>
            <a:off x="612000" y="468000"/>
            <a:ext cx="8280000" cy="540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rgbClr val="00B0D9"/>
              </a:buClr>
              <a:buSzPts val="2200"/>
              <a:buNone/>
              <a:defRPr b="1">
                <a:solidFill>
                  <a:srgbClr val="083A42"/>
                </a:solidFill>
              </a:defRPr>
            </a:lvl1pPr>
            <a:lvl2pPr lvl="1" algn="l">
              <a:lnSpc>
                <a:spcPct val="100000"/>
              </a:lnSpc>
              <a:spcBef>
                <a:spcPts val="0"/>
              </a:spcBef>
              <a:spcAft>
                <a:spcPts val="0"/>
              </a:spcAft>
              <a:buClr>
                <a:srgbClr val="00B0D9"/>
              </a:buClr>
              <a:buSzPts val="2800"/>
              <a:buNone/>
              <a:defRPr sz="2800" b="1">
                <a:solidFill>
                  <a:srgbClr val="00B0D9"/>
                </a:solidFill>
              </a:defRPr>
            </a:lvl2pPr>
            <a:lvl3pPr lvl="2" algn="l">
              <a:lnSpc>
                <a:spcPct val="100000"/>
              </a:lnSpc>
              <a:spcBef>
                <a:spcPts val="0"/>
              </a:spcBef>
              <a:spcAft>
                <a:spcPts val="0"/>
              </a:spcAft>
              <a:buClr>
                <a:srgbClr val="00B0D9"/>
              </a:buClr>
              <a:buSzPts val="2800"/>
              <a:buNone/>
              <a:defRPr sz="2800" b="1">
                <a:solidFill>
                  <a:srgbClr val="00B0D9"/>
                </a:solidFill>
              </a:defRPr>
            </a:lvl3pPr>
            <a:lvl4pPr lvl="3" algn="l">
              <a:lnSpc>
                <a:spcPct val="100000"/>
              </a:lnSpc>
              <a:spcBef>
                <a:spcPts val="0"/>
              </a:spcBef>
              <a:spcAft>
                <a:spcPts val="0"/>
              </a:spcAft>
              <a:buClr>
                <a:srgbClr val="00B0D9"/>
              </a:buClr>
              <a:buSzPts val="2800"/>
              <a:buNone/>
              <a:defRPr sz="2800" b="1">
                <a:solidFill>
                  <a:srgbClr val="00B0D9"/>
                </a:solidFill>
              </a:defRPr>
            </a:lvl4pPr>
            <a:lvl5pPr lvl="4" algn="l">
              <a:lnSpc>
                <a:spcPct val="100000"/>
              </a:lnSpc>
              <a:spcBef>
                <a:spcPts val="0"/>
              </a:spcBef>
              <a:spcAft>
                <a:spcPts val="0"/>
              </a:spcAft>
              <a:buClr>
                <a:srgbClr val="00B0D9"/>
              </a:buClr>
              <a:buSzPts val="2800"/>
              <a:buNone/>
              <a:defRPr sz="2800" b="1">
                <a:solidFill>
                  <a:srgbClr val="00B0D9"/>
                </a:solidFill>
              </a:defRPr>
            </a:lvl5pPr>
            <a:lvl6pPr lvl="5" algn="l">
              <a:lnSpc>
                <a:spcPct val="100000"/>
              </a:lnSpc>
              <a:spcBef>
                <a:spcPts val="0"/>
              </a:spcBef>
              <a:spcAft>
                <a:spcPts val="0"/>
              </a:spcAft>
              <a:buClr>
                <a:srgbClr val="00B0D9"/>
              </a:buClr>
              <a:buSzPts val="2800"/>
              <a:buNone/>
              <a:defRPr sz="2800" b="1">
                <a:solidFill>
                  <a:srgbClr val="00B0D9"/>
                </a:solidFill>
              </a:defRPr>
            </a:lvl6pPr>
            <a:lvl7pPr lvl="6" algn="l">
              <a:lnSpc>
                <a:spcPct val="100000"/>
              </a:lnSpc>
              <a:spcBef>
                <a:spcPts val="0"/>
              </a:spcBef>
              <a:spcAft>
                <a:spcPts val="0"/>
              </a:spcAft>
              <a:buClr>
                <a:srgbClr val="00B0D9"/>
              </a:buClr>
              <a:buSzPts val="2800"/>
              <a:buNone/>
              <a:defRPr sz="2800" b="1">
                <a:solidFill>
                  <a:srgbClr val="00B0D9"/>
                </a:solidFill>
              </a:defRPr>
            </a:lvl7pPr>
            <a:lvl8pPr lvl="7" algn="l">
              <a:lnSpc>
                <a:spcPct val="100000"/>
              </a:lnSpc>
              <a:spcBef>
                <a:spcPts val="0"/>
              </a:spcBef>
              <a:spcAft>
                <a:spcPts val="0"/>
              </a:spcAft>
              <a:buClr>
                <a:srgbClr val="00B0D9"/>
              </a:buClr>
              <a:buSzPts val="2800"/>
              <a:buNone/>
              <a:defRPr sz="2800" b="1">
                <a:solidFill>
                  <a:srgbClr val="00B0D9"/>
                </a:solidFill>
              </a:defRPr>
            </a:lvl8pPr>
            <a:lvl9pPr lvl="8" algn="l">
              <a:lnSpc>
                <a:spcPct val="100000"/>
              </a:lnSpc>
              <a:spcBef>
                <a:spcPts val="0"/>
              </a:spcBef>
              <a:spcAft>
                <a:spcPts val="0"/>
              </a:spcAft>
              <a:buClr>
                <a:srgbClr val="00B0D9"/>
              </a:buClr>
              <a:buSzPts val="2800"/>
              <a:buNone/>
              <a:defRPr sz="2800" b="1">
                <a:solidFill>
                  <a:srgbClr val="00B0D9"/>
                </a:solidFill>
              </a:defRPr>
            </a:lvl9p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67"/>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2F95AEB-DBF8-B293-5914-E689CC555B9A}"/>
              </a:ext>
            </a:extLst>
          </p:cNvPr>
          <p:cNvGraphicFramePr>
            <a:graphicFrameLocks noChangeAspect="1"/>
          </p:cNvGraphicFramePr>
          <p:nvPr userDrawn="1">
            <p:custDataLst>
              <p:tags r:id="rId1"/>
            </p:custDataLst>
            <p:extLst>
              <p:ext uri="{D42A27DB-BD31-4B8C-83A1-F6EECF244321}">
                <p14:modId xmlns:p14="http://schemas.microsoft.com/office/powerpoint/2010/main" val="3409375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2" name="Object 1" hidden="1">
                        <a:extLst>
                          <a:ext uri="{FF2B5EF4-FFF2-40B4-BE49-F238E27FC236}">
                            <a16:creationId xmlns:a16="http://schemas.microsoft.com/office/drawing/2014/main" id="{02F95AEB-DBF8-B293-5914-E689CC555B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8" name="Google Shape;68;p15"/>
          <p:cNvSpPr txBox="1">
            <a:spLocks noGrp="1"/>
          </p:cNvSpPr>
          <p:nvPr>
            <p:ph type="ctrTitle"/>
          </p:nvPr>
        </p:nvSpPr>
        <p:spPr>
          <a:xfrm>
            <a:off x="311708" y="744575"/>
            <a:ext cx="8520600" cy="20526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lang="en-AU"/>
          </a:p>
        </p:txBody>
      </p:sp>
      <p:sp>
        <p:nvSpPr>
          <p:cNvPr id="69" name="Google Shape;69;p15"/>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oleObject" Target="../embeddings/oleObject13.bin"/><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14.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oleObject" Target="../embeddings/oleObject14.bin"/><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15.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0926B5-1D97-5697-C21F-DD03EF7857C0}"/>
              </a:ext>
            </a:extLst>
          </p:cNvPr>
          <p:cNvGraphicFramePr>
            <a:graphicFrameLocks noChangeAspect="1"/>
          </p:cNvGraphicFramePr>
          <p:nvPr userDrawn="1">
            <p:custDataLst>
              <p:tags r:id="rId15"/>
            </p:custDataLst>
            <p:extLst>
              <p:ext uri="{D42A27DB-BD31-4B8C-83A1-F6EECF244321}">
                <p14:modId xmlns:p14="http://schemas.microsoft.com/office/powerpoint/2010/main" val="3230468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31" imgH="431" progId="TCLayout.ActiveDocument.1">
                  <p:embed/>
                </p:oleObj>
              </mc:Choice>
              <mc:Fallback>
                <p:oleObj name="think-cell Slide" r:id="rId16" imgW="431" imgH="431" progId="TCLayout.ActiveDocument.1">
                  <p:embed/>
                  <p:pic>
                    <p:nvPicPr>
                      <p:cNvPr id="2" name="Object 1" hidden="1">
                        <a:extLst>
                          <a:ext uri="{FF2B5EF4-FFF2-40B4-BE49-F238E27FC236}">
                            <a16:creationId xmlns:a16="http://schemas.microsoft.com/office/drawing/2014/main" id="{1F0926B5-1D97-5697-C21F-DD03EF7857C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Google Shape;6;p1"/>
          <p:cNvSpPr txBox="1">
            <a:spLocks noGrp="1"/>
          </p:cNvSpPr>
          <p:nvPr>
            <p:ph type="title"/>
          </p:nvPr>
        </p:nvSpPr>
        <p:spPr>
          <a:xfrm>
            <a:off x="612000" y="468000"/>
            <a:ext cx="8280000" cy="540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B0D9"/>
              </a:buClr>
              <a:buSzPts val="2200"/>
              <a:buFont typeface="Arial"/>
              <a:buNone/>
              <a:defRPr sz="2200" b="1" i="0" u="none" strike="noStrike" cap="none">
                <a:solidFill>
                  <a:srgbClr val="00B0D9"/>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endParaRPr lang="en-AU"/>
          </a:p>
        </p:txBody>
      </p:sp>
      <p:sp>
        <p:nvSpPr>
          <p:cNvPr id="7" name="Google Shape;7;p1"/>
          <p:cNvSpPr txBox="1">
            <a:spLocks noGrp="1"/>
          </p:cNvSpPr>
          <p:nvPr>
            <p:ph type="body" idx="1"/>
          </p:nvPr>
        </p:nvSpPr>
        <p:spPr>
          <a:xfrm>
            <a:off x="612000" y="1152475"/>
            <a:ext cx="8280000" cy="3420000"/>
          </a:xfrm>
          <a:prstGeom prst="rect">
            <a:avLst/>
          </a:prstGeom>
          <a:noFill/>
          <a:ln>
            <a:noFill/>
          </a:ln>
        </p:spPr>
        <p:txBody>
          <a:bodyPr spcFirstLastPara="1" wrap="square" lIns="0" tIns="0" rIns="0" bIns="0" anchor="t" anchorCtr="0">
            <a:noAutofit/>
          </a:bodyPr>
          <a:lstStyle>
            <a:lvl1pPr marL="457200" marR="0" lvl="0" indent="-323850" algn="l" rtl="0">
              <a:lnSpc>
                <a:spcPct val="115000"/>
              </a:lnSpc>
              <a:spcBef>
                <a:spcPts val="0"/>
              </a:spcBef>
              <a:spcAft>
                <a:spcPts val="0"/>
              </a:spcAft>
              <a:buClr>
                <a:srgbClr val="385561"/>
              </a:buClr>
              <a:buSzPts val="1500"/>
              <a:buFont typeface="Arial"/>
              <a:buChar char="●"/>
              <a:defRPr sz="1500" b="0" i="0" u="none" strike="noStrike" cap="none">
                <a:solidFill>
                  <a:srgbClr val="385561"/>
                </a:solidFill>
                <a:latin typeface="Arial"/>
                <a:ea typeface="Arial"/>
                <a:cs typeface="Arial"/>
                <a:sym typeface="Arial"/>
              </a:defRPr>
            </a:lvl1pPr>
            <a:lvl2pPr marL="914400" marR="0" lvl="1"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2pPr>
            <a:lvl3pPr marL="1371600" marR="0" lvl="2"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3pPr>
            <a:lvl4pPr marL="1828800" marR="0" lvl="3"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4pPr>
            <a:lvl5pPr marL="2286000" marR="0" lvl="4"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5pPr>
            <a:lvl6pPr marL="2743200" marR="0" lvl="5"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6pPr>
            <a:lvl7pPr marL="3200400" marR="0" lvl="6"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7pPr>
            <a:lvl8pPr marL="3657600" marR="0" lvl="7"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8pPr>
            <a:lvl9pPr marL="4114800" marR="0" lvl="8" indent="-317500" algn="l" rtl="0">
              <a:lnSpc>
                <a:spcPct val="115000"/>
              </a:lnSpc>
              <a:spcBef>
                <a:spcPts val="1600"/>
              </a:spcBef>
              <a:spcAft>
                <a:spcPts val="1600"/>
              </a:spcAft>
              <a:buClr>
                <a:srgbClr val="385561"/>
              </a:buClr>
              <a:buSzPts val="1400"/>
              <a:buFont typeface="Arial"/>
              <a:buChar char="•"/>
              <a:defRPr sz="1400" b="0" i="0" u="none" strike="noStrike" cap="none">
                <a:solidFill>
                  <a:srgbClr val="385561"/>
                </a:solidFill>
                <a:latin typeface="Arial"/>
                <a:ea typeface="Arial"/>
                <a:cs typeface="Arial"/>
                <a:sym typeface="Arial"/>
              </a:defRPr>
            </a:lvl9pPr>
          </a:lstStyle>
          <a:p>
            <a:endParaRPr lang="en-AU"/>
          </a:p>
        </p:txBody>
      </p:sp>
      <p:sp>
        <p:nvSpPr>
          <p:cNvPr id="8" name="Google Shape;8;p1"/>
          <p:cNvSpPr/>
          <p:nvPr/>
        </p:nvSpPr>
        <p:spPr>
          <a:xfrm rot="5400000">
            <a:off x="-143250" y="601050"/>
            <a:ext cx="560400" cy="273900"/>
          </a:xfrm>
          <a:prstGeom prst="triangle">
            <a:avLst>
              <a:gd name="adj" fmla="val 50000"/>
            </a:avLst>
          </a:prstGeom>
          <a:solidFill>
            <a:srgbClr val="083A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AU" sz="1400" b="0" i="0" u="none" strike="noStrike" cap="none">
              <a:solidFill>
                <a:srgbClr val="000000"/>
              </a:solidFill>
              <a:latin typeface="Arial"/>
              <a:ea typeface="Arial"/>
              <a:cs typeface="Arial"/>
              <a:sym typeface="Arial"/>
            </a:endParaRPr>
          </a:p>
        </p:txBody>
      </p:sp>
      <p:pic>
        <p:nvPicPr>
          <p:cNvPr id="10" name="Google Shape;54;p13">
            <a:extLst>
              <a:ext uri="{FF2B5EF4-FFF2-40B4-BE49-F238E27FC236}">
                <a16:creationId xmlns:a16="http://schemas.microsoft.com/office/drawing/2014/main" id="{DACE5CED-BFCF-9F74-93EB-06B76E6E3A2F}"/>
              </a:ext>
            </a:extLst>
          </p:cNvPr>
          <p:cNvPicPr preferRelativeResize="0"/>
          <p:nvPr userDrawn="1"/>
        </p:nvPicPr>
        <p:blipFill>
          <a:blip r:embed="rId18">
            <a:alphaModFix/>
          </a:blip>
          <a:stretch>
            <a:fillRect/>
          </a:stretch>
        </p:blipFill>
        <p:spPr>
          <a:xfrm>
            <a:off x="7087052" y="4719179"/>
            <a:ext cx="1105162" cy="386075"/>
          </a:xfrm>
          <a:prstGeom prst="rect">
            <a:avLst/>
          </a:prstGeom>
          <a:noFill/>
          <a:ln>
            <a:noFill/>
          </a:ln>
        </p:spPr>
      </p:pic>
      <p:pic>
        <p:nvPicPr>
          <p:cNvPr id="11" name="Google Shape;55;p13">
            <a:extLst>
              <a:ext uri="{FF2B5EF4-FFF2-40B4-BE49-F238E27FC236}">
                <a16:creationId xmlns:a16="http://schemas.microsoft.com/office/drawing/2014/main" id="{1F086DE1-65D7-FF99-FA43-0B26CEDFFA51}"/>
              </a:ext>
            </a:extLst>
          </p:cNvPr>
          <p:cNvPicPr preferRelativeResize="0"/>
          <p:nvPr userDrawn="1"/>
        </p:nvPicPr>
        <p:blipFill>
          <a:blip r:embed="rId19">
            <a:alphaModFix/>
          </a:blip>
          <a:stretch>
            <a:fillRect/>
          </a:stretch>
        </p:blipFill>
        <p:spPr>
          <a:xfrm>
            <a:off x="8241727" y="4707650"/>
            <a:ext cx="731027" cy="386075"/>
          </a:xfrm>
          <a:prstGeom prst="rect">
            <a:avLst/>
          </a:prstGeom>
          <a:noFill/>
          <a:ln>
            <a:noFill/>
          </a:ln>
        </p:spPr>
      </p:pic>
      <p:pic>
        <p:nvPicPr>
          <p:cNvPr id="4" name="Picture 3" descr="A picture containing black, darkness&#10;&#10;Description automatically generated">
            <a:extLst>
              <a:ext uri="{FF2B5EF4-FFF2-40B4-BE49-F238E27FC236}">
                <a16:creationId xmlns:a16="http://schemas.microsoft.com/office/drawing/2014/main" id="{C60D79D2-EAC1-C2E9-3683-2AFBBAC7516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26192" y="4739564"/>
            <a:ext cx="1489982" cy="3126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8" r:id="rId6"/>
    <p:sldLayoutId id="2147483659" r:id="rId7"/>
    <p:sldLayoutId id="2147483727" r:id="rId8"/>
    <p:sldLayoutId id="2147483730" r:id="rId9"/>
    <p:sldLayoutId id="2147483731" r:id="rId10"/>
    <p:sldLayoutId id="2147483755" r:id="rId11"/>
    <p:sldLayoutId id="2147483756" r:id="rId12"/>
    <p:sldLayoutId id="21474837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83A4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FD37A90-0E7B-14E4-E2DC-82D74FD1570C}"/>
              </a:ext>
            </a:extLst>
          </p:cNvPr>
          <p:cNvGraphicFramePr>
            <a:graphicFrameLocks noChangeAspect="1"/>
          </p:cNvGraphicFramePr>
          <p:nvPr userDrawn="1">
            <p:custDataLst>
              <p:tags r:id="rId11"/>
            </p:custDataLst>
            <p:extLst>
              <p:ext uri="{D42A27DB-BD31-4B8C-83A1-F6EECF244321}">
                <p14:modId xmlns:p14="http://schemas.microsoft.com/office/powerpoint/2010/main" val="3949911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31" imgH="431" progId="TCLayout.ActiveDocument.1">
                  <p:embed/>
                </p:oleObj>
              </mc:Choice>
              <mc:Fallback>
                <p:oleObj name="think-cell Slide" r:id="rId12" imgW="431" imgH="431" progId="TCLayout.ActiveDocument.1">
                  <p:embed/>
                  <p:pic>
                    <p:nvPicPr>
                      <p:cNvPr id="2" name="Object 1" hidden="1">
                        <a:extLst>
                          <a:ext uri="{FF2B5EF4-FFF2-40B4-BE49-F238E27FC236}">
                            <a16:creationId xmlns:a16="http://schemas.microsoft.com/office/drawing/2014/main" id="{CFD37A90-0E7B-14E4-E2DC-82D74FD1570C}"/>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33952773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7129">
          <p15:clr>
            <a:srgbClr val="F26B43"/>
          </p15:clr>
        </p15:guide>
        <p15:guide id="3" pos="574">
          <p15:clr>
            <a:srgbClr val="F26B43"/>
          </p15:clr>
        </p15:guide>
        <p15:guide id="4" orient="horz" pos="550">
          <p15:clr>
            <a:srgbClr val="F26B43"/>
          </p15:clr>
        </p15:guide>
        <p15:guide id="5" pos="1481">
          <p15:clr>
            <a:srgbClr val="F26B43"/>
          </p15:clr>
        </p15:guide>
        <p15:guide id="6" pos="1708">
          <p15:clr>
            <a:srgbClr val="F26B43"/>
          </p15:clr>
        </p15:guide>
        <p15:guide id="7" pos="2615">
          <p15:clr>
            <a:srgbClr val="F26B43"/>
          </p15:clr>
        </p15:guide>
        <p15:guide id="8" pos="2842">
          <p15:clr>
            <a:srgbClr val="F26B43"/>
          </p15:clr>
        </p15:guide>
        <p15:guide id="9" pos="3727">
          <p15:clr>
            <a:srgbClr val="F26B43"/>
          </p15:clr>
        </p15:guide>
        <p15:guide id="10" pos="3976">
          <p15:clr>
            <a:srgbClr val="F26B43"/>
          </p15:clr>
        </p15:guide>
        <p15:guide id="11" pos="4883">
          <p15:clr>
            <a:srgbClr val="F26B43"/>
          </p15:clr>
        </p15:guide>
        <p15:guide id="12" pos="5110">
          <p15:clr>
            <a:srgbClr val="F26B43"/>
          </p15:clr>
        </p15:guide>
        <p15:guide id="13" pos="5995">
          <p15:clr>
            <a:srgbClr val="F26B43"/>
          </p15:clr>
        </p15:guide>
        <p15:guide id="14" pos="622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F6B0D8-788E-8ADC-CA75-4E675D69FECC}"/>
              </a:ext>
            </a:extLst>
          </p:cNvPr>
          <p:cNvGraphicFramePr>
            <a:graphicFrameLocks noChangeAspect="1"/>
          </p:cNvGraphicFramePr>
          <p:nvPr userDrawn="1">
            <p:custDataLst>
              <p:tags r:id="rId11"/>
            </p:custDataLst>
            <p:extLst>
              <p:ext uri="{D42A27DB-BD31-4B8C-83A1-F6EECF244321}">
                <p14:modId xmlns:p14="http://schemas.microsoft.com/office/powerpoint/2010/main" val="2208977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31" imgH="431" progId="TCLayout.ActiveDocument.1">
                  <p:embed/>
                </p:oleObj>
              </mc:Choice>
              <mc:Fallback>
                <p:oleObj name="think-cell Slide" r:id="rId12" imgW="431" imgH="431" progId="TCLayout.ActiveDocument.1">
                  <p:embed/>
                  <p:pic>
                    <p:nvPicPr>
                      <p:cNvPr id="3" name="Object 2" hidden="1">
                        <a:extLst>
                          <a:ext uri="{FF2B5EF4-FFF2-40B4-BE49-F238E27FC236}">
                            <a16:creationId xmlns:a16="http://schemas.microsoft.com/office/drawing/2014/main" id="{6CF6B0D8-788E-8ADC-CA75-4E675D69FECC}"/>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16289438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7129">
          <p15:clr>
            <a:srgbClr val="F26B43"/>
          </p15:clr>
        </p15:guide>
        <p15:guide id="3" pos="574">
          <p15:clr>
            <a:srgbClr val="F26B43"/>
          </p15:clr>
        </p15:guide>
        <p15:guide id="4" orient="horz" pos="550">
          <p15:clr>
            <a:srgbClr val="F26B43"/>
          </p15:clr>
        </p15:guide>
        <p15:guide id="5" pos="1481">
          <p15:clr>
            <a:srgbClr val="F26B43"/>
          </p15:clr>
        </p15:guide>
        <p15:guide id="6" pos="1708">
          <p15:clr>
            <a:srgbClr val="F26B43"/>
          </p15:clr>
        </p15:guide>
        <p15:guide id="7" pos="2615">
          <p15:clr>
            <a:srgbClr val="F26B43"/>
          </p15:clr>
        </p15:guide>
        <p15:guide id="8" pos="2842">
          <p15:clr>
            <a:srgbClr val="F26B43"/>
          </p15:clr>
        </p15:guide>
        <p15:guide id="9" pos="3727">
          <p15:clr>
            <a:srgbClr val="F26B43"/>
          </p15:clr>
        </p15:guide>
        <p15:guide id="10" pos="3976">
          <p15:clr>
            <a:srgbClr val="F26B43"/>
          </p15:clr>
        </p15:guide>
        <p15:guide id="11" pos="4883">
          <p15:clr>
            <a:srgbClr val="F26B43"/>
          </p15:clr>
        </p15:guide>
        <p15:guide id="12" pos="5110">
          <p15:clr>
            <a:srgbClr val="F26B43"/>
          </p15:clr>
        </p15:guide>
        <p15:guide id="13" pos="5995">
          <p15:clr>
            <a:srgbClr val="F26B43"/>
          </p15:clr>
        </p15:guide>
        <p15:guide id="14" pos="62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microsoft.com/office/2007/relationships/hdphoto" Target="../media/hdphoto1.wdp"/><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27.pn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28.jpeg"/><Relationship Id="rId5" Type="http://schemas.openxmlformats.org/officeDocument/2006/relationships/image" Target="../media/image1.e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notesSlide" Target="../notesSlides/notesSlide21.xml"/><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slideLayout" Target="../slideLayouts/slideLayout5.xml"/><Relationship Id="rId16" Type="http://schemas.openxmlformats.org/officeDocument/2006/relationships/image" Target="../media/image39.png"/><Relationship Id="rId1" Type="http://schemas.openxmlformats.org/officeDocument/2006/relationships/tags" Target="../tags/tag29.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1.emf"/><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oleObject" Target="../embeddings/oleObject28.bin"/><Relationship Id="rId9" Type="http://schemas.openxmlformats.org/officeDocument/2006/relationships/image" Target="../media/image32.svg"/><Relationship Id="rId1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31.xml"/><Relationship Id="rId6" Type="http://schemas.openxmlformats.org/officeDocument/2006/relationships/image" Target="../media/image41.png"/><Relationship Id="rId5" Type="http://schemas.openxmlformats.org/officeDocument/2006/relationships/image" Target="../media/image1.emf"/><Relationship Id="rId4"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4.wdp"/><Relationship Id="rId3" Type="http://schemas.openxmlformats.org/officeDocument/2006/relationships/notesSlide" Target="../notesSlides/notesSlide24.xml"/><Relationship Id="rId7" Type="http://schemas.microsoft.com/office/2007/relationships/hdphoto" Target="../media/hdphoto2.wdp"/><Relationship Id="rId12" Type="http://schemas.openxmlformats.org/officeDocument/2006/relationships/image" Target="../media/image46.png"/><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image" Target="../media/image42.png"/><Relationship Id="rId11" Type="http://schemas.openxmlformats.org/officeDocument/2006/relationships/image" Target="../media/image45.svg"/><Relationship Id="rId5" Type="http://schemas.openxmlformats.org/officeDocument/2006/relationships/image" Target="../media/image1.emf"/><Relationship Id="rId10" Type="http://schemas.openxmlformats.org/officeDocument/2006/relationships/image" Target="../media/image44.png"/><Relationship Id="rId4" Type="http://schemas.openxmlformats.org/officeDocument/2006/relationships/oleObject" Target="../embeddings/oleObject31.bin"/><Relationship Id="rId9"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1.emf"/><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oleObject" Target="../embeddings/oleObject32.bin"/><Relationship Id="rId17" Type="http://schemas.openxmlformats.org/officeDocument/2006/relationships/image" Target="../media/image48.svg"/><Relationship Id="rId2" Type="http://schemas.openxmlformats.org/officeDocument/2006/relationships/tags" Target="../tags/tag34.xml"/><Relationship Id="rId16" Type="http://schemas.openxmlformats.org/officeDocument/2006/relationships/image" Target="../media/image47.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25.xml"/><Relationship Id="rId5" Type="http://schemas.openxmlformats.org/officeDocument/2006/relationships/tags" Target="../tags/tag37.xml"/><Relationship Id="rId15" Type="http://schemas.openxmlformats.org/officeDocument/2006/relationships/chart" Target="../charts/chart2.xml"/><Relationship Id="rId10" Type="http://schemas.openxmlformats.org/officeDocument/2006/relationships/slideLayout" Target="../slideLayouts/slideLayout5.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notesSlide" Target="../notesSlides/notesSlide28.xml"/><Relationship Id="rId3" Type="http://schemas.openxmlformats.org/officeDocument/2006/relationships/tags" Target="../tags/tag46.xml"/><Relationship Id="rId21" Type="http://schemas.openxmlformats.org/officeDocument/2006/relationships/tags" Target="../tags/tag64.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slideLayout" Target="../slideLayouts/slideLayout5.xm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29" Type="http://schemas.openxmlformats.org/officeDocument/2006/relationships/chart" Target="../charts/chart3.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tags" Target="../tags/tag67.xml"/><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image" Target="../media/image1.emf"/><Relationship Id="rId10" Type="http://schemas.openxmlformats.org/officeDocument/2006/relationships/tags" Target="../tags/tag53.xml"/><Relationship Id="rId19" Type="http://schemas.openxmlformats.org/officeDocument/2006/relationships/tags" Target="../tags/tag62.xml"/><Relationship Id="rId31" Type="http://schemas.openxmlformats.org/officeDocument/2006/relationships/chart" Target="../charts/chart5.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oleObject" Target="../embeddings/oleObject35.bin"/><Relationship Id="rId30"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17.xml"/><Relationship Id="rId6" Type="http://schemas.openxmlformats.org/officeDocument/2006/relationships/hyperlink" Target="mailto:hydrogenheadstart@dcceew.gov.au" TargetMode="Externa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30.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image" Target="../media/image1.emf"/><Relationship Id="rId3" Type="http://schemas.openxmlformats.org/officeDocument/2006/relationships/tags" Target="../tags/tag71.xml"/><Relationship Id="rId21" Type="http://schemas.openxmlformats.org/officeDocument/2006/relationships/tags" Target="../tags/tag89.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oleObject" Target="../embeddings/oleObject37.bin"/><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tags" Target="../tags/tag88.xml"/><Relationship Id="rId29" Type="http://schemas.openxmlformats.org/officeDocument/2006/relationships/chart" Target="../charts/chart8.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24" Type="http://schemas.openxmlformats.org/officeDocument/2006/relationships/notesSlide" Target="../notesSlides/notesSlide30.xml"/><Relationship Id="rId5" Type="http://schemas.openxmlformats.org/officeDocument/2006/relationships/tags" Target="../tags/tag73.xml"/><Relationship Id="rId15" Type="http://schemas.openxmlformats.org/officeDocument/2006/relationships/tags" Target="../tags/tag83.xml"/><Relationship Id="rId23" Type="http://schemas.openxmlformats.org/officeDocument/2006/relationships/slideLayout" Target="../slideLayouts/slideLayout5.xml"/><Relationship Id="rId28" Type="http://schemas.openxmlformats.org/officeDocument/2006/relationships/chart" Target="../charts/chart7.xml"/><Relationship Id="rId10" Type="http://schemas.openxmlformats.org/officeDocument/2006/relationships/tags" Target="../tags/tag78.xml"/><Relationship Id="rId19" Type="http://schemas.openxmlformats.org/officeDocument/2006/relationships/tags" Target="../tags/tag87.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 Id="rId22" Type="http://schemas.openxmlformats.org/officeDocument/2006/relationships/tags" Target="../tags/tag90.xml"/><Relationship Id="rId27" Type="http://schemas.openxmlformats.org/officeDocument/2006/relationships/chart" Target="../charts/char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91.xml"/><Relationship Id="rId5" Type="http://schemas.openxmlformats.org/officeDocument/2006/relationships/image" Target="../media/image1.emf"/><Relationship Id="rId4" Type="http://schemas.openxmlformats.org/officeDocument/2006/relationships/oleObject" Target="../embeddings/oleObject3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92.x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3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26" Type="http://schemas.openxmlformats.org/officeDocument/2006/relationships/notesSlide" Target="../notesSlides/notesSlide33.xml"/><Relationship Id="rId3" Type="http://schemas.openxmlformats.org/officeDocument/2006/relationships/tags" Target="../tags/tag95.xml"/><Relationship Id="rId21" Type="http://schemas.openxmlformats.org/officeDocument/2006/relationships/tags" Target="../tags/tag113.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slideLayout" Target="../slideLayouts/slideLayout5.xml"/><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tags" Target="../tags/tag112.xml"/><Relationship Id="rId29" Type="http://schemas.openxmlformats.org/officeDocument/2006/relationships/chart" Target="../charts/chart9.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tags" Target="../tags/tag116.xml"/><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tags" Target="../tags/tag115.xml"/><Relationship Id="rId28" Type="http://schemas.openxmlformats.org/officeDocument/2006/relationships/image" Target="../media/image1.emf"/><Relationship Id="rId10" Type="http://schemas.openxmlformats.org/officeDocument/2006/relationships/tags" Target="../tags/tag102.xml"/><Relationship Id="rId19" Type="http://schemas.openxmlformats.org/officeDocument/2006/relationships/tags" Target="../tags/tag111.xml"/><Relationship Id="rId31" Type="http://schemas.openxmlformats.org/officeDocument/2006/relationships/chart" Target="../charts/chart1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 Id="rId27" Type="http://schemas.openxmlformats.org/officeDocument/2006/relationships/oleObject" Target="../embeddings/oleObject40.bin"/><Relationship Id="rId30" Type="http://schemas.openxmlformats.org/officeDocument/2006/relationships/chart" Target="../charts/chart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117.xm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18.xm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119.xml"/><Relationship Id="rId5" Type="http://schemas.openxmlformats.org/officeDocument/2006/relationships/image" Target="../media/image1.emf"/><Relationship Id="rId4" Type="http://schemas.openxmlformats.org/officeDocument/2006/relationships/oleObject" Target="../embeddings/oleObject4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120.xml"/><Relationship Id="rId5" Type="http://schemas.openxmlformats.org/officeDocument/2006/relationships/image" Target="../media/image1.emf"/><Relationship Id="rId4" Type="http://schemas.openxmlformats.org/officeDocument/2006/relationships/oleObject" Target="../embeddings/oleObject4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21.xml"/><Relationship Id="rId5" Type="http://schemas.openxmlformats.org/officeDocument/2006/relationships/image" Target="../media/image1.emf"/><Relationship Id="rId4" Type="http://schemas.openxmlformats.org/officeDocument/2006/relationships/oleObject" Target="../embeddings/oleObject45.bin"/></Relationships>
</file>

<file path=ppt/slides/_rels/slide39.xml.rels><?xml version="1.0" encoding="UTF-8" standalone="yes"?>
<Relationships xmlns="http://schemas.openxmlformats.org/package/2006/relationships"><Relationship Id="rId8" Type="http://schemas.openxmlformats.org/officeDocument/2006/relationships/hyperlink" Target="https://www.dcceew.gov.au/energy/hydrogen/hydrogen-headstart-program" TargetMode="External"/><Relationship Id="rId3" Type="http://schemas.openxmlformats.org/officeDocument/2006/relationships/notesSlide" Target="../notesSlides/notesSlide39.xml"/><Relationship Id="rId7" Type="http://schemas.openxmlformats.org/officeDocument/2006/relationships/hyperlink" Target="mailto:hydrogenheadstart@dcceew.gov.au" TargetMode="External"/><Relationship Id="rId2" Type="http://schemas.openxmlformats.org/officeDocument/2006/relationships/slideLayout" Target="../slideLayouts/slideLayout5.xml"/><Relationship Id="rId1" Type="http://schemas.openxmlformats.org/officeDocument/2006/relationships/tags" Target="../tags/tag122.xml"/><Relationship Id="rId6" Type="http://schemas.openxmlformats.org/officeDocument/2006/relationships/hyperlink" Target="https://consult.dcceew.gov.au/hydrogen-headstart-program-consultation" TargetMode="External"/><Relationship Id="rId5" Type="http://schemas.openxmlformats.org/officeDocument/2006/relationships/image" Target="../media/image1.emf"/><Relationship Id="rId4" Type="http://schemas.openxmlformats.org/officeDocument/2006/relationships/oleObject" Target="../embeddings/oleObject4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40.xml.rels><?xml version="1.0" encoding="UTF-8" standalone="yes"?>
<Relationships xmlns="http://schemas.openxmlformats.org/package/2006/relationships"><Relationship Id="rId3" Type="http://schemas.openxmlformats.org/officeDocument/2006/relationships/hyperlink" Target="mailto:hydrogenheadstart@dcceew.gov.au"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23.xml"/><Relationship Id="rId5" Type="http://schemas.openxmlformats.org/officeDocument/2006/relationships/image" Target="../media/image1.emf"/><Relationship Id="rId4" Type="http://schemas.openxmlformats.org/officeDocument/2006/relationships/oleObject" Target="../embeddings/oleObject47.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0.xml"/><Relationship Id="rId1" Type="http://schemas.openxmlformats.org/officeDocument/2006/relationships/tags" Target="../tags/tag124.xml"/><Relationship Id="rId5" Type="http://schemas.openxmlformats.org/officeDocument/2006/relationships/image" Target="../media/image1.emf"/><Relationship Id="rId4" Type="http://schemas.openxmlformats.org/officeDocument/2006/relationships/oleObject" Target="../embeddings/oleObject4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8.xml"/><Relationship Id="rId7" Type="http://schemas.openxmlformats.org/officeDocument/2006/relationships/image" Target="../media/image19.jpeg"/><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88A2C0F-8121-881A-FA57-D6286CCB249C}"/>
              </a:ext>
            </a:extLst>
          </p:cNvPr>
          <p:cNvGraphicFramePr>
            <a:graphicFrameLocks noChangeAspect="1"/>
          </p:cNvGraphicFramePr>
          <p:nvPr>
            <p:custDataLst>
              <p:tags r:id="rId1"/>
            </p:custDataLst>
            <p:extLst>
              <p:ext uri="{D42A27DB-BD31-4B8C-83A1-F6EECF244321}">
                <p14:modId xmlns:p14="http://schemas.microsoft.com/office/powerpoint/2010/main" val="2815152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11" name="Object 10" hidden="1">
                        <a:extLst>
                          <a:ext uri="{FF2B5EF4-FFF2-40B4-BE49-F238E27FC236}">
                            <a16:creationId xmlns:a16="http://schemas.microsoft.com/office/drawing/2014/main" id="{788A2C0F-8121-881A-FA57-D6286CCB24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9524860D-1B24-3354-CF56-050E580D6A6C}"/>
              </a:ext>
            </a:extLst>
          </p:cNvPr>
          <p:cNvSpPr>
            <a:spLocks noGrp="1"/>
          </p:cNvSpPr>
          <p:nvPr>
            <p:ph type="body" sz="quarter" idx="10"/>
          </p:nvPr>
        </p:nvSpPr>
        <p:spPr>
          <a:xfrm>
            <a:off x="935832" y="1852706"/>
            <a:ext cx="7552135" cy="428949"/>
          </a:xfrm>
        </p:spPr>
        <p:txBody>
          <a:bodyPr/>
          <a:lstStyle/>
          <a:p>
            <a:r>
              <a:rPr lang="en-AU" sz="3200">
                <a:latin typeface="Arial" panose="020B0604020202020204" pitchFamily="34" charset="0"/>
                <a:cs typeface="Arial" panose="020B0604020202020204" pitchFamily="34" charset="0"/>
              </a:rPr>
              <a:t>Hydrogen Headstart </a:t>
            </a:r>
            <a:br>
              <a:rPr lang="en-AU" sz="3200">
                <a:latin typeface="Arial" panose="020B0604020202020204" pitchFamily="34" charset="0"/>
                <a:cs typeface="Arial" panose="020B0604020202020204" pitchFamily="34" charset="0"/>
              </a:rPr>
            </a:br>
            <a:r>
              <a:rPr lang="en-AU" sz="3200">
                <a:latin typeface="Arial" panose="020B0604020202020204" pitchFamily="34" charset="0"/>
                <a:cs typeface="Arial" panose="020B0604020202020204" pitchFamily="34" charset="0"/>
              </a:rPr>
              <a:t>Public Consultation</a:t>
            </a:r>
            <a:endParaRPr lang="en-AU">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5B010DA-3546-B307-0E88-35F36CA5B088}"/>
              </a:ext>
            </a:extLst>
          </p:cNvPr>
          <p:cNvSpPr>
            <a:spLocks noGrp="1"/>
          </p:cNvSpPr>
          <p:nvPr>
            <p:ph type="body" sz="quarter" idx="12"/>
          </p:nvPr>
        </p:nvSpPr>
        <p:spPr>
          <a:xfrm>
            <a:off x="935832" y="4266009"/>
            <a:ext cx="4559277" cy="262694"/>
          </a:xfrm>
        </p:spPr>
        <p:txBody>
          <a:bodyPr/>
          <a:lstStyle/>
          <a:p>
            <a:pPr lvl="3"/>
            <a:r>
              <a:rPr lang="en-US" b="1">
                <a:latin typeface="Arial" panose="020B0604020202020204" pitchFamily="34" charset="0"/>
                <a:cs typeface="Arial" panose="020B0604020202020204" pitchFamily="34" charset="0"/>
              </a:rPr>
              <a:t>Department of Climate Change, Energy, the Environment &amp; Water</a:t>
            </a:r>
          </a:p>
          <a:p>
            <a:pPr lvl="3"/>
            <a:r>
              <a:rPr lang="en-US" b="1">
                <a:latin typeface="Arial" panose="020B0604020202020204" pitchFamily="34" charset="0"/>
                <a:cs typeface="Arial" panose="020B0604020202020204" pitchFamily="34" charset="0"/>
              </a:rPr>
              <a:t>Australian Renewable Energy Agency </a:t>
            </a:r>
          </a:p>
          <a:p>
            <a:pPr lvl="3"/>
            <a:r>
              <a:rPr lang="en-AU">
                <a:latin typeface="Arial" panose="020B0604020202020204" pitchFamily="34" charset="0"/>
                <a:cs typeface="Arial" panose="020B0604020202020204" pitchFamily="34" charset="0"/>
              </a:rPr>
              <a:t>July 2023</a:t>
            </a:r>
          </a:p>
        </p:txBody>
      </p:sp>
      <p:pic>
        <p:nvPicPr>
          <p:cNvPr id="5" name="Picture 4" descr="A picture containing black and white, sketch, art, graphics&#10;&#10;Description automatically generated">
            <a:extLst>
              <a:ext uri="{FF2B5EF4-FFF2-40B4-BE49-F238E27FC236}">
                <a16:creationId xmlns:a16="http://schemas.microsoft.com/office/drawing/2014/main" id="{7999292D-0364-A5B4-B8E4-AA3A0A4A0A73}"/>
              </a:ext>
            </a:extLst>
          </p:cNvPr>
          <p:cNvPicPr>
            <a:picLocks noChangeAspect="1"/>
          </p:cNvPicPr>
          <p:nvPr/>
        </p:nvPicPr>
        <p:blipFill rotWithShape="1">
          <a:blip r:embed="rId6">
            <a:extLst>
              <a:ext uri="{28A0092B-C50C-407E-A947-70E740481C1C}">
                <a14:useLocalDpi xmlns:a14="http://schemas.microsoft.com/office/drawing/2010/main" val="0"/>
              </a:ext>
            </a:extLst>
          </a:blip>
          <a:srcRect r="1573" b="1565"/>
          <a:stretch/>
        </p:blipFill>
        <p:spPr>
          <a:xfrm>
            <a:off x="6042103" y="2405063"/>
            <a:ext cx="3101897" cy="2359819"/>
          </a:xfrm>
          <a:prstGeom prst="rect">
            <a:avLst/>
          </a:prstGeom>
        </p:spPr>
      </p:pic>
      <p:pic>
        <p:nvPicPr>
          <p:cNvPr id="15" name="Picture 14" descr="Graphical user interface&#10;&#10;Description automatically generated with medium confidence">
            <a:extLst>
              <a:ext uri="{FF2B5EF4-FFF2-40B4-BE49-F238E27FC236}">
                <a16:creationId xmlns:a16="http://schemas.microsoft.com/office/drawing/2014/main" id="{828234BF-17F0-B13F-282A-F2B0C7261F5B}"/>
              </a:ext>
            </a:extLst>
          </p:cNvPr>
          <p:cNvPicPr>
            <a:picLocks noChangeAspect="1"/>
          </p:cNvPicPr>
          <p:nvPr/>
        </p:nvPicPr>
        <p:blipFill>
          <a:blip r:embed="rId7"/>
          <a:stretch>
            <a:fillRect/>
          </a:stretch>
        </p:blipFill>
        <p:spPr>
          <a:xfrm>
            <a:off x="5610396" y="268311"/>
            <a:ext cx="3315723" cy="938642"/>
          </a:xfrm>
          <a:prstGeom prst="rect">
            <a:avLst/>
          </a:prstGeom>
        </p:spPr>
      </p:pic>
    </p:spTree>
    <p:extLst>
      <p:ext uri="{BB962C8B-B14F-4D97-AF65-F5344CB8AC3E}">
        <p14:creationId xmlns:p14="http://schemas.microsoft.com/office/powerpoint/2010/main" val="33796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3F5E48-E884-89AC-9E34-404D7FEB3A45}"/>
              </a:ext>
            </a:extLst>
          </p:cNvPr>
          <p:cNvGraphicFramePr>
            <a:graphicFrameLocks noChangeAspect="1"/>
          </p:cNvGraphicFramePr>
          <p:nvPr>
            <p:custDataLst>
              <p:tags r:id="rId1"/>
            </p:custDataLst>
            <p:extLst>
              <p:ext uri="{D42A27DB-BD31-4B8C-83A1-F6EECF244321}">
                <p14:modId xmlns:p14="http://schemas.microsoft.com/office/powerpoint/2010/main" val="2079761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513F5E48-E884-89AC-9E34-404D7FEB3A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60ED473-3DE2-6622-C8F5-24BB03256294}"/>
              </a:ext>
            </a:extLst>
          </p:cNvPr>
          <p:cNvSpPr/>
          <p:nvPr/>
        </p:nvSpPr>
        <p:spPr>
          <a:xfrm>
            <a:off x="2691818" y="1827582"/>
            <a:ext cx="5718757" cy="303230"/>
          </a:xfrm>
          <a:prstGeom prst="rect">
            <a:avLst/>
          </a:prstGeom>
          <a:solidFill>
            <a:srgbClr val="083A4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4">
            <a:extLst>
              <a:ext uri="{FF2B5EF4-FFF2-40B4-BE49-F238E27FC236}">
                <a16:creationId xmlns:a16="http://schemas.microsoft.com/office/drawing/2014/main" id="{AE82C7F3-55F8-AFFD-4484-2CA9F2FD3F9E}"/>
              </a:ext>
            </a:extLst>
          </p:cNvPr>
          <p:cNvSpPr txBox="1">
            <a:spLocks/>
          </p:cNvSpPr>
          <p:nvPr/>
        </p:nvSpPr>
        <p:spPr>
          <a:xfrm>
            <a:off x="2691818" y="468000"/>
            <a:ext cx="6200182" cy="540000"/>
          </a:xfrm>
          <a:prstGeom prst="rect">
            <a:avLst/>
          </a:prstGeom>
          <a:noFill/>
          <a:ln>
            <a:noFill/>
          </a:ln>
        </p:spPr>
        <p:txBody>
          <a:bodyPr spcFirstLastPara="1" vert="horz"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0D9"/>
              </a:buClr>
              <a:buSzPts val="2200"/>
              <a:buFont typeface="Arial"/>
              <a:buNone/>
              <a:defRPr sz="2200" b="1" i="0" u="none" strike="noStrike" cap="none">
                <a:solidFill>
                  <a:srgbClr val="00B0D9"/>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r>
              <a:rPr lang="en-AU">
                <a:solidFill>
                  <a:srgbClr val="083A42"/>
                </a:solidFill>
              </a:rPr>
              <a:t>Agenda</a:t>
            </a:r>
          </a:p>
        </p:txBody>
      </p:sp>
      <p:sp>
        <p:nvSpPr>
          <p:cNvPr id="11" name="Rectangle 10">
            <a:extLst>
              <a:ext uri="{FF2B5EF4-FFF2-40B4-BE49-F238E27FC236}">
                <a16:creationId xmlns:a16="http://schemas.microsoft.com/office/drawing/2014/main" id="{E44CE207-AF0D-BFDF-36E0-7B58F672E80E}"/>
              </a:ext>
            </a:extLst>
          </p:cNvPr>
          <p:cNvSpPr/>
          <p:nvPr/>
        </p:nvSpPr>
        <p:spPr>
          <a:xfrm>
            <a:off x="2676524" y="1068370"/>
            <a:ext cx="5648325" cy="2851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400050" indent="-400050">
              <a:spcAft>
                <a:spcPts val="1200"/>
              </a:spcAft>
              <a:buClr>
                <a:srgbClr val="083A42"/>
              </a:buClr>
              <a:buFont typeface="+mj-lt"/>
              <a:buAutoNum type="romanUcPeriod"/>
            </a:pPr>
            <a:r>
              <a:rPr lang="en-AU">
                <a:solidFill>
                  <a:schemeClr val="tx2">
                    <a:lumMod val="75000"/>
                  </a:schemeClr>
                </a:solidFill>
              </a:rPr>
              <a:t>Overview of Australian Government hydrogen initiatives</a:t>
            </a:r>
          </a:p>
          <a:p>
            <a:pPr marL="400050" indent="-400050">
              <a:spcAft>
                <a:spcPts val="1200"/>
              </a:spcAft>
              <a:buClr>
                <a:srgbClr val="083A42"/>
              </a:buClr>
              <a:buFont typeface="+mj-lt"/>
              <a:buAutoNum type="romanUcPeriod"/>
            </a:pPr>
            <a:r>
              <a:rPr lang="en-AU">
                <a:solidFill>
                  <a:srgbClr val="083A42"/>
                </a:solidFill>
              </a:rPr>
              <a:t>Hydrogen Headstart consultation:</a:t>
            </a:r>
          </a:p>
          <a:p>
            <a:pPr marL="842963" lvl="1" indent="-400050">
              <a:spcAft>
                <a:spcPts val="1200"/>
              </a:spcAft>
              <a:buClr>
                <a:srgbClr val="083A42"/>
              </a:buClr>
              <a:buFont typeface="+mj-lt"/>
              <a:buAutoNum type="arabicPeriod"/>
            </a:pPr>
            <a:r>
              <a:rPr lang="en-US" b="1">
                <a:solidFill>
                  <a:srgbClr val="083A42"/>
                </a:solidFill>
              </a:rPr>
              <a:t>ARENA’s Role in Hydrogen</a:t>
            </a:r>
          </a:p>
          <a:p>
            <a:pPr marL="842963" lvl="1" indent="-400050">
              <a:spcAft>
                <a:spcPts val="1200"/>
              </a:spcAft>
              <a:buClr>
                <a:srgbClr val="083A42"/>
              </a:buClr>
              <a:buFont typeface="+mj-lt"/>
              <a:buAutoNum type="arabicPeriod"/>
            </a:pPr>
            <a:r>
              <a:rPr lang="en-US">
                <a:solidFill>
                  <a:schemeClr val="tx2">
                    <a:lumMod val="75000"/>
                  </a:schemeClr>
                </a:solidFill>
              </a:rPr>
              <a:t>Overview of Consultation Process </a:t>
            </a:r>
          </a:p>
          <a:p>
            <a:pPr marL="842963" lvl="1" indent="-400050">
              <a:spcAft>
                <a:spcPts val="1200"/>
              </a:spcAft>
              <a:buClr>
                <a:srgbClr val="083A42"/>
              </a:buClr>
              <a:buFont typeface="+mj-lt"/>
              <a:buAutoNum type="arabicPeriod"/>
            </a:pPr>
            <a:r>
              <a:rPr lang="en-AU">
                <a:solidFill>
                  <a:schemeClr val="tx2">
                    <a:lumMod val="75000"/>
                  </a:schemeClr>
                </a:solidFill>
              </a:rPr>
              <a:t>Competitive Round Objectives</a:t>
            </a:r>
          </a:p>
          <a:p>
            <a:pPr marL="842963" lvl="1" indent="-400050">
              <a:spcAft>
                <a:spcPts val="1200"/>
              </a:spcAft>
              <a:buClr>
                <a:srgbClr val="083A42"/>
              </a:buClr>
              <a:buFont typeface="+mj-lt"/>
              <a:buAutoNum type="arabicPeriod"/>
            </a:pPr>
            <a:r>
              <a:rPr lang="en-AU">
                <a:solidFill>
                  <a:schemeClr val="tx2">
                    <a:lumMod val="75000"/>
                  </a:schemeClr>
                </a:solidFill>
              </a:rPr>
              <a:t>Proposed Competitive Round Design</a:t>
            </a:r>
          </a:p>
          <a:p>
            <a:pPr marL="842963" lvl="1" indent="-400050">
              <a:spcAft>
                <a:spcPts val="1200"/>
              </a:spcAft>
              <a:buClr>
                <a:srgbClr val="083A42"/>
              </a:buClr>
              <a:buFont typeface="+mj-lt"/>
              <a:buAutoNum type="arabicPeriod"/>
            </a:pPr>
            <a:r>
              <a:rPr lang="en-AU">
                <a:solidFill>
                  <a:schemeClr val="tx2">
                    <a:lumMod val="75000"/>
                  </a:schemeClr>
                </a:solidFill>
              </a:rPr>
              <a:t>Proposed Merit Criteria &amp; Timetable</a:t>
            </a:r>
          </a:p>
          <a:p>
            <a:pPr marL="842963" lvl="1" indent="-400050">
              <a:spcAft>
                <a:spcPts val="1200"/>
              </a:spcAft>
              <a:buClr>
                <a:srgbClr val="083A42"/>
              </a:buClr>
              <a:buFont typeface="+mj-lt"/>
              <a:buAutoNum type="arabicPeriod"/>
            </a:pPr>
            <a:r>
              <a:rPr lang="en-AU">
                <a:solidFill>
                  <a:schemeClr val="tx2">
                    <a:lumMod val="75000"/>
                  </a:schemeClr>
                </a:solidFill>
              </a:rPr>
              <a:t>Next Steps</a:t>
            </a:r>
          </a:p>
          <a:p>
            <a:pPr marL="842963" lvl="1" indent="-400050">
              <a:spcAft>
                <a:spcPts val="1200"/>
              </a:spcAft>
              <a:buClr>
                <a:srgbClr val="083A42"/>
              </a:buClr>
              <a:buFont typeface="+mj-lt"/>
              <a:buAutoNum type="arabicPeriod"/>
            </a:pPr>
            <a:r>
              <a:rPr lang="en-AU">
                <a:solidFill>
                  <a:schemeClr val="tx2">
                    <a:lumMod val="75000"/>
                  </a:schemeClr>
                </a:solidFill>
              </a:rPr>
              <a:t>Q&amp;A</a:t>
            </a:r>
          </a:p>
        </p:txBody>
      </p:sp>
    </p:spTree>
    <p:extLst>
      <p:ext uri="{BB962C8B-B14F-4D97-AF65-F5344CB8AC3E}">
        <p14:creationId xmlns:p14="http://schemas.microsoft.com/office/powerpoint/2010/main" val="99724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6DD7DC-3EF6-F62C-91AB-D2EE0D1EC56D}"/>
              </a:ext>
            </a:extLst>
          </p:cNvPr>
          <p:cNvSpPr>
            <a:spLocks noGrp="1"/>
          </p:cNvSpPr>
          <p:nvPr>
            <p:ph type="title"/>
          </p:nvPr>
        </p:nvSpPr>
        <p:spPr/>
        <p:txBody>
          <a:bodyPr/>
          <a:lstStyle/>
          <a:p>
            <a:r>
              <a:rPr lang="en-AU"/>
              <a:t>ARENA at a Glance</a:t>
            </a:r>
          </a:p>
        </p:txBody>
      </p:sp>
      <p:pic>
        <p:nvPicPr>
          <p:cNvPr id="3" name="Picture 2">
            <a:extLst>
              <a:ext uri="{FF2B5EF4-FFF2-40B4-BE49-F238E27FC236}">
                <a16:creationId xmlns:a16="http://schemas.microsoft.com/office/drawing/2014/main" id="{FB53DB5F-A139-8FEC-11A1-5D2CBF5A7312}"/>
              </a:ext>
            </a:extLst>
          </p:cNvPr>
          <p:cNvPicPr>
            <a:picLocks noChangeAspect="1"/>
          </p:cNvPicPr>
          <p:nvPr/>
        </p:nvPicPr>
        <p:blipFill>
          <a:blip r:embed="rId3"/>
          <a:stretch>
            <a:fillRect/>
          </a:stretch>
        </p:blipFill>
        <p:spPr>
          <a:xfrm>
            <a:off x="0" y="1"/>
            <a:ext cx="9144000" cy="5143499"/>
          </a:xfrm>
          <a:prstGeom prst="rect">
            <a:avLst/>
          </a:prstGeom>
        </p:spPr>
      </p:pic>
    </p:spTree>
    <p:extLst>
      <p:ext uri="{BB962C8B-B14F-4D97-AF65-F5344CB8AC3E}">
        <p14:creationId xmlns:p14="http://schemas.microsoft.com/office/powerpoint/2010/main" val="125474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61;p52">
            <a:extLst>
              <a:ext uri="{FF2B5EF4-FFF2-40B4-BE49-F238E27FC236}">
                <a16:creationId xmlns:a16="http://schemas.microsoft.com/office/drawing/2014/main" id="{9E393AFF-3818-ACC3-B9CD-2A9D315997A0}"/>
              </a:ext>
            </a:extLst>
          </p:cNvPr>
          <p:cNvSpPr/>
          <p:nvPr/>
        </p:nvSpPr>
        <p:spPr>
          <a:xfrm>
            <a:off x="216000" y="1334653"/>
            <a:ext cx="2088000" cy="3007743"/>
          </a:xfrm>
          <a:prstGeom prst="rect">
            <a:avLst/>
          </a:prstGeom>
          <a:solidFill>
            <a:srgbClr val="0C8648"/>
          </a:solidFill>
          <a:ln w="9525" cap="flat" cmpd="sng">
            <a:solidFill>
              <a:srgbClr val="0C86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62;p52">
            <a:extLst>
              <a:ext uri="{FF2B5EF4-FFF2-40B4-BE49-F238E27FC236}">
                <a16:creationId xmlns:a16="http://schemas.microsoft.com/office/drawing/2014/main" id="{C74D4754-361B-21F1-B655-FF3282798F76}"/>
              </a:ext>
            </a:extLst>
          </p:cNvPr>
          <p:cNvSpPr/>
          <p:nvPr/>
        </p:nvSpPr>
        <p:spPr>
          <a:xfrm>
            <a:off x="2429656" y="1335458"/>
            <a:ext cx="2088000" cy="3007743"/>
          </a:xfrm>
          <a:prstGeom prst="rect">
            <a:avLst/>
          </a:prstGeom>
          <a:solidFill>
            <a:srgbClr val="F58020"/>
          </a:solidFill>
          <a:ln w="9525" cap="flat" cmpd="sng">
            <a:solidFill>
              <a:srgbClr val="F580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3;p52">
            <a:extLst>
              <a:ext uri="{FF2B5EF4-FFF2-40B4-BE49-F238E27FC236}">
                <a16:creationId xmlns:a16="http://schemas.microsoft.com/office/drawing/2014/main" id="{3C4AFD86-7A90-1B21-EBA5-CD56C1FE67F2}"/>
              </a:ext>
            </a:extLst>
          </p:cNvPr>
          <p:cNvSpPr/>
          <p:nvPr/>
        </p:nvSpPr>
        <p:spPr>
          <a:xfrm>
            <a:off x="4643312" y="1335483"/>
            <a:ext cx="2088000" cy="3007743"/>
          </a:xfrm>
          <a:prstGeom prst="rect">
            <a:avLst/>
          </a:prstGeom>
          <a:solidFill>
            <a:srgbClr val="14697B"/>
          </a:solidFill>
          <a:ln w="9525" cap="flat" cmpd="sng">
            <a:solidFill>
              <a:srgbClr val="1469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264;p52">
            <a:extLst>
              <a:ext uri="{FF2B5EF4-FFF2-40B4-BE49-F238E27FC236}">
                <a16:creationId xmlns:a16="http://schemas.microsoft.com/office/drawing/2014/main" id="{7C91FD83-E5FA-DD27-4573-E6E5AA4785C2}"/>
              </a:ext>
            </a:extLst>
          </p:cNvPr>
          <p:cNvPicPr preferRelativeResize="0"/>
          <p:nvPr/>
        </p:nvPicPr>
        <p:blipFill>
          <a:blip r:embed="rId3">
            <a:alphaModFix/>
          </a:blip>
          <a:stretch>
            <a:fillRect/>
          </a:stretch>
        </p:blipFill>
        <p:spPr>
          <a:xfrm>
            <a:off x="5065988" y="1593520"/>
            <a:ext cx="1242648" cy="1241110"/>
          </a:xfrm>
          <a:prstGeom prst="rect">
            <a:avLst/>
          </a:prstGeom>
          <a:noFill/>
          <a:ln>
            <a:noFill/>
          </a:ln>
        </p:spPr>
      </p:pic>
      <p:pic>
        <p:nvPicPr>
          <p:cNvPr id="7" name="Google Shape;265;p52">
            <a:extLst>
              <a:ext uri="{FF2B5EF4-FFF2-40B4-BE49-F238E27FC236}">
                <a16:creationId xmlns:a16="http://schemas.microsoft.com/office/drawing/2014/main" id="{A69A61E1-3DDF-A7EE-10D9-0534277A91F4}"/>
              </a:ext>
            </a:extLst>
          </p:cNvPr>
          <p:cNvPicPr preferRelativeResize="0"/>
          <p:nvPr/>
        </p:nvPicPr>
        <p:blipFill>
          <a:blip r:embed="rId4">
            <a:alphaModFix/>
          </a:blip>
          <a:stretch>
            <a:fillRect/>
          </a:stretch>
        </p:blipFill>
        <p:spPr>
          <a:xfrm>
            <a:off x="2852331" y="1592753"/>
            <a:ext cx="1242651" cy="1242645"/>
          </a:xfrm>
          <a:prstGeom prst="rect">
            <a:avLst/>
          </a:prstGeom>
          <a:noFill/>
          <a:ln>
            <a:noFill/>
          </a:ln>
        </p:spPr>
      </p:pic>
      <p:pic>
        <p:nvPicPr>
          <p:cNvPr id="8" name="Google Shape;266;p52">
            <a:extLst>
              <a:ext uri="{FF2B5EF4-FFF2-40B4-BE49-F238E27FC236}">
                <a16:creationId xmlns:a16="http://schemas.microsoft.com/office/drawing/2014/main" id="{81781236-4880-E732-9C4F-48FE34241B2D}"/>
              </a:ext>
            </a:extLst>
          </p:cNvPr>
          <p:cNvPicPr preferRelativeResize="0"/>
          <p:nvPr/>
        </p:nvPicPr>
        <p:blipFill>
          <a:blip r:embed="rId5">
            <a:alphaModFix/>
          </a:blip>
          <a:stretch>
            <a:fillRect/>
          </a:stretch>
        </p:blipFill>
        <p:spPr>
          <a:xfrm>
            <a:off x="638675" y="1592753"/>
            <a:ext cx="1242651" cy="1242645"/>
          </a:xfrm>
          <a:prstGeom prst="rect">
            <a:avLst/>
          </a:prstGeom>
          <a:noFill/>
          <a:ln>
            <a:noFill/>
          </a:ln>
        </p:spPr>
      </p:pic>
      <p:sp>
        <p:nvSpPr>
          <p:cNvPr id="9" name="Google Shape;268;p52">
            <a:extLst>
              <a:ext uri="{FF2B5EF4-FFF2-40B4-BE49-F238E27FC236}">
                <a16:creationId xmlns:a16="http://schemas.microsoft.com/office/drawing/2014/main" id="{7A3E7131-2E76-1879-8A14-53542CAE0771}"/>
              </a:ext>
            </a:extLst>
          </p:cNvPr>
          <p:cNvSpPr txBox="1"/>
          <p:nvPr/>
        </p:nvSpPr>
        <p:spPr>
          <a:xfrm>
            <a:off x="206527" y="3151238"/>
            <a:ext cx="2088000" cy="1107996"/>
          </a:xfrm>
          <a:prstGeom prst="rect">
            <a:avLst/>
          </a:prstGeom>
          <a:noFill/>
          <a:ln>
            <a:noFill/>
          </a:ln>
        </p:spPr>
        <p:txBody>
          <a:bodyPr spcFirstLastPara="1" wrap="square" lIns="108000" tIns="0" rIns="0" bIns="0" anchor="t" anchorCtr="0">
            <a:spAutoFit/>
          </a:bodyPr>
          <a:lstStyle/>
          <a:p>
            <a:pPr marL="0" lvl="0" indent="0" algn="l" rtl="0">
              <a:spcBef>
                <a:spcPts val="0"/>
              </a:spcBef>
              <a:spcAft>
                <a:spcPts val="0"/>
              </a:spcAft>
              <a:buNone/>
            </a:pPr>
            <a:r>
              <a:rPr lang="en-GB" sz="1800" b="1">
                <a:solidFill>
                  <a:schemeClr val="lt1"/>
                </a:solidFill>
                <a:latin typeface="Arial" panose="020B0604020202020204" pitchFamily="34" charset="0"/>
                <a:ea typeface="Helvetica Neue Light"/>
                <a:cs typeface="Arial" panose="020B0604020202020204" pitchFamily="34" charset="0"/>
                <a:sym typeface="Helvetica Neue Light"/>
              </a:rPr>
              <a:t>OPTIMISE THE</a:t>
            </a:r>
            <a:br>
              <a:rPr lang="en-GB" sz="1800" b="1">
                <a:solidFill>
                  <a:schemeClr val="lt1"/>
                </a:solidFill>
                <a:latin typeface="Arial" panose="020B0604020202020204" pitchFamily="34" charset="0"/>
                <a:ea typeface="Helvetica Neue Light"/>
                <a:cs typeface="Arial" panose="020B0604020202020204" pitchFamily="34" charset="0"/>
                <a:sym typeface="Helvetica Neue Light"/>
              </a:rPr>
            </a:br>
            <a:r>
              <a:rPr lang="en-GB" sz="1800" b="1">
                <a:solidFill>
                  <a:schemeClr val="lt1"/>
                </a:solidFill>
                <a:latin typeface="Arial" panose="020B0604020202020204" pitchFamily="34" charset="0"/>
                <a:ea typeface="Helvetica Neue Light"/>
                <a:cs typeface="Arial" panose="020B0604020202020204" pitchFamily="34" charset="0"/>
                <a:sym typeface="Helvetica Neue Light"/>
              </a:rPr>
              <a:t>TRANSITION TO</a:t>
            </a:r>
            <a:br>
              <a:rPr lang="en-GB" sz="1800" b="1">
                <a:solidFill>
                  <a:schemeClr val="lt1"/>
                </a:solidFill>
                <a:latin typeface="Arial" panose="020B0604020202020204" pitchFamily="34" charset="0"/>
                <a:ea typeface="Helvetica Neue Light"/>
                <a:cs typeface="Arial" panose="020B0604020202020204" pitchFamily="34" charset="0"/>
                <a:sym typeface="Helvetica Neue Light"/>
              </a:rPr>
            </a:br>
            <a:r>
              <a:rPr lang="en-GB" sz="1800" b="1">
                <a:solidFill>
                  <a:schemeClr val="lt1"/>
                </a:solidFill>
                <a:latin typeface="Arial" panose="020B0604020202020204" pitchFamily="34" charset="0"/>
                <a:ea typeface="Helvetica Neue Light"/>
                <a:cs typeface="Arial" panose="020B0604020202020204" pitchFamily="34" charset="0"/>
                <a:sym typeface="Helvetica Neue Light"/>
              </a:rPr>
              <a:t>RENEWABLE </a:t>
            </a:r>
            <a:br>
              <a:rPr lang="en-GB" sz="1800" b="1">
                <a:solidFill>
                  <a:schemeClr val="lt1"/>
                </a:solidFill>
                <a:latin typeface="Arial" panose="020B0604020202020204" pitchFamily="34" charset="0"/>
                <a:ea typeface="Helvetica Neue Light"/>
                <a:cs typeface="Arial" panose="020B0604020202020204" pitchFamily="34" charset="0"/>
                <a:sym typeface="Helvetica Neue Light"/>
              </a:rPr>
            </a:br>
            <a:r>
              <a:rPr lang="en-GB" sz="1800" b="1">
                <a:solidFill>
                  <a:schemeClr val="lt1"/>
                </a:solidFill>
                <a:latin typeface="Arial" panose="020B0604020202020204" pitchFamily="34" charset="0"/>
                <a:ea typeface="Helvetica Neue Light"/>
                <a:cs typeface="Arial" panose="020B0604020202020204" pitchFamily="34" charset="0"/>
                <a:sym typeface="Helvetica Neue Light"/>
              </a:rPr>
              <a:t>ELECTRICITY</a:t>
            </a:r>
            <a:endParaRPr sz="1800" b="1">
              <a:solidFill>
                <a:schemeClr val="lt1"/>
              </a:solidFill>
              <a:latin typeface="Arial" panose="020B0604020202020204" pitchFamily="34" charset="0"/>
              <a:ea typeface="Helvetica Neue Light"/>
              <a:cs typeface="Arial" panose="020B0604020202020204" pitchFamily="34" charset="0"/>
              <a:sym typeface="Helvetica Neue Light"/>
            </a:endParaRPr>
          </a:p>
        </p:txBody>
      </p:sp>
      <p:sp>
        <p:nvSpPr>
          <p:cNvPr id="10" name="Google Shape;269;p52">
            <a:extLst>
              <a:ext uri="{FF2B5EF4-FFF2-40B4-BE49-F238E27FC236}">
                <a16:creationId xmlns:a16="http://schemas.microsoft.com/office/drawing/2014/main" id="{8F667354-6DC8-4CAE-ABC7-B07AF23EF8E5}"/>
              </a:ext>
            </a:extLst>
          </p:cNvPr>
          <p:cNvSpPr txBox="1"/>
          <p:nvPr/>
        </p:nvSpPr>
        <p:spPr>
          <a:xfrm>
            <a:off x="2423115" y="3151238"/>
            <a:ext cx="2074000" cy="830997"/>
          </a:xfrm>
          <a:prstGeom prst="rect">
            <a:avLst/>
          </a:prstGeom>
          <a:noFill/>
          <a:ln>
            <a:noFill/>
          </a:ln>
        </p:spPr>
        <p:txBody>
          <a:bodyPr spcFirstLastPara="1" wrap="square" lIns="108000" tIns="0" rIns="0" bIns="0" anchor="t" anchorCtr="0">
            <a:spAutoFit/>
          </a:bodyPr>
          <a:lstStyle/>
          <a:p>
            <a:pPr marL="0" lvl="0" indent="0" algn="l" rtl="0">
              <a:spcBef>
                <a:spcPts val="0"/>
              </a:spcBef>
              <a:spcAft>
                <a:spcPts val="0"/>
              </a:spcAft>
              <a:buNone/>
            </a:pPr>
            <a:r>
              <a:rPr lang="en-GB" sz="1800" b="1">
                <a:solidFill>
                  <a:schemeClr val="lt1"/>
                </a:solidFill>
                <a:latin typeface="Arial" panose="020B0604020202020204" pitchFamily="34" charset="0"/>
                <a:ea typeface="Helvetica Neue Light"/>
                <a:cs typeface="Arial" panose="020B0604020202020204" pitchFamily="34" charset="0"/>
                <a:sym typeface="Helvetica Neue Light"/>
              </a:rPr>
              <a:t>COMMERCIALISE CLEAN HYDROGEN</a:t>
            </a:r>
            <a:endParaRPr sz="1800" b="1">
              <a:solidFill>
                <a:schemeClr val="lt1"/>
              </a:solidFill>
              <a:latin typeface="Arial" panose="020B0604020202020204" pitchFamily="34" charset="0"/>
              <a:ea typeface="Helvetica Neue Light"/>
              <a:cs typeface="Arial" panose="020B0604020202020204" pitchFamily="34" charset="0"/>
              <a:sym typeface="Helvetica Neue Light"/>
            </a:endParaRPr>
          </a:p>
        </p:txBody>
      </p:sp>
      <p:sp>
        <p:nvSpPr>
          <p:cNvPr id="11" name="Google Shape;270;p52">
            <a:extLst>
              <a:ext uri="{FF2B5EF4-FFF2-40B4-BE49-F238E27FC236}">
                <a16:creationId xmlns:a16="http://schemas.microsoft.com/office/drawing/2014/main" id="{5849602D-EBC7-526C-1CD9-6BEE4AE1BA6C}"/>
              </a:ext>
            </a:extLst>
          </p:cNvPr>
          <p:cNvSpPr txBox="1"/>
          <p:nvPr/>
        </p:nvSpPr>
        <p:spPr>
          <a:xfrm>
            <a:off x="4648199" y="3151238"/>
            <a:ext cx="2086801" cy="1107996"/>
          </a:xfrm>
          <a:prstGeom prst="rect">
            <a:avLst/>
          </a:prstGeom>
          <a:noFill/>
          <a:ln>
            <a:noFill/>
          </a:ln>
        </p:spPr>
        <p:txBody>
          <a:bodyPr spcFirstLastPara="1" wrap="square" lIns="108000" tIns="0" rIns="0" bIns="0" anchor="t" anchorCtr="0">
            <a:spAutoFit/>
          </a:bodyPr>
          <a:lstStyle/>
          <a:p>
            <a:pPr marL="0" lvl="0" indent="0" algn="l" rtl="0">
              <a:spcBef>
                <a:spcPts val="0"/>
              </a:spcBef>
              <a:spcAft>
                <a:spcPts val="0"/>
              </a:spcAft>
              <a:buNone/>
            </a:pPr>
            <a:r>
              <a:rPr lang="en-GB" sz="1800" b="1">
                <a:solidFill>
                  <a:schemeClr val="lt1"/>
                </a:solidFill>
                <a:latin typeface="Arial" panose="020B0604020202020204" pitchFamily="34" charset="0"/>
                <a:ea typeface="Helvetica Neue Light"/>
                <a:cs typeface="Arial" panose="020B0604020202020204" pitchFamily="34" charset="0"/>
                <a:sym typeface="Helvetica Neue Light"/>
              </a:rPr>
              <a:t>SUPPORT THE TRANSITION TO </a:t>
            </a:r>
            <a:br>
              <a:rPr lang="en-GB" sz="1800" b="1">
                <a:solidFill>
                  <a:schemeClr val="lt1"/>
                </a:solidFill>
                <a:latin typeface="Arial" panose="020B0604020202020204" pitchFamily="34" charset="0"/>
                <a:ea typeface="Helvetica Neue Light"/>
                <a:cs typeface="Arial" panose="020B0604020202020204" pitchFamily="34" charset="0"/>
                <a:sym typeface="Helvetica Neue Light"/>
              </a:rPr>
            </a:br>
            <a:r>
              <a:rPr lang="en-GB" sz="1800" b="1">
                <a:solidFill>
                  <a:schemeClr val="lt1"/>
                </a:solidFill>
                <a:latin typeface="Arial" panose="020B0604020202020204" pitchFamily="34" charset="0"/>
                <a:ea typeface="Helvetica Neue Light"/>
                <a:cs typeface="Arial" panose="020B0604020202020204" pitchFamily="34" charset="0"/>
                <a:sym typeface="Helvetica Neue Light"/>
              </a:rPr>
              <a:t>LOW EMISSIONS METALS</a:t>
            </a:r>
            <a:endParaRPr sz="1800" b="1">
              <a:solidFill>
                <a:schemeClr val="lt1"/>
              </a:solidFill>
              <a:latin typeface="Arial" panose="020B0604020202020204" pitchFamily="34" charset="0"/>
              <a:ea typeface="Helvetica Neue Light"/>
              <a:cs typeface="Arial" panose="020B0604020202020204" pitchFamily="34" charset="0"/>
              <a:sym typeface="Helvetica Neue Light"/>
            </a:endParaRPr>
          </a:p>
        </p:txBody>
      </p:sp>
      <p:sp>
        <p:nvSpPr>
          <p:cNvPr id="12" name="Google Shape;263;p52">
            <a:extLst>
              <a:ext uri="{FF2B5EF4-FFF2-40B4-BE49-F238E27FC236}">
                <a16:creationId xmlns:a16="http://schemas.microsoft.com/office/drawing/2014/main" id="{AC5F5CC7-6AF0-9F10-BFD4-B9EA97315CF5}"/>
              </a:ext>
            </a:extLst>
          </p:cNvPr>
          <p:cNvSpPr/>
          <p:nvPr/>
        </p:nvSpPr>
        <p:spPr>
          <a:xfrm>
            <a:off x="6856968" y="1335483"/>
            <a:ext cx="2088000" cy="3007743"/>
          </a:xfrm>
          <a:prstGeom prst="rect">
            <a:avLst/>
          </a:prstGeom>
          <a:solidFill>
            <a:srgbClr val="00B0D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p52">
            <a:extLst>
              <a:ext uri="{FF2B5EF4-FFF2-40B4-BE49-F238E27FC236}">
                <a16:creationId xmlns:a16="http://schemas.microsoft.com/office/drawing/2014/main" id="{0AC0D681-386A-C4C4-9896-A1BDB5089F13}"/>
              </a:ext>
            </a:extLst>
          </p:cNvPr>
          <p:cNvSpPr txBox="1"/>
          <p:nvPr/>
        </p:nvSpPr>
        <p:spPr>
          <a:xfrm>
            <a:off x="6866743" y="3151238"/>
            <a:ext cx="2086801" cy="830997"/>
          </a:xfrm>
          <a:prstGeom prst="rect">
            <a:avLst/>
          </a:prstGeom>
          <a:noFill/>
          <a:ln>
            <a:noFill/>
          </a:ln>
        </p:spPr>
        <p:txBody>
          <a:bodyPr spcFirstLastPara="1" wrap="square" lIns="108000" tIns="0" rIns="0" bIns="0" anchor="t" anchorCtr="0">
            <a:spAutoFit/>
          </a:bodyPr>
          <a:lstStyle/>
          <a:p>
            <a:pPr marL="0" lvl="0" indent="0" algn="l" rtl="0">
              <a:spcBef>
                <a:spcPts val="0"/>
              </a:spcBef>
              <a:spcAft>
                <a:spcPts val="0"/>
              </a:spcAft>
              <a:buNone/>
            </a:pPr>
            <a:r>
              <a:rPr lang="en-GB" sz="1800" b="1">
                <a:solidFill>
                  <a:schemeClr val="lt1"/>
                </a:solidFill>
                <a:latin typeface="Arial" panose="020B0604020202020204" pitchFamily="34" charset="0"/>
                <a:ea typeface="Helvetica Neue Light"/>
                <a:cs typeface="Arial" panose="020B0604020202020204" pitchFamily="34" charset="0"/>
                <a:sym typeface="Helvetica Neue Light"/>
              </a:rPr>
              <a:t>DECARBONISE LAND TRANSPORT</a:t>
            </a:r>
            <a:endParaRPr sz="1800" b="1">
              <a:solidFill>
                <a:schemeClr val="lt1"/>
              </a:solidFill>
              <a:latin typeface="Arial" panose="020B0604020202020204" pitchFamily="34" charset="0"/>
              <a:ea typeface="Helvetica Neue Light"/>
              <a:cs typeface="Arial" panose="020B0604020202020204" pitchFamily="34" charset="0"/>
              <a:sym typeface="Helvetica Neue Light"/>
            </a:endParaRPr>
          </a:p>
        </p:txBody>
      </p:sp>
      <p:pic>
        <p:nvPicPr>
          <p:cNvPr id="14" name="Google Shape;264;p52">
            <a:extLst>
              <a:ext uri="{FF2B5EF4-FFF2-40B4-BE49-F238E27FC236}">
                <a16:creationId xmlns:a16="http://schemas.microsoft.com/office/drawing/2014/main" id="{156F5499-9488-F29F-AE33-F49CD780A3E3}"/>
              </a:ext>
            </a:extLst>
          </p:cNvPr>
          <p:cNvPicPr preferRelativeResize="0"/>
          <p:nvPr/>
        </p:nvPicPr>
        <p:blipFill>
          <a:blip r:embed="rId6"/>
          <a:srcRect/>
          <a:stretch/>
        </p:blipFill>
        <p:spPr>
          <a:xfrm>
            <a:off x="7280413" y="1593520"/>
            <a:ext cx="1241110" cy="1241110"/>
          </a:xfrm>
          <a:prstGeom prst="rect">
            <a:avLst/>
          </a:prstGeom>
          <a:noFill/>
          <a:ln>
            <a:noFill/>
          </a:ln>
        </p:spPr>
      </p:pic>
      <p:sp>
        <p:nvSpPr>
          <p:cNvPr id="20" name="Title 1">
            <a:extLst>
              <a:ext uri="{FF2B5EF4-FFF2-40B4-BE49-F238E27FC236}">
                <a16:creationId xmlns:a16="http://schemas.microsoft.com/office/drawing/2014/main" id="{C58AA826-AE3B-22EB-A760-3DAE3D9E117F}"/>
              </a:ext>
            </a:extLst>
          </p:cNvPr>
          <p:cNvSpPr>
            <a:spLocks noGrp="1"/>
          </p:cNvSpPr>
          <p:nvPr>
            <p:ph type="title"/>
          </p:nvPr>
        </p:nvSpPr>
        <p:spPr>
          <a:xfrm>
            <a:off x="612000" y="468000"/>
            <a:ext cx="8280000" cy="540000"/>
          </a:xfrm>
        </p:spPr>
        <p:txBody>
          <a:bodyPr/>
          <a:lstStyle/>
          <a:p>
            <a:r>
              <a:rPr lang="en-US"/>
              <a:t>Investment Priorities </a:t>
            </a:r>
          </a:p>
        </p:txBody>
      </p:sp>
      <p:sp>
        <p:nvSpPr>
          <p:cNvPr id="21" name="Rectangle 20">
            <a:extLst>
              <a:ext uri="{FF2B5EF4-FFF2-40B4-BE49-F238E27FC236}">
                <a16:creationId xmlns:a16="http://schemas.microsoft.com/office/drawing/2014/main" id="{0B5317F9-7A3C-8969-B2F6-A855BED273D2}"/>
              </a:ext>
            </a:extLst>
          </p:cNvPr>
          <p:cNvSpPr/>
          <p:nvPr/>
        </p:nvSpPr>
        <p:spPr>
          <a:xfrm>
            <a:off x="4572000" y="1215468"/>
            <a:ext cx="4445656" cy="3187482"/>
          </a:xfrm>
          <a:prstGeom prst="rect">
            <a:avLst/>
          </a:prstGeom>
          <a:solidFill>
            <a:schemeClr val="bg1">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EEE087A7-8854-B9F2-C557-CDA6A0A777AC}"/>
              </a:ext>
            </a:extLst>
          </p:cNvPr>
          <p:cNvSpPr/>
          <p:nvPr/>
        </p:nvSpPr>
        <p:spPr>
          <a:xfrm>
            <a:off x="84524" y="1215468"/>
            <a:ext cx="2274474" cy="3187482"/>
          </a:xfrm>
          <a:prstGeom prst="rect">
            <a:avLst/>
          </a:prstGeom>
          <a:solidFill>
            <a:schemeClr val="bg1">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4565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85"/>
          <p:cNvSpPr txBox="1">
            <a:spLocks noGrp="1"/>
          </p:cNvSpPr>
          <p:nvPr>
            <p:ph type="title"/>
          </p:nvPr>
        </p:nvSpPr>
        <p:spPr>
          <a:prstGeom prst="rect">
            <a:avLst/>
          </a:prstGeom>
        </p:spPr>
        <p:txBody>
          <a:bodyPr spcFirstLastPara="1" wrap="square" lIns="0" tIns="0" rIns="0" bIns="0" anchor="ctr" anchorCtr="0">
            <a:noAutofit/>
          </a:bodyPr>
          <a:lstStyle/>
          <a:p>
            <a:r>
              <a:rPr lang="en-GB"/>
              <a:t>ARENA has committed $288 million to 45 projects to seed Australia’s hydrogen industry</a:t>
            </a:r>
            <a:endParaRPr lang="en-AU"/>
          </a:p>
        </p:txBody>
      </p:sp>
      <p:pic>
        <p:nvPicPr>
          <p:cNvPr id="4" name="Picture 3">
            <a:extLst>
              <a:ext uri="{FF2B5EF4-FFF2-40B4-BE49-F238E27FC236}">
                <a16:creationId xmlns:a16="http://schemas.microsoft.com/office/drawing/2014/main" id="{3CEC4079-9011-4B84-A38C-8F12F24F331C}"/>
              </a:ext>
            </a:extLst>
          </p:cNvPr>
          <p:cNvPicPr>
            <a:picLocks noChangeAspect="1"/>
          </p:cNvPicPr>
          <p:nvPr/>
        </p:nvPicPr>
        <p:blipFill>
          <a:blip r:embed="rId3"/>
          <a:srcRect/>
          <a:stretch/>
        </p:blipFill>
        <p:spPr>
          <a:xfrm>
            <a:off x="1385189" y="1154530"/>
            <a:ext cx="6373622" cy="3566840"/>
          </a:xfrm>
          <a:prstGeom prst="rect">
            <a:avLst/>
          </a:prstGeom>
        </p:spPr>
      </p:pic>
      <p:sp>
        <p:nvSpPr>
          <p:cNvPr id="3" name="Rectangle 2">
            <a:extLst>
              <a:ext uri="{FF2B5EF4-FFF2-40B4-BE49-F238E27FC236}">
                <a16:creationId xmlns:a16="http://schemas.microsoft.com/office/drawing/2014/main" id="{7066E25B-2C94-A488-0A88-022FCB8D0238}"/>
              </a:ext>
            </a:extLst>
          </p:cNvPr>
          <p:cNvSpPr/>
          <p:nvPr/>
        </p:nvSpPr>
        <p:spPr>
          <a:xfrm>
            <a:off x="2365513" y="4834393"/>
            <a:ext cx="4412974" cy="3091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800">
                <a:solidFill>
                  <a:schemeClr val="bg1">
                    <a:lumMod val="50000"/>
                  </a:schemeClr>
                </a:solidFill>
              </a:rPr>
              <a:t>* Announced, funding agreement under negotiation</a:t>
            </a:r>
          </a:p>
        </p:txBody>
      </p:sp>
    </p:spTree>
    <p:extLst>
      <p:ext uri="{BB962C8B-B14F-4D97-AF65-F5344CB8AC3E}">
        <p14:creationId xmlns:p14="http://schemas.microsoft.com/office/powerpoint/2010/main" val="405569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3438B3B-9F8E-C408-FA7F-E4A2F6CE9988}"/>
              </a:ext>
            </a:extLst>
          </p:cNvPr>
          <p:cNvGraphicFramePr>
            <a:graphicFrameLocks noChangeAspect="1"/>
          </p:cNvGraphicFramePr>
          <p:nvPr>
            <p:custDataLst>
              <p:tags r:id="rId1"/>
            </p:custDataLst>
            <p:extLst>
              <p:ext uri="{D42A27DB-BD31-4B8C-83A1-F6EECF244321}">
                <p14:modId xmlns:p14="http://schemas.microsoft.com/office/powerpoint/2010/main" val="1890719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2" name="Object 1" hidden="1">
                        <a:extLst>
                          <a:ext uri="{FF2B5EF4-FFF2-40B4-BE49-F238E27FC236}">
                            <a16:creationId xmlns:a16="http://schemas.microsoft.com/office/drawing/2014/main" id="{93438B3B-9F8E-C408-FA7F-E4A2F6CE99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70" name="Google Shape;470;p88"/>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25000"/>
                    </a14:imgEffect>
                  </a14:imgLayer>
                </a14:imgProps>
              </a:ext>
            </a:extLst>
          </a:blip>
          <a:srcRect b="10225"/>
          <a:stretch/>
        </p:blipFill>
        <p:spPr>
          <a:xfrm>
            <a:off x="0" y="0"/>
            <a:ext cx="9144049" cy="4617550"/>
          </a:xfrm>
          <a:prstGeom prst="rect">
            <a:avLst/>
          </a:prstGeom>
          <a:noFill/>
          <a:ln>
            <a:noFill/>
          </a:ln>
        </p:spPr>
      </p:pic>
      <p:sp>
        <p:nvSpPr>
          <p:cNvPr id="472" name="Google Shape;472;p88"/>
          <p:cNvSpPr txBox="1">
            <a:spLocks noGrp="1"/>
          </p:cNvSpPr>
          <p:nvPr>
            <p:ph type="title"/>
          </p:nvPr>
        </p:nvSpPr>
        <p:spPr>
          <a:xfrm>
            <a:off x="0" y="0"/>
            <a:ext cx="7452000" cy="1188000"/>
          </a:xfrm>
          <a:prstGeom prst="rect">
            <a:avLst/>
          </a:prstGeom>
          <a:solidFill>
            <a:srgbClr val="636363">
              <a:alpha val="68720"/>
            </a:srgbClr>
          </a:solidFill>
          <a:ln>
            <a:noFill/>
          </a:ln>
        </p:spPr>
        <p:txBody>
          <a:bodyPr spcFirstLastPara="1" wrap="square" lIns="108000" tIns="108000" rIns="108000" bIns="108000" anchor="t" anchorCtr="0">
            <a:noAutofit/>
          </a:bodyPr>
          <a:lstStyle/>
          <a:p>
            <a:pPr marL="0" marR="0" lvl="0" indent="0" algn="l" rtl="0">
              <a:lnSpc>
                <a:spcPct val="100000"/>
              </a:lnSpc>
              <a:spcBef>
                <a:spcPts val="0"/>
              </a:spcBef>
              <a:spcAft>
                <a:spcPts val="0"/>
              </a:spcAft>
              <a:buNone/>
            </a:pPr>
            <a:r>
              <a:rPr lang="en-GB" sz="1800">
                <a:solidFill>
                  <a:schemeClr val="lt1"/>
                </a:solidFill>
                <a:latin typeface="Helvetica Neue"/>
                <a:ea typeface="Helvetica Neue"/>
                <a:cs typeface="Helvetica Neue"/>
                <a:sym typeface="Helvetica Neue"/>
              </a:rPr>
              <a:t>Yara Pilbara Renewable Ammonia Project</a:t>
            </a:r>
            <a:endParaRPr sz="1800">
              <a:solidFill>
                <a:schemeClr val="lt1"/>
              </a:solidFill>
              <a:latin typeface="Helvetica Neue"/>
              <a:ea typeface="Helvetica Neue"/>
              <a:cs typeface="Helvetica Neue"/>
              <a:sym typeface="Helvetica Neue"/>
            </a:endParaRPr>
          </a:p>
          <a:p>
            <a:pPr marL="0" marR="0" lvl="0" indent="0" algn="l" rtl="0">
              <a:lnSpc>
                <a:spcPct val="100000"/>
              </a:lnSpc>
              <a:spcBef>
                <a:spcPts val="300"/>
              </a:spcBef>
              <a:spcAft>
                <a:spcPts val="0"/>
              </a:spcAft>
              <a:buNone/>
            </a:pPr>
            <a:r>
              <a:rPr lang="en-GB" sz="1300" b="0">
                <a:solidFill>
                  <a:schemeClr val="lt1"/>
                </a:solidFill>
                <a:latin typeface="Helvetica Neue Light"/>
                <a:ea typeface="Helvetica Neue Light"/>
                <a:cs typeface="Helvetica Neue Light"/>
                <a:sym typeface="Helvetica Neue Light"/>
              </a:rPr>
              <a:t>Feasibility study leading to funding approval for deployment of a renewable hydrogen and renewable ammonia production and export facility (using a 10 MW electrolyser)</a:t>
            </a:r>
            <a:endParaRPr sz="1300" b="0">
              <a:solidFill>
                <a:schemeClr val="lt1"/>
              </a:solidFill>
              <a:latin typeface="Helvetica Neue Light"/>
              <a:ea typeface="Helvetica Neue Light"/>
              <a:cs typeface="Helvetica Neue Light"/>
              <a:sym typeface="Helvetica Neue Light"/>
            </a:endParaRPr>
          </a:p>
          <a:p>
            <a:pPr marL="0" marR="0" lvl="0" indent="0" algn="l" rtl="0">
              <a:lnSpc>
                <a:spcPct val="100000"/>
              </a:lnSpc>
              <a:spcBef>
                <a:spcPts val="300"/>
              </a:spcBef>
              <a:spcAft>
                <a:spcPts val="300"/>
              </a:spcAft>
              <a:buNone/>
            </a:pPr>
            <a:r>
              <a:rPr lang="en-GB" sz="1300" b="0" i="1">
                <a:solidFill>
                  <a:schemeClr val="lt1"/>
                </a:solidFill>
                <a:latin typeface="Helvetica Neue Light"/>
                <a:ea typeface="Helvetica Neue Light"/>
                <a:cs typeface="Helvetica Neue Light"/>
                <a:sym typeface="Helvetica Neue Light"/>
              </a:rPr>
              <a:t>Feasibility - 2020 - $995k ARENA funding    |    Deployment - 2021 - $47.5m approved ARENA funding</a:t>
            </a:r>
            <a:endParaRPr sz="1300" b="0" i="1">
              <a:solidFill>
                <a:schemeClr val="lt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02174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F0515E7-81A6-992A-01AE-ECC64EAFE431}"/>
              </a:ext>
            </a:extLst>
          </p:cNvPr>
          <p:cNvGraphicFramePr>
            <a:graphicFrameLocks noChangeAspect="1"/>
          </p:cNvGraphicFramePr>
          <p:nvPr>
            <p:custDataLst>
              <p:tags r:id="rId1"/>
            </p:custDataLst>
            <p:extLst>
              <p:ext uri="{D42A27DB-BD31-4B8C-83A1-F6EECF244321}">
                <p14:modId xmlns:p14="http://schemas.microsoft.com/office/powerpoint/2010/main" val="3445845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2" name="Object 1" hidden="1">
                        <a:extLst>
                          <a:ext uri="{FF2B5EF4-FFF2-40B4-BE49-F238E27FC236}">
                            <a16:creationId xmlns:a16="http://schemas.microsoft.com/office/drawing/2014/main" id="{7F0515E7-81A6-992A-01AE-ECC64EAFE4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30" name="Picture 6">
            <a:extLst>
              <a:ext uri="{FF2B5EF4-FFF2-40B4-BE49-F238E27FC236}">
                <a16:creationId xmlns:a16="http://schemas.microsoft.com/office/drawing/2014/main" id="{86E40B36-B048-8B26-572B-79C1A56A6E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780" b="22910"/>
          <a:stretch/>
        </p:blipFill>
        <p:spPr bwMode="auto">
          <a:xfrm>
            <a:off x="0" y="0"/>
            <a:ext cx="9161999" cy="4618800"/>
          </a:xfrm>
          <a:prstGeom prst="rect">
            <a:avLst/>
          </a:prstGeom>
          <a:noFill/>
          <a:extLst>
            <a:ext uri="{909E8E84-426E-40DD-AFC4-6F175D3DCCD1}">
              <a14:hiddenFill xmlns:a14="http://schemas.microsoft.com/office/drawing/2010/main">
                <a:solidFill>
                  <a:srgbClr val="FFFFFF"/>
                </a:solidFill>
              </a14:hiddenFill>
            </a:ext>
          </a:extLst>
        </p:spPr>
      </p:pic>
      <p:sp>
        <p:nvSpPr>
          <p:cNvPr id="472" name="Google Shape;472;p88"/>
          <p:cNvSpPr txBox="1">
            <a:spLocks noGrp="1"/>
          </p:cNvSpPr>
          <p:nvPr>
            <p:ph type="title"/>
          </p:nvPr>
        </p:nvSpPr>
        <p:spPr>
          <a:xfrm>
            <a:off x="0" y="0"/>
            <a:ext cx="7452000" cy="1188000"/>
          </a:xfrm>
          <a:prstGeom prst="rect">
            <a:avLst/>
          </a:prstGeom>
          <a:solidFill>
            <a:srgbClr val="636363">
              <a:alpha val="68720"/>
            </a:srgbClr>
          </a:solidFill>
          <a:ln>
            <a:noFill/>
          </a:ln>
        </p:spPr>
        <p:txBody>
          <a:bodyPr spcFirstLastPara="1" wrap="square" lIns="108000" tIns="108000" rIns="108000" bIns="108000" anchor="t" anchorCtr="0">
            <a:noAutofit/>
          </a:bodyPr>
          <a:lstStyle/>
          <a:p>
            <a:pPr marL="0" marR="0" lvl="0" indent="0" algn="l" rtl="0">
              <a:lnSpc>
                <a:spcPct val="100000"/>
              </a:lnSpc>
              <a:spcBef>
                <a:spcPts val="0"/>
              </a:spcBef>
              <a:spcAft>
                <a:spcPts val="0"/>
              </a:spcAft>
              <a:buNone/>
            </a:pPr>
            <a:r>
              <a:rPr lang="en-AU" sz="1800">
                <a:solidFill>
                  <a:schemeClr val="lt1"/>
                </a:solidFill>
                <a:latin typeface="Helvetica Neue"/>
                <a:ea typeface="Helvetica Neue"/>
                <a:cs typeface="Helvetica Neue"/>
                <a:sym typeface="Helvetica Neue"/>
              </a:rPr>
              <a:t>Rio Tinto and Sumitomo Hydrogen Calcination Pilot</a:t>
            </a:r>
            <a:endParaRPr sz="1800">
              <a:solidFill>
                <a:schemeClr val="lt1"/>
              </a:solidFill>
              <a:latin typeface="Helvetica Neue"/>
              <a:ea typeface="Helvetica Neue"/>
              <a:cs typeface="Helvetica Neue"/>
              <a:sym typeface="Helvetica Neue"/>
            </a:endParaRPr>
          </a:p>
          <a:p>
            <a:pPr marL="0" marR="0" lvl="0" indent="0" algn="l" rtl="0">
              <a:lnSpc>
                <a:spcPct val="100000"/>
              </a:lnSpc>
              <a:spcBef>
                <a:spcPts val="300"/>
              </a:spcBef>
              <a:spcAft>
                <a:spcPts val="0"/>
              </a:spcAft>
              <a:buNone/>
            </a:pPr>
            <a:r>
              <a:rPr lang="en-GB" sz="1300" b="0">
                <a:solidFill>
                  <a:schemeClr val="lt1"/>
                </a:solidFill>
                <a:latin typeface="Helvetica Neue Light"/>
                <a:ea typeface="Helvetica Neue Light"/>
                <a:cs typeface="Helvetica Neue Light"/>
                <a:sym typeface="Helvetica Neue Light"/>
              </a:rPr>
              <a:t>Feasibility study leading to funding approval for a trial of hydrogen calcination technology at the </a:t>
            </a:r>
            <a:r>
              <a:rPr lang="en-GB" sz="1300" b="0" err="1">
                <a:solidFill>
                  <a:schemeClr val="lt1"/>
                </a:solidFill>
                <a:latin typeface="Helvetica Neue Light"/>
                <a:ea typeface="Helvetica Neue Light"/>
                <a:cs typeface="Helvetica Neue Light"/>
                <a:sym typeface="Helvetica Neue Light"/>
              </a:rPr>
              <a:t>Yarwun</a:t>
            </a:r>
            <a:r>
              <a:rPr lang="en-GB" sz="1300" b="0">
                <a:solidFill>
                  <a:schemeClr val="lt1"/>
                </a:solidFill>
                <a:latin typeface="Helvetica Neue Light"/>
                <a:ea typeface="Helvetica Neue Light"/>
                <a:cs typeface="Helvetica Neue Light"/>
                <a:sym typeface="Helvetica Neue Light"/>
              </a:rPr>
              <a:t> alumina refinery in Gladstone (using a 2.5 MW electrolyser)</a:t>
            </a:r>
            <a:endParaRPr sz="1300" b="0">
              <a:solidFill>
                <a:schemeClr val="lt1"/>
              </a:solidFill>
              <a:latin typeface="Helvetica Neue Light"/>
              <a:ea typeface="Helvetica Neue Light"/>
              <a:cs typeface="Helvetica Neue Light"/>
              <a:sym typeface="Helvetica Neue Light"/>
            </a:endParaRPr>
          </a:p>
          <a:p>
            <a:pPr marL="0" marR="0" lvl="0" indent="0" algn="l" rtl="0">
              <a:lnSpc>
                <a:spcPct val="100000"/>
              </a:lnSpc>
              <a:spcBef>
                <a:spcPts val="300"/>
              </a:spcBef>
              <a:spcAft>
                <a:spcPts val="300"/>
              </a:spcAft>
              <a:buNone/>
            </a:pPr>
            <a:r>
              <a:rPr lang="en-GB" sz="1300" b="0" i="1">
                <a:solidFill>
                  <a:schemeClr val="lt1"/>
                </a:solidFill>
                <a:latin typeface="Helvetica Neue Light"/>
                <a:ea typeface="Helvetica Neue Light"/>
                <a:cs typeface="Helvetica Neue Light"/>
                <a:sym typeface="Helvetica Neue Light"/>
              </a:rPr>
              <a:t>Feasibility - 2021 - $580k ARENA funding    |    Pilot - 2023 - $32.1m approved ARENA funding</a:t>
            </a:r>
            <a:endParaRPr sz="1300" b="0" i="1">
              <a:solidFill>
                <a:schemeClr val="lt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625011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DD9EDD76-E121-76B9-923E-5505243E48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22" name="Object 21" hidden="1">
                        <a:extLst>
                          <a:ext uri="{FF2B5EF4-FFF2-40B4-BE49-F238E27FC236}">
                            <a16:creationId xmlns:a16="http://schemas.microsoft.com/office/drawing/2014/main" id="{DD9EDD76-E121-76B9-923E-5505243E48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EB63BAF8-6AB3-E055-FE88-D1A83FB0D786}"/>
              </a:ext>
            </a:extLst>
          </p:cNvPr>
          <p:cNvSpPr>
            <a:spLocks noGrp="1"/>
          </p:cNvSpPr>
          <p:nvPr>
            <p:ph type="title"/>
          </p:nvPr>
        </p:nvSpPr>
        <p:spPr/>
        <p:txBody>
          <a:bodyPr vert="horz"/>
          <a:lstStyle/>
          <a:p>
            <a:r>
              <a:rPr lang="en-AU"/>
              <a:t>Recent key competitive rounds</a:t>
            </a:r>
          </a:p>
        </p:txBody>
      </p:sp>
      <p:sp>
        <p:nvSpPr>
          <p:cNvPr id="4" name="Rectangle 3">
            <a:extLst>
              <a:ext uri="{FF2B5EF4-FFF2-40B4-BE49-F238E27FC236}">
                <a16:creationId xmlns:a16="http://schemas.microsoft.com/office/drawing/2014/main" id="{1F6DF9C8-FC46-B929-DDF7-11FE3D1CF67A}"/>
              </a:ext>
            </a:extLst>
          </p:cNvPr>
          <p:cNvSpPr/>
          <p:nvPr/>
        </p:nvSpPr>
        <p:spPr>
          <a:xfrm>
            <a:off x="2102617" y="2889601"/>
            <a:ext cx="1785177" cy="6086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AU" b="1">
                <a:solidFill>
                  <a:schemeClr val="accent5"/>
                </a:solidFill>
                <a:cs typeface="Arial"/>
              </a:rPr>
              <a:t>Large</a:t>
            </a:r>
          </a:p>
          <a:p>
            <a:pPr algn="ctr"/>
            <a:r>
              <a:rPr lang="en-AU" b="1">
                <a:solidFill>
                  <a:schemeClr val="accent5"/>
                </a:solidFill>
                <a:cs typeface="Arial"/>
              </a:rPr>
              <a:t>Scale Solar</a:t>
            </a:r>
          </a:p>
          <a:p>
            <a:pPr algn="ctr"/>
            <a:r>
              <a:rPr lang="en-AU" sz="1100">
                <a:solidFill>
                  <a:schemeClr val="tx1"/>
                </a:solidFill>
                <a:cs typeface="Arial"/>
              </a:rPr>
              <a:t>$92m / 12 projects</a:t>
            </a:r>
          </a:p>
        </p:txBody>
      </p:sp>
      <p:sp>
        <p:nvSpPr>
          <p:cNvPr id="6" name="Rectangle 5">
            <a:extLst>
              <a:ext uri="{FF2B5EF4-FFF2-40B4-BE49-F238E27FC236}">
                <a16:creationId xmlns:a16="http://schemas.microsoft.com/office/drawing/2014/main" id="{40CDD503-6DF5-C836-CD96-83E654B5891B}"/>
              </a:ext>
            </a:extLst>
          </p:cNvPr>
          <p:cNvSpPr/>
          <p:nvPr/>
        </p:nvSpPr>
        <p:spPr>
          <a:xfrm>
            <a:off x="5662192" y="2889601"/>
            <a:ext cx="1548318" cy="6795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AU" b="1">
                <a:solidFill>
                  <a:schemeClr val="accent5"/>
                </a:solidFill>
                <a:cs typeface="Arial"/>
              </a:rPr>
              <a:t>Large Scale Battery Storage</a:t>
            </a:r>
          </a:p>
          <a:p>
            <a:pPr algn="ctr"/>
            <a:r>
              <a:rPr lang="en-AU" sz="1100">
                <a:solidFill>
                  <a:schemeClr val="tx1"/>
                </a:solidFill>
                <a:cs typeface="Arial"/>
              </a:rPr>
              <a:t>$176m / 8 projects</a:t>
            </a:r>
          </a:p>
        </p:txBody>
      </p:sp>
      <p:sp>
        <p:nvSpPr>
          <p:cNvPr id="7" name="Rectangle 6">
            <a:extLst>
              <a:ext uri="{FF2B5EF4-FFF2-40B4-BE49-F238E27FC236}">
                <a16:creationId xmlns:a16="http://schemas.microsoft.com/office/drawing/2014/main" id="{381966D4-FD8B-7979-F842-163AD93C01D2}"/>
              </a:ext>
            </a:extLst>
          </p:cNvPr>
          <p:cNvSpPr/>
          <p:nvPr/>
        </p:nvSpPr>
        <p:spPr>
          <a:xfrm>
            <a:off x="3868128" y="1569833"/>
            <a:ext cx="1964500" cy="10054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r>
              <a:rPr lang="en-AU" b="1">
                <a:solidFill>
                  <a:schemeClr val="accent5"/>
                </a:solidFill>
                <a:cs typeface="Arial"/>
              </a:rPr>
              <a:t>Renewable Hydrogen Deployment Round</a:t>
            </a:r>
          </a:p>
          <a:p>
            <a:pPr algn="ctr"/>
            <a:r>
              <a:rPr lang="en-AU" sz="1100">
                <a:solidFill>
                  <a:schemeClr val="tx1"/>
                </a:solidFill>
                <a:cs typeface="Arial"/>
              </a:rPr>
              <a:t>$103m / 3 x 10 MW electrolysers</a:t>
            </a:r>
            <a:endParaRPr lang="en-AU" sz="1100">
              <a:solidFill>
                <a:schemeClr val="tx1"/>
              </a:solidFill>
            </a:endParaRPr>
          </a:p>
        </p:txBody>
      </p:sp>
      <p:sp>
        <p:nvSpPr>
          <p:cNvPr id="8" name="Rectangle 7">
            <a:extLst>
              <a:ext uri="{FF2B5EF4-FFF2-40B4-BE49-F238E27FC236}">
                <a16:creationId xmlns:a16="http://schemas.microsoft.com/office/drawing/2014/main" id="{06EA04B7-9A5A-DE77-7930-940DF570F164}"/>
              </a:ext>
            </a:extLst>
          </p:cNvPr>
          <p:cNvSpPr/>
          <p:nvPr/>
        </p:nvSpPr>
        <p:spPr>
          <a:xfrm>
            <a:off x="7142136" y="1569833"/>
            <a:ext cx="1516815" cy="10054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r>
              <a:rPr lang="en-AU" b="1">
                <a:solidFill>
                  <a:srgbClr val="FF920D"/>
                </a:solidFill>
                <a:cs typeface="Arial"/>
              </a:rPr>
              <a:t>Hydrogen Headstart</a:t>
            </a:r>
            <a:endParaRPr lang="en-AU" b="1">
              <a:solidFill>
                <a:srgbClr val="FF920D"/>
              </a:solidFill>
            </a:endParaRPr>
          </a:p>
          <a:p>
            <a:pPr algn="ctr"/>
            <a:r>
              <a:rPr lang="en-AU" sz="1100">
                <a:solidFill>
                  <a:schemeClr val="tx1"/>
                </a:solidFill>
                <a:cs typeface="Arial"/>
              </a:rPr>
              <a:t>$2bn / 2+ projects</a:t>
            </a:r>
          </a:p>
        </p:txBody>
      </p:sp>
      <p:cxnSp>
        <p:nvCxnSpPr>
          <p:cNvPr id="10" name="Straight Connector 9">
            <a:extLst>
              <a:ext uri="{FF2B5EF4-FFF2-40B4-BE49-F238E27FC236}">
                <a16:creationId xmlns:a16="http://schemas.microsoft.com/office/drawing/2014/main" id="{7771CFEF-C277-5A7F-79E8-975979A503E5}"/>
              </a:ext>
            </a:extLst>
          </p:cNvPr>
          <p:cNvCxnSpPr>
            <a:cxnSpLocks/>
          </p:cNvCxnSpPr>
          <p:nvPr/>
        </p:nvCxnSpPr>
        <p:spPr>
          <a:xfrm>
            <a:off x="1172064" y="2745601"/>
            <a:ext cx="7164721" cy="0"/>
          </a:xfrm>
          <a:prstGeom prst="line">
            <a:avLst/>
          </a:prstGeom>
          <a:ln w="38100">
            <a:solidFill>
              <a:srgbClr val="083A42"/>
            </a:solidFill>
            <a:tailEnd type="arrow"/>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C2079FFF-95A2-7072-229F-E59EA96203C5}"/>
              </a:ext>
            </a:extLst>
          </p:cNvPr>
          <p:cNvSpPr/>
          <p:nvPr/>
        </p:nvSpPr>
        <p:spPr>
          <a:xfrm>
            <a:off x="6364351" y="2676439"/>
            <a:ext cx="144000" cy="144000"/>
          </a:xfrm>
          <a:prstGeom prst="ellipse">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7DB0B5AF-B8F4-68C7-37A9-19DCC1E2093B}"/>
              </a:ext>
            </a:extLst>
          </p:cNvPr>
          <p:cNvSpPr/>
          <p:nvPr/>
        </p:nvSpPr>
        <p:spPr>
          <a:xfrm>
            <a:off x="7831856" y="2676439"/>
            <a:ext cx="144000" cy="144000"/>
          </a:xfrm>
          <a:prstGeom prst="ellipse">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82C60A25-83DA-AF31-B6BB-6431F3EBB20E}"/>
              </a:ext>
            </a:extLst>
          </p:cNvPr>
          <p:cNvSpPr/>
          <p:nvPr/>
        </p:nvSpPr>
        <p:spPr>
          <a:xfrm>
            <a:off x="1116239" y="2673601"/>
            <a:ext cx="144000" cy="144000"/>
          </a:xfrm>
          <a:prstGeom prst="ellipse">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A445B2DA-10F8-2D59-DD18-D3632BC2BD44}"/>
              </a:ext>
            </a:extLst>
          </p:cNvPr>
          <p:cNvSpPr/>
          <p:nvPr/>
        </p:nvSpPr>
        <p:spPr>
          <a:xfrm>
            <a:off x="2937172" y="2676439"/>
            <a:ext cx="144000" cy="144000"/>
          </a:xfrm>
          <a:prstGeom prst="ellipse">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4F7F564C-DBD7-266E-CF8A-F2D46EB06D20}"/>
              </a:ext>
            </a:extLst>
          </p:cNvPr>
          <p:cNvSpPr/>
          <p:nvPr/>
        </p:nvSpPr>
        <p:spPr>
          <a:xfrm>
            <a:off x="7534217" y="2759941"/>
            <a:ext cx="884052" cy="349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b="1">
                <a:solidFill>
                  <a:srgbClr val="083A42"/>
                </a:solidFill>
                <a:cs typeface="Arial"/>
              </a:rPr>
              <a:t>2023+</a:t>
            </a:r>
          </a:p>
        </p:txBody>
      </p:sp>
      <p:sp>
        <p:nvSpPr>
          <p:cNvPr id="20" name="Rectangle 19">
            <a:extLst>
              <a:ext uri="{FF2B5EF4-FFF2-40B4-BE49-F238E27FC236}">
                <a16:creationId xmlns:a16="http://schemas.microsoft.com/office/drawing/2014/main" id="{8D13FA1F-F9B6-D396-6C1A-8E54CA58330C}"/>
              </a:ext>
            </a:extLst>
          </p:cNvPr>
          <p:cNvSpPr/>
          <p:nvPr/>
        </p:nvSpPr>
        <p:spPr>
          <a:xfrm>
            <a:off x="181645" y="1569833"/>
            <a:ext cx="2027909" cy="10054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r>
              <a:rPr lang="en-AU" b="1">
                <a:solidFill>
                  <a:schemeClr val="accent5"/>
                </a:solidFill>
                <a:cs typeface="Arial"/>
              </a:rPr>
              <a:t>Demand</a:t>
            </a:r>
            <a:endParaRPr lang="en-US">
              <a:solidFill>
                <a:schemeClr val="accent5"/>
              </a:solidFill>
            </a:endParaRPr>
          </a:p>
          <a:p>
            <a:pPr algn="ctr"/>
            <a:r>
              <a:rPr lang="en-AU" b="1">
                <a:solidFill>
                  <a:schemeClr val="accent5"/>
                </a:solidFill>
                <a:cs typeface="Arial"/>
              </a:rPr>
              <a:t>Response</a:t>
            </a:r>
            <a:endParaRPr lang="en-AU">
              <a:solidFill>
                <a:schemeClr val="accent5"/>
              </a:solidFill>
            </a:endParaRPr>
          </a:p>
          <a:p>
            <a:pPr algn="ctr"/>
            <a:r>
              <a:rPr lang="en-AU" sz="1100">
                <a:solidFill>
                  <a:schemeClr val="tx1"/>
                </a:solidFill>
                <a:cs typeface="Arial"/>
              </a:rPr>
              <a:t>$28.6m / 10 projects</a:t>
            </a:r>
            <a:endParaRPr lang="en-AU">
              <a:solidFill>
                <a:schemeClr val="tx1"/>
              </a:solidFill>
            </a:endParaRPr>
          </a:p>
        </p:txBody>
      </p:sp>
      <p:sp>
        <p:nvSpPr>
          <p:cNvPr id="30" name="Rectangle 29">
            <a:extLst>
              <a:ext uri="{FF2B5EF4-FFF2-40B4-BE49-F238E27FC236}">
                <a16:creationId xmlns:a16="http://schemas.microsoft.com/office/drawing/2014/main" id="{F3BB5584-C6E2-9E7A-50EE-27EC5162F1A7}"/>
              </a:ext>
            </a:extLst>
          </p:cNvPr>
          <p:cNvSpPr/>
          <p:nvPr/>
        </p:nvSpPr>
        <p:spPr>
          <a:xfrm>
            <a:off x="642103" y="2767146"/>
            <a:ext cx="1106993" cy="349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b="1">
                <a:solidFill>
                  <a:srgbClr val="083A42"/>
                </a:solidFill>
                <a:cs typeface="Arial"/>
              </a:rPr>
              <a:t>2017</a:t>
            </a:r>
          </a:p>
        </p:txBody>
      </p:sp>
      <p:sp>
        <p:nvSpPr>
          <p:cNvPr id="31" name="Rectangle 30">
            <a:extLst>
              <a:ext uri="{FF2B5EF4-FFF2-40B4-BE49-F238E27FC236}">
                <a16:creationId xmlns:a16="http://schemas.microsoft.com/office/drawing/2014/main" id="{423D6F57-8911-6EE3-8100-CCFF63DA375D}"/>
              </a:ext>
            </a:extLst>
          </p:cNvPr>
          <p:cNvSpPr/>
          <p:nvPr/>
        </p:nvSpPr>
        <p:spPr>
          <a:xfrm>
            <a:off x="2458786" y="2359875"/>
            <a:ext cx="1106993" cy="349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b="1">
                <a:solidFill>
                  <a:srgbClr val="083A42"/>
                </a:solidFill>
                <a:cs typeface="Arial"/>
              </a:rPr>
              <a:t>2017</a:t>
            </a:r>
          </a:p>
        </p:txBody>
      </p:sp>
      <p:sp>
        <p:nvSpPr>
          <p:cNvPr id="38" name="Oval 37">
            <a:extLst>
              <a:ext uri="{FF2B5EF4-FFF2-40B4-BE49-F238E27FC236}">
                <a16:creationId xmlns:a16="http://schemas.microsoft.com/office/drawing/2014/main" id="{C0A0938D-C51B-A3BE-A97B-60575541E45B}"/>
              </a:ext>
            </a:extLst>
          </p:cNvPr>
          <p:cNvSpPr/>
          <p:nvPr/>
        </p:nvSpPr>
        <p:spPr>
          <a:xfrm>
            <a:off x="4764327" y="2676439"/>
            <a:ext cx="144000" cy="144000"/>
          </a:xfrm>
          <a:prstGeom prst="ellipse">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B861BEC8-665B-8035-10CC-296804C36DE2}"/>
              </a:ext>
            </a:extLst>
          </p:cNvPr>
          <p:cNvSpPr/>
          <p:nvPr/>
        </p:nvSpPr>
        <p:spPr>
          <a:xfrm>
            <a:off x="4296882" y="2767146"/>
            <a:ext cx="1106993" cy="349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b="1">
                <a:solidFill>
                  <a:srgbClr val="083A42"/>
                </a:solidFill>
                <a:cs typeface="Arial"/>
              </a:rPr>
              <a:t>2020-22</a:t>
            </a:r>
          </a:p>
        </p:txBody>
      </p:sp>
      <p:sp>
        <p:nvSpPr>
          <p:cNvPr id="40" name="Rectangle 39">
            <a:extLst>
              <a:ext uri="{FF2B5EF4-FFF2-40B4-BE49-F238E27FC236}">
                <a16:creationId xmlns:a16="http://schemas.microsoft.com/office/drawing/2014/main" id="{0E7F8D10-99D4-4F61-4BCC-2D0F97ADD949}"/>
              </a:ext>
            </a:extLst>
          </p:cNvPr>
          <p:cNvSpPr/>
          <p:nvPr/>
        </p:nvSpPr>
        <p:spPr>
          <a:xfrm>
            <a:off x="5902450" y="2389177"/>
            <a:ext cx="1106993" cy="349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b="1">
                <a:solidFill>
                  <a:srgbClr val="083A42"/>
                </a:solidFill>
                <a:cs typeface="Arial"/>
              </a:rPr>
              <a:t>2022</a:t>
            </a:r>
          </a:p>
        </p:txBody>
      </p:sp>
    </p:spTree>
    <p:extLst>
      <p:ext uri="{BB962C8B-B14F-4D97-AF65-F5344CB8AC3E}">
        <p14:creationId xmlns:p14="http://schemas.microsoft.com/office/powerpoint/2010/main" val="1121860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3F5E48-E884-89AC-9E34-404D7FEB3A45}"/>
              </a:ext>
            </a:extLst>
          </p:cNvPr>
          <p:cNvGraphicFramePr>
            <a:graphicFrameLocks noChangeAspect="1"/>
          </p:cNvGraphicFramePr>
          <p:nvPr>
            <p:custDataLst>
              <p:tags r:id="rId1"/>
            </p:custDataLst>
            <p:extLst>
              <p:ext uri="{D42A27DB-BD31-4B8C-83A1-F6EECF244321}">
                <p14:modId xmlns:p14="http://schemas.microsoft.com/office/powerpoint/2010/main" val="1881845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513F5E48-E884-89AC-9E34-404D7FEB3A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60ED473-3DE2-6622-C8F5-24BB03256294}"/>
              </a:ext>
            </a:extLst>
          </p:cNvPr>
          <p:cNvSpPr/>
          <p:nvPr/>
        </p:nvSpPr>
        <p:spPr>
          <a:xfrm>
            <a:off x="2691818" y="2199057"/>
            <a:ext cx="5718757" cy="303230"/>
          </a:xfrm>
          <a:prstGeom prst="rect">
            <a:avLst/>
          </a:prstGeom>
          <a:solidFill>
            <a:srgbClr val="083A4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4">
            <a:extLst>
              <a:ext uri="{FF2B5EF4-FFF2-40B4-BE49-F238E27FC236}">
                <a16:creationId xmlns:a16="http://schemas.microsoft.com/office/drawing/2014/main" id="{AE82C7F3-55F8-AFFD-4484-2CA9F2FD3F9E}"/>
              </a:ext>
            </a:extLst>
          </p:cNvPr>
          <p:cNvSpPr txBox="1">
            <a:spLocks/>
          </p:cNvSpPr>
          <p:nvPr/>
        </p:nvSpPr>
        <p:spPr>
          <a:xfrm>
            <a:off x="2691818" y="468000"/>
            <a:ext cx="6200182" cy="540000"/>
          </a:xfrm>
          <a:prstGeom prst="rect">
            <a:avLst/>
          </a:prstGeom>
          <a:noFill/>
          <a:ln>
            <a:noFill/>
          </a:ln>
        </p:spPr>
        <p:txBody>
          <a:bodyPr spcFirstLastPara="1" vert="horz"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0D9"/>
              </a:buClr>
              <a:buSzPts val="2200"/>
              <a:buFont typeface="Arial"/>
              <a:buNone/>
              <a:defRPr sz="2200" b="1" i="0" u="none" strike="noStrike" cap="none">
                <a:solidFill>
                  <a:srgbClr val="00B0D9"/>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r>
              <a:rPr lang="en-AU">
                <a:solidFill>
                  <a:srgbClr val="083A42"/>
                </a:solidFill>
              </a:rPr>
              <a:t>Agenda</a:t>
            </a:r>
          </a:p>
        </p:txBody>
      </p:sp>
      <p:sp>
        <p:nvSpPr>
          <p:cNvPr id="11" name="Rectangle 10">
            <a:extLst>
              <a:ext uri="{FF2B5EF4-FFF2-40B4-BE49-F238E27FC236}">
                <a16:creationId xmlns:a16="http://schemas.microsoft.com/office/drawing/2014/main" id="{E44CE207-AF0D-BFDF-36E0-7B58F672E80E}"/>
              </a:ext>
            </a:extLst>
          </p:cNvPr>
          <p:cNvSpPr/>
          <p:nvPr/>
        </p:nvSpPr>
        <p:spPr>
          <a:xfrm>
            <a:off x="2676524" y="1068370"/>
            <a:ext cx="5648325" cy="2851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400050" indent="-400050">
              <a:spcAft>
                <a:spcPts val="1200"/>
              </a:spcAft>
              <a:buClr>
                <a:srgbClr val="083A42"/>
              </a:buClr>
              <a:buFont typeface="+mj-lt"/>
              <a:buAutoNum type="romanUcPeriod"/>
            </a:pPr>
            <a:r>
              <a:rPr lang="en-AU">
                <a:solidFill>
                  <a:schemeClr val="tx2">
                    <a:lumMod val="75000"/>
                  </a:schemeClr>
                </a:solidFill>
              </a:rPr>
              <a:t>Overview of Australian Government hydrogen initiatives</a:t>
            </a:r>
          </a:p>
          <a:p>
            <a:pPr marL="400050" indent="-400050">
              <a:spcAft>
                <a:spcPts val="1200"/>
              </a:spcAft>
              <a:buClr>
                <a:srgbClr val="083A42"/>
              </a:buClr>
              <a:buFont typeface="+mj-lt"/>
              <a:buAutoNum type="romanUcPeriod"/>
            </a:pPr>
            <a:r>
              <a:rPr lang="en-AU">
                <a:solidFill>
                  <a:srgbClr val="083A42"/>
                </a:solidFill>
              </a:rPr>
              <a:t>Hydrogen Headstart consultation:</a:t>
            </a:r>
          </a:p>
          <a:p>
            <a:pPr marL="842963" lvl="1" indent="-400050">
              <a:spcAft>
                <a:spcPts val="1200"/>
              </a:spcAft>
              <a:buClr>
                <a:srgbClr val="083A42"/>
              </a:buClr>
              <a:buFont typeface="+mj-lt"/>
              <a:buAutoNum type="arabicPeriod"/>
            </a:pPr>
            <a:r>
              <a:rPr lang="en-US">
                <a:solidFill>
                  <a:schemeClr val="tx2">
                    <a:lumMod val="75000"/>
                  </a:schemeClr>
                </a:solidFill>
              </a:rPr>
              <a:t>ARENA’s Role in Hydrogen</a:t>
            </a:r>
          </a:p>
          <a:p>
            <a:pPr marL="842963" lvl="1" indent="-400050">
              <a:spcAft>
                <a:spcPts val="1200"/>
              </a:spcAft>
              <a:buClr>
                <a:srgbClr val="083A42"/>
              </a:buClr>
              <a:buFont typeface="+mj-lt"/>
              <a:buAutoNum type="arabicPeriod"/>
            </a:pPr>
            <a:r>
              <a:rPr lang="en-US" b="1">
                <a:solidFill>
                  <a:srgbClr val="083A42"/>
                </a:solidFill>
              </a:rPr>
              <a:t>Overview of Consultation Process </a:t>
            </a:r>
          </a:p>
          <a:p>
            <a:pPr marL="842963" lvl="1" indent="-400050">
              <a:spcAft>
                <a:spcPts val="1200"/>
              </a:spcAft>
              <a:buClr>
                <a:srgbClr val="083A42"/>
              </a:buClr>
              <a:buFont typeface="+mj-lt"/>
              <a:buAutoNum type="arabicPeriod"/>
            </a:pPr>
            <a:r>
              <a:rPr lang="en-AU">
                <a:solidFill>
                  <a:schemeClr val="tx2">
                    <a:lumMod val="75000"/>
                  </a:schemeClr>
                </a:solidFill>
              </a:rPr>
              <a:t>Competitive Round Objectives</a:t>
            </a:r>
          </a:p>
          <a:p>
            <a:pPr marL="842963" lvl="1" indent="-400050">
              <a:spcAft>
                <a:spcPts val="1200"/>
              </a:spcAft>
              <a:buClr>
                <a:srgbClr val="083A42"/>
              </a:buClr>
              <a:buFont typeface="+mj-lt"/>
              <a:buAutoNum type="arabicPeriod"/>
            </a:pPr>
            <a:r>
              <a:rPr lang="en-AU">
                <a:solidFill>
                  <a:schemeClr val="tx2">
                    <a:lumMod val="75000"/>
                  </a:schemeClr>
                </a:solidFill>
              </a:rPr>
              <a:t>Proposed Competitive Round Design</a:t>
            </a:r>
          </a:p>
          <a:p>
            <a:pPr marL="842963" lvl="1" indent="-400050">
              <a:spcAft>
                <a:spcPts val="1200"/>
              </a:spcAft>
              <a:buClr>
                <a:srgbClr val="083A42"/>
              </a:buClr>
              <a:buFont typeface="+mj-lt"/>
              <a:buAutoNum type="arabicPeriod"/>
            </a:pPr>
            <a:r>
              <a:rPr lang="en-AU">
                <a:solidFill>
                  <a:schemeClr val="tx2">
                    <a:lumMod val="75000"/>
                  </a:schemeClr>
                </a:solidFill>
              </a:rPr>
              <a:t>Proposed Merit Criteria &amp; Timetable</a:t>
            </a:r>
          </a:p>
          <a:p>
            <a:pPr marL="842963" lvl="1" indent="-400050">
              <a:spcAft>
                <a:spcPts val="1200"/>
              </a:spcAft>
              <a:buClr>
                <a:srgbClr val="083A42"/>
              </a:buClr>
              <a:buFont typeface="+mj-lt"/>
              <a:buAutoNum type="arabicPeriod"/>
            </a:pPr>
            <a:r>
              <a:rPr lang="en-AU">
                <a:solidFill>
                  <a:schemeClr val="tx2">
                    <a:lumMod val="75000"/>
                  </a:schemeClr>
                </a:solidFill>
              </a:rPr>
              <a:t>Next Steps</a:t>
            </a:r>
          </a:p>
          <a:p>
            <a:pPr marL="842963" lvl="1" indent="-400050">
              <a:spcAft>
                <a:spcPts val="1200"/>
              </a:spcAft>
              <a:buClr>
                <a:srgbClr val="083A42"/>
              </a:buClr>
              <a:buFont typeface="+mj-lt"/>
              <a:buAutoNum type="arabicPeriod"/>
            </a:pPr>
            <a:r>
              <a:rPr lang="en-AU">
                <a:solidFill>
                  <a:schemeClr val="tx2">
                    <a:lumMod val="75000"/>
                  </a:schemeClr>
                </a:solidFill>
              </a:rPr>
              <a:t>Q&amp;A</a:t>
            </a:r>
          </a:p>
          <a:p>
            <a:pPr marL="361950" indent="-361950">
              <a:spcAft>
                <a:spcPts val="1200"/>
              </a:spcAft>
              <a:buClr>
                <a:srgbClr val="00B0D9"/>
              </a:buClr>
              <a:buFont typeface="+mj-lt"/>
              <a:buAutoNum type="arabicPeriod"/>
            </a:pPr>
            <a:endParaRPr lang="en-AU">
              <a:solidFill>
                <a:schemeClr val="tx2">
                  <a:lumMod val="75000"/>
                </a:schemeClr>
              </a:solidFill>
            </a:endParaRPr>
          </a:p>
        </p:txBody>
      </p:sp>
      <p:sp>
        <p:nvSpPr>
          <p:cNvPr id="3" name="TextBox 2">
            <a:extLst>
              <a:ext uri="{FF2B5EF4-FFF2-40B4-BE49-F238E27FC236}">
                <a16:creationId xmlns:a16="http://schemas.microsoft.com/office/drawing/2014/main" id="{BC818D15-61FC-2C8C-CF05-BB47470C0D2A}"/>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156147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C38DC6D3-99A4-E17E-5AC6-52FCE235C44E}"/>
              </a:ext>
            </a:extLst>
          </p:cNvPr>
          <p:cNvGraphicFramePr>
            <a:graphicFrameLocks noChangeAspect="1"/>
          </p:cNvGraphicFramePr>
          <p:nvPr>
            <p:custDataLst>
              <p:tags r:id="rId1"/>
            </p:custDataLst>
            <p:extLst>
              <p:ext uri="{D42A27DB-BD31-4B8C-83A1-F6EECF244321}">
                <p14:modId xmlns:p14="http://schemas.microsoft.com/office/powerpoint/2010/main" val="4279225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15" name="Object 14" hidden="1">
                        <a:extLst>
                          <a:ext uri="{FF2B5EF4-FFF2-40B4-BE49-F238E27FC236}">
                            <a16:creationId xmlns:a16="http://schemas.microsoft.com/office/drawing/2014/main" id="{C38DC6D3-99A4-E17E-5AC6-52FCE235C4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Title 24">
            <a:extLst>
              <a:ext uri="{FF2B5EF4-FFF2-40B4-BE49-F238E27FC236}">
                <a16:creationId xmlns:a16="http://schemas.microsoft.com/office/drawing/2014/main" id="{46DC0BF5-3FC8-9549-AF06-A974FF07BA8D}"/>
              </a:ext>
            </a:extLst>
          </p:cNvPr>
          <p:cNvSpPr>
            <a:spLocks noGrp="1"/>
          </p:cNvSpPr>
          <p:nvPr>
            <p:ph type="title"/>
          </p:nvPr>
        </p:nvSpPr>
        <p:spPr/>
        <p:txBody>
          <a:bodyPr vert="horz"/>
          <a:lstStyle/>
          <a:p>
            <a:r>
              <a:rPr lang="en-AU"/>
              <a:t>Background to Hydrogen Headstart</a:t>
            </a:r>
          </a:p>
        </p:txBody>
      </p:sp>
      <p:sp>
        <p:nvSpPr>
          <p:cNvPr id="6" name="Rectangle 5">
            <a:extLst>
              <a:ext uri="{FF2B5EF4-FFF2-40B4-BE49-F238E27FC236}">
                <a16:creationId xmlns:a16="http://schemas.microsoft.com/office/drawing/2014/main" id="{23EF50FE-E469-0CD0-022E-6625D54172B0}"/>
              </a:ext>
            </a:extLst>
          </p:cNvPr>
          <p:cNvSpPr/>
          <p:nvPr/>
        </p:nvSpPr>
        <p:spPr>
          <a:xfrm>
            <a:off x="1021259" y="1049320"/>
            <a:ext cx="7101483" cy="3551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l">
              <a:lnSpc>
                <a:spcPct val="120000"/>
              </a:lnSpc>
              <a:spcBef>
                <a:spcPts val="1600"/>
              </a:spcBef>
              <a:spcAft>
                <a:spcPts val="0"/>
              </a:spcAft>
              <a:buClr>
                <a:schemeClr val="dk1"/>
              </a:buClr>
              <a:buSzPts val="1100"/>
              <a:buFont typeface="Arial"/>
              <a:buNone/>
            </a:pPr>
            <a:r>
              <a:rPr lang="en-AU">
                <a:solidFill>
                  <a:schemeClr val="tx1"/>
                </a:solidFill>
                <a:latin typeface="Arial"/>
                <a:cs typeface="Arial"/>
              </a:rPr>
              <a:t>On 9 May 2023, the Australian Government announced it will invest </a:t>
            </a:r>
            <a:r>
              <a:rPr lang="en-AU" b="1">
                <a:solidFill>
                  <a:schemeClr val="tx1"/>
                </a:solidFill>
                <a:latin typeface="Arial"/>
                <a:cs typeface="Arial"/>
              </a:rPr>
              <a:t>$2.0 billion </a:t>
            </a:r>
            <a:r>
              <a:rPr lang="en-AU">
                <a:solidFill>
                  <a:schemeClr val="tx1"/>
                </a:solidFill>
                <a:latin typeface="Arial"/>
                <a:cs typeface="Arial"/>
              </a:rPr>
              <a:t>in the new </a:t>
            </a:r>
            <a:r>
              <a:rPr lang="en-AU" b="1">
                <a:solidFill>
                  <a:schemeClr val="tx1"/>
                </a:solidFill>
                <a:latin typeface="Arial"/>
                <a:cs typeface="Arial"/>
              </a:rPr>
              <a:t>Hydrogen Headstart </a:t>
            </a:r>
            <a:r>
              <a:rPr lang="en-AU">
                <a:solidFill>
                  <a:schemeClr val="tx1"/>
                </a:solidFill>
                <a:latin typeface="Arial"/>
                <a:cs typeface="Arial"/>
              </a:rPr>
              <a:t>program.</a:t>
            </a:r>
          </a:p>
          <a:p>
            <a:pPr marL="0" lvl="0" indent="0" algn="l">
              <a:lnSpc>
                <a:spcPct val="120000"/>
              </a:lnSpc>
              <a:spcBef>
                <a:spcPts val="1600"/>
              </a:spcBef>
              <a:spcAft>
                <a:spcPts val="0"/>
              </a:spcAft>
              <a:buClr>
                <a:schemeClr val="dk1"/>
              </a:buClr>
              <a:buSzPts val="1100"/>
              <a:buFont typeface="Arial"/>
              <a:buNone/>
            </a:pPr>
            <a:r>
              <a:rPr lang="en-AU">
                <a:solidFill>
                  <a:schemeClr val="tx1"/>
                </a:solidFill>
                <a:latin typeface="Arial"/>
                <a:cs typeface="Arial"/>
              </a:rPr>
              <a:t>The Program reflects a responsive approach to global market signals and intends to </a:t>
            </a:r>
            <a:r>
              <a:rPr lang="en-AU" b="1">
                <a:solidFill>
                  <a:schemeClr val="tx1"/>
                </a:solidFill>
                <a:latin typeface="Arial"/>
                <a:cs typeface="Arial"/>
              </a:rPr>
              <a:t>bridge the commercial gap </a:t>
            </a:r>
            <a:r>
              <a:rPr lang="en-AU">
                <a:solidFill>
                  <a:schemeClr val="tx1"/>
                </a:solidFill>
                <a:latin typeface="Arial"/>
                <a:cs typeface="Arial"/>
              </a:rPr>
              <a:t>for early projects, putting Australia on course for </a:t>
            </a:r>
            <a:r>
              <a:rPr lang="en-AU" b="1">
                <a:solidFill>
                  <a:schemeClr val="tx1"/>
                </a:solidFill>
                <a:latin typeface="Arial"/>
                <a:cs typeface="Arial"/>
              </a:rPr>
              <a:t>up to a gigawatt of electrolyser capacity by 2030 </a:t>
            </a:r>
            <a:r>
              <a:rPr lang="en-AU">
                <a:solidFill>
                  <a:schemeClr val="tx1"/>
                </a:solidFill>
                <a:latin typeface="Arial"/>
                <a:cs typeface="Arial"/>
              </a:rPr>
              <a:t>through </a:t>
            </a:r>
            <a:r>
              <a:rPr lang="en-AU" b="1">
                <a:solidFill>
                  <a:schemeClr val="tx1"/>
                </a:solidFill>
                <a:latin typeface="Arial"/>
                <a:cs typeface="Arial"/>
              </a:rPr>
              <a:t>at least two large-scale projects</a:t>
            </a:r>
            <a:r>
              <a:rPr lang="en-AU">
                <a:solidFill>
                  <a:schemeClr val="tx1"/>
                </a:solidFill>
                <a:latin typeface="Arial"/>
                <a:cs typeface="Arial"/>
              </a:rPr>
              <a:t>.</a:t>
            </a:r>
          </a:p>
          <a:p>
            <a:pPr marL="0" lvl="0" indent="0" algn="l">
              <a:lnSpc>
                <a:spcPct val="120000"/>
              </a:lnSpc>
              <a:spcBef>
                <a:spcPts val="1600"/>
              </a:spcBef>
              <a:spcAft>
                <a:spcPts val="0"/>
              </a:spcAft>
              <a:buClr>
                <a:schemeClr val="dk1"/>
              </a:buClr>
              <a:buSzPts val="1100"/>
              <a:buFont typeface="Arial"/>
              <a:buNone/>
            </a:pPr>
            <a:r>
              <a:rPr lang="en-AU">
                <a:solidFill>
                  <a:schemeClr val="tx1"/>
                </a:solidFill>
                <a:latin typeface="Arial"/>
                <a:cs typeface="Arial"/>
              </a:rPr>
              <a:t>The Program will use a </a:t>
            </a:r>
            <a:r>
              <a:rPr lang="en-AU" b="1">
                <a:solidFill>
                  <a:schemeClr val="tx1"/>
                </a:solidFill>
                <a:latin typeface="Arial"/>
                <a:cs typeface="Arial"/>
              </a:rPr>
              <a:t>competitive process </a:t>
            </a:r>
            <a:r>
              <a:rPr lang="en-AU">
                <a:solidFill>
                  <a:schemeClr val="tx1"/>
                </a:solidFill>
                <a:latin typeface="Arial"/>
                <a:cs typeface="Arial"/>
              </a:rPr>
              <a:t>(Competitive Round), expected to focus on cost and deliverability, to select </a:t>
            </a:r>
            <a:r>
              <a:rPr lang="en-AU" b="1">
                <a:solidFill>
                  <a:schemeClr val="tx1"/>
                </a:solidFill>
                <a:latin typeface="Arial"/>
                <a:cs typeface="Arial"/>
              </a:rPr>
              <a:t>large Australian-based projects</a:t>
            </a:r>
            <a:r>
              <a:rPr lang="en-AU">
                <a:solidFill>
                  <a:schemeClr val="tx1"/>
                </a:solidFill>
                <a:latin typeface="Arial"/>
                <a:cs typeface="Arial"/>
              </a:rPr>
              <a:t> producing either hydrogen or hydrogen derivative products, produced from </a:t>
            </a:r>
            <a:r>
              <a:rPr lang="en-AU" b="1">
                <a:solidFill>
                  <a:schemeClr val="tx1"/>
                </a:solidFill>
                <a:latin typeface="Arial"/>
                <a:cs typeface="Arial"/>
              </a:rPr>
              <a:t>renewable energy</a:t>
            </a:r>
            <a:r>
              <a:rPr lang="en-AU">
                <a:solidFill>
                  <a:schemeClr val="tx1"/>
                </a:solidFill>
                <a:latin typeface="Arial"/>
                <a:cs typeface="Arial"/>
              </a:rPr>
              <a:t>.</a:t>
            </a:r>
          </a:p>
          <a:p>
            <a:pPr marL="0" lvl="0" indent="0" algn="l">
              <a:lnSpc>
                <a:spcPct val="120000"/>
              </a:lnSpc>
              <a:spcBef>
                <a:spcPts val="1600"/>
              </a:spcBef>
              <a:spcAft>
                <a:spcPts val="0"/>
              </a:spcAft>
              <a:buClr>
                <a:schemeClr val="dk1"/>
              </a:buClr>
              <a:buSzPts val="1100"/>
              <a:buFont typeface="Arial"/>
              <a:buNone/>
            </a:pPr>
            <a:r>
              <a:rPr lang="en-AU">
                <a:solidFill>
                  <a:schemeClr val="tx1"/>
                </a:solidFill>
                <a:latin typeface="Arial"/>
                <a:cs typeface="Arial"/>
              </a:rPr>
              <a:t>Successful projects will be able to receive a </a:t>
            </a:r>
            <a:r>
              <a:rPr lang="en-AU" b="1">
                <a:solidFill>
                  <a:schemeClr val="tx1"/>
                </a:solidFill>
                <a:latin typeface="Arial"/>
                <a:cs typeface="Arial"/>
              </a:rPr>
              <a:t>production credit over a 10-year period </a:t>
            </a:r>
            <a:r>
              <a:rPr lang="en-AU">
                <a:solidFill>
                  <a:schemeClr val="tx1"/>
                </a:solidFill>
                <a:latin typeface="Arial"/>
                <a:cs typeface="Arial"/>
              </a:rPr>
              <a:t>to cover the commercial gap between the cost of hydrogen produced from renewables and the expected sales price.</a:t>
            </a:r>
          </a:p>
        </p:txBody>
      </p:sp>
      <p:sp>
        <p:nvSpPr>
          <p:cNvPr id="4" name="TextBox 3">
            <a:extLst>
              <a:ext uri="{FF2B5EF4-FFF2-40B4-BE49-F238E27FC236}">
                <a16:creationId xmlns:a16="http://schemas.microsoft.com/office/drawing/2014/main" id="{D6A8A3B6-95EB-A520-3BE6-33516EFE0DAC}"/>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2302090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3026E1C-8A05-3F8B-09F7-51394E45EE64}"/>
              </a:ext>
            </a:extLst>
          </p:cNvPr>
          <p:cNvGraphicFramePr>
            <a:graphicFrameLocks noChangeAspect="1"/>
          </p:cNvGraphicFramePr>
          <p:nvPr>
            <p:custDataLst>
              <p:tags r:id="rId1"/>
            </p:custDataLst>
            <p:extLst>
              <p:ext uri="{D42A27DB-BD31-4B8C-83A1-F6EECF244321}">
                <p14:modId xmlns:p14="http://schemas.microsoft.com/office/powerpoint/2010/main" val="3550205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10" name="Object 9" hidden="1">
                        <a:extLst>
                          <a:ext uri="{FF2B5EF4-FFF2-40B4-BE49-F238E27FC236}">
                            <a16:creationId xmlns:a16="http://schemas.microsoft.com/office/drawing/2014/main" id="{E3026E1C-8A05-3F8B-09F7-51394E45EE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CF0D896-EC1E-96A0-CDF4-137BFF3A6A38}"/>
              </a:ext>
            </a:extLst>
          </p:cNvPr>
          <p:cNvSpPr>
            <a:spLocks noGrp="1"/>
          </p:cNvSpPr>
          <p:nvPr>
            <p:ph type="title"/>
          </p:nvPr>
        </p:nvSpPr>
        <p:spPr/>
        <p:txBody>
          <a:bodyPr vert="horz"/>
          <a:lstStyle/>
          <a:p>
            <a:r>
              <a:rPr lang="en-US"/>
              <a:t>Consultation Process Overview</a:t>
            </a:r>
          </a:p>
        </p:txBody>
      </p:sp>
      <p:sp>
        <p:nvSpPr>
          <p:cNvPr id="3" name="Text Placeholder 3">
            <a:extLst>
              <a:ext uri="{FF2B5EF4-FFF2-40B4-BE49-F238E27FC236}">
                <a16:creationId xmlns:a16="http://schemas.microsoft.com/office/drawing/2014/main" id="{A5ED4D2B-043E-00EB-4096-5363E3A36997}"/>
              </a:ext>
            </a:extLst>
          </p:cNvPr>
          <p:cNvSpPr txBox="1">
            <a:spLocks/>
          </p:cNvSpPr>
          <p:nvPr/>
        </p:nvSpPr>
        <p:spPr>
          <a:xfrm>
            <a:off x="438151" y="1152475"/>
            <a:ext cx="2950507" cy="857300"/>
          </a:xfrm>
          <a:prstGeom prst="rect">
            <a:avLst/>
          </a:prstGeom>
          <a:solidFill>
            <a:schemeClr val="accent5"/>
          </a:solidFill>
          <a:ln>
            <a:noFill/>
          </a:ln>
        </p:spPr>
        <p:txBody>
          <a:bodyPr spcFirstLastPara="1" wrap="square" lIns="108000" tIns="0" rIns="108000" bIns="0" anchor="t" anchorCtr="0">
            <a:noAutofit/>
          </a:bodyPr>
          <a:lstStyle>
            <a:defPPr marR="0" lvl="0" algn="l" rtl="0">
              <a:lnSpc>
                <a:spcPct val="100000"/>
              </a:lnSpc>
              <a:spcBef>
                <a:spcPts val="0"/>
              </a:spcBef>
              <a:spcAft>
                <a:spcPts val="0"/>
              </a:spcAft>
              <a:defRPr/>
            </a:defPPr>
            <a:lvl1pPr marL="0" indent="0">
              <a:lnSpc>
                <a:spcPct val="130000"/>
              </a:lnSpc>
              <a:spcAft>
                <a:spcPts val="1200"/>
              </a:spcAft>
              <a:buClr>
                <a:srgbClr val="385561"/>
              </a:buClr>
              <a:buSzPts val="1500"/>
              <a:buNone/>
              <a:defRPr b="1">
                <a:solidFill>
                  <a:srgbClr val="005B70"/>
                </a:solidFill>
              </a:defRPr>
            </a:lvl1pPr>
            <a:lvl2pPr marL="914400" indent="-317500">
              <a:lnSpc>
                <a:spcPct val="115000"/>
              </a:lnSpc>
              <a:spcBef>
                <a:spcPts val="1600"/>
              </a:spcBef>
              <a:buClr>
                <a:srgbClr val="385561"/>
              </a:buClr>
              <a:buSzPts val="1400"/>
              <a:buChar char="–"/>
              <a:defRPr>
                <a:solidFill>
                  <a:srgbClr val="385561"/>
                </a:solidFill>
              </a:defRPr>
            </a:lvl2pPr>
            <a:lvl3pPr marL="1371600" indent="-317500">
              <a:lnSpc>
                <a:spcPct val="115000"/>
              </a:lnSpc>
              <a:spcBef>
                <a:spcPts val="1600"/>
              </a:spcBef>
              <a:buClr>
                <a:srgbClr val="385561"/>
              </a:buClr>
              <a:buSzPts val="1400"/>
              <a:buChar char="○"/>
              <a:defRPr>
                <a:solidFill>
                  <a:srgbClr val="385561"/>
                </a:solidFill>
              </a:defRPr>
            </a:lvl3pPr>
            <a:lvl4pPr marL="1828800" indent="-317500">
              <a:lnSpc>
                <a:spcPct val="115000"/>
              </a:lnSpc>
              <a:spcBef>
                <a:spcPts val="1600"/>
              </a:spcBef>
              <a:buClr>
                <a:srgbClr val="385561"/>
              </a:buClr>
              <a:buSzPts val="1400"/>
              <a:buChar char="•"/>
              <a:defRPr>
                <a:solidFill>
                  <a:srgbClr val="385561"/>
                </a:solidFill>
              </a:defRPr>
            </a:lvl4pPr>
            <a:lvl5pPr marL="2286000" indent="-317500">
              <a:lnSpc>
                <a:spcPct val="115000"/>
              </a:lnSpc>
              <a:spcBef>
                <a:spcPts val="1600"/>
              </a:spcBef>
              <a:buClr>
                <a:srgbClr val="385561"/>
              </a:buClr>
              <a:buSzPts val="1400"/>
              <a:buChar char="•"/>
              <a:defRPr>
                <a:solidFill>
                  <a:srgbClr val="385561"/>
                </a:solidFill>
              </a:defRPr>
            </a:lvl5pPr>
            <a:lvl6pPr marL="2743200" indent="-317500">
              <a:lnSpc>
                <a:spcPct val="115000"/>
              </a:lnSpc>
              <a:spcBef>
                <a:spcPts val="1600"/>
              </a:spcBef>
              <a:buClr>
                <a:srgbClr val="385561"/>
              </a:buClr>
              <a:buSzPts val="1400"/>
              <a:buChar char="•"/>
              <a:defRPr>
                <a:solidFill>
                  <a:srgbClr val="385561"/>
                </a:solidFill>
              </a:defRPr>
            </a:lvl6pPr>
            <a:lvl7pPr marL="3200400" indent="-317500">
              <a:lnSpc>
                <a:spcPct val="115000"/>
              </a:lnSpc>
              <a:spcBef>
                <a:spcPts val="1600"/>
              </a:spcBef>
              <a:buClr>
                <a:srgbClr val="385561"/>
              </a:buClr>
              <a:buSzPts val="1400"/>
              <a:buChar char="•"/>
              <a:defRPr>
                <a:solidFill>
                  <a:srgbClr val="385561"/>
                </a:solidFill>
              </a:defRPr>
            </a:lvl7pPr>
            <a:lvl8pPr marL="3657600" indent="-317500">
              <a:lnSpc>
                <a:spcPct val="115000"/>
              </a:lnSpc>
              <a:spcBef>
                <a:spcPts val="1600"/>
              </a:spcBef>
              <a:buClr>
                <a:srgbClr val="385561"/>
              </a:buClr>
              <a:buSzPts val="1400"/>
              <a:buChar char="•"/>
              <a:defRPr>
                <a:solidFill>
                  <a:srgbClr val="385561"/>
                </a:solidFill>
              </a:defRPr>
            </a:lvl8pPr>
            <a:lvl9pPr marL="4114800" indent="-317500">
              <a:lnSpc>
                <a:spcPct val="115000"/>
              </a:lnSpc>
              <a:spcBef>
                <a:spcPts val="1600"/>
              </a:spcBef>
              <a:spcAft>
                <a:spcPts val="1600"/>
              </a:spcAft>
              <a:buClr>
                <a:srgbClr val="385561"/>
              </a:buClr>
              <a:buSzPts val="1400"/>
              <a:buChar char="•"/>
              <a:defRPr>
                <a:solidFill>
                  <a:srgbClr val="385561"/>
                </a:solidFill>
              </a:defRPr>
            </a:lvl9pPr>
          </a:lstStyle>
          <a:p>
            <a:pPr algn="ctr"/>
            <a:r>
              <a:rPr lang="en-AU" dirty="0">
                <a:solidFill>
                  <a:schemeClr val="bg1"/>
                </a:solidFill>
              </a:rPr>
              <a:t>We are seeking feedback on the proposed specifications for the Hydrogen Headstart Program</a:t>
            </a:r>
          </a:p>
        </p:txBody>
      </p:sp>
      <p:sp>
        <p:nvSpPr>
          <p:cNvPr id="6" name="Text Placeholder 3">
            <a:extLst>
              <a:ext uri="{FF2B5EF4-FFF2-40B4-BE49-F238E27FC236}">
                <a16:creationId xmlns:a16="http://schemas.microsoft.com/office/drawing/2014/main" id="{973287B7-2B43-C1E0-EB36-04056283CC9D}"/>
              </a:ext>
            </a:extLst>
          </p:cNvPr>
          <p:cNvSpPr txBox="1">
            <a:spLocks/>
          </p:cNvSpPr>
          <p:nvPr/>
        </p:nvSpPr>
        <p:spPr>
          <a:xfrm>
            <a:off x="438150" y="2095499"/>
            <a:ext cx="2950509" cy="2215243"/>
          </a:xfrm>
          <a:prstGeom prst="rect">
            <a:avLst/>
          </a:prstGeom>
          <a:noFill/>
          <a:ln>
            <a:noFill/>
          </a:ln>
        </p:spPr>
        <p:txBody>
          <a:bodyPr spcFirstLastPara="1" wrap="square" lIns="72000" tIns="0" rIns="72000" bIns="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385561"/>
              </a:buClr>
              <a:buSzPts val="1500"/>
              <a:buFont typeface="Arial"/>
              <a:buChar char="●"/>
              <a:defRPr sz="1500" b="0" i="0" u="none" strike="noStrike" cap="none">
                <a:solidFill>
                  <a:srgbClr val="385561"/>
                </a:solidFill>
                <a:latin typeface="Arial"/>
                <a:ea typeface="Arial"/>
                <a:cs typeface="Arial"/>
                <a:sym typeface="Arial"/>
              </a:defRPr>
            </a:lvl1pPr>
            <a:lvl2pPr marL="914400" marR="0" lvl="1"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2pPr>
            <a:lvl3pPr marL="1371600" marR="0" lvl="2"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3pPr>
            <a:lvl4pPr marL="1828800" marR="0" lvl="3"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4pPr>
            <a:lvl5pPr marL="2286000" marR="0" lvl="4"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5pPr>
            <a:lvl6pPr marL="2743200" marR="0" lvl="5"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6pPr>
            <a:lvl7pPr marL="3200400" marR="0" lvl="6"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7pPr>
            <a:lvl8pPr marL="3657600" marR="0" lvl="7"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8pPr>
            <a:lvl9pPr marL="4114800" marR="0" lvl="8" indent="-317500" algn="l" rtl="0">
              <a:lnSpc>
                <a:spcPct val="115000"/>
              </a:lnSpc>
              <a:spcBef>
                <a:spcPts val="1600"/>
              </a:spcBef>
              <a:spcAft>
                <a:spcPts val="1600"/>
              </a:spcAft>
              <a:buClr>
                <a:srgbClr val="385561"/>
              </a:buClr>
              <a:buSzPts val="1400"/>
              <a:buFont typeface="Arial"/>
              <a:buChar char="•"/>
              <a:defRPr sz="1400" b="0" i="0" u="none" strike="noStrike" cap="none">
                <a:solidFill>
                  <a:srgbClr val="385561"/>
                </a:solidFill>
                <a:latin typeface="Arial"/>
                <a:ea typeface="Arial"/>
                <a:cs typeface="Arial"/>
                <a:sym typeface="Arial"/>
              </a:defRPr>
            </a:lvl9pPr>
          </a:lstStyle>
          <a:p>
            <a:pPr marL="0" indent="0">
              <a:lnSpc>
                <a:spcPct val="130000"/>
              </a:lnSpc>
              <a:spcAft>
                <a:spcPts val="600"/>
              </a:spcAft>
              <a:buFont typeface="Arial"/>
              <a:buNone/>
            </a:pPr>
            <a:r>
              <a:rPr lang="en-AU" sz="1400"/>
              <a:t>Your input will help ensure the Program:</a:t>
            </a:r>
          </a:p>
          <a:p>
            <a:pPr marL="361950" indent="-276225">
              <a:lnSpc>
                <a:spcPct val="130000"/>
              </a:lnSpc>
              <a:spcAft>
                <a:spcPts val="600"/>
              </a:spcAft>
              <a:buFont typeface="Arial" panose="020B0604020202020204" pitchFamily="34" charset="0"/>
              <a:buChar char="•"/>
            </a:pPr>
            <a:r>
              <a:rPr lang="en-AU" sz="1400"/>
              <a:t>Is fit for purpose to deliver on the Government's objectives</a:t>
            </a:r>
          </a:p>
          <a:p>
            <a:pPr marL="361950" indent="-276225">
              <a:lnSpc>
                <a:spcPct val="130000"/>
              </a:lnSpc>
              <a:spcAft>
                <a:spcPts val="600"/>
              </a:spcAft>
              <a:buFont typeface="Arial" panose="020B0604020202020204" pitchFamily="34" charset="0"/>
              <a:buChar char="•"/>
            </a:pPr>
            <a:r>
              <a:rPr lang="en-AU" sz="1400"/>
              <a:t>Provides the greatest impact for the sector</a:t>
            </a:r>
          </a:p>
        </p:txBody>
      </p:sp>
      <p:sp>
        <p:nvSpPr>
          <p:cNvPr id="7" name="Text Placeholder 3">
            <a:extLst>
              <a:ext uri="{FF2B5EF4-FFF2-40B4-BE49-F238E27FC236}">
                <a16:creationId xmlns:a16="http://schemas.microsoft.com/office/drawing/2014/main" id="{19A287C0-B826-46D9-76F3-47C77D99AB2F}"/>
              </a:ext>
            </a:extLst>
          </p:cNvPr>
          <p:cNvSpPr txBox="1">
            <a:spLocks/>
          </p:cNvSpPr>
          <p:nvPr/>
        </p:nvSpPr>
        <p:spPr>
          <a:xfrm>
            <a:off x="3737781" y="1152475"/>
            <a:ext cx="5154219" cy="857300"/>
          </a:xfrm>
          <a:prstGeom prst="rect">
            <a:avLst/>
          </a:prstGeom>
          <a:solidFill>
            <a:schemeClr val="accent5"/>
          </a:solidFill>
          <a:ln>
            <a:noFill/>
          </a:ln>
        </p:spPr>
        <p:txBody>
          <a:bodyPr spcFirstLastPara="1" wrap="square" lIns="108000" tIns="0" rIns="108000" bIns="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385561"/>
              </a:buClr>
              <a:buSzPts val="1500"/>
              <a:buFont typeface="Arial"/>
              <a:buChar char="●"/>
              <a:defRPr sz="1500" b="0" i="0" u="none" strike="noStrike" cap="none">
                <a:solidFill>
                  <a:srgbClr val="385561"/>
                </a:solidFill>
                <a:latin typeface="Arial"/>
                <a:ea typeface="Arial"/>
                <a:cs typeface="Arial"/>
                <a:sym typeface="Arial"/>
              </a:defRPr>
            </a:lvl1pPr>
            <a:lvl2pPr marL="914400" marR="0" lvl="1"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2pPr>
            <a:lvl3pPr marL="1371600" marR="0" lvl="2"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3pPr>
            <a:lvl4pPr marL="1828800" marR="0" lvl="3"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4pPr>
            <a:lvl5pPr marL="2286000" marR="0" lvl="4"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5pPr>
            <a:lvl6pPr marL="2743200" marR="0" lvl="5"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6pPr>
            <a:lvl7pPr marL="3200400" marR="0" lvl="6"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7pPr>
            <a:lvl8pPr marL="3657600" marR="0" lvl="7"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8pPr>
            <a:lvl9pPr marL="4114800" marR="0" lvl="8" indent="-317500" algn="l" rtl="0">
              <a:lnSpc>
                <a:spcPct val="115000"/>
              </a:lnSpc>
              <a:spcBef>
                <a:spcPts val="1600"/>
              </a:spcBef>
              <a:spcAft>
                <a:spcPts val="1600"/>
              </a:spcAft>
              <a:buClr>
                <a:srgbClr val="385561"/>
              </a:buClr>
              <a:buSzPts val="1400"/>
              <a:buFont typeface="Arial"/>
              <a:buChar char="•"/>
              <a:defRPr sz="1400" b="0" i="0" u="none" strike="noStrike" cap="none">
                <a:solidFill>
                  <a:srgbClr val="385561"/>
                </a:solidFill>
                <a:latin typeface="Arial"/>
                <a:ea typeface="Arial"/>
                <a:cs typeface="Arial"/>
                <a:sym typeface="Arial"/>
              </a:defRPr>
            </a:lvl9pPr>
          </a:lstStyle>
          <a:p>
            <a:pPr marL="0" indent="0" algn="ctr">
              <a:lnSpc>
                <a:spcPct val="130000"/>
              </a:lnSpc>
              <a:spcAft>
                <a:spcPts val="1200"/>
              </a:spcAft>
              <a:buFont typeface="Arial"/>
              <a:buNone/>
            </a:pPr>
            <a:r>
              <a:rPr lang="en-AU" sz="1400" b="1" dirty="0">
                <a:solidFill>
                  <a:schemeClr val="bg1"/>
                </a:solidFill>
              </a:rPr>
              <a:t>Feedback provided through today’s Public Forum and in written form will be used to develop the final Program guidelines</a:t>
            </a:r>
          </a:p>
        </p:txBody>
      </p:sp>
      <p:sp>
        <p:nvSpPr>
          <p:cNvPr id="12" name="Text Placeholder 3">
            <a:extLst>
              <a:ext uri="{FF2B5EF4-FFF2-40B4-BE49-F238E27FC236}">
                <a16:creationId xmlns:a16="http://schemas.microsoft.com/office/drawing/2014/main" id="{E482B2B1-BC2B-B275-3227-43BAF6E2829C}"/>
              </a:ext>
            </a:extLst>
          </p:cNvPr>
          <p:cNvSpPr txBox="1">
            <a:spLocks/>
          </p:cNvSpPr>
          <p:nvPr/>
        </p:nvSpPr>
        <p:spPr>
          <a:xfrm>
            <a:off x="3737781" y="2095500"/>
            <a:ext cx="5154219" cy="2822282"/>
          </a:xfrm>
          <a:prstGeom prst="rect">
            <a:avLst/>
          </a:prstGeom>
          <a:noFill/>
          <a:ln>
            <a:noFill/>
          </a:ln>
        </p:spPr>
        <p:txBody>
          <a:bodyPr spcFirstLastPara="1" wrap="square" lIns="72000" tIns="0" rIns="72000" bIns="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385561"/>
              </a:buClr>
              <a:buSzPts val="1500"/>
              <a:buFont typeface="Arial"/>
              <a:buChar char="●"/>
              <a:defRPr sz="1500" b="0" i="0" u="none" strike="noStrike" cap="none">
                <a:solidFill>
                  <a:srgbClr val="385561"/>
                </a:solidFill>
                <a:latin typeface="Arial"/>
                <a:ea typeface="Arial"/>
                <a:cs typeface="Arial"/>
                <a:sym typeface="Arial"/>
              </a:defRPr>
            </a:lvl1pPr>
            <a:lvl2pPr marL="914400" marR="0" lvl="1"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2pPr>
            <a:lvl3pPr marL="1371600" marR="0" lvl="2"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3pPr>
            <a:lvl4pPr marL="1828800" marR="0" lvl="3"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4pPr>
            <a:lvl5pPr marL="2286000" marR="0" lvl="4"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5pPr>
            <a:lvl6pPr marL="2743200" marR="0" lvl="5"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6pPr>
            <a:lvl7pPr marL="3200400" marR="0" lvl="6"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7pPr>
            <a:lvl8pPr marL="3657600" marR="0" lvl="7" indent="-317500" algn="l" rtl="0">
              <a:lnSpc>
                <a:spcPct val="115000"/>
              </a:lnSpc>
              <a:spcBef>
                <a:spcPts val="1600"/>
              </a:spcBef>
              <a:spcAft>
                <a:spcPts val="0"/>
              </a:spcAft>
              <a:buClr>
                <a:srgbClr val="385561"/>
              </a:buClr>
              <a:buSzPts val="1400"/>
              <a:buFont typeface="Arial"/>
              <a:buChar char="•"/>
              <a:defRPr sz="1400" b="0" i="0" u="none" strike="noStrike" cap="none">
                <a:solidFill>
                  <a:srgbClr val="385561"/>
                </a:solidFill>
                <a:latin typeface="Arial"/>
                <a:ea typeface="Arial"/>
                <a:cs typeface="Arial"/>
                <a:sym typeface="Arial"/>
              </a:defRPr>
            </a:lvl8pPr>
            <a:lvl9pPr marL="4114800" marR="0" lvl="8" indent="-317500" algn="l" rtl="0">
              <a:lnSpc>
                <a:spcPct val="115000"/>
              </a:lnSpc>
              <a:spcBef>
                <a:spcPts val="1600"/>
              </a:spcBef>
              <a:spcAft>
                <a:spcPts val="1600"/>
              </a:spcAft>
              <a:buClr>
                <a:srgbClr val="385561"/>
              </a:buClr>
              <a:buSzPts val="1400"/>
              <a:buFont typeface="Arial"/>
              <a:buChar char="•"/>
              <a:defRPr sz="1400" b="0" i="0" u="none" strike="noStrike" cap="none">
                <a:solidFill>
                  <a:srgbClr val="385561"/>
                </a:solidFill>
                <a:latin typeface="Arial"/>
                <a:ea typeface="Arial"/>
                <a:cs typeface="Arial"/>
                <a:sym typeface="Arial"/>
              </a:defRPr>
            </a:lvl9pPr>
          </a:lstStyle>
          <a:p>
            <a:pPr marL="266700" indent="-266700">
              <a:lnSpc>
                <a:spcPct val="130000"/>
              </a:lnSpc>
              <a:spcAft>
                <a:spcPts val="600"/>
              </a:spcAft>
              <a:buFont typeface="Arial" panose="020B0604020202020204" pitchFamily="34" charset="0"/>
              <a:buChar char="•"/>
            </a:pPr>
            <a:r>
              <a:rPr lang="en-AU" sz="1400" dirty="0"/>
              <a:t>Today’s Public Forum will go over key points of the paper</a:t>
            </a:r>
          </a:p>
          <a:p>
            <a:pPr marL="266700" indent="-266700">
              <a:lnSpc>
                <a:spcPct val="130000"/>
              </a:lnSpc>
              <a:spcAft>
                <a:spcPts val="600"/>
              </a:spcAft>
              <a:buFont typeface="Arial" panose="020B0604020202020204" pitchFamily="34" charset="0"/>
              <a:buChar char="•"/>
            </a:pPr>
            <a:r>
              <a:rPr lang="en-AU" sz="1400" dirty="0"/>
              <a:t>The consultation paper is </a:t>
            </a:r>
            <a:r>
              <a:rPr lang="en-AU" sz="1400" b="1" dirty="0"/>
              <a:t>indicative only,</a:t>
            </a:r>
            <a:r>
              <a:rPr lang="en-AU" sz="1400" dirty="0"/>
              <a:t> and final program design will be developed following consultation </a:t>
            </a:r>
          </a:p>
          <a:p>
            <a:pPr marL="266700" indent="-266700">
              <a:lnSpc>
                <a:spcPct val="130000"/>
              </a:lnSpc>
              <a:spcAft>
                <a:spcPts val="600"/>
              </a:spcAft>
              <a:buFont typeface="Arial" panose="020B0604020202020204" pitchFamily="34" charset="0"/>
              <a:buChar char="•"/>
            </a:pPr>
            <a:r>
              <a:rPr lang="en-AU" sz="1400" dirty="0"/>
              <a:t>We encourage participants to submit a detailed written response by: </a:t>
            </a:r>
          </a:p>
          <a:p>
            <a:pPr marL="395605" indent="-180975">
              <a:lnSpc>
                <a:spcPct val="130000"/>
              </a:lnSpc>
              <a:spcAft>
                <a:spcPts val="600"/>
              </a:spcAft>
              <a:buFont typeface="Arial" panose="020B0604020202020204" pitchFamily="34" charset="0"/>
              <a:buChar char="-"/>
            </a:pPr>
            <a:r>
              <a:rPr lang="en-US" sz="1400" dirty="0"/>
              <a:t>Completing the form on the DCCEEW website</a:t>
            </a:r>
          </a:p>
          <a:p>
            <a:pPr marL="395605" indent="-180975">
              <a:lnSpc>
                <a:spcPct val="130000"/>
              </a:lnSpc>
              <a:spcAft>
                <a:spcPts val="600"/>
              </a:spcAft>
              <a:buFont typeface="Arial" panose="020B0604020202020204" pitchFamily="34" charset="0"/>
              <a:buChar char="-"/>
            </a:pPr>
            <a:r>
              <a:rPr lang="en-US" sz="1400" dirty="0"/>
              <a:t>Emailing: </a:t>
            </a:r>
            <a:r>
              <a:rPr lang="en-US" sz="1400" u="sng" dirty="0"/>
              <a:t>hydrogenheadstart@dcceew.gov.au</a:t>
            </a:r>
            <a:r>
              <a:rPr lang="en-US" sz="1400" dirty="0"/>
              <a:t> </a:t>
            </a:r>
          </a:p>
          <a:p>
            <a:pPr marL="266700" indent="-266700">
              <a:lnSpc>
                <a:spcPct val="130000"/>
              </a:lnSpc>
              <a:spcAft>
                <a:spcPts val="600"/>
              </a:spcAft>
              <a:buFont typeface="Arial" panose="020B0604020202020204" pitchFamily="34" charset="0"/>
              <a:buChar char="•"/>
            </a:pPr>
            <a:r>
              <a:rPr lang="en-US" sz="1400" dirty="0"/>
              <a:t>The consultation period will </a:t>
            </a:r>
            <a:r>
              <a:rPr lang="en-US" sz="1400" b="1" dirty="0"/>
              <a:t>close Thursday 3 August 2023</a:t>
            </a:r>
            <a:endParaRPr lang="en-AU" sz="1400" b="1" dirty="0"/>
          </a:p>
        </p:txBody>
      </p:sp>
      <p:sp>
        <p:nvSpPr>
          <p:cNvPr id="15" name="Arrow: Chevron 14">
            <a:extLst>
              <a:ext uri="{FF2B5EF4-FFF2-40B4-BE49-F238E27FC236}">
                <a16:creationId xmlns:a16="http://schemas.microsoft.com/office/drawing/2014/main" id="{546DDEBB-1338-17F0-5216-105C09A5A7D0}"/>
              </a:ext>
            </a:extLst>
          </p:cNvPr>
          <p:cNvSpPr/>
          <p:nvPr/>
        </p:nvSpPr>
        <p:spPr>
          <a:xfrm>
            <a:off x="3434632" y="1152475"/>
            <a:ext cx="257176" cy="3400476"/>
          </a:xfrm>
          <a:prstGeom prst="chevron">
            <a:avLst>
              <a:gd name="adj" fmla="val 68519"/>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5" name="TextBox 4">
            <a:extLst>
              <a:ext uri="{FF2B5EF4-FFF2-40B4-BE49-F238E27FC236}">
                <a16:creationId xmlns:a16="http://schemas.microsoft.com/office/drawing/2014/main" id="{86E32D7A-262F-0A72-CAA9-31F568004D82}"/>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113548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938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3F5E48-E884-89AC-9E34-404D7FEB3A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513F5E48-E884-89AC-9E34-404D7FEB3A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60ED473-3DE2-6622-C8F5-24BB03256294}"/>
              </a:ext>
            </a:extLst>
          </p:cNvPr>
          <p:cNvSpPr/>
          <p:nvPr/>
        </p:nvSpPr>
        <p:spPr>
          <a:xfrm>
            <a:off x="2691818" y="2555896"/>
            <a:ext cx="5718757" cy="303230"/>
          </a:xfrm>
          <a:prstGeom prst="rect">
            <a:avLst/>
          </a:prstGeom>
          <a:solidFill>
            <a:srgbClr val="083A4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4">
            <a:extLst>
              <a:ext uri="{FF2B5EF4-FFF2-40B4-BE49-F238E27FC236}">
                <a16:creationId xmlns:a16="http://schemas.microsoft.com/office/drawing/2014/main" id="{AE82C7F3-55F8-AFFD-4484-2CA9F2FD3F9E}"/>
              </a:ext>
            </a:extLst>
          </p:cNvPr>
          <p:cNvSpPr txBox="1">
            <a:spLocks/>
          </p:cNvSpPr>
          <p:nvPr/>
        </p:nvSpPr>
        <p:spPr>
          <a:xfrm>
            <a:off x="2691818" y="468000"/>
            <a:ext cx="6200182" cy="540000"/>
          </a:xfrm>
          <a:prstGeom prst="rect">
            <a:avLst/>
          </a:prstGeom>
          <a:noFill/>
          <a:ln>
            <a:noFill/>
          </a:ln>
        </p:spPr>
        <p:txBody>
          <a:bodyPr spcFirstLastPara="1" vert="horz"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0D9"/>
              </a:buClr>
              <a:buSzPts val="2200"/>
              <a:buFont typeface="Arial"/>
              <a:buNone/>
              <a:defRPr sz="2200" b="1" i="0" u="none" strike="noStrike" cap="none">
                <a:solidFill>
                  <a:srgbClr val="00B0D9"/>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r>
              <a:rPr lang="en-AU">
                <a:solidFill>
                  <a:srgbClr val="083A42"/>
                </a:solidFill>
              </a:rPr>
              <a:t>Agenda</a:t>
            </a:r>
          </a:p>
        </p:txBody>
      </p:sp>
      <p:sp>
        <p:nvSpPr>
          <p:cNvPr id="11" name="Rectangle 10">
            <a:extLst>
              <a:ext uri="{FF2B5EF4-FFF2-40B4-BE49-F238E27FC236}">
                <a16:creationId xmlns:a16="http://schemas.microsoft.com/office/drawing/2014/main" id="{E44CE207-AF0D-BFDF-36E0-7B58F672E80E}"/>
              </a:ext>
            </a:extLst>
          </p:cNvPr>
          <p:cNvSpPr/>
          <p:nvPr/>
        </p:nvSpPr>
        <p:spPr>
          <a:xfrm>
            <a:off x="2676524" y="1068370"/>
            <a:ext cx="5648325" cy="2851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400050" indent="-400050">
              <a:spcAft>
                <a:spcPts val="1200"/>
              </a:spcAft>
              <a:buClr>
                <a:srgbClr val="083A42"/>
              </a:buClr>
              <a:buFont typeface="+mj-lt"/>
              <a:buAutoNum type="romanUcPeriod"/>
            </a:pPr>
            <a:r>
              <a:rPr lang="en-AU">
                <a:solidFill>
                  <a:schemeClr val="tx2">
                    <a:lumMod val="75000"/>
                  </a:schemeClr>
                </a:solidFill>
              </a:rPr>
              <a:t>Overview of Australian Government hydrogen initiatives</a:t>
            </a:r>
          </a:p>
          <a:p>
            <a:pPr marL="400050" indent="-400050">
              <a:spcAft>
                <a:spcPts val="1200"/>
              </a:spcAft>
              <a:buClr>
                <a:srgbClr val="083A42"/>
              </a:buClr>
              <a:buFont typeface="+mj-lt"/>
              <a:buAutoNum type="romanUcPeriod"/>
            </a:pPr>
            <a:r>
              <a:rPr lang="en-AU">
                <a:solidFill>
                  <a:srgbClr val="083A42"/>
                </a:solidFill>
              </a:rPr>
              <a:t>Hydrogen Headstart consultation:</a:t>
            </a:r>
          </a:p>
          <a:p>
            <a:pPr marL="842963" lvl="1" indent="-400050">
              <a:spcAft>
                <a:spcPts val="1200"/>
              </a:spcAft>
              <a:buClr>
                <a:srgbClr val="083A42"/>
              </a:buClr>
              <a:buFont typeface="+mj-lt"/>
              <a:buAutoNum type="arabicPeriod"/>
            </a:pPr>
            <a:r>
              <a:rPr lang="en-US">
                <a:solidFill>
                  <a:schemeClr val="tx2">
                    <a:lumMod val="75000"/>
                  </a:schemeClr>
                </a:solidFill>
              </a:rPr>
              <a:t>ARENA’s Role in Hydrogen</a:t>
            </a:r>
          </a:p>
          <a:p>
            <a:pPr marL="842963" lvl="1" indent="-400050">
              <a:spcAft>
                <a:spcPts val="1200"/>
              </a:spcAft>
              <a:buClr>
                <a:srgbClr val="083A42"/>
              </a:buClr>
              <a:buFont typeface="+mj-lt"/>
              <a:buAutoNum type="arabicPeriod"/>
            </a:pPr>
            <a:r>
              <a:rPr lang="en-US">
                <a:solidFill>
                  <a:schemeClr val="tx2">
                    <a:lumMod val="75000"/>
                  </a:schemeClr>
                </a:solidFill>
              </a:rPr>
              <a:t>Overview of Consultation process </a:t>
            </a:r>
          </a:p>
          <a:p>
            <a:pPr marL="842963" lvl="1" indent="-400050">
              <a:spcAft>
                <a:spcPts val="1200"/>
              </a:spcAft>
              <a:buClr>
                <a:srgbClr val="083A42"/>
              </a:buClr>
              <a:buFont typeface="+mj-lt"/>
              <a:buAutoNum type="arabicPeriod"/>
            </a:pPr>
            <a:r>
              <a:rPr lang="en-AU" b="1">
                <a:solidFill>
                  <a:srgbClr val="083A42"/>
                </a:solidFill>
              </a:rPr>
              <a:t>Competitive Round Objectives</a:t>
            </a:r>
          </a:p>
          <a:p>
            <a:pPr marL="842963" lvl="1" indent="-400050">
              <a:spcAft>
                <a:spcPts val="1200"/>
              </a:spcAft>
              <a:buClr>
                <a:srgbClr val="083A42"/>
              </a:buClr>
              <a:buFont typeface="+mj-lt"/>
              <a:buAutoNum type="arabicPeriod"/>
            </a:pPr>
            <a:r>
              <a:rPr lang="en-AU">
                <a:solidFill>
                  <a:schemeClr val="tx2">
                    <a:lumMod val="75000"/>
                  </a:schemeClr>
                </a:solidFill>
              </a:rPr>
              <a:t>Proposed Competitive Round Design</a:t>
            </a:r>
          </a:p>
          <a:p>
            <a:pPr marL="842963" lvl="1" indent="-400050">
              <a:spcAft>
                <a:spcPts val="1200"/>
              </a:spcAft>
              <a:buClr>
                <a:srgbClr val="083A42"/>
              </a:buClr>
              <a:buFont typeface="+mj-lt"/>
              <a:buAutoNum type="arabicPeriod"/>
            </a:pPr>
            <a:r>
              <a:rPr lang="en-AU">
                <a:solidFill>
                  <a:schemeClr val="tx2">
                    <a:lumMod val="75000"/>
                  </a:schemeClr>
                </a:solidFill>
              </a:rPr>
              <a:t>Proposed Merit Criteria &amp; Timetable</a:t>
            </a:r>
          </a:p>
          <a:p>
            <a:pPr marL="842963" lvl="1" indent="-400050">
              <a:spcAft>
                <a:spcPts val="1200"/>
              </a:spcAft>
              <a:buClr>
                <a:srgbClr val="083A42"/>
              </a:buClr>
              <a:buFont typeface="+mj-lt"/>
              <a:buAutoNum type="arabicPeriod"/>
            </a:pPr>
            <a:r>
              <a:rPr lang="en-AU">
                <a:solidFill>
                  <a:schemeClr val="tx2">
                    <a:lumMod val="75000"/>
                  </a:schemeClr>
                </a:solidFill>
              </a:rPr>
              <a:t>Next Steps</a:t>
            </a:r>
          </a:p>
          <a:p>
            <a:pPr marL="842963" lvl="1" indent="-400050">
              <a:spcAft>
                <a:spcPts val="1200"/>
              </a:spcAft>
              <a:buClr>
                <a:srgbClr val="083A42"/>
              </a:buClr>
              <a:buFont typeface="+mj-lt"/>
              <a:buAutoNum type="arabicPeriod"/>
            </a:pPr>
            <a:r>
              <a:rPr lang="en-AU">
                <a:solidFill>
                  <a:schemeClr val="tx2">
                    <a:lumMod val="75000"/>
                  </a:schemeClr>
                </a:solidFill>
              </a:rPr>
              <a:t>Q&amp;A</a:t>
            </a:r>
          </a:p>
          <a:p>
            <a:pPr marL="361950" indent="-361950">
              <a:spcAft>
                <a:spcPts val="1200"/>
              </a:spcAft>
              <a:buClr>
                <a:srgbClr val="00B0D9"/>
              </a:buClr>
              <a:buFont typeface="+mj-lt"/>
              <a:buAutoNum type="arabicPeriod"/>
            </a:pPr>
            <a:endParaRPr lang="en-AU">
              <a:solidFill>
                <a:schemeClr val="tx2">
                  <a:lumMod val="75000"/>
                </a:schemeClr>
              </a:solidFill>
            </a:endParaRPr>
          </a:p>
        </p:txBody>
      </p:sp>
      <p:sp>
        <p:nvSpPr>
          <p:cNvPr id="3" name="TextBox 2">
            <a:extLst>
              <a:ext uri="{FF2B5EF4-FFF2-40B4-BE49-F238E27FC236}">
                <a16:creationId xmlns:a16="http://schemas.microsoft.com/office/drawing/2014/main" id="{6DAC674E-7C8F-A39A-4E7C-8B3D69791E7C}"/>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1979440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FE113D2-4A06-BF03-BC1D-0A09409929E2}"/>
              </a:ext>
            </a:extLst>
          </p:cNvPr>
          <p:cNvGraphicFramePr>
            <a:graphicFrameLocks noChangeAspect="1"/>
          </p:cNvGraphicFramePr>
          <p:nvPr>
            <p:custDataLst>
              <p:tags r:id="rId1"/>
            </p:custDataLst>
            <p:extLst>
              <p:ext uri="{D42A27DB-BD31-4B8C-83A1-F6EECF244321}">
                <p14:modId xmlns:p14="http://schemas.microsoft.com/office/powerpoint/2010/main" val="1120511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1FE113D2-4A06-BF03-BC1D-0A09409929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FAAD57-1011-52B1-9FA9-A10CC0AC26EC}"/>
              </a:ext>
            </a:extLst>
          </p:cNvPr>
          <p:cNvSpPr>
            <a:spLocks noGrp="1"/>
          </p:cNvSpPr>
          <p:nvPr>
            <p:ph type="title"/>
          </p:nvPr>
        </p:nvSpPr>
        <p:spPr/>
        <p:txBody>
          <a:bodyPr vert="horz"/>
          <a:lstStyle/>
          <a:p>
            <a:r>
              <a:rPr lang="en-AU"/>
              <a:t>Hydrogen Headstart: Competitive Round Objectives</a:t>
            </a:r>
          </a:p>
        </p:txBody>
      </p:sp>
      <p:sp>
        <p:nvSpPr>
          <p:cNvPr id="14" name="TextBox 13">
            <a:extLst>
              <a:ext uri="{FF2B5EF4-FFF2-40B4-BE49-F238E27FC236}">
                <a16:creationId xmlns:a16="http://schemas.microsoft.com/office/drawing/2014/main" id="{17447930-918C-FD2F-889F-3C624395BCF6}"/>
              </a:ext>
            </a:extLst>
          </p:cNvPr>
          <p:cNvSpPr txBox="1"/>
          <p:nvPr/>
        </p:nvSpPr>
        <p:spPr>
          <a:xfrm>
            <a:off x="256412" y="1574944"/>
            <a:ext cx="2803688" cy="1348511"/>
          </a:xfrm>
          <a:prstGeom prst="rect">
            <a:avLst/>
          </a:prstGeom>
          <a:noFill/>
        </p:spPr>
        <p:txBody>
          <a:bodyPr wrap="square">
            <a:spAutoFit/>
          </a:bodyPr>
          <a:lstStyle/>
          <a:p>
            <a:pPr lvl="0" algn="ctr">
              <a:lnSpc>
                <a:spcPct val="115000"/>
              </a:lnSpc>
              <a:spcBef>
                <a:spcPts val="300"/>
              </a:spcBef>
              <a:spcAft>
                <a:spcPts val="720"/>
              </a:spcAft>
            </a:pPr>
            <a:r>
              <a:rPr lang="en-US" sz="1200" b="1">
                <a:solidFill>
                  <a:srgbClr val="083A42"/>
                </a:solidFill>
                <a:effectLst/>
                <a:latin typeface="+mj-lt"/>
                <a:ea typeface="Calibri" panose="020F0502020204030204" pitchFamily="34" charset="0"/>
              </a:rPr>
              <a:t>Produce renewable hydrogen at scale in Australia</a:t>
            </a:r>
            <a:r>
              <a:rPr lang="en-US" sz="1200">
                <a:effectLst/>
                <a:latin typeface="+mj-lt"/>
                <a:ea typeface="Calibri" panose="020F0502020204030204" pitchFamily="34" charset="0"/>
              </a:rPr>
              <a:t>, facilitating an </a:t>
            </a:r>
            <a:r>
              <a:rPr lang="en-US" sz="1200" b="1">
                <a:solidFill>
                  <a:srgbClr val="083A42"/>
                </a:solidFill>
                <a:effectLst/>
                <a:latin typeface="+mj-lt"/>
                <a:ea typeface="Calibri" panose="020F0502020204030204" pitchFamily="34" charset="0"/>
              </a:rPr>
              <a:t>accelerated pathway to the technical and commercial viability </a:t>
            </a:r>
            <a:r>
              <a:rPr lang="en-US" sz="1200">
                <a:effectLst/>
                <a:latin typeface="+mj-lt"/>
                <a:ea typeface="Calibri" panose="020F0502020204030204" pitchFamily="34" charset="0"/>
              </a:rPr>
              <a:t>of renewable hydrogen production and use at scale in Australia.</a:t>
            </a:r>
            <a:endParaRPr lang="en-AU" sz="1200">
              <a:effectLst/>
              <a:latin typeface="+mj-lt"/>
              <a:ea typeface="Calibri" panose="020F0502020204030204" pitchFamily="34" charset="0"/>
            </a:endParaRPr>
          </a:p>
        </p:txBody>
      </p:sp>
      <p:sp>
        <p:nvSpPr>
          <p:cNvPr id="13" name="TextBox 12">
            <a:extLst>
              <a:ext uri="{FF2B5EF4-FFF2-40B4-BE49-F238E27FC236}">
                <a16:creationId xmlns:a16="http://schemas.microsoft.com/office/drawing/2014/main" id="{B5B55446-E614-B396-0B91-EA36F733289E}"/>
              </a:ext>
            </a:extLst>
          </p:cNvPr>
          <p:cNvSpPr txBox="1"/>
          <p:nvPr/>
        </p:nvSpPr>
        <p:spPr>
          <a:xfrm>
            <a:off x="3170156" y="1574944"/>
            <a:ext cx="2803688" cy="1136145"/>
          </a:xfrm>
          <a:prstGeom prst="rect">
            <a:avLst/>
          </a:prstGeom>
          <a:noFill/>
        </p:spPr>
        <p:txBody>
          <a:bodyPr wrap="square">
            <a:spAutoFit/>
          </a:bodyPr>
          <a:lstStyle/>
          <a:p>
            <a:pPr lvl="0" algn="ctr">
              <a:lnSpc>
                <a:spcPct val="115000"/>
              </a:lnSpc>
              <a:spcBef>
                <a:spcPts val="300"/>
              </a:spcBef>
              <a:spcAft>
                <a:spcPts val="720"/>
              </a:spcAft>
            </a:pPr>
            <a:r>
              <a:rPr lang="en-AU" sz="1200">
                <a:effectLst/>
                <a:latin typeface="+mj-lt"/>
                <a:ea typeface="Calibri" panose="020F0502020204030204" pitchFamily="34" charset="0"/>
              </a:rPr>
              <a:t>Support </a:t>
            </a:r>
            <a:r>
              <a:rPr lang="en-AU" sz="1200" b="1">
                <a:solidFill>
                  <a:srgbClr val="083A42"/>
                </a:solidFill>
                <a:effectLst/>
                <a:latin typeface="+mj-lt"/>
                <a:ea typeface="Calibri" panose="020F0502020204030204" pitchFamily="34" charset="0"/>
              </a:rPr>
              <a:t>domestic decarbonisation</a:t>
            </a:r>
            <a:r>
              <a:rPr lang="en-AU" sz="1200">
                <a:solidFill>
                  <a:srgbClr val="083A42"/>
                </a:solidFill>
                <a:effectLst/>
                <a:latin typeface="+mj-lt"/>
                <a:ea typeface="Calibri" panose="020F0502020204030204" pitchFamily="34" charset="0"/>
              </a:rPr>
              <a:t>, </a:t>
            </a:r>
            <a:r>
              <a:rPr lang="en-AU" sz="1200" b="1">
                <a:solidFill>
                  <a:srgbClr val="083A42"/>
                </a:solidFill>
                <a:effectLst/>
                <a:latin typeface="+mj-lt"/>
                <a:ea typeface="Calibri" panose="020F0502020204030204" pitchFamily="34" charset="0"/>
              </a:rPr>
              <a:t>build industry capability </a:t>
            </a:r>
            <a:r>
              <a:rPr lang="en-AU" sz="1200">
                <a:effectLst/>
                <a:latin typeface="+mj-lt"/>
                <a:ea typeface="Calibri" panose="020F0502020204030204" pitchFamily="34" charset="0"/>
              </a:rPr>
              <a:t>and provide for </a:t>
            </a:r>
            <a:r>
              <a:rPr lang="en-AU" sz="1200" b="1">
                <a:solidFill>
                  <a:srgbClr val="083A42"/>
                </a:solidFill>
                <a:effectLst/>
                <a:latin typeface="+mj-lt"/>
                <a:ea typeface="Calibri" panose="020F0502020204030204" pitchFamily="34" charset="0"/>
              </a:rPr>
              <a:t>new economic opportunities </a:t>
            </a:r>
            <a:r>
              <a:rPr lang="en-AU" sz="1200">
                <a:effectLst/>
                <a:latin typeface="+mj-lt"/>
                <a:ea typeface="Calibri" panose="020F0502020204030204" pitchFamily="34" charset="0"/>
              </a:rPr>
              <a:t>in our manufacturing and export industries.</a:t>
            </a:r>
          </a:p>
        </p:txBody>
      </p:sp>
      <p:sp>
        <p:nvSpPr>
          <p:cNvPr id="15" name="TextBox 14">
            <a:extLst>
              <a:ext uri="{FF2B5EF4-FFF2-40B4-BE49-F238E27FC236}">
                <a16:creationId xmlns:a16="http://schemas.microsoft.com/office/drawing/2014/main" id="{09415B91-9A13-BD31-51A7-BF8BFE8FEAC7}"/>
              </a:ext>
            </a:extLst>
          </p:cNvPr>
          <p:cNvSpPr txBox="1"/>
          <p:nvPr/>
        </p:nvSpPr>
        <p:spPr>
          <a:xfrm>
            <a:off x="6083900" y="1574944"/>
            <a:ext cx="2803688" cy="1348511"/>
          </a:xfrm>
          <a:prstGeom prst="rect">
            <a:avLst/>
          </a:prstGeom>
          <a:noFill/>
        </p:spPr>
        <p:txBody>
          <a:bodyPr wrap="square">
            <a:spAutoFit/>
          </a:bodyPr>
          <a:lstStyle/>
          <a:p>
            <a:pPr lvl="0" algn="ctr">
              <a:lnSpc>
                <a:spcPct val="115000"/>
              </a:lnSpc>
              <a:spcBef>
                <a:spcPts val="300"/>
              </a:spcBef>
              <a:spcAft>
                <a:spcPts val="720"/>
              </a:spcAft>
            </a:pPr>
            <a:r>
              <a:rPr lang="en-AU" sz="1200">
                <a:latin typeface="+mj-lt"/>
                <a:ea typeface="Calibri" panose="020F0502020204030204" pitchFamily="34" charset="0"/>
              </a:rPr>
              <a:t>Provide </a:t>
            </a:r>
            <a:r>
              <a:rPr lang="en-AU" sz="1200" b="1">
                <a:solidFill>
                  <a:srgbClr val="083A42"/>
                </a:solidFill>
                <a:latin typeface="+mj-lt"/>
                <a:ea typeface="Calibri" panose="020F0502020204030204" pitchFamily="34" charset="0"/>
              </a:rPr>
              <a:t>price discovery and transparency </a:t>
            </a:r>
            <a:r>
              <a:rPr lang="en-AU" sz="1200">
                <a:latin typeface="+mj-lt"/>
                <a:ea typeface="Calibri" panose="020F0502020204030204" pitchFamily="34" charset="0"/>
              </a:rPr>
              <a:t>in relation to current and projected economics for renewable hydrogen (and derivatives), by sharing actual and forecast economics of applications received.</a:t>
            </a:r>
          </a:p>
        </p:txBody>
      </p:sp>
      <p:sp>
        <p:nvSpPr>
          <p:cNvPr id="17" name="Oval 16">
            <a:extLst>
              <a:ext uri="{FF2B5EF4-FFF2-40B4-BE49-F238E27FC236}">
                <a16:creationId xmlns:a16="http://schemas.microsoft.com/office/drawing/2014/main" id="{47E2F704-A190-0B43-1524-FD49D0439D31}"/>
              </a:ext>
            </a:extLst>
          </p:cNvPr>
          <p:cNvSpPr/>
          <p:nvPr/>
        </p:nvSpPr>
        <p:spPr>
          <a:xfrm>
            <a:off x="1329556" y="1097775"/>
            <a:ext cx="466725" cy="466725"/>
          </a:xfrm>
          <a:prstGeom prst="ellipse">
            <a:avLst/>
          </a:prstGeom>
          <a:solidFill>
            <a:srgbClr val="083A4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AU"/>
          </a:p>
        </p:txBody>
      </p:sp>
      <p:sp>
        <p:nvSpPr>
          <p:cNvPr id="18" name="Oval 17">
            <a:extLst>
              <a:ext uri="{FF2B5EF4-FFF2-40B4-BE49-F238E27FC236}">
                <a16:creationId xmlns:a16="http://schemas.microsoft.com/office/drawing/2014/main" id="{B5766A80-EBDF-674E-6945-034F5FD0F8E0}"/>
              </a:ext>
            </a:extLst>
          </p:cNvPr>
          <p:cNvSpPr/>
          <p:nvPr/>
        </p:nvSpPr>
        <p:spPr>
          <a:xfrm>
            <a:off x="4431606" y="1097775"/>
            <a:ext cx="466725" cy="466725"/>
          </a:xfrm>
          <a:prstGeom prst="ellipse">
            <a:avLst/>
          </a:prstGeom>
          <a:solidFill>
            <a:srgbClr val="083A4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AU"/>
          </a:p>
        </p:txBody>
      </p:sp>
      <p:sp>
        <p:nvSpPr>
          <p:cNvPr id="19" name="Oval 18">
            <a:extLst>
              <a:ext uri="{FF2B5EF4-FFF2-40B4-BE49-F238E27FC236}">
                <a16:creationId xmlns:a16="http://schemas.microsoft.com/office/drawing/2014/main" id="{134F90F5-DA45-0BF5-7C0F-1861367983F8}"/>
              </a:ext>
            </a:extLst>
          </p:cNvPr>
          <p:cNvSpPr/>
          <p:nvPr/>
        </p:nvSpPr>
        <p:spPr>
          <a:xfrm>
            <a:off x="7252382" y="1097775"/>
            <a:ext cx="466725" cy="466725"/>
          </a:xfrm>
          <a:prstGeom prst="ellipse">
            <a:avLst/>
          </a:prstGeom>
          <a:solidFill>
            <a:srgbClr val="083A4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AU"/>
          </a:p>
        </p:txBody>
      </p:sp>
      <p:sp>
        <p:nvSpPr>
          <p:cNvPr id="4" name="Rectangle 3">
            <a:extLst>
              <a:ext uri="{FF2B5EF4-FFF2-40B4-BE49-F238E27FC236}">
                <a16:creationId xmlns:a16="http://schemas.microsoft.com/office/drawing/2014/main" id="{1982F654-9E41-1E94-F5AD-291BEC639411}"/>
              </a:ext>
            </a:extLst>
          </p:cNvPr>
          <p:cNvSpPr/>
          <p:nvPr/>
        </p:nvSpPr>
        <p:spPr>
          <a:xfrm>
            <a:off x="0" y="-1"/>
            <a:ext cx="3671777" cy="177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1000" b="1" i="1">
                <a:solidFill>
                  <a:schemeClr val="tx1">
                    <a:lumMod val="65000"/>
                    <a:lumOff val="35000"/>
                  </a:schemeClr>
                </a:solidFill>
              </a:rPr>
              <a:t>Consultation paper reference: </a:t>
            </a:r>
            <a:r>
              <a:rPr lang="en-AU" sz="1000" i="1">
                <a:solidFill>
                  <a:schemeClr val="tx1">
                    <a:lumMod val="65000"/>
                    <a:lumOff val="35000"/>
                  </a:schemeClr>
                </a:solidFill>
              </a:rPr>
              <a:t>1. Competitive round objectives</a:t>
            </a:r>
          </a:p>
        </p:txBody>
      </p:sp>
      <p:sp>
        <p:nvSpPr>
          <p:cNvPr id="6" name="TextBox 5">
            <a:extLst>
              <a:ext uri="{FF2B5EF4-FFF2-40B4-BE49-F238E27FC236}">
                <a16:creationId xmlns:a16="http://schemas.microsoft.com/office/drawing/2014/main" id="{EE4906C1-DB38-21A8-82A7-8C0F1CC16A77}"/>
              </a:ext>
            </a:extLst>
          </p:cNvPr>
          <p:cNvSpPr txBox="1"/>
          <p:nvPr/>
        </p:nvSpPr>
        <p:spPr>
          <a:xfrm>
            <a:off x="256412" y="3672079"/>
            <a:ext cx="2803688" cy="923779"/>
          </a:xfrm>
          <a:prstGeom prst="rect">
            <a:avLst/>
          </a:prstGeom>
          <a:noFill/>
        </p:spPr>
        <p:txBody>
          <a:bodyPr wrap="square">
            <a:spAutoFit/>
          </a:bodyPr>
          <a:lstStyle/>
          <a:p>
            <a:pPr lvl="0" algn="ctr">
              <a:lnSpc>
                <a:spcPct val="115000"/>
              </a:lnSpc>
              <a:spcBef>
                <a:spcPts val="300"/>
              </a:spcBef>
              <a:spcAft>
                <a:spcPts val="720"/>
              </a:spcAft>
            </a:pPr>
            <a:r>
              <a:rPr lang="en-AU" sz="1200">
                <a:effectLst/>
                <a:latin typeface="+mj-lt"/>
                <a:ea typeface="Calibri" panose="020F0502020204030204" pitchFamily="34" charset="0"/>
              </a:rPr>
              <a:t>Reduce barriers for future deployments through </a:t>
            </a:r>
            <a:r>
              <a:rPr lang="en-AU" sz="1200" b="1">
                <a:solidFill>
                  <a:srgbClr val="083A42"/>
                </a:solidFill>
                <a:effectLst/>
                <a:latin typeface="+mj-lt"/>
                <a:ea typeface="Calibri" panose="020F0502020204030204" pitchFamily="34" charset="0"/>
              </a:rPr>
              <a:t>attracting private sector capital</a:t>
            </a:r>
            <a:r>
              <a:rPr lang="en-AU" sz="1200" b="1">
                <a:solidFill>
                  <a:srgbClr val="00B0D9"/>
                </a:solidFill>
                <a:effectLst/>
                <a:latin typeface="+mj-lt"/>
                <a:ea typeface="Calibri" panose="020F0502020204030204" pitchFamily="34" charset="0"/>
              </a:rPr>
              <a:t> </a:t>
            </a:r>
            <a:r>
              <a:rPr lang="en-AU" sz="1200">
                <a:effectLst/>
                <a:latin typeface="+mj-lt"/>
                <a:ea typeface="Calibri" panose="020F0502020204030204" pitchFamily="34" charset="0"/>
              </a:rPr>
              <a:t>(debt, equity &amp; offtake).</a:t>
            </a:r>
          </a:p>
        </p:txBody>
      </p:sp>
      <p:sp>
        <p:nvSpPr>
          <p:cNvPr id="7" name="TextBox 6">
            <a:extLst>
              <a:ext uri="{FF2B5EF4-FFF2-40B4-BE49-F238E27FC236}">
                <a16:creationId xmlns:a16="http://schemas.microsoft.com/office/drawing/2014/main" id="{006A5EB7-BBD5-4614-FB93-46A91B977355}"/>
              </a:ext>
            </a:extLst>
          </p:cNvPr>
          <p:cNvSpPr txBox="1"/>
          <p:nvPr/>
        </p:nvSpPr>
        <p:spPr>
          <a:xfrm>
            <a:off x="3170156" y="3672079"/>
            <a:ext cx="2803688" cy="923779"/>
          </a:xfrm>
          <a:prstGeom prst="rect">
            <a:avLst/>
          </a:prstGeom>
          <a:noFill/>
        </p:spPr>
        <p:txBody>
          <a:bodyPr wrap="square">
            <a:spAutoFit/>
          </a:bodyPr>
          <a:lstStyle/>
          <a:p>
            <a:pPr lvl="0" algn="ctr">
              <a:lnSpc>
                <a:spcPct val="115000"/>
              </a:lnSpc>
              <a:spcBef>
                <a:spcPts val="300"/>
              </a:spcBef>
              <a:spcAft>
                <a:spcPts val="720"/>
              </a:spcAft>
            </a:pPr>
            <a:r>
              <a:rPr lang="en-AU" sz="1200">
                <a:latin typeface="+mj-lt"/>
                <a:ea typeface="Calibri" panose="020F0502020204030204" pitchFamily="34" charset="0"/>
              </a:rPr>
              <a:t>D</a:t>
            </a:r>
            <a:r>
              <a:rPr lang="en-AU" sz="1200">
                <a:effectLst/>
                <a:latin typeface="+mj-lt"/>
                <a:ea typeface="Calibri" panose="020F0502020204030204" pitchFamily="34" charset="0"/>
              </a:rPr>
              <a:t>evelop and retain </a:t>
            </a:r>
            <a:r>
              <a:rPr lang="en-AU" sz="1200" b="1">
                <a:solidFill>
                  <a:srgbClr val="083A42"/>
                </a:solidFill>
                <a:effectLst/>
                <a:latin typeface="+mj-lt"/>
                <a:ea typeface="Calibri" panose="020F0502020204030204" pitchFamily="34" charset="0"/>
              </a:rPr>
              <a:t>investment, skilled labour, intellectual property and supply chains </a:t>
            </a:r>
            <a:r>
              <a:rPr lang="en-AU" sz="1200">
                <a:effectLst/>
                <a:latin typeface="+mj-lt"/>
                <a:ea typeface="Calibri" panose="020F0502020204030204" pitchFamily="34" charset="0"/>
              </a:rPr>
              <a:t>for a </a:t>
            </a:r>
            <a:r>
              <a:rPr lang="en-AU" sz="1200" b="1">
                <a:solidFill>
                  <a:srgbClr val="083A42"/>
                </a:solidFill>
                <a:effectLst/>
                <a:latin typeface="+mj-lt"/>
                <a:ea typeface="Calibri" panose="020F0502020204030204" pitchFamily="34" charset="0"/>
              </a:rPr>
              <a:t>domestic hydrogen industry </a:t>
            </a:r>
          </a:p>
        </p:txBody>
      </p:sp>
      <p:sp>
        <p:nvSpPr>
          <p:cNvPr id="8" name="TextBox 7">
            <a:extLst>
              <a:ext uri="{FF2B5EF4-FFF2-40B4-BE49-F238E27FC236}">
                <a16:creationId xmlns:a16="http://schemas.microsoft.com/office/drawing/2014/main" id="{22F46616-6A9E-62EC-C829-4A9334616F6B}"/>
              </a:ext>
            </a:extLst>
          </p:cNvPr>
          <p:cNvSpPr txBox="1"/>
          <p:nvPr/>
        </p:nvSpPr>
        <p:spPr>
          <a:xfrm>
            <a:off x="6083900" y="3672079"/>
            <a:ext cx="2803688" cy="923779"/>
          </a:xfrm>
          <a:prstGeom prst="rect">
            <a:avLst/>
          </a:prstGeom>
          <a:noFill/>
        </p:spPr>
        <p:txBody>
          <a:bodyPr wrap="square">
            <a:spAutoFit/>
          </a:bodyPr>
          <a:lstStyle/>
          <a:p>
            <a:pPr lvl="0" algn="ctr">
              <a:lnSpc>
                <a:spcPct val="115000"/>
              </a:lnSpc>
              <a:spcBef>
                <a:spcPts val="300"/>
              </a:spcBef>
              <a:spcAft>
                <a:spcPts val="720"/>
              </a:spcAft>
            </a:pPr>
            <a:r>
              <a:rPr lang="en-AU" sz="1200">
                <a:latin typeface="+mj-lt"/>
                <a:ea typeface="Calibri" panose="020F0502020204030204" pitchFamily="34" charset="0"/>
              </a:rPr>
              <a:t>Facilitate </a:t>
            </a:r>
            <a:r>
              <a:rPr lang="en-AU" sz="1200" b="1">
                <a:solidFill>
                  <a:srgbClr val="083A42"/>
                </a:solidFill>
                <a:latin typeface="+mj-lt"/>
                <a:ea typeface="Calibri" panose="020F0502020204030204" pitchFamily="34" charset="0"/>
              </a:rPr>
              <a:t>knowledge sharing </a:t>
            </a:r>
            <a:r>
              <a:rPr lang="en-AU" sz="1200">
                <a:latin typeface="+mj-lt"/>
                <a:ea typeface="Calibri" panose="020F0502020204030204" pitchFamily="34" charset="0"/>
              </a:rPr>
              <a:t>throughout industry to assist with maturing the Australian hydrogen industry. </a:t>
            </a:r>
          </a:p>
        </p:txBody>
      </p:sp>
      <p:sp>
        <p:nvSpPr>
          <p:cNvPr id="9" name="Oval 8">
            <a:extLst>
              <a:ext uri="{FF2B5EF4-FFF2-40B4-BE49-F238E27FC236}">
                <a16:creationId xmlns:a16="http://schemas.microsoft.com/office/drawing/2014/main" id="{0A091678-9AC1-BFAE-9860-BC948ABB121F}"/>
              </a:ext>
            </a:extLst>
          </p:cNvPr>
          <p:cNvSpPr/>
          <p:nvPr/>
        </p:nvSpPr>
        <p:spPr>
          <a:xfrm>
            <a:off x="1329556" y="3194910"/>
            <a:ext cx="466725" cy="466725"/>
          </a:xfrm>
          <a:prstGeom prst="ellipse">
            <a:avLst/>
          </a:prstGeom>
          <a:solidFill>
            <a:srgbClr val="083A4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AU">
              <a:latin typeface="+mj-lt"/>
            </a:endParaRPr>
          </a:p>
        </p:txBody>
      </p:sp>
      <p:sp>
        <p:nvSpPr>
          <p:cNvPr id="10" name="Oval 9">
            <a:extLst>
              <a:ext uri="{FF2B5EF4-FFF2-40B4-BE49-F238E27FC236}">
                <a16:creationId xmlns:a16="http://schemas.microsoft.com/office/drawing/2014/main" id="{A2870C66-8A13-12FC-424D-D9CE0375ECC8}"/>
              </a:ext>
            </a:extLst>
          </p:cNvPr>
          <p:cNvSpPr/>
          <p:nvPr/>
        </p:nvSpPr>
        <p:spPr>
          <a:xfrm>
            <a:off x="4431606" y="3194910"/>
            <a:ext cx="466725" cy="466725"/>
          </a:xfrm>
          <a:prstGeom prst="ellipse">
            <a:avLst/>
          </a:prstGeom>
          <a:solidFill>
            <a:srgbClr val="083A4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AU">
              <a:latin typeface="+mj-lt"/>
            </a:endParaRPr>
          </a:p>
        </p:txBody>
      </p:sp>
      <p:sp>
        <p:nvSpPr>
          <p:cNvPr id="11" name="Oval 10">
            <a:extLst>
              <a:ext uri="{FF2B5EF4-FFF2-40B4-BE49-F238E27FC236}">
                <a16:creationId xmlns:a16="http://schemas.microsoft.com/office/drawing/2014/main" id="{5736C76A-1DCB-DB00-CA49-3CA70BA72477}"/>
              </a:ext>
            </a:extLst>
          </p:cNvPr>
          <p:cNvSpPr/>
          <p:nvPr/>
        </p:nvSpPr>
        <p:spPr>
          <a:xfrm>
            <a:off x="7252382" y="3194910"/>
            <a:ext cx="466725" cy="466725"/>
          </a:xfrm>
          <a:prstGeom prst="ellipse">
            <a:avLst/>
          </a:prstGeom>
          <a:solidFill>
            <a:srgbClr val="083A4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AU">
              <a:latin typeface="+mj-lt"/>
            </a:endParaRPr>
          </a:p>
        </p:txBody>
      </p:sp>
      <p:pic>
        <p:nvPicPr>
          <p:cNvPr id="21" name="Graphic 20" descr="Bar graph with downward trend with solid fill">
            <a:extLst>
              <a:ext uri="{FF2B5EF4-FFF2-40B4-BE49-F238E27FC236}">
                <a16:creationId xmlns:a16="http://schemas.microsoft.com/office/drawing/2014/main" id="{6A597283-30D1-A120-A30A-2091C33116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82217" y="1122101"/>
            <a:ext cx="414962" cy="414962"/>
          </a:xfrm>
          <a:prstGeom prst="rect">
            <a:avLst/>
          </a:prstGeom>
        </p:spPr>
      </p:pic>
      <p:pic>
        <p:nvPicPr>
          <p:cNvPr id="25" name="Graphic 24" descr="Lightbulb and gear with solid fill">
            <a:extLst>
              <a:ext uri="{FF2B5EF4-FFF2-40B4-BE49-F238E27FC236}">
                <a16:creationId xmlns:a16="http://schemas.microsoft.com/office/drawing/2014/main" id="{9FE1883D-A96C-5043-FA0B-04BE8CCCF4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61453" y="3203981"/>
            <a:ext cx="448582" cy="448582"/>
          </a:xfrm>
          <a:prstGeom prst="rect">
            <a:avLst/>
          </a:prstGeom>
        </p:spPr>
      </p:pic>
      <p:pic>
        <p:nvPicPr>
          <p:cNvPr id="27" name="Graphic 26" descr="Dollar with solid fill">
            <a:extLst>
              <a:ext uri="{FF2B5EF4-FFF2-40B4-BE49-F238E27FC236}">
                <a16:creationId xmlns:a16="http://schemas.microsoft.com/office/drawing/2014/main" id="{7DD7A2E5-7F9D-78FC-5643-6F7BBBC3DB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43843" y="3209197"/>
            <a:ext cx="438150" cy="438150"/>
          </a:xfrm>
          <a:prstGeom prst="rect">
            <a:avLst/>
          </a:prstGeom>
        </p:spPr>
      </p:pic>
      <p:pic>
        <p:nvPicPr>
          <p:cNvPr id="31" name="Graphic 30" descr="Exponential Graph with solid fill">
            <a:extLst>
              <a:ext uri="{FF2B5EF4-FFF2-40B4-BE49-F238E27FC236}">
                <a16:creationId xmlns:a16="http://schemas.microsoft.com/office/drawing/2014/main" id="{E1C6FE48-C196-7DC0-F429-7BCA6254142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48918" y="1116330"/>
            <a:ext cx="425450" cy="425450"/>
          </a:xfrm>
          <a:prstGeom prst="rect">
            <a:avLst/>
          </a:prstGeom>
        </p:spPr>
      </p:pic>
      <p:pic>
        <p:nvPicPr>
          <p:cNvPr id="29" name="Graphic 28" descr="Australia with solid fill">
            <a:extLst>
              <a:ext uri="{FF2B5EF4-FFF2-40B4-BE49-F238E27FC236}">
                <a16:creationId xmlns:a16="http://schemas.microsoft.com/office/drawing/2014/main" id="{17342248-EAA3-C19D-DAE0-BF6BF58BAA23}"/>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t="27536" r="37821"/>
          <a:stretch/>
        </p:blipFill>
        <p:spPr>
          <a:xfrm>
            <a:off x="4466590" y="1155700"/>
            <a:ext cx="397520" cy="463270"/>
          </a:xfrm>
          <a:prstGeom prst="rect">
            <a:avLst/>
          </a:prstGeom>
        </p:spPr>
      </p:pic>
      <p:pic>
        <p:nvPicPr>
          <p:cNvPr id="33" name="Graphic 32" descr="Construction worker female with solid fill">
            <a:extLst>
              <a:ext uri="{FF2B5EF4-FFF2-40B4-BE49-F238E27FC236}">
                <a16:creationId xmlns:a16="http://schemas.microsoft.com/office/drawing/2014/main" id="{BD862902-FC23-2904-848B-11245248F29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23668" y="3178116"/>
            <a:ext cx="472645" cy="472645"/>
          </a:xfrm>
          <a:prstGeom prst="rect">
            <a:avLst/>
          </a:prstGeom>
        </p:spPr>
      </p:pic>
      <p:sp>
        <p:nvSpPr>
          <p:cNvPr id="3" name="TextBox 2">
            <a:extLst>
              <a:ext uri="{FF2B5EF4-FFF2-40B4-BE49-F238E27FC236}">
                <a16:creationId xmlns:a16="http://schemas.microsoft.com/office/drawing/2014/main" id="{36727A19-48FC-203F-9839-327ABB1B14FD}"/>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292472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3F5E48-E884-89AC-9E34-404D7FEB3A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513F5E48-E884-89AC-9E34-404D7FEB3A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60ED473-3DE2-6622-C8F5-24BB03256294}"/>
              </a:ext>
            </a:extLst>
          </p:cNvPr>
          <p:cNvSpPr/>
          <p:nvPr/>
        </p:nvSpPr>
        <p:spPr>
          <a:xfrm>
            <a:off x="2691818" y="2927603"/>
            <a:ext cx="5718757" cy="303230"/>
          </a:xfrm>
          <a:prstGeom prst="rect">
            <a:avLst/>
          </a:prstGeom>
          <a:solidFill>
            <a:srgbClr val="083A4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4">
            <a:extLst>
              <a:ext uri="{FF2B5EF4-FFF2-40B4-BE49-F238E27FC236}">
                <a16:creationId xmlns:a16="http://schemas.microsoft.com/office/drawing/2014/main" id="{AE82C7F3-55F8-AFFD-4484-2CA9F2FD3F9E}"/>
              </a:ext>
            </a:extLst>
          </p:cNvPr>
          <p:cNvSpPr txBox="1">
            <a:spLocks/>
          </p:cNvSpPr>
          <p:nvPr/>
        </p:nvSpPr>
        <p:spPr>
          <a:xfrm>
            <a:off x="2691818" y="468000"/>
            <a:ext cx="6200182" cy="540000"/>
          </a:xfrm>
          <a:prstGeom prst="rect">
            <a:avLst/>
          </a:prstGeom>
          <a:noFill/>
          <a:ln>
            <a:noFill/>
          </a:ln>
        </p:spPr>
        <p:txBody>
          <a:bodyPr spcFirstLastPara="1" vert="horz"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0D9"/>
              </a:buClr>
              <a:buSzPts val="2200"/>
              <a:buFont typeface="Arial"/>
              <a:buNone/>
              <a:defRPr sz="2200" b="1" i="0" u="none" strike="noStrike" cap="none">
                <a:solidFill>
                  <a:srgbClr val="00B0D9"/>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r>
              <a:rPr lang="en-AU">
                <a:solidFill>
                  <a:srgbClr val="083A42"/>
                </a:solidFill>
              </a:rPr>
              <a:t>Agenda</a:t>
            </a:r>
          </a:p>
        </p:txBody>
      </p:sp>
      <p:sp>
        <p:nvSpPr>
          <p:cNvPr id="11" name="Rectangle 10">
            <a:extLst>
              <a:ext uri="{FF2B5EF4-FFF2-40B4-BE49-F238E27FC236}">
                <a16:creationId xmlns:a16="http://schemas.microsoft.com/office/drawing/2014/main" id="{E44CE207-AF0D-BFDF-36E0-7B58F672E80E}"/>
              </a:ext>
            </a:extLst>
          </p:cNvPr>
          <p:cNvSpPr/>
          <p:nvPr/>
        </p:nvSpPr>
        <p:spPr>
          <a:xfrm>
            <a:off x="2676524" y="1068370"/>
            <a:ext cx="5648325" cy="2851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400050" indent="-400050">
              <a:spcAft>
                <a:spcPts val="1200"/>
              </a:spcAft>
              <a:buClr>
                <a:srgbClr val="083A42"/>
              </a:buClr>
              <a:buFont typeface="+mj-lt"/>
              <a:buAutoNum type="romanUcPeriod"/>
            </a:pPr>
            <a:r>
              <a:rPr lang="en-AU">
                <a:solidFill>
                  <a:schemeClr val="tx2">
                    <a:lumMod val="75000"/>
                  </a:schemeClr>
                </a:solidFill>
              </a:rPr>
              <a:t>Overview of Australian Government hydrogen initiatives</a:t>
            </a:r>
          </a:p>
          <a:p>
            <a:pPr marL="400050" indent="-400050">
              <a:spcAft>
                <a:spcPts val="1200"/>
              </a:spcAft>
              <a:buClr>
                <a:srgbClr val="083A42"/>
              </a:buClr>
              <a:buFont typeface="+mj-lt"/>
              <a:buAutoNum type="romanUcPeriod"/>
            </a:pPr>
            <a:r>
              <a:rPr lang="en-AU">
                <a:solidFill>
                  <a:srgbClr val="083A42"/>
                </a:solidFill>
              </a:rPr>
              <a:t>Hydrogen Headstart consultation:</a:t>
            </a:r>
          </a:p>
          <a:p>
            <a:pPr marL="842963" lvl="1" indent="-400050">
              <a:spcAft>
                <a:spcPts val="1200"/>
              </a:spcAft>
              <a:buClr>
                <a:srgbClr val="083A42"/>
              </a:buClr>
              <a:buFont typeface="+mj-lt"/>
              <a:buAutoNum type="arabicPeriod"/>
            </a:pPr>
            <a:r>
              <a:rPr lang="en-US">
                <a:solidFill>
                  <a:schemeClr val="tx2">
                    <a:lumMod val="75000"/>
                  </a:schemeClr>
                </a:solidFill>
              </a:rPr>
              <a:t>ARENA’s Role in Hydrogen</a:t>
            </a:r>
          </a:p>
          <a:p>
            <a:pPr marL="842963" lvl="1" indent="-400050">
              <a:spcAft>
                <a:spcPts val="1200"/>
              </a:spcAft>
              <a:buClr>
                <a:srgbClr val="083A42"/>
              </a:buClr>
              <a:buFont typeface="+mj-lt"/>
              <a:buAutoNum type="arabicPeriod"/>
            </a:pPr>
            <a:r>
              <a:rPr lang="en-US">
                <a:solidFill>
                  <a:schemeClr val="tx2">
                    <a:lumMod val="75000"/>
                  </a:schemeClr>
                </a:solidFill>
              </a:rPr>
              <a:t>Overview of Consultation Process </a:t>
            </a:r>
          </a:p>
          <a:p>
            <a:pPr marL="842963" lvl="1" indent="-400050">
              <a:spcAft>
                <a:spcPts val="1200"/>
              </a:spcAft>
              <a:buClr>
                <a:srgbClr val="083A42"/>
              </a:buClr>
              <a:buFont typeface="+mj-lt"/>
              <a:buAutoNum type="arabicPeriod"/>
            </a:pPr>
            <a:r>
              <a:rPr lang="en-AU">
                <a:solidFill>
                  <a:schemeClr val="tx2">
                    <a:lumMod val="75000"/>
                  </a:schemeClr>
                </a:solidFill>
              </a:rPr>
              <a:t>Competitive Round Objectives</a:t>
            </a:r>
          </a:p>
          <a:p>
            <a:pPr marL="842963" lvl="1" indent="-400050">
              <a:spcAft>
                <a:spcPts val="1200"/>
              </a:spcAft>
              <a:buClr>
                <a:srgbClr val="083A42"/>
              </a:buClr>
              <a:buFont typeface="+mj-lt"/>
              <a:buAutoNum type="arabicPeriod"/>
            </a:pPr>
            <a:r>
              <a:rPr lang="en-AU" b="1">
                <a:solidFill>
                  <a:srgbClr val="083A42"/>
                </a:solidFill>
              </a:rPr>
              <a:t>Proposed Competitive Round Design</a:t>
            </a:r>
          </a:p>
          <a:p>
            <a:pPr marL="842963" lvl="1" indent="-400050">
              <a:spcAft>
                <a:spcPts val="1200"/>
              </a:spcAft>
              <a:buClr>
                <a:srgbClr val="083A42"/>
              </a:buClr>
              <a:buFont typeface="+mj-lt"/>
              <a:buAutoNum type="arabicPeriod"/>
            </a:pPr>
            <a:r>
              <a:rPr lang="en-AU">
                <a:solidFill>
                  <a:schemeClr val="tx2">
                    <a:lumMod val="75000"/>
                  </a:schemeClr>
                </a:solidFill>
              </a:rPr>
              <a:t>Proposed Merit Criteria &amp; Timetable</a:t>
            </a:r>
          </a:p>
          <a:p>
            <a:pPr marL="842963" lvl="1" indent="-400050">
              <a:spcAft>
                <a:spcPts val="1200"/>
              </a:spcAft>
              <a:buClr>
                <a:srgbClr val="083A42"/>
              </a:buClr>
              <a:buFont typeface="+mj-lt"/>
              <a:buAutoNum type="arabicPeriod"/>
            </a:pPr>
            <a:r>
              <a:rPr lang="en-AU">
                <a:solidFill>
                  <a:schemeClr val="tx2">
                    <a:lumMod val="75000"/>
                  </a:schemeClr>
                </a:solidFill>
              </a:rPr>
              <a:t>Next Steps</a:t>
            </a:r>
          </a:p>
          <a:p>
            <a:pPr marL="842963" lvl="1" indent="-400050">
              <a:spcAft>
                <a:spcPts val="1200"/>
              </a:spcAft>
              <a:buClr>
                <a:srgbClr val="083A42"/>
              </a:buClr>
              <a:buFont typeface="+mj-lt"/>
              <a:buAutoNum type="arabicPeriod"/>
            </a:pPr>
            <a:r>
              <a:rPr lang="en-AU">
                <a:solidFill>
                  <a:schemeClr val="tx2">
                    <a:lumMod val="75000"/>
                  </a:schemeClr>
                </a:solidFill>
              </a:rPr>
              <a:t>Q&amp;A</a:t>
            </a:r>
          </a:p>
          <a:p>
            <a:pPr marL="361950" indent="-361950">
              <a:spcAft>
                <a:spcPts val="1200"/>
              </a:spcAft>
              <a:buClr>
                <a:srgbClr val="00B0D9"/>
              </a:buClr>
              <a:buFont typeface="+mj-lt"/>
              <a:buAutoNum type="arabicPeriod"/>
            </a:pPr>
            <a:endParaRPr lang="en-AU">
              <a:solidFill>
                <a:schemeClr val="tx2">
                  <a:lumMod val="75000"/>
                </a:schemeClr>
              </a:solidFill>
            </a:endParaRPr>
          </a:p>
        </p:txBody>
      </p:sp>
      <p:sp>
        <p:nvSpPr>
          <p:cNvPr id="3" name="TextBox 2">
            <a:extLst>
              <a:ext uri="{FF2B5EF4-FFF2-40B4-BE49-F238E27FC236}">
                <a16:creationId xmlns:a16="http://schemas.microsoft.com/office/drawing/2014/main" id="{B2EF2E7D-B7AE-CCF2-ED7C-C860F9019830}"/>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2301357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145EDE-0D0C-0AA0-C8C0-F957F5E8DDE2}"/>
              </a:ext>
            </a:extLst>
          </p:cNvPr>
          <p:cNvGraphicFramePr>
            <a:graphicFrameLocks noChangeAspect="1"/>
          </p:cNvGraphicFramePr>
          <p:nvPr>
            <p:custDataLst>
              <p:tags r:id="rId1"/>
            </p:custDataLst>
            <p:extLst>
              <p:ext uri="{D42A27DB-BD31-4B8C-83A1-F6EECF244321}">
                <p14:modId xmlns:p14="http://schemas.microsoft.com/office/powerpoint/2010/main" val="967533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4" name="Object 3" hidden="1">
                        <a:extLst>
                          <a:ext uri="{FF2B5EF4-FFF2-40B4-BE49-F238E27FC236}">
                            <a16:creationId xmlns:a16="http://schemas.microsoft.com/office/drawing/2014/main" id="{73145EDE-0D0C-0AA0-C8C0-F957F5E8DD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85BFC0C-59FF-5234-C475-B15D97B008A4}"/>
              </a:ext>
            </a:extLst>
          </p:cNvPr>
          <p:cNvSpPr>
            <a:spLocks noGrp="1"/>
          </p:cNvSpPr>
          <p:nvPr>
            <p:ph type="title"/>
          </p:nvPr>
        </p:nvSpPr>
        <p:spPr/>
        <p:txBody>
          <a:bodyPr vert="horz"/>
          <a:lstStyle/>
          <a:p>
            <a:r>
              <a:rPr lang="en-AU"/>
              <a:t>Proposed eligibility requirements (1/2)</a:t>
            </a:r>
          </a:p>
        </p:txBody>
      </p:sp>
      <p:sp>
        <p:nvSpPr>
          <p:cNvPr id="5" name="Rectangle 4">
            <a:extLst>
              <a:ext uri="{FF2B5EF4-FFF2-40B4-BE49-F238E27FC236}">
                <a16:creationId xmlns:a16="http://schemas.microsoft.com/office/drawing/2014/main" id="{9B5B87CA-D502-180C-2758-0CAF7EA66F07}"/>
              </a:ext>
            </a:extLst>
          </p:cNvPr>
          <p:cNvSpPr/>
          <p:nvPr/>
        </p:nvSpPr>
        <p:spPr>
          <a:xfrm>
            <a:off x="0" y="0"/>
            <a:ext cx="3912781" cy="177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1000" b="1" i="1">
                <a:solidFill>
                  <a:schemeClr val="tx1">
                    <a:lumMod val="65000"/>
                    <a:lumOff val="35000"/>
                  </a:schemeClr>
                </a:solidFill>
              </a:rPr>
              <a:t>Consultation paper reference: </a:t>
            </a:r>
            <a:r>
              <a:rPr lang="en-AU" sz="1000" i="1">
                <a:solidFill>
                  <a:schemeClr val="tx1">
                    <a:lumMod val="65000"/>
                    <a:lumOff val="35000"/>
                  </a:schemeClr>
                </a:solidFill>
              </a:rPr>
              <a:t>2. Proposed eligibility requirements</a:t>
            </a:r>
          </a:p>
        </p:txBody>
      </p:sp>
      <p:sp>
        <p:nvSpPr>
          <p:cNvPr id="8" name="Rectangle 7">
            <a:extLst>
              <a:ext uri="{FF2B5EF4-FFF2-40B4-BE49-F238E27FC236}">
                <a16:creationId xmlns:a16="http://schemas.microsoft.com/office/drawing/2014/main" id="{DFF0C51F-DD4B-87C6-1225-8291C56D93E4}"/>
              </a:ext>
            </a:extLst>
          </p:cNvPr>
          <p:cNvSpPr/>
          <p:nvPr/>
        </p:nvSpPr>
        <p:spPr>
          <a:xfrm>
            <a:off x="611999" y="1242060"/>
            <a:ext cx="1727341" cy="3197524"/>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spcAft>
                <a:spcPts val="600"/>
              </a:spcAft>
            </a:pPr>
            <a:endParaRPr lang="en-AU" b="1"/>
          </a:p>
          <a:p>
            <a:pPr algn="ctr">
              <a:spcAft>
                <a:spcPts val="600"/>
              </a:spcAft>
            </a:pPr>
            <a:endParaRPr lang="en-AU" b="1"/>
          </a:p>
          <a:p>
            <a:pPr algn="ctr">
              <a:spcAft>
                <a:spcPts val="600"/>
              </a:spcAft>
            </a:pPr>
            <a:endParaRPr lang="en-AU" b="1"/>
          </a:p>
          <a:p>
            <a:pPr algn="ctr">
              <a:spcAft>
                <a:spcPts val="600"/>
              </a:spcAft>
            </a:pPr>
            <a:r>
              <a:rPr lang="en-AU" b="1"/>
              <a:t>Technology</a:t>
            </a:r>
          </a:p>
        </p:txBody>
      </p:sp>
      <p:sp>
        <p:nvSpPr>
          <p:cNvPr id="9" name="Rectangle 8">
            <a:extLst>
              <a:ext uri="{FF2B5EF4-FFF2-40B4-BE49-F238E27FC236}">
                <a16:creationId xmlns:a16="http://schemas.microsoft.com/office/drawing/2014/main" id="{D2A24E96-F973-469B-B4F9-2888DB372793}"/>
              </a:ext>
            </a:extLst>
          </p:cNvPr>
          <p:cNvSpPr/>
          <p:nvPr/>
        </p:nvSpPr>
        <p:spPr>
          <a:xfrm>
            <a:off x="2339340" y="1242060"/>
            <a:ext cx="6192660" cy="3197525"/>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08000" bIns="72000" rtlCol="0" anchor="ctr"/>
          <a:lstStyle/>
          <a:p>
            <a:pPr marL="179388" indent="-179388">
              <a:spcAft>
                <a:spcPts val="600"/>
              </a:spcAft>
              <a:buClrTx/>
              <a:buFont typeface="Arial" panose="020B0604020202020204" pitchFamily="34" charset="0"/>
              <a:buChar char="•"/>
            </a:pPr>
            <a:r>
              <a:rPr lang="en-AU" b="1">
                <a:solidFill>
                  <a:srgbClr val="083A42"/>
                </a:solidFill>
              </a:rPr>
              <a:t>New deployment of electrolysis/renewable hydrogen production </a:t>
            </a:r>
            <a:r>
              <a:rPr lang="en-AU">
                <a:solidFill>
                  <a:srgbClr val="083A42"/>
                </a:solidFill>
              </a:rPr>
              <a:t>facilities</a:t>
            </a:r>
          </a:p>
          <a:p>
            <a:pPr marL="179388" indent="-179388">
              <a:spcAft>
                <a:spcPts val="600"/>
              </a:spcAft>
              <a:buClrTx/>
              <a:buFont typeface="Arial" panose="020B0604020202020204" pitchFamily="34" charset="0"/>
              <a:buChar char="•"/>
            </a:pPr>
            <a:r>
              <a:rPr lang="en-AU">
                <a:solidFill>
                  <a:srgbClr val="083A42"/>
                </a:solidFill>
              </a:rPr>
              <a:t>May utilise existing energy generation or hydrogen end use infrastructure</a:t>
            </a:r>
          </a:p>
          <a:p>
            <a:pPr marL="179388" indent="-179388">
              <a:spcAft>
                <a:spcPts val="600"/>
              </a:spcAft>
              <a:buClrTx/>
              <a:buFont typeface="Arial" panose="020B0604020202020204" pitchFamily="34" charset="0"/>
              <a:buChar char="•"/>
            </a:pPr>
            <a:r>
              <a:rPr lang="en-AU">
                <a:solidFill>
                  <a:srgbClr val="083A42"/>
                </a:solidFill>
              </a:rPr>
              <a:t>Must be </a:t>
            </a:r>
            <a:r>
              <a:rPr lang="en-AU" b="1">
                <a:solidFill>
                  <a:srgbClr val="083A42"/>
                </a:solidFill>
              </a:rPr>
              <a:t>renewable hydrogen and 100% powered by one or more of:</a:t>
            </a:r>
          </a:p>
          <a:p>
            <a:pPr marL="446088" indent="-179388">
              <a:spcAft>
                <a:spcPts val="600"/>
              </a:spcAft>
              <a:buClrTx/>
              <a:buFont typeface="Arial" panose="020B0604020202020204" pitchFamily="34" charset="0"/>
              <a:buChar char="-"/>
            </a:pPr>
            <a:r>
              <a:rPr lang="en-AU">
                <a:solidFill>
                  <a:srgbClr val="083A42"/>
                </a:solidFill>
              </a:rPr>
              <a:t>behind the meter renewables,</a:t>
            </a:r>
          </a:p>
          <a:p>
            <a:pPr marL="446088" indent="-179388">
              <a:spcAft>
                <a:spcPts val="600"/>
              </a:spcAft>
              <a:buClrTx/>
              <a:buFont typeface="Arial" panose="020B0604020202020204" pitchFamily="34" charset="0"/>
              <a:buChar char="-"/>
            </a:pPr>
            <a:r>
              <a:rPr lang="en-AU">
                <a:solidFill>
                  <a:srgbClr val="083A42"/>
                </a:solidFill>
              </a:rPr>
              <a:t>grid electricity where LGCs or other certificates eligible under the GO scheme are surrendered to match 100% of electricity use, or</a:t>
            </a:r>
          </a:p>
          <a:p>
            <a:pPr marL="446088" indent="-179388">
              <a:spcAft>
                <a:spcPts val="600"/>
              </a:spcAft>
              <a:buClrTx/>
              <a:buFont typeface="Arial" panose="020B0604020202020204" pitchFamily="34" charset="0"/>
              <a:buChar char="-"/>
            </a:pPr>
            <a:r>
              <a:rPr lang="en-AU">
                <a:solidFill>
                  <a:srgbClr val="083A42"/>
                </a:solidFill>
              </a:rPr>
              <a:t>electricity from a renewable generation PPA with associated retirement of LGCs </a:t>
            </a:r>
          </a:p>
          <a:p>
            <a:pPr marL="179388" indent="-179388">
              <a:spcAft>
                <a:spcPts val="600"/>
              </a:spcAft>
              <a:buClrTx/>
              <a:buFont typeface="Arial" panose="020B0604020202020204" pitchFamily="34" charset="0"/>
              <a:buChar char="•"/>
            </a:pPr>
            <a:r>
              <a:rPr lang="en-AU">
                <a:solidFill>
                  <a:srgbClr val="083A42"/>
                </a:solidFill>
              </a:rPr>
              <a:t>Hydrogen produced using coal gasification or SMR coupled with CCS will </a:t>
            </a:r>
            <a:r>
              <a:rPr lang="en-AU" u="sng">
                <a:solidFill>
                  <a:srgbClr val="083A42"/>
                </a:solidFill>
              </a:rPr>
              <a:t>not</a:t>
            </a:r>
            <a:r>
              <a:rPr lang="en-AU">
                <a:solidFill>
                  <a:srgbClr val="083A42"/>
                </a:solidFill>
              </a:rPr>
              <a:t> be eligible </a:t>
            </a:r>
          </a:p>
          <a:p>
            <a:pPr marL="179388" indent="-179388">
              <a:spcAft>
                <a:spcPts val="600"/>
              </a:spcAft>
              <a:buClrTx/>
              <a:buFont typeface="Arial" panose="020B0604020202020204" pitchFamily="34" charset="0"/>
              <a:buChar char="•"/>
            </a:pPr>
            <a:r>
              <a:rPr lang="en-AU">
                <a:solidFill>
                  <a:srgbClr val="083A42"/>
                </a:solidFill>
              </a:rPr>
              <a:t>Need to </a:t>
            </a:r>
            <a:r>
              <a:rPr lang="en-AU" b="1">
                <a:solidFill>
                  <a:srgbClr val="083A42"/>
                </a:solidFill>
              </a:rPr>
              <a:t>comply with the proposed GO Scheme </a:t>
            </a:r>
            <a:r>
              <a:rPr lang="en-AU">
                <a:solidFill>
                  <a:srgbClr val="083A42"/>
                </a:solidFill>
              </a:rPr>
              <a:t>(under development)</a:t>
            </a:r>
          </a:p>
        </p:txBody>
      </p:sp>
      <p:pic>
        <p:nvPicPr>
          <p:cNvPr id="23" name="Picture 22" descr="A diagram of a chemical reaction&#10;&#10;Description automatically generated">
            <a:extLst>
              <a:ext uri="{FF2B5EF4-FFF2-40B4-BE49-F238E27FC236}">
                <a16:creationId xmlns:a16="http://schemas.microsoft.com/office/drawing/2014/main" id="{1AB941C7-0EBE-F688-B2C2-5CC544309FF5}"/>
              </a:ext>
            </a:extLst>
          </p:cNvPr>
          <p:cNvPicPr>
            <a:picLocks noChangeAspect="1"/>
          </p:cNvPicPr>
          <p:nvPr/>
        </p:nvPicPr>
        <p:blipFill rotWithShape="1">
          <a:blip r:embed="rId6">
            <a:biLevel thresh="25000"/>
          </a:blip>
          <a:srcRect l="60318" t="19656" b="18369"/>
          <a:stretch/>
        </p:blipFill>
        <p:spPr>
          <a:xfrm>
            <a:off x="1078587" y="2015113"/>
            <a:ext cx="794163" cy="882950"/>
          </a:xfrm>
          <a:prstGeom prst="rect">
            <a:avLst/>
          </a:prstGeom>
        </p:spPr>
      </p:pic>
      <p:sp>
        <p:nvSpPr>
          <p:cNvPr id="3" name="TextBox 2">
            <a:extLst>
              <a:ext uri="{FF2B5EF4-FFF2-40B4-BE49-F238E27FC236}">
                <a16:creationId xmlns:a16="http://schemas.microsoft.com/office/drawing/2014/main" id="{B0AF8423-CA1E-DC99-FB00-54D88DE7EB3F}"/>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80037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145EDE-0D0C-0AA0-C8C0-F957F5E8DDE2}"/>
              </a:ext>
            </a:extLst>
          </p:cNvPr>
          <p:cNvGraphicFramePr>
            <a:graphicFrameLocks noChangeAspect="1"/>
          </p:cNvGraphicFramePr>
          <p:nvPr>
            <p:custDataLst>
              <p:tags r:id="rId1"/>
            </p:custDataLst>
            <p:extLst>
              <p:ext uri="{D42A27DB-BD31-4B8C-83A1-F6EECF244321}">
                <p14:modId xmlns:p14="http://schemas.microsoft.com/office/powerpoint/2010/main" val="594142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4" name="Object 3" hidden="1">
                        <a:extLst>
                          <a:ext uri="{FF2B5EF4-FFF2-40B4-BE49-F238E27FC236}">
                            <a16:creationId xmlns:a16="http://schemas.microsoft.com/office/drawing/2014/main" id="{73145EDE-0D0C-0AA0-C8C0-F957F5E8DD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85BFC0C-59FF-5234-C475-B15D97B008A4}"/>
              </a:ext>
            </a:extLst>
          </p:cNvPr>
          <p:cNvSpPr>
            <a:spLocks noGrp="1"/>
          </p:cNvSpPr>
          <p:nvPr>
            <p:ph type="title"/>
          </p:nvPr>
        </p:nvSpPr>
        <p:spPr/>
        <p:txBody>
          <a:bodyPr vert="horz"/>
          <a:lstStyle/>
          <a:p>
            <a:r>
              <a:rPr lang="en-AU"/>
              <a:t>Proposed eligibility requirements (2/2)</a:t>
            </a:r>
          </a:p>
        </p:txBody>
      </p:sp>
      <p:sp>
        <p:nvSpPr>
          <p:cNvPr id="5" name="Rectangle 4">
            <a:extLst>
              <a:ext uri="{FF2B5EF4-FFF2-40B4-BE49-F238E27FC236}">
                <a16:creationId xmlns:a16="http://schemas.microsoft.com/office/drawing/2014/main" id="{9B5B87CA-D502-180C-2758-0CAF7EA66F07}"/>
              </a:ext>
            </a:extLst>
          </p:cNvPr>
          <p:cNvSpPr/>
          <p:nvPr/>
        </p:nvSpPr>
        <p:spPr>
          <a:xfrm>
            <a:off x="0" y="0"/>
            <a:ext cx="3912781" cy="177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1000" b="1" i="1">
                <a:solidFill>
                  <a:schemeClr val="tx1">
                    <a:lumMod val="65000"/>
                    <a:lumOff val="35000"/>
                  </a:schemeClr>
                </a:solidFill>
              </a:rPr>
              <a:t>Consultation paper reference: </a:t>
            </a:r>
            <a:r>
              <a:rPr lang="en-AU" sz="1000" i="1">
                <a:solidFill>
                  <a:schemeClr val="tx1">
                    <a:lumMod val="65000"/>
                    <a:lumOff val="35000"/>
                  </a:schemeClr>
                </a:solidFill>
              </a:rPr>
              <a:t>2. Proposed eligibility requirements</a:t>
            </a:r>
          </a:p>
        </p:txBody>
      </p:sp>
      <p:sp>
        <p:nvSpPr>
          <p:cNvPr id="10" name="Rectangle 9">
            <a:extLst>
              <a:ext uri="{FF2B5EF4-FFF2-40B4-BE49-F238E27FC236}">
                <a16:creationId xmlns:a16="http://schemas.microsoft.com/office/drawing/2014/main" id="{EAE68554-669D-3B8F-9DC8-C75D9D632B03}"/>
              </a:ext>
            </a:extLst>
          </p:cNvPr>
          <p:cNvSpPr/>
          <p:nvPr/>
        </p:nvSpPr>
        <p:spPr>
          <a:xfrm>
            <a:off x="611999" y="1104900"/>
            <a:ext cx="1915541" cy="777240"/>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4000" rIns="72000" rtlCol="0" anchor="ctr"/>
          <a:lstStyle/>
          <a:p>
            <a:r>
              <a:rPr lang="en-AU" b="1"/>
              <a:t>Eligible end uses / offtake</a:t>
            </a:r>
          </a:p>
        </p:txBody>
      </p:sp>
      <p:sp>
        <p:nvSpPr>
          <p:cNvPr id="11" name="Rectangle 10">
            <a:extLst>
              <a:ext uri="{FF2B5EF4-FFF2-40B4-BE49-F238E27FC236}">
                <a16:creationId xmlns:a16="http://schemas.microsoft.com/office/drawing/2014/main" id="{EB85A8FF-C60B-60EF-2400-4B08DCB9DC3C}"/>
              </a:ext>
            </a:extLst>
          </p:cNvPr>
          <p:cNvSpPr/>
          <p:nvPr/>
        </p:nvSpPr>
        <p:spPr>
          <a:xfrm>
            <a:off x="2527540" y="1104900"/>
            <a:ext cx="6004460" cy="777240"/>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marL="179388" indent="-179388">
              <a:spcAft>
                <a:spcPts val="600"/>
              </a:spcAft>
              <a:buClrTx/>
              <a:buFont typeface="Arial" panose="020B0604020202020204" pitchFamily="34" charset="0"/>
              <a:buChar char="•"/>
            </a:pPr>
            <a:r>
              <a:rPr lang="en-AU">
                <a:solidFill>
                  <a:srgbClr val="083A42"/>
                </a:solidFill>
              </a:rPr>
              <a:t>All end uses of hydrogen or hydrogen derivative products are eligible</a:t>
            </a:r>
          </a:p>
          <a:p>
            <a:pPr marL="179388" indent="-179388">
              <a:spcAft>
                <a:spcPts val="600"/>
              </a:spcAft>
              <a:buClrTx/>
              <a:buFont typeface="Arial" panose="020B0604020202020204" pitchFamily="34" charset="0"/>
              <a:buChar char="•"/>
            </a:pPr>
            <a:r>
              <a:rPr lang="en-AU">
                <a:solidFill>
                  <a:srgbClr val="083A42"/>
                </a:solidFill>
              </a:rPr>
              <a:t>There will be consideration of the balance between export and domestic use</a:t>
            </a:r>
          </a:p>
        </p:txBody>
      </p:sp>
      <p:sp>
        <p:nvSpPr>
          <p:cNvPr id="12" name="Rectangle 11">
            <a:extLst>
              <a:ext uri="{FF2B5EF4-FFF2-40B4-BE49-F238E27FC236}">
                <a16:creationId xmlns:a16="http://schemas.microsoft.com/office/drawing/2014/main" id="{C5D30290-11C7-2E73-98E6-9CCB5095E72A}"/>
              </a:ext>
            </a:extLst>
          </p:cNvPr>
          <p:cNvSpPr/>
          <p:nvPr/>
        </p:nvSpPr>
        <p:spPr>
          <a:xfrm>
            <a:off x="611999" y="2074094"/>
            <a:ext cx="1915541" cy="442227"/>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4000" rIns="72000" rtlCol="0" anchor="ctr"/>
          <a:lstStyle/>
          <a:p>
            <a:r>
              <a:rPr lang="en-AU" b="1"/>
              <a:t>Project size</a:t>
            </a:r>
          </a:p>
        </p:txBody>
      </p:sp>
      <p:sp>
        <p:nvSpPr>
          <p:cNvPr id="13" name="Rectangle 12">
            <a:extLst>
              <a:ext uri="{FF2B5EF4-FFF2-40B4-BE49-F238E27FC236}">
                <a16:creationId xmlns:a16="http://schemas.microsoft.com/office/drawing/2014/main" id="{4F0CD14C-F821-D771-8E00-2EC06365D76B}"/>
              </a:ext>
            </a:extLst>
          </p:cNvPr>
          <p:cNvSpPr/>
          <p:nvPr/>
        </p:nvSpPr>
        <p:spPr>
          <a:xfrm>
            <a:off x="2527540" y="2074094"/>
            <a:ext cx="6004460" cy="442227"/>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marL="179388" indent="-179388">
              <a:spcAft>
                <a:spcPts val="600"/>
              </a:spcAft>
              <a:buClrTx/>
              <a:buFont typeface="Arial" panose="020B0604020202020204" pitchFamily="34" charset="0"/>
              <a:buChar char="•"/>
            </a:pPr>
            <a:r>
              <a:rPr lang="en-AU" b="1">
                <a:solidFill>
                  <a:srgbClr val="083A42"/>
                </a:solidFill>
              </a:rPr>
              <a:t>50MW minimum; unrestricted maximum</a:t>
            </a:r>
            <a:endParaRPr lang="en-AU">
              <a:solidFill>
                <a:srgbClr val="083A42"/>
              </a:solidFill>
            </a:endParaRPr>
          </a:p>
        </p:txBody>
      </p:sp>
      <p:sp>
        <p:nvSpPr>
          <p:cNvPr id="14" name="Rectangle 13">
            <a:extLst>
              <a:ext uri="{FF2B5EF4-FFF2-40B4-BE49-F238E27FC236}">
                <a16:creationId xmlns:a16="http://schemas.microsoft.com/office/drawing/2014/main" id="{5ECADE18-F3CF-856E-C8D8-D37302155EDD}"/>
              </a:ext>
            </a:extLst>
          </p:cNvPr>
          <p:cNvSpPr/>
          <p:nvPr/>
        </p:nvSpPr>
        <p:spPr>
          <a:xfrm>
            <a:off x="611999" y="2708275"/>
            <a:ext cx="1915541" cy="442227"/>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4000" rIns="72000" rtlCol="0" anchor="ctr"/>
          <a:lstStyle/>
          <a:p>
            <a:r>
              <a:rPr lang="en-AU" b="1"/>
              <a:t>Location</a:t>
            </a:r>
          </a:p>
        </p:txBody>
      </p:sp>
      <p:sp>
        <p:nvSpPr>
          <p:cNvPr id="15" name="Rectangle 14">
            <a:extLst>
              <a:ext uri="{FF2B5EF4-FFF2-40B4-BE49-F238E27FC236}">
                <a16:creationId xmlns:a16="http://schemas.microsoft.com/office/drawing/2014/main" id="{5856C332-092F-1762-1040-1812B39A05E4}"/>
              </a:ext>
            </a:extLst>
          </p:cNvPr>
          <p:cNvSpPr/>
          <p:nvPr/>
        </p:nvSpPr>
        <p:spPr>
          <a:xfrm>
            <a:off x="2527540" y="2708275"/>
            <a:ext cx="6004460" cy="442227"/>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marL="179388" indent="-179388">
              <a:spcAft>
                <a:spcPts val="600"/>
              </a:spcAft>
              <a:buClrTx/>
              <a:buFont typeface="Arial" panose="020B0604020202020204" pitchFamily="34" charset="0"/>
              <a:buChar char="•"/>
            </a:pPr>
            <a:r>
              <a:rPr lang="en-AU" b="1">
                <a:solidFill>
                  <a:srgbClr val="083A42"/>
                </a:solidFill>
              </a:rPr>
              <a:t>Within Australia</a:t>
            </a:r>
            <a:r>
              <a:rPr lang="en-AU">
                <a:solidFill>
                  <a:srgbClr val="083A42"/>
                </a:solidFill>
              </a:rPr>
              <a:t>;</a:t>
            </a:r>
            <a:r>
              <a:rPr lang="en-AU" b="1">
                <a:solidFill>
                  <a:srgbClr val="083A42"/>
                </a:solidFill>
              </a:rPr>
              <a:t> </a:t>
            </a:r>
            <a:r>
              <a:rPr lang="en-AU">
                <a:solidFill>
                  <a:srgbClr val="083A42"/>
                </a:solidFill>
              </a:rPr>
              <a:t>Does </a:t>
            </a:r>
            <a:r>
              <a:rPr lang="en-AU" u="sng">
                <a:solidFill>
                  <a:srgbClr val="083A42"/>
                </a:solidFill>
              </a:rPr>
              <a:t>not</a:t>
            </a:r>
            <a:r>
              <a:rPr lang="en-AU">
                <a:solidFill>
                  <a:srgbClr val="083A42"/>
                </a:solidFill>
              </a:rPr>
              <a:t> need to be in a Government H2 hub region</a:t>
            </a:r>
          </a:p>
        </p:txBody>
      </p:sp>
      <p:sp>
        <p:nvSpPr>
          <p:cNvPr id="16" name="Rectangle 15">
            <a:extLst>
              <a:ext uri="{FF2B5EF4-FFF2-40B4-BE49-F238E27FC236}">
                <a16:creationId xmlns:a16="http://schemas.microsoft.com/office/drawing/2014/main" id="{DC1A0523-9576-34D4-5217-5949CB0118D1}"/>
              </a:ext>
            </a:extLst>
          </p:cNvPr>
          <p:cNvSpPr/>
          <p:nvPr/>
        </p:nvSpPr>
        <p:spPr>
          <a:xfrm>
            <a:off x="611999" y="3342455"/>
            <a:ext cx="1915541" cy="1136811"/>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4000" rIns="72000" rtlCol="0" anchor="ctr"/>
          <a:lstStyle/>
          <a:p>
            <a:r>
              <a:rPr lang="en-AU" b="1"/>
              <a:t>Other</a:t>
            </a:r>
          </a:p>
        </p:txBody>
      </p:sp>
      <p:sp>
        <p:nvSpPr>
          <p:cNvPr id="17" name="Rectangle 16">
            <a:extLst>
              <a:ext uri="{FF2B5EF4-FFF2-40B4-BE49-F238E27FC236}">
                <a16:creationId xmlns:a16="http://schemas.microsoft.com/office/drawing/2014/main" id="{E930F22B-6F9D-872B-A0FA-059C4AB302E8}"/>
              </a:ext>
            </a:extLst>
          </p:cNvPr>
          <p:cNvSpPr/>
          <p:nvPr/>
        </p:nvSpPr>
        <p:spPr>
          <a:xfrm>
            <a:off x="2527540" y="3342455"/>
            <a:ext cx="6004460" cy="1136811"/>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marL="179388" indent="-179388">
              <a:spcAft>
                <a:spcPts val="600"/>
              </a:spcAft>
              <a:buClrTx/>
              <a:buFont typeface="Arial" panose="020B0604020202020204" pitchFamily="34" charset="0"/>
              <a:buChar char="•"/>
            </a:pPr>
            <a:r>
              <a:rPr lang="en-AU">
                <a:solidFill>
                  <a:srgbClr val="083A42"/>
                </a:solidFill>
              </a:rPr>
              <a:t>Must be for a </a:t>
            </a:r>
            <a:r>
              <a:rPr lang="en-AU" b="1">
                <a:solidFill>
                  <a:srgbClr val="083A42"/>
                </a:solidFill>
              </a:rPr>
              <a:t>single site </a:t>
            </a:r>
            <a:r>
              <a:rPr lang="en-AU">
                <a:solidFill>
                  <a:srgbClr val="083A42"/>
                </a:solidFill>
              </a:rPr>
              <a:t>deployment.</a:t>
            </a:r>
          </a:p>
          <a:p>
            <a:pPr marL="179388" indent="-179388">
              <a:spcAft>
                <a:spcPts val="600"/>
              </a:spcAft>
              <a:buClrTx/>
              <a:buFont typeface="Arial" panose="020B0604020202020204" pitchFamily="34" charset="0"/>
              <a:buChar char="•"/>
            </a:pPr>
            <a:r>
              <a:rPr lang="en-AU">
                <a:solidFill>
                  <a:srgbClr val="083A42"/>
                </a:solidFill>
              </a:rPr>
              <a:t>Must have a </a:t>
            </a:r>
            <a:r>
              <a:rPr lang="en-AU" b="1">
                <a:solidFill>
                  <a:srgbClr val="083A42"/>
                </a:solidFill>
              </a:rPr>
              <a:t>valid commercial case </a:t>
            </a:r>
            <a:r>
              <a:rPr lang="en-AU">
                <a:solidFill>
                  <a:srgbClr val="083A42"/>
                </a:solidFill>
              </a:rPr>
              <a:t>for the end use of hydrogen.  </a:t>
            </a:r>
          </a:p>
          <a:p>
            <a:pPr marL="179388" indent="-179388">
              <a:spcAft>
                <a:spcPts val="600"/>
              </a:spcAft>
              <a:buClrTx/>
              <a:buFont typeface="Arial" panose="020B0604020202020204" pitchFamily="34" charset="0"/>
              <a:buChar char="•"/>
            </a:pPr>
            <a:r>
              <a:rPr lang="en-AU">
                <a:solidFill>
                  <a:srgbClr val="083A42"/>
                </a:solidFill>
              </a:rPr>
              <a:t>Applications must include a </a:t>
            </a:r>
            <a:r>
              <a:rPr lang="en-AU" b="1">
                <a:solidFill>
                  <a:srgbClr val="083A42"/>
                </a:solidFill>
              </a:rPr>
              <a:t>commercialisation (cost reduction) pathway analysis</a:t>
            </a:r>
          </a:p>
        </p:txBody>
      </p:sp>
      <p:pic>
        <p:nvPicPr>
          <p:cNvPr id="20" name="Picture 19">
            <a:extLst>
              <a:ext uri="{FF2B5EF4-FFF2-40B4-BE49-F238E27FC236}">
                <a16:creationId xmlns:a16="http://schemas.microsoft.com/office/drawing/2014/main" id="{B71CC478-3C31-BADB-2B19-A1F4B489DFC8}"/>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682982" y="2716229"/>
            <a:ext cx="450558" cy="426319"/>
          </a:xfrm>
          <a:prstGeom prst="rect">
            <a:avLst/>
          </a:prstGeom>
        </p:spPr>
      </p:pic>
      <p:pic>
        <p:nvPicPr>
          <p:cNvPr id="22" name="Picture 21" descr="A blue and black arrows pointing upwards&#10;&#10;Description automatically generated">
            <a:extLst>
              <a:ext uri="{FF2B5EF4-FFF2-40B4-BE49-F238E27FC236}">
                <a16:creationId xmlns:a16="http://schemas.microsoft.com/office/drawing/2014/main" id="{EEA6A530-2EB7-C628-7B7E-83287A1A24C3}"/>
              </a:ext>
            </a:extLst>
          </p:cNvPr>
          <p:cNvPicPr>
            <a:picLocks noChangeAspect="1"/>
          </p:cNvPicPr>
          <p:nvPr/>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636742" y="1282911"/>
            <a:ext cx="563256" cy="421218"/>
          </a:xfrm>
          <a:prstGeom prst="rect">
            <a:avLst/>
          </a:prstGeom>
        </p:spPr>
      </p:pic>
      <p:pic>
        <p:nvPicPr>
          <p:cNvPr id="28" name="Graphic 27" descr="Maximize outline">
            <a:extLst>
              <a:ext uri="{FF2B5EF4-FFF2-40B4-BE49-F238E27FC236}">
                <a16:creationId xmlns:a16="http://schemas.microsoft.com/office/drawing/2014/main" id="{5B37E9AE-251E-4DC3-DE10-0A85C1B499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7488" y="2096677"/>
            <a:ext cx="397061" cy="397061"/>
          </a:xfrm>
          <a:prstGeom prst="rect">
            <a:avLst/>
          </a:prstGeom>
        </p:spPr>
      </p:pic>
      <p:pic>
        <p:nvPicPr>
          <p:cNvPr id="32" name="Picture 31" descr="A magnifying glass on a piece of paper&#10;&#10;Description automatically generated">
            <a:extLst>
              <a:ext uri="{FF2B5EF4-FFF2-40B4-BE49-F238E27FC236}">
                <a16:creationId xmlns:a16="http://schemas.microsoft.com/office/drawing/2014/main" id="{78F6E34B-85E6-88CF-B338-6480E2C0EC07}"/>
              </a:ext>
            </a:extLst>
          </p:cNvPr>
          <p:cNvPicPr>
            <a:picLocks noChangeAspect="1"/>
          </p:cNvPicPr>
          <p:nvPr/>
        </p:nvPicPr>
        <p:blipFill>
          <a:blip r:embed="rId12">
            <a:biLevel thresh="25000"/>
            <a:extLst>
              <a:ext uri="{BEBA8EAE-BF5A-486C-A8C5-ECC9F3942E4B}">
                <a14:imgProps xmlns:a14="http://schemas.microsoft.com/office/drawing/2010/main">
                  <a14:imgLayer r:embed="rId13">
                    <a14:imgEffect>
                      <a14:artisticPhotocopy/>
                    </a14:imgEffect>
                  </a14:imgLayer>
                </a14:imgProps>
              </a:ext>
            </a:extLst>
          </a:blip>
          <a:stretch>
            <a:fillRect/>
          </a:stretch>
        </p:blipFill>
        <p:spPr>
          <a:xfrm>
            <a:off x="682982" y="3631427"/>
            <a:ext cx="558866" cy="558866"/>
          </a:xfrm>
          <a:prstGeom prst="rect">
            <a:avLst/>
          </a:prstGeom>
        </p:spPr>
      </p:pic>
      <p:sp>
        <p:nvSpPr>
          <p:cNvPr id="3" name="TextBox 2">
            <a:extLst>
              <a:ext uri="{FF2B5EF4-FFF2-40B4-BE49-F238E27FC236}">
                <a16:creationId xmlns:a16="http://schemas.microsoft.com/office/drawing/2014/main" id="{E2BEAEC7-3E5F-EC08-F53B-A5EA2C09D1E7}"/>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2692901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A3440B-52AE-B79F-7942-762560115E15}"/>
              </a:ext>
            </a:extLst>
          </p:cNvPr>
          <p:cNvGraphicFramePr>
            <a:graphicFrameLocks noChangeAspect="1"/>
          </p:cNvGraphicFramePr>
          <p:nvPr>
            <p:custDataLst>
              <p:tags r:id="rId1"/>
            </p:custDataLst>
            <p:extLst>
              <p:ext uri="{D42A27DB-BD31-4B8C-83A1-F6EECF244321}">
                <p14:modId xmlns:p14="http://schemas.microsoft.com/office/powerpoint/2010/main" val="3806307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31" imgH="431" progId="TCLayout.ActiveDocument.1">
                  <p:embed/>
                </p:oleObj>
              </mc:Choice>
              <mc:Fallback>
                <p:oleObj name="think-cell Slide" r:id="rId12" imgW="431" imgH="431" progId="TCLayout.ActiveDocument.1">
                  <p:embed/>
                  <p:pic>
                    <p:nvPicPr>
                      <p:cNvPr id="5" name="Object 4" hidden="1">
                        <a:extLst>
                          <a:ext uri="{FF2B5EF4-FFF2-40B4-BE49-F238E27FC236}">
                            <a16:creationId xmlns:a16="http://schemas.microsoft.com/office/drawing/2014/main" id="{2FA3440B-52AE-B79F-7942-762560115E1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519F5E3-F819-104E-E433-BE46A9393C8D}"/>
              </a:ext>
            </a:extLst>
          </p:cNvPr>
          <p:cNvSpPr>
            <a:spLocks noGrp="1"/>
          </p:cNvSpPr>
          <p:nvPr>
            <p:ph type="title"/>
          </p:nvPr>
        </p:nvSpPr>
        <p:spPr/>
        <p:txBody>
          <a:bodyPr vert="horz"/>
          <a:lstStyle/>
          <a:p>
            <a:r>
              <a:rPr lang="en-AU"/>
              <a:t>Proposed funding mechanism</a:t>
            </a:r>
          </a:p>
        </p:txBody>
      </p:sp>
      <p:cxnSp>
        <p:nvCxnSpPr>
          <p:cNvPr id="12" name="Straight Connector 11">
            <a:extLst>
              <a:ext uri="{FF2B5EF4-FFF2-40B4-BE49-F238E27FC236}">
                <a16:creationId xmlns:a16="http://schemas.microsoft.com/office/drawing/2014/main" id="{956A11A4-3EA8-825C-7B3F-A801121C320C}"/>
              </a:ext>
            </a:extLst>
          </p:cNvPr>
          <p:cNvCxnSpPr/>
          <p:nvPr>
            <p:custDataLst>
              <p:tags r:id="rId2"/>
            </p:custDataLst>
          </p:nvPr>
        </p:nvCxnSpPr>
        <p:spPr bwMode="auto">
          <a:xfrm>
            <a:off x="1338263" y="3600450"/>
            <a:ext cx="38100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307123E-7E75-5FFA-0E6D-E61E0C877AAF}"/>
              </a:ext>
            </a:extLst>
          </p:cNvPr>
          <p:cNvCxnSpPr/>
          <p:nvPr>
            <p:custDataLst>
              <p:tags r:id="rId3"/>
            </p:custDataLst>
          </p:nvPr>
        </p:nvCxnSpPr>
        <p:spPr bwMode="auto">
          <a:xfrm>
            <a:off x="2198688" y="2781300"/>
            <a:ext cx="38100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1" name="Chart 20">
            <a:extLst>
              <a:ext uri="{FF2B5EF4-FFF2-40B4-BE49-F238E27FC236}">
                <a16:creationId xmlns:a16="http://schemas.microsoft.com/office/drawing/2014/main" id="{EEFFEDE8-1845-D6E4-6096-FBBDAFAAA114}"/>
              </a:ext>
            </a:extLst>
          </p:cNvPr>
          <p:cNvGraphicFramePr/>
          <p:nvPr>
            <p:custDataLst>
              <p:tags r:id="rId4"/>
            </p:custDataLst>
            <p:extLst>
              <p:ext uri="{D42A27DB-BD31-4B8C-83A1-F6EECF244321}">
                <p14:modId xmlns:p14="http://schemas.microsoft.com/office/powerpoint/2010/main" val="1361773763"/>
              </p:ext>
            </p:extLst>
          </p:nvPr>
        </p:nvGraphicFramePr>
        <p:xfrm>
          <a:off x="587375" y="1879600"/>
          <a:ext cx="2743200" cy="1803400"/>
        </p:xfrm>
        <a:graphic>
          <a:graphicData uri="http://schemas.openxmlformats.org/drawingml/2006/chart">
            <c:chart xmlns:c="http://schemas.openxmlformats.org/drawingml/2006/chart" xmlns:r="http://schemas.openxmlformats.org/officeDocument/2006/relationships" r:id="rId14"/>
          </a:graphicData>
        </a:graphic>
      </p:graphicFrame>
      <p:sp>
        <p:nvSpPr>
          <p:cNvPr id="32" name="Google Shape;7;p1">
            <a:extLst>
              <a:ext uri="{FF2B5EF4-FFF2-40B4-BE49-F238E27FC236}">
                <a16:creationId xmlns:a16="http://schemas.microsoft.com/office/drawing/2014/main" id="{E6F1EF21-1676-9011-87F1-4C2F887DF73C}"/>
              </a:ext>
            </a:extLst>
          </p:cNvPr>
          <p:cNvSpPr txBox="1">
            <a:spLocks noGrp="1"/>
          </p:cNvSpPr>
          <p:nvPr>
            <p:custDataLst>
              <p:tags r:id="rId5"/>
            </p:custDataLst>
          </p:nvPr>
        </p:nvSpPr>
        <p:spPr bwMode="gray">
          <a:xfrm>
            <a:off x="696913" y="2451100"/>
            <a:ext cx="804863" cy="660400"/>
          </a:xfrm>
          <a:prstGeom prst="rect">
            <a:avLst/>
          </a:prstGeom>
          <a:solidFill>
            <a:srgbClr val="C0C0C0"/>
          </a:solidFill>
          <a:ln>
            <a:noFill/>
          </a:ln>
          <a:effectLst/>
        </p:spPr>
        <p:txBody>
          <a:bodyPr spcFirstLastPara="1" vert="horz" wrap="none" lIns="22225" tIns="0" rIns="22225"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r>
              <a:rPr lang="en-AU" altLang="en-US" sz="1200" kern="1200">
                <a:solidFill>
                  <a:schemeClr val="tx1"/>
                </a:solidFill>
                <a:effectLst/>
                <a:latin typeface="+mn-lt"/>
                <a:ea typeface="+mn-ea"/>
                <a:cs typeface="+mn-cs"/>
              </a:rPr>
              <a:t>Cost of H2</a:t>
            </a:r>
            <a:endParaRPr lang="en-AU" altLang="en-US" sz="1200" kern="1200">
              <a:solidFill>
                <a:schemeClr val="tx1"/>
              </a:solidFill>
              <a:latin typeface="+mn-lt"/>
              <a:ea typeface="+mn-ea"/>
              <a:cs typeface="+mn-cs"/>
            </a:endParaRPr>
          </a:p>
          <a:p>
            <a:pPr algn="ctr">
              <a:lnSpc>
                <a:spcPct val="90000"/>
              </a:lnSpc>
              <a:spcBef>
                <a:spcPct val="0"/>
              </a:spcBef>
              <a:spcAft>
                <a:spcPct val="0"/>
              </a:spcAft>
            </a:pPr>
            <a:r>
              <a:rPr lang="en-AU" altLang="en-US" sz="1200" kern="1200">
                <a:solidFill>
                  <a:schemeClr val="tx1"/>
                </a:solidFill>
                <a:effectLst/>
                <a:latin typeface="+mn-lt"/>
                <a:ea typeface="+mn-ea"/>
                <a:cs typeface="+mn-cs"/>
              </a:rPr>
              <a:t>production</a:t>
            </a:r>
          </a:p>
          <a:p>
            <a:pPr algn="ctr">
              <a:lnSpc>
                <a:spcPct val="90000"/>
              </a:lnSpc>
              <a:spcBef>
                <a:spcPct val="0"/>
              </a:spcBef>
              <a:spcAft>
                <a:spcPct val="0"/>
              </a:spcAft>
            </a:pPr>
            <a:r>
              <a:rPr lang="en-AU" altLang="en-US" sz="1200" kern="1200">
                <a:solidFill>
                  <a:schemeClr val="tx1"/>
                </a:solidFill>
                <a:effectLst/>
                <a:latin typeface="+mn-lt"/>
                <a:ea typeface="+mn-ea"/>
                <a:cs typeface="+mn-cs"/>
              </a:rPr>
              <a:t>(incl. return</a:t>
            </a:r>
          </a:p>
          <a:p>
            <a:pPr algn="ctr">
              <a:lnSpc>
                <a:spcPct val="90000"/>
              </a:lnSpc>
              <a:spcBef>
                <a:spcPct val="0"/>
              </a:spcBef>
              <a:spcAft>
                <a:spcPct val="0"/>
              </a:spcAft>
            </a:pPr>
            <a:r>
              <a:rPr lang="en-AU" altLang="en-US" sz="1200" kern="1200">
                <a:solidFill>
                  <a:schemeClr val="tx1"/>
                </a:solidFill>
                <a:effectLst/>
                <a:latin typeface="+mn-lt"/>
                <a:ea typeface="+mn-ea"/>
                <a:cs typeface="+mn-cs"/>
              </a:rPr>
              <a:t>on capital)</a:t>
            </a:r>
            <a:endParaRPr lang="en-AU" sz="1200" kern="1200">
              <a:solidFill>
                <a:schemeClr val="tx1"/>
              </a:solidFill>
              <a:latin typeface="+mn-lt"/>
              <a:ea typeface="+mn-ea"/>
              <a:cs typeface="+mn-cs"/>
            </a:endParaRPr>
          </a:p>
        </p:txBody>
      </p:sp>
      <p:sp>
        <p:nvSpPr>
          <p:cNvPr id="47" name="Google Shape;7;p1">
            <a:extLst>
              <a:ext uri="{FF2B5EF4-FFF2-40B4-BE49-F238E27FC236}">
                <a16:creationId xmlns:a16="http://schemas.microsoft.com/office/drawing/2014/main" id="{A267EE18-D591-3E18-1ADA-CBBE2724B613}"/>
              </a:ext>
            </a:extLst>
          </p:cNvPr>
          <p:cNvSpPr txBox="1">
            <a:spLocks noGrp="1"/>
          </p:cNvSpPr>
          <p:nvPr>
            <p:custDataLst>
              <p:tags r:id="rId6"/>
            </p:custDataLst>
          </p:nvPr>
        </p:nvSpPr>
        <p:spPr bwMode="gray">
          <a:xfrm>
            <a:off x="2433638" y="2124075"/>
            <a:ext cx="769938" cy="495300"/>
          </a:xfrm>
          <a:prstGeom prst="rect">
            <a:avLst/>
          </a:prstGeom>
          <a:solidFill>
            <a:srgbClr val="00B0D9"/>
          </a:solidFill>
          <a:ln>
            <a:noFill/>
          </a:ln>
          <a:effectLst/>
        </p:spPr>
        <p:txBody>
          <a:bodyPr spcFirstLastPara="1" vert="horz" wrap="none" lIns="22225" tIns="0" rIns="22225"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r>
              <a:rPr lang="en-AU" altLang="en-US" sz="1200" kern="1200">
                <a:solidFill>
                  <a:schemeClr val="bg1"/>
                </a:solidFill>
                <a:effectLst/>
                <a:latin typeface="+mn-lt"/>
                <a:ea typeface="+mn-ea"/>
                <a:cs typeface="+mn-cs"/>
              </a:rPr>
              <a:t>Hydrogen</a:t>
            </a:r>
          </a:p>
          <a:p>
            <a:pPr algn="ctr">
              <a:lnSpc>
                <a:spcPct val="90000"/>
              </a:lnSpc>
              <a:spcBef>
                <a:spcPct val="0"/>
              </a:spcBef>
              <a:spcAft>
                <a:spcPct val="0"/>
              </a:spcAft>
            </a:pPr>
            <a:r>
              <a:rPr lang="en-AU" altLang="en-US" sz="1200" kern="1200">
                <a:solidFill>
                  <a:schemeClr val="bg1"/>
                </a:solidFill>
                <a:effectLst/>
                <a:latin typeface="+mn-lt"/>
                <a:ea typeface="+mn-ea"/>
                <a:cs typeface="+mn-cs"/>
              </a:rPr>
              <a:t>Production</a:t>
            </a:r>
          </a:p>
          <a:p>
            <a:pPr algn="ctr">
              <a:lnSpc>
                <a:spcPct val="90000"/>
              </a:lnSpc>
              <a:spcBef>
                <a:spcPct val="0"/>
              </a:spcBef>
              <a:spcAft>
                <a:spcPct val="0"/>
              </a:spcAft>
            </a:pPr>
            <a:r>
              <a:rPr lang="en-AU" altLang="en-US" sz="1200" kern="1200">
                <a:solidFill>
                  <a:schemeClr val="bg1"/>
                </a:solidFill>
                <a:effectLst/>
                <a:latin typeface="+mn-lt"/>
                <a:ea typeface="+mn-ea"/>
                <a:cs typeface="+mn-cs"/>
              </a:rPr>
              <a:t>Credit</a:t>
            </a:r>
            <a:endParaRPr lang="en-AU" sz="1200" i="1" kern="1200">
              <a:solidFill>
                <a:schemeClr val="bg1"/>
              </a:solidFill>
              <a:latin typeface="+mn-lt"/>
              <a:ea typeface="+mn-ea"/>
              <a:cs typeface="+mn-cs"/>
            </a:endParaRPr>
          </a:p>
        </p:txBody>
      </p:sp>
      <p:sp>
        <p:nvSpPr>
          <p:cNvPr id="40" name="Google Shape;7;p1">
            <a:extLst>
              <a:ext uri="{FF2B5EF4-FFF2-40B4-BE49-F238E27FC236}">
                <a16:creationId xmlns:a16="http://schemas.microsoft.com/office/drawing/2014/main" id="{BAEA282C-1420-004B-A083-575A62325489}"/>
              </a:ext>
            </a:extLst>
          </p:cNvPr>
          <p:cNvSpPr txBox="1">
            <a:spLocks noGrp="1"/>
          </p:cNvSpPr>
          <p:nvPr>
            <p:custDataLst>
              <p:tags r:id="rId7"/>
            </p:custDataLst>
          </p:nvPr>
        </p:nvSpPr>
        <p:spPr bwMode="gray">
          <a:xfrm>
            <a:off x="1620838" y="2860675"/>
            <a:ext cx="677863" cy="660400"/>
          </a:xfrm>
          <a:prstGeom prst="rect">
            <a:avLst/>
          </a:prstGeom>
          <a:solidFill>
            <a:srgbClr val="C0C0C0"/>
          </a:solidFill>
          <a:ln>
            <a:noFill/>
          </a:ln>
          <a:effectLst/>
        </p:spPr>
        <p:txBody>
          <a:bodyPr spcFirstLastPara="1" vert="horz" wrap="none" lIns="22225" tIns="0" rIns="22225"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r>
              <a:rPr lang="en-AU" sz="1200" kern="1200">
                <a:solidFill>
                  <a:schemeClr val="tx1"/>
                </a:solidFill>
                <a:latin typeface="+mn-lt"/>
                <a:ea typeface="+mn-ea"/>
                <a:cs typeface="+mn-cs"/>
              </a:rPr>
              <a:t>Expected</a:t>
            </a:r>
          </a:p>
          <a:p>
            <a:pPr algn="ctr">
              <a:lnSpc>
                <a:spcPct val="90000"/>
              </a:lnSpc>
              <a:spcBef>
                <a:spcPct val="0"/>
              </a:spcBef>
              <a:spcAft>
                <a:spcPct val="0"/>
              </a:spcAft>
            </a:pPr>
            <a:r>
              <a:rPr lang="en-AU" sz="1200" kern="1200">
                <a:solidFill>
                  <a:schemeClr val="tx1"/>
                </a:solidFill>
                <a:latin typeface="+mn-lt"/>
                <a:ea typeface="+mn-ea"/>
                <a:cs typeface="+mn-cs"/>
              </a:rPr>
              <a:t>sales </a:t>
            </a:r>
          </a:p>
          <a:p>
            <a:pPr algn="ctr">
              <a:lnSpc>
                <a:spcPct val="90000"/>
              </a:lnSpc>
              <a:spcBef>
                <a:spcPct val="0"/>
              </a:spcBef>
              <a:spcAft>
                <a:spcPct val="0"/>
              </a:spcAft>
            </a:pPr>
            <a:r>
              <a:rPr lang="en-AU" sz="1200" kern="1200">
                <a:solidFill>
                  <a:schemeClr val="tx1"/>
                </a:solidFill>
                <a:latin typeface="+mn-lt"/>
                <a:ea typeface="+mn-ea"/>
                <a:cs typeface="+mn-cs"/>
              </a:rPr>
              <a:t>price to</a:t>
            </a:r>
          </a:p>
          <a:p>
            <a:pPr algn="ctr">
              <a:lnSpc>
                <a:spcPct val="90000"/>
              </a:lnSpc>
              <a:spcBef>
                <a:spcPct val="0"/>
              </a:spcBef>
              <a:spcAft>
                <a:spcPct val="0"/>
              </a:spcAft>
            </a:pPr>
            <a:r>
              <a:rPr lang="en-AU" sz="1200" kern="1200">
                <a:solidFill>
                  <a:schemeClr val="tx1"/>
                </a:solidFill>
                <a:latin typeface="+mn-lt"/>
                <a:ea typeface="+mn-ea"/>
                <a:cs typeface="+mn-cs"/>
              </a:rPr>
              <a:t>offtakers</a:t>
            </a:r>
          </a:p>
        </p:txBody>
      </p:sp>
      <p:graphicFrame>
        <p:nvGraphicFramePr>
          <p:cNvPr id="22" name="Chart 21">
            <a:extLst>
              <a:ext uri="{FF2B5EF4-FFF2-40B4-BE49-F238E27FC236}">
                <a16:creationId xmlns:a16="http://schemas.microsoft.com/office/drawing/2014/main" id="{76981E6E-15D0-66AF-6DEA-3ACD23F0D637}"/>
              </a:ext>
            </a:extLst>
          </p:cNvPr>
          <p:cNvGraphicFramePr/>
          <p:nvPr>
            <p:custDataLst>
              <p:tags r:id="rId8"/>
            </p:custDataLst>
            <p:extLst>
              <p:ext uri="{D42A27DB-BD31-4B8C-83A1-F6EECF244321}">
                <p14:modId xmlns:p14="http://schemas.microsoft.com/office/powerpoint/2010/main" val="1727346609"/>
              </p:ext>
            </p:extLst>
          </p:nvPr>
        </p:nvGraphicFramePr>
        <p:xfrm>
          <a:off x="4117975" y="1879600"/>
          <a:ext cx="1022350" cy="1803400"/>
        </p:xfrm>
        <a:graphic>
          <a:graphicData uri="http://schemas.openxmlformats.org/drawingml/2006/chart">
            <c:chart xmlns:c="http://schemas.openxmlformats.org/drawingml/2006/chart" xmlns:r="http://schemas.openxmlformats.org/officeDocument/2006/relationships" r:id="rId15"/>
          </a:graphicData>
        </a:graphic>
      </p:graphicFrame>
      <p:sp>
        <p:nvSpPr>
          <p:cNvPr id="134" name="Google Shape;7;p1">
            <a:extLst>
              <a:ext uri="{FF2B5EF4-FFF2-40B4-BE49-F238E27FC236}">
                <a16:creationId xmlns:a16="http://schemas.microsoft.com/office/drawing/2014/main" id="{2BF56ADE-DCA7-323B-7687-A8993BE15A05}"/>
              </a:ext>
            </a:extLst>
          </p:cNvPr>
          <p:cNvSpPr txBox="1">
            <a:spLocks noGrp="1"/>
          </p:cNvSpPr>
          <p:nvPr>
            <p:custDataLst>
              <p:tags r:id="rId9"/>
            </p:custDataLst>
          </p:nvPr>
        </p:nvSpPr>
        <p:spPr bwMode="auto">
          <a:xfrm>
            <a:off x="4989513" y="2416175"/>
            <a:ext cx="1898650" cy="7302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200" kern="1200">
                <a:solidFill>
                  <a:schemeClr val="tx1"/>
                </a:solidFill>
                <a:latin typeface="+mn-lt"/>
                <a:ea typeface="+mn-ea"/>
                <a:cs typeface="+mn-cs"/>
              </a:rPr>
              <a:t>Actual volume of H2 or </a:t>
            </a:r>
          </a:p>
          <a:p>
            <a:pPr>
              <a:spcBef>
                <a:spcPct val="0"/>
              </a:spcBef>
              <a:spcAft>
                <a:spcPct val="0"/>
              </a:spcAft>
            </a:pPr>
            <a:r>
              <a:rPr lang="en-AU" altLang="en-US" sz="1200" kern="1200">
                <a:solidFill>
                  <a:schemeClr val="tx1"/>
                </a:solidFill>
                <a:latin typeface="+mn-lt"/>
                <a:ea typeface="+mn-ea"/>
                <a:cs typeface="+mn-cs"/>
              </a:rPr>
              <a:t>derivative produced in qtr </a:t>
            </a:r>
          </a:p>
          <a:p>
            <a:pPr>
              <a:spcBef>
                <a:spcPct val="0"/>
              </a:spcBef>
              <a:spcAft>
                <a:spcPct val="0"/>
              </a:spcAft>
            </a:pPr>
            <a:r>
              <a:rPr lang="en-AU" altLang="en-US" sz="1200" i="1" kern="1200">
                <a:solidFill>
                  <a:schemeClr val="tx1"/>
                </a:solidFill>
                <a:latin typeface="+mn-lt"/>
                <a:ea typeface="+mn-ea"/>
                <a:cs typeface="+mn-cs"/>
              </a:rPr>
              <a:t>(Capped over 10-yr period;</a:t>
            </a:r>
          </a:p>
          <a:p>
            <a:pPr>
              <a:spcBef>
                <a:spcPct val="0"/>
              </a:spcBef>
              <a:spcAft>
                <a:spcPct val="0"/>
              </a:spcAft>
            </a:pPr>
            <a:r>
              <a:rPr lang="en-AU" altLang="en-US" sz="1200" i="1" kern="1200">
                <a:solidFill>
                  <a:schemeClr val="tx1"/>
                </a:solidFill>
                <a:latin typeface="+mn-lt"/>
                <a:ea typeface="+mn-ea"/>
                <a:cs typeface="+mn-cs"/>
              </a:rPr>
              <a:t>cap nominated by applicant)</a:t>
            </a:r>
            <a:endParaRPr lang="en-AU" sz="1200" i="1" kern="1200">
              <a:solidFill>
                <a:schemeClr val="tx1"/>
              </a:solidFill>
              <a:latin typeface="+mn-lt"/>
              <a:ea typeface="+mn-ea"/>
              <a:cs typeface="+mn-cs"/>
            </a:endParaRPr>
          </a:p>
        </p:txBody>
      </p:sp>
      <p:sp>
        <p:nvSpPr>
          <p:cNvPr id="115" name="Rectangle 114">
            <a:extLst>
              <a:ext uri="{FF2B5EF4-FFF2-40B4-BE49-F238E27FC236}">
                <a16:creationId xmlns:a16="http://schemas.microsoft.com/office/drawing/2014/main" id="{A8F1F03E-2DB0-16AC-1287-9722E16D2C8B}"/>
              </a:ext>
            </a:extLst>
          </p:cNvPr>
          <p:cNvSpPr/>
          <p:nvPr/>
        </p:nvSpPr>
        <p:spPr>
          <a:xfrm>
            <a:off x="669924" y="1362075"/>
            <a:ext cx="2629798" cy="4524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Hydrogen production credit </a:t>
            </a:r>
          </a:p>
          <a:p>
            <a:pPr algn="ctr"/>
            <a:r>
              <a:rPr lang="en-AU" i="1"/>
              <a:t>($/kg H2 or derivative)</a:t>
            </a:r>
          </a:p>
        </p:txBody>
      </p:sp>
      <p:sp>
        <p:nvSpPr>
          <p:cNvPr id="116" name="Rectangle 115">
            <a:extLst>
              <a:ext uri="{FF2B5EF4-FFF2-40B4-BE49-F238E27FC236}">
                <a16:creationId xmlns:a16="http://schemas.microsoft.com/office/drawing/2014/main" id="{82E8EBBE-A5C4-40D1-66D8-121BA44149A3}"/>
              </a:ext>
            </a:extLst>
          </p:cNvPr>
          <p:cNvSpPr/>
          <p:nvPr/>
        </p:nvSpPr>
        <p:spPr>
          <a:xfrm>
            <a:off x="4142476" y="1362075"/>
            <a:ext cx="2629798" cy="4524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Volume of H2 produced</a:t>
            </a:r>
          </a:p>
          <a:p>
            <a:pPr algn="ctr"/>
            <a:r>
              <a:rPr lang="en-AU" i="1"/>
              <a:t>(kg H2 or derivative)</a:t>
            </a:r>
          </a:p>
        </p:txBody>
      </p:sp>
      <p:pic>
        <p:nvPicPr>
          <p:cNvPr id="200" name="Graphic 199" descr="Badge Cross with solid fill">
            <a:extLst>
              <a:ext uri="{FF2B5EF4-FFF2-40B4-BE49-F238E27FC236}">
                <a16:creationId xmlns:a16="http://schemas.microsoft.com/office/drawing/2014/main" id="{89B5F55F-9787-B3D5-E7B8-7C227F66A495}"/>
              </a:ext>
            </a:extLst>
          </p:cNvPr>
          <p:cNvPicPr>
            <a:picLocks/>
          </p:cNvPicPr>
          <p:nvPr/>
        </p:nvPicPr>
        <p:blipFill>
          <a:blip r:embed="rId16">
            <a:extLst>
              <a:ext uri="{96DAC541-7B7A-43D3-8B79-37D633B846F1}">
                <asvg:svgBlip xmlns:asvg="http://schemas.microsoft.com/office/drawing/2016/SVG/main" r:embed="rId17"/>
              </a:ext>
            </a:extLst>
          </a:blip>
          <a:stretch>
            <a:fillRect/>
          </a:stretch>
        </p:blipFill>
        <p:spPr>
          <a:xfrm>
            <a:off x="3406625" y="1260475"/>
            <a:ext cx="628948" cy="630238"/>
          </a:xfrm>
          <a:prstGeom prst="rect">
            <a:avLst/>
          </a:prstGeom>
        </p:spPr>
      </p:pic>
      <p:sp>
        <p:nvSpPr>
          <p:cNvPr id="215" name="Rectangle 214">
            <a:extLst>
              <a:ext uri="{FF2B5EF4-FFF2-40B4-BE49-F238E27FC236}">
                <a16:creationId xmlns:a16="http://schemas.microsoft.com/office/drawing/2014/main" id="{3BCD050E-68F7-CE9E-9BA7-4540DF4A2F4F}"/>
              </a:ext>
            </a:extLst>
          </p:cNvPr>
          <p:cNvSpPr/>
          <p:nvPr/>
        </p:nvSpPr>
        <p:spPr>
          <a:xfrm>
            <a:off x="7401910" y="1362075"/>
            <a:ext cx="1079938" cy="2239963"/>
          </a:xfrm>
          <a:prstGeom prst="rect">
            <a:avLst/>
          </a:prstGeom>
          <a:solidFill>
            <a:srgbClr val="E6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tx1"/>
                </a:solidFill>
              </a:rPr>
              <a:t>Paid quarterly </a:t>
            </a:r>
            <a:r>
              <a:rPr lang="en-AU" sz="1200">
                <a:solidFill>
                  <a:schemeClr val="tx1"/>
                </a:solidFill>
              </a:rPr>
              <a:t>in arrears based on actual production that quarter, over max. 10-year term</a:t>
            </a:r>
          </a:p>
        </p:txBody>
      </p:sp>
      <p:sp>
        <p:nvSpPr>
          <p:cNvPr id="239" name="Rectangle 238">
            <a:extLst>
              <a:ext uri="{FF2B5EF4-FFF2-40B4-BE49-F238E27FC236}">
                <a16:creationId xmlns:a16="http://schemas.microsoft.com/office/drawing/2014/main" id="{F0A5B3C4-7E88-B79A-022D-C8D4B4E648DD}"/>
              </a:ext>
            </a:extLst>
          </p:cNvPr>
          <p:cNvSpPr/>
          <p:nvPr/>
        </p:nvSpPr>
        <p:spPr>
          <a:xfrm>
            <a:off x="669924" y="3676650"/>
            <a:ext cx="2629798" cy="206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85000"/>
              </a:lnSpc>
            </a:pPr>
            <a:r>
              <a:rPr lang="en-AU" sz="1200" i="1">
                <a:solidFill>
                  <a:schemeClr val="tx1"/>
                </a:solidFill>
              </a:rPr>
              <a:t>Nominated by applicant in application</a:t>
            </a:r>
          </a:p>
        </p:txBody>
      </p:sp>
      <p:sp>
        <p:nvSpPr>
          <p:cNvPr id="244" name="Arrow: Chevron 243">
            <a:extLst>
              <a:ext uri="{FF2B5EF4-FFF2-40B4-BE49-F238E27FC236}">
                <a16:creationId xmlns:a16="http://schemas.microsoft.com/office/drawing/2014/main" id="{7FFE6914-DB55-2CB7-D0D5-3F7B58E76B12}"/>
              </a:ext>
            </a:extLst>
          </p:cNvPr>
          <p:cNvSpPr/>
          <p:nvPr/>
        </p:nvSpPr>
        <p:spPr>
          <a:xfrm>
            <a:off x="7099081" y="1362075"/>
            <a:ext cx="179934" cy="2238375"/>
          </a:xfrm>
          <a:prstGeom prst="chevron">
            <a:avLst>
              <a:gd name="adj" fmla="val 5529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Rectangle 5">
            <a:extLst>
              <a:ext uri="{FF2B5EF4-FFF2-40B4-BE49-F238E27FC236}">
                <a16:creationId xmlns:a16="http://schemas.microsoft.com/office/drawing/2014/main" id="{6EE5D63F-7630-98DA-92AB-1B2F9ACA498E}"/>
              </a:ext>
            </a:extLst>
          </p:cNvPr>
          <p:cNvSpPr/>
          <p:nvPr/>
        </p:nvSpPr>
        <p:spPr>
          <a:xfrm>
            <a:off x="0" y="0"/>
            <a:ext cx="3771014" cy="177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1000" b="1" i="1">
                <a:solidFill>
                  <a:schemeClr val="tx1">
                    <a:lumMod val="65000"/>
                    <a:lumOff val="35000"/>
                  </a:schemeClr>
                </a:solidFill>
              </a:rPr>
              <a:t>Consultation paper reference: </a:t>
            </a:r>
            <a:r>
              <a:rPr lang="en-AU" sz="1000" i="1">
                <a:solidFill>
                  <a:schemeClr val="tx1">
                    <a:lumMod val="65000"/>
                    <a:lumOff val="35000"/>
                  </a:schemeClr>
                </a:solidFill>
              </a:rPr>
              <a:t>4. Proposed funding mechanism </a:t>
            </a:r>
          </a:p>
        </p:txBody>
      </p:sp>
      <p:sp>
        <p:nvSpPr>
          <p:cNvPr id="3" name="TextBox 2">
            <a:extLst>
              <a:ext uri="{FF2B5EF4-FFF2-40B4-BE49-F238E27FC236}">
                <a16:creationId xmlns:a16="http://schemas.microsoft.com/office/drawing/2014/main" id="{B7708DE8-E6C3-92B0-3695-7572BC7605A2}"/>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
        <p:nvSpPr>
          <p:cNvPr id="4" name="Rectangle 3">
            <a:extLst>
              <a:ext uri="{FF2B5EF4-FFF2-40B4-BE49-F238E27FC236}">
                <a16:creationId xmlns:a16="http://schemas.microsoft.com/office/drawing/2014/main" id="{85A5CF50-AE04-3D8F-310A-55E6AF58AB81}"/>
              </a:ext>
            </a:extLst>
          </p:cNvPr>
          <p:cNvSpPr/>
          <p:nvPr/>
        </p:nvSpPr>
        <p:spPr>
          <a:xfrm>
            <a:off x="7382311" y="1"/>
            <a:ext cx="1761689" cy="335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rgbClr val="FF0000"/>
                </a:solidFill>
              </a:rPr>
              <a:t>Illustrative only</a:t>
            </a:r>
            <a:endParaRPr lang="en-AU" sz="1600" i="1" dirty="0">
              <a:solidFill>
                <a:srgbClr val="FF0000"/>
              </a:solidFill>
            </a:endParaRPr>
          </a:p>
        </p:txBody>
      </p:sp>
    </p:spTree>
    <p:extLst>
      <p:ext uri="{BB962C8B-B14F-4D97-AF65-F5344CB8AC3E}">
        <p14:creationId xmlns:p14="http://schemas.microsoft.com/office/powerpoint/2010/main" val="324344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8D4EE3A-2AF3-E1AC-A978-BCC4B83C3FD9}"/>
              </a:ext>
            </a:extLst>
          </p:cNvPr>
          <p:cNvGraphicFramePr>
            <a:graphicFrameLocks noChangeAspect="1"/>
          </p:cNvGraphicFramePr>
          <p:nvPr>
            <p:custDataLst>
              <p:tags r:id="rId1"/>
            </p:custDataLst>
            <p:extLst>
              <p:ext uri="{D42A27DB-BD31-4B8C-83A1-F6EECF244321}">
                <p14:modId xmlns:p14="http://schemas.microsoft.com/office/powerpoint/2010/main" val="3359646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4" name="Object 3" hidden="1">
                        <a:extLst>
                          <a:ext uri="{FF2B5EF4-FFF2-40B4-BE49-F238E27FC236}">
                            <a16:creationId xmlns:a16="http://schemas.microsoft.com/office/drawing/2014/main" id="{F8D4EE3A-2AF3-E1AC-A978-BCC4B83C3F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4E9EDB8-157D-1070-6369-31B5C5ECB65A}"/>
              </a:ext>
            </a:extLst>
          </p:cNvPr>
          <p:cNvSpPr>
            <a:spLocks noGrp="1"/>
          </p:cNvSpPr>
          <p:nvPr>
            <p:ph type="title"/>
          </p:nvPr>
        </p:nvSpPr>
        <p:spPr/>
        <p:txBody>
          <a:bodyPr vert="horz"/>
          <a:lstStyle/>
          <a:p>
            <a:r>
              <a:rPr lang="en-AU"/>
              <a:t>Proposed mechanism for upside sharing or reduction in funding</a:t>
            </a:r>
          </a:p>
        </p:txBody>
      </p:sp>
      <p:sp>
        <p:nvSpPr>
          <p:cNvPr id="13" name="Rectangle 12">
            <a:extLst>
              <a:ext uri="{FF2B5EF4-FFF2-40B4-BE49-F238E27FC236}">
                <a16:creationId xmlns:a16="http://schemas.microsoft.com/office/drawing/2014/main" id="{6984C50C-6509-4276-9B03-B10F67AA7D3A}"/>
              </a:ext>
            </a:extLst>
          </p:cNvPr>
          <p:cNvSpPr/>
          <p:nvPr/>
        </p:nvSpPr>
        <p:spPr>
          <a:xfrm>
            <a:off x="710204" y="1175553"/>
            <a:ext cx="3010347" cy="45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lgn="ctr"/>
            <a:r>
              <a:rPr lang="en-AU" b="1"/>
              <a:t>Upside sharing</a:t>
            </a:r>
            <a:endParaRPr lang="en-AU" i="1"/>
          </a:p>
        </p:txBody>
      </p:sp>
      <p:sp>
        <p:nvSpPr>
          <p:cNvPr id="14" name="Rectangle 13">
            <a:extLst>
              <a:ext uri="{FF2B5EF4-FFF2-40B4-BE49-F238E27FC236}">
                <a16:creationId xmlns:a16="http://schemas.microsoft.com/office/drawing/2014/main" id="{FFC2B63E-9D76-31E6-939A-1507D4944331}"/>
              </a:ext>
            </a:extLst>
          </p:cNvPr>
          <p:cNvSpPr/>
          <p:nvPr/>
        </p:nvSpPr>
        <p:spPr>
          <a:xfrm>
            <a:off x="5375184" y="1175553"/>
            <a:ext cx="2207163" cy="45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lgn="ctr"/>
            <a:r>
              <a:rPr lang="en-AU" b="1"/>
              <a:t>Downside sharing</a:t>
            </a:r>
            <a:endParaRPr lang="en-AU" i="1"/>
          </a:p>
        </p:txBody>
      </p:sp>
      <p:sp>
        <p:nvSpPr>
          <p:cNvPr id="15" name="Rectangle 14">
            <a:extLst>
              <a:ext uri="{FF2B5EF4-FFF2-40B4-BE49-F238E27FC236}">
                <a16:creationId xmlns:a16="http://schemas.microsoft.com/office/drawing/2014/main" id="{C6C6C089-EC5D-EBD6-3B9F-85F3904A32FC}"/>
              </a:ext>
            </a:extLst>
          </p:cNvPr>
          <p:cNvSpPr/>
          <p:nvPr/>
        </p:nvSpPr>
        <p:spPr>
          <a:xfrm>
            <a:off x="3720551" y="1175553"/>
            <a:ext cx="851449" cy="453040"/>
          </a:xfrm>
          <a:prstGeom prst="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50/50</a:t>
            </a:r>
            <a:endParaRPr lang="en-AU"/>
          </a:p>
        </p:txBody>
      </p:sp>
      <p:sp>
        <p:nvSpPr>
          <p:cNvPr id="16" name="Rectangle 15">
            <a:extLst>
              <a:ext uri="{FF2B5EF4-FFF2-40B4-BE49-F238E27FC236}">
                <a16:creationId xmlns:a16="http://schemas.microsoft.com/office/drawing/2014/main" id="{835B14FF-5215-214C-A0CF-068015A5C468}"/>
              </a:ext>
            </a:extLst>
          </p:cNvPr>
          <p:cNvSpPr/>
          <p:nvPr/>
        </p:nvSpPr>
        <p:spPr>
          <a:xfrm>
            <a:off x="7582347" y="1175553"/>
            <a:ext cx="851449" cy="453040"/>
          </a:xfrm>
          <a:prstGeom prst="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Nil</a:t>
            </a:r>
            <a:endParaRPr lang="en-AU"/>
          </a:p>
        </p:txBody>
      </p:sp>
      <p:sp>
        <p:nvSpPr>
          <p:cNvPr id="17" name="Rectangle 16">
            <a:extLst>
              <a:ext uri="{FF2B5EF4-FFF2-40B4-BE49-F238E27FC236}">
                <a16:creationId xmlns:a16="http://schemas.microsoft.com/office/drawing/2014/main" id="{F2A0A566-0A28-EA0A-5D9B-CB6414AE240A}"/>
              </a:ext>
            </a:extLst>
          </p:cNvPr>
          <p:cNvSpPr/>
          <p:nvPr/>
        </p:nvSpPr>
        <p:spPr>
          <a:xfrm>
            <a:off x="5375185" y="1670958"/>
            <a:ext cx="3058612" cy="453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1200"/>
              </a:spcAft>
              <a:buFont typeface="Arial" panose="020B0604020202020204" pitchFamily="34" charset="0"/>
              <a:buChar char="•"/>
            </a:pPr>
            <a:r>
              <a:rPr lang="en-AU">
                <a:solidFill>
                  <a:schemeClr val="tx1"/>
                </a:solidFill>
              </a:rPr>
              <a:t>As funding is capped, agreed </a:t>
            </a:r>
            <a:r>
              <a:rPr lang="en-AU" b="1">
                <a:solidFill>
                  <a:schemeClr val="tx1"/>
                </a:solidFill>
              </a:rPr>
              <a:t>Hydrogen Production Credit will not be increased </a:t>
            </a:r>
            <a:r>
              <a:rPr lang="en-AU">
                <a:solidFill>
                  <a:schemeClr val="tx1"/>
                </a:solidFill>
              </a:rPr>
              <a:t>in the event of higher capital or operating costs than expected</a:t>
            </a:r>
          </a:p>
        </p:txBody>
      </p:sp>
      <p:sp>
        <p:nvSpPr>
          <p:cNvPr id="18" name="Rectangle 17">
            <a:extLst>
              <a:ext uri="{FF2B5EF4-FFF2-40B4-BE49-F238E27FC236}">
                <a16:creationId xmlns:a16="http://schemas.microsoft.com/office/drawing/2014/main" id="{FE92D1BE-7800-FE0F-A7E9-B9E60A7EFE3E}"/>
              </a:ext>
            </a:extLst>
          </p:cNvPr>
          <p:cNvSpPr/>
          <p:nvPr/>
        </p:nvSpPr>
        <p:spPr>
          <a:xfrm>
            <a:off x="707138" y="1670958"/>
            <a:ext cx="3864862" cy="453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Aft>
                <a:spcPts val="1200"/>
              </a:spcAft>
              <a:buFont typeface="Arial" panose="020B0604020202020204" pitchFamily="34" charset="0"/>
              <a:buChar char="•"/>
            </a:pPr>
            <a:r>
              <a:rPr lang="en-AU">
                <a:solidFill>
                  <a:schemeClr val="tx1"/>
                </a:solidFill>
              </a:rPr>
              <a:t>Upside arising from </a:t>
            </a:r>
            <a:r>
              <a:rPr lang="en-AU" b="1">
                <a:solidFill>
                  <a:schemeClr val="tx1"/>
                </a:solidFill>
              </a:rPr>
              <a:t>decreased operating costs or increased sales price</a:t>
            </a:r>
            <a:r>
              <a:rPr lang="en-AU">
                <a:solidFill>
                  <a:schemeClr val="tx1"/>
                </a:solidFill>
              </a:rPr>
              <a:t> over the contract term will be shared 50/50 </a:t>
            </a:r>
          </a:p>
          <a:p>
            <a:pPr marL="285750" indent="-285750">
              <a:spcAft>
                <a:spcPts val="1200"/>
              </a:spcAft>
              <a:buFont typeface="Arial" panose="020B0604020202020204" pitchFamily="34" charset="0"/>
              <a:buChar char="•"/>
            </a:pPr>
            <a:r>
              <a:rPr lang="en-AU">
                <a:solidFill>
                  <a:schemeClr val="tx1"/>
                </a:solidFill>
              </a:rPr>
              <a:t>Recipients will be required to report on quantity, sales price and cost of production</a:t>
            </a:r>
            <a:endParaRPr lang="en-AU">
              <a:solidFill>
                <a:schemeClr val="tx1"/>
              </a:solidFill>
              <a:cs typeface="Arial"/>
            </a:endParaRPr>
          </a:p>
          <a:p>
            <a:pPr marL="285750" indent="-285750">
              <a:spcAft>
                <a:spcPts val="1200"/>
              </a:spcAft>
              <a:buFont typeface="Arial" panose="020B0604020202020204" pitchFamily="34" charset="0"/>
              <a:buChar char="•"/>
            </a:pPr>
            <a:r>
              <a:rPr lang="en-AU">
                <a:solidFill>
                  <a:schemeClr val="tx1"/>
                </a:solidFill>
              </a:rPr>
              <a:t>If the </a:t>
            </a:r>
            <a:r>
              <a:rPr lang="en-AU" b="1">
                <a:solidFill>
                  <a:schemeClr val="tx1"/>
                </a:solidFill>
              </a:rPr>
              <a:t>sales price materially exceeds the level of support required </a:t>
            </a:r>
            <a:r>
              <a:rPr lang="en-AU">
                <a:solidFill>
                  <a:schemeClr val="tx1"/>
                </a:solidFill>
              </a:rPr>
              <a:t>within the 10 years, recipients will be required to pay back an amount of the Govt support received in previous years</a:t>
            </a:r>
            <a:endParaRPr lang="en-AU">
              <a:solidFill>
                <a:schemeClr val="tx1"/>
              </a:solidFill>
              <a:cs typeface="Arial"/>
            </a:endParaRPr>
          </a:p>
        </p:txBody>
      </p:sp>
      <p:sp>
        <p:nvSpPr>
          <p:cNvPr id="19" name="Arrow: Down 18">
            <a:extLst>
              <a:ext uri="{FF2B5EF4-FFF2-40B4-BE49-F238E27FC236}">
                <a16:creationId xmlns:a16="http://schemas.microsoft.com/office/drawing/2014/main" id="{60E84CC1-19AA-3F5B-4C20-07E4CDA9FDCB}"/>
              </a:ext>
            </a:extLst>
          </p:cNvPr>
          <p:cNvSpPr/>
          <p:nvPr/>
        </p:nvSpPr>
        <p:spPr>
          <a:xfrm>
            <a:off x="5469777" y="1252301"/>
            <a:ext cx="252248" cy="29954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Down 19">
            <a:extLst>
              <a:ext uri="{FF2B5EF4-FFF2-40B4-BE49-F238E27FC236}">
                <a16:creationId xmlns:a16="http://schemas.microsoft.com/office/drawing/2014/main" id="{F9A0D813-2525-4855-18E4-EC3D6A66A127}"/>
              </a:ext>
            </a:extLst>
          </p:cNvPr>
          <p:cNvSpPr/>
          <p:nvPr/>
        </p:nvSpPr>
        <p:spPr>
          <a:xfrm rot="10800000">
            <a:off x="804797" y="1252301"/>
            <a:ext cx="252248" cy="29954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762BCCB3-AADE-0758-E193-C78E12D1AAE0}"/>
              </a:ext>
            </a:extLst>
          </p:cNvPr>
          <p:cNvSpPr/>
          <p:nvPr/>
        </p:nvSpPr>
        <p:spPr>
          <a:xfrm>
            <a:off x="0" y="0"/>
            <a:ext cx="4763386" cy="177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1000" b="1" i="1">
                <a:solidFill>
                  <a:schemeClr val="tx1">
                    <a:lumMod val="65000"/>
                    <a:lumOff val="35000"/>
                  </a:schemeClr>
                </a:solidFill>
              </a:rPr>
              <a:t>Consultation paper reference: </a:t>
            </a:r>
            <a:r>
              <a:rPr lang="en-AU" sz="1000" i="1">
                <a:solidFill>
                  <a:schemeClr val="tx1">
                    <a:lumMod val="65000"/>
                    <a:lumOff val="35000"/>
                  </a:schemeClr>
                </a:solidFill>
              </a:rPr>
              <a:t>5. Proposed upside sharing or reduction in funding</a:t>
            </a:r>
          </a:p>
        </p:txBody>
      </p:sp>
      <p:sp>
        <p:nvSpPr>
          <p:cNvPr id="3" name="TextBox 2">
            <a:extLst>
              <a:ext uri="{FF2B5EF4-FFF2-40B4-BE49-F238E27FC236}">
                <a16:creationId xmlns:a16="http://schemas.microsoft.com/office/drawing/2014/main" id="{28C16A34-AAEF-20A1-B554-FB8BE3DF7B38}"/>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2266650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AACC9419-42FA-FA8F-8E96-B31E8487BC32}"/>
              </a:ext>
            </a:extLst>
          </p:cNvPr>
          <p:cNvGraphicFramePr>
            <a:graphicFrameLocks noChangeAspect="1"/>
          </p:cNvGraphicFramePr>
          <p:nvPr>
            <p:custDataLst>
              <p:tags r:id="rId1"/>
            </p:custDataLst>
            <p:extLst>
              <p:ext uri="{D42A27DB-BD31-4B8C-83A1-F6EECF244321}">
                <p14:modId xmlns:p14="http://schemas.microsoft.com/office/powerpoint/2010/main" val="3775414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21" name="Object 20" hidden="1">
                        <a:extLst>
                          <a:ext uri="{FF2B5EF4-FFF2-40B4-BE49-F238E27FC236}">
                            <a16:creationId xmlns:a16="http://schemas.microsoft.com/office/drawing/2014/main" id="{AACC9419-42FA-FA8F-8E96-B31E8487BC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8" name="Rectangle 57">
            <a:extLst>
              <a:ext uri="{FF2B5EF4-FFF2-40B4-BE49-F238E27FC236}">
                <a16:creationId xmlns:a16="http://schemas.microsoft.com/office/drawing/2014/main" id="{CED4A268-30BD-02D1-A509-05F2C35C0AF4}"/>
              </a:ext>
            </a:extLst>
          </p:cNvPr>
          <p:cNvSpPr/>
          <p:nvPr/>
        </p:nvSpPr>
        <p:spPr>
          <a:xfrm>
            <a:off x="488696" y="1095371"/>
            <a:ext cx="5146167" cy="3419477"/>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300"/>
              </a:spcAft>
            </a:pPr>
            <a:endParaRPr lang="en-US" b="1">
              <a:solidFill>
                <a:schemeClr val="accent5"/>
              </a:solidFill>
            </a:endParaRPr>
          </a:p>
        </p:txBody>
      </p:sp>
      <p:sp>
        <p:nvSpPr>
          <p:cNvPr id="2" name="Title 1">
            <a:extLst>
              <a:ext uri="{FF2B5EF4-FFF2-40B4-BE49-F238E27FC236}">
                <a16:creationId xmlns:a16="http://schemas.microsoft.com/office/drawing/2014/main" id="{54DD8E19-F566-73E4-9B85-10F0AD66A696}"/>
              </a:ext>
            </a:extLst>
          </p:cNvPr>
          <p:cNvSpPr>
            <a:spLocks noGrp="1"/>
          </p:cNvSpPr>
          <p:nvPr>
            <p:ph type="title"/>
          </p:nvPr>
        </p:nvSpPr>
        <p:spPr/>
        <p:txBody>
          <a:bodyPr vert="horz"/>
          <a:lstStyle/>
          <a:p>
            <a:r>
              <a:rPr lang="en-US"/>
              <a:t>Case study example – upside sharing (1/2)</a:t>
            </a:r>
          </a:p>
        </p:txBody>
      </p:sp>
      <p:sp>
        <p:nvSpPr>
          <p:cNvPr id="44" name="Rectangle 43">
            <a:extLst>
              <a:ext uri="{FF2B5EF4-FFF2-40B4-BE49-F238E27FC236}">
                <a16:creationId xmlns:a16="http://schemas.microsoft.com/office/drawing/2014/main" id="{72C92946-E035-0D57-A728-99DFCF08E149}"/>
              </a:ext>
            </a:extLst>
          </p:cNvPr>
          <p:cNvSpPr/>
          <p:nvPr/>
        </p:nvSpPr>
        <p:spPr>
          <a:xfrm>
            <a:off x="269743" y="2063242"/>
            <a:ext cx="1419517" cy="222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accent1"/>
                </a:solidFill>
              </a:rPr>
              <a:t>LCOH $6/kg</a:t>
            </a:r>
            <a:endParaRPr lang="en-AU">
              <a:solidFill>
                <a:schemeClr val="accent1"/>
              </a:solidFill>
            </a:endParaRPr>
          </a:p>
        </p:txBody>
      </p:sp>
      <p:sp>
        <p:nvSpPr>
          <p:cNvPr id="45" name="Rectangle 44">
            <a:extLst>
              <a:ext uri="{FF2B5EF4-FFF2-40B4-BE49-F238E27FC236}">
                <a16:creationId xmlns:a16="http://schemas.microsoft.com/office/drawing/2014/main" id="{C202452F-9662-5001-1248-B215A453B8B5}"/>
              </a:ext>
            </a:extLst>
          </p:cNvPr>
          <p:cNvSpPr/>
          <p:nvPr/>
        </p:nvSpPr>
        <p:spPr>
          <a:xfrm>
            <a:off x="269743" y="2721118"/>
            <a:ext cx="1419517" cy="222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accent5"/>
                </a:solidFill>
              </a:rPr>
              <a:t>Initial offtake</a:t>
            </a:r>
          </a:p>
          <a:p>
            <a:pPr algn="r"/>
            <a:r>
              <a:rPr lang="en-US">
                <a:solidFill>
                  <a:schemeClr val="accent5"/>
                </a:solidFill>
              </a:rPr>
              <a:t> $4/kg</a:t>
            </a:r>
            <a:endParaRPr lang="en-AU">
              <a:solidFill>
                <a:schemeClr val="accent5"/>
              </a:solidFill>
            </a:endParaRPr>
          </a:p>
        </p:txBody>
      </p:sp>
      <p:sp>
        <p:nvSpPr>
          <p:cNvPr id="46" name="Rectangle 45">
            <a:extLst>
              <a:ext uri="{FF2B5EF4-FFF2-40B4-BE49-F238E27FC236}">
                <a16:creationId xmlns:a16="http://schemas.microsoft.com/office/drawing/2014/main" id="{69FC4BD4-74FF-0D79-AFFE-9E7D52DC1A71}"/>
              </a:ext>
            </a:extLst>
          </p:cNvPr>
          <p:cNvSpPr/>
          <p:nvPr/>
        </p:nvSpPr>
        <p:spPr>
          <a:xfrm>
            <a:off x="4558497" y="2387425"/>
            <a:ext cx="1190285" cy="2296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accent5"/>
                </a:solidFill>
              </a:rPr>
              <a:t>New offtake $5/kg</a:t>
            </a:r>
            <a:endParaRPr lang="en-AU">
              <a:solidFill>
                <a:schemeClr val="accent5"/>
              </a:solidFill>
            </a:endParaRPr>
          </a:p>
        </p:txBody>
      </p:sp>
      <p:sp>
        <p:nvSpPr>
          <p:cNvPr id="52" name="Rectangle 51">
            <a:extLst>
              <a:ext uri="{FF2B5EF4-FFF2-40B4-BE49-F238E27FC236}">
                <a16:creationId xmlns:a16="http://schemas.microsoft.com/office/drawing/2014/main" id="{30D3202D-4ACE-941C-0663-960F4E443903}"/>
              </a:ext>
            </a:extLst>
          </p:cNvPr>
          <p:cNvSpPr/>
          <p:nvPr/>
        </p:nvSpPr>
        <p:spPr>
          <a:xfrm>
            <a:off x="2207252" y="1161374"/>
            <a:ext cx="1852848" cy="2123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a:solidFill>
                  <a:schemeClr val="tx1"/>
                </a:solidFill>
              </a:rPr>
              <a:t>Offtake price renegotiated</a:t>
            </a:r>
            <a:endParaRPr lang="en-AU" i="1">
              <a:solidFill>
                <a:schemeClr val="tx1"/>
              </a:solidFill>
            </a:endParaRPr>
          </a:p>
        </p:txBody>
      </p:sp>
      <p:sp>
        <p:nvSpPr>
          <p:cNvPr id="48" name="Rectangle 47">
            <a:extLst>
              <a:ext uri="{FF2B5EF4-FFF2-40B4-BE49-F238E27FC236}">
                <a16:creationId xmlns:a16="http://schemas.microsoft.com/office/drawing/2014/main" id="{BE085EDB-30BB-A27B-02C8-E644689377B5}"/>
              </a:ext>
            </a:extLst>
          </p:cNvPr>
          <p:cNvSpPr/>
          <p:nvPr/>
        </p:nvSpPr>
        <p:spPr>
          <a:xfrm>
            <a:off x="1439672" y="4180639"/>
            <a:ext cx="468837" cy="216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Y0</a:t>
            </a:r>
            <a:endParaRPr lang="en-AU">
              <a:solidFill>
                <a:schemeClr val="tx1"/>
              </a:solidFill>
            </a:endParaRPr>
          </a:p>
        </p:txBody>
      </p:sp>
      <p:sp>
        <p:nvSpPr>
          <p:cNvPr id="49" name="Rectangle 48">
            <a:extLst>
              <a:ext uri="{FF2B5EF4-FFF2-40B4-BE49-F238E27FC236}">
                <a16:creationId xmlns:a16="http://schemas.microsoft.com/office/drawing/2014/main" id="{FB8AF720-88F7-F0F9-7564-473CCD280870}"/>
              </a:ext>
            </a:extLst>
          </p:cNvPr>
          <p:cNvSpPr/>
          <p:nvPr/>
        </p:nvSpPr>
        <p:spPr>
          <a:xfrm>
            <a:off x="2908119" y="4180639"/>
            <a:ext cx="468837" cy="216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Y5</a:t>
            </a:r>
            <a:endParaRPr lang="en-AU">
              <a:solidFill>
                <a:schemeClr val="tx1"/>
              </a:solidFill>
            </a:endParaRPr>
          </a:p>
        </p:txBody>
      </p:sp>
      <p:sp>
        <p:nvSpPr>
          <p:cNvPr id="50" name="Rectangle 49">
            <a:extLst>
              <a:ext uri="{FF2B5EF4-FFF2-40B4-BE49-F238E27FC236}">
                <a16:creationId xmlns:a16="http://schemas.microsoft.com/office/drawing/2014/main" id="{E8844DBB-0E83-1349-8953-3841B1BA8480}"/>
              </a:ext>
            </a:extLst>
          </p:cNvPr>
          <p:cNvSpPr/>
          <p:nvPr/>
        </p:nvSpPr>
        <p:spPr>
          <a:xfrm>
            <a:off x="4309881" y="4180639"/>
            <a:ext cx="554765" cy="216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Y10</a:t>
            </a:r>
            <a:endParaRPr lang="en-AU">
              <a:solidFill>
                <a:schemeClr val="tx1"/>
              </a:solidFill>
            </a:endParaRPr>
          </a:p>
        </p:txBody>
      </p:sp>
      <p:cxnSp>
        <p:nvCxnSpPr>
          <p:cNvPr id="17" name="Straight Connector 16">
            <a:extLst>
              <a:ext uri="{FF2B5EF4-FFF2-40B4-BE49-F238E27FC236}">
                <a16:creationId xmlns:a16="http://schemas.microsoft.com/office/drawing/2014/main" id="{3F29F3E5-DE06-6DE3-1CF5-1000D5EEA96B}"/>
              </a:ext>
            </a:extLst>
          </p:cNvPr>
          <p:cNvCxnSpPr>
            <a:cxnSpLocks/>
          </p:cNvCxnSpPr>
          <p:nvPr/>
        </p:nvCxnSpPr>
        <p:spPr>
          <a:xfrm>
            <a:off x="3134522" y="1513207"/>
            <a:ext cx="0" cy="2613023"/>
          </a:xfrm>
          <a:prstGeom prst="line">
            <a:avLst/>
          </a:prstGeom>
          <a:ln w="9525">
            <a:solidFill>
              <a:schemeClr val="bg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402D69-07C0-647C-6462-EEE6E42517DC}"/>
              </a:ext>
            </a:extLst>
          </p:cNvPr>
          <p:cNvCxnSpPr>
            <a:cxnSpLocks/>
          </p:cNvCxnSpPr>
          <p:nvPr/>
        </p:nvCxnSpPr>
        <p:spPr>
          <a:xfrm>
            <a:off x="1680089" y="2197354"/>
            <a:ext cx="290717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952448-D625-F6C5-7EE5-9970AD0E5273}"/>
              </a:ext>
            </a:extLst>
          </p:cNvPr>
          <p:cNvCxnSpPr>
            <a:cxnSpLocks/>
          </p:cNvCxnSpPr>
          <p:nvPr/>
        </p:nvCxnSpPr>
        <p:spPr>
          <a:xfrm>
            <a:off x="3134522" y="2514177"/>
            <a:ext cx="145453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C8A6B2-C8EA-4596-9C8F-985C4F4EBD8F}"/>
              </a:ext>
            </a:extLst>
          </p:cNvPr>
          <p:cNvCxnSpPr>
            <a:cxnSpLocks/>
          </p:cNvCxnSpPr>
          <p:nvPr/>
        </p:nvCxnSpPr>
        <p:spPr>
          <a:xfrm>
            <a:off x="3134522" y="2843361"/>
            <a:ext cx="1454533" cy="0"/>
          </a:xfrm>
          <a:prstGeom prst="line">
            <a:avLst/>
          </a:prstGeom>
          <a:ln w="38100">
            <a:solidFill>
              <a:srgbClr val="C0E3EE"/>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0BA745A-8AA0-765C-1F12-68C1AD417B28}"/>
              </a:ext>
            </a:extLst>
          </p:cNvPr>
          <p:cNvCxnSpPr>
            <a:cxnSpLocks/>
          </p:cNvCxnSpPr>
          <p:nvPr/>
        </p:nvCxnSpPr>
        <p:spPr>
          <a:xfrm flipV="1">
            <a:off x="2079158" y="2215642"/>
            <a:ext cx="0" cy="621284"/>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42661380-2AC4-D6AD-E445-A1347C902557}"/>
              </a:ext>
            </a:extLst>
          </p:cNvPr>
          <p:cNvCxnSpPr>
            <a:cxnSpLocks/>
          </p:cNvCxnSpPr>
          <p:nvPr/>
        </p:nvCxnSpPr>
        <p:spPr>
          <a:xfrm flipV="1">
            <a:off x="3290875" y="2215642"/>
            <a:ext cx="0" cy="458554"/>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DD7D2E3-057B-868F-74FF-B0AB499182C1}"/>
              </a:ext>
            </a:extLst>
          </p:cNvPr>
          <p:cNvCxnSpPr>
            <a:cxnSpLocks/>
          </p:cNvCxnSpPr>
          <p:nvPr/>
        </p:nvCxnSpPr>
        <p:spPr>
          <a:xfrm>
            <a:off x="3134522" y="2678769"/>
            <a:ext cx="1454533" cy="0"/>
          </a:xfrm>
          <a:prstGeom prst="line">
            <a:avLst/>
          </a:prstGeom>
          <a:ln w="9525">
            <a:solidFill>
              <a:schemeClr val="bg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87C7E4E-B656-A1E0-D0F9-37C11B2C5FC5}"/>
              </a:ext>
            </a:extLst>
          </p:cNvPr>
          <p:cNvCxnSpPr>
            <a:cxnSpLocks/>
          </p:cNvCxnSpPr>
          <p:nvPr/>
        </p:nvCxnSpPr>
        <p:spPr>
          <a:xfrm>
            <a:off x="3133677" y="2505032"/>
            <a:ext cx="0" cy="338329"/>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811B912-0AB2-F19B-CFAD-AF108FD2F1DD}"/>
              </a:ext>
            </a:extLst>
          </p:cNvPr>
          <p:cNvCxnSpPr/>
          <p:nvPr/>
        </p:nvCxnSpPr>
        <p:spPr>
          <a:xfrm>
            <a:off x="1680089" y="2843361"/>
            <a:ext cx="145453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CE254E4-F564-9BE7-7A9D-CFCA5E124687}"/>
              </a:ext>
            </a:extLst>
          </p:cNvPr>
          <p:cNvCxnSpPr>
            <a:cxnSpLocks/>
          </p:cNvCxnSpPr>
          <p:nvPr/>
        </p:nvCxnSpPr>
        <p:spPr>
          <a:xfrm flipV="1">
            <a:off x="1670255" y="1513207"/>
            <a:ext cx="0" cy="262216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5BE9FD3A-E6F9-E2FC-38B4-B363C68CC1CE}"/>
              </a:ext>
            </a:extLst>
          </p:cNvPr>
          <p:cNvSpPr/>
          <p:nvPr/>
        </p:nvSpPr>
        <p:spPr>
          <a:xfrm>
            <a:off x="1770968" y="2444242"/>
            <a:ext cx="1116326" cy="158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b="1">
                <a:solidFill>
                  <a:schemeClr val="tx1"/>
                </a:solidFill>
              </a:rPr>
              <a:t>HPC = $2/kg</a:t>
            </a:r>
            <a:endParaRPr lang="en-AU" b="1">
              <a:solidFill>
                <a:schemeClr val="tx1"/>
              </a:solidFill>
            </a:endParaRPr>
          </a:p>
        </p:txBody>
      </p:sp>
      <p:sp>
        <p:nvSpPr>
          <p:cNvPr id="43" name="Rectangle 42">
            <a:extLst>
              <a:ext uri="{FF2B5EF4-FFF2-40B4-BE49-F238E27FC236}">
                <a16:creationId xmlns:a16="http://schemas.microsoft.com/office/drawing/2014/main" id="{E31B472F-A45D-A708-F254-73C4402DF18B}"/>
              </a:ext>
            </a:extLst>
          </p:cNvPr>
          <p:cNvSpPr/>
          <p:nvPr/>
        </p:nvSpPr>
        <p:spPr>
          <a:xfrm>
            <a:off x="3184811" y="2330296"/>
            <a:ext cx="1349089" cy="158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b="1">
                <a:solidFill>
                  <a:schemeClr val="tx1"/>
                </a:solidFill>
              </a:rPr>
              <a:t>HPC = $1.50/kg</a:t>
            </a:r>
            <a:endParaRPr lang="en-AU" b="1">
              <a:solidFill>
                <a:schemeClr val="tx1"/>
              </a:solidFill>
            </a:endParaRPr>
          </a:p>
        </p:txBody>
      </p:sp>
      <p:cxnSp>
        <p:nvCxnSpPr>
          <p:cNvPr id="10" name="Straight Arrow Connector 9">
            <a:extLst>
              <a:ext uri="{FF2B5EF4-FFF2-40B4-BE49-F238E27FC236}">
                <a16:creationId xmlns:a16="http://schemas.microsoft.com/office/drawing/2014/main" id="{3B0286F9-88B6-1292-4018-A1B1ABBB315D}"/>
              </a:ext>
            </a:extLst>
          </p:cNvPr>
          <p:cNvCxnSpPr>
            <a:cxnSpLocks/>
          </p:cNvCxnSpPr>
          <p:nvPr/>
        </p:nvCxnSpPr>
        <p:spPr>
          <a:xfrm>
            <a:off x="1659570" y="4135375"/>
            <a:ext cx="330054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53" name="Isosceles Triangle 52">
            <a:extLst>
              <a:ext uri="{FF2B5EF4-FFF2-40B4-BE49-F238E27FC236}">
                <a16:creationId xmlns:a16="http://schemas.microsoft.com/office/drawing/2014/main" id="{A885DF53-6852-45E7-80D4-6C3FE3A4D4A9}"/>
              </a:ext>
            </a:extLst>
          </p:cNvPr>
          <p:cNvSpPr/>
          <p:nvPr/>
        </p:nvSpPr>
        <p:spPr>
          <a:xfrm rot="10800000">
            <a:off x="3048458" y="1495805"/>
            <a:ext cx="172128" cy="96445"/>
          </a:xfrm>
          <a:prstGeom prst="triangl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id="{D5F0FA1B-6120-197B-2E01-04ECD4C747E4}"/>
              </a:ext>
            </a:extLst>
          </p:cNvPr>
          <p:cNvSpPr/>
          <p:nvPr/>
        </p:nvSpPr>
        <p:spPr>
          <a:xfrm>
            <a:off x="5934764" y="1690327"/>
            <a:ext cx="2743200" cy="846123"/>
          </a:xfrm>
          <a:prstGeom prst="rect">
            <a:avLst/>
          </a:prstGeom>
          <a:solidFill>
            <a:srgbClr val="083A4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54000" rIns="91440" bIns="54000" rtlCol="0" anchor="t"/>
          <a:lstStyle/>
          <a:p>
            <a:pPr marL="180975" indent="-180975">
              <a:spcAft>
                <a:spcPts val="200"/>
              </a:spcAft>
              <a:buFont typeface="Arial" panose="020B0604020202020204" pitchFamily="34" charset="0"/>
              <a:buChar char="•"/>
            </a:pPr>
            <a:r>
              <a:rPr lang="en-AU">
                <a:solidFill>
                  <a:schemeClr val="tx1"/>
                </a:solidFill>
              </a:rPr>
              <a:t>LCOH $6/kg</a:t>
            </a:r>
            <a:endParaRPr lang="en-AU">
              <a:solidFill>
                <a:schemeClr val="tx1"/>
              </a:solidFill>
              <a:cs typeface="Arial"/>
            </a:endParaRPr>
          </a:p>
          <a:p>
            <a:pPr marL="180975" indent="-180975">
              <a:spcAft>
                <a:spcPts val="200"/>
              </a:spcAft>
              <a:buFont typeface="Arial" panose="020B0604020202020204" pitchFamily="34" charset="0"/>
              <a:buChar char="•"/>
            </a:pPr>
            <a:r>
              <a:rPr lang="en-US">
                <a:solidFill>
                  <a:schemeClr val="tx1"/>
                </a:solidFill>
              </a:rPr>
              <a:t>Initial offtake of $4/kg renegotiated to $5/kg at </a:t>
            </a:r>
            <a:r>
              <a:rPr lang="en-US" err="1">
                <a:solidFill>
                  <a:schemeClr val="tx1"/>
                </a:solidFill>
              </a:rPr>
              <a:t>yr</a:t>
            </a:r>
            <a:r>
              <a:rPr lang="en-US">
                <a:solidFill>
                  <a:schemeClr val="tx1"/>
                </a:solidFill>
              </a:rPr>
              <a:t> 5</a:t>
            </a:r>
            <a:endParaRPr lang="en-US">
              <a:solidFill>
                <a:schemeClr val="tx1"/>
              </a:solidFill>
              <a:cs typeface="Arial"/>
            </a:endParaRPr>
          </a:p>
        </p:txBody>
      </p:sp>
      <p:sp>
        <p:nvSpPr>
          <p:cNvPr id="70" name="Rectangle 69">
            <a:extLst>
              <a:ext uri="{FF2B5EF4-FFF2-40B4-BE49-F238E27FC236}">
                <a16:creationId xmlns:a16="http://schemas.microsoft.com/office/drawing/2014/main" id="{7CF9163E-4CFF-3E18-B11F-985D8605960C}"/>
              </a:ext>
            </a:extLst>
          </p:cNvPr>
          <p:cNvSpPr/>
          <p:nvPr/>
        </p:nvSpPr>
        <p:spPr>
          <a:xfrm>
            <a:off x="5934764" y="2977336"/>
            <a:ext cx="2743200" cy="1318039"/>
          </a:xfrm>
          <a:prstGeom prst="rect">
            <a:avLst/>
          </a:prstGeom>
          <a:solidFill>
            <a:srgbClr val="083A4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54000" rIns="91440" bIns="54000" rtlCol="0" anchor="t"/>
          <a:lstStyle/>
          <a:p>
            <a:pPr marL="180975" indent="-180975">
              <a:spcAft>
                <a:spcPts val="200"/>
              </a:spcAft>
              <a:buFont typeface="Arial" panose="020B0604020202020204" pitchFamily="34" charset="0"/>
              <a:buChar char="•"/>
            </a:pPr>
            <a:r>
              <a:rPr lang="en-AU">
                <a:solidFill>
                  <a:schemeClr val="tx1"/>
                </a:solidFill>
              </a:rPr>
              <a:t>Offtake revenue increases</a:t>
            </a:r>
          </a:p>
          <a:p>
            <a:pPr marL="180975" indent="-180975">
              <a:spcAft>
                <a:spcPts val="200"/>
              </a:spcAft>
              <a:buFont typeface="Arial" panose="020B0604020202020204" pitchFamily="34" charset="0"/>
              <a:buChar char="•"/>
            </a:pPr>
            <a:r>
              <a:rPr lang="en-US">
                <a:solidFill>
                  <a:schemeClr val="tx1"/>
                </a:solidFill>
              </a:rPr>
              <a:t>Initial HPC of $2/kg reduced to $1.50/kg (sharing 50% of $1/kg upside)</a:t>
            </a:r>
            <a:endParaRPr lang="en-AU">
              <a:solidFill>
                <a:schemeClr val="tx1"/>
              </a:solidFill>
            </a:endParaRPr>
          </a:p>
          <a:p>
            <a:pPr marL="180975" indent="-180975">
              <a:spcAft>
                <a:spcPts val="200"/>
              </a:spcAft>
              <a:buFont typeface="Arial" panose="020B0604020202020204" pitchFamily="34" charset="0"/>
              <a:buChar char="•"/>
            </a:pPr>
            <a:r>
              <a:rPr lang="en-AU">
                <a:solidFill>
                  <a:schemeClr val="tx1"/>
                </a:solidFill>
              </a:rPr>
              <a:t>Annual subsidy decreases</a:t>
            </a:r>
          </a:p>
        </p:txBody>
      </p:sp>
      <p:sp>
        <p:nvSpPr>
          <p:cNvPr id="71" name="Rectangle 70">
            <a:extLst>
              <a:ext uri="{FF2B5EF4-FFF2-40B4-BE49-F238E27FC236}">
                <a16:creationId xmlns:a16="http://schemas.microsoft.com/office/drawing/2014/main" id="{BEC4573A-DE55-D60D-9B81-4B4C5EB48133}"/>
              </a:ext>
            </a:extLst>
          </p:cNvPr>
          <p:cNvSpPr/>
          <p:nvPr/>
        </p:nvSpPr>
        <p:spPr>
          <a:xfrm>
            <a:off x="5934764" y="1385522"/>
            <a:ext cx="2743200" cy="304804"/>
          </a:xfrm>
          <a:prstGeom prst="rect">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lstStyle/>
          <a:p>
            <a:pPr>
              <a:spcAft>
                <a:spcPts val="300"/>
              </a:spcAft>
            </a:pPr>
            <a:r>
              <a:rPr lang="en-US" b="1">
                <a:solidFill>
                  <a:schemeClr val="bg1"/>
                </a:solidFill>
              </a:rPr>
              <a:t>Case study details:</a:t>
            </a:r>
          </a:p>
        </p:txBody>
      </p:sp>
      <p:sp>
        <p:nvSpPr>
          <p:cNvPr id="72" name="Rectangle 71">
            <a:extLst>
              <a:ext uri="{FF2B5EF4-FFF2-40B4-BE49-F238E27FC236}">
                <a16:creationId xmlns:a16="http://schemas.microsoft.com/office/drawing/2014/main" id="{46542C24-83F4-0E85-DA1C-9C4A941C11BC}"/>
              </a:ext>
            </a:extLst>
          </p:cNvPr>
          <p:cNvSpPr/>
          <p:nvPr/>
        </p:nvSpPr>
        <p:spPr>
          <a:xfrm>
            <a:off x="5934764" y="2672537"/>
            <a:ext cx="2743200" cy="304804"/>
          </a:xfrm>
          <a:prstGeom prst="rect">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lstStyle/>
          <a:p>
            <a:pPr>
              <a:spcAft>
                <a:spcPts val="300"/>
              </a:spcAft>
            </a:pPr>
            <a:r>
              <a:rPr lang="en-US" b="1">
                <a:solidFill>
                  <a:schemeClr val="bg1"/>
                </a:solidFill>
              </a:rPr>
              <a:t>Impact of renegotiation:</a:t>
            </a:r>
          </a:p>
        </p:txBody>
      </p:sp>
      <p:sp>
        <p:nvSpPr>
          <p:cNvPr id="73" name="Rectangle 72">
            <a:extLst>
              <a:ext uri="{FF2B5EF4-FFF2-40B4-BE49-F238E27FC236}">
                <a16:creationId xmlns:a16="http://schemas.microsoft.com/office/drawing/2014/main" id="{F65F7018-1D61-0C3D-EEB0-5BBC1BD93E29}"/>
              </a:ext>
            </a:extLst>
          </p:cNvPr>
          <p:cNvSpPr/>
          <p:nvPr/>
        </p:nvSpPr>
        <p:spPr>
          <a:xfrm>
            <a:off x="7382311" y="1"/>
            <a:ext cx="1761689" cy="335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rgbClr val="FF0000"/>
                </a:solidFill>
              </a:rPr>
              <a:t>Illustrative only</a:t>
            </a:r>
            <a:endParaRPr lang="en-AU" sz="1600" i="1" dirty="0">
              <a:solidFill>
                <a:srgbClr val="FF0000"/>
              </a:solidFill>
            </a:endParaRPr>
          </a:p>
        </p:txBody>
      </p:sp>
      <p:sp>
        <p:nvSpPr>
          <p:cNvPr id="74" name="Rectangle 73">
            <a:extLst>
              <a:ext uri="{FF2B5EF4-FFF2-40B4-BE49-F238E27FC236}">
                <a16:creationId xmlns:a16="http://schemas.microsoft.com/office/drawing/2014/main" id="{1BE33B7A-D2ED-9B34-DC62-914F0FA6735B}"/>
              </a:ext>
            </a:extLst>
          </p:cNvPr>
          <p:cNvSpPr/>
          <p:nvPr/>
        </p:nvSpPr>
        <p:spPr>
          <a:xfrm>
            <a:off x="3379380" y="2943097"/>
            <a:ext cx="1316355" cy="2296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(50% of upside)</a:t>
            </a:r>
            <a:endParaRPr lang="en-AU" sz="1200" i="1">
              <a:solidFill>
                <a:schemeClr val="tx1"/>
              </a:solidFill>
            </a:endParaRPr>
          </a:p>
        </p:txBody>
      </p:sp>
      <p:cxnSp>
        <p:nvCxnSpPr>
          <p:cNvPr id="77" name="Straight Arrow Connector 76">
            <a:extLst>
              <a:ext uri="{FF2B5EF4-FFF2-40B4-BE49-F238E27FC236}">
                <a16:creationId xmlns:a16="http://schemas.microsoft.com/office/drawing/2014/main" id="{7ABF01D9-5D78-2FDF-2C08-F5ECAD1E1E8F}"/>
              </a:ext>
            </a:extLst>
          </p:cNvPr>
          <p:cNvCxnSpPr>
            <a:cxnSpLocks/>
          </p:cNvCxnSpPr>
          <p:nvPr/>
        </p:nvCxnSpPr>
        <p:spPr>
          <a:xfrm flipV="1">
            <a:off x="3498321" y="2530977"/>
            <a:ext cx="0" cy="143941"/>
          </a:xfrm>
          <a:prstGeom prst="straightConnector1">
            <a:avLst/>
          </a:prstGeom>
          <a:ln w="19050">
            <a:headEnd type="triangle" w="med" len="sm"/>
            <a:tailEnd type="triangle" w="med" len="sm"/>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3B1F5852-0BB8-23FA-8B36-BF9081B3EBEC}"/>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4024759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15EFA2A-83FE-6978-C21B-5B42ECF9787D}"/>
              </a:ext>
            </a:extLst>
          </p:cNvPr>
          <p:cNvGraphicFramePr>
            <a:graphicFrameLocks noChangeAspect="1"/>
          </p:cNvGraphicFramePr>
          <p:nvPr>
            <p:custDataLst>
              <p:tags r:id="rId1"/>
            </p:custDataLst>
            <p:extLst>
              <p:ext uri="{D42A27DB-BD31-4B8C-83A1-F6EECF244321}">
                <p14:modId xmlns:p14="http://schemas.microsoft.com/office/powerpoint/2010/main" val="116548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31" imgH="431" progId="TCLayout.ActiveDocument.1">
                  <p:embed/>
                </p:oleObj>
              </mc:Choice>
              <mc:Fallback>
                <p:oleObj name="think-cell Slide" r:id="rId27" imgW="431" imgH="431" progId="TCLayout.ActiveDocument.1">
                  <p:embed/>
                  <p:pic>
                    <p:nvPicPr>
                      <p:cNvPr id="3" name="Object 2" hidden="1">
                        <a:extLst>
                          <a:ext uri="{FF2B5EF4-FFF2-40B4-BE49-F238E27FC236}">
                            <a16:creationId xmlns:a16="http://schemas.microsoft.com/office/drawing/2014/main" id="{615EFA2A-83FE-6978-C21B-5B42ECF9787D}"/>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16058C-AA16-599C-DA71-CC2B7BFCAB30}"/>
              </a:ext>
            </a:extLst>
          </p:cNvPr>
          <p:cNvSpPr>
            <a:spLocks noGrp="1"/>
          </p:cNvSpPr>
          <p:nvPr>
            <p:ph type="title"/>
          </p:nvPr>
        </p:nvSpPr>
        <p:spPr/>
        <p:txBody>
          <a:bodyPr vert="horz"/>
          <a:lstStyle/>
          <a:p>
            <a:r>
              <a:rPr lang="en-US"/>
              <a:t>Case study example – upside sharing (2/2)</a:t>
            </a:r>
            <a:endParaRPr lang="en-AU"/>
          </a:p>
        </p:txBody>
      </p:sp>
      <p:graphicFrame>
        <p:nvGraphicFramePr>
          <p:cNvPr id="33" name="Chart 32">
            <a:extLst>
              <a:ext uri="{FF2B5EF4-FFF2-40B4-BE49-F238E27FC236}">
                <a16:creationId xmlns:a16="http://schemas.microsoft.com/office/drawing/2014/main" id="{055A7CA9-DB53-77E5-B532-0193097F7AE5}"/>
              </a:ext>
            </a:extLst>
          </p:cNvPr>
          <p:cNvGraphicFramePr/>
          <p:nvPr>
            <p:custDataLst>
              <p:tags r:id="rId2"/>
            </p:custDataLst>
            <p:extLst>
              <p:ext uri="{D42A27DB-BD31-4B8C-83A1-F6EECF244321}">
                <p14:modId xmlns:p14="http://schemas.microsoft.com/office/powerpoint/2010/main" val="2736208096"/>
              </p:ext>
            </p:extLst>
          </p:nvPr>
        </p:nvGraphicFramePr>
        <p:xfrm>
          <a:off x="2268538" y="2492375"/>
          <a:ext cx="3876675" cy="804863"/>
        </p:xfrm>
        <a:graphic>
          <a:graphicData uri="http://schemas.openxmlformats.org/drawingml/2006/chart">
            <c:chart xmlns:c="http://schemas.openxmlformats.org/drawingml/2006/chart" xmlns:r="http://schemas.openxmlformats.org/officeDocument/2006/relationships" r:id="rId29"/>
          </a:graphicData>
        </a:graphic>
      </p:graphicFrame>
      <p:sp>
        <p:nvSpPr>
          <p:cNvPr id="249" name="Rectangle 248">
            <a:extLst>
              <a:ext uri="{FF2B5EF4-FFF2-40B4-BE49-F238E27FC236}">
                <a16:creationId xmlns:a16="http://schemas.microsoft.com/office/drawing/2014/main" id="{A3ABEE65-0147-9463-6917-23ABE6134554}"/>
              </a:ext>
            </a:extLst>
          </p:cNvPr>
          <p:cNvSpPr/>
          <p:nvPr/>
        </p:nvSpPr>
        <p:spPr>
          <a:xfrm>
            <a:off x="2654300" y="995838"/>
            <a:ext cx="2343150" cy="4188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accent5"/>
                </a:solidFill>
              </a:rPr>
              <a:t>Offtake price renegotiated from $4/kg to $5/kg</a:t>
            </a:r>
            <a:endParaRPr lang="en-AU" sz="1200" i="1">
              <a:solidFill>
                <a:schemeClr val="accent5"/>
              </a:solidFill>
            </a:endParaRPr>
          </a:p>
        </p:txBody>
      </p:sp>
      <p:cxnSp>
        <p:nvCxnSpPr>
          <p:cNvPr id="250" name="Straight Connector 249">
            <a:extLst>
              <a:ext uri="{FF2B5EF4-FFF2-40B4-BE49-F238E27FC236}">
                <a16:creationId xmlns:a16="http://schemas.microsoft.com/office/drawing/2014/main" id="{C546697A-432F-1808-F076-7B661979206B}"/>
              </a:ext>
            </a:extLst>
          </p:cNvPr>
          <p:cNvCxnSpPr>
            <a:cxnSpLocks/>
          </p:cNvCxnSpPr>
          <p:nvPr/>
        </p:nvCxnSpPr>
        <p:spPr>
          <a:xfrm>
            <a:off x="3825875" y="1442020"/>
            <a:ext cx="0" cy="3041203"/>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51" name="Isosceles Triangle 250">
            <a:extLst>
              <a:ext uri="{FF2B5EF4-FFF2-40B4-BE49-F238E27FC236}">
                <a16:creationId xmlns:a16="http://schemas.microsoft.com/office/drawing/2014/main" id="{792D3125-64D5-9CCD-6216-F80E845C2FEC}"/>
              </a:ext>
            </a:extLst>
          </p:cNvPr>
          <p:cNvSpPr/>
          <p:nvPr/>
        </p:nvSpPr>
        <p:spPr>
          <a:xfrm rot="10800000">
            <a:off x="3740150" y="1377950"/>
            <a:ext cx="171450" cy="95250"/>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5" name="Oval 284">
            <a:extLst>
              <a:ext uri="{FF2B5EF4-FFF2-40B4-BE49-F238E27FC236}">
                <a16:creationId xmlns:a16="http://schemas.microsoft.com/office/drawing/2014/main" id="{24A03E81-88A6-CF93-CB66-62BAC148F1D0}"/>
              </a:ext>
            </a:extLst>
          </p:cNvPr>
          <p:cNvSpPr/>
          <p:nvPr/>
        </p:nvSpPr>
        <p:spPr>
          <a:xfrm>
            <a:off x="1471613" y="2237565"/>
            <a:ext cx="287338" cy="2873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a:t>×</a:t>
            </a:r>
          </a:p>
        </p:txBody>
      </p:sp>
      <p:sp>
        <p:nvSpPr>
          <p:cNvPr id="286" name="Oval 285">
            <a:extLst>
              <a:ext uri="{FF2B5EF4-FFF2-40B4-BE49-F238E27FC236}">
                <a16:creationId xmlns:a16="http://schemas.microsoft.com/office/drawing/2014/main" id="{93E24C4B-CBA1-D19B-800E-E3C0CEDBBE33}"/>
              </a:ext>
            </a:extLst>
          </p:cNvPr>
          <p:cNvSpPr/>
          <p:nvPr/>
        </p:nvSpPr>
        <p:spPr>
          <a:xfrm>
            <a:off x="1471613" y="3266742"/>
            <a:ext cx="287338" cy="2873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a:t>=</a:t>
            </a:r>
          </a:p>
        </p:txBody>
      </p:sp>
      <p:sp>
        <p:nvSpPr>
          <p:cNvPr id="287" name="Rectangle 286">
            <a:extLst>
              <a:ext uri="{FF2B5EF4-FFF2-40B4-BE49-F238E27FC236}">
                <a16:creationId xmlns:a16="http://schemas.microsoft.com/office/drawing/2014/main" id="{A51624F1-8191-1AD3-3C5E-F8C98C63D23E}"/>
              </a:ext>
            </a:extLst>
          </p:cNvPr>
          <p:cNvSpPr/>
          <p:nvPr/>
        </p:nvSpPr>
        <p:spPr>
          <a:xfrm>
            <a:off x="1001713" y="1527376"/>
            <a:ext cx="1136650" cy="6538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Revenue &amp; cost per kg</a:t>
            </a:r>
          </a:p>
          <a:p>
            <a:pPr algn="ctr"/>
            <a:r>
              <a:rPr lang="en-US" sz="1200" i="1">
                <a:solidFill>
                  <a:schemeClr val="tx1">
                    <a:lumMod val="50000"/>
                    <a:lumOff val="50000"/>
                  </a:schemeClr>
                </a:solidFill>
              </a:rPr>
              <a:t>($/kg)</a:t>
            </a:r>
            <a:endParaRPr lang="en-AU" sz="1200" i="1">
              <a:solidFill>
                <a:schemeClr val="tx1">
                  <a:lumMod val="50000"/>
                  <a:lumOff val="50000"/>
                </a:schemeClr>
              </a:solidFill>
            </a:endParaRPr>
          </a:p>
        </p:txBody>
      </p:sp>
      <p:sp>
        <p:nvSpPr>
          <p:cNvPr id="306" name="Rectangle 305">
            <a:extLst>
              <a:ext uri="{FF2B5EF4-FFF2-40B4-BE49-F238E27FC236}">
                <a16:creationId xmlns:a16="http://schemas.microsoft.com/office/drawing/2014/main" id="{1FD63F61-0CA9-7232-9644-09E206DB2CFB}"/>
              </a:ext>
            </a:extLst>
          </p:cNvPr>
          <p:cNvSpPr/>
          <p:nvPr/>
        </p:nvSpPr>
        <p:spPr>
          <a:xfrm>
            <a:off x="1695450" y="4244045"/>
            <a:ext cx="700088" cy="3794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Year:</a:t>
            </a:r>
            <a:endParaRPr lang="en-AU" sz="1200">
              <a:solidFill>
                <a:schemeClr val="tx1"/>
              </a:solidFill>
            </a:endParaRPr>
          </a:p>
        </p:txBody>
      </p:sp>
      <p:sp>
        <p:nvSpPr>
          <p:cNvPr id="307" name="Rectangle 306">
            <a:extLst>
              <a:ext uri="{FF2B5EF4-FFF2-40B4-BE49-F238E27FC236}">
                <a16:creationId xmlns:a16="http://schemas.microsoft.com/office/drawing/2014/main" id="{3C796EDC-405E-5F12-C61E-CBBC4DCA56EA}"/>
              </a:ext>
            </a:extLst>
          </p:cNvPr>
          <p:cNvSpPr/>
          <p:nvPr/>
        </p:nvSpPr>
        <p:spPr>
          <a:xfrm>
            <a:off x="1001713" y="2581259"/>
            <a:ext cx="1136650" cy="6291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Volume</a:t>
            </a:r>
          </a:p>
          <a:p>
            <a:pPr algn="ctr"/>
            <a:r>
              <a:rPr lang="en-US" sz="1200" i="1">
                <a:solidFill>
                  <a:schemeClr val="tx1">
                    <a:lumMod val="50000"/>
                    <a:lumOff val="50000"/>
                  </a:schemeClr>
                </a:solidFill>
              </a:rPr>
              <a:t>(kg p.a.)</a:t>
            </a:r>
            <a:endParaRPr lang="en-AU" sz="1200" i="1">
              <a:solidFill>
                <a:schemeClr val="tx1">
                  <a:lumMod val="50000"/>
                  <a:lumOff val="50000"/>
                </a:schemeClr>
              </a:solidFill>
            </a:endParaRPr>
          </a:p>
        </p:txBody>
      </p:sp>
      <p:sp>
        <p:nvSpPr>
          <p:cNvPr id="308" name="Rectangle 307">
            <a:extLst>
              <a:ext uri="{FF2B5EF4-FFF2-40B4-BE49-F238E27FC236}">
                <a16:creationId xmlns:a16="http://schemas.microsoft.com/office/drawing/2014/main" id="{6D2CC345-684A-6A81-2EE3-1F1145AE373B}"/>
              </a:ext>
            </a:extLst>
          </p:cNvPr>
          <p:cNvSpPr/>
          <p:nvPr/>
        </p:nvSpPr>
        <p:spPr>
          <a:xfrm>
            <a:off x="1001713" y="3610438"/>
            <a:ext cx="1136650" cy="6916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Total revenue &amp; cost</a:t>
            </a:r>
          </a:p>
          <a:p>
            <a:pPr algn="ctr"/>
            <a:r>
              <a:rPr lang="en-US" sz="1200" i="1">
                <a:solidFill>
                  <a:schemeClr val="tx1">
                    <a:lumMod val="50000"/>
                    <a:lumOff val="50000"/>
                  </a:schemeClr>
                </a:solidFill>
              </a:rPr>
              <a:t>($ p.a.)</a:t>
            </a:r>
            <a:endParaRPr lang="en-AU" sz="1200" i="1">
              <a:solidFill>
                <a:schemeClr val="tx1">
                  <a:lumMod val="50000"/>
                  <a:lumOff val="50000"/>
                </a:schemeClr>
              </a:solidFill>
            </a:endParaRPr>
          </a:p>
        </p:txBody>
      </p:sp>
      <p:graphicFrame>
        <p:nvGraphicFramePr>
          <p:cNvPr id="34" name="Chart 33">
            <a:extLst>
              <a:ext uri="{FF2B5EF4-FFF2-40B4-BE49-F238E27FC236}">
                <a16:creationId xmlns:a16="http://schemas.microsoft.com/office/drawing/2014/main" id="{A95FBC65-C65E-B80B-AB3C-F242B809AACA}"/>
              </a:ext>
            </a:extLst>
          </p:cNvPr>
          <p:cNvGraphicFramePr/>
          <p:nvPr>
            <p:custDataLst>
              <p:tags r:id="rId3"/>
            </p:custDataLst>
            <p:extLst>
              <p:ext uri="{D42A27DB-BD31-4B8C-83A1-F6EECF244321}">
                <p14:modId xmlns:p14="http://schemas.microsoft.com/office/powerpoint/2010/main" val="2613513963"/>
              </p:ext>
            </p:extLst>
          </p:nvPr>
        </p:nvGraphicFramePr>
        <p:xfrm>
          <a:off x="2268538" y="1428750"/>
          <a:ext cx="3876675" cy="804863"/>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36" name="Chart 35">
            <a:extLst>
              <a:ext uri="{FF2B5EF4-FFF2-40B4-BE49-F238E27FC236}">
                <a16:creationId xmlns:a16="http://schemas.microsoft.com/office/drawing/2014/main" id="{224C9E50-CAB5-3528-C147-3910C9E75E02}"/>
              </a:ext>
            </a:extLst>
          </p:cNvPr>
          <p:cNvGraphicFramePr/>
          <p:nvPr>
            <p:custDataLst>
              <p:tags r:id="rId4"/>
            </p:custDataLst>
            <p:extLst>
              <p:ext uri="{D42A27DB-BD31-4B8C-83A1-F6EECF244321}">
                <p14:modId xmlns:p14="http://schemas.microsoft.com/office/powerpoint/2010/main" val="3815220366"/>
              </p:ext>
            </p:extLst>
          </p:nvPr>
        </p:nvGraphicFramePr>
        <p:xfrm>
          <a:off x="2268538" y="3570288"/>
          <a:ext cx="3876675" cy="804862"/>
        </p:xfrm>
        <a:graphic>
          <a:graphicData uri="http://schemas.openxmlformats.org/drawingml/2006/chart">
            <c:chart xmlns:c="http://schemas.openxmlformats.org/drawingml/2006/chart" xmlns:r="http://schemas.openxmlformats.org/officeDocument/2006/relationships" r:id="rId31"/>
          </a:graphicData>
        </a:graphic>
      </p:graphicFrame>
      <p:sp>
        <p:nvSpPr>
          <p:cNvPr id="567" name="Google Shape;7;p1">
            <a:extLst>
              <a:ext uri="{FF2B5EF4-FFF2-40B4-BE49-F238E27FC236}">
                <a16:creationId xmlns:a16="http://schemas.microsoft.com/office/drawing/2014/main" id="{A6D5101A-229B-3ACF-37C5-0819AD31F64E}"/>
              </a:ext>
            </a:extLst>
          </p:cNvPr>
          <p:cNvSpPr txBox="1">
            <a:spLocks noGrp="1"/>
          </p:cNvSpPr>
          <p:nvPr>
            <p:custDataLst>
              <p:tags r:id="rId5"/>
            </p:custDataLst>
          </p:nvPr>
        </p:nvSpPr>
        <p:spPr bwMode="auto">
          <a:xfrm>
            <a:off x="4344988"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E9201525-7200-4F5A-A8B5-212FDF96E26E}" type="datetime'''''''''''''''''''''''''''''''''''''6'''">
              <a:rPr lang="en-AU" altLang="en-US" sz="1200" kern="1200" smtClean="0">
                <a:solidFill>
                  <a:schemeClr val="tx1"/>
                </a:solidFill>
                <a:effectLst/>
                <a:latin typeface="+mn-lt"/>
                <a:ea typeface="+mn-ea"/>
                <a:cs typeface="+mn-cs"/>
              </a:rPr>
              <a:pPr algn="ctr">
                <a:spcBef>
                  <a:spcPct val="0"/>
                </a:spcBef>
                <a:spcAft>
                  <a:spcPct val="0"/>
                </a:spcAft>
              </a:pPr>
              <a:t>6</a:t>
            </a:fld>
            <a:endParaRPr lang="en-AU" sz="1200" kern="1200">
              <a:solidFill>
                <a:schemeClr val="tx1"/>
              </a:solidFill>
              <a:latin typeface="+mn-lt"/>
              <a:ea typeface="+mn-ea"/>
              <a:cs typeface="+mn-cs"/>
            </a:endParaRPr>
          </a:p>
        </p:txBody>
      </p:sp>
      <p:sp>
        <p:nvSpPr>
          <p:cNvPr id="561" name="Google Shape;7;p1">
            <a:extLst>
              <a:ext uri="{FF2B5EF4-FFF2-40B4-BE49-F238E27FC236}">
                <a16:creationId xmlns:a16="http://schemas.microsoft.com/office/drawing/2014/main" id="{CE99C88C-367D-0EF4-CD20-81AE71CD2A04}"/>
              </a:ext>
            </a:extLst>
          </p:cNvPr>
          <p:cNvSpPr txBox="1">
            <a:spLocks noGrp="1"/>
          </p:cNvSpPr>
          <p:nvPr>
            <p:custDataLst>
              <p:tags r:id="rId6"/>
            </p:custDataLst>
          </p:nvPr>
        </p:nvSpPr>
        <p:spPr bwMode="auto">
          <a:xfrm>
            <a:off x="2489200"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5AA17762-C2D5-4DA6-BC12-D0108C6923F6}" type="datetime'''''''''''''1'''">
              <a:rPr lang="en-AU" altLang="en-US" sz="1200" kern="1200" smtClean="0">
                <a:solidFill>
                  <a:schemeClr val="tx1"/>
                </a:solidFill>
                <a:effectLst/>
                <a:latin typeface="+mn-lt"/>
                <a:ea typeface="+mn-ea"/>
                <a:cs typeface="+mn-cs"/>
              </a:rPr>
              <a:pPr algn="ctr">
                <a:spcBef>
                  <a:spcPct val="0"/>
                </a:spcBef>
                <a:spcAft>
                  <a:spcPct val="0"/>
                </a:spcAft>
              </a:pPr>
              <a:t>1</a:t>
            </a:fld>
            <a:endParaRPr lang="en-AU" sz="1200" kern="1200">
              <a:solidFill>
                <a:schemeClr val="tx1"/>
              </a:solidFill>
              <a:latin typeface="+mn-lt"/>
              <a:ea typeface="+mn-ea"/>
              <a:cs typeface="+mn-cs"/>
            </a:endParaRPr>
          </a:p>
        </p:txBody>
      </p:sp>
      <p:sp>
        <p:nvSpPr>
          <p:cNvPr id="563" name="Google Shape;7;p1">
            <a:extLst>
              <a:ext uri="{FF2B5EF4-FFF2-40B4-BE49-F238E27FC236}">
                <a16:creationId xmlns:a16="http://schemas.microsoft.com/office/drawing/2014/main" id="{36134A52-0F5D-4CFB-3462-2C7E00500964}"/>
              </a:ext>
            </a:extLst>
          </p:cNvPr>
          <p:cNvSpPr txBox="1">
            <a:spLocks noGrp="1"/>
          </p:cNvSpPr>
          <p:nvPr>
            <p:custDataLst>
              <p:tags r:id="rId7"/>
            </p:custDataLst>
          </p:nvPr>
        </p:nvSpPr>
        <p:spPr bwMode="auto">
          <a:xfrm>
            <a:off x="2860675"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AEF53C8A-9938-4226-BEDF-5196C9225011}" type="datetime'''''''''''''''''''''''''''''''''2'''''''''''''''''''''">
              <a:rPr lang="en-AU" altLang="en-US" sz="1200" kern="1200" smtClean="0">
                <a:solidFill>
                  <a:schemeClr val="tx1"/>
                </a:solidFill>
                <a:effectLst/>
                <a:latin typeface="+mn-lt"/>
                <a:ea typeface="+mn-ea"/>
                <a:cs typeface="+mn-cs"/>
              </a:rPr>
              <a:pPr algn="ctr">
                <a:spcBef>
                  <a:spcPct val="0"/>
                </a:spcBef>
                <a:spcAft>
                  <a:spcPct val="0"/>
                </a:spcAft>
              </a:pPr>
              <a:t>2</a:t>
            </a:fld>
            <a:endParaRPr lang="en-AU" sz="1200" kern="1200">
              <a:solidFill>
                <a:schemeClr val="tx1"/>
              </a:solidFill>
              <a:latin typeface="+mn-lt"/>
              <a:ea typeface="+mn-ea"/>
              <a:cs typeface="+mn-cs"/>
            </a:endParaRPr>
          </a:p>
        </p:txBody>
      </p:sp>
      <p:sp>
        <p:nvSpPr>
          <p:cNvPr id="564" name="Google Shape;7;p1">
            <a:extLst>
              <a:ext uri="{FF2B5EF4-FFF2-40B4-BE49-F238E27FC236}">
                <a16:creationId xmlns:a16="http://schemas.microsoft.com/office/drawing/2014/main" id="{BA538FB3-FF77-2CEB-29D4-2D83F7FD8369}"/>
              </a:ext>
            </a:extLst>
          </p:cNvPr>
          <p:cNvSpPr txBox="1">
            <a:spLocks noGrp="1"/>
          </p:cNvSpPr>
          <p:nvPr>
            <p:custDataLst>
              <p:tags r:id="rId8"/>
            </p:custDataLst>
          </p:nvPr>
        </p:nvSpPr>
        <p:spPr bwMode="auto">
          <a:xfrm>
            <a:off x="3230563"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D9B0226C-DC1D-43AE-8BD6-DA847A9C9301}" type="datetime'''''''''''''''''''''''''''''''''''''''''''3'''''">
              <a:rPr lang="en-AU" altLang="en-US" sz="1200" kern="1200" smtClean="0">
                <a:solidFill>
                  <a:schemeClr val="tx1"/>
                </a:solidFill>
                <a:effectLst/>
                <a:latin typeface="+mn-lt"/>
                <a:ea typeface="+mn-ea"/>
                <a:cs typeface="+mn-cs"/>
              </a:rPr>
              <a:pPr algn="ctr">
                <a:spcBef>
                  <a:spcPct val="0"/>
                </a:spcBef>
                <a:spcAft>
                  <a:spcPct val="0"/>
                </a:spcAft>
              </a:pPr>
              <a:t>3</a:t>
            </a:fld>
            <a:endParaRPr lang="en-AU" sz="1200" kern="1200">
              <a:solidFill>
                <a:schemeClr val="tx1"/>
              </a:solidFill>
              <a:latin typeface="+mn-lt"/>
              <a:ea typeface="+mn-ea"/>
              <a:cs typeface="+mn-cs"/>
            </a:endParaRPr>
          </a:p>
        </p:txBody>
      </p:sp>
      <p:sp>
        <p:nvSpPr>
          <p:cNvPr id="565" name="Google Shape;7;p1">
            <a:extLst>
              <a:ext uri="{FF2B5EF4-FFF2-40B4-BE49-F238E27FC236}">
                <a16:creationId xmlns:a16="http://schemas.microsoft.com/office/drawing/2014/main" id="{0811DDE1-F324-C746-F846-DF64ABCD1E97}"/>
              </a:ext>
            </a:extLst>
          </p:cNvPr>
          <p:cNvSpPr txBox="1">
            <a:spLocks noGrp="1"/>
          </p:cNvSpPr>
          <p:nvPr>
            <p:custDataLst>
              <p:tags r:id="rId9"/>
            </p:custDataLst>
          </p:nvPr>
        </p:nvSpPr>
        <p:spPr bwMode="auto">
          <a:xfrm>
            <a:off x="3602038"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AE7F3FAB-77AB-4ACD-9949-44B9D67CA37F}" type="datetime'4'''''''''''''''''''''">
              <a:rPr lang="en-AU" altLang="en-US" sz="1200" kern="1200" smtClean="0">
                <a:solidFill>
                  <a:schemeClr val="tx1"/>
                </a:solidFill>
                <a:effectLst/>
                <a:latin typeface="+mn-lt"/>
                <a:ea typeface="+mn-ea"/>
                <a:cs typeface="+mn-cs"/>
              </a:rPr>
              <a:pPr algn="ctr">
                <a:spcBef>
                  <a:spcPct val="0"/>
                </a:spcBef>
                <a:spcAft>
                  <a:spcPct val="0"/>
                </a:spcAft>
              </a:pPr>
              <a:t>4</a:t>
            </a:fld>
            <a:endParaRPr lang="en-AU" sz="1200" kern="1200">
              <a:solidFill>
                <a:schemeClr val="tx1"/>
              </a:solidFill>
              <a:latin typeface="+mn-lt"/>
              <a:ea typeface="+mn-ea"/>
              <a:cs typeface="+mn-cs"/>
            </a:endParaRPr>
          </a:p>
        </p:txBody>
      </p:sp>
      <p:sp>
        <p:nvSpPr>
          <p:cNvPr id="566" name="Google Shape;7;p1">
            <a:extLst>
              <a:ext uri="{FF2B5EF4-FFF2-40B4-BE49-F238E27FC236}">
                <a16:creationId xmlns:a16="http://schemas.microsoft.com/office/drawing/2014/main" id="{702E2399-3C57-5179-1B7B-42F9D30D14CE}"/>
              </a:ext>
            </a:extLst>
          </p:cNvPr>
          <p:cNvSpPr txBox="1">
            <a:spLocks noGrp="1"/>
          </p:cNvSpPr>
          <p:nvPr>
            <p:custDataLst>
              <p:tags r:id="rId10"/>
            </p:custDataLst>
          </p:nvPr>
        </p:nvSpPr>
        <p:spPr bwMode="auto">
          <a:xfrm>
            <a:off x="3973513"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C636E6BC-A02A-42AB-AB6A-0CC9E70A27C8}" type="datetime'''''''''5'''''''''''''''''''''''''''''''''''''''">
              <a:rPr lang="en-AU" altLang="en-US" sz="1200" kern="1200" smtClean="0">
                <a:solidFill>
                  <a:schemeClr val="tx1"/>
                </a:solidFill>
                <a:effectLst/>
                <a:latin typeface="+mn-lt"/>
                <a:ea typeface="+mn-ea"/>
                <a:cs typeface="+mn-cs"/>
              </a:rPr>
              <a:pPr algn="ctr">
                <a:spcBef>
                  <a:spcPct val="0"/>
                </a:spcBef>
                <a:spcAft>
                  <a:spcPct val="0"/>
                </a:spcAft>
              </a:pPr>
              <a:t>5</a:t>
            </a:fld>
            <a:endParaRPr lang="en-AU" sz="1200" kern="1200">
              <a:solidFill>
                <a:schemeClr val="tx1"/>
              </a:solidFill>
              <a:latin typeface="+mn-lt"/>
              <a:ea typeface="+mn-ea"/>
              <a:cs typeface="+mn-cs"/>
            </a:endParaRPr>
          </a:p>
        </p:txBody>
      </p:sp>
      <p:sp>
        <p:nvSpPr>
          <p:cNvPr id="568" name="Google Shape;7;p1">
            <a:extLst>
              <a:ext uri="{FF2B5EF4-FFF2-40B4-BE49-F238E27FC236}">
                <a16:creationId xmlns:a16="http://schemas.microsoft.com/office/drawing/2014/main" id="{C192C0AD-00FA-62BA-D791-42A5C8EE74AF}"/>
              </a:ext>
            </a:extLst>
          </p:cNvPr>
          <p:cNvSpPr txBox="1">
            <a:spLocks noGrp="1"/>
          </p:cNvSpPr>
          <p:nvPr>
            <p:custDataLst>
              <p:tags r:id="rId11"/>
            </p:custDataLst>
          </p:nvPr>
        </p:nvSpPr>
        <p:spPr bwMode="auto">
          <a:xfrm>
            <a:off x="4716463"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2AE27BE9-B926-4B94-99F7-B5B11C850CE0}" type="datetime'''7'''''''''''''''''''''''''''''''''">
              <a:rPr lang="en-AU" altLang="en-US" sz="1200" kern="1200" smtClean="0">
                <a:solidFill>
                  <a:schemeClr val="tx1"/>
                </a:solidFill>
                <a:effectLst/>
                <a:latin typeface="+mn-lt"/>
                <a:ea typeface="+mn-ea"/>
                <a:cs typeface="+mn-cs"/>
              </a:rPr>
              <a:pPr algn="ctr">
                <a:spcBef>
                  <a:spcPct val="0"/>
                </a:spcBef>
                <a:spcAft>
                  <a:spcPct val="0"/>
                </a:spcAft>
              </a:pPr>
              <a:t>7</a:t>
            </a:fld>
            <a:endParaRPr lang="en-AU" sz="1200" kern="1200">
              <a:solidFill>
                <a:schemeClr val="tx1"/>
              </a:solidFill>
              <a:latin typeface="+mn-lt"/>
              <a:ea typeface="+mn-ea"/>
              <a:cs typeface="+mn-cs"/>
            </a:endParaRPr>
          </a:p>
        </p:txBody>
      </p:sp>
      <p:sp>
        <p:nvSpPr>
          <p:cNvPr id="569" name="Google Shape;7;p1">
            <a:extLst>
              <a:ext uri="{FF2B5EF4-FFF2-40B4-BE49-F238E27FC236}">
                <a16:creationId xmlns:a16="http://schemas.microsoft.com/office/drawing/2014/main" id="{226F8B09-EC2C-C064-FBE0-20A4C93FED80}"/>
              </a:ext>
            </a:extLst>
          </p:cNvPr>
          <p:cNvSpPr txBox="1">
            <a:spLocks noGrp="1"/>
          </p:cNvSpPr>
          <p:nvPr>
            <p:custDataLst>
              <p:tags r:id="rId12"/>
            </p:custDataLst>
          </p:nvPr>
        </p:nvSpPr>
        <p:spPr bwMode="auto">
          <a:xfrm>
            <a:off x="5086350"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4B0E0EC5-0037-49C2-985E-D46D9401162A}" type="datetime'''''''''''''''''''''''''''''''''''8'''''''">
              <a:rPr lang="en-AU" altLang="en-US" sz="1200" kern="1200" smtClean="0">
                <a:solidFill>
                  <a:schemeClr val="tx1"/>
                </a:solidFill>
                <a:effectLst/>
                <a:latin typeface="+mn-lt"/>
                <a:ea typeface="+mn-ea"/>
                <a:cs typeface="+mn-cs"/>
              </a:rPr>
              <a:pPr algn="ctr">
                <a:spcBef>
                  <a:spcPct val="0"/>
                </a:spcBef>
                <a:spcAft>
                  <a:spcPct val="0"/>
                </a:spcAft>
              </a:pPr>
              <a:t>8</a:t>
            </a:fld>
            <a:endParaRPr lang="en-AU" sz="1200" kern="1200">
              <a:solidFill>
                <a:schemeClr val="tx1"/>
              </a:solidFill>
              <a:latin typeface="+mn-lt"/>
              <a:ea typeface="+mn-ea"/>
              <a:cs typeface="+mn-cs"/>
            </a:endParaRPr>
          </a:p>
        </p:txBody>
      </p:sp>
      <p:sp>
        <p:nvSpPr>
          <p:cNvPr id="570" name="Google Shape;7;p1">
            <a:extLst>
              <a:ext uri="{FF2B5EF4-FFF2-40B4-BE49-F238E27FC236}">
                <a16:creationId xmlns:a16="http://schemas.microsoft.com/office/drawing/2014/main" id="{99D1F809-F737-727B-F05A-493208E91D36}"/>
              </a:ext>
            </a:extLst>
          </p:cNvPr>
          <p:cNvSpPr txBox="1">
            <a:spLocks noGrp="1"/>
          </p:cNvSpPr>
          <p:nvPr>
            <p:custDataLst>
              <p:tags r:id="rId13"/>
            </p:custDataLst>
          </p:nvPr>
        </p:nvSpPr>
        <p:spPr bwMode="auto">
          <a:xfrm>
            <a:off x="5457825"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D29F0B35-968F-4A46-A486-40234BCC66DC}" type="datetime'''''''''''''''''''''''9'''''''''''''">
              <a:rPr lang="en-AU" altLang="en-US" sz="1200" kern="1200" smtClean="0">
                <a:solidFill>
                  <a:schemeClr val="tx1"/>
                </a:solidFill>
                <a:effectLst/>
                <a:latin typeface="+mn-lt"/>
                <a:ea typeface="+mn-ea"/>
                <a:cs typeface="+mn-cs"/>
              </a:rPr>
              <a:pPr algn="ctr">
                <a:spcBef>
                  <a:spcPct val="0"/>
                </a:spcBef>
                <a:spcAft>
                  <a:spcPct val="0"/>
                </a:spcAft>
              </a:pPr>
              <a:t>9</a:t>
            </a:fld>
            <a:endParaRPr lang="en-AU" sz="1200" kern="1200">
              <a:solidFill>
                <a:schemeClr val="tx1"/>
              </a:solidFill>
              <a:latin typeface="+mn-lt"/>
              <a:ea typeface="+mn-ea"/>
              <a:cs typeface="+mn-cs"/>
            </a:endParaRPr>
          </a:p>
        </p:txBody>
      </p:sp>
      <p:sp>
        <p:nvSpPr>
          <p:cNvPr id="571" name="Google Shape;7;p1">
            <a:extLst>
              <a:ext uri="{FF2B5EF4-FFF2-40B4-BE49-F238E27FC236}">
                <a16:creationId xmlns:a16="http://schemas.microsoft.com/office/drawing/2014/main" id="{20E22770-AD8F-D2CD-722B-1E598D646305}"/>
              </a:ext>
            </a:extLst>
          </p:cNvPr>
          <p:cNvSpPr txBox="1">
            <a:spLocks noGrp="1"/>
          </p:cNvSpPr>
          <p:nvPr>
            <p:custDataLst>
              <p:tags r:id="rId14"/>
            </p:custDataLst>
          </p:nvPr>
        </p:nvSpPr>
        <p:spPr bwMode="auto">
          <a:xfrm>
            <a:off x="5786438" y="4343401"/>
            <a:ext cx="1809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7C711BC8-A72D-4107-83DB-19D80CF48C0B}" type="datetime'''''''''''''''''''''''''''1''''''''''''''''''''''''''''''''0'">
              <a:rPr lang="en-AU" altLang="en-US" sz="1200" kern="1200" smtClean="0">
                <a:solidFill>
                  <a:schemeClr val="tx1"/>
                </a:solidFill>
                <a:effectLst/>
                <a:latin typeface="+mn-lt"/>
                <a:ea typeface="+mn-ea"/>
                <a:cs typeface="+mn-cs"/>
              </a:rPr>
              <a:pPr algn="ctr">
                <a:spcBef>
                  <a:spcPct val="0"/>
                </a:spcBef>
                <a:spcAft>
                  <a:spcPct val="0"/>
                </a:spcAft>
              </a:pPr>
              <a:t>10</a:t>
            </a:fld>
            <a:endParaRPr lang="en-AU" sz="1200" kern="1200">
              <a:solidFill>
                <a:schemeClr val="tx1"/>
              </a:solidFill>
              <a:latin typeface="+mn-lt"/>
              <a:ea typeface="+mn-ea"/>
              <a:cs typeface="+mn-cs"/>
            </a:endParaRPr>
          </a:p>
        </p:txBody>
      </p:sp>
      <p:sp>
        <p:nvSpPr>
          <p:cNvPr id="76" name="Rectangle 75">
            <a:extLst>
              <a:ext uri="{FF2B5EF4-FFF2-40B4-BE49-F238E27FC236}">
                <a16:creationId xmlns:a16="http://schemas.microsoft.com/office/drawing/2014/main" id="{10161D5F-1070-88E5-0CA4-17673B23519C}"/>
              </a:ext>
            </a:extLst>
          </p:cNvPr>
          <p:cNvSpPr/>
          <p:nvPr/>
        </p:nvSpPr>
        <p:spPr>
          <a:xfrm>
            <a:off x="8081963" y="1996281"/>
            <a:ext cx="1014413" cy="419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en-US" sz="1200" kern="1200">
                <a:solidFill>
                  <a:schemeClr val="accent2"/>
                </a:solidFill>
              </a:rPr>
              <a:t>Total upside (increase in offtake revenue</a:t>
            </a:r>
            <a:r>
              <a:rPr lang="en-US" altLang="en-US" sz="1200" kern="1200">
                <a:solidFill>
                  <a:schemeClr val="accent2"/>
                </a:solidFill>
                <a:latin typeface="+mn-lt"/>
                <a:ea typeface="+mn-ea"/>
                <a:cs typeface="+mn-cs"/>
              </a:rPr>
              <a:t>)</a:t>
            </a:r>
          </a:p>
        </p:txBody>
      </p:sp>
      <p:sp>
        <p:nvSpPr>
          <p:cNvPr id="8" name="Rectangle 7">
            <a:extLst>
              <a:ext uri="{FF2B5EF4-FFF2-40B4-BE49-F238E27FC236}">
                <a16:creationId xmlns:a16="http://schemas.microsoft.com/office/drawing/2014/main" id="{0A9FB079-B49E-4FB3-AA84-D90AB964D303}"/>
              </a:ext>
            </a:extLst>
          </p:cNvPr>
          <p:cNvSpPr/>
          <p:nvPr/>
        </p:nvSpPr>
        <p:spPr>
          <a:xfrm>
            <a:off x="7382311" y="1"/>
            <a:ext cx="1761689" cy="335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rgbClr val="FF0000"/>
                </a:solidFill>
              </a:rPr>
              <a:t>Illustrative only</a:t>
            </a:r>
            <a:endParaRPr lang="en-AU" sz="1600" i="1" dirty="0">
              <a:solidFill>
                <a:srgbClr val="FF0000"/>
              </a:solidFill>
            </a:endParaRPr>
          </a:p>
        </p:txBody>
      </p:sp>
      <p:sp>
        <p:nvSpPr>
          <p:cNvPr id="17" name="Rectangle 16">
            <a:extLst>
              <a:ext uri="{FF2B5EF4-FFF2-40B4-BE49-F238E27FC236}">
                <a16:creationId xmlns:a16="http://schemas.microsoft.com/office/drawing/2014/main" id="{B5E329A8-C346-8302-E493-C7EDB40FC1DF}"/>
              </a:ext>
            </a:extLst>
          </p:cNvPr>
          <p:cNvSpPr/>
          <p:nvPr>
            <p:custDataLst>
              <p:tags r:id="rId15"/>
            </p:custDataLst>
          </p:nvPr>
        </p:nvSpPr>
        <p:spPr bwMode="auto">
          <a:xfrm>
            <a:off x="6842125" y="1393825"/>
            <a:ext cx="196850" cy="1476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Straight Connector 15">
            <a:extLst>
              <a:ext uri="{FF2B5EF4-FFF2-40B4-BE49-F238E27FC236}">
                <a16:creationId xmlns:a16="http://schemas.microsoft.com/office/drawing/2014/main" id="{AB61B7CA-64BD-5EF3-EC4D-A34C74DC093E}"/>
              </a:ext>
            </a:extLst>
          </p:cNvPr>
          <p:cNvCxnSpPr/>
          <p:nvPr>
            <p:custDataLst>
              <p:tags r:id="rId16"/>
            </p:custDataLst>
          </p:nvPr>
        </p:nvCxnSpPr>
        <p:spPr bwMode="gray">
          <a:xfrm>
            <a:off x="6856413" y="1247775"/>
            <a:ext cx="168275" cy="0"/>
          </a:xfrm>
          <a:prstGeom prst="line">
            <a:avLst/>
          </a:prstGeom>
          <a:ln w="28575" cap="rnd" cmpd="sng" algn="ctr">
            <a:solidFill>
              <a:srgbClr val="FF920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EFF435B6-981D-09C5-0E58-3E43CA4DA67E}"/>
              </a:ext>
            </a:extLst>
          </p:cNvPr>
          <p:cNvSpPr/>
          <p:nvPr>
            <p:custDataLst>
              <p:tags r:id="rId17"/>
            </p:custDataLst>
          </p:nvPr>
        </p:nvSpPr>
        <p:spPr bwMode="auto">
          <a:xfrm>
            <a:off x="6842125" y="1612900"/>
            <a:ext cx="196850" cy="147638"/>
          </a:xfrm>
          <a:prstGeom prst="rect">
            <a:avLst/>
          </a:prstGeom>
          <a:solidFill>
            <a:srgbClr val="00B0D9"/>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66DD51BA-9F4F-2A05-2609-232C757F73F3}"/>
              </a:ext>
            </a:extLst>
          </p:cNvPr>
          <p:cNvSpPr/>
          <p:nvPr>
            <p:custDataLst>
              <p:tags r:id="rId18"/>
            </p:custDataLst>
          </p:nvPr>
        </p:nvSpPr>
        <p:spPr bwMode="auto">
          <a:xfrm>
            <a:off x="6842125" y="1831975"/>
            <a:ext cx="196850" cy="147638"/>
          </a:xfrm>
          <a:prstGeom prst="rect">
            <a:avLst/>
          </a:prstGeom>
          <a:solidFill>
            <a:srgbClr val="87BE7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B893739D-A87D-B7A6-43F1-115037E2CC78}"/>
              </a:ext>
            </a:extLst>
          </p:cNvPr>
          <p:cNvSpPr/>
          <p:nvPr>
            <p:custDataLst>
              <p:tags r:id="rId19"/>
            </p:custDataLst>
          </p:nvPr>
        </p:nvSpPr>
        <p:spPr bwMode="auto">
          <a:xfrm>
            <a:off x="6842125" y="2219325"/>
            <a:ext cx="196850" cy="147638"/>
          </a:xfrm>
          <a:prstGeom prst="rect">
            <a:avLst/>
          </a:prstGeom>
          <a:solidFill>
            <a:srgbClr val="52853D"/>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Google Shape;7;p1">
            <a:extLst>
              <a:ext uri="{FF2B5EF4-FFF2-40B4-BE49-F238E27FC236}">
                <a16:creationId xmlns:a16="http://schemas.microsoft.com/office/drawing/2014/main" id="{6A0462BE-5094-A6E8-8A4E-C6EDA2757DAF}"/>
              </a:ext>
            </a:extLst>
          </p:cNvPr>
          <p:cNvSpPr txBox="1">
            <a:spLocks noGrp="1"/>
          </p:cNvSpPr>
          <p:nvPr>
            <p:custDataLst>
              <p:tags r:id="rId20"/>
            </p:custDataLst>
          </p:nvPr>
        </p:nvSpPr>
        <p:spPr bwMode="auto">
          <a:xfrm>
            <a:off x="7089775" y="1169988"/>
            <a:ext cx="1106488"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100" kern="1200">
                <a:solidFill>
                  <a:srgbClr val="FF920D"/>
                </a:solidFill>
                <a:effectLst/>
                <a:latin typeface="+mn-lt"/>
                <a:ea typeface="+mn-ea"/>
                <a:cs typeface="+mn-cs"/>
              </a:rPr>
              <a:t>Costs (inc. return)</a:t>
            </a:r>
            <a:endParaRPr lang="en-AU" sz="1100" kern="1200">
              <a:solidFill>
                <a:srgbClr val="FF920D"/>
              </a:solidFill>
              <a:latin typeface="+mn-lt"/>
              <a:ea typeface="+mn-ea"/>
              <a:cs typeface="+mn-cs"/>
            </a:endParaRPr>
          </a:p>
        </p:txBody>
      </p:sp>
      <p:sp>
        <p:nvSpPr>
          <p:cNvPr id="11" name="Google Shape;7;p1">
            <a:extLst>
              <a:ext uri="{FF2B5EF4-FFF2-40B4-BE49-F238E27FC236}">
                <a16:creationId xmlns:a16="http://schemas.microsoft.com/office/drawing/2014/main" id="{E565F25B-2FF2-8BF0-E9BF-35EEC4B7A4E7}"/>
              </a:ext>
            </a:extLst>
          </p:cNvPr>
          <p:cNvSpPr txBox="1">
            <a:spLocks noGrp="1"/>
          </p:cNvSpPr>
          <p:nvPr>
            <p:custDataLst>
              <p:tags r:id="rId21"/>
            </p:custDataLst>
          </p:nvPr>
        </p:nvSpPr>
        <p:spPr bwMode="auto">
          <a:xfrm>
            <a:off x="7089775" y="1389063"/>
            <a:ext cx="131762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100" kern="1200">
                <a:solidFill>
                  <a:schemeClr val="tx1"/>
                </a:solidFill>
                <a:effectLst/>
                <a:latin typeface="+mn-lt"/>
                <a:ea typeface="+mn-ea"/>
                <a:cs typeface="+mn-cs"/>
              </a:rPr>
              <a:t>Base offtake revenue</a:t>
            </a:r>
            <a:endParaRPr lang="en-AU" sz="1100" kern="1200">
              <a:solidFill>
                <a:schemeClr val="tx1"/>
              </a:solidFill>
              <a:latin typeface="+mn-lt"/>
              <a:ea typeface="+mn-ea"/>
              <a:cs typeface="+mn-cs"/>
            </a:endParaRPr>
          </a:p>
        </p:txBody>
      </p:sp>
      <p:sp>
        <p:nvSpPr>
          <p:cNvPr id="12" name="Google Shape;7;p1">
            <a:extLst>
              <a:ext uri="{FF2B5EF4-FFF2-40B4-BE49-F238E27FC236}">
                <a16:creationId xmlns:a16="http://schemas.microsoft.com/office/drawing/2014/main" id="{B0F3CAC6-ACA3-04D0-D814-CB92A01AC9DF}"/>
              </a:ext>
            </a:extLst>
          </p:cNvPr>
          <p:cNvSpPr txBox="1">
            <a:spLocks noGrp="1"/>
          </p:cNvSpPr>
          <p:nvPr>
            <p:custDataLst>
              <p:tags r:id="rId22"/>
            </p:custDataLst>
          </p:nvPr>
        </p:nvSpPr>
        <p:spPr bwMode="auto">
          <a:xfrm>
            <a:off x="7089775" y="1608138"/>
            <a:ext cx="1620838"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100" kern="1200">
                <a:solidFill>
                  <a:srgbClr val="00B0D9"/>
                </a:solidFill>
                <a:effectLst/>
                <a:latin typeface="+mn-lt"/>
                <a:ea typeface="+mn-ea"/>
                <a:cs typeface="+mn-cs"/>
              </a:rPr>
              <a:t>H2 Production Credit (net)</a:t>
            </a:r>
            <a:endParaRPr lang="en-AU" sz="1100" kern="1200">
              <a:solidFill>
                <a:srgbClr val="00B0D9"/>
              </a:solidFill>
              <a:latin typeface="+mn-lt"/>
              <a:ea typeface="+mn-ea"/>
              <a:cs typeface="+mn-cs"/>
            </a:endParaRPr>
          </a:p>
        </p:txBody>
      </p:sp>
      <p:sp>
        <p:nvSpPr>
          <p:cNvPr id="13" name="Google Shape;7;p1">
            <a:extLst>
              <a:ext uri="{FF2B5EF4-FFF2-40B4-BE49-F238E27FC236}">
                <a16:creationId xmlns:a16="http://schemas.microsoft.com/office/drawing/2014/main" id="{A1F6EA9B-A574-D619-90B5-0FBF12FC9F05}"/>
              </a:ext>
            </a:extLst>
          </p:cNvPr>
          <p:cNvSpPr txBox="1">
            <a:spLocks noGrp="1"/>
          </p:cNvSpPr>
          <p:nvPr>
            <p:custDataLst>
              <p:tags r:id="rId23"/>
            </p:custDataLst>
          </p:nvPr>
        </p:nvSpPr>
        <p:spPr bwMode="auto">
          <a:xfrm>
            <a:off x="7089775" y="1827213"/>
            <a:ext cx="1001713" cy="3365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100" kern="1200">
                <a:solidFill>
                  <a:srgbClr val="87BE70"/>
                </a:solidFill>
                <a:effectLst/>
                <a:latin typeface="+mn-lt"/>
                <a:ea typeface="+mn-ea"/>
                <a:cs typeface="+mn-cs"/>
              </a:rPr>
              <a:t>Upside shared</a:t>
            </a:r>
          </a:p>
          <a:p>
            <a:pPr>
              <a:spcBef>
                <a:spcPct val="0"/>
              </a:spcBef>
              <a:spcAft>
                <a:spcPct val="0"/>
              </a:spcAft>
            </a:pPr>
            <a:r>
              <a:rPr lang="en-AU" altLang="en-US" sz="1100" kern="1200">
                <a:solidFill>
                  <a:srgbClr val="87BE70"/>
                </a:solidFill>
                <a:effectLst/>
                <a:latin typeface="+mn-lt"/>
                <a:ea typeface="+mn-ea"/>
                <a:cs typeface="+mn-cs"/>
              </a:rPr>
              <a:t>(HPC reduction)</a:t>
            </a:r>
            <a:endParaRPr lang="en-AU" sz="1100" kern="1200">
              <a:solidFill>
                <a:srgbClr val="87BE70"/>
              </a:solidFill>
              <a:latin typeface="+mn-lt"/>
              <a:ea typeface="+mn-ea"/>
              <a:cs typeface="+mn-cs"/>
            </a:endParaRPr>
          </a:p>
        </p:txBody>
      </p:sp>
      <p:sp>
        <p:nvSpPr>
          <p:cNvPr id="14" name="Google Shape;7;p1">
            <a:extLst>
              <a:ext uri="{FF2B5EF4-FFF2-40B4-BE49-F238E27FC236}">
                <a16:creationId xmlns:a16="http://schemas.microsoft.com/office/drawing/2014/main" id="{2053F9CE-4C3F-E9A5-6FE7-E611D24AF238}"/>
              </a:ext>
            </a:extLst>
          </p:cNvPr>
          <p:cNvSpPr txBox="1">
            <a:spLocks noGrp="1"/>
          </p:cNvSpPr>
          <p:nvPr>
            <p:custDataLst>
              <p:tags r:id="rId24"/>
            </p:custDataLst>
          </p:nvPr>
        </p:nvSpPr>
        <p:spPr bwMode="auto">
          <a:xfrm>
            <a:off x="7089775" y="2214562"/>
            <a:ext cx="706438" cy="3365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100" kern="1200">
                <a:solidFill>
                  <a:srgbClr val="52853D"/>
                </a:solidFill>
                <a:effectLst/>
                <a:latin typeface="+mn-lt"/>
                <a:ea typeface="+mn-ea"/>
                <a:cs typeface="+mn-cs"/>
              </a:rPr>
              <a:t>Upside not </a:t>
            </a:r>
          </a:p>
          <a:p>
            <a:pPr>
              <a:spcBef>
                <a:spcPct val="0"/>
              </a:spcBef>
              <a:spcAft>
                <a:spcPct val="0"/>
              </a:spcAft>
            </a:pPr>
            <a:r>
              <a:rPr lang="en-AU" altLang="en-US" sz="1100" kern="1200">
                <a:solidFill>
                  <a:srgbClr val="52853D"/>
                </a:solidFill>
                <a:effectLst/>
                <a:latin typeface="+mn-lt"/>
                <a:ea typeface="+mn-ea"/>
                <a:cs typeface="+mn-cs"/>
              </a:rPr>
              <a:t>shared</a:t>
            </a:r>
            <a:endParaRPr lang="en-AU" sz="1100" kern="1200">
              <a:solidFill>
                <a:srgbClr val="52853D"/>
              </a:solidFill>
              <a:latin typeface="+mn-lt"/>
              <a:ea typeface="+mn-ea"/>
              <a:cs typeface="+mn-cs"/>
            </a:endParaRPr>
          </a:p>
        </p:txBody>
      </p:sp>
      <p:sp>
        <p:nvSpPr>
          <p:cNvPr id="27" name="Speech Bubble: Rectangle 26">
            <a:extLst>
              <a:ext uri="{FF2B5EF4-FFF2-40B4-BE49-F238E27FC236}">
                <a16:creationId xmlns:a16="http://schemas.microsoft.com/office/drawing/2014/main" id="{9BEDDF3C-1D2D-786D-6929-7ECA9932F614}"/>
              </a:ext>
            </a:extLst>
          </p:cNvPr>
          <p:cNvSpPr/>
          <p:nvPr/>
        </p:nvSpPr>
        <p:spPr>
          <a:xfrm>
            <a:off x="6153149" y="3359822"/>
            <a:ext cx="1724026" cy="1031203"/>
          </a:xfrm>
          <a:prstGeom prst="wedgeRectCallout">
            <a:avLst>
              <a:gd name="adj1" fmla="val -57741"/>
              <a:gd name="adj2" fmla="val -18940"/>
            </a:avLst>
          </a:prstGeom>
          <a:solidFill>
            <a:srgbClr val="B6D7A8">
              <a:alpha val="14000"/>
            </a:srgbClr>
          </a:solidFill>
          <a:ln w="19050">
            <a:solidFill>
              <a:srgbClr val="5285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i="1">
                <a:solidFill>
                  <a:schemeClr val="tx1"/>
                </a:solidFill>
              </a:rPr>
              <a:t>50% of upside from higher offtake price is retained by project;</a:t>
            </a:r>
          </a:p>
          <a:p>
            <a:pPr algn="ctr">
              <a:spcAft>
                <a:spcPts val="600"/>
              </a:spcAft>
            </a:pPr>
            <a:r>
              <a:rPr lang="en-AU" sz="1200" i="1">
                <a:solidFill>
                  <a:schemeClr val="tx1"/>
                </a:solidFill>
              </a:rPr>
              <a:t>HPC value is reduced by remaining 50%</a:t>
            </a:r>
          </a:p>
        </p:txBody>
      </p:sp>
      <p:sp>
        <p:nvSpPr>
          <p:cNvPr id="28" name="Left Brace 27">
            <a:extLst>
              <a:ext uri="{FF2B5EF4-FFF2-40B4-BE49-F238E27FC236}">
                <a16:creationId xmlns:a16="http://schemas.microsoft.com/office/drawing/2014/main" id="{9EE12088-57A4-5E22-79A7-E57329E35706}"/>
              </a:ext>
            </a:extLst>
          </p:cNvPr>
          <p:cNvSpPr/>
          <p:nvPr/>
        </p:nvSpPr>
        <p:spPr>
          <a:xfrm rot="10800000">
            <a:off x="8067675" y="1844675"/>
            <a:ext cx="93663" cy="677783"/>
          </a:xfrm>
          <a:prstGeom prst="leftBrace">
            <a:avLst>
              <a:gd name="adj1" fmla="val 6182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sp>
        <p:nvSpPr>
          <p:cNvPr id="29" name="Rectangle 28">
            <a:extLst>
              <a:ext uri="{FF2B5EF4-FFF2-40B4-BE49-F238E27FC236}">
                <a16:creationId xmlns:a16="http://schemas.microsoft.com/office/drawing/2014/main" id="{EDAE0351-E806-F768-37C6-D6E58E023F45}"/>
              </a:ext>
            </a:extLst>
          </p:cNvPr>
          <p:cNvSpPr/>
          <p:nvPr/>
        </p:nvSpPr>
        <p:spPr>
          <a:xfrm>
            <a:off x="6842125" y="891457"/>
            <a:ext cx="1835150" cy="251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200" b="1">
                <a:solidFill>
                  <a:schemeClr val="tx1"/>
                </a:solidFill>
              </a:rPr>
              <a:t>Legend:</a:t>
            </a:r>
            <a:endParaRPr lang="en-AU" sz="1200" b="1">
              <a:solidFill>
                <a:schemeClr val="tx1"/>
              </a:solidFill>
            </a:endParaRPr>
          </a:p>
        </p:txBody>
      </p:sp>
      <p:sp>
        <p:nvSpPr>
          <p:cNvPr id="4" name="TextBox 3">
            <a:extLst>
              <a:ext uri="{FF2B5EF4-FFF2-40B4-BE49-F238E27FC236}">
                <a16:creationId xmlns:a16="http://schemas.microsoft.com/office/drawing/2014/main" id="{130A3A27-D02F-CB67-8627-3EE99492A6CD}"/>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235947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9" hidden="1">
            <a:extLst>
              <a:ext uri="{FF2B5EF4-FFF2-40B4-BE49-F238E27FC236}">
                <a16:creationId xmlns:a16="http://schemas.microsoft.com/office/drawing/2014/main" id="{A1C0CF57-964A-CA65-1D12-9BF741E531EF}"/>
              </a:ext>
            </a:extLst>
          </p:cNvPr>
          <p:cNvGraphicFramePr>
            <a:graphicFrameLocks noChangeAspect="1"/>
          </p:cNvGraphicFramePr>
          <p:nvPr>
            <p:custDataLst>
              <p:tags r:id="rId1"/>
            </p:custDataLst>
            <p:extLst>
              <p:ext uri="{D42A27DB-BD31-4B8C-83A1-F6EECF244321}">
                <p14:modId xmlns:p14="http://schemas.microsoft.com/office/powerpoint/2010/main" val="3955265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0" name="Object 49" hidden="1">
                        <a:extLst>
                          <a:ext uri="{FF2B5EF4-FFF2-40B4-BE49-F238E27FC236}">
                            <a16:creationId xmlns:a16="http://schemas.microsoft.com/office/drawing/2014/main" id="{A1C0CF57-964A-CA65-1D12-9BF741E531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4DD8E19-F566-73E4-9B85-10F0AD66A696}"/>
              </a:ext>
            </a:extLst>
          </p:cNvPr>
          <p:cNvSpPr>
            <a:spLocks noGrp="1"/>
          </p:cNvSpPr>
          <p:nvPr>
            <p:ph type="title"/>
          </p:nvPr>
        </p:nvSpPr>
        <p:spPr/>
        <p:txBody>
          <a:bodyPr vert="horz"/>
          <a:lstStyle/>
          <a:p>
            <a:r>
              <a:rPr lang="en-US"/>
              <a:t>Case study example – payback scenario (1/2)</a:t>
            </a:r>
          </a:p>
        </p:txBody>
      </p:sp>
      <p:sp>
        <p:nvSpPr>
          <p:cNvPr id="6" name="Rectangle 5">
            <a:extLst>
              <a:ext uri="{FF2B5EF4-FFF2-40B4-BE49-F238E27FC236}">
                <a16:creationId xmlns:a16="http://schemas.microsoft.com/office/drawing/2014/main" id="{D4EAA0A6-285B-FA15-1868-670C3901E530}"/>
              </a:ext>
            </a:extLst>
          </p:cNvPr>
          <p:cNvSpPr/>
          <p:nvPr/>
        </p:nvSpPr>
        <p:spPr>
          <a:xfrm>
            <a:off x="488696" y="1095371"/>
            <a:ext cx="5146167" cy="3419477"/>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300"/>
              </a:spcAft>
            </a:pPr>
            <a:endParaRPr lang="en-US" b="1">
              <a:solidFill>
                <a:schemeClr val="accent5"/>
              </a:solidFill>
            </a:endParaRPr>
          </a:p>
        </p:txBody>
      </p:sp>
      <p:sp>
        <p:nvSpPr>
          <p:cNvPr id="7" name="Rectangle 6">
            <a:extLst>
              <a:ext uri="{FF2B5EF4-FFF2-40B4-BE49-F238E27FC236}">
                <a16:creationId xmlns:a16="http://schemas.microsoft.com/office/drawing/2014/main" id="{00C64BA1-55AD-F583-8B89-0359EC827911}"/>
              </a:ext>
            </a:extLst>
          </p:cNvPr>
          <p:cNvSpPr/>
          <p:nvPr/>
        </p:nvSpPr>
        <p:spPr>
          <a:xfrm>
            <a:off x="269743" y="2063242"/>
            <a:ext cx="1419517" cy="222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accent1"/>
                </a:solidFill>
              </a:rPr>
              <a:t>LCOH $6/kg</a:t>
            </a:r>
            <a:endParaRPr lang="en-AU">
              <a:solidFill>
                <a:schemeClr val="accent1"/>
              </a:solidFill>
            </a:endParaRPr>
          </a:p>
        </p:txBody>
      </p:sp>
      <p:sp>
        <p:nvSpPr>
          <p:cNvPr id="8" name="Rectangle 7">
            <a:extLst>
              <a:ext uri="{FF2B5EF4-FFF2-40B4-BE49-F238E27FC236}">
                <a16:creationId xmlns:a16="http://schemas.microsoft.com/office/drawing/2014/main" id="{F95B30F8-4EC1-BF57-D3C2-0BC6931A4A77}"/>
              </a:ext>
            </a:extLst>
          </p:cNvPr>
          <p:cNvSpPr/>
          <p:nvPr/>
        </p:nvSpPr>
        <p:spPr>
          <a:xfrm>
            <a:off x="269743" y="2721118"/>
            <a:ext cx="1419517" cy="222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accent5"/>
                </a:solidFill>
              </a:rPr>
              <a:t>Initial offtake</a:t>
            </a:r>
          </a:p>
          <a:p>
            <a:pPr algn="r"/>
            <a:r>
              <a:rPr lang="en-US">
                <a:solidFill>
                  <a:schemeClr val="accent5"/>
                </a:solidFill>
              </a:rPr>
              <a:t> $4/kg</a:t>
            </a:r>
            <a:endParaRPr lang="en-AU">
              <a:solidFill>
                <a:schemeClr val="accent5"/>
              </a:solidFill>
            </a:endParaRPr>
          </a:p>
        </p:txBody>
      </p:sp>
      <p:sp>
        <p:nvSpPr>
          <p:cNvPr id="9" name="Rectangle 8">
            <a:extLst>
              <a:ext uri="{FF2B5EF4-FFF2-40B4-BE49-F238E27FC236}">
                <a16:creationId xmlns:a16="http://schemas.microsoft.com/office/drawing/2014/main" id="{B18F8AE4-1E2F-2610-F5D8-8A88A68F8226}"/>
              </a:ext>
            </a:extLst>
          </p:cNvPr>
          <p:cNvSpPr/>
          <p:nvPr/>
        </p:nvSpPr>
        <p:spPr>
          <a:xfrm>
            <a:off x="4558497" y="1378585"/>
            <a:ext cx="1190285" cy="2296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accent5"/>
                </a:solidFill>
              </a:rPr>
              <a:t>New offtake $8/kg</a:t>
            </a:r>
            <a:endParaRPr lang="en-AU">
              <a:solidFill>
                <a:schemeClr val="accent5"/>
              </a:solidFill>
            </a:endParaRPr>
          </a:p>
        </p:txBody>
      </p:sp>
      <p:sp>
        <p:nvSpPr>
          <p:cNvPr id="10" name="Rectangle 9">
            <a:extLst>
              <a:ext uri="{FF2B5EF4-FFF2-40B4-BE49-F238E27FC236}">
                <a16:creationId xmlns:a16="http://schemas.microsoft.com/office/drawing/2014/main" id="{AB20D76A-8356-DDF8-6F8D-ABDAD790AECA}"/>
              </a:ext>
            </a:extLst>
          </p:cNvPr>
          <p:cNvSpPr/>
          <p:nvPr/>
        </p:nvSpPr>
        <p:spPr>
          <a:xfrm>
            <a:off x="2996352" y="1161374"/>
            <a:ext cx="1852848" cy="2123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a:solidFill>
                  <a:schemeClr val="tx1"/>
                </a:solidFill>
              </a:rPr>
              <a:t>Offtake price renegotiated</a:t>
            </a:r>
            <a:endParaRPr lang="en-AU" i="1">
              <a:solidFill>
                <a:schemeClr val="tx1"/>
              </a:solidFill>
            </a:endParaRPr>
          </a:p>
        </p:txBody>
      </p:sp>
      <p:sp>
        <p:nvSpPr>
          <p:cNvPr id="11" name="Rectangle 10">
            <a:extLst>
              <a:ext uri="{FF2B5EF4-FFF2-40B4-BE49-F238E27FC236}">
                <a16:creationId xmlns:a16="http://schemas.microsoft.com/office/drawing/2014/main" id="{715C7AF4-20AE-1899-454B-121F0A273A2B}"/>
              </a:ext>
            </a:extLst>
          </p:cNvPr>
          <p:cNvSpPr/>
          <p:nvPr/>
        </p:nvSpPr>
        <p:spPr>
          <a:xfrm>
            <a:off x="1439672" y="4180639"/>
            <a:ext cx="468837" cy="216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Y0</a:t>
            </a:r>
            <a:endParaRPr lang="en-AU">
              <a:solidFill>
                <a:schemeClr val="tx1"/>
              </a:solidFill>
            </a:endParaRPr>
          </a:p>
        </p:txBody>
      </p:sp>
      <p:sp>
        <p:nvSpPr>
          <p:cNvPr id="12" name="Rectangle 11">
            <a:extLst>
              <a:ext uri="{FF2B5EF4-FFF2-40B4-BE49-F238E27FC236}">
                <a16:creationId xmlns:a16="http://schemas.microsoft.com/office/drawing/2014/main" id="{3249C59D-03DE-6E84-46C5-07E573913DDB}"/>
              </a:ext>
            </a:extLst>
          </p:cNvPr>
          <p:cNvSpPr/>
          <p:nvPr/>
        </p:nvSpPr>
        <p:spPr>
          <a:xfrm>
            <a:off x="3667071" y="4180639"/>
            <a:ext cx="468837" cy="216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Y8</a:t>
            </a:r>
            <a:endParaRPr lang="en-AU">
              <a:solidFill>
                <a:schemeClr val="tx1"/>
              </a:solidFill>
            </a:endParaRPr>
          </a:p>
        </p:txBody>
      </p:sp>
      <p:sp>
        <p:nvSpPr>
          <p:cNvPr id="13" name="Rectangle 12">
            <a:extLst>
              <a:ext uri="{FF2B5EF4-FFF2-40B4-BE49-F238E27FC236}">
                <a16:creationId xmlns:a16="http://schemas.microsoft.com/office/drawing/2014/main" id="{1BE6AB2F-205B-D44C-C744-98D5D8876121}"/>
              </a:ext>
            </a:extLst>
          </p:cNvPr>
          <p:cNvSpPr/>
          <p:nvPr/>
        </p:nvSpPr>
        <p:spPr>
          <a:xfrm>
            <a:off x="4309881" y="4180639"/>
            <a:ext cx="554765" cy="216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Y10</a:t>
            </a:r>
            <a:endParaRPr lang="en-AU">
              <a:solidFill>
                <a:schemeClr val="tx1"/>
              </a:solidFill>
            </a:endParaRPr>
          </a:p>
        </p:txBody>
      </p:sp>
      <p:cxnSp>
        <p:nvCxnSpPr>
          <p:cNvPr id="14" name="Straight Connector 13">
            <a:extLst>
              <a:ext uri="{FF2B5EF4-FFF2-40B4-BE49-F238E27FC236}">
                <a16:creationId xmlns:a16="http://schemas.microsoft.com/office/drawing/2014/main" id="{1E4DCFCE-41A3-B1A3-8C31-97EA914F0CA5}"/>
              </a:ext>
            </a:extLst>
          </p:cNvPr>
          <p:cNvCxnSpPr>
            <a:cxnSpLocks/>
          </p:cNvCxnSpPr>
          <p:nvPr/>
        </p:nvCxnSpPr>
        <p:spPr>
          <a:xfrm>
            <a:off x="3911762" y="1513207"/>
            <a:ext cx="0" cy="2613023"/>
          </a:xfrm>
          <a:prstGeom prst="line">
            <a:avLst/>
          </a:prstGeom>
          <a:ln w="9525">
            <a:solidFill>
              <a:schemeClr val="bg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5BBB20-D226-37DD-A7A8-0112B663F375}"/>
              </a:ext>
            </a:extLst>
          </p:cNvPr>
          <p:cNvCxnSpPr>
            <a:cxnSpLocks/>
          </p:cNvCxnSpPr>
          <p:nvPr/>
        </p:nvCxnSpPr>
        <p:spPr>
          <a:xfrm>
            <a:off x="1680089" y="2197354"/>
            <a:ext cx="290717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B2130E-131E-EDA0-13A7-07A0D9424F1D}"/>
              </a:ext>
            </a:extLst>
          </p:cNvPr>
          <p:cNvCxnSpPr>
            <a:cxnSpLocks/>
          </p:cNvCxnSpPr>
          <p:nvPr/>
        </p:nvCxnSpPr>
        <p:spPr>
          <a:xfrm>
            <a:off x="3922776" y="1590633"/>
            <a:ext cx="66627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94EB21-7E3F-8E81-06B1-84F3393FFB86}"/>
              </a:ext>
            </a:extLst>
          </p:cNvPr>
          <p:cNvCxnSpPr>
            <a:cxnSpLocks/>
          </p:cNvCxnSpPr>
          <p:nvPr/>
        </p:nvCxnSpPr>
        <p:spPr>
          <a:xfrm>
            <a:off x="3904488" y="2843361"/>
            <a:ext cx="684567" cy="0"/>
          </a:xfrm>
          <a:prstGeom prst="line">
            <a:avLst/>
          </a:prstGeom>
          <a:ln w="38100">
            <a:solidFill>
              <a:srgbClr val="C0E3EE"/>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8AFA6C1-1099-D8AB-9B56-0E275B18BBE2}"/>
              </a:ext>
            </a:extLst>
          </p:cNvPr>
          <p:cNvCxnSpPr>
            <a:cxnSpLocks/>
          </p:cNvCxnSpPr>
          <p:nvPr/>
        </p:nvCxnSpPr>
        <p:spPr>
          <a:xfrm flipV="1">
            <a:off x="2079158" y="2215642"/>
            <a:ext cx="0" cy="621284"/>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571A6BE-EB9F-2FB9-B0E5-51FB5A271158}"/>
              </a:ext>
            </a:extLst>
          </p:cNvPr>
          <p:cNvCxnSpPr>
            <a:cxnSpLocks/>
          </p:cNvCxnSpPr>
          <p:nvPr/>
        </p:nvCxnSpPr>
        <p:spPr>
          <a:xfrm>
            <a:off x="3910917" y="1600200"/>
            <a:ext cx="0" cy="1243161"/>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D8F4E9-5542-474C-2BBD-FF4D87F8061D}"/>
              </a:ext>
            </a:extLst>
          </p:cNvPr>
          <p:cNvCxnSpPr>
            <a:cxnSpLocks/>
          </p:cNvCxnSpPr>
          <p:nvPr/>
        </p:nvCxnSpPr>
        <p:spPr>
          <a:xfrm>
            <a:off x="1680089" y="2843361"/>
            <a:ext cx="224268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C98FF0B-D50E-4C78-C418-985C4154EEF5}"/>
              </a:ext>
            </a:extLst>
          </p:cNvPr>
          <p:cNvCxnSpPr>
            <a:cxnSpLocks/>
          </p:cNvCxnSpPr>
          <p:nvPr/>
        </p:nvCxnSpPr>
        <p:spPr>
          <a:xfrm flipV="1">
            <a:off x="1670255" y="1513207"/>
            <a:ext cx="0" cy="262216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F1A1D18-AB39-1CE8-4DC1-F82A956E71EA}"/>
              </a:ext>
            </a:extLst>
          </p:cNvPr>
          <p:cNvSpPr/>
          <p:nvPr/>
        </p:nvSpPr>
        <p:spPr>
          <a:xfrm>
            <a:off x="1770968" y="2444242"/>
            <a:ext cx="1116326" cy="158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b="1">
                <a:solidFill>
                  <a:schemeClr val="tx1"/>
                </a:solidFill>
              </a:rPr>
              <a:t>HPC = $2/kg</a:t>
            </a:r>
            <a:endParaRPr lang="en-AU" b="1">
              <a:solidFill>
                <a:schemeClr val="tx1"/>
              </a:solidFill>
            </a:endParaRPr>
          </a:p>
        </p:txBody>
      </p:sp>
      <p:cxnSp>
        <p:nvCxnSpPr>
          <p:cNvPr id="26" name="Straight Arrow Connector 25">
            <a:extLst>
              <a:ext uri="{FF2B5EF4-FFF2-40B4-BE49-F238E27FC236}">
                <a16:creationId xmlns:a16="http://schemas.microsoft.com/office/drawing/2014/main" id="{12526292-3A40-997B-ADEB-D313F43038F4}"/>
              </a:ext>
            </a:extLst>
          </p:cNvPr>
          <p:cNvCxnSpPr>
            <a:cxnSpLocks/>
          </p:cNvCxnSpPr>
          <p:nvPr/>
        </p:nvCxnSpPr>
        <p:spPr>
          <a:xfrm>
            <a:off x="1659570" y="4135375"/>
            <a:ext cx="330054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7" name="Isosceles Triangle 26">
            <a:extLst>
              <a:ext uri="{FF2B5EF4-FFF2-40B4-BE49-F238E27FC236}">
                <a16:creationId xmlns:a16="http://schemas.microsoft.com/office/drawing/2014/main" id="{AF881A0F-24B4-B125-B84D-39567EB3FD77}"/>
              </a:ext>
            </a:extLst>
          </p:cNvPr>
          <p:cNvSpPr/>
          <p:nvPr/>
        </p:nvSpPr>
        <p:spPr>
          <a:xfrm rot="10800000">
            <a:off x="3837558" y="1495805"/>
            <a:ext cx="172128" cy="96445"/>
          </a:xfrm>
          <a:prstGeom prst="triangl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9" name="Straight Arrow Connector 38">
            <a:extLst>
              <a:ext uri="{FF2B5EF4-FFF2-40B4-BE49-F238E27FC236}">
                <a16:creationId xmlns:a16="http://schemas.microsoft.com/office/drawing/2014/main" id="{498443FB-1EBB-0D4C-5110-B1A032F9668A}"/>
              </a:ext>
            </a:extLst>
          </p:cNvPr>
          <p:cNvCxnSpPr>
            <a:cxnSpLocks/>
          </p:cNvCxnSpPr>
          <p:nvPr/>
        </p:nvCxnSpPr>
        <p:spPr>
          <a:xfrm flipV="1">
            <a:off x="4119414" y="1600200"/>
            <a:ext cx="0" cy="57785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F41E7438-4E4B-C526-5C60-3539D2BAC3B8}"/>
              </a:ext>
            </a:extLst>
          </p:cNvPr>
          <p:cNvSpPr/>
          <p:nvPr/>
        </p:nvSpPr>
        <p:spPr>
          <a:xfrm>
            <a:off x="4014217" y="1789810"/>
            <a:ext cx="1903984" cy="2294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nSpc>
                <a:spcPct val="85000"/>
              </a:lnSpc>
            </a:pPr>
            <a:r>
              <a:rPr lang="en-US">
                <a:solidFill>
                  <a:schemeClr val="tx1"/>
                </a:solidFill>
              </a:rPr>
              <a:t>No HPC </a:t>
            </a:r>
            <a:r>
              <a:rPr lang="en-AU">
                <a:solidFill>
                  <a:schemeClr val="tx1"/>
                </a:solidFill>
              </a:rPr>
              <a:t>needed</a:t>
            </a:r>
          </a:p>
        </p:txBody>
      </p:sp>
      <p:cxnSp>
        <p:nvCxnSpPr>
          <p:cNvPr id="47" name="Straight Arrow Connector 46">
            <a:extLst>
              <a:ext uri="{FF2B5EF4-FFF2-40B4-BE49-F238E27FC236}">
                <a16:creationId xmlns:a16="http://schemas.microsoft.com/office/drawing/2014/main" id="{B1268997-F87C-DDC7-14A0-F466BCA11D19}"/>
              </a:ext>
            </a:extLst>
          </p:cNvPr>
          <p:cNvCxnSpPr>
            <a:cxnSpLocks/>
          </p:cNvCxnSpPr>
          <p:nvPr/>
        </p:nvCxnSpPr>
        <p:spPr>
          <a:xfrm flipV="1">
            <a:off x="4119414" y="2215642"/>
            <a:ext cx="0" cy="621284"/>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B375DF59-D2C5-CC1A-E6A4-8CA6AB6B1B11}"/>
              </a:ext>
            </a:extLst>
          </p:cNvPr>
          <p:cNvSpPr/>
          <p:nvPr/>
        </p:nvSpPr>
        <p:spPr>
          <a:xfrm>
            <a:off x="4014217" y="2351383"/>
            <a:ext cx="1776983" cy="3564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nSpc>
                <a:spcPct val="85000"/>
              </a:lnSpc>
            </a:pPr>
            <a:r>
              <a:rPr lang="en-US">
                <a:solidFill>
                  <a:schemeClr val="tx1"/>
                </a:solidFill>
              </a:rPr>
              <a:t>Some payback of prior </a:t>
            </a:r>
            <a:r>
              <a:rPr lang="en-US" err="1">
                <a:solidFill>
                  <a:schemeClr val="tx1"/>
                </a:solidFill>
              </a:rPr>
              <a:t>yr</a:t>
            </a:r>
            <a:r>
              <a:rPr lang="en-US">
                <a:solidFill>
                  <a:schemeClr val="tx1"/>
                </a:solidFill>
              </a:rPr>
              <a:t> HPC required</a:t>
            </a:r>
            <a:endParaRPr lang="en-AU">
              <a:solidFill>
                <a:schemeClr val="tx1"/>
              </a:solidFill>
            </a:endParaRPr>
          </a:p>
        </p:txBody>
      </p:sp>
      <p:sp>
        <p:nvSpPr>
          <p:cNvPr id="51" name="Rectangle 50">
            <a:extLst>
              <a:ext uri="{FF2B5EF4-FFF2-40B4-BE49-F238E27FC236}">
                <a16:creationId xmlns:a16="http://schemas.microsoft.com/office/drawing/2014/main" id="{B7505A2F-A0DC-CD43-7868-AEB67C71BF34}"/>
              </a:ext>
            </a:extLst>
          </p:cNvPr>
          <p:cNvSpPr/>
          <p:nvPr/>
        </p:nvSpPr>
        <p:spPr>
          <a:xfrm>
            <a:off x="7382311" y="1"/>
            <a:ext cx="1761689" cy="335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rgbClr val="FF0000"/>
                </a:solidFill>
              </a:rPr>
              <a:t>Illustrative only</a:t>
            </a:r>
            <a:endParaRPr lang="en-AU" sz="1600" i="1" dirty="0">
              <a:solidFill>
                <a:srgbClr val="FF0000"/>
              </a:solidFill>
            </a:endParaRPr>
          </a:p>
        </p:txBody>
      </p:sp>
      <p:sp>
        <p:nvSpPr>
          <p:cNvPr id="5" name="Rectangle 4">
            <a:extLst>
              <a:ext uri="{FF2B5EF4-FFF2-40B4-BE49-F238E27FC236}">
                <a16:creationId xmlns:a16="http://schemas.microsoft.com/office/drawing/2014/main" id="{36B05461-36AB-BAAA-629D-628ACE8B1BCF}"/>
              </a:ext>
            </a:extLst>
          </p:cNvPr>
          <p:cNvSpPr/>
          <p:nvPr/>
        </p:nvSpPr>
        <p:spPr>
          <a:xfrm>
            <a:off x="5934764" y="1413703"/>
            <a:ext cx="2743200" cy="846123"/>
          </a:xfrm>
          <a:prstGeom prst="rect">
            <a:avLst/>
          </a:prstGeom>
          <a:solidFill>
            <a:srgbClr val="083A4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54000" rIns="91440" bIns="54000" rtlCol="0" anchor="t"/>
          <a:lstStyle/>
          <a:p>
            <a:pPr marL="285750" indent="-285750">
              <a:buFont typeface="Arial" panose="020B0604020202020204" pitchFamily="34" charset="0"/>
              <a:buChar char="•"/>
            </a:pPr>
            <a:r>
              <a:rPr lang="en-AU">
                <a:solidFill>
                  <a:schemeClr val="tx1"/>
                </a:solidFill>
                <a:cs typeface="Arial"/>
              </a:rPr>
              <a:t>LCOH $6/kg</a:t>
            </a:r>
            <a:endParaRPr lang="en-US"/>
          </a:p>
          <a:p>
            <a:pPr marL="285750" indent="-285750">
              <a:buFont typeface="Arial" panose="020B0604020202020204" pitchFamily="34" charset="0"/>
              <a:buChar char="•"/>
            </a:pPr>
            <a:r>
              <a:rPr lang="en-US">
                <a:solidFill>
                  <a:schemeClr val="tx1"/>
                </a:solidFill>
                <a:cs typeface="Arial"/>
              </a:rPr>
              <a:t>Initial offtake of $4/kg renegotiated to $8/kg at </a:t>
            </a:r>
            <a:r>
              <a:rPr lang="en-US" err="1">
                <a:solidFill>
                  <a:schemeClr val="tx1"/>
                </a:solidFill>
                <a:cs typeface="Arial"/>
              </a:rPr>
              <a:t>yr</a:t>
            </a:r>
            <a:r>
              <a:rPr lang="en-US">
                <a:solidFill>
                  <a:schemeClr val="tx1"/>
                </a:solidFill>
                <a:cs typeface="Arial"/>
              </a:rPr>
              <a:t> 8</a:t>
            </a:r>
            <a:endParaRPr lang="en-US"/>
          </a:p>
        </p:txBody>
      </p:sp>
      <p:sp>
        <p:nvSpPr>
          <p:cNvPr id="28" name="Rectangle 27">
            <a:extLst>
              <a:ext uri="{FF2B5EF4-FFF2-40B4-BE49-F238E27FC236}">
                <a16:creationId xmlns:a16="http://schemas.microsoft.com/office/drawing/2014/main" id="{C989DC22-8335-6D64-4995-B5D2138BCA26}"/>
              </a:ext>
            </a:extLst>
          </p:cNvPr>
          <p:cNvSpPr/>
          <p:nvPr/>
        </p:nvSpPr>
        <p:spPr>
          <a:xfrm>
            <a:off x="5923981" y="2700712"/>
            <a:ext cx="2753983" cy="1858289"/>
          </a:xfrm>
          <a:prstGeom prst="rect">
            <a:avLst/>
          </a:prstGeom>
          <a:solidFill>
            <a:srgbClr val="083A4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54000" rIns="91440" bIns="54000" rtlCol="0" anchor="t"/>
          <a:lstStyle/>
          <a:p>
            <a:pPr marL="180975" indent="-180975">
              <a:spcAft>
                <a:spcPts val="300"/>
              </a:spcAft>
              <a:buFont typeface="Arial" panose="020B0604020202020204" pitchFamily="34" charset="0"/>
              <a:buChar char="•"/>
            </a:pPr>
            <a:r>
              <a:rPr lang="en-US">
                <a:solidFill>
                  <a:schemeClr val="tx1"/>
                </a:solidFill>
              </a:rPr>
              <a:t>Initial HPC of $2/kg </a:t>
            </a:r>
            <a:r>
              <a:rPr lang="en-AU">
                <a:solidFill>
                  <a:schemeClr val="tx1"/>
                </a:solidFill>
              </a:rPr>
              <a:t>reduced to nil at </a:t>
            </a:r>
            <a:r>
              <a:rPr lang="en-AU" err="1">
                <a:solidFill>
                  <a:schemeClr val="tx1"/>
                </a:solidFill>
              </a:rPr>
              <a:t>yr</a:t>
            </a:r>
            <a:r>
              <a:rPr lang="en-AU">
                <a:solidFill>
                  <a:schemeClr val="tx1"/>
                </a:solidFill>
              </a:rPr>
              <a:t> 8 as revenue &gt; LCOH (no subsidy needed)</a:t>
            </a:r>
          </a:p>
          <a:p>
            <a:pPr marL="180975" indent="-180975">
              <a:spcAft>
                <a:spcPts val="300"/>
              </a:spcAft>
              <a:buFont typeface="Arial" panose="020B0604020202020204" pitchFamily="34" charset="0"/>
              <a:buChar char="•"/>
            </a:pPr>
            <a:r>
              <a:rPr lang="en-AU">
                <a:solidFill>
                  <a:schemeClr val="tx1"/>
                </a:solidFill>
              </a:rPr>
              <a:t>Producer required to pay back an amount of the subsidy received in prior years (value determined at the time)</a:t>
            </a:r>
          </a:p>
        </p:txBody>
      </p:sp>
      <p:sp>
        <p:nvSpPr>
          <p:cNvPr id="29" name="Rectangle 28">
            <a:extLst>
              <a:ext uri="{FF2B5EF4-FFF2-40B4-BE49-F238E27FC236}">
                <a16:creationId xmlns:a16="http://schemas.microsoft.com/office/drawing/2014/main" id="{ABE876F5-BB9A-ED5B-5FCD-654A189361D3}"/>
              </a:ext>
            </a:extLst>
          </p:cNvPr>
          <p:cNvSpPr/>
          <p:nvPr/>
        </p:nvSpPr>
        <p:spPr>
          <a:xfrm>
            <a:off x="5934764" y="1108898"/>
            <a:ext cx="2743200" cy="304804"/>
          </a:xfrm>
          <a:prstGeom prst="rect">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lstStyle/>
          <a:p>
            <a:pPr>
              <a:spcAft>
                <a:spcPts val="300"/>
              </a:spcAft>
            </a:pPr>
            <a:r>
              <a:rPr lang="en-US" b="1">
                <a:solidFill>
                  <a:schemeClr val="bg1"/>
                </a:solidFill>
              </a:rPr>
              <a:t>Case study details:</a:t>
            </a:r>
          </a:p>
        </p:txBody>
      </p:sp>
      <p:sp>
        <p:nvSpPr>
          <p:cNvPr id="30" name="Rectangle 29">
            <a:extLst>
              <a:ext uri="{FF2B5EF4-FFF2-40B4-BE49-F238E27FC236}">
                <a16:creationId xmlns:a16="http://schemas.microsoft.com/office/drawing/2014/main" id="{E197FF6C-FCBA-379F-FF96-E4A39E02C837}"/>
              </a:ext>
            </a:extLst>
          </p:cNvPr>
          <p:cNvSpPr/>
          <p:nvPr/>
        </p:nvSpPr>
        <p:spPr>
          <a:xfrm>
            <a:off x="5934764" y="2395913"/>
            <a:ext cx="2743200" cy="304804"/>
          </a:xfrm>
          <a:prstGeom prst="rect">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lstStyle/>
          <a:p>
            <a:pPr>
              <a:spcAft>
                <a:spcPts val="300"/>
              </a:spcAft>
            </a:pPr>
            <a:r>
              <a:rPr lang="en-US" b="1">
                <a:solidFill>
                  <a:schemeClr val="bg1"/>
                </a:solidFill>
              </a:rPr>
              <a:t>Impact of renegotiation:</a:t>
            </a:r>
          </a:p>
        </p:txBody>
      </p:sp>
      <p:sp>
        <p:nvSpPr>
          <p:cNvPr id="3" name="TextBox 2">
            <a:extLst>
              <a:ext uri="{FF2B5EF4-FFF2-40B4-BE49-F238E27FC236}">
                <a16:creationId xmlns:a16="http://schemas.microsoft.com/office/drawing/2014/main" id="{EC8E0CE4-42A3-17C4-F095-C226D341A169}"/>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67073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C38DC6D3-99A4-E17E-5AC6-52FCE235C44E}"/>
              </a:ext>
            </a:extLst>
          </p:cNvPr>
          <p:cNvGraphicFramePr>
            <a:graphicFrameLocks noChangeAspect="1"/>
          </p:cNvGraphicFramePr>
          <p:nvPr>
            <p:custDataLst>
              <p:tags r:id="rId1"/>
            </p:custDataLst>
            <p:extLst>
              <p:ext uri="{D42A27DB-BD31-4B8C-83A1-F6EECF244321}">
                <p14:modId xmlns:p14="http://schemas.microsoft.com/office/powerpoint/2010/main" val="1982913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15" name="Object 14" hidden="1">
                        <a:extLst>
                          <a:ext uri="{FF2B5EF4-FFF2-40B4-BE49-F238E27FC236}">
                            <a16:creationId xmlns:a16="http://schemas.microsoft.com/office/drawing/2014/main" id="{C38DC6D3-99A4-E17E-5AC6-52FCE235C4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08758B69-C40C-275B-DE10-DE400D189D9E}"/>
              </a:ext>
            </a:extLst>
          </p:cNvPr>
          <p:cNvSpPr/>
          <p:nvPr/>
        </p:nvSpPr>
        <p:spPr>
          <a:xfrm>
            <a:off x="1021259" y="905741"/>
            <a:ext cx="7101483" cy="3332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nSpc>
                <a:spcPct val="130000"/>
              </a:lnSpc>
              <a:spcBef>
                <a:spcPts val="1600"/>
              </a:spcBef>
              <a:defRPr/>
            </a:pPr>
            <a:r>
              <a:rPr lang="en-US" sz="1100" dirty="0">
                <a:solidFill>
                  <a:schemeClr val="bg1"/>
                </a:solidFill>
                <a:latin typeface="Arial"/>
                <a:cs typeface="Arial"/>
              </a:rPr>
              <a:t>The following presentation was used as part of the Information and Consultation Forums for the Hydrogen Headstart Competitive Round (Competitive Round).</a:t>
            </a:r>
            <a:endParaRPr lang="en-US" sz="1100" dirty="0">
              <a:solidFill>
                <a:schemeClr val="bg1"/>
              </a:solidFill>
              <a:latin typeface="Arial"/>
              <a:cs typeface="Calibri"/>
            </a:endParaRPr>
          </a:p>
          <a:p>
            <a:pPr>
              <a:lnSpc>
                <a:spcPct val="130000"/>
              </a:lnSpc>
              <a:spcBef>
                <a:spcPts val="1600"/>
              </a:spcBef>
              <a:buSzPts val="1100"/>
              <a:defRPr/>
            </a:pPr>
            <a:r>
              <a:rPr lang="en-AU" sz="1100" dirty="0">
                <a:solidFill>
                  <a:schemeClr val="bg1"/>
                </a:solidFill>
                <a:latin typeface="Arial"/>
                <a:cs typeface="Arial"/>
              </a:rPr>
              <a:t>The Department of Climate Change, Energy, Environment and Water (DCCEEW) and the Australian Renewable Energy Agency (ARENA) are working in collaboration to design the Competitive Round. </a:t>
            </a:r>
            <a:endParaRPr lang="en-AU" sz="1100" dirty="0">
              <a:solidFill>
                <a:schemeClr val="bg1"/>
              </a:solidFill>
              <a:latin typeface="Arial"/>
              <a:cs typeface="Calibri"/>
            </a:endParaRPr>
          </a:p>
          <a:p>
            <a:pPr>
              <a:lnSpc>
                <a:spcPct val="130000"/>
              </a:lnSpc>
              <a:spcBef>
                <a:spcPts val="1600"/>
              </a:spcBef>
              <a:buSzPts val="1100"/>
              <a:defRPr/>
            </a:pPr>
            <a:r>
              <a:rPr lang="en-AU" sz="1100" dirty="0">
                <a:solidFill>
                  <a:schemeClr val="bg1"/>
                </a:solidFill>
                <a:latin typeface="Arial"/>
                <a:cs typeface="Arial"/>
              </a:rPr>
              <a:t>The Consultation Paper and this presentation contain the indicative specifications for the Competitive Round, on which DCCEEW and ARENA are seeking stakeholder feedback.</a:t>
            </a:r>
          </a:p>
          <a:p>
            <a:pPr marL="0" marR="0" lvl="0" indent="0" algn="l" defTabSz="914400">
              <a:lnSpc>
                <a:spcPct val="130000"/>
              </a:lnSpc>
              <a:spcBef>
                <a:spcPts val="1600"/>
              </a:spcBef>
              <a:spcAft>
                <a:spcPts val="0"/>
              </a:spcAft>
              <a:buSzPts val="1100"/>
              <a:buFont typeface="Arial"/>
              <a:buNone/>
              <a:tabLst/>
              <a:defRPr/>
            </a:pPr>
            <a:r>
              <a:rPr lang="en-AU" sz="1100" dirty="0">
                <a:solidFill>
                  <a:schemeClr val="bg1"/>
                </a:solidFill>
                <a:latin typeface="Arial"/>
                <a:cs typeface="Arial"/>
              </a:rPr>
              <a:t>These proposed specifications are indicative only and designed to stimulate input. They should not be taken to presuppose any final design features. The final program design will be developed from input from the consultation process and may differ to the parameters outlined in the Consultation Paper and this presentation.</a:t>
            </a:r>
          </a:p>
          <a:p>
            <a:pPr>
              <a:lnSpc>
                <a:spcPct val="130000"/>
              </a:lnSpc>
              <a:spcBef>
                <a:spcPts val="1600"/>
              </a:spcBef>
              <a:buSzPts val="1100"/>
              <a:defRPr/>
            </a:pPr>
            <a:r>
              <a:rPr lang="en-US" sz="1100" dirty="0">
                <a:solidFill>
                  <a:schemeClr val="bg1"/>
                </a:solidFill>
                <a:latin typeface="Arial"/>
                <a:cs typeface="Arial"/>
              </a:rPr>
              <a:t>Should you have any queries or require any clarification in relation to the following presentation, please email </a:t>
            </a:r>
            <a:r>
              <a:rPr lang="en-AU" sz="1100" dirty="0">
                <a:solidFill>
                  <a:schemeClr val="bg1"/>
                </a:solidFill>
                <a:latin typeface="Arial"/>
                <a:cs typeface="Arial"/>
                <a:hlinkClick r:id="rId6">
                  <a:extLst>
                    <a:ext uri="{A12FA001-AC4F-418D-AE19-62706E023703}">
                      <ahyp:hlinkClr xmlns:ahyp="http://schemas.microsoft.com/office/drawing/2018/hyperlinkcolor" val="tx"/>
                    </a:ext>
                  </a:extLst>
                </a:hlinkClick>
              </a:rPr>
              <a:t>hydrogenheadstart@dcceew.gov.au</a:t>
            </a:r>
            <a:endParaRPr lang="en-US" sz="1100" dirty="0">
              <a:solidFill>
                <a:schemeClr val="bg1"/>
              </a:solidFill>
              <a:latin typeface="Arial"/>
              <a:cs typeface="Arial"/>
            </a:endParaRPr>
          </a:p>
          <a:p>
            <a:pPr>
              <a:lnSpc>
                <a:spcPct val="130000"/>
              </a:lnSpc>
              <a:spcBef>
                <a:spcPts val="1600"/>
              </a:spcBef>
              <a:buSzPts val="1100"/>
              <a:defRPr/>
            </a:pPr>
            <a:endParaRPr lang="en-AU" sz="1100" dirty="0">
              <a:solidFill>
                <a:schemeClr val="bg1"/>
              </a:solidFill>
              <a:latin typeface="Arial"/>
              <a:cs typeface="Arial"/>
            </a:endParaRPr>
          </a:p>
        </p:txBody>
      </p:sp>
      <p:sp>
        <p:nvSpPr>
          <p:cNvPr id="4" name="Text Placeholder 1">
            <a:extLst>
              <a:ext uri="{FF2B5EF4-FFF2-40B4-BE49-F238E27FC236}">
                <a16:creationId xmlns:a16="http://schemas.microsoft.com/office/drawing/2014/main" id="{C1789528-CA0D-5785-E1E7-9CDBBB9DFA56}"/>
              </a:ext>
            </a:extLst>
          </p:cNvPr>
          <p:cNvSpPr txBox="1">
            <a:spLocks/>
          </p:cNvSpPr>
          <p:nvPr/>
        </p:nvSpPr>
        <p:spPr>
          <a:xfrm>
            <a:off x="966724" y="400787"/>
            <a:ext cx="7552135" cy="428949"/>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500">
                <a:solidFill>
                  <a:schemeClr val="bg1"/>
                </a:solidFill>
                <a:latin typeface="Arial"/>
                <a:cs typeface="Arial"/>
              </a:rPr>
              <a:t>Disclaimer: </a:t>
            </a:r>
            <a:endParaRPr lang="en-US" sz="2500">
              <a:solidFill>
                <a:schemeClr val="bg1"/>
              </a:solidFill>
            </a:endParaRPr>
          </a:p>
        </p:txBody>
      </p:sp>
    </p:spTree>
    <p:extLst>
      <p:ext uri="{BB962C8B-B14F-4D97-AF65-F5344CB8AC3E}">
        <p14:creationId xmlns:p14="http://schemas.microsoft.com/office/powerpoint/2010/main" val="4153845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15EFA2A-83FE-6978-C21B-5B42ECF9787D}"/>
              </a:ext>
            </a:extLst>
          </p:cNvPr>
          <p:cNvGraphicFramePr>
            <a:graphicFrameLocks noChangeAspect="1"/>
          </p:cNvGraphicFramePr>
          <p:nvPr>
            <p:custDataLst>
              <p:tags r:id="rId1"/>
            </p:custDataLst>
            <p:extLst>
              <p:ext uri="{D42A27DB-BD31-4B8C-83A1-F6EECF244321}">
                <p14:modId xmlns:p14="http://schemas.microsoft.com/office/powerpoint/2010/main" val="2370607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31" imgH="431" progId="TCLayout.ActiveDocument.1">
                  <p:embed/>
                </p:oleObj>
              </mc:Choice>
              <mc:Fallback>
                <p:oleObj name="think-cell Slide" r:id="rId25" imgW="431" imgH="431" progId="TCLayout.ActiveDocument.1">
                  <p:embed/>
                  <p:pic>
                    <p:nvPicPr>
                      <p:cNvPr id="3" name="Object 2" hidden="1">
                        <a:extLst>
                          <a:ext uri="{FF2B5EF4-FFF2-40B4-BE49-F238E27FC236}">
                            <a16:creationId xmlns:a16="http://schemas.microsoft.com/office/drawing/2014/main" id="{615EFA2A-83FE-6978-C21B-5B42ECF9787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16058C-AA16-599C-DA71-CC2B7BFCAB30}"/>
              </a:ext>
            </a:extLst>
          </p:cNvPr>
          <p:cNvSpPr>
            <a:spLocks noGrp="1"/>
          </p:cNvSpPr>
          <p:nvPr>
            <p:ph type="title"/>
          </p:nvPr>
        </p:nvSpPr>
        <p:spPr/>
        <p:txBody>
          <a:bodyPr vert="horz"/>
          <a:lstStyle/>
          <a:p>
            <a:r>
              <a:rPr lang="en-US"/>
              <a:t>Case study example – payback scenario (2/2)</a:t>
            </a:r>
            <a:endParaRPr lang="en-AU"/>
          </a:p>
        </p:txBody>
      </p:sp>
      <p:graphicFrame>
        <p:nvGraphicFramePr>
          <p:cNvPr id="34" name="Chart 33">
            <a:extLst>
              <a:ext uri="{FF2B5EF4-FFF2-40B4-BE49-F238E27FC236}">
                <a16:creationId xmlns:a16="http://schemas.microsoft.com/office/drawing/2014/main" id="{47D8AEB1-05C7-ED08-1835-D9A8746B9189}"/>
              </a:ext>
            </a:extLst>
          </p:cNvPr>
          <p:cNvGraphicFramePr/>
          <p:nvPr>
            <p:custDataLst>
              <p:tags r:id="rId2"/>
            </p:custDataLst>
            <p:extLst>
              <p:ext uri="{D42A27DB-BD31-4B8C-83A1-F6EECF244321}">
                <p14:modId xmlns:p14="http://schemas.microsoft.com/office/powerpoint/2010/main" val="3569154671"/>
              </p:ext>
            </p:extLst>
          </p:nvPr>
        </p:nvGraphicFramePr>
        <p:xfrm>
          <a:off x="2268538" y="2492375"/>
          <a:ext cx="3876675" cy="804863"/>
        </p:xfrm>
        <a:graphic>
          <a:graphicData uri="http://schemas.openxmlformats.org/drawingml/2006/chart">
            <c:chart xmlns:c="http://schemas.openxmlformats.org/drawingml/2006/chart" xmlns:r="http://schemas.openxmlformats.org/officeDocument/2006/relationships" r:id="rId27"/>
          </a:graphicData>
        </a:graphic>
      </p:graphicFrame>
      <p:sp>
        <p:nvSpPr>
          <p:cNvPr id="249" name="Rectangle 248">
            <a:extLst>
              <a:ext uri="{FF2B5EF4-FFF2-40B4-BE49-F238E27FC236}">
                <a16:creationId xmlns:a16="http://schemas.microsoft.com/office/drawing/2014/main" id="{A3ABEE65-0147-9463-6917-23ABE6134554}"/>
              </a:ext>
            </a:extLst>
          </p:cNvPr>
          <p:cNvSpPr/>
          <p:nvPr/>
        </p:nvSpPr>
        <p:spPr>
          <a:xfrm>
            <a:off x="3786188" y="959552"/>
            <a:ext cx="2343150" cy="4188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Offtake price renegotiated from $4/kg to $8/kg</a:t>
            </a:r>
            <a:endParaRPr lang="en-AU" sz="1200" i="1">
              <a:solidFill>
                <a:schemeClr val="tx1"/>
              </a:solidFill>
            </a:endParaRPr>
          </a:p>
        </p:txBody>
      </p:sp>
      <p:cxnSp>
        <p:nvCxnSpPr>
          <p:cNvPr id="250" name="Straight Connector 249">
            <a:extLst>
              <a:ext uri="{FF2B5EF4-FFF2-40B4-BE49-F238E27FC236}">
                <a16:creationId xmlns:a16="http://schemas.microsoft.com/office/drawing/2014/main" id="{C546697A-432F-1808-F076-7B661979206B}"/>
              </a:ext>
            </a:extLst>
          </p:cNvPr>
          <p:cNvCxnSpPr>
            <a:cxnSpLocks/>
          </p:cNvCxnSpPr>
          <p:nvPr/>
        </p:nvCxnSpPr>
        <p:spPr>
          <a:xfrm>
            <a:off x="4957763" y="1442020"/>
            <a:ext cx="0" cy="3041203"/>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51" name="Isosceles Triangle 250">
            <a:extLst>
              <a:ext uri="{FF2B5EF4-FFF2-40B4-BE49-F238E27FC236}">
                <a16:creationId xmlns:a16="http://schemas.microsoft.com/office/drawing/2014/main" id="{792D3125-64D5-9CCD-6216-F80E845C2FEC}"/>
              </a:ext>
            </a:extLst>
          </p:cNvPr>
          <p:cNvSpPr/>
          <p:nvPr/>
        </p:nvSpPr>
        <p:spPr>
          <a:xfrm rot="10800000">
            <a:off x="4872038" y="1352550"/>
            <a:ext cx="171450" cy="95250"/>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5" name="Oval 284">
            <a:extLst>
              <a:ext uri="{FF2B5EF4-FFF2-40B4-BE49-F238E27FC236}">
                <a16:creationId xmlns:a16="http://schemas.microsoft.com/office/drawing/2014/main" id="{24A03E81-88A6-CF93-CB66-62BAC148F1D0}"/>
              </a:ext>
            </a:extLst>
          </p:cNvPr>
          <p:cNvSpPr/>
          <p:nvPr/>
        </p:nvSpPr>
        <p:spPr>
          <a:xfrm>
            <a:off x="1471613" y="2237565"/>
            <a:ext cx="287338" cy="2873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a:t>×</a:t>
            </a:r>
          </a:p>
        </p:txBody>
      </p:sp>
      <p:sp>
        <p:nvSpPr>
          <p:cNvPr id="286" name="Oval 285">
            <a:extLst>
              <a:ext uri="{FF2B5EF4-FFF2-40B4-BE49-F238E27FC236}">
                <a16:creationId xmlns:a16="http://schemas.microsoft.com/office/drawing/2014/main" id="{93E24C4B-CBA1-D19B-800E-E3C0CEDBBE33}"/>
              </a:ext>
            </a:extLst>
          </p:cNvPr>
          <p:cNvSpPr/>
          <p:nvPr/>
        </p:nvSpPr>
        <p:spPr>
          <a:xfrm>
            <a:off x="1471613" y="3266742"/>
            <a:ext cx="287338" cy="2873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a:t>=</a:t>
            </a:r>
          </a:p>
        </p:txBody>
      </p:sp>
      <p:sp>
        <p:nvSpPr>
          <p:cNvPr id="287" name="Rectangle 286">
            <a:extLst>
              <a:ext uri="{FF2B5EF4-FFF2-40B4-BE49-F238E27FC236}">
                <a16:creationId xmlns:a16="http://schemas.microsoft.com/office/drawing/2014/main" id="{A51624F1-8191-1AD3-3C5E-F8C98C63D23E}"/>
              </a:ext>
            </a:extLst>
          </p:cNvPr>
          <p:cNvSpPr/>
          <p:nvPr/>
        </p:nvSpPr>
        <p:spPr>
          <a:xfrm>
            <a:off x="1001713" y="1527376"/>
            <a:ext cx="1136650" cy="6538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Revenue &amp; cost per kg</a:t>
            </a:r>
          </a:p>
          <a:p>
            <a:pPr algn="ctr"/>
            <a:r>
              <a:rPr lang="en-US" sz="1200" i="1">
                <a:solidFill>
                  <a:schemeClr val="tx1">
                    <a:lumMod val="50000"/>
                    <a:lumOff val="50000"/>
                  </a:schemeClr>
                </a:solidFill>
              </a:rPr>
              <a:t>($/kg)</a:t>
            </a:r>
            <a:endParaRPr lang="en-AU" sz="1200" i="1">
              <a:solidFill>
                <a:schemeClr val="tx1">
                  <a:lumMod val="50000"/>
                  <a:lumOff val="50000"/>
                </a:schemeClr>
              </a:solidFill>
            </a:endParaRPr>
          </a:p>
        </p:txBody>
      </p:sp>
      <p:sp>
        <p:nvSpPr>
          <p:cNvPr id="306" name="Rectangle 305">
            <a:extLst>
              <a:ext uri="{FF2B5EF4-FFF2-40B4-BE49-F238E27FC236}">
                <a16:creationId xmlns:a16="http://schemas.microsoft.com/office/drawing/2014/main" id="{1FD63F61-0CA9-7232-9644-09E206DB2CFB}"/>
              </a:ext>
            </a:extLst>
          </p:cNvPr>
          <p:cNvSpPr/>
          <p:nvPr/>
        </p:nvSpPr>
        <p:spPr>
          <a:xfrm>
            <a:off x="1695450" y="4244045"/>
            <a:ext cx="700088" cy="3794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Year:</a:t>
            </a:r>
            <a:endParaRPr lang="en-AU" sz="1200">
              <a:solidFill>
                <a:schemeClr val="tx1"/>
              </a:solidFill>
            </a:endParaRPr>
          </a:p>
        </p:txBody>
      </p:sp>
      <p:sp>
        <p:nvSpPr>
          <p:cNvPr id="307" name="Rectangle 306">
            <a:extLst>
              <a:ext uri="{FF2B5EF4-FFF2-40B4-BE49-F238E27FC236}">
                <a16:creationId xmlns:a16="http://schemas.microsoft.com/office/drawing/2014/main" id="{3C796EDC-405E-5F12-C61E-CBBC4DCA56EA}"/>
              </a:ext>
            </a:extLst>
          </p:cNvPr>
          <p:cNvSpPr/>
          <p:nvPr/>
        </p:nvSpPr>
        <p:spPr>
          <a:xfrm>
            <a:off x="1001713" y="2581259"/>
            <a:ext cx="1136650" cy="6291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Volume</a:t>
            </a:r>
          </a:p>
          <a:p>
            <a:pPr algn="ctr"/>
            <a:r>
              <a:rPr lang="en-US" sz="1200" i="1">
                <a:solidFill>
                  <a:schemeClr val="tx1">
                    <a:lumMod val="50000"/>
                    <a:lumOff val="50000"/>
                  </a:schemeClr>
                </a:solidFill>
              </a:rPr>
              <a:t>(kg p.a.)</a:t>
            </a:r>
            <a:endParaRPr lang="en-AU" sz="1200" i="1">
              <a:solidFill>
                <a:schemeClr val="tx1">
                  <a:lumMod val="50000"/>
                  <a:lumOff val="50000"/>
                </a:schemeClr>
              </a:solidFill>
            </a:endParaRPr>
          </a:p>
        </p:txBody>
      </p:sp>
      <p:sp>
        <p:nvSpPr>
          <p:cNvPr id="308" name="Rectangle 307">
            <a:extLst>
              <a:ext uri="{FF2B5EF4-FFF2-40B4-BE49-F238E27FC236}">
                <a16:creationId xmlns:a16="http://schemas.microsoft.com/office/drawing/2014/main" id="{6D2CC345-684A-6A81-2EE3-1F1145AE373B}"/>
              </a:ext>
            </a:extLst>
          </p:cNvPr>
          <p:cNvSpPr/>
          <p:nvPr/>
        </p:nvSpPr>
        <p:spPr>
          <a:xfrm>
            <a:off x="1001713" y="3610438"/>
            <a:ext cx="1136650" cy="6916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Total revenue &amp; cost</a:t>
            </a:r>
          </a:p>
          <a:p>
            <a:pPr algn="ctr"/>
            <a:r>
              <a:rPr lang="en-US" sz="1200" i="1">
                <a:solidFill>
                  <a:schemeClr val="tx1">
                    <a:lumMod val="50000"/>
                    <a:lumOff val="50000"/>
                  </a:schemeClr>
                </a:solidFill>
              </a:rPr>
              <a:t>($ p.a.)</a:t>
            </a:r>
            <a:endParaRPr lang="en-AU" sz="1200" i="1">
              <a:solidFill>
                <a:schemeClr val="tx1">
                  <a:lumMod val="50000"/>
                  <a:lumOff val="50000"/>
                </a:schemeClr>
              </a:solidFill>
            </a:endParaRPr>
          </a:p>
        </p:txBody>
      </p:sp>
      <p:graphicFrame>
        <p:nvGraphicFramePr>
          <p:cNvPr id="35" name="Chart 34">
            <a:extLst>
              <a:ext uri="{FF2B5EF4-FFF2-40B4-BE49-F238E27FC236}">
                <a16:creationId xmlns:a16="http://schemas.microsoft.com/office/drawing/2014/main" id="{3C9CA0DA-CBDE-69C3-44BB-B0715C6B1D2C}"/>
              </a:ext>
            </a:extLst>
          </p:cNvPr>
          <p:cNvGraphicFramePr/>
          <p:nvPr>
            <p:custDataLst>
              <p:tags r:id="rId3"/>
            </p:custDataLst>
            <p:extLst>
              <p:ext uri="{D42A27DB-BD31-4B8C-83A1-F6EECF244321}">
                <p14:modId xmlns:p14="http://schemas.microsoft.com/office/powerpoint/2010/main" val="3693689237"/>
              </p:ext>
            </p:extLst>
          </p:nvPr>
        </p:nvGraphicFramePr>
        <p:xfrm>
          <a:off x="2268538" y="1428750"/>
          <a:ext cx="3876675" cy="804863"/>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36" name="Chart 35">
            <a:extLst>
              <a:ext uri="{FF2B5EF4-FFF2-40B4-BE49-F238E27FC236}">
                <a16:creationId xmlns:a16="http://schemas.microsoft.com/office/drawing/2014/main" id="{A121A675-5CCB-E01F-C053-518A4BA2C4C9}"/>
              </a:ext>
            </a:extLst>
          </p:cNvPr>
          <p:cNvGraphicFramePr/>
          <p:nvPr>
            <p:custDataLst>
              <p:tags r:id="rId4"/>
            </p:custDataLst>
            <p:extLst>
              <p:ext uri="{D42A27DB-BD31-4B8C-83A1-F6EECF244321}">
                <p14:modId xmlns:p14="http://schemas.microsoft.com/office/powerpoint/2010/main" val="3984142180"/>
              </p:ext>
            </p:extLst>
          </p:nvPr>
        </p:nvGraphicFramePr>
        <p:xfrm>
          <a:off x="2268538" y="3570288"/>
          <a:ext cx="3876675" cy="804862"/>
        </p:xfrm>
        <a:graphic>
          <a:graphicData uri="http://schemas.openxmlformats.org/drawingml/2006/chart">
            <c:chart xmlns:c="http://schemas.openxmlformats.org/drawingml/2006/chart" xmlns:r="http://schemas.openxmlformats.org/officeDocument/2006/relationships" r:id="rId29"/>
          </a:graphicData>
        </a:graphic>
      </p:graphicFrame>
      <p:sp>
        <p:nvSpPr>
          <p:cNvPr id="563" name="Google Shape;7;p1">
            <a:extLst>
              <a:ext uri="{FF2B5EF4-FFF2-40B4-BE49-F238E27FC236}">
                <a16:creationId xmlns:a16="http://schemas.microsoft.com/office/drawing/2014/main" id="{36134A52-0F5D-4CFB-3462-2C7E00500964}"/>
              </a:ext>
            </a:extLst>
          </p:cNvPr>
          <p:cNvSpPr txBox="1">
            <a:spLocks noGrp="1"/>
          </p:cNvSpPr>
          <p:nvPr>
            <p:custDataLst>
              <p:tags r:id="rId5"/>
            </p:custDataLst>
          </p:nvPr>
        </p:nvSpPr>
        <p:spPr bwMode="auto">
          <a:xfrm>
            <a:off x="2860675"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AEF53C8A-9938-4226-BEDF-5196C9225011}" type="datetime'''''''''''''''''''''''''''''''''2'''''''''''''''''''''">
              <a:rPr lang="en-AU" altLang="en-US" sz="1200" kern="1200" smtClean="0">
                <a:solidFill>
                  <a:schemeClr val="tx1"/>
                </a:solidFill>
                <a:effectLst/>
                <a:latin typeface="+mn-lt"/>
                <a:ea typeface="+mn-ea"/>
                <a:cs typeface="+mn-cs"/>
              </a:rPr>
              <a:pPr algn="ctr">
                <a:spcBef>
                  <a:spcPct val="0"/>
                </a:spcBef>
                <a:spcAft>
                  <a:spcPct val="0"/>
                </a:spcAft>
              </a:pPr>
              <a:t>2</a:t>
            </a:fld>
            <a:endParaRPr lang="en-AU" sz="1200" kern="1200">
              <a:solidFill>
                <a:schemeClr val="tx1"/>
              </a:solidFill>
              <a:latin typeface="+mn-lt"/>
              <a:ea typeface="+mn-ea"/>
              <a:cs typeface="+mn-cs"/>
            </a:endParaRPr>
          </a:p>
        </p:txBody>
      </p:sp>
      <p:sp>
        <p:nvSpPr>
          <p:cNvPr id="561" name="Google Shape;7;p1">
            <a:extLst>
              <a:ext uri="{FF2B5EF4-FFF2-40B4-BE49-F238E27FC236}">
                <a16:creationId xmlns:a16="http://schemas.microsoft.com/office/drawing/2014/main" id="{CE99C88C-367D-0EF4-CD20-81AE71CD2A04}"/>
              </a:ext>
            </a:extLst>
          </p:cNvPr>
          <p:cNvSpPr txBox="1">
            <a:spLocks noGrp="1"/>
          </p:cNvSpPr>
          <p:nvPr>
            <p:custDataLst>
              <p:tags r:id="rId6"/>
            </p:custDataLst>
          </p:nvPr>
        </p:nvSpPr>
        <p:spPr bwMode="auto">
          <a:xfrm>
            <a:off x="2489200"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5AA17762-C2D5-4DA6-BC12-D0108C6923F6}" type="datetime'''''''''''''1'''">
              <a:rPr lang="en-AU" altLang="en-US" sz="1200" kern="1200" smtClean="0">
                <a:solidFill>
                  <a:schemeClr val="tx1"/>
                </a:solidFill>
                <a:effectLst/>
                <a:latin typeface="+mn-lt"/>
                <a:ea typeface="+mn-ea"/>
                <a:cs typeface="+mn-cs"/>
              </a:rPr>
              <a:pPr algn="ctr">
                <a:spcBef>
                  <a:spcPct val="0"/>
                </a:spcBef>
                <a:spcAft>
                  <a:spcPct val="0"/>
                </a:spcAft>
              </a:pPr>
              <a:t>1</a:t>
            </a:fld>
            <a:endParaRPr lang="en-AU" sz="1200" kern="1200">
              <a:solidFill>
                <a:schemeClr val="tx1"/>
              </a:solidFill>
              <a:latin typeface="+mn-lt"/>
              <a:ea typeface="+mn-ea"/>
              <a:cs typeface="+mn-cs"/>
            </a:endParaRPr>
          </a:p>
        </p:txBody>
      </p:sp>
      <p:sp>
        <p:nvSpPr>
          <p:cNvPr id="565" name="Google Shape;7;p1">
            <a:extLst>
              <a:ext uri="{FF2B5EF4-FFF2-40B4-BE49-F238E27FC236}">
                <a16:creationId xmlns:a16="http://schemas.microsoft.com/office/drawing/2014/main" id="{0811DDE1-F324-C746-F846-DF64ABCD1E97}"/>
              </a:ext>
            </a:extLst>
          </p:cNvPr>
          <p:cNvSpPr txBox="1">
            <a:spLocks noGrp="1"/>
          </p:cNvSpPr>
          <p:nvPr>
            <p:custDataLst>
              <p:tags r:id="rId7"/>
            </p:custDataLst>
          </p:nvPr>
        </p:nvSpPr>
        <p:spPr bwMode="auto">
          <a:xfrm>
            <a:off x="3602038"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AE7F3FAB-77AB-4ACD-9949-44B9D67CA37F}" type="datetime'4'''''''''''''''''''''">
              <a:rPr lang="en-AU" altLang="en-US" sz="1200" kern="1200" smtClean="0">
                <a:solidFill>
                  <a:schemeClr val="tx1"/>
                </a:solidFill>
                <a:effectLst/>
                <a:latin typeface="+mn-lt"/>
                <a:ea typeface="+mn-ea"/>
                <a:cs typeface="+mn-cs"/>
              </a:rPr>
              <a:pPr algn="ctr">
                <a:spcBef>
                  <a:spcPct val="0"/>
                </a:spcBef>
                <a:spcAft>
                  <a:spcPct val="0"/>
                </a:spcAft>
              </a:pPr>
              <a:t>4</a:t>
            </a:fld>
            <a:endParaRPr lang="en-AU" sz="1200" kern="1200">
              <a:solidFill>
                <a:schemeClr val="tx1"/>
              </a:solidFill>
              <a:latin typeface="+mn-lt"/>
              <a:ea typeface="+mn-ea"/>
              <a:cs typeface="+mn-cs"/>
            </a:endParaRPr>
          </a:p>
        </p:txBody>
      </p:sp>
      <p:sp>
        <p:nvSpPr>
          <p:cNvPr id="564" name="Google Shape;7;p1">
            <a:extLst>
              <a:ext uri="{FF2B5EF4-FFF2-40B4-BE49-F238E27FC236}">
                <a16:creationId xmlns:a16="http://schemas.microsoft.com/office/drawing/2014/main" id="{BA538FB3-FF77-2CEB-29D4-2D83F7FD8369}"/>
              </a:ext>
            </a:extLst>
          </p:cNvPr>
          <p:cNvSpPr txBox="1">
            <a:spLocks noGrp="1"/>
          </p:cNvSpPr>
          <p:nvPr>
            <p:custDataLst>
              <p:tags r:id="rId8"/>
            </p:custDataLst>
          </p:nvPr>
        </p:nvSpPr>
        <p:spPr bwMode="auto">
          <a:xfrm>
            <a:off x="3230563"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D9B0226C-DC1D-43AE-8BD6-DA847A9C9301}" type="datetime'''''''''''''''''''''''''''''''''''''''''''3'''''">
              <a:rPr lang="en-AU" altLang="en-US" sz="1200" kern="1200" smtClean="0">
                <a:solidFill>
                  <a:schemeClr val="tx1"/>
                </a:solidFill>
                <a:effectLst/>
                <a:latin typeface="+mn-lt"/>
                <a:ea typeface="+mn-ea"/>
                <a:cs typeface="+mn-cs"/>
              </a:rPr>
              <a:pPr algn="ctr">
                <a:spcBef>
                  <a:spcPct val="0"/>
                </a:spcBef>
                <a:spcAft>
                  <a:spcPct val="0"/>
                </a:spcAft>
              </a:pPr>
              <a:t>3</a:t>
            </a:fld>
            <a:endParaRPr lang="en-AU" sz="1200" kern="1200">
              <a:solidFill>
                <a:schemeClr val="tx1"/>
              </a:solidFill>
              <a:latin typeface="+mn-lt"/>
              <a:ea typeface="+mn-ea"/>
              <a:cs typeface="+mn-cs"/>
            </a:endParaRPr>
          </a:p>
        </p:txBody>
      </p:sp>
      <p:sp>
        <p:nvSpPr>
          <p:cNvPr id="570" name="Google Shape;7;p1">
            <a:extLst>
              <a:ext uri="{FF2B5EF4-FFF2-40B4-BE49-F238E27FC236}">
                <a16:creationId xmlns:a16="http://schemas.microsoft.com/office/drawing/2014/main" id="{99D1F809-F737-727B-F05A-493208E91D36}"/>
              </a:ext>
            </a:extLst>
          </p:cNvPr>
          <p:cNvSpPr txBox="1">
            <a:spLocks noGrp="1"/>
          </p:cNvSpPr>
          <p:nvPr>
            <p:custDataLst>
              <p:tags r:id="rId9"/>
            </p:custDataLst>
          </p:nvPr>
        </p:nvSpPr>
        <p:spPr bwMode="auto">
          <a:xfrm>
            <a:off x="5457825"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D29F0B35-968F-4A46-A486-40234BCC66DC}" type="datetime'''''''''''''''''''''''9'''''''''''''">
              <a:rPr lang="en-AU" altLang="en-US" sz="1200" kern="1200" smtClean="0">
                <a:solidFill>
                  <a:schemeClr val="tx1"/>
                </a:solidFill>
                <a:effectLst/>
                <a:latin typeface="+mn-lt"/>
                <a:ea typeface="+mn-ea"/>
                <a:cs typeface="+mn-cs"/>
              </a:rPr>
              <a:pPr algn="ctr">
                <a:spcBef>
                  <a:spcPct val="0"/>
                </a:spcBef>
                <a:spcAft>
                  <a:spcPct val="0"/>
                </a:spcAft>
              </a:pPr>
              <a:t>9</a:t>
            </a:fld>
            <a:endParaRPr lang="en-AU" sz="1200" kern="1200">
              <a:solidFill>
                <a:schemeClr val="tx1"/>
              </a:solidFill>
              <a:latin typeface="+mn-lt"/>
              <a:ea typeface="+mn-ea"/>
              <a:cs typeface="+mn-cs"/>
            </a:endParaRPr>
          </a:p>
        </p:txBody>
      </p:sp>
      <p:sp>
        <p:nvSpPr>
          <p:cNvPr id="568" name="Google Shape;7;p1">
            <a:extLst>
              <a:ext uri="{FF2B5EF4-FFF2-40B4-BE49-F238E27FC236}">
                <a16:creationId xmlns:a16="http://schemas.microsoft.com/office/drawing/2014/main" id="{C192C0AD-00FA-62BA-D791-42A5C8EE74AF}"/>
              </a:ext>
            </a:extLst>
          </p:cNvPr>
          <p:cNvSpPr txBox="1">
            <a:spLocks noGrp="1"/>
          </p:cNvSpPr>
          <p:nvPr>
            <p:custDataLst>
              <p:tags r:id="rId10"/>
            </p:custDataLst>
          </p:nvPr>
        </p:nvSpPr>
        <p:spPr bwMode="auto">
          <a:xfrm>
            <a:off x="4716463"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2AE27BE9-B926-4B94-99F7-B5B11C850CE0}" type="datetime'''7'''''''''''''''''''''''''''''''''">
              <a:rPr lang="en-AU" altLang="en-US" sz="1200" kern="1200" smtClean="0">
                <a:solidFill>
                  <a:schemeClr val="tx1"/>
                </a:solidFill>
                <a:effectLst/>
                <a:latin typeface="+mn-lt"/>
                <a:ea typeface="+mn-ea"/>
                <a:cs typeface="+mn-cs"/>
              </a:rPr>
              <a:pPr algn="ctr">
                <a:spcBef>
                  <a:spcPct val="0"/>
                </a:spcBef>
                <a:spcAft>
                  <a:spcPct val="0"/>
                </a:spcAft>
              </a:pPr>
              <a:t>7</a:t>
            </a:fld>
            <a:endParaRPr lang="en-AU" sz="1200" kern="1200">
              <a:solidFill>
                <a:schemeClr val="tx1"/>
              </a:solidFill>
              <a:latin typeface="+mn-lt"/>
              <a:ea typeface="+mn-ea"/>
              <a:cs typeface="+mn-cs"/>
            </a:endParaRPr>
          </a:p>
        </p:txBody>
      </p:sp>
      <p:sp>
        <p:nvSpPr>
          <p:cNvPr id="566" name="Google Shape;7;p1">
            <a:extLst>
              <a:ext uri="{FF2B5EF4-FFF2-40B4-BE49-F238E27FC236}">
                <a16:creationId xmlns:a16="http://schemas.microsoft.com/office/drawing/2014/main" id="{702E2399-3C57-5179-1B7B-42F9D30D14CE}"/>
              </a:ext>
            </a:extLst>
          </p:cNvPr>
          <p:cNvSpPr txBox="1">
            <a:spLocks noGrp="1"/>
          </p:cNvSpPr>
          <p:nvPr>
            <p:custDataLst>
              <p:tags r:id="rId11"/>
            </p:custDataLst>
          </p:nvPr>
        </p:nvSpPr>
        <p:spPr bwMode="auto">
          <a:xfrm>
            <a:off x="3973513"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C636E6BC-A02A-42AB-AB6A-0CC9E70A27C8}" type="datetime'''''''''5'''''''''''''''''''''''''''''''''''''''">
              <a:rPr lang="en-AU" altLang="en-US" sz="1200" kern="1200" smtClean="0">
                <a:solidFill>
                  <a:schemeClr val="tx1"/>
                </a:solidFill>
                <a:effectLst/>
                <a:latin typeface="+mn-lt"/>
                <a:ea typeface="+mn-ea"/>
                <a:cs typeface="+mn-cs"/>
              </a:rPr>
              <a:pPr algn="ctr">
                <a:spcBef>
                  <a:spcPct val="0"/>
                </a:spcBef>
                <a:spcAft>
                  <a:spcPct val="0"/>
                </a:spcAft>
              </a:pPr>
              <a:t>5</a:t>
            </a:fld>
            <a:endParaRPr lang="en-AU" sz="1200" kern="1200">
              <a:solidFill>
                <a:schemeClr val="tx1"/>
              </a:solidFill>
              <a:latin typeface="+mn-lt"/>
              <a:ea typeface="+mn-ea"/>
              <a:cs typeface="+mn-cs"/>
            </a:endParaRPr>
          </a:p>
        </p:txBody>
      </p:sp>
      <p:sp>
        <p:nvSpPr>
          <p:cNvPr id="569" name="Google Shape;7;p1">
            <a:extLst>
              <a:ext uri="{FF2B5EF4-FFF2-40B4-BE49-F238E27FC236}">
                <a16:creationId xmlns:a16="http://schemas.microsoft.com/office/drawing/2014/main" id="{226F8B09-EC2C-C064-FBE0-20A4C93FED80}"/>
              </a:ext>
            </a:extLst>
          </p:cNvPr>
          <p:cNvSpPr txBox="1">
            <a:spLocks noGrp="1"/>
          </p:cNvSpPr>
          <p:nvPr>
            <p:custDataLst>
              <p:tags r:id="rId12"/>
            </p:custDataLst>
          </p:nvPr>
        </p:nvSpPr>
        <p:spPr bwMode="auto">
          <a:xfrm>
            <a:off x="5086350"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4B0E0EC5-0037-49C2-985E-D46D9401162A}" type="datetime'''''''''''''''''''''''''''''''''''8'''''''">
              <a:rPr lang="en-AU" altLang="en-US" sz="1200" kern="1200" smtClean="0">
                <a:solidFill>
                  <a:schemeClr val="tx1"/>
                </a:solidFill>
                <a:effectLst/>
                <a:latin typeface="+mn-lt"/>
                <a:ea typeface="+mn-ea"/>
                <a:cs typeface="+mn-cs"/>
              </a:rPr>
              <a:pPr algn="ctr">
                <a:spcBef>
                  <a:spcPct val="0"/>
                </a:spcBef>
                <a:spcAft>
                  <a:spcPct val="0"/>
                </a:spcAft>
              </a:pPr>
              <a:t>8</a:t>
            </a:fld>
            <a:endParaRPr lang="en-AU" sz="1200" kern="1200">
              <a:solidFill>
                <a:schemeClr val="tx1"/>
              </a:solidFill>
              <a:latin typeface="+mn-lt"/>
              <a:ea typeface="+mn-ea"/>
              <a:cs typeface="+mn-cs"/>
            </a:endParaRPr>
          </a:p>
        </p:txBody>
      </p:sp>
      <p:sp>
        <p:nvSpPr>
          <p:cNvPr id="567" name="Google Shape;7;p1">
            <a:extLst>
              <a:ext uri="{FF2B5EF4-FFF2-40B4-BE49-F238E27FC236}">
                <a16:creationId xmlns:a16="http://schemas.microsoft.com/office/drawing/2014/main" id="{A6D5101A-229B-3ACF-37C5-0819AD31F64E}"/>
              </a:ext>
            </a:extLst>
          </p:cNvPr>
          <p:cNvSpPr txBox="1">
            <a:spLocks noGrp="1"/>
          </p:cNvSpPr>
          <p:nvPr>
            <p:custDataLst>
              <p:tags r:id="rId13"/>
            </p:custDataLst>
          </p:nvPr>
        </p:nvSpPr>
        <p:spPr bwMode="auto">
          <a:xfrm>
            <a:off x="4344988" y="4343401"/>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E9201525-7200-4F5A-A8B5-212FDF96E26E}" type="datetime'''''''''''''''''''''''''''''''''''''6'''">
              <a:rPr lang="en-AU" altLang="en-US" sz="1200" kern="1200" smtClean="0">
                <a:solidFill>
                  <a:schemeClr val="tx1"/>
                </a:solidFill>
                <a:effectLst/>
                <a:latin typeface="+mn-lt"/>
                <a:ea typeface="+mn-ea"/>
                <a:cs typeface="+mn-cs"/>
              </a:rPr>
              <a:pPr algn="ctr">
                <a:spcBef>
                  <a:spcPct val="0"/>
                </a:spcBef>
                <a:spcAft>
                  <a:spcPct val="0"/>
                </a:spcAft>
              </a:pPr>
              <a:t>6</a:t>
            </a:fld>
            <a:endParaRPr lang="en-AU" sz="1200" kern="1200">
              <a:solidFill>
                <a:schemeClr val="tx1"/>
              </a:solidFill>
              <a:latin typeface="+mn-lt"/>
              <a:ea typeface="+mn-ea"/>
              <a:cs typeface="+mn-cs"/>
            </a:endParaRPr>
          </a:p>
        </p:txBody>
      </p:sp>
      <p:sp>
        <p:nvSpPr>
          <p:cNvPr id="571" name="Google Shape;7;p1">
            <a:extLst>
              <a:ext uri="{FF2B5EF4-FFF2-40B4-BE49-F238E27FC236}">
                <a16:creationId xmlns:a16="http://schemas.microsoft.com/office/drawing/2014/main" id="{20E22770-AD8F-D2CD-722B-1E598D646305}"/>
              </a:ext>
            </a:extLst>
          </p:cNvPr>
          <p:cNvSpPr txBox="1">
            <a:spLocks noGrp="1"/>
          </p:cNvSpPr>
          <p:nvPr>
            <p:custDataLst>
              <p:tags r:id="rId14"/>
            </p:custDataLst>
          </p:nvPr>
        </p:nvSpPr>
        <p:spPr bwMode="auto">
          <a:xfrm>
            <a:off x="5786438" y="4343401"/>
            <a:ext cx="1809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7C711BC8-A72D-4107-83DB-19D80CF48C0B}" type="datetime'''''''''''''''''''''''''''1''''''''''''''''''''''''''''''''0'">
              <a:rPr lang="en-AU" altLang="en-US" sz="1200" kern="1200" smtClean="0">
                <a:solidFill>
                  <a:schemeClr val="tx1"/>
                </a:solidFill>
                <a:effectLst/>
                <a:latin typeface="+mn-lt"/>
                <a:ea typeface="+mn-ea"/>
                <a:cs typeface="+mn-cs"/>
              </a:rPr>
              <a:pPr algn="ctr">
                <a:spcBef>
                  <a:spcPct val="0"/>
                </a:spcBef>
                <a:spcAft>
                  <a:spcPct val="0"/>
                </a:spcAft>
              </a:pPr>
              <a:t>10</a:t>
            </a:fld>
            <a:endParaRPr lang="en-AU" sz="1200" kern="1200">
              <a:solidFill>
                <a:schemeClr val="tx1"/>
              </a:solidFill>
              <a:latin typeface="+mn-lt"/>
              <a:ea typeface="+mn-ea"/>
              <a:cs typeface="+mn-cs"/>
            </a:endParaRPr>
          </a:p>
        </p:txBody>
      </p:sp>
      <p:sp>
        <p:nvSpPr>
          <p:cNvPr id="58" name="Rectangle 57">
            <a:extLst>
              <a:ext uri="{FF2B5EF4-FFF2-40B4-BE49-F238E27FC236}">
                <a16:creationId xmlns:a16="http://schemas.microsoft.com/office/drawing/2014/main" id="{64AFF237-AE5E-654F-AD8E-769360B8EB6E}"/>
              </a:ext>
            </a:extLst>
          </p:cNvPr>
          <p:cNvSpPr/>
          <p:nvPr/>
        </p:nvSpPr>
        <p:spPr>
          <a:xfrm>
            <a:off x="7382311" y="1"/>
            <a:ext cx="1761689" cy="335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rgbClr val="FF0000"/>
                </a:solidFill>
              </a:rPr>
              <a:t>Illustrative only</a:t>
            </a:r>
            <a:endParaRPr lang="en-AU" sz="1600" i="1" dirty="0">
              <a:solidFill>
                <a:srgbClr val="FF0000"/>
              </a:solidFill>
            </a:endParaRPr>
          </a:p>
        </p:txBody>
      </p:sp>
      <p:sp>
        <p:nvSpPr>
          <p:cNvPr id="6" name="Rectangle 5">
            <a:extLst>
              <a:ext uri="{FF2B5EF4-FFF2-40B4-BE49-F238E27FC236}">
                <a16:creationId xmlns:a16="http://schemas.microsoft.com/office/drawing/2014/main" id="{1A971A60-93DB-42A9-4B79-FFDB07A5699F}"/>
              </a:ext>
            </a:extLst>
          </p:cNvPr>
          <p:cNvSpPr/>
          <p:nvPr/>
        </p:nvSpPr>
        <p:spPr>
          <a:xfrm>
            <a:off x="6975475" y="891457"/>
            <a:ext cx="1835150" cy="251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200" b="1">
                <a:solidFill>
                  <a:schemeClr val="tx1"/>
                </a:solidFill>
              </a:rPr>
              <a:t>Legend:</a:t>
            </a:r>
            <a:endParaRPr lang="en-AU" sz="1200" b="1">
              <a:solidFill>
                <a:schemeClr val="tx1"/>
              </a:solidFill>
            </a:endParaRPr>
          </a:p>
        </p:txBody>
      </p:sp>
      <p:sp>
        <p:nvSpPr>
          <p:cNvPr id="24" name="Rectangle 23">
            <a:extLst>
              <a:ext uri="{FF2B5EF4-FFF2-40B4-BE49-F238E27FC236}">
                <a16:creationId xmlns:a16="http://schemas.microsoft.com/office/drawing/2014/main" id="{FA602018-84F0-95FF-58AC-64B347E453D0}"/>
              </a:ext>
            </a:extLst>
          </p:cNvPr>
          <p:cNvSpPr/>
          <p:nvPr>
            <p:custDataLst>
              <p:tags r:id="rId15"/>
            </p:custDataLst>
          </p:nvPr>
        </p:nvSpPr>
        <p:spPr bwMode="auto">
          <a:xfrm>
            <a:off x="7031038" y="1608138"/>
            <a:ext cx="196850" cy="147638"/>
          </a:xfrm>
          <a:prstGeom prst="rect">
            <a:avLst/>
          </a:prstGeom>
          <a:solidFill>
            <a:srgbClr val="00B0D9"/>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Straight Connector 21">
            <a:extLst>
              <a:ext uri="{FF2B5EF4-FFF2-40B4-BE49-F238E27FC236}">
                <a16:creationId xmlns:a16="http://schemas.microsoft.com/office/drawing/2014/main" id="{0E5C32B6-0135-1B62-5EBA-7E4E85C445C9}"/>
              </a:ext>
            </a:extLst>
          </p:cNvPr>
          <p:cNvCxnSpPr/>
          <p:nvPr>
            <p:custDataLst>
              <p:tags r:id="rId16"/>
            </p:custDataLst>
          </p:nvPr>
        </p:nvCxnSpPr>
        <p:spPr bwMode="gray">
          <a:xfrm>
            <a:off x="7045326" y="1243013"/>
            <a:ext cx="168275" cy="0"/>
          </a:xfrm>
          <a:prstGeom prst="line">
            <a:avLst/>
          </a:prstGeom>
          <a:ln w="28575" cap="rnd" cmpd="sng" algn="ctr">
            <a:solidFill>
              <a:srgbClr val="FF920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32E9715F-8DD0-930A-ACF2-9DD23AE3A8C4}"/>
              </a:ext>
            </a:extLst>
          </p:cNvPr>
          <p:cNvSpPr/>
          <p:nvPr>
            <p:custDataLst>
              <p:tags r:id="rId17"/>
            </p:custDataLst>
          </p:nvPr>
        </p:nvSpPr>
        <p:spPr bwMode="auto">
          <a:xfrm>
            <a:off x="7031038" y="1389063"/>
            <a:ext cx="196850" cy="1476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DED9B199-6A44-E460-C040-E1F267BDBDB5}"/>
              </a:ext>
            </a:extLst>
          </p:cNvPr>
          <p:cNvSpPr/>
          <p:nvPr>
            <p:custDataLst>
              <p:tags r:id="rId18"/>
            </p:custDataLst>
          </p:nvPr>
        </p:nvSpPr>
        <p:spPr bwMode="auto">
          <a:xfrm>
            <a:off x="7031038" y="1827213"/>
            <a:ext cx="196850" cy="147638"/>
          </a:xfrm>
          <a:prstGeom prst="rect">
            <a:avLst/>
          </a:prstGeom>
          <a:solidFill>
            <a:schemeClr val="accent5"/>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Google Shape;7;p1">
            <a:extLst>
              <a:ext uri="{FF2B5EF4-FFF2-40B4-BE49-F238E27FC236}">
                <a16:creationId xmlns:a16="http://schemas.microsoft.com/office/drawing/2014/main" id="{4A3835E1-BDCF-5EAE-0A36-EB5A1F2A3343}"/>
              </a:ext>
            </a:extLst>
          </p:cNvPr>
          <p:cNvSpPr txBox="1">
            <a:spLocks noGrp="1"/>
          </p:cNvSpPr>
          <p:nvPr>
            <p:custDataLst>
              <p:tags r:id="rId19"/>
            </p:custDataLst>
          </p:nvPr>
        </p:nvSpPr>
        <p:spPr bwMode="auto">
          <a:xfrm>
            <a:off x="7278688" y="1384300"/>
            <a:ext cx="1309688"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100" kern="1200">
                <a:solidFill>
                  <a:schemeClr val="tx1"/>
                </a:solidFill>
                <a:effectLst/>
                <a:latin typeface="+mn-lt"/>
                <a:ea typeface="+mn-ea"/>
                <a:cs typeface="+mn-cs"/>
              </a:rPr>
              <a:t>Total offtake revenue</a:t>
            </a:r>
            <a:endParaRPr lang="en-AU" sz="1100" kern="1200">
              <a:solidFill>
                <a:schemeClr val="tx1"/>
              </a:solidFill>
              <a:latin typeface="+mn-lt"/>
              <a:ea typeface="+mn-ea"/>
              <a:cs typeface="+mn-cs"/>
            </a:endParaRPr>
          </a:p>
        </p:txBody>
      </p:sp>
      <p:sp>
        <p:nvSpPr>
          <p:cNvPr id="19" name="Google Shape;7;p1">
            <a:extLst>
              <a:ext uri="{FF2B5EF4-FFF2-40B4-BE49-F238E27FC236}">
                <a16:creationId xmlns:a16="http://schemas.microsoft.com/office/drawing/2014/main" id="{14AB9B03-EEA4-6E51-CCB4-57DAA13112C2}"/>
              </a:ext>
            </a:extLst>
          </p:cNvPr>
          <p:cNvSpPr txBox="1">
            <a:spLocks noGrp="1"/>
          </p:cNvSpPr>
          <p:nvPr>
            <p:custDataLst>
              <p:tags r:id="rId20"/>
            </p:custDataLst>
          </p:nvPr>
        </p:nvSpPr>
        <p:spPr bwMode="auto">
          <a:xfrm>
            <a:off x="7278688" y="1822450"/>
            <a:ext cx="1103313"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100" kern="1200">
                <a:solidFill>
                  <a:schemeClr val="accent5"/>
                </a:solidFill>
                <a:effectLst/>
                <a:latin typeface="+mn-lt"/>
                <a:ea typeface="+mn-ea"/>
                <a:cs typeface="+mn-cs"/>
              </a:rPr>
              <a:t>Potential payback</a:t>
            </a:r>
            <a:endParaRPr lang="en-AU" sz="1100" kern="1200">
              <a:solidFill>
                <a:schemeClr val="accent5"/>
              </a:solidFill>
              <a:latin typeface="+mn-lt"/>
              <a:ea typeface="+mn-ea"/>
              <a:cs typeface="+mn-cs"/>
            </a:endParaRPr>
          </a:p>
        </p:txBody>
      </p:sp>
      <p:sp>
        <p:nvSpPr>
          <p:cNvPr id="17" name="Google Shape;7;p1">
            <a:extLst>
              <a:ext uri="{FF2B5EF4-FFF2-40B4-BE49-F238E27FC236}">
                <a16:creationId xmlns:a16="http://schemas.microsoft.com/office/drawing/2014/main" id="{6CCBF9D5-DEE1-189D-2702-4BC1250092D2}"/>
              </a:ext>
            </a:extLst>
          </p:cNvPr>
          <p:cNvSpPr txBox="1">
            <a:spLocks noGrp="1"/>
          </p:cNvSpPr>
          <p:nvPr>
            <p:custDataLst>
              <p:tags r:id="rId21"/>
            </p:custDataLst>
          </p:nvPr>
        </p:nvSpPr>
        <p:spPr bwMode="auto">
          <a:xfrm>
            <a:off x="7278688" y="1165225"/>
            <a:ext cx="1138238"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100" kern="1200">
                <a:solidFill>
                  <a:schemeClr val="accent1"/>
                </a:solidFill>
                <a:effectLst/>
                <a:latin typeface="+mn-lt"/>
                <a:ea typeface="+mn-ea"/>
                <a:cs typeface="+mn-cs"/>
              </a:rPr>
              <a:t>Costs (incl. return)</a:t>
            </a:r>
            <a:endParaRPr lang="en-AU" sz="1100" kern="1200">
              <a:solidFill>
                <a:schemeClr val="accent1"/>
              </a:solidFill>
              <a:latin typeface="+mn-lt"/>
              <a:ea typeface="+mn-ea"/>
              <a:cs typeface="+mn-cs"/>
            </a:endParaRPr>
          </a:p>
        </p:txBody>
      </p:sp>
      <p:sp>
        <p:nvSpPr>
          <p:cNvPr id="18" name="Google Shape;7;p1">
            <a:extLst>
              <a:ext uri="{FF2B5EF4-FFF2-40B4-BE49-F238E27FC236}">
                <a16:creationId xmlns:a16="http://schemas.microsoft.com/office/drawing/2014/main" id="{E1814590-0F02-7729-5ACC-7DB9845671CF}"/>
              </a:ext>
            </a:extLst>
          </p:cNvPr>
          <p:cNvSpPr txBox="1">
            <a:spLocks noGrp="1"/>
          </p:cNvSpPr>
          <p:nvPr>
            <p:custDataLst>
              <p:tags r:id="rId22"/>
            </p:custDataLst>
          </p:nvPr>
        </p:nvSpPr>
        <p:spPr bwMode="auto">
          <a:xfrm>
            <a:off x="7278687" y="1603375"/>
            <a:ext cx="1296988"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100" kern="1200">
                <a:solidFill>
                  <a:srgbClr val="00B0D9"/>
                </a:solidFill>
                <a:effectLst/>
                <a:latin typeface="+mn-lt"/>
                <a:ea typeface="+mn-ea"/>
                <a:cs typeface="+mn-cs"/>
              </a:rPr>
              <a:t>H2 Production Credit</a:t>
            </a:r>
            <a:endParaRPr lang="en-AU" sz="1100" kern="1200">
              <a:solidFill>
                <a:srgbClr val="00B0D9"/>
              </a:solidFill>
              <a:latin typeface="+mn-lt"/>
              <a:ea typeface="+mn-ea"/>
              <a:cs typeface="+mn-cs"/>
            </a:endParaRPr>
          </a:p>
        </p:txBody>
      </p:sp>
      <p:sp>
        <p:nvSpPr>
          <p:cNvPr id="33" name="Speech Bubble: Rectangle 32">
            <a:extLst>
              <a:ext uri="{FF2B5EF4-FFF2-40B4-BE49-F238E27FC236}">
                <a16:creationId xmlns:a16="http://schemas.microsoft.com/office/drawing/2014/main" id="{1DE5AEB9-8D50-C064-3248-A800560B6B70}"/>
              </a:ext>
            </a:extLst>
          </p:cNvPr>
          <p:cNvSpPr/>
          <p:nvPr/>
        </p:nvSpPr>
        <p:spPr>
          <a:xfrm>
            <a:off x="6153149" y="3740822"/>
            <a:ext cx="1647825" cy="595435"/>
          </a:xfrm>
          <a:prstGeom prst="wedgeRectCallout">
            <a:avLst>
              <a:gd name="adj1" fmla="val -57303"/>
              <a:gd name="adj2" fmla="val 38648"/>
            </a:avLst>
          </a:prstGeom>
          <a:solidFill>
            <a:schemeClr val="accent5">
              <a:alpha val="6000"/>
            </a:schemeClr>
          </a:solid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Potential payback of prior HPC received, subject to negotiation</a:t>
            </a:r>
            <a:endParaRPr lang="en-AU" sz="1200" i="1">
              <a:solidFill>
                <a:schemeClr val="tx1"/>
              </a:solidFill>
            </a:endParaRPr>
          </a:p>
        </p:txBody>
      </p:sp>
      <p:sp>
        <p:nvSpPr>
          <p:cNvPr id="4" name="TextBox 3">
            <a:extLst>
              <a:ext uri="{FF2B5EF4-FFF2-40B4-BE49-F238E27FC236}">
                <a16:creationId xmlns:a16="http://schemas.microsoft.com/office/drawing/2014/main" id="{77F0D5B6-9371-2B6D-9A50-11250370A290}"/>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2077649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385D3AC-6525-F077-5032-A4EFB9FBC32F}"/>
              </a:ext>
            </a:extLst>
          </p:cNvPr>
          <p:cNvGraphicFramePr>
            <a:graphicFrameLocks noChangeAspect="1"/>
          </p:cNvGraphicFramePr>
          <p:nvPr>
            <p:custDataLst>
              <p:tags r:id="rId1"/>
            </p:custDataLst>
            <p:extLst>
              <p:ext uri="{D42A27DB-BD31-4B8C-83A1-F6EECF244321}">
                <p14:modId xmlns:p14="http://schemas.microsoft.com/office/powerpoint/2010/main" val="4147771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9385D3AC-6525-F077-5032-A4EFB9FBC3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21B3068-5559-75A7-630B-D2A772E75B78}"/>
              </a:ext>
            </a:extLst>
          </p:cNvPr>
          <p:cNvSpPr>
            <a:spLocks noGrp="1"/>
          </p:cNvSpPr>
          <p:nvPr>
            <p:ph type="title"/>
          </p:nvPr>
        </p:nvSpPr>
        <p:spPr/>
        <p:txBody>
          <a:bodyPr vert="horz"/>
          <a:lstStyle/>
          <a:p>
            <a:r>
              <a:rPr lang="en-AU"/>
              <a:t>Volume risk support mechanism</a:t>
            </a:r>
          </a:p>
        </p:txBody>
      </p:sp>
      <p:sp>
        <p:nvSpPr>
          <p:cNvPr id="12" name="Rectangle 11">
            <a:extLst>
              <a:ext uri="{FF2B5EF4-FFF2-40B4-BE49-F238E27FC236}">
                <a16:creationId xmlns:a16="http://schemas.microsoft.com/office/drawing/2014/main" id="{8835679E-2104-126C-3D62-6B6238D6CC87}"/>
              </a:ext>
            </a:extLst>
          </p:cNvPr>
          <p:cNvSpPr/>
          <p:nvPr/>
        </p:nvSpPr>
        <p:spPr>
          <a:xfrm>
            <a:off x="994706" y="1219183"/>
            <a:ext cx="7156740" cy="45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lgn="ctr"/>
            <a:r>
              <a:rPr lang="en-AU" b="1"/>
              <a:t>Some international programs include volume risk as a contractual component</a:t>
            </a:r>
          </a:p>
          <a:p>
            <a:pPr algn="ctr"/>
            <a:r>
              <a:rPr lang="en-AU" b="1"/>
              <a:t>Key features of these include:</a:t>
            </a:r>
            <a:endParaRPr lang="en-AU" i="1"/>
          </a:p>
        </p:txBody>
      </p:sp>
      <p:sp>
        <p:nvSpPr>
          <p:cNvPr id="7" name="Rectangle 6">
            <a:extLst>
              <a:ext uri="{FF2B5EF4-FFF2-40B4-BE49-F238E27FC236}">
                <a16:creationId xmlns:a16="http://schemas.microsoft.com/office/drawing/2014/main" id="{30DE594D-8CE3-DF80-EFDF-5A8A70CF30EE}"/>
              </a:ext>
            </a:extLst>
          </p:cNvPr>
          <p:cNvSpPr/>
          <p:nvPr/>
        </p:nvSpPr>
        <p:spPr>
          <a:xfrm>
            <a:off x="0" y="0"/>
            <a:ext cx="3203944" cy="177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1000" b="1" i="1">
                <a:solidFill>
                  <a:schemeClr val="tx1">
                    <a:lumMod val="65000"/>
                    <a:lumOff val="35000"/>
                  </a:schemeClr>
                </a:solidFill>
              </a:rPr>
              <a:t>Consultation paper reference: </a:t>
            </a:r>
            <a:r>
              <a:rPr lang="en-AU" sz="1000" i="1">
                <a:solidFill>
                  <a:schemeClr val="tx1">
                    <a:lumMod val="65000"/>
                    <a:lumOff val="35000"/>
                  </a:schemeClr>
                </a:solidFill>
              </a:rPr>
              <a:t>6. Volume risk support</a:t>
            </a:r>
          </a:p>
        </p:txBody>
      </p:sp>
      <p:sp>
        <p:nvSpPr>
          <p:cNvPr id="18" name="Rectangle 17">
            <a:extLst>
              <a:ext uri="{FF2B5EF4-FFF2-40B4-BE49-F238E27FC236}">
                <a16:creationId xmlns:a16="http://schemas.microsoft.com/office/drawing/2014/main" id="{DAFF8BBE-3B17-9C58-2A55-0DDFDC416DA7}"/>
              </a:ext>
            </a:extLst>
          </p:cNvPr>
          <p:cNvSpPr/>
          <p:nvPr/>
        </p:nvSpPr>
        <p:spPr>
          <a:xfrm>
            <a:off x="5588001" y="2263413"/>
            <a:ext cx="2407138" cy="2605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285750" indent="-285750">
              <a:spcAft>
                <a:spcPts val="1200"/>
              </a:spcAft>
              <a:buFont typeface="Arial" panose="020B0604020202020204" pitchFamily="34" charset="0"/>
              <a:buChar char="•"/>
            </a:pPr>
            <a:endParaRPr lang="en-US">
              <a:solidFill>
                <a:schemeClr val="tx1"/>
              </a:solidFill>
            </a:endParaRPr>
          </a:p>
        </p:txBody>
      </p:sp>
      <p:sp>
        <p:nvSpPr>
          <p:cNvPr id="20" name="Rectangle 19">
            <a:extLst>
              <a:ext uri="{FF2B5EF4-FFF2-40B4-BE49-F238E27FC236}">
                <a16:creationId xmlns:a16="http://schemas.microsoft.com/office/drawing/2014/main" id="{CCE5ED69-4937-304A-96A6-7FFF3BE4B159}"/>
              </a:ext>
            </a:extLst>
          </p:cNvPr>
          <p:cNvSpPr/>
          <p:nvPr/>
        </p:nvSpPr>
        <p:spPr>
          <a:xfrm>
            <a:off x="994708" y="2147967"/>
            <a:ext cx="3494749" cy="2605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t"/>
          <a:lstStyle/>
          <a:p>
            <a:pPr marL="264795" indent="-264795">
              <a:spcAft>
                <a:spcPts val="1200"/>
              </a:spcAft>
              <a:buFont typeface="Arial" panose="020B0604020202020204" pitchFamily="34" charset="0"/>
              <a:buChar char="•"/>
            </a:pPr>
            <a:r>
              <a:rPr lang="en-US" b="1">
                <a:solidFill>
                  <a:schemeClr val="tx1"/>
                </a:solidFill>
              </a:rPr>
              <a:t>Top-up payment </a:t>
            </a:r>
            <a:r>
              <a:rPr lang="en-US">
                <a:solidFill>
                  <a:schemeClr val="tx1"/>
                </a:solidFill>
              </a:rPr>
              <a:t>on qualifying volume when </a:t>
            </a:r>
            <a:r>
              <a:rPr lang="en-US" b="1">
                <a:solidFill>
                  <a:schemeClr val="tx1"/>
                </a:solidFill>
              </a:rPr>
              <a:t>total volumes sold are less than a certain percentage of forecast volumes from offtake customers</a:t>
            </a:r>
            <a:endParaRPr lang="en-US">
              <a:solidFill>
                <a:schemeClr val="tx1"/>
              </a:solidFill>
            </a:endParaRPr>
          </a:p>
          <a:p>
            <a:pPr marL="264795" indent="-264795">
              <a:spcAft>
                <a:spcPts val="1200"/>
              </a:spcAft>
              <a:buFont typeface="Arial" panose="020B0604020202020204" pitchFamily="34" charset="0"/>
              <a:buChar char="•"/>
            </a:pPr>
            <a:r>
              <a:rPr lang="en-US">
                <a:solidFill>
                  <a:schemeClr val="tx1"/>
                </a:solidFill>
              </a:rPr>
              <a:t>In other programs, volume risk support is paid to recipients through an </a:t>
            </a:r>
            <a:r>
              <a:rPr lang="en-US" b="1">
                <a:solidFill>
                  <a:schemeClr val="tx1"/>
                </a:solidFill>
              </a:rPr>
              <a:t>increased hydrogen production credit for each kilogram of hydrogen produced</a:t>
            </a:r>
            <a:endParaRPr lang="en-US" b="1">
              <a:solidFill>
                <a:schemeClr val="tx1"/>
              </a:solidFill>
              <a:cs typeface="Arial"/>
            </a:endParaRPr>
          </a:p>
          <a:p>
            <a:pPr marL="264795" indent="-264795">
              <a:spcAft>
                <a:spcPts val="1200"/>
              </a:spcAft>
              <a:buFont typeface="Arial" panose="020B0604020202020204" pitchFamily="34" charset="0"/>
              <a:buChar char="•"/>
            </a:pPr>
            <a:endParaRPr lang="en-US" b="1">
              <a:solidFill>
                <a:schemeClr val="tx1"/>
              </a:solidFill>
              <a:cs typeface="Arial"/>
            </a:endParaRPr>
          </a:p>
        </p:txBody>
      </p:sp>
      <p:sp>
        <p:nvSpPr>
          <p:cNvPr id="11" name="Rectangle 10">
            <a:extLst>
              <a:ext uri="{FF2B5EF4-FFF2-40B4-BE49-F238E27FC236}">
                <a16:creationId xmlns:a16="http://schemas.microsoft.com/office/drawing/2014/main" id="{FC665913-0C75-FBF1-251C-F785E50764C7}"/>
              </a:ext>
            </a:extLst>
          </p:cNvPr>
          <p:cNvSpPr/>
          <p:nvPr/>
        </p:nvSpPr>
        <p:spPr>
          <a:xfrm>
            <a:off x="994707" y="1741298"/>
            <a:ext cx="3494750" cy="337594"/>
          </a:xfrm>
          <a:prstGeom prst="rect">
            <a:avLst/>
          </a:prstGeom>
          <a:solidFill>
            <a:srgbClr val="5CBDC7"/>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lgn="ctr"/>
            <a:r>
              <a:rPr lang="en-AU" b="1"/>
              <a:t>Example mechanism</a:t>
            </a:r>
            <a:endParaRPr lang="en-AU" i="1"/>
          </a:p>
        </p:txBody>
      </p:sp>
      <p:sp>
        <p:nvSpPr>
          <p:cNvPr id="14" name="Rectangle 13">
            <a:extLst>
              <a:ext uri="{FF2B5EF4-FFF2-40B4-BE49-F238E27FC236}">
                <a16:creationId xmlns:a16="http://schemas.microsoft.com/office/drawing/2014/main" id="{5DFD46FC-BE5E-4D96-E8CE-A22418FF62FF}"/>
              </a:ext>
            </a:extLst>
          </p:cNvPr>
          <p:cNvSpPr/>
          <p:nvPr/>
        </p:nvSpPr>
        <p:spPr>
          <a:xfrm>
            <a:off x="4656696" y="1741298"/>
            <a:ext cx="3494750" cy="337594"/>
          </a:xfrm>
          <a:prstGeom prst="rect">
            <a:avLst/>
          </a:prstGeom>
          <a:solidFill>
            <a:srgbClr val="5CBDC7"/>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lgn="ctr"/>
            <a:r>
              <a:rPr lang="en-AU" b="1"/>
              <a:t>Purpose</a:t>
            </a:r>
            <a:endParaRPr lang="en-AU" i="1"/>
          </a:p>
        </p:txBody>
      </p:sp>
      <p:sp>
        <p:nvSpPr>
          <p:cNvPr id="19" name="Rectangle 18">
            <a:extLst>
              <a:ext uri="{FF2B5EF4-FFF2-40B4-BE49-F238E27FC236}">
                <a16:creationId xmlns:a16="http://schemas.microsoft.com/office/drawing/2014/main" id="{A28B7CF7-8118-C2D4-8445-722AF28A1F2F}"/>
              </a:ext>
            </a:extLst>
          </p:cNvPr>
          <p:cNvSpPr/>
          <p:nvPr/>
        </p:nvSpPr>
        <p:spPr>
          <a:xfrm>
            <a:off x="4656696" y="2147967"/>
            <a:ext cx="3494750" cy="2605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t"/>
          <a:lstStyle/>
          <a:p>
            <a:pPr marL="264795" indent="-264795">
              <a:spcAft>
                <a:spcPts val="1200"/>
              </a:spcAft>
              <a:buFont typeface="Arial" panose="020B0604020202020204" pitchFamily="34" charset="0"/>
              <a:buChar char="•"/>
            </a:pPr>
            <a:r>
              <a:rPr lang="en-US" b="1">
                <a:solidFill>
                  <a:schemeClr val="tx1"/>
                </a:solidFill>
              </a:rPr>
              <a:t>Mitigates the risk for recipients that offtake customers unexpectedly reduce demand and sales fall below the recipient’s fixed costs. </a:t>
            </a:r>
            <a:r>
              <a:rPr lang="en-US">
                <a:solidFill>
                  <a:schemeClr val="tx1"/>
                </a:solidFill>
              </a:rPr>
              <a:t>This ensures proponents can still, at a minimum, service debt repayments but are structured such that returns cannot be improved</a:t>
            </a:r>
          </a:p>
          <a:p>
            <a:pPr marL="264795" indent="-264795">
              <a:spcAft>
                <a:spcPts val="1200"/>
              </a:spcAft>
              <a:buFont typeface="Arial" panose="020B0604020202020204" pitchFamily="34" charset="0"/>
              <a:buChar char="•"/>
            </a:pPr>
            <a:r>
              <a:rPr lang="en-US" b="1">
                <a:solidFill>
                  <a:schemeClr val="tx1"/>
                </a:solidFill>
                <a:cs typeface="Arial"/>
              </a:rPr>
              <a:t>Plant must be available to qualify</a:t>
            </a:r>
            <a:endParaRPr lang="en-US">
              <a:solidFill>
                <a:schemeClr val="tx1"/>
              </a:solidFill>
              <a:cs typeface="Arial"/>
            </a:endParaRPr>
          </a:p>
        </p:txBody>
      </p:sp>
      <p:sp>
        <p:nvSpPr>
          <p:cNvPr id="3" name="TextBox 2">
            <a:extLst>
              <a:ext uri="{FF2B5EF4-FFF2-40B4-BE49-F238E27FC236}">
                <a16:creationId xmlns:a16="http://schemas.microsoft.com/office/drawing/2014/main" id="{B5B2F12E-C92D-8428-CC70-2B06BFE4D694}"/>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2291704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1C565AA2-246B-5A9C-A81A-056E58DD25A3}"/>
              </a:ext>
            </a:extLst>
          </p:cNvPr>
          <p:cNvGraphicFramePr>
            <a:graphicFrameLocks noChangeAspect="1"/>
          </p:cNvGraphicFramePr>
          <p:nvPr>
            <p:custDataLst>
              <p:tags r:id="rId1"/>
            </p:custDataLst>
            <p:extLst>
              <p:ext uri="{D42A27DB-BD31-4B8C-83A1-F6EECF244321}">
                <p14:modId xmlns:p14="http://schemas.microsoft.com/office/powerpoint/2010/main" val="3637752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42" name="Object 41" hidden="1">
                        <a:extLst>
                          <a:ext uri="{FF2B5EF4-FFF2-40B4-BE49-F238E27FC236}">
                            <a16:creationId xmlns:a16="http://schemas.microsoft.com/office/drawing/2014/main" id="{1C565AA2-246B-5A9C-A81A-056E58DD25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4DD8E19-F566-73E4-9B85-10F0AD66A696}"/>
              </a:ext>
            </a:extLst>
          </p:cNvPr>
          <p:cNvSpPr>
            <a:spLocks noGrp="1"/>
          </p:cNvSpPr>
          <p:nvPr>
            <p:ph type="title"/>
          </p:nvPr>
        </p:nvSpPr>
        <p:spPr/>
        <p:txBody>
          <a:bodyPr vert="horz"/>
          <a:lstStyle/>
          <a:p>
            <a:r>
              <a:rPr lang="en-US"/>
              <a:t>Case study example – volume risk (1/2)</a:t>
            </a:r>
          </a:p>
        </p:txBody>
      </p:sp>
      <p:sp>
        <p:nvSpPr>
          <p:cNvPr id="6" name="Rectangle 5">
            <a:extLst>
              <a:ext uri="{FF2B5EF4-FFF2-40B4-BE49-F238E27FC236}">
                <a16:creationId xmlns:a16="http://schemas.microsoft.com/office/drawing/2014/main" id="{DF3EAEC3-3B5F-DE90-AEA2-EC239F8F60D7}"/>
              </a:ext>
            </a:extLst>
          </p:cNvPr>
          <p:cNvSpPr/>
          <p:nvPr/>
        </p:nvSpPr>
        <p:spPr>
          <a:xfrm>
            <a:off x="488696" y="1095371"/>
            <a:ext cx="5146167" cy="3419477"/>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300"/>
              </a:spcAft>
            </a:pPr>
            <a:endParaRPr lang="en-US" b="1">
              <a:solidFill>
                <a:schemeClr val="accent5"/>
              </a:solidFill>
            </a:endParaRPr>
          </a:p>
        </p:txBody>
      </p:sp>
      <p:sp>
        <p:nvSpPr>
          <p:cNvPr id="7" name="Rectangle 6">
            <a:extLst>
              <a:ext uri="{FF2B5EF4-FFF2-40B4-BE49-F238E27FC236}">
                <a16:creationId xmlns:a16="http://schemas.microsoft.com/office/drawing/2014/main" id="{7C1FC283-17CA-51CC-3600-16918ACF00CE}"/>
              </a:ext>
            </a:extLst>
          </p:cNvPr>
          <p:cNvSpPr/>
          <p:nvPr/>
        </p:nvSpPr>
        <p:spPr>
          <a:xfrm>
            <a:off x="269743" y="2063242"/>
            <a:ext cx="1419517" cy="222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accent1"/>
                </a:solidFill>
              </a:rPr>
              <a:t>LCOH $6/kg</a:t>
            </a:r>
            <a:endParaRPr lang="en-AU">
              <a:solidFill>
                <a:schemeClr val="accent1"/>
              </a:solidFill>
            </a:endParaRPr>
          </a:p>
        </p:txBody>
      </p:sp>
      <p:sp>
        <p:nvSpPr>
          <p:cNvPr id="8" name="Rectangle 7">
            <a:extLst>
              <a:ext uri="{FF2B5EF4-FFF2-40B4-BE49-F238E27FC236}">
                <a16:creationId xmlns:a16="http://schemas.microsoft.com/office/drawing/2014/main" id="{C4286AAB-D762-BC1F-9230-7FC670A16BFA}"/>
              </a:ext>
            </a:extLst>
          </p:cNvPr>
          <p:cNvSpPr/>
          <p:nvPr/>
        </p:nvSpPr>
        <p:spPr>
          <a:xfrm>
            <a:off x="269743" y="2721118"/>
            <a:ext cx="1419517" cy="222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accent5"/>
                </a:solidFill>
              </a:rPr>
              <a:t>Initial offtake</a:t>
            </a:r>
          </a:p>
          <a:p>
            <a:pPr algn="r"/>
            <a:r>
              <a:rPr lang="en-US">
                <a:solidFill>
                  <a:schemeClr val="accent5"/>
                </a:solidFill>
              </a:rPr>
              <a:t> $4/kg</a:t>
            </a:r>
            <a:endParaRPr lang="en-AU">
              <a:solidFill>
                <a:schemeClr val="accent5"/>
              </a:solidFill>
            </a:endParaRPr>
          </a:p>
        </p:txBody>
      </p:sp>
      <p:sp>
        <p:nvSpPr>
          <p:cNvPr id="10" name="Rectangle 9">
            <a:extLst>
              <a:ext uri="{FF2B5EF4-FFF2-40B4-BE49-F238E27FC236}">
                <a16:creationId xmlns:a16="http://schemas.microsoft.com/office/drawing/2014/main" id="{13BD6A4E-D92E-4D70-3B35-DA253E54AF31}"/>
              </a:ext>
            </a:extLst>
          </p:cNvPr>
          <p:cNvSpPr/>
          <p:nvPr/>
        </p:nvSpPr>
        <p:spPr>
          <a:xfrm>
            <a:off x="2207252" y="1047750"/>
            <a:ext cx="2219968" cy="4188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a:solidFill>
                  <a:schemeClr val="tx1"/>
                </a:solidFill>
              </a:rPr>
              <a:t>Offtaker reduces demand by 50% resulting in increased LCOH</a:t>
            </a:r>
            <a:endParaRPr lang="en-AU" i="1">
              <a:solidFill>
                <a:schemeClr val="tx1"/>
              </a:solidFill>
            </a:endParaRPr>
          </a:p>
        </p:txBody>
      </p:sp>
      <p:sp>
        <p:nvSpPr>
          <p:cNvPr id="11" name="Rectangle 10">
            <a:extLst>
              <a:ext uri="{FF2B5EF4-FFF2-40B4-BE49-F238E27FC236}">
                <a16:creationId xmlns:a16="http://schemas.microsoft.com/office/drawing/2014/main" id="{E3DF93CD-BFC1-A192-19FB-4B1097636081}"/>
              </a:ext>
            </a:extLst>
          </p:cNvPr>
          <p:cNvSpPr/>
          <p:nvPr/>
        </p:nvSpPr>
        <p:spPr>
          <a:xfrm>
            <a:off x="1439672" y="4180639"/>
            <a:ext cx="468837" cy="216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Y0</a:t>
            </a:r>
            <a:endParaRPr lang="en-AU">
              <a:solidFill>
                <a:schemeClr val="tx1"/>
              </a:solidFill>
            </a:endParaRPr>
          </a:p>
        </p:txBody>
      </p:sp>
      <p:sp>
        <p:nvSpPr>
          <p:cNvPr id="12" name="Rectangle 11">
            <a:extLst>
              <a:ext uri="{FF2B5EF4-FFF2-40B4-BE49-F238E27FC236}">
                <a16:creationId xmlns:a16="http://schemas.microsoft.com/office/drawing/2014/main" id="{225B0E61-0DC3-E3D9-34C4-9826A3C5029B}"/>
              </a:ext>
            </a:extLst>
          </p:cNvPr>
          <p:cNvSpPr/>
          <p:nvPr/>
        </p:nvSpPr>
        <p:spPr>
          <a:xfrm>
            <a:off x="2908119" y="4180639"/>
            <a:ext cx="468837" cy="216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Y5</a:t>
            </a:r>
            <a:endParaRPr lang="en-AU">
              <a:solidFill>
                <a:schemeClr val="tx1"/>
              </a:solidFill>
            </a:endParaRPr>
          </a:p>
        </p:txBody>
      </p:sp>
      <p:sp>
        <p:nvSpPr>
          <p:cNvPr id="13" name="Rectangle 12">
            <a:extLst>
              <a:ext uri="{FF2B5EF4-FFF2-40B4-BE49-F238E27FC236}">
                <a16:creationId xmlns:a16="http://schemas.microsoft.com/office/drawing/2014/main" id="{1D2ECE3C-F9F1-284D-6376-E5A9EE8F6FAF}"/>
              </a:ext>
            </a:extLst>
          </p:cNvPr>
          <p:cNvSpPr/>
          <p:nvPr/>
        </p:nvSpPr>
        <p:spPr>
          <a:xfrm>
            <a:off x="4309881" y="4180639"/>
            <a:ext cx="554765" cy="216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Y10</a:t>
            </a:r>
            <a:endParaRPr lang="en-AU">
              <a:solidFill>
                <a:schemeClr val="tx1"/>
              </a:solidFill>
            </a:endParaRPr>
          </a:p>
        </p:txBody>
      </p:sp>
      <p:cxnSp>
        <p:nvCxnSpPr>
          <p:cNvPr id="14" name="Straight Connector 13">
            <a:extLst>
              <a:ext uri="{FF2B5EF4-FFF2-40B4-BE49-F238E27FC236}">
                <a16:creationId xmlns:a16="http://schemas.microsoft.com/office/drawing/2014/main" id="{437A313E-A1BF-2F38-4B30-2B35859A89CC}"/>
              </a:ext>
            </a:extLst>
          </p:cNvPr>
          <p:cNvCxnSpPr>
            <a:cxnSpLocks/>
          </p:cNvCxnSpPr>
          <p:nvPr/>
        </p:nvCxnSpPr>
        <p:spPr>
          <a:xfrm>
            <a:off x="3134522" y="1607820"/>
            <a:ext cx="0" cy="2518410"/>
          </a:xfrm>
          <a:prstGeom prst="line">
            <a:avLst/>
          </a:prstGeom>
          <a:ln w="9525">
            <a:solidFill>
              <a:schemeClr val="bg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4B15DF-491F-810B-2BFA-7D6C9EA19977}"/>
              </a:ext>
            </a:extLst>
          </p:cNvPr>
          <p:cNvCxnSpPr>
            <a:cxnSpLocks/>
          </p:cNvCxnSpPr>
          <p:nvPr/>
        </p:nvCxnSpPr>
        <p:spPr>
          <a:xfrm>
            <a:off x="1680089" y="2197354"/>
            <a:ext cx="146697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54BEE59-4A28-CBA2-FD0A-07C6EE7F61CA}"/>
              </a:ext>
            </a:extLst>
          </p:cNvPr>
          <p:cNvCxnSpPr>
            <a:cxnSpLocks/>
          </p:cNvCxnSpPr>
          <p:nvPr/>
        </p:nvCxnSpPr>
        <p:spPr>
          <a:xfrm flipV="1">
            <a:off x="2079158" y="2215642"/>
            <a:ext cx="0" cy="621284"/>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FA592D0-CAAB-0644-CD13-35D9A4A71DB1}"/>
              </a:ext>
            </a:extLst>
          </p:cNvPr>
          <p:cNvCxnSpPr>
            <a:cxnSpLocks/>
          </p:cNvCxnSpPr>
          <p:nvPr/>
        </p:nvCxnSpPr>
        <p:spPr>
          <a:xfrm>
            <a:off x="1680089" y="2843361"/>
            <a:ext cx="29071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53770EA-F5AA-281C-0492-D6E69EBCF8B1}"/>
              </a:ext>
            </a:extLst>
          </p:cNvPr>
          <p:cNvCxnSpPr>
            <a:cxnSpLocks/>
          </p:cNvCxnSpPr>
          <p:nvPr/>
        </p:nvCxnSpPr>
        <p:spPr>
          <a:xfrm flipV="1">
            <a:off x="1670255" y="1513207"/>
            <a:ext cx="0" cy="262216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F7D3962A-84F0-FDB3-A5E4-1D80E6438EBC}"/>
              </a:ext>
            </a:extLst>
          </p:cNvPr>
          <p:cNvSpPr/>
          <p:nvPr/>
        </p:nvSpPr>
        <p:spPr>
          <a:xfrm>
            <a:off x="1770968" y="2444242"/>
            <a:ext cx="1116326" cy="158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b="1">
                <a:solidFill>
                  <a:schemeClr val="tx1"/>
                </a:solidFill>
              </a:rPr>
              <a:t>HPC = $2/kg</a:t>
            </a:r>
            <a:endParaRPr lang="en-AU" b="1">
              <a:solidFill>
                <a:schemeClr val="tx1"/>
              </a:solidFill>
            </a:endParaRPr>
          </a:p>
        </p:txBody>
      </p:sp>
      <p:cxnSp>
        <p:nvCxnSpPr>
          <p:cNvPr id="26" name="Straight Arrow Connector 25">
            <a:extLst>
              <a:ext uri="{FF2B5EF4-FFF2-40B4-BE49-F238E27FC236}">
                <a16:creationId xmlns:a16="http://schemas.microsoft.com/office/drawing/2014/main" id="{098D5CFB-DA99-90A4-0F38-643B52B0B0B1}"/>
              </a:ext>
            </a:extLst>
          </p:cNvPr>
          <p:cNvCxnSpPr>
            <a:cxnSpLocks/>
          </p:cNvCxnSpPr>
          <p:nvPr/>
        </p:nvCxnSpPr>
        <p:spPr>
          <a:xfrm>
            <a:off x="1659570" y="4135375"/>
            <a:ext cx="330054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7" name="Isosceles Triangle 26">
            <a:extLst>
              <a:ext uri="{FF2B5EF4-FFF2-40B4-BE49-F238E27FC236}">
                <a16:creationId xmlns:a16="http://schemas.microsoft.com/office/drawing/2014/main" id="{ADBEA105-5FBD-74E0-1758-4F308F8C140E}"/>
              </a:ext>
            </a:extLst>
          </p:cNvPr>
          <p:cNvSpPr/>
          <p:nvPr/>
        </p:nvSpPr>
        <p:spPr>
          <a:xfrm rot="10800000">
            <a:off x="3048458" y="1579144"/>
            <a:ext cx="172128" cy="96445"/>
          </a:xfrm>
          <a:prstGeom prst="triangl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5" name="Straight Connector 34">
            <a:extLst>
              <a:ext uri="{FF2B5EF4-FFF2-40B4-BE49-F238E27FC236}">
                <a16:creationId xmlns:a16="http://schemas.microsoft.com/office/drawing/2014/main" id="{9521B9B6-A967-24CD-D09B-13597965D510}"/>
              </a:ext>
            </a:extLst>
          </p:cNvPr>
          <p:cNvCxnSpPr>
            <a:cxnSpLocks/>
          </p:cNvCxnSpPr>
          <p:nvPr/>
        </p:nvCxnSpPr>
        <p:spPr>
          <a:xfrm>
            <a:off x="3134522" y="1751669"/>
            <a:ext cx="1454533" cy="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A7F2C99-63D5-189F-602B-6EBF4DD96237}"/>
              </a:ext>
            </a:extLst>
          </p:cNvPr>
          <p:cNvSpPr/>
          <p:nvPr/>
        </p:nvSpPr>
        <p:spPr>
          <a:xfrm>
            <a:off x="4697730" y="2179669"/>
            <a:ext cx="1117854" cy="2645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rPr>
              <a:t>Higher HPC to be negotiated</a:t>
            </a:r>
            <a:endParaRPr lang="en-AU">
              <a:solidFill>
                <a:srgbClr val="C00000"/>
              </a:solidFill>
            </a:endParaRPr>
          </a:p>
        </p:txBody>
      </p:sp>
      <p:cxnSp>
        <p:nvCxnSpPr>
          <p:cNvPr id="19" name="Straight Arrow Connector 18">
            <a:extLst>
              <a:ext uri="{FF2B5EF4-FFF2-40B4-BE49-F238E27FC236}">
                <a16:creationId xmlns:a16="http://schemas.microsoft.com/office/drawing/2014/main" id="{7C1B4F34-CD1A-07AC-433E-B314CD633DEF}"/>
              </a:ext>
            </a:extLst>
          </p:cNvPr>
          <p:cNvCxnSpPr>
            <a:cxnSpLocks/>
          </p:cNvCxnSpPr>
          <p:nvPr/>
        </p:nvCxnSpPr>
        <p:spPr>
          <a:xfrm flipV="1">
            <a:off x="3314183" y="1762125"/>
            <a:ext cx="8137" cy="1069975"/>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D51642A4-3ED2-452F-6ABE-9F5C3B991DF2}"/>
              </a:ext>
            </a:extLst>
          </p:cNvPr>
          <p:cNvSpPr/>
          <p:nvPr/>
        </p:nvSpPr>
        <p:spPr>
          <a:xfrm>
            <a:off x="3207173" y="2087881"/>
            <a:ext cx="1387169" cy="419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en-US" b="1">
                <a:solidFill>
                  <a:schemeClr val="tx1"/>
                </a:solidFill>
              </a:rPr>
              <a:t>HPC = $(2 + top up) /kg</a:t>
            </a:r>
            <a:endParaRPr lang="en-AU" b="1">
              <a:solidFill>
                <a:schemeClr val="tx1"/>
              </a:solidFill>
            </a:endParaRPr>
          </a:p>
        </p:txBody>
      </p:sp>
      <p:sp>
        <p:nvSpPr>
          <p:cNvPr id="37" name="Right Brace 36">
            <a:extLst>
              <a:ext uri="{FF2B5EF4-FFF2-40B4-BE49-F238E27FC236}">
                <a16:creationId xmlns:a16="http://schemas.microsoft.com/office/drawing/2014/main" id="{FB33F686-D546-369C-6E65-B477774B3FD8}"/>
              </a:ext>
            </a:extLst>
          </p:cNvPr>
          <p:cNvSpPr/>
          <p:nvPr/>
        </p:nvSpPr>
        <p:spPr>
          <a:xfrm>
            <a:off x="4650764" y="1754294"/>
            <a:ext cx="71096" cy="1089067"/>
          </a:xfrm>
          <a:prstGeom prst="rightBrace">
            <a:avLst>
              <a:gd name="adj1" fmla="val 5260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50" name="Straight Connector 49">
            <a:extLst>
              <a:ext uri="{FF2B5EF4-FFF2-40B4-BE49-F238E27FC236}">
                <a16:creationId xmlns:a16="http://schemas.microsoft.com/office/drawing/2014/main" id="{D7ADD359-66F5-9512-7811-67FC86A6E09C}"/>
              </a:ext>
            </a:extLst>
          </p:cNvPr>
          <p:cNvCxnSpPr>
            <a:cxnSpLocks/>
          </p:cNvCxnSpPr>
          <p:nvPr/>
        </p:nvCxnSpPr>
        <p:spPr>
          <a:xfrm>
            <a:off x="3141297" y="1752600"/>
            <a:ext cx="0" cy="44958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C4932D1-609A-FFA0-DA86-A23BB75E8126}"/>
              </a:ext>
            </a:extLst>
          </p:cNvPr>
          <p:cNvSpPr/>
          <p:nvPr/>
        </p:nvSpPr>
        <p:spPr>
          <a:xfrm>
            <a:off x="7382311" y="1"/>
            <a:ext cx="1761689" cy="335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rgbClr val="FF0000"/>
                </a:solidFill>
              </a:rPr>
              <a:t>Illustrative only</a:t>
            </a:r>
            <a:endParaRPr lang="en-AU" sz="1600" i="1" dirty="0">
              <a:solidFill>
                <a:srgbClr val="FF0000"/>
              </a:solidFill>
            </a:endParaRPr>
          </a:p>
        </p:txBody>
      </p:sp>
      <p:sp>
        <p:nvSpPr>
          <p:cNvPr id="4" name="Rectangle 3">
            <a:extLst>
              <a:ext uri="{FF2B5EF4-FFF2-40B4-BE49-F238E27FC236}">
                <a16:creationId xmlns:a16="http://schemas.microsoft.com/office/drawing/2014/main" id="{27D16405-2CA6-203D-73FE-2117D87DA592}"/>
              </a:ext>
            </a:extLst>
          </p:cNvPr>
          <p:cNvSpPr/>
          <p:nvPr/>
        </p:nvSpPr>
        <p:spPr>
          <a:xfrm>
            <a:off x="5934764" y="1690327"/>
            <a:ext cx="2743200" cy="846123"/>
          </a:xfrm>
          <a:prstGeom prst="rect">
            <a:avLst/>
          </a:prstGeom>
          <a:solidFill>
            <a:srgbClr val="083A4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54000" rIns="91440" bIns="54000" rtlCol="0" anchor="t"/>
          <a:lstStyle/>
          <a:p>
            <a:pPr marL="180975" indent="-180975">
              <a:spcAft>
                <a:spcPts val="300"/>
              </a:spcAft>
              <a:buFont typeface="Arial" panose="020B0604020202020204" pitchFamily="34" charset="0"/>
              <a:buChar char="•"/>
            </a:pPr>
            <a:r>
              <a:rPr lang="en-AU">
                <a:solidFill>
                  <a:schemeClr val="tx1"/>
                </a:solidFill>
              </a:rPr>
              <a:t>LCOH $6/kg &amp; </a:t>
            </a:r>
            <a:r>
              <a:rPr lang="en-US">
                <a:solidFill>
                  <a:schemeClr val="tx1"/>
                </a:solidFill>
              </a:rPr>
              <a:t>Offtake $4/kg</a:t>
            </a:r>
            <a:endParaRPr lang="en-AU">
              <a:solidFill>
                <a:schemeClr val="tx1"/>
              </a:solidFill>
            </a:endParaRPr>
          </a:p>
          <a:p>
            <a:pPr marL="180975" indent="-180975">
              <a:spcAft>
                <a:spcPts val="300"/>
              </a:spcAft>
              <a:buFont typeface="Arial" panose="020B0604020202020204" pitchFamily="34" charset="0"/>
              <a:buChar char="•"/>
            </a:pPr>
            <a:r>
              <a:rPr lang="en-US">
                <a:solidFill>
                  <a:schemeClr val="tx1"/>
                </a:solidFill>
              </a:rPr>
              <a:t>Offtaker volumes decrease by 50% </a:t>
            </a:r>
            <a:endParaRPr lang="en-US">
              <a:solidFill>
                <a:schemeClr val="tx1"/>
              </a:solidFill>
              <a:cs typeface="Arial"/>
            </a:endParaRPr>
          </a:p>
        </p:txBody>
      </p:sp>
      <p:sp>
        <p:nvSpPr>
          <p:cNvPr id="5" name="Rectangle 4">
            <a:extLst>
              <a:ext uri="{FF2B5EF4-FFF2-40B4-BE49-F238E27FC236}">
                <a16:creationId xmlns:a16="http://schemas.microsoft.com/office/drawing/2014/main" id="{AA6D631B-3828-F6D5-FD21-5D38CCC8B7C9}"/>
              </a:ext>
            </a:extLst>
          </p:cNvPr>
          <p:cNvSpPr/>
          <p:nvPr/>
        </p:nvSpPr>
        <p:spPr>
          <a:xfrm>
            <a:off x="5934764" y="2977336"/>
            <a:ext cx="2743200" cy="1318039"/>
          </a:xfrm>
          <a:prstGeom prst="rect">
            <a:avLst/>
          </a:prstGeom>
          <a:solidFill>
            <a:srgbClr val="083A4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54000" rIns="91440" bIns="54000" rtlCol="0" anchor="t"/>
          <a:lstStyle/>
          <a:p>
            <a:pPr marL="180975" indent="-180975">
              <a:spcAft>
                <a:spcPts val="200"/>
              </a:spcAft>
              <a:buFont typeface="Arial" panose="020B0604020202020204" pitchFamily="34" charset="0"/>
              <a:buChar char="•"/>
            </a:pPr>
            <a:r>
              <a:rPr lang="en-US">
                <a:solidFill>
                  <a:schemeClr val="tx1"/>
                </a:solidFill>
              </a:rPr>
              <a:t>Initial HPC of $2/kg increased from </a:t>
            </a:r>
            <a:r>
              <a:rPr lang="en-US" err="1">
                <a:solidFill>
                  <a:schemeClr val="tx1"/>
                </a:solidFill>
              </a:rPr>
              <a:t>yr</a:t>
            </a:r>
            <a:r>
              <a:rPr lang="en-US">
                <a:solidFill>
                  <a:schemeClr val="tx1"/>
                </a:solidFill>
              </a:rPr>
              <a:t> 5 (including top up payment as agreed)</a:t>
            </a:r>
          </a:p>
          <a:p>
            <a:pPr marL="180975" indent="-180975">
              <a:spcAft>
                <a:spcPts val="200"/>
              </a:spcAft>
              <a:buFont typeface="Arial" panose="020B0604020202020204" pitchFamily="34" charset="0"/>
              <a:buChar char="•"/>
            </a:pPr>
            <a:r>
              <a:rPr lang="en-US">
                <a:solidFill>
                  <a:schemeClr val="tx1"/>
                </a:solidFill>
              </a:rPr>
              <a:t>Adjusted subsidy amount</a:t>
            </a:r>
            <a:endParaRPr lang="en-AU">
              <a:solidFill>
                <a:schemeClr val="tx1"/>
              </a:solidFill>
            </a:endParaRPr>
          </a:p>
        </p:txBody>
      </p:sp>
      <p:sp>
        <p:nvSpPr>
          <p:cNvPr id="9" name="Rectangle 8">
            <a:extLst>
              <a:ext uri="{FF2B5EF4-FFF2-40B4-BE49-F238E27FC236}">
                <a16:creationId xmlns:a16="http://schemas.microsoft.com/office/drawing/2014/main" id="{1A9FA665-7A37-080E-E9A2-2844D74025EA}"/>
              </a:ext>
            </a:extLst>
          </p:cNvPr>
          <p:cNvSpPr/>
          <p:nvPr/>
        </p:nvSpPr>
        <p:spPr>
          <a:xfrm>
            <a:off x="5934764" y="1385522"/>
            <a:ext cx="2743200" cy="304804"/>
          </a:xfrm>
          <a:prstGeom prst="rect">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lstStyle/>
          <a:p>
            <a:pPr>
              <a:spcAft>
                <a:spcPts val="300"/>
              </a:spcAft>
            </a:pPr>
            <a:r>
              <a:rPr lang="en-US" b="1">
                <a:solidFill>
                  <a:schemeClr val="bg1"/>
                </a:solidFill>
              </a:rPr>
              <a:t>Case study details:</a:t>
            </a:r>
          </a:p>
        </p:txBody>
      </p:sp>
      <p:sp>
        <p:nvSpPr>
          <p:cNvPr id="16" name="Rectangle 15">
            <a:extLst>
              <a:ext uri="{FF2B5EF4-FFF2-40B4-BE49-F238E27FC236}">
                <a16:creationId xmlns:a16="http://schemas.microsoft.com/office/drawing/2014/main" id="{E61E84F5-37F2-1D18-F7D2-B109491A8436}"/>
              </a:ext>
            </a:extLst>
          </p:cNvPr>
          <p:cNvSpPr/>
          <p:nvPr/>
        </p:nvSpPr>
        <p:spPr>
          <a:xfrm>
            <a:off x="5934764" y="2672537"/>
            <a:ext cx="2743200" cy="304804"/>
          </a:xfrm>
          <a:prstGeom prst="rect">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lstStyle/>
          <a:p>
            <a:pPr>
              <a:spcAft>
                <a:spcPts val="300"/>
              </a:spcAft>
            </a:pPr>
            <a:r>
              <a:rPr lang="en-US" b="1">
                <a:solidFill>
                  <a:schemeClr val="bg1"/>
                </a:solidFill>
              </a:rPr>
              <a:t>Impact of renegotiation:</a:t>
            </a:r>
          </a:p>
        </p:txBody>
      </p:sp>
      <p:sp>
        <p:nvSpPr>
          <p:cNvPr id="3" name="TextBox 2">
            <a:extLst>
              <a:ext uri="{FF2B5EF4-FFF2-40B4-BE49-F238E27FC236}">
                <a16:creationId xmlns:a16="http://schemas.microsoft.com/office/drawing/2014/main" id="{340D56CC-6258-3346-F8C9-BCDBECB14D76}"/>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734600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15EFA2A-83FE-6978-C21B-5B42ECF9787D}"/>
              </a:ext>
            </a:extLst>
          </p:cNvPr>
          <p:cNvGraphicFramePr>
            <a:graphicFrameLocks noChangeAspect="1"/>
          </p:cNvGraphicFramePr>
          <p:nvPr>
            <p:custDataLst>
              <p:tags r:id="rId1"/>
            </p:custDataLst>
            <p:extLst>
              <p:ext uri="{D42A27DB-BD31-4B8C-83A1-F6EECF244321}">
                <p14:modId xmlns:p14="http://schemas.microsoft.com/office/powerpoint/2010/main" val="3740975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31" imgH="431" progId="TCLayout.ActiveDocument.1">
                  <p:embed/>
                </p:oleObj>
              </mc:Choice>
              <mc:Fallback>
                <p:oleObj name="think-cell Slide" r:id="rId27" imgW="431" imgH="431" progId="TCLayout.ActiveDocument.1">
                  <p:embed/>
                  <p:pic>
                    <p:nvPicPr>
                      <p:cNvPr id="3" name="Object 2" hidden="1">
                        <a:extLst>
                          <a:ext uri="{FF2B5EF4-FFF2-40B4-BE49-F238E27FC236}">
                            <a16:creationId xmlns:a16="http://schemas.microsoft.com/office/drawing/2014/main" id="{615EFA2A-83FE-6978-C21B-5B42ECF9787D}"/>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16058C-AA16-599C-DA71-CC2B7BFCAB30}"/>
              </a:ext>
            </a:extLst>
          </p:cNvPr>
          <p:cNvSpPr>
            <a:spLocks noGrp="1"/>
          </p:cNvSpPr>
          <p:nvPr>
            <p:ph type="title"/>
          </p:nvPr>
        </p:nvSpPr>
        <p:spPr/>
        <p:txBody>
          <a:bodyPr vert="horz"/>
          <a:lstStyle/>
          <a:p>
            <a:r>
              <a:rPr lang="en-US"/>
              <a:t>Case study example – volume risk (2/2)</a:t>
            </a:r>
            <a:endParaRPr lang="en-AU"/>
          </a:p>
        </p:txBody>
      </p:sp>
      <p:graphicFrame>
        <p:nvGraphicFramePr>
          <p:cNvPr id="37" name="Chart 36">
            <a:extLst>
              <a:ext uri="{FF2B5EF4-FFF2-40B4-BE49-F238E27FC236}">
                <a16:creationId xmlns:a16="http://schemas.microsoft.com/office/drawing/2014/main" id="{19593A98-5948-4C79-0044-C2EB129A4A05}"/>
              </a:ext>
            </a:extLst>
          </p:cNvPr>
          <p:cNvGraphicFramePr/>
          <p:nvPr>
            <p:custDataLst>
              <p:tags r:id="rId2"/>
            </p:custDataLst>
            <p:extLst>
              <p:ext uri="{D42A27DB-BD31-4B8C-83A1-F6EECF244321}">
                <p14:modId xmlns:p14="http://schemas.microsoft.com/office/powerpoint/2010/main" val="1181293034"/>
              </p:ext>
            </p:extLst>
          </p:nvPr>
        </p:nvGraphicFramePr>
        <p:xfrm>
          <a:off x="2268538" y="2492375"/>
          <a:ext cx="3876675" cy="804863"/>
        </p:xfrm>
        <a:graphic>
          <a:graphicData uri="http://schemas.openxmlformats.org/drawingml/2006/chart">
            <c:chart xmlns:c="http://schemas.openxmlformats.org/drawingml/2006/chart" xmlns:r="http://schemas.openxmlformats.org/officeDocument/2006/relationships" r:id="rId29"/>
          </a:graphicData>
        </a:graphic>
      </p:graphicFrame>
      <p:sp>
        <p:nvSpPr>
          <p:cNvPr id="249" name="Rectangle 248">
            <a:extLst>
              <a:ext uri="{FF2B5EF4-FFF2-40B4-BE49-F238E27FC236}">
                <a16:creationId xmlns:a16="http://schemas.microsoft.com/office/drawing/2014/main" id="{A3ABEE65-0147-9463-6917-23ABE6134554}"/>
              </a:ext>
            </a:extLst>
          </p:cNvPr>
          <p:cNvSpPr/>
          <p:nvPr/>
        </p:nvSpPr>
        <p:spPr>
          <a:xfrm>
            <a:off x="2259013" y="995838"/>
            <a:ext cx="3198813" cy="4188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Offtaker reduces demand in year 5 by 50% resulting in increased LCOH</a:t>
            </a:r>
            <a:endParaRPr lang="en-AU" sz="1200" i="1">
              <a:solidFill>
                <a:schemeClr val="tx1"/>
              </a:solidFill>
            </a:endParaRPr>
          </a:p>
        </p:txBody>
      </p:sp>
      <p:cxnSp>
        <p:nvCxnSpPr>
          <p:cNvPr id="250" name="Straight Connector 249">
            <a:extLst>
              <a:ext uri="{FF2B5EF4-FFF2-40B4-BE49-F238E27FC236}">
                <a16:creationId xmlns:a16="http://schemas.microsoft.com/office/drawing/2014/main" id="{C546697A-432F-1808-F076-7B661979206B}"/>
              </a:ext>
            </a:extLst>
          </p:cNvPr>
          <p:cNvCxnSpPr>
            <a:cxnSpLocks/>
          </p:cNvCxnSpPr>
          <p:nvPr/>
        </p:nvCxnSpPr>
        <p:spPr>
          <a:xfrm>
            <a:off x="3825875" y="1442020"/>
            <a:ext cx="0" cy="3041203"/>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51" name="Isosceles Triangle 250">
            <a:extLst>
              <a:ext uri="{FF2B5EF4-FFF2-40B4-BE49-F238E27FC236}">
                <a16:creationId xmlns:a16="http://schemas.microsoft.com/office/drawing/2014/main" id="{792D3125-64D5-9CCD-6216-F80E845C2FEC}"/>
              </a:ext>
            </a:extLst>
          </p:cNvPr>
          <p:cNvSpPr/>
          <p:nvPr/>
        </p:nvSpPr>
        <p:spPr>
          <a:xfrm rot="10800000">
            <a:off x="3740150" y="1377950"/>
            <a:ext cx="171450" cy="95250"/>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5" name="Oval 284">
            <a:extLst>
              <a:ext uri="{FF2B5EF4-FFF2-40B4-BE49-F238E27FC236}">
                <a16:creationId xmlns:a16="http://schemas.microsoft.com/office/drawing/2014/main" id="{24A03E81-88A6-CF93-CB66-62BAC148F1D0}"/>
              </a:ext>
            </a:extLst>
          </p:cNvPr>
          <p:cNvSpPr/>
          <p:nvPr/>
        </p:nvSpPr>
        <p:spPr>
          <a:xfrm>
            <a:off x="1471613" y="2237565"/>
            <a:ext cx="287338" cy="2873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a:t>×</a:t>
            </a:r>
          </a:p>
        </p:txBody>
      </p:sp>
      <p:sp>
        <p:nvSpPr>
          <p:cNvPr id="286" name="Oval 285">
            <a:extLst>
              <a:ext uri="{FF2B5EF4-FFF2-40B4-BE49-F238E27FC236}">
                <a16:creationId xmlns:a16="http://schemas.microsoft.com/office/drawing/2014/main" id="{93E24C4B-CBA1-D19B-800E-E3C0CEDBBE33}"/>
              </a:ext>
            </a:extLst>
          </p:cNvPr>
          <p:cNvSpPr/>
          <p:nvPr/>
        </p:nvSpPr>
        <p:spPr>
          <a:xfrm>
            <a:off x="1471613" y="3266742"/>
            <a:ext cx="287338" cy="2873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a:t>=</a:t>
            </a:r>
          </a:p>
        </p:txBody>
      </p:sp>
      <p:sp>
        <p:nvSpPr>
          <p:cNvPr id="306" name="Rectangle 305">
            <a:extLst>
              <a:ext uri="{FF2B5EF4-FFF2-40B4-BE49-F238E27FC236}">
                <a16:creationId xmlns:a16="http://schemas.microsoft.com/office/drawing/2014/main" id="{1FD63F61-0CA9-7232-9644-09E206DB2CFB}"/>
              </a:ext>
            </a:extLst>
          </p:cNvPr>
          <p:cNvSpPr/>
          <p:nvPr/>
        </p:nvSpPr>
        <p:spPr>
          <a:xfrm>
            <a:off x="1695450" y="4244045"/>
            <a:ext cx="700088" cy="3794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Year:</a:t>
            </a:r>
            <a:endParaRPr lang="en-AU" sz="1200">
              <a:solidFill>
                <a:schemeClr val="tx1"/>
              </a:solidFill>
            </a:endParaRPr>
          </a:p>
        </p:txBody>
      </p:sp>
      <p:graphicFrame>
        <p:nvGraphicFramePr>
          <p:cNvPr id="19" name="Chart 18">
            <a:extLst>
              <a:ext uri="{FF2B5EF4-FFF2-40B4-BE49-F238E27FC236}">
                <a16:creationId xmlns:a16="http://schemas.microsoft.com/office/drawing/2014/main" id="{8D2CBA50-7E8D-6D63-B517-8741827FB437}"/>
              </a:ext>
            </a:extLst>
          </p:cNvPr>
          <p:cNvGraphicFramePr/>
          <p:nvPr>
            <p:custDataLst>
              <p:tags r:id="rId3"/>
            </p:custDataLst>
            <p:extLst>
              <p:ext uri="{D42A27DB-BD31-4B8C-83A1-F6EECF244321}">
                <p14:modId xmlns:p14="http://schemas.microsoft.com/office/powerpoint/2010/main" val="2762117289"/>
              </p:ext>
            </p:extLst>
          </p:nvPr>
        </p:nvGraphicFramePr>
        <p:xfrm>
          <a:off x="2268538" y="1428750"/>
          <a:ext cx="3876675" cy="804863"/>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36" name="Chart 35">
            <a:extLst>
              <a:ext uri="{FF2B5EF4-FFF2-40B4-BE49-F238E27FC236}">
                <a16:creationId xmlns:a16="http://schemas.microsoft.com/office/drawing/2014/main" id="{A9F8F2B9-793E-E03B-0D7D-F8DDD01F5A14}"/>
              </a:ext>
            </a:extLst>
          </p:cNvPr>
          <p:cNvGraphicFramePr/>
          <p:nvPr>
            <p:custDataLst>
              <p:tags r:id="rId4"/>
            </p:custDataLst>
            <p:extLst>
              <p:ext uri="{D42A27DB-BD31-4B8C-83A1-F6EECF244321}">
                <p14:modId xmlns:p14="http://schemas.microsoft.com/office/powerpoint/2010/main" val="217294157"/>
              </p:ext>
            </p:extLst>
          </p:nvPr>
        </p:nvGraphicFramePr>
        <p:xfrm>
          <a:off x="2268538" y="3527425"/>
          <a:ext cx="3876675" cy="857250"/>
        </p:xfrm>
        <a:graphic>
          <a:graphicData uri="http://schemas.openxmlformats.org/drawingml/2006/chart">
            <c:chart xmlns:c="http://schemas.openxmlformats.org/drawingml/2006/chart" xmlns:r="http://schemas.openxmlformats.org/officeDocument/2006/relationships" r:id="rId31"/>
          </a:graphicData>
        </a:graphic>
      </p:graphicFrame>
      <p:sp>
        <p:nvSpPr>
          <p:cNvPr id="451" name="Google Shape;7;p1">
            <a:extLst>
              <a:ext uri="{FF2B5EF4-FFF2-40B4-BE49-F238E27FC236}">
                <a16:creationId xmlns:a16="http://schemas.microsoft.com/office/drawing/2014/main" id="{A5FD062D-A0C8-A2C9-4036-584D3C23E4DF}"/>
              </a:ext>
            </a:extLst>
          </p:cNvPr>
          <p:cNvSpPr txBox="1">
            <a:spLocks noGrp="1"/>
          </p:cNvSpPr>
          <p:nvPr>
            <p:custDataLst>
              <p:tags r:id="rId5"/>
            </p:custDataLst>
          </p:nvPr>
        </p:nvSpPr>
        <p:spPr bwMode="auto">
          <a:xfrm>
            <a:off x="3973513" y="4352926"/>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B3B04984-BE2B-455E-B9A6-5C13A1D59956}" type="datetime'''5'''''''''''''''''''''''''''''''''''''''">
              <a:rPr lang="en-AU" altLang="en-US" sz="1200" kern="1200" smtClean="0">
                <a:solidFill>
                  <a:schemeClr val="tx1"/>
                </a:solidFill>
                <a:effectLst/>
                <a:latin typeface="+mn-lt"/>
                <a:ea typeface="+mn-ea"/>
                <a:cs typeface="+mn-cs"/>
              </a:rPr>
              <a:pPr algn="ctr">
                <a:spcBef>
                  <a:spcPct val="0"/>
                </a:spcBef>
                <a:spcAft>
                  <a:spcPct val="0"/>
                </a:spcAft>
              </a:pPr>
              <a:t>5</a:t>
            </a:fld>
            <a:endParaRPr lang="en-AU" sz="1200" kern="1200">
              <a:solidFill>
                <a:schemeClr val="tx1"/>
              </a:solidFill>
              <a:latin typeface="+mn-lt"/>
              <a:ea typeface="+mn-ea"/>
              <a:cs typeface="+mn-cs"/>
            </a:endParaRPr>
          </a:p>
        </p:txBody>
      </p:sp>
      <p:sp>
        <p:nvSpPr>
          <p:cNvPr id="452" name="Google Shape;7;p1">
            <a:extLst>
              <a:ext uri="{FF2B5EF4-FFF2-40B4-BE49-F238E27FC236}">
                <a16:creationId xmlns:a16="http://schemas.microsoft.com/office/drawing/2014/main" id="{97F7FB76-6429-A72B-FF0F-F3BD1F673D17}"/>
              </a:ext>
            </a:extLst>
          </p:cNvPr>
          <p:cNvSpPr txBox="1">
            <a:spLocks noGrp="1"/>
          </p:cNvSpPr>
          <p:nvPr>
            <p:custDataLst>
              <p:tags r:id="rId6"/>
            </p:custDataLst>
          </p:nvPr>
        </p:nvSpPr>
        <p:spPr bwMode="auto">
          <a:xfrm>
            <a:off x="4344988" y="4352926"/>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E3D3CDE0-3579-429C-8FF6-68A616CDC153}" type="datetime'''''''''''6'''''''''''''''''''''''''''''''''''''">
              <a:rPr lang="en-AU" altLang="en-US" sz="1200" kern="1200" smtClean="0">
                <a:solidFill>
                  <a:schemeClr val="tx1"/>
                </a:solidFill>
                <a:effectLst/>
                <a:latin typeface="+mn-lt"/>
                <a:ea typeface="+mn-ea"/>
                <a:cs typeface="+mn-cs"/>
              </a:rPr>
              <a:pPr algn="ctr">
                <a:spcBef>
                  <a:spcPct val="0"/>
                </a:spcBef>
                <a:spcAft>
                  <a:spcPct val="0"/>
                </a:spcAft>
              </a:pPr>
              <a:t>6</a:t>
            </a:fld>
            <a:endParaRPr lang="en-AU" sz="1200" kern="1200">
              <a:solidFill>
                <a:schemeClr val="tx1"/>
              </a:solidFill>
              <a:latin typeface="+mn-lt"/>
              <a:ea typeface="+mn-ea"/>
              <a:cs typeface="+mn-cs"/>
            </a:endParaRPr>
          </a:p>
        </p:txBody>
      </p:sp>
      <p:sp>
        <p:nvSpPr>
          <p:cNvPr id="450" name="Google Shape;7;p1">
            <a:extLst>
              <a:ext uri="{FF2B5EF4-FFF2-40B4-BE49-F238E27FC236}">
                <a16:creationId xmlns:a16="http://schemas.microsoft.com/office/drawing/2014/main" id="{5C4C3377-0EF7-7A65-5A42-9D0D8D21DECA}"/>
              </a:ext>
            </a:extLst>
          </p:cNvPr>
          <p:cNvSpPr txBox="1">
            <a:spLocks noGrp="1"/>
          </p:cNvSpPr>
          <p:nvPr>
            <p:custDataLst>
              <p:tags r:id="rId7"/>
            </p:custDataLst>
          </p:nvPr>
        </p:nvSpPr>
        <p:spPr bwMode="auto">
          <a:xfrm>
            <a:off x="3602038" y="4352926"/>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4AFF1B5F-3430-49E9-997F-46F104F59EF0}" type="datetime'''''''''''4'''''''''''''''''''''''''''''''''''''''''''''">
              <a:rPr lang="en-AU" altLang="en-US" sz="1200" kern="1200" smtClean="0">
                <a:solidFill>
                  <a:schemeClr val="tx1"/>
                </a:solidFill>
                <a:effectLst/>
                <a:latin typeface="+mn-lt"/>
                <a:ea typeface="+mn-ea"/>
                <a:cs typeface="+mn-cs"/>
              </a:rPr>
              <a:pPr algn="ctr">
                <a:spcBef>
                  <a:spcPct val="0"/>
                </a:spcBef>
                <a:spcAft>
                  <a:spcPct val="0"/>
                </a:spcAft>
              </a:pPr>
              <a:t>4</a:t>
            </a:fld>
            <a:endParaRPr lang="en-AU" sz="1200" kern="1200">
              <a:solidFill>
                <a:schemeClr val="tx1"/>
              </a:solidFill>
              <a:latin typeface="+mn-lt"/>
              <a:ea typeface="+mn-ea"/>
              <a:cs typeface="+mn-cs"/>
            </a:endParaRPr>
          </a:p>
        </p:txBody>
      </p:sp>
      <p:sp>
        <p:nvSpPr>
          <p:cNvPr id="449" name="Google Shape;7;p1">
            <a:extLst>
              <a:ext uri="{FF2B5EF4-FFF2-40B4-BE49-F238E27FC236}">
                <a16:creationId xmlns:a16="http://schemas.microsoft.com/office/drawing/2014/main" id="{B67A6107-D2F3-1664-86AD-42312EDC2B41}"/>
              </a:ext>
            </a:extLst>
          </p:cNvPr>
          <p:cNvSpPr txBox="1">
            <a:spLocks noGrp="1"/>
          </p:cNvSpPr>
          <p:nvPr>
            <p:custDataLst>
              <p:tags r:id="rId8"/>
            </p:custDataLst>
          </p:nvPr>
        </p:nvSpPr>
        <p:spPr bwMode="auto">
          <a:xfrm>
            <a:off x="3230563" y="4352926"/>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60033AFF-17CC-4F47-A01B-F39BE2E3F033}" type="datetime'''''''''''''''''''''''''''''''''''''''''''''3'''">
              <a:rPr lang="en-AU" altLang="en-US" sz="1200" kern="1200" smtClean="0">
                <a:solidFill>
                  <a:schemeClr val="tx1"/>
                </a:solidFill>
                <a:effectLst/>
                <a:latin typeface="+mn-lt"/>
                <a:ea typeface="+mn-ea"/>
                <a:cs typeface="+mn-cs"/>
              </a:rPr>
              <a:pPr algn="ctr">
                <a:spcBef>
                  <a:spcPct val="0"/>
                </a:spcBef>
                <a:spcAft>
                  <a:spcPct val="0"/>
                </a:spcAft>
              </a:pPr>
              <a:t>3</a:t>
            </a:fld>
            <a:endParaRPr lang="en-AU" sz="1200" kern="1200">
              <a:solidFill>
                <a:schemeClr val="tx1"/>
              </a:solidFill>
              <a:latin typeface="+mn-lt"/>
              <a:ea typeface="+mn-ea"/>
              <a:cs typeface="+mn-cs"/>
            </a:endParaRPr>
          </a:p>
        </p:txBody>
      </p:sp>
      <p:sp>
        <p:nvSpPr>
          <p:cNvPr id="446" name="Google Shape;7;p1">
            <a:extLst>
              <a:ext uri="{FF2B5EF4-FFF2-40B4-BE49-F238E27FC236}">
                <a16:creationId xmlns:a16="http://schemas.microsoft.com/office/drawing/2014/main" id="{48F3C513-973D-2ED3-3ACF-2961F7CF870B}"/>
              </a:ext>
            </a:extLst>
          </p:cNvPr>
          <p:cNvSpPr txBox="1">
            <a:spLocks noGrp="1"/>
          </p:cNvSpPr>
          <p:nvPr>
            <p:custDataLst>
              <p:tags r:id="rId9"/>
            </p:custDataLst>
          </p:nvPr>
        </p:nvSpPr>
        <p:spPr bwMode="auto">
          <a:xfrm>
            <a:off x="2489200" y="4352926"/>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37E78B31-42BD-4DFD-A712-92877FA774CC}" type="datetime'''''''''''''''''''''''''''''''1'''''''''">
              <a:rPr lang="en-AU" altLang="en-US" sz="1200" kern="1200" smtClean="0">
                <a:solidFill>
                  <a:schemeClr val="tx1"/>
                </a:solidFill>
                <a:effectLst/>
                <a:latin typeface="+mn-lt"/>
                <a:ea typeface="+mn-ea"/>
                <a:cs typeface="+mn-cs"/>
              </a:rPr>
              <a:pPr algn="ctr">
                <a:spcBef>
                  <a:spcPct val="0"/>
                </a:spcBef>
                <a:spcAft>
                  <a:spcPct val="0"/>
                </a:spcAft>
              </a:pPr>
              <a:t>1</a:t>
            </a:fld>
            <a:endParaRPr lang="en-AU" sz="1200" kern="1200">
              <a:solidFill>
                <a:schemeClr val="tx1"/>
              </a:solidFill>
              <a:latin typeface="+mn-lt"/>
              <a:ea typeface="+mn-ea"/>
              <a:cs typeface="+mn-cs"/>
            </a:endParaRPr>
          </a:p>
        </p:txBody>
      </p:sp>
      <p:sp>
        <p:nvSpPr>
          <p:cNvPr id="448" name="Google Shape;7;p1">
            <a:extLst>
              <a:ext uri="{FF2B5EF4-FFF2-40B4-BE49-F238E27FC236}">
                <a16:creationId xmlns:a16="http://schemas.microsoft.com/office/drawing/2014/main" id="{A8270218-09AB-BE21-A14C-100DD0B6BC7D}"/>
              </a:ext>
            </a:extLst>
          </p:cNvPr>
          <p:cNvSpPr txBox="1">
            <a:spLocks noGrp="1"/>
          </p:cNvSpPr>
          <p:nvPr>
            <p:custDataLst>
              <p:tags r:id="rId10"/>
            </p:custDataLst>
          </p:nvPr>
        </p:nvSpPr>
        <p:spPr bwMode="auto">
          <a:xfrm>
            <a:off x="2860675" y="4352926"/>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7994F6D3-D060-41A9-A8ED-E9E4F17F8918}" type="datetime'''''''''''''''''''''''''''''''''''''''''''''''''''''''''''''2'">
              <a:rPr lang="en-AU" altLang="en-US" sz="1200" kern="1200" smtClean="0">
                <a:solidFill>
                  <a:schemeClr val="tx1"/>
                </a:solidFill>
                <a:effectLst/>
                <a:latin typeface="+mn-lt"/>
                <a:ea typeface="+mn-ea"/>
                <a:cs typeface="+mn-cs"/>
              </a:rPr>
              <a:pPr algn="ctr">
                <a:spcBef>
                  <a:spcPct val="0"/>
                </a:spcBef>
                <a:spcAft>
                  <a:spcPct val="0"/>
                </a:spcAft>
              </a:pPr>
              <a:t>2</a:t>
            </a:fld>
            <a:endParaRPr lang="en-AU" sz="1200" kern="1200">
              <a:solidFill>
                <a:schemeClr val="tx1"/>
              </a:solidFill>
              <a:latin typeface="+mn-lt"/>
              <a:ea typeface="+mn-ea"/>
              <a:cs typeface="+mn-cs"/>
            </a:endParaRPr>
          </a:p>
        </p:txBody>
      </p:sp>
      <p:sp>
        <p:nvSpPr>
          <p:cNvPr id="453" name="Google Shape;7;p1">
            <a:extLst>
              <a:ext uri="{FF2B5EF4-FFF2-40B4-BE49-F238E27FC236}">
                <a16:creationId xmlns:a16="http://schemas.microsoft.com/office/drawing/2014/main" id="{E8CB3FC5-5F6D-608C-C29D-806D8DEBCDC7}"/>
              </a:ext>
            </a:extLst>
          </p:cNvPr>
          <p:cNvSpPr txBox="1">
            <a:spLocks noGrp="1"/>
          </p:cNvSpPr>
          <p:nvPr>
            <p:custDataLst>
              <p:tags r:id="rId11"/>
            </p:custDataLst>
          </p:nvPr>
        </p:nvSpPr>
        <p:spPr bwMode="auto">
          <a:xfrm>
            <a:off x="4716463" y="4352926"/>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7EE2927A-60F9-405F-8852-9E69E86FDC75}" type="datetime'''''''''''''''''''7'''''''''''''''''''''''''''">
              <a:rPr lang="en-AU" altLang="en-US" sz="1200" kern="1200" smtClean="0">
                <a:solidFill>
                  <a:schemeClr val="tx1"/>
                </a:solidFill>
                <a:effectLst/>
                <a:latin typeface="+mn-lt"/>
                <a:ea typeface="+mn-ea"/>
                <a:cs typeface="+mn-cs"/>
              </a:rPr>
              <a:pPr algn="ctr">
                <a:spcBef>
                  <a:spcPct val="0"/>
                </a:spcBef>
                <a:spcAft>
                  <a:spcPct val="0"/>
                </a:spcAft>
              </a:pPr>
              <a:t>7</a:t>
            </a:fld>
            <a:endParaRPr lang="en-AU" sz="1200" kern="1200">
              <a:solidFill>
                <a:schemeClr val="tx1"/>
              </a:solidFill>
              <a:latin typeface="+mn-lt"/>
              <a:ea typeface="+mn-ea"/>
              <a:cs typeface="+mn-cs"/>
            </a:endParaRPr>
          </a:p>
        </p:txBody>
      </p:sp>
      <p:sp>
        <p:nvSpPr>
          <p:cNvPr id="454" name="Google Shape;7;p1">
            <a:extLst>
              <a:ext uri="{FF2B5EF4-FFF2-40B4-BE49-F238E27FC236}">
                <a16:creationId xmlns:a16="http://schemas.microsoft.com/office/drawing/2014/main" id="{2A9226EC-6AA2-A206-B4AC-CE7AB7BC4D9D}"/>
              </a:ext>
            </a:extLst>
          </p:cNvPr>
          <p:cNvSpPr txBox="1">
            <a:spLocks noGrp="1"/>
          </p:cNvSpPr>
          <p:nvPr>
            <p:custDataLst>
              <p:tags r:id="rId12"/>
            </p:custDataLst>
          </p:nvPr>
        </p:nvSpPr>
        <p:spPr bwMode="auto">
          <a:xfrm>
            <a:off x="5086350" y="4352926"/>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7F8078C4-B37B-41F0-93E6-E0266FAE5881}" type="datetime'''8'''">
              <a:rPr lang="en-AU" altLang="en-US" sz="1200" kern="1200" smtClean="0">
                <a:solidFill>
                  <a:schemeClr val="tx1"/>
                </a:solidFill>
                <a:effectLst/>
                <a:latin typeface="+mn-lt"/>
                <a:ea typeface="+mn-ea"/>
                <a:cs typeface="+mn-cs"/>
              </a:rPr>
              <a:pPr algn="ctr">
                <a:spcBef>
                  <a:spcPct val="0"/>
                </a:spcBef>
                <a:spcAft>
                  <a:spcPct val="0"/>
                </a:spcAft>
              </a:pPr>
              <a:t>8</a:t>
            </a:fld>
            <a:endParaRPr lang="en-AU" sz="1200" kern="1200">
              <a:solidFill>
                <a:schemeClr val="tx1"/>
              </a:solidFill>
              <a:latin typeface="+mn-lt"/>
              <a:ea typeface="+mn-ea"/>
              <a:cs typeface="+mn-cs"/>
            </a:endParaRPr>
          </a:p>
        </p:txBody>
      </p:sp>
      <p:sp>
        <p:nvSpPr>
          <p:cNvPr id="455" name="Google Shape;7;p1">
            <a:extLst>
              <a:ext uri="{FF2B5EF4-FFF2-40B4-BE49-F238E27FC236}">
                <a16:creationId xmlns:a16="http://schemas.microsoft.com/office/drawing/2014/main" id="{3215B5C9-7757-682E-3166-73BBE2A0BAE7}"/>
              </a:ext>
            </a:extLst>
          </p:cNvPr>
          <p:cNvSpPr txBox="1">
            <a:spLocks noGrp="1"/>
          </p:cNvSpPr>
          <p:nvPr>
            <p:custDataLst>
              <p:tags r:id="rId13"/>
            </p:custDataLst>
          </p:nvPr>
        </p:nvSpPr>
        <p:spPr bwMode="auto">
          <a:xfrm>
            <a:off x="5457825" y="4352926"/>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31A66F02-FEC9-456C-B6AD-2080F6F452C3}" type="datetime'''''''''''''''''''''''''''''''''9'''''''''''''''''''''''">
              <a:rPr lang="en-AU" altLang="en-US" sz="1200" kern="1200" smtClean="0">
                <a:solidFill>
                  <a:schemeClr val="tx1"/>
                </a:solidFill>
                <a:effectLst/>
                <a:latin typeface="+mn-lt"/>
                <a:ea typeface="+mn-ea"/>
                <a:cs typeface="+mn-cs"/>
              </a:rPr>
              <a:pPr algn="ctr">
                <a:spcBef>
                  <a:spcPct val="0"/>
                </a:spcBef>
                <a:spcAft>
                  <a:spcPct val="0"/>
                </a:spcAft>
              </a:pPr>
              <a:t>9</a:t>
            </a:fld>
            <a:endParaRPr lang="en-AU" sz="1200" kern="1200">
              <a:solidFill>
                <a:schemeClr val="tx1"/>
              </a:solidFill>
              <a:latin typeface="+mn-lt"/>
              <a:ea typeface="+mn-ea"/>
              <a:cs typeface="+mn-cs"/>
            </a:endParaRPr>
          </a:p>
        </p:txBody>
      </p:sp>
      <p:sp>
        <p:nvSpPr>
          <p:cNvPr id="456" name="Google Shape;7;p1">
            <a:extLst>
              <a:ext uri="{FF2B5EF4-FFF2-40B4-BE49-F238E27FC236}">
                <a16:creationId xmlns:a16="http://schemas.microsoft.com/office/drawing/2014/main" id="{9C5CF863-4B24-172B-4136-8120D4816A96}"/>
              </a:ext>
            </a:extLst>
          </p:cNvPr>
          <p:cNvSpPr txBox="1">
            <a:spLocks noGrp="1"/>
          </p:cNvSpPr>
          <p:nvPr>
            <p:custDataLst>
              <p:tags r:id="rId14"/>
            </p:custDataLst>
          </p:nvPr>
        </p:nvSpPr>
        <p:spPr bwMode="auto">
          <a:xfrm>
            <a:off x="5786438" y="4352926"/>
            <a:ext cx="1809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E0B318BD-CFDB-460C-9788-3AE1524BDD59}" type="datetime'1''''''''''''''''''''''''''''''''''''0'''''''''">
              <a:rPr lang="en-AU" altLang="en-US" sz="1200" kern="1200" smtClean="0">
                <a:solidFill>
                  <a:schemeClr val="tx1"/>
                </a:solidFill>
                <a:effectLst/>
                <a:latin typeface="+mn-lt"/>
                <a:ea typeface="+mn-ea"/>
                <a:cs typeface="+mn-cs"/>
              </a:rPr>
              <a:pPr algn="ctr">
                <a:spcBef>
                  <a:spcPct val="0"/>
                </a:spcBef>
                <a:spcAft>
                  <a:spcPct val="0"/>
                </a:spcAft>
              </a:pPr>
              <a:t>10</a:t>
            </a:fld>
            <a:endParaRPr lang="en-AU" sz="1200" kern="1200">
              <a:solidFill>
                <a:schemeClr val="tx1"/>
              </a:solidFill>
              <a:latin typeface="+mn-lt"/>
              <a:ea typeface="+mn-ea"/>
              <a:cs typeface="+mn-cs"/>
            </a:endParaRPr>
          </a:p>
        </p:txBody>
      </p:sp>
      <p:sp>
        <p:nvSpPr>
          <p:cNvPr id="530" name="Rectangle 529">
            <a:extLst>
              <a:ext uri="{FF2B5EF4-FFF2-40B4-BE49-F238E27FC236}">
                <a16:creationId xmlns:a16="http://schemas.microsoft.com/office/drawing/2014/main" id="{0779DFBC-0AF9-DC12-48F0-0BB8511692B2}"/>
              </a:ext>
            </a:extLst>
          </p:cNvPr>
          <p:cNvSpPr/>
          <p:nvPr/>
        </p:nvSpPr>
        <p:spPr>
          <a:xfrm>
            <a:off x="1001713" y="1527376"/>
            <a:ext cx="1136650" cy="6538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Revenue &amp; cost per kg</a:t>
            </a:r>
          </a:p>
          <a:p>
            <a:pPr algn="ctr"/>
            <a:r>
              <a:rPr lang="en-US" sz="1200" i="1">
                <a:solidFill>
                  <a:schemeClr val="tx1">
                    <a:lumMod val="50000"/>
                    <a:lumOff val="50000"/>
                  </a:schemeClr>
                </a:solidFill>
              </a:rPr>
              <a:t>($/kg)</a:t>
            </a:r>
            <a:endParaRPr lang="en-AU" sz="1200" i="1">
              <a:solidFill>
                <a:schemeClr val="tx1">
                  <a:lumMod val="50000"/>
                  <a:lumOff val="50000"/>
                </a:schemeClr>
              </a:solidFill>
            </a:endParaRPr>
          </a:p>
        </p:txBody>
      </p:sp>
      <p:sp>
        <p:nvSpPr>
          <p:cNvPr id="531" name="Rectangle 530">
            <a:extLst>
              <a:ext uri="{FF2B5EF4-FFF2-40B4-BE49-F238E27FC236}">
                <a16:creationId xmlns:a16="http://schemas.microsoft.com/office/drawing/2014/main" id="{A904BE6F-2B53-3367-8A86-DCB33299AD87}"/>
              </a:ext>
            </a:extLst>
          </p:cNvPr>
          <p:cNvSpPr/>
          <p:nvPr/>
        </p:nvSpPr>
        <p:spPr>
          <a:xfrm>
            <a:off x="1001713" y="2581259"/>
            <a:ext cx="1136650" cy="6291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Volume</a:t>
            </a:r>
          </a:p>
          <a:p>
            <a:pPr algn="ctr"/>
            <a:r>
              <a:rPr lang="en-US" sz="1200" i="1">
                <a:solidFill>
                  <a:schemeClr val="tx1">
                    <a:lumMod val="50000"/>
                    <a:lumOff val="50000"/>
                  </a:schemeClr>
                </a:solidFill>
              </a:rPr>
              <a:t>(kg p.a.)</a:t>
            </a:r>
            <a:endParaRPr lang="en-AU" sz="1200" i="1">
              <a:solidFill>
                <a:schemeClr val="tx1">
                  <a:lumMod val="50000"/>
                  <a:lumOff val="50000"/>
                </a:schemeClr>
              </a:solidFill>
            </a:endParaRPr>
          </a:p>
        </p:txBody>
      </p:sp>
      <p:sp>
        <p:nvSpPr>
          <p:cNvPr id="532" name="Rectangle 531">
            <a:extLst>
              <a:ext uri="{FF2B5EF4-FFF2-40B4-BE49-F238E27FC236}">
                <a16:creationId xmlns:a16="http://schemas.microsoft.com/office/drawing/2014/main" id="{0B0B780E-5F6A-4852-C319-99A07E16FD58}"/>
              </a:ext>
            </a:extLst>
          </p:cNvPr>
          <p:cNvSpPr/>
          <p:nvPr/>
        </p:nvSpPr>
        <p:spPr>
          <a:xfrm>
            <a:off x="1001713" y="3610438"/>
            <a:ext cx="1136650" cy="6916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Total revenue &amp; cost</a:t>
            </a:r>
          </a:p>
          <a:p>
            <a:pPr algn="ctr"/>
            <a:r>
              <a:rPr lang="en-US" sz="1200" i="1">
                <a:solidFill>
                  <a:schemeClr val="tx1">
                    <a:lumMod val="50000"/>
                    <a:lumOff val="50000"/>
                  </a:schemeClr>
                </a:solidFill>
              </a:rPr>
              <a:t>($ p.a.)</a:t>
            </a:r>
            <a:endParaRPr lang="en-AU" sz="1200" i="1">
              <a:solidFill>
                <a:schemeClr val="tx1">
                  <a:lumMod val="50000"/>
                  <a:lumOff val="50000"/>
                </a:schemeClr>
              </a:solidFill>
            </a:endParaRPr>
          </a:p>
        </p:txBody>
      </p:sp>
      <p:sp>
        <p:nvSpPr>
          <p:cNvPr id="16" name="Rectangle 15">
            <a:extLst>
              <a:ext uri="{FF2B5EF4-FFF2-40B4-BE49-F238E27FC236}">
                <a16:creationId xmlns:a16="http://schemas.microsoft.com/office/drawing/2014/main" id="{D84F6BE3-4975-BB1C-4EE2-8E66FDA7AD2D}"/>
              </a:ext>
            </a:extLst>
          </p:cNvPr>
          <p:cNvSpPr/>
          <p:nvPr/>
        </p:nvSpPr>
        <p:spPr>
          <a:xfrm>
            <a:off x="7382311" y="1"/>
            <a:ext cx="1761689" cy="335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rgbClr val="FF0000"/>
                </a:solidFill>
              </a:rPr>
              <a:t>Illustrative only</a:t>
            </a:r>
            <a:endParaRPr lang="en-AU" sz="1600" i="1" dirty="0">
              <a:solidFill>
                <a:srgbClr val="FF0000"/>
              </a:solidFill>
            </a:endParaRPr>
          </a:p>
        </p:txBody>
      </p:sp>
      <p:sp>
        <p:nvSpPr>
          <p:cNvPr id="31" name="Rectangle 30">
            <a:extLst>
              <a:ext uri="{FF2B5EF4-FFF2-40B4-BE49-F238E27FC236}">
                <a16:creationId xmlns:a16="http://schemas.microsoft.com/office/drawing/2014/main" id="{BD46C7AE-2F7A-B762-B703-8EBADFFBDEE1}"/>
              </a:ext>
            </a:extLst>
          </p:cNvPr>
          <p:cNvSpPr/>
          <p:nvPr>
            <p:custDataLst>
              <p:tags r:id="rId15"/>
            </p:custDataLst>
          </p:nvPr>
        </p:nvSpPr>
        <p:spPr bwMode="auto">
          <a:xfrm>
            <a:off x="6911975" y="1927225"/>
            <a:ext cx="214313" cy="160338"/>
          </a:xfrm>
          <a:prstGeom prst="rect">
            <a:avLst/>
          </a:prstGeom>
          <a:solidFill>
            <a:srgbClr val="00B0D9"/>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5828DF50-B2B0-ACA2-70D6-86493956169D}"/>
              </a:ext>
            </a:extLst>
          </p:cNvPr>
          <p:cNvSpPr/>
          <p:nvPr>
            <p:custDataLst>
              <p:tags r:id="rId16"/>
            </p:custDataLst>
          </p:nvPr>
        </p:nvSpPr>
        <p:spPr bwMode="auto">
          <a:xfrm>
            <a:off x="6911975" y="2160588"/>
            <a:ext cx="214313" cy="160338"/>
          </a:xfrm>
          <a:prstGeom prst="rect">
            <a:avLst/>
          </a:prstGeom>
          <a:solidFill>
            <a:srgbClr val="4ADBF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25D45039-A90E-C4D0-CF90-3C269939636D}"/>
              </a:ext>
            </a:extLst>
          </p:cNvPr>
          <p:cNvSpPr/>
          <p:nvPr>
            <p:custDataLst>
              <p:tags r:id="rId17"/>
            </p:custDataLst>
          </p:nvPr>
        </p:nvSpPr>
        <p:spPr bwMode="auto">
          <a:xfrm>
            <a:off x="6911975" y="1693863"/>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Straight Connector 27">
            <a:extLst>
              <a:ext uri="{FF2B5EF4-FFF2-40B4-BE49-F238E27FC236}">
                <a16:creationId xmlns:a16="http://schemas.microsoft.com/office/drawing/2014/main" id="{D0A4987D-D922-0426-8BF6-56865FA6F3CA}"/>
              </a:ext>
            </a:extLst>
          </p:cNvPr>
          <p:cNvCxnSpPr/>
          <p:nvPr>
            <p:custDataLst>
              <p:tags r:id="rId18"/>
            </p:custDataLst>
          </p:nvPr>
        </p:nvCxnSpPr>
        <p:spPr bwMode="gray">
          <a:xfrm>
            <a:off x="6926263" y="1306513"/>
            <a:ext cx="185738" cy="0"/>
          </a:xfrm>
          <a:prstGeom prst="line">
            <a:avLst/>
          </a:prstGeom>
          <a:ln w="28575" cap="rnd" cmpd="sng" algn="ctr">
            <a:solidFill>
              <a:srgbClr val="FF920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AFA4DFA-ABC4-63C8-A635-4F2468884681}"/>
              </a:ext>
            </a:extLst>
          </p:cNvPr>
          <p:cNvCxnSpPr/>
          <p:nvPr>
            <p:custDataLst>
              <p:tags r:id="rId19"/>
            </p:custDataLst>
          </p:nvPr>
        </p:nvCxnSpPr>
        <p:spPr bwMode="gray">
          <a:xfrm>
            <a:off x="6926263" y="1539875"/>
            <a:ext cx="185738" cy="0"/>
          </a:xfrm>
          <a:prstGeom prst="line">
            <a:avLst/>
          </a:prstGeom>
          <a:ln w="28575" cap="rnd" cmpd="sng" algn="ctr">
            <a:solidFill>
              <a:srgbClr val="FFC88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 name="Google Shape;7;p1">
            <a:extLst>
              <a:ext uri="{FF2B5EF4-FFF2-40B4-BE49-F238E27FC236}">
                <a16:creationId xmlns:a16="http://schemas.microsoft.com/office/drawing/2014/main" id="{9EA220A5-59D7-4887-42E0-0E3C7293216D}"/>
              </a:ext>
            </a:extLst>
          </p:cNvPr>
          <p:cNvSpPr txBox="1">
            <a:spLocks noGrp="1"/>
          </p:cNvSpPr>
          <p:nvPr>
            <p:custDataLst>
              <p:tags r:id="rId20"/>
            </p:custDataLst>
          </p:nvPr>
        </p:nvSpPr>
        <p:spPr bwMode="auto">
          <a:xfrm>
            <a:off x="7177088" y="1922463"/>
            <a:ext cx="14097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200" kern="1200">
                <a:solidFill>
                  <a:srgbClr val="00B0D9"/>
                </a:solidFill>
                <a:effectLst/>
                <a:latin typeface="+mn-lt"/>
                <a:ea typeface="+mn-ea"/>
                <a:cs typeface="+mn-cs"/>
              </a:rPr>
              <a:t>H2 Production Credit</a:t>
            </a:r>
            <a:endParaRPr lang="en-AU" sz="1200" kern="1200">
              <a:solidFill>
                <a:srgbClr val="00B0D9"/>
              </a:solidFill>
              <a:latin typeface="+mn-lt"/>
              <a:ea typeface="+mn-ea"/>
              <a:cs typeface="+mn-cs"/>
            </a:endParaRPr>
          </a:p>
        </p:txBody>
      </p:sp>
      <p:sp>
        <p:nvSpPr>
          <p:cNvPr id="23" name="Google Shape;7;p1">
            <a:extLst>
              <a:ext uri="{FF2B5EF4-FFF2-40B4-BE49-F238E27FC236}">
                <a16:creationId xmlns:a16="http://schemas.microsoft.com/office/drawing/2014/main" id="{4AFBE2A0-CC33-8FE6-D65A-8A6641A1A683}"/>
              </a:ext>
            </a:extLst>
          </p:cNvPr>
          <p:cNvSpPr txBox="1">
            <a:spLocks noGrp="1"/>
          </p:cNvSpPr>
          <p:nvPr>
            <p:custDataLst>
              <p:tags r:id="rId21"/>
            </p:custDataLst>
          </p:nvPr>
        </p:nvSpPr>
        <p:spPr bwMode="auto">
          <a:xfrm>
            <a:off x="7177088" y="1222375"/>
            <a:ext cx="1573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9E213479-27EF-4FEA-A076-C2E0DD4EC9F8}" type="datetime'T''o''ta''l cost''''''s (in''cl. ''''r''''e''''''t''''urn)'">
              <a:rPr lang="en-AU" altLang="en-US" sz="1200" kern="1200" smtClean="0">
                <a:solidFill>
                  <a:srgbClr val="FF920D"/>
                </a:solidFill>
                <a:latin typeface="+mn-lt"/>
                <a:ea typeface="+mn-ea"/>
                <a:cs typeface="+mn-cs"/>
              </a:rPr>
              <a:pPr>
                <a:spcBef>
                  <a:spcPct val="0"/>
                </a:spcBef>
                <a:spcAft>
                  <a:spcPct val="0"/>
                </a:spcAft>
              </a:pPr>
              <a:t>Total costs (incl. return)</a:t>
            </a:fld>
            <a:endParaRPr lang="en-AU" sz="1200" kern="1200">
              <a:solidFill>
                <a:srgbClr val="FF920D"/>
              </a:solidFill>
              <a:latin typeface="+mn-lt"/>
              <a:ea typeface="+mn-ea"/>
              <a:cs typeface="+mn-cs"/>
            </a:endParaRPr>
          </a:p>
        </p:txBody>
      </p:sp>
      <p:sp>
        <p:nvSpPr>
          <p:cNvPr id="24" name="Google Shape;7;p1">
            <a:extLst>
              <a:ext uri="{FF2B5EF4-FFF2-40B4-BE49-F238E27FC236}">
                <a16:creationId xmlns:a16="http://schemas.microsoft.com/office/drawing/2014/main" id="{63F410A2-D970-782F-CB69-0890A8C3E9CB}"/>
              </a:ext>
            </a:extLst>
          </p:cNvPr>
          <p:cNvSpPr txBox="1">
            <a:spLocks noGrp="1"/>
          </p:cNvSpPr>
          <p:nvPr>
            <p:custDataLst>
              <p:tags r:id="rId22"/>
            </p:custDataLst>
          </p:nvPr>
        </p:nvSpPr>
        <p:spPr bwMode="auto">
          <a:xfrm>
            <a:off x="7177088" y="1455738"/>
            <a:ext cx="16160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85A4CF8F-3AC3-465C-8838-9804CDE611A1}" type="datetime'T''''ota''''''l'''' ''cost''s ''(''excl.'' re''t''''ur''n)'''">
              <a:rPr lang="en-AU" altLang="en-US" sz="1200" kern="1200" smtClean="0">
                <a:solidFill>
                  <a:srgbClr val="FFC884"/>
                </a:solidFill>
                <a:latin typeface="+mn-lt"/>
                <a:ea typeface="+mn-ea"/>
                <a:cs typeface="+mn-cs"/>
              </a:rPr>
              <a:pPr>
                <a:spcBef>
                  <a:spcPct val="0"/>
                </a:spcBef>
                <a:spcAft>
                  <a:spcPct val="0"/>
                </a:spcAft>
              </a:pPr>
              <a:t>Total costs (excl. return)</a:t>
            </a:fld>
            <a:endParaRPr lang="en-AU" sz="1200" kern="1200">
              <a:solidFill>
                <a:srgbClr val="FFC884"/>
              </a:solidFill>
              <a:latin typeface="+mn-lt"/>
              <a:ea typeface="+mn-ea"/>
              <a:cs typeface="+mn-cs"/>
            </a:endParaRPr>
          </a:p>
        </p:txBody>
      </p:sp>
      <p:sp>
        <p:nvSpPr>
          <p:cNvPr id="25" name="Google Shape;7;p1">
            <a:extLst>
              <a:ext uri="{FF2B5EF4-FFF2-40B4-BE49-F238E27FC236}">
                <a16:creationId xmlns:a16="http://schemas.microsoft.com/office/drawing/2014/main" id="{B189D328-8C7A-65CC-1C9C-4B339060FEDE}"/>
              </a:ext>
            </a:extLst>
          </p:cNvPr>
          <p:cNvSpPr txBox="1">
            <a:spLocks noGrp="1"/>
          </p:cNvSpPr>
          <p:nvPr>
            <p:custDataLst>
              <p:tags r:id="rId23"/>
            </p:custDataLst>
          </p:nvPr>
        </p:nvSpPr>
        <p:spPr bwMode="auto">
          <a:xfrm>
            <a:off x="7177088" y="2155825"/>
            <a:ext cx="1638300"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200" kern="1200">
                <a:solidFill>
                  <a:srgbClr val="4ADBFF"/>
                </a:solidFill>
                <a:effectLst/>
                <a:latin typeface="+mn-lt"/>
                <a:ea typeface="+mn-ea"/>
                <a:cs typeface="+mn-cs"/>
              </a:rPr>
              <a:t>Potential H2 Production </a:t>
            </a:r>
          </a:p>
          <a:p>
            <a:pPr>
              <a:spcBef>
                <a:spcPct val="0"/>
              </a:spcBef>
              <a:spcAft>
                <a:spcPct val="0"/>
              </a:spcAft>
            </a:pPr>
            <a:r>
              <a:rPr lang="en-AU" altLang="en-US" sz="1200" kern="1200">
                <a:solidFill>
                  <a:srgbClr val="4ADBFF"/>
                </a:solidFill>
                <a:effectLst/>
                <a:latin typeface="+mn-lt"/>
                <a:ea typeface="+mn-ea"/>
                <a:cs typeface="+mn-cs"/>
              </a:rPr>
              <a:t>Credit top-up payment</a:t>
            </a:r>
            <a:endParaRPr lang="en-AU" sz="1200" kern="1200">
              <a:solidFill>
                <a:srgbClr val="4ADBFF"/>
              </a:solidFill>
              <a:latin typeface="+mn-lt"/>
              <a:ea typeface="+mn-ea"/>
              <a:cs typeface="+mn-cs"/>
            </a:endParaRPr>
          </a:p>
        </p:txBody>
      </p:sp>
      <p:sp>
        <p:nvSpPr>
          <p:cNvPr id="26" name="Google Shape;7;p1">
            <a:extLst>
              <a:ext uri="{FF2B5EF4-FFF2-40B4-BE49-F238E27FC236}">
                <a16:creationId xmlns:a16="http://schemas.microsoft.com/office/drawing/2014/main" id="{87EE3E4F-1850-E29A-816C-77A1F388D681}"/>
              </a:ext>
            </a:extLst>
          </p:cNvPr>
          <p:cNvSpPr txBox="1">
            <a:spLocks noGrp="1"/>
          </p:cNvSpPr>
          <p:nvPr>
            <p:custDataLst>
              <p:tags r:id="rId24"/>
            </p:custDataLst>
          </p:nvPr>
        </p:nvSpPr>
        <p:spPr bwMode="auto">
          <a:xfrm>
            <a:off x="7177088" y="1689100"/>
            <a:ext cx="14097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en-AU" altLang="en-US" sz="1200" kern="1200">
                <a:solidFill>
                  <a:schemeClr val="tx1"/>
                </a:solidFill>
                <a:effectLst/>
                <a:latin typeface="+mn-lt"/>
                <a:ea typeface="+mn-ea"/>
                <a:cs typeface="+mn-cs"/>
              </a:rPr>
              <a:t>Total offtake revenue</a:t>
            </a:r>
            <a:endParaRPr lang="en-AU" sz="1200" kern="1200">
              <a:solidFill>
                <a:schemeClr val="tx1"/>
              </a:solidFill>
              <a:latin typeface="+mn-lt"/>
              <a:ea typeface="+mn-ea"/>
              <a:cs typeface="+mn-cs"/>
            </a:endParaRPr>
          </a:p>
        </p:txBody>
      </p:sp>
      <p:sp>
        <p:nvSpPr>
          <p:cNvPr id="40" name="Rectangle 39">
            <a:extLst>
              <a:ext uri="{FF2B5EF4-FFF2-40B4-BE49-F238E27FC236}">
                <a16:creationId xmlns:a16="http://schemas.microsoft.com/office/drawing/2014/main" id="{AE8AFE87-32CD-60B9-DB0F-2DD320870DC7}"/>
              </a:ext>
            </a:extLst>
          </p:cNvPr>
          <p:cNvSpPr/>
          <p:nvPr/>
        </p:nvSpPr>
        <p:spPr>
          <a:xfrm>
            <a:off x="6851650" y="891457"/>
            <a:ext cx="1835150" cy="251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200" b="1">
                <a:solidFill>
                  <a:schemeClr val="tx1"/>
                </a:solidFill>
              </a:rPr>
              <a:t>Legend:</a:t>
            </a:r>
            <a:endParaRPr lang="en-AU" sz="1200" b="1">
              <a:solidFill>
                <a:schemeClr val="tx1"/>
              </a:solidFill>
            </a:endParaRPr>
          </a:p>
        </p:txBody>
      </p:sp>
      <p:sp>
        <p:nvSpPr>
          <p:cNvPr id="41" name="Speech Bubble: Rectangle 40">
            <a:extLst>
              <a:ext uri="{FF2B5EF4-FFF2-40B4-BE49-F238E27FC236}">
                <a16:creationId xmlns:a16="http://schemas.microsoft.com/office/drawing/2014/main" id="{0C355A59-373F-6D31-B54C-F94F6B23AF84}"/>
              </a:ext>
            </a:extLst>
          </p:cNvPr>
          <p:cNvSpPr/>
          <p:nvPr/>
        </p:nvSpPr>
        <p:spPr>
          <a:xfrm>
            <a:off x="6153150" y="3337561"/>
            <a:ext cx="1457325" cy="762542"/>
          </a:xfrm>
          <a:prstGeom prst="wedgeRectCallout">
            <a:avLst>
              <a:gd name="adj1" fmla="val -57602"/>
              <a:gd name="adj2" fmla="val 25244"/>
            </a:avLst>
          </a:prstGeom>
          <a:solidFill>
            <a:srgbClr val="4ADBFF">
              <a:alpha val="8000"/>
            </a:srgbClr>
          </a:solidFill>
          <a:ln w="19050">
            <a:solidFill>
              <a:srgbClr val="4A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Potential HPC top-up to cover costs of production, excluding returns</a:t>
            </a:r>
            <a:endParaRPr lang="en-AU" sz="1200" i="1">
              <a:solidFill>
                <a:schemeClr val="tx1"/>
              </a:solidFill>
            </a:endParaRPr>
          </a:p>
        </p:txBody>
      </p:sp>
      <p:sp>
        <p:nvSpPr>
          <p:cNvPr id="4" name="TextBox 3">
            <a:extLst>
              <a:ext uri="{FF2B5EF4-FFF2-40B4-BE49-F238E27FC236}">
                <a16:creationId xmlns:a16="http://schemas.microsoft.com/office/drawing/2014/main" id="{546913EB-7DD5-7AB7-EE00-0BFF77F0F447}"/>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1675345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A08E01B-890A-6E63-FCF3-AF78B344A938}"/>
              </a:ext>
            </a:extLst>
          </p:cNvPr>
          <p:cNvGraphicFramePr>
            <a:graphicFrameLocks noChangeAspect="1"/>
          </p:cNvGraphicFramePr>
          <p:nvPr>
            <p:custDataLst>
              <p:tags r:id="rId1"/>
            </p:custDataLst>
            <p:extLst>
              <p:ext uri="{D42A27DB-BD31-4B8C-83A1-F6EECF244321}">
                <p14:modId xmlns:p14="http://schemas.microsoft.com/office/powerpoint/2010/main" val="1593592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DA08E01B-890A-6E63-FCF3-AF78B344A9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428739-D721-CFBC-7258-D059D8100310}"/>
              </a:ext>
            </a:extLst>
          </p:cNvPr>
          <p:cNvSpPr>
            <a:spLocks noGrp="1"/>
          </p:cNvSpPr>
          <p:nvPr>
            <p:ph type="title"/>
          </p:nvPr>
        </p:nvSpPr>
        <p:spPr/>
        <p:txBody>
          <a:bodyPr vert="horz"/>
          <a:lstStyle/>
          <a:p>
            <a:r>
              <a:rPr lang="en-AU"/>
              <a:t>Proposed payment frequency &amp; term</a:t>
            </a:r>
          </a:p>
        </p:txBody>
      </p:sp>
      <p:sp>
        <p:nvSpPr>
          <p:cNvPr id="4" name="Rectangle 3">
            <a:extLst>
              <a:ext uri="{FF2B5EF4-FFF2-40B4-BE49-F238E27FC236}">
                <a16:creationId xmlns:a16="http://schemas.microsoft.com/office/drawing/2014/main" id="{54DB3478-BF0C-C575-4899-71969BAE5076}"/>
              </a:ext>
            </a:extLst>
          </p:cNvPr>
          <p:cNvSpPr/>
          <p:nvPr/>
        </p:nvSpPr>
        <p:spPr>
          <a:xfrm>
            <a:off x="0" y="0"/>
            <a:ext cx="4253023" cy="177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1000" b="1" i="1">
                <a:solidFill>
                  <a:schemeClr val="tx1">
                    <a:lumMod val="65000"/>
                    <a:lumOff val="35000"/>
                  </a:schemeClr>
                </a:solidFill>
              </a:rPr>
              <a:t>Consultation paper reference: </a:t>
            </a:r>
            <a:r>
              <a:rPr lang="en-AU" sz="1000" i="1">
                <a:solidFill>
                  <a:schemeClr val="tx1">
                    <a:lumMod val="65000"/>
                    <a:lumOff val="35000"/>
                  </a:schemeClr>
                </a:solidFill>
              </a:rPr>
              <a:t>7. Proposed payment frequency and term</a:t>
            </a:r>
          </a:p>
        </p:txBody>
      </p:sp>
      <p:sp>
        <p:nvSpPr>
          <p:cNvPr id="8" name="Rectangle 7">
            <a:extLst>
              <a:ext uri="{FF2B5EF4-FFF2-40B4-BE49-F238E27FC236}">
                <a16:creationId xmlns:a16="http://schemas.microsoft.com/office/drawing/2014/main" id="{4FDB0898-83A7-B991-F92B-97365F24F842}"/>
              </a:ext>
            </a:extLst>
          </p:cNvPr>
          <p:cNvSpPr/>
          <p:nvPr/>
        </p:nvSpPr>
        <p:spPr>
          <a:xfrm>
            <a:off x="769815" y="1297354"/>
            <a:ext cx="2050463" cy="422031"/>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AU" b="1"/>
              <a:t>Payment frequency</a:t>
            </a:r>
            <a:endParaRPr lang="en-AU" i="1"/>
          </a:p>
        </p:txBody>
      </p:sp>
      <p:sp>
        <p:nvSpPr>
          <p:cNvPr id="9" name="Rectangle 8">
            <a:extLst>
              <a:ext uri="{FF2B5EF4-FFF2-40B4-BE49-F238E27FC236}">
                <a16:creationId xmlns:a16="http://schemas.microsoft.com/office/drawing/2014/main" id="{B0DEAD72-1089-38B8-E3A7-FBE18BBCD6F7}"/>
              </a:ext>
            </a:extLst>
          </p:cNvPr>
          <p:cNvSpPr/>
          <p:nvPr/>
        </p:nvSpPr>
        <p:spPr>
          <a:xfrm>
            <a:off x="2820277" y="1297354"/>
            <a:ext cx="5553907" cy="422031"/>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72000" bIns="36000" rtlCol="0" anchor="ctr"/>
          <a:lstStyle/>
          <a:p>
            <a:pPr marL="179388" indent="-179388">
              <a:spcAft>
                <a:spcPts val="600"/>
              </a:spcAft>
              <a:buFont typeface="Arial" panose="020B0604020202020204" pitchFamily="34" charset="0"/>
              <a:buChar char="•"/>
            </a:pPr>
            <a:r>
              <a:rPr lang="en-US" b="1">
                <a:solidFill>
                  <a:schemeClr val="tx1"/>
                </a:solidFill>
              </a:rPr>
              <a:t>Quarterly in arrears</a:t>
            </a:r>
          </a:p>
        </p:txBody>
      </p:sp>
      <p:sp>
        <p:nvSpPr>
          <p:cNvPr id="12" name="Rectangle 11">
            <a:extLst>
              <a:ext uri="{FF2B5EF4-FFF2-40B4-BE49-F238E27FC236}">
                <a16:creationId xmlns:a16="http://schemas.microsoft.com/office/drawing/2014/main" id="{2EEEB50B-560F-574E-CFEC-D9D56E57C991}"/>
              </a:ext>
            </a:extLst>
          </p:cNvPr>
          <p:cNvSpPr/>
          <p:nvPr/>
        </p:nvSpPr>
        <p:spPr>
          <a:xfrm>
            <a:off x="769815" y="1942107"/>
            <a:ext cx="2050463" cy="1160602"/>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AU" b="1"/>
              <a:t>Payment timing</a:t>
            </a:r>
            <a:endParaRPr lang="en-AU" i="1"/>
          </a:p>
        </p:txBody>
      </p:sp>
      <p:sp>
        <p:nvSpPr>
          <p:cNvPr id="13" name="Rectangle 12">
            <a:extLst>
              <a:ext uri="{FF2B5EF4-FFF2-40B4-BE49-F238E27FC236}">
                <a16:creationId xmlns:a16="http://schemas.microsoft.com/office/drawing/2014/main" id="{7D17C0EF-D896-F2E3-5733-42EBB0B26A58}"/>
              </a:ext>
            </a:extLst>
          </p:cNvPr>
          <p:cNvSpPr/>
          <p:nvPr/>
        </p:nvSpPr>
        <p:spPr>
          <a:xfrm>
            <a:off x="2820277" y="1942106"/>
            <a:ext cx="5553907" cy="1160601"/>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72000" bIns="36000" rtlCol="0" anchor="ctr"/>
          <a:lstStyle/>
          <a:p>
            <a:pPr marL="179388" indent="-179388">
              <a:spcAft>
                <a:spcPts val="600"/>
              </a:spcAft>
              <a:buFont typeface="Arial" panose="020B0604020202020204" pitchFamily="34" charset="0"/>
              <a:buChar char="•"/>
            </a:pPr>
            <a:r>
              <a:rPr lang="en-US">
                <a:solidFill>
                  <a:schemeClr val="tx1"/>
                </a:solidFill>
              </a:rPr>
              <a:t>Available </a:t>
            </a:r>
            <a:r>
              <a:rPr lang="en-US" b="1">
                <a:solidFill>
                  <a:schemeClr val="tx1"/>
                </a:solidFill>
              </a:rPr>
              <a:t>from FY27</a:t>
            </a:r>
          </a:p>
          <a:p>
            <a:pPr marL="179388" indent="-179388">
              <a:spcAft>
                <a:spcPts val="600"/>
              </a:spcAft>
              <a:buFont typeface="Arial" panose="020B0604020202020204" pitchFamily="34" charset="0"/>
              <a:buChar char="•"/>
            </a:pPr>
            <a:r>
              <a:rPr lang="en-US">
                <a:solidFill>
                  <a:schemeClr val="tx1"/>
                </a:solidFill>
              </a:rPr>
              <a:t>Over </a:t>
            </a:r>
            <a:r>
              <a:rPr lang="en-US" b="1">
                <a:solidFill>
                  <a:schemeClr val="tx1"/>
                </a:solidFill>
              </a:rPr>
              <a:t>maximum 10-year term </a:t>
            </a:r>
          </a:p>
          <a:p>
            <a:pPr marL="179388" indent="-179388">
              <a:spcAft>
                <a:spcPts val="600"/>
              </a:spcAft>
              <a:buFont typeface="Arial" panose="020B0604020202020204" pitchFamily="34" charset="0"/>
              <a:buChar char="•"/>
            </a:pPr>
            <a:r>
              <a:rPr lang="en-US" b="1">
                <a:solidFill>
                  <a:schemeClr val="tx1"/>
                </a:solidFill>
              </a:rPr>
              <a:t>Commencing on agreed start date</a:t>
            </a:r>
            <a:r>
              <a:rPr lang="en-US">
                <a:solidFill>
                  <a:schemeClr val="tx1"/>
                </a:solidFill>
              </a:rPr>
              <a:t>, linked to commercial operations &amp; sunset dates in key offtake agreements</a:t>
            </a:r>
          </a:p>
        </p:txBody>
      </p:sp>
      <p:sp>
        <p:nvSpPr>
          <p:cNvPr id="14" name="Rectangle 13">
            <a:extLst>
              <a:ext uri="{FF2B5EF4-FFF2-40B4-BE49-F238E27FC236}">
                <a16:creationId xmlns:a16="http://schemas.microsoft.com/office/drawing/2014/main" id="{202402A4-0CC3-AA92-DFFD-79E2E022E12C}"/>
              </a:ext>
            </a:extLst>
          </p:cNvPr>
          <p:cNvSpPr/>
          <p:nvPr/>
        </p:nvSpPr>
        <p:spPr>
          <a:xfrm>
            <a:off x="769815" y="3325427"/>
            <a:ext cx="2050463" cy="574450"/>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AU" b="1"/>
              <a:t>Payment termination</a:t>
            </a:r>
            <a:endParaRPr lang="en-AU" i="1"/>
          </a:p>
        </p:txBody>
      </p:sp>
      <p:sp>
        <p:nvSpPr>
          <p:cNvPr id="15" name="Rectangle 14">
            <a:extLst>
              <a:ext uri="{FF2B5EF4-FFF2-40B4-BE49-F238E27FC236}">
                <a16:creationId xmlns:a16="http://schemas.microsoft.com/office/drawing/2014/main" id="{FAD40E87-F525-C893-BAB2-52DA7568F0EB}"/>
              </a:ext>
            </a:extLst>
          </p:cNvPr>
          <p:cNvSpPr/>
          <p:nvPr/>
        </p:nvSpPr>
        <p:spPr>
          <a:xfrm>
            <a:off x="2820277" y="3325427"/>
            <a:ext cx="5553907" cy="574449"/>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72000" bIns="36000" rtlCol="0" anchor="ctr"/>
          <a:lstStyle/>
          <a:p>
            <a:pPr marL="179388" indent="-179388">
              <a:spcAft>
                <a:spcPts val="600"/>
              </a:spcAft>
              <a:buFont typeface="Arial" panose="020B0604020202020204" pitchFamily="34" charset="0"/>
              <a:buChar char="•"/>
            </a:pPr>
            <a:r>
              <a:rPr lang="en-US">
                <a:solidFill>
                  <a:schemeClr val="tx1"/>
                </a:solidFill>
              </a:rPr>
              <a:t>Funding may be </a:t>
            </a:r>
            <a:r>
              <a:rPr lang="en-US" b="1">
                <a:solidFill>
                  <a:schemeClr val="tx1"/>
                </a:solidFill>
              </a:rPr>
              <a:t>terminated </a:t>
            </a:r>
            <a:r>
              <a:rPr lang="en-US">
                <a:solidFill>
                  <a:schemeClr val="tx1"/>
                </a:solidFill>
              </a:rPr>
              <a:t>if the project</a:t>
            </a:r>
            <a:r>
              <a:rPr lang="en-US" b="1">
                <a:solidFill>
                  <a:schemeClr val="tx1"/>
                </a:solidFill>
              </a:rPr>
              <a:t> ceases development or is materially delayed</a:t>
            </a:r>
            <a:r>
              <a:rPr lang="en-US">
                <a:solidFill>
                  <a:schemeClr val="tx1"/>
                </a:solidFill>
              </a:rPr>
              <a:t>, as agreed by the parties</a:t>
            </a:r>
          </a:p>
        </p:txBody>
      </p:sp>
      <p:sp>
        <p:nvSpPr>
          <p:cNvPr id="3" name="TextBox 2">
            <a:extLst>
              <a:ext uri="{FF2B5EF4-FFF2-40B4-BE49-F238E27FC236}">
                <a16:creationId xmlns:a16="http://schemas.microsoft.com/office/drawing/2014/main" id="{5116D2FF-7DD5-B4AC-F7FB-3C2FEAB9A97A}"/>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3761211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3F5E48-E884-89AC-9E34-404D7FEB3A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513F5E48-E884-89AC-9E34-404D7FEB3A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60ED473-3DE2-6622-C8F5-24BB03256294}"/>
              </a:ext>
            </a:extLst>
          </p:cNvPr>
          <p:cNvSpPr/>
          <p:nvPr/>
        </p:nvSpPr>
        <p:spPr>
          <a:xfrm>
            <a:off x="2691818" y="3284442"/>
            <a:ext cx="5718757" cy="303230"/>
          </a:xfrm>
          <a:prstGeom prst="rect">
            <a:avLst/>
          </a:prstGeom>
          <a:solidFill>
            <a:srgbClr val="083A4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4">
            <a:extLst>
              <a:ext uri="{FF2B5EF4-FFF2-40B4-BE49-F238E27FC236}">
                <a16:creationId xmlns:a16="http://schemas.microsoft.com/office/drawing/2014/main" id="{AE82C7F3-55F8-AFFD-4484-2CA9F2FD3F9E}"/>
              </a:ext>
            </a:extLst>
          </p:cNvPr>
          <p:cNvSpPr txBox="1">
            <a:spLocks/>
          </p:cNvSpPr>
          <p:nvPr/>
        </p:nvSpPr>
        <p:spPr>
          <a:xfrm>
            <a:off x="2691818" y="468000"/>
            <a:ext cx="6200182" cy="540000"/>
          </a:xfrm>
          <a:prstGeom prst="rect">
            <a:avLst/>
          </a:prstGeom>
          <a:noFill/>
          <a:ln>
            <a:noFill/>
          </a:ln>
        </p:spPr>
        <p:txBody>
          <a:bodyPr spcFirstLastPara="1" vert="horz"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0D9"/>
              </a:buClr>
              <a:buSzPts val="2200"/>
              <a:buFont typeface="Arial"/>
              <a:buNone/>
              <a:defRPr sz="2200" b="1" i="0" u="none" strike="noStrike" cap="none">
                <a:solidFill>
                  <a:srgbClr val="00B0D9"/>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r>
              <a:rPr lang="en-AU">
                <a:solidFill>
                  <a:srgbClr val="083A42"/>
                </a:solidFill>
              </a:rPr>
              <a:t>Agenda</a:t>
            </a:r>
          </a:p>
        </p:txBody>
      </p:sp>
      <p:sp>
        <p:nvSpPr>
          <p:cNvPr id="11" name="Rectangle 10">
            <a:extLst>
              <a:ext uri="{FF2B5EF4-FFF2-40B4-BE49-F238E27FC236}">
                <a16:creationId xmlns:a16="http://schemas.microsoft.com/office/drawing/2014/main" id="{E44CE207-AF0D-BFDF-36E0-7B58F672E80E}"/>
              </a:ext>
            </a:extLst>
          </p:cNvPr>
          <p:cNvSpPr/>
          <p:nvPr/>
        </p:nvSpPr>
        <p:spPr>
          <a:xfrm>
            <a:off x="2676524" y="1068370"/>
            <a:ext cx="5648325" cy="2851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400050" indent="-400050">
              <a:spcAft>
                <a:spcPts val="1200"/>
              </a:spcAft>
              <a:buClr>
                <a:srgbClr val="083A42"/>
              </a:buClr>
              <a:buFont typeface="+mj-lt"/>
              <a:buAutoNum type="romanUcPeriod"/>
            </a:pPr>
            <a:r>
              <a:rPr lang="en-AU">
                <a:solidFill>
                  <a:schemeClr val="tx2">
                    <a:lumMod val="75000"/>
                  </a:schemeClr>
                </a:solidFill>
              </a:rPr>
              <a:t>Overview of Australian Government hydrogen initiatives</a:t>
            </a:r>
          </a:p>
          <a:p>
            <a:pPr marL="400050" indent="-400050">
              <a:spcAft>
                <a:spcPts val="1200"/>
              </a:spcAft>
              <a:buClr>
                <a:srgbClr val="083A42"/>
              </a:buClr>
              <a:buFont typeface="+mj-lt"/>
              <a:buAutoNum type="romanUcPeriod"/>
            </a:pPr>
            <a:r>
              <a:rPr lang="en-AU">
                <a:solidFill>
                  <a:srgbClr val="083A42"/>
                </a:solidFill>
              </a:rPr>
              <a:t>Hydrogen Headstart consultation:</a:t>
            </a:r>
          </a:p>
          <a:p>
            <a:pPr marL="842963" lvl="1" indent="-400050">
              <a:spcAft>
                <a:spcPts val="1200"/>
              </a:spcAft>
              <a:buClr>
                <a:srgbClr val="083A42"/>
              </a:buClr>
              <a:buFont typeface="+mj-lt"/>
              <a:buAutoNum type="arabicPeriod"/>
            </a:pPr>
            <a:r>
              <a:rPr lang="en-US">
                <a:solidFill>
                  <a:schemeClr val="tx2">
                    <a:lumMod val="75000"/>
                  </a:schemeClr>
                </a:solidFill>
              </a:rPr>
              <a:t>ARENA’s Role in Hydrogen</a:t>
            </a:r>
          </a:p>
          <a:p>
            <a:pPr marL="842963" lvl="1" indent="-400050">
              <a:spcAft>
                <a:spcPts val="1200"/>
              </a:spcAft>
              <a:buClr>
                <a:srgbClr val="083A42"/>
              </a:buClr>
              <a:buFont typeface="+mj-lt"/>
              <a:buAutoNum type="arabicPeriod"/>
            </a:pPr>
            <a:r>
              <a:rPr lang="en-US">
                <a:solidFill>
                  <a:schemeClr val="tx2">
                    <a:lumMod val="75000"/>
                  </a:schemeClr>
                </a:solidFill>
              </a:rPr>
              <a:t>Overview of Consultation Process </a:t>
            </a:r>
          </a:p>
          <a:p>
            <a:pPr marL="842963" lvl="1" indent="-400050">
              <a:spcAft>
                <a:spcPts val="1200"/>
              </a:spcAft>
              <a:buClr>
                <a:srgbClr val="083A42"/>
              </a:buClr>
              <a:buFont typeface="+mj-lt"/>
              <a:buAutoNum type="arabicPeriod"/>
            </a:pPr>
            <a:r>
              <a:rPr lang="en-AU">
                <a:solidFill>
                  <a:schemeClr val="tx2">
                    <a:lumMod val="75000"/>
                  </a:schemeClr>
                </a:solidFill>
              </a:rPr>
              <a:t>Competitive Round Objectives</a:t>
            </a:r>
          </a:p>
          <a:p>
            <a:pPr marL="842963" lvl="1" indent="-400050">
              <a:spcAft>
                <a:spcPts val="1200"/>
              </a:spcAft>
              <a:buClr>
                <a:srgbClr val="083A42"/>
              </a:buClr>
              <a:buFont typeface="+mj-lt"/>
              <a:buAutoNum type="arabicPeriod"/>
            </a:pPr>
            <a:r>
              <a:rPr lang="en-AU">
                <a:solidFill>
                  <a:schemeClr val="tx2">
                    <a:lumMod val="75000"/>
                  </a:schemeClr>
                </a:solidFill>
              </a:rPr>
              <a:t>Proposed Competitive Round Design</a:t>
            </a:r>
          </a:p>
          <a:p>
            <a:pPr marL="842963" lvl="1" indent="-400050">
              <a:spcAft>
                <a:spcPts val="1200"/>
              </a:spcAft>
              <a:buClr>
                <a:srgbClr val="083A42"/>
              </a:buClr>
              <a:buFont typeface="+mj-lt"/>
              <a:buAutoNum type="arabicPeriod"/>
            </a:pPr>
            <a:r>
              <a:rPr lang="en-AU" b="1">
                <a:solidFill>
                  <a:srgbClr val="083A42"/>
                </a:solidFill>
              </a:rPr>
              <a:t>Proposed Merit Criteria &amp; Timetable</a:t>
            </a:r>
          </a:p>
          <a:p>
            <a:pPr marL="842963" lvl="1" indent="-400050">
              <a:spcAft>
                <a:spcPts val="1200"/>
              </a:spcAft>
              <a:buClr>
                <a:srgbClr val="083A42"/>
              </a:buClr>
              <a:buFont typeface="+mj-lt"/>
              <a:buAutoNum type="arabicPeriod"/>
            </a:pPr>
            <a:r>
              <a:rPr lang="en-AU">
                <a:solidFill>
                  <a:schemeClr val="tx2">
                    <a:lumMod val="75000"/>
                  </a:schemeClr>
                </a:solidFill>
              </a:rPr>
              <a:t>Next Steps</a:t>
            </a:r>
          </a:p>
          <a:p>
            <a:pPr marL="842963" lvl="1" indent="-400050">
              <a:spcAft>
                <a:spcPts val="1200"/>
              </a:spcAft>
              <a:buClr>
                <a:srgbClr val="083A42"/>
              </a:buClr>
              <a:buFont typeface="+mj-lt"/>
              <a:buAutoNum type="arabicPeriod"/>
            </a:pPr>
            <a:r>
              <a:rPr lang="en-AU">
                <a:solidFill>
                  <a:schemeClr val="tx2">
                    <a:lumMod val="75000"/>
                  </a:schemeClr>
                </a:solidFill>
              </a:rPr>
              <a:t>Q&amp;A</a:t>
            </a:r>
          </a:p>
          <a:p>
            <a:pPr marL="361950" indent="-361950">
              <a:spcAft>
                <a:spcPts val="1200"/>
              </a:spcAft>
              <a:buClr>
                <a:srgbClr val="00B0D9"/>
              </a:buClr>
              <a:buFont typeface="+mj-lt"/>
              <a:buAutoNum type="arabicPeriod"/>
            </a:pPr>
            <a:endParaRPr lang="en-AU">
              <a:solidFill>
                <a:schemeClr val="tx2">
                  <a:lumMod val="75000"/>
                </a:schemeClr>
              </a:solidFill>
            </a:endParaRPr>
          </a:p>
        </p:txBody>
      </p:sp>
      <p:sp>
        <p:nvSpPr>
          <p:cNvPr id="3" name="TextBox 2">
            <a:extLst>
              <a:ext uri="{FF2B5EF4-FFF2-40B4-BE49-F238E27FC236}">
                <a16:creationId xmlns:a16="http://schemas.microsoft.com/office/drawing/2014/main" id="{14AD09D7-EC25-E124-E87F-D31BEA6B9BBF}"/>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2137050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509202C-D309-7F7F-97FE-8A318431EC07}"/>
              </a:ext>
            </a:extLst>
          </p:cNvPr>
          <p:cNvGraphicFramePr>
            <a:graphicFrameLocks noChangeAspect="1"/>
          </p:cNvGraphicFramePr>
          <p:nvPr>
            <p:custDataLst>
              <p:tags r:id="rId1"/>
            </p:custDataLst>
            <p:extLst>
              <p:ext uri="{D42A27DB-BD31-4B8C-83A1-F6EECF244321}">
                <p14:modId xmlns:p14="http://schemas.microsoft.com/office/powerpoint/2010/main" val="2577403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0509202C-D309-7F7F-97FE-8A318431EC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73D35E-A8AC-E8C6-D263-71D921F3A2ED}"/>
              </a:ext>
            </a:extLst>
          </p:cNvPr>
          <p:cNvSpPr>
            <a:spLocks noGrp="1"/>
          </p:cNvSpPr>
          <p:nvPr>
            <p:ph type="title"/>
          </p:nvPr>
        </p:nvSpPr>
        <p:spPr/>
        <p:txBody>
          <a:bodyPr vert="horz"/>
          <a:lstStyle/>
          <a:p>
            <a:r>
              <a:rPr lang="en-AU"/>
              <a:t>Proposed merit criteria</a:t>
            </a:r>
          </a:p>
        </p:txBody>
      </p:sp>
      <p:sp>
        <p:nvSpPr>
          <p:cNvPr id="4" name="Rectangle 3">
            <a:extLst>
              <a:ext uri="{FF2B5EF4-FFF2-40B4-BE49-F238E27FC236}">
                <a16:creationId xmlns:a16="http://schemas.microsoft.com/office/drawing/2014/main" id="{62DC733E-D5F7-EC94-5365-09BE6D1715FA}"/>
              </a:ext>
            </a:extLst>
          </p:cNvPr>
          <p:cNvSpPr/>
          <p:nvPr/>
        </p:nvSpPr>
        <p:spPr>
          <a:xfrm>
            <a:off x="1" y="0"/>
            <a:ext cx="3352800" cy="177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1000" b="1" i="1">
                <a:solidFill>
                  <a:schemeClr val="tx1">
                    <a:lumMod val="65000"/>
                    <a:lumOff val="35000"/>
                  </a:schemeClr>
                </a:solidFill>
              </a:rPr>
              <a:t>Consultation paper reference: </a:t>
            </a:r>
            <a:r>
              <a:rPr lang="en-AU" sz="1000" i="1">
                <a:solidFill>
                  <a:schemeClr val="tx1">
                    <a:lumMod val="65000"/>
                    <a:lumOff val="35000"/>
                  </a:schemeClr>
                </a:solidFill>
              </a:rPr>
              <a:t>9. Proposed merit criteria</a:t>
            </a:r>
          </a:p>
        </p:txBody>
      </p:sp>
      <p:sp>
        <p:nvSpPr>
          <p:cNvPr id="12" name="Rectangle 11">
            <a:extLst>
              <a:ext uri="{FF2B5EF4-FFF2-40B4-BE49-F238E27FC236}">
                <a16:creationId xmlns:a16="http://schemas.microsoft.com/office/drawing/2014/main" id="{812AEDDF-6428-06F9-9A13-77B8377CB7CE}"/>
              </a:ext>
            </a:extLst>
          </p:cNvPr>
          <p:cNvSpPr/>
          <p:nvPr/>
        </p:nvSpPr>
        <p:spPr>
          <a:xfrm>
            <a:off x="407848" y="2307881"/>
            <a:ext cx="1530000" cy="864000"/>
          </a:xfrm>
          <a:prstGeom prst="rect">
            <a:avLst/>
          </a:prstGeom>
          <a:solidFill>
            <a:srgbClr val="E6F1F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45720" rIns="0" bIns="45720" rtlCol="0" anchor="ctr" anchorCtr="0"/>
          <a:lstStyle/>
          <a:p>
            <a:pPr algn="ctr">
              <a:spcAft>
                <a:spcPts val="100"/>
              </a:spcAft>
            </a:pPr>
            <a:r>
              <a:rPr lang="en-US">
                <a:solidFill>
                  <a:schemeClr val="tx1"/>
                </a:solidFill>
              </a:rPr>
              <a:t>Alignment to Competitive Round Objectives</a:t>
            </a:r>
          </a:p>
        </p:txBody>
      </p:sp>
      <p:sp>
        <p:nvSpPr>
          <p:cNvPr id="13" name="Rectangle 12">
            <a:extLst>
              <a:ext uri="{FF2B5EF4-FFF2-40B4-BE49-F238E27FC236}">
                <a16:creationId xmlns:a16="http://schemas.microsoft.com/office/drawing/2014/main" id="{093DE1B4-F46B-742D-6AD0-A3FFA1954344}"/>
              </a:ext>
            </a:extLst>
          </p:cNvPr>
          <p:cNvSpPr/>
          <p:nvPr/>
        </p:nvSpPr>
        <p:spPr>
          <a:xfrm>
            <a:off x="2109357" y="2307881"/>
            <a:ext cx="1528067" cy="864000"/>
          </a:xfrm>
          <a:prstGeom prst="rect">
            <a:avLst/>
          </a:prstGeom>
          <a:solidFill>
            <a:srgbClr val="E6F1F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nchorCtr="0"/>
          <a:lstStyle/>
          <a:p>
            <a:pPr algn="ctr">
              <a:spcAft>
                <a:spcPts val="100"/>
              </a:spcAft>
            </a:pPr>
            <a:r>
              <a:rPr lang="en-AU">
                <a:solidFill>
                  <a:schemeClr val="tx1"/>
                </a:solidFill>
              </a:rPr>
              <a:t>Applicant Capability &amp; Capacity</a:t>
            </a:r>
          </a:p>
        </p:txBody>
      </p:sp>
      <p:sp>
        <p:nvSpPr>
          <p:cNvPr id="14" name="Rectangle 13">
            <a:extLst>
              <a:ext uri="{FF2B5EF4-FFF2-40B4-BE49-F238E27FC236}">
                <a16:creationId xmlns:a16="http://schemas.microsoft.com/office/drawing/2014/main" id="{CB0329BC-F352-C39B-F606-353A6C181876}"/>
              </a:ext>
            </a:extLst>
          </p:cNvPr>
          <p:cNvSpPr/>
          <p:nvPr/>
        </p:nvSpPr>
        <p:spPr>
          <a:xfrm>
            <a:off x="3808933" y="2307881"/>
            <a:ext cx="1528067" cy="864000"/>
          </a:xfrm>
          <a:prstGeom prst="rect">
            <a:avLst/>
          </a:prstGeom>
          <a:solidFill>
            <a:srgbClr val="E6F1F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nchorCtr="0"/>
          <a:lstStyle/>
          <a:p>
            <a:pPr algn="ctr">
              <a:spcAft>
                <a:spcPts val="100"/>
              </a:spcAft>
            </a:pPr>
            <a:r>
              <a:rPr lang="en-US">
                <a:solidFill>
                  <a:schemeClr val="tx1"/>
                </a:solidFill>
              </a:rPr>
              <a:t>Scope, Methodology, Deliverability &amp; Risk</a:t>
            </a:r>
          </a:p>
        </p:txBody>
      </p:sp>
      <p:sp>
        <p:nvSpPr>
          <p:cNvPr id="15" name="Rectangle 14">
            <a:extLst>
              <a:ext uri="{FF2B5EF4-FFF2-40B4-BE49-F238E27FC236}">
                <a16:creationId xmlns:a16="http://schemas.microsoft.com/office/drawing/2014/main" id="{DA486B88-5BC0-124B-6D10-0962A6CF5E88}"/>
              </a:ext>
            </a:extLst>
          </p:cNvPr>
          <p:cNvSpPr/>
          <p:nvPr/>
        </p:nvSpPr>
        <p:spPr>
          <a:xfrm>
            <a:off x="5506518" y="2307881"/>
            <a:ext cx="1528067" cy="864000"/>
          </a:xfrm>
          <a:prstGeom prst="rect">
            <a:avLst/>
          </a:prstGeom>
          <a:solidFill>
            <a:srgbClr val="E6F1F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nchorCtr="0"/>
          <a:lstStyle/>
          <a:p>
            <a:pPr algn="ctr">
              <a:spcAft>
                <a:spcPts val="100"/>
              </a:spcAft>
            </a:pPr>
            <a:r>
              <a:rPr lang="en-AU">
                <a:solidFill>
                  <a:schemeClr val="tx1"/>
                </a:solidFill>
              </a:rPr>
              <a:t>Financial Capability</a:t>
            </a:r>
          </a:p>
        </p:txBody>
      </p:sp>
      <p:sp>
        <p:nvSpPr>
          <p:cNvPr id="16" name="Rectangle 15">
            <a:extLst>
              <a:ext uri="{FF2B5EF4-FFF2-40B4-BE49-F238E27FC236}">
                <a16:creationId xmlns:a16="http://schemas.microsoft.com/office/drawing/2014/main" id="{B50E9F58-FBF7-64BC-F4FC-CCC2F93EB7D3}"/>
              </a:ext>
            </a:extLst>
          </p:cNvPr>
          <p:cNvSpPr/>
          <p:nvPr/>
        </p:nvSpPr>
        <p:spPr>
          <a:xfrm>
            <a:off x="7208085" y="2307881"/>
            <a:ext cx="1528067" cy="864000"/>
          </a:xfrm>
          <a:prstGeom prst="rect">
            <a:avLst/>
          </a:prstGeom>
          <a:solidFill>
            <a:srgbClr val="E6F1F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nchorCtr="0"/>
          <a:lstStyle/>
          <a:p>
            <a:pPr algn="ctr">
              <a:spcAft>
                <a:spcPts val="100"/>
              </a:spcAft>
            </a:pPr>
            <a:r>
              <a:rPr lang="en-AU">
                <a:solidFill>
                  <a:schemeClr val="tx1"/>
                </a:solidFill>
              </a:rPr>
              <a:t>Knowledge Sharing</a:t>
            </a:r>
          </a:p>
        </p:txBody>
      </p:sp>
      <p:sp>
        <p:nvSpPr>
          <p:cNvPr id="7" name="Rectangle 6">
            <a:extLst>
              <a:ext uri="{FF2B5EF4-FFF2-40B4-BE49-F238E27FC236}">
                <a16:creationId xmlns:a16="http://schemas.microsoft.com/office/drawing/2014/main" id="{CFB61525-260C-CFD5-ACDE-5A916CA3A97B}"/>
              </a:ext>
            </a:extLst>
          </p:cNvPr>
          <p:cNvSpPr/>
          <p:nvPr/>
        </p:nvSpPr>
        <p:spPr>
          <a:xfrm>
            <a:off x="407848" y="1790699"/>
            <a:ext cx="1530000" cy="45256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5000"/>
              </a:lnSpc>
            </a:pPr>
            <a:r>
              <a:rPr lang="en-AU" b="1"/>
              <a:t>Merit Criterion A</a:t>
            </a:r>
          </a:p>
        </p:txBody>
      </p:sp>
      <p:sp>
        <p:nvSpPr>
          <p:cNvPr id="8" name="Rectangle 7">
            <a:extLst>
              <a:ext uri="{FF2B5EF4-FFF2-40B4-BE49-F238E27FC236}">
                <a16:creationId xmlns:a16="http://schemas.microsoft.com/office/drawing/2014/main" id="{326E8478-834C-FC2F-FB08-3F42FC5FA1D2}"/>
              </a:ext>
            </a:extLst>
          </p:cNvPr>
          <p:cNvSpPr/>
          <p:nvPr/>
        </p:nvSpPr>
        <p:spPr>
          <a:xfrm>
            <a:off x="2109357" y="1790699"/>
            <a:ext cx="1528067" cy="45256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5000"/>
              </a:lnSpc>
            </a:pPr>
            <a:r>
              <a:rPr lang="en-AU" b="1"/>
              <a:t>Merit Criterion B</a:t>
            </a:r>
          </a:p>
        </p:txBody>
      </p:sp>
      <p:sp>
        <p:nvSpPr>
          <p:cNvPr id="9" name="Rectangle 8">
            <a:extLst>
              <a:ext uri="{FF2B5EF4-FFF2-40B4-BE49-F238E27FC236}">
                <a16:creationId xmlns:a16="http://schemas.microsoft.com/office/drawing/2014/main" id="{FB95D475-33B6-893E-2E78-6BAE3E0960A7}"/>
              </a:ext>
            </a:extLst>
          </p:cNvPr>
          <p:cNvSpPr/>
          <p:nvPr/>
        </p:nvSpPr>
        <p:spPr>
          <a:xfrm>
            <a:off x="3808933" y="1790699"/>
            <a:ext cx="1528067" cy="45256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5000"/>
              </a:lnSpc>
            </a:pPr>
            <a:r>
              <a:rPr lang="en-AU" b="1"/>
              <a:t>Merit Criterion C</a:t>
            </a:r>
          </a:p>
        </p:txBody>
      </p:sp>
      <p:sp>
        <p:nvSpPr>
          <p:cNvPr id="10" name="Rectangle 9">
            <a:extLst>
              <a:ext uri="{FF2B5EF4-FFF2-40B4-BE49-F238E27FC236}">
                <a16:creationId xmlns:a16="http://schemas.microsoft.com/office/drawing/2014/main" id="{ECF4695B-EC26-D6D2-0B2F-900D0EDEE0B4}"/>
              </a:ext>
            </a:extLst>
          </p:cNvPr>
          <p:cNvSpPr/>
          <p:nvPr/>
        </p:nvSpPr>
        <p:spPr>
          <a:xfrm>
            <a:off x="5506518" y="1790699"/>
            <a:ext cx="1528067" cy="45256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5000"/>
              </a:lnSpc>
            </a:pPr>
            <a:r>
              <a:rPr lang="en-AU" b="1"/>
              <a:t>Merit Criterion D</a:t>
            </a:r>
          </a:p>
        </p:txBody>
      </p:sp>
      <p:sp>
        <p:nvSpPr>
          <p:cNvPr id="11" name="Rectangle 10">
            <a:extLst>
              <a:ext uri="{FF2B5EF4-FFF2-40B4-BE49-F238E27FC236}">
                <a16:creationId xmlns:a16="http://schemas.microsoft.com/office/drawing/2014/main" id="{EA494BFA-E91C-F149-AEB3-10897F1C7324}"/>
              </a:ext>
            </a:extLst>
          </p:cNvPr>
          <p:cNvSpPr/>
          <p:nvPr/>
        </p:nvSpPr>
        <p:spPr>
          <a:xfrm>
            <a:off x="7208085" y="1790699"/>
            <a:ext cx="1528067" cy="45256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5000"/>
              </a:lnSpc>
            </a:pPr>
            <a:r>
              <a:rPr lang="en-AU" b="1"/>
              <a:t>Merit Criterion E </a:t>
            </a:r>
          </a:p>
        </p:txBody>
      </p:sp>
      <p:sp>
        <p:nvSpPr>
          <p:cNvPr id="3" name="TextBox 2">
            <a:extLst>
              <a:ext uri="{FF2B5EF4-FFF2-40B4-BE49-F238E27FC236}">
                <a16:creationId xmlns:a16="http://schemas.microsoft.com/office/drawing/2014/main" id="{20C9B7AC-F48B-A201-2780-1561D01171CC}"/>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Tree>
    <p:extLst>
      <p:ext uri="{BB962C8B-B14F-4D97-AF65-F5344CB8AC3E}">
        <p14:creationId xmlns:p14="http://schemas.microsoft.com/office/powerpoint/2010/main" val="1471036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A08E01B-890A-6E63-FCF3-AF78B344A938}"/>
              </a:ext>
            </a:extLst>
          </p:cNvPr>
          <p:cNvGraphicFramePr>
            <a:graphicFrameLocks noChangeAspect="1"/>
          </p:cNvGraphicFramePr>
          <p:nvPr>
            <p:custDataLst>
              <p:tags r:id="rId1"/>
            </p:custDataLst>
            <p:extLst>
              <p:ext uri="{D42A27DB-BD31-4B8C-83A1-F6EECF244321}">
                <p14:modId xmlns:p14="http://schemas.microsoft.com/office/powerpoint/2010/main" val="3078401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DA08E01B-890A-6E63-FCF3-AF78B344A9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428739-D721-CFBC-7258-D059D8100310}"/>
              </a:ext>
            </a:extLst>
          </p:cNvPr>
          <p:cNvSpPr>
            <a:spLocks noGrp="1"/>
          </p:cNvSpPr>
          <p:nvPr>
            <p:ph type="title"/>
          </p:nvPr>
        </p:nvSpPr>
        <p:spPr/>
        <p:txBody>
          <a:bodyPr vert="horz"/>
          <a:lstStyle/>
          <a:p>
            <a:r>
              <a:rPr lang="en-AU"/>
              <a:t>Proposed assessment process timetable</a:t>
            </a:r>
          </a:p>
        </p:txBody>
      </p:sp>
      <p:sp>
        <p:nvSpPr>
          <p:cNvPr id="8" name="Rectangle 7">
            <a:extLst>
              <a:ext uri="{FF2B5EF4-FFF2-40B4-BE49-F238E27FC236}">
                <a16:creationId xmlns:a16="http://schemas.microsoft.com/office/drawing/2014/main" id="{F2A073F1-5C50-9DF1-14C9-2F66D8B9B87C}"/>
              </a:ext>
            </a:extLst>
          </p:cNvPr>
          <p:cNvSpPr/>
          <p:nvPr/>
        </p:nvSpPr>
        <p:spPr>
          <a:xfrm>
            <a:off x="1" y="0"/>
            <a:ext cx="3260650" cy="177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1000" b="1" i="1">
                <a:solidFill>
                  <a:schemeClr val="tx1">
                    <a:lumMod val="65000"/>
                    <a:lumOff val="35000"/>
                  </a:schemeClr>
                </a:solidFill>
              </a:rPr>
              <a:t>Consultation paper reference: </a:t>
            </a:r>
            <a:r>
              <a:rPr lang="en-AU" sz="1000" i="1">
                <a:solidFill>
                  <a:schemeClr val="tx1">
                    <a:lumMod val="65000"/>
                    <a:lumOff val="35000"/>
                  </a:schemeClr>
                </a:solidFill>
              </a:rPr>
              <a:t>15. Proposed timetable</a:t>
            </a:r>
          </a:p>
        </p:txBody>
      </p:sp>
      <p:sp>
        <p:nvSpPr>
          <p:cNvPr id="10" name="Arrow: Pentagon 9">
            <a:extLst>
              <a:ext uri="{FF2B5EF4-FFF2-40B4-BE49-F238E27FC236}">
                <a16:creationId xmlns:a16="http://schemas.microsoft.com/office/drawing/2014/main" id="{2B9DEC2A-EC9F-5EA5-69B3-D6EB3D39AA0A}"/>
              </a:ext>
            </a:extLst>
          </p:cNvPr>
          <p:cNvSpPr/>
          <p:nvPr/>
        </p:nvSpPr>
        <p:spPr>
          <a:xfrm>
            <a:off x="612000" y="1085434"/>
            <a:ext cx="2050039" cy="333376"/>
          </a:xfrm>
          <a:prstGeom prst="homePlate">
            <a:avLst>
              <a:gd name="adj" fmla="val 271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b="1"/>
              <a:t>Application stage 1</a:t>
            </a:r>
          </a:p>
        </p:txBody>
      </p:sp>
      <p:sp>
        <p:nvSpPr>
          <p:cNvPr id="11" name="Arrow: Chevron 10">
            <a:extLst>
              <a:ext uri="{FF2B5EF4-FFF2-40B4-BE49-F238E27FC236}">
                <a16:creationId xmlns:a16="http://schemas.microsoft.com/office/drawing/2014/main" id="{C2095DAA-07DB-A99E-E397-1C2405986EB4}"/>
              </a:ext>
            </a:extLst>
          </p:cNvPr>
          <p:cNvSpPr/>
          <p:nvPr/>
        </p:nvSpPr>
        <p:spPr>
          <a:xfrm>
            <a:off x="2746886" y="1085434"/>
            <a:ext cx="2448627" cy="333376"/>
          </a:xfrm>
          <a:prstGeom prst="chevron">
            <a:avLst>
              <a:gd name="adj" fmla="val 271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b="1"/>
              <a:t>Application stage 2</a:t>
            </a:r>
          </a:p>
        </p:txBody>
      </p:sp>
      <p:sp>
        <p:nvSpPr>
          <p:cNvPr id="12" name="Arrow: Chevron 11">
            <a:extLst>
              <a:ext uri="{FF2B5EF4-FFF2-40B4-BE49-F238E27FC236}">
                <a16:creationId xmlns:a16="http://schemas.microsoft.com/office/drawing/2014/main" id="{2B05D0E9-484E-1C4D-43A2-AD0201AE76EA}"/>
              </a:ext>
            </a:extLst>
          </p:cNvPr>
          <p:cNvSpPr/>
          <p:nvPr/>
        </p:nvSpPr>
        <p:spPr>
          <a:xfrm>
            <a:off x="5259153" y="1085434"/>
            <a:ext cx="3272847" cy="333376"/>
          </a:xfrm>
          <a:prstGeom prst="chevron">
            <a:avLst>
              <a:gd name="adj" fmla="val 271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b="1"/>
              <a:t>Implementation</a:t>
            </a:r>
          </a:p>
        </p:txBody>
      </p:sp>
      <p:sp>
        <p:nvSpPr>
          <p:cNvPr id="20" name="Rectangle 19">
            <a:extLst>
              <a:ext uri="{FF2B5EF4-FFF2-40B4-BE49-F238E27FC236}">
                <a16:creationId xmlns:a16="http://schemas.microsoft.com/office/drawing/2014/main" id="{115FAE95-3C9A-A081-FD94-61DEEEDA17C4}"/>
              </a:ext>
            </a:extLst>
          </p:cNvPr>
          <p:cNvSpPr/>
          <p:nvPr/>
        </p:nvSpPr>
        <p:spPr>
          <a:xfrm>
            <a:off x="1521487" y="3349110"/>
            <a:ext cx="2375121" cy="948356"/>
          </a:xfrm>
          <a:prstGeom prst="rect">
            <a:avLst/>
          </a:prstGeom>
          <a:solidFill>
            <a:srgbClr val="E5F1F7"/>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t"/>
          <a:lstStyle/>
          <a:p>
            <a:pPr algn="ctr"/>
            <a:r>
              <a:rPr lang="en-AU">
                <a:solidFill>
                  <a:schemeClr val="tx1"/>
                </a:solidFill>
              </a:rPr>
              <a:t>Applicants advised if invited to proceed to Full Application </a:t>
            </a:r>
          </a:p>
          <a:p>
            <a:pPr algn="ctr"/>
            <a:r>
              <a:rPr lang="en-AU">
                <a:solidFill>
                  <a:schemeClr val="tx1"/>
                </a:solidFill>
              </a:rPr>
              <a:t>(within 45 business days of EOI due date)</a:t>
            </a:r>
          </a:p>
        </p:txBody>
      </p:sp>
      <p:grpSp>
        <p:nvGrpSpPr>
          <p:cNvPr id="9" name="Group 8">
            <a:extLst>
              <a:ext uri="{FF2B5EF4-FFF2-40B4-BE49-F238E27FC236}">
                <a16:creationId xmlns:a16="http://schemas.microsoft.com/office/drawing/2014/main" id="{95E31B26-9046-C8E8-6E9A-E0C92BE008ED}"/>
              </a:ext>
            </a:extLst>
          </p:cNvPr>
          <p:cNvGrpSpPr/>
          <p:nvPr/>
        </p:nvGrpSpPr>
        <p:grpSpPr>
          <a:xfrm>
            <a:off x="2552645" y="1293706"/>
            <a:ext cx="312806" cy="2046219"/>
            <a:chOff x="2552645" y="1504161"/>
            <a:chExt cx="312806" cy="2046219"/>
          </a:xfrm>
        </p:grpSpPr>
        <p:cxnSp>
          <p:nvCxnSpPr>
            <p:cNvPr id="18" name="Straight Connector 17">
              <a:extLst>
                <a:ext uri="{FF2B5EF4-FFF2-40B4-BE49-F238E27FC236}">
                  <a16:creationId xmlns:a16="http://schemas.microsoft.com/office/drawing/2014/main" id="{510DD5B9-4726-9470-1422-0570B565F379}"/>
                </a:ext>
              </a:extLst>
            </p:cNvPr>
            <p:cNvCxnSpPr>
              <a:cxnSpLocks/>
            </p:cNvCxnSpPr>
            <p:nvPr/>
          </p:nvCxnSpPr>
          <p:spPr>
            <a:xfrm>
              <a:off x="2709048" y="1504161"/>
              <a:ext cx="0" cy="1971235"/>
            </a:xfrm>
            <a:prstGeom prst="line">
              <a:avLst/>
            </a:prstGeom>
            <a:solidFill>
              <a:srgbClr val="128E9B"/>
            </a:solidFill>
            <a:ln w="28575">
              <a:solidFill>
                <a:srgbClr val="00B0D9"/>
              </a:solidFill>
              <a:prstDash val="dash"/>
            </a:ln>
          </p:spPr>
          <p:style>
            <a:lnRef idx="1">
              <a:schemeClr val="accent1"/>
            </a:lnRef>
            <a:fillRef idx="0">
              <a:schemeClr val="accent1"/>
            </a:fillRef>
            <a:effectRef idx="0">
              <a:schemeClr val="accent1"/>
            </a:effectRef>
            <a:fontRef idx="minor">
              <a:schemeClr val="tx1"/>
            </a:fontRef>
          </p:style>
        </p:cxnSp>
        <p:sp>
          <p:nvSpPr>
            <p:cNvPr id="19" name="Isosceles Triangle 18">
              <a:extLst>
                <a:ext uri="{FF2B5EF4-FFF2-40B4-BE49-F238E27FC236}">
                  <a16:creationId xmlns:a16="http://schemas.microsoft.com/office/drawing/2014/main" id="{A82A1453-ADA0-11DE-B875-B909D8B2DAE8}"/>
                </a:ext>
              </a:extLst>
            </p:cNvPr>
            <p:cNvSpPr/>
            <p:nvPr/>
          </p:nvSpPr>
          <p:spPr>
            <a:xfrm>
              <a:off x="2552645" y="3281403"/>
              <a:ext cx="312806" cy="268977"/>
            </a:xfrm>
            <a:prstGeom prst="triangle">
              <a:avLst/>
            </a:prstGeom>
            <a:solidFill>
              <a:srgbClr val="00B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Rectangle 2">
            <a:extLst>
              <a:ext uri="{FF2B5EF4-FFF2-40B4-BE49-F238E27FC236}">
                <a16:creationId xmlns:a16="http://schemas.microsoft.com/office/drawing/2014/main" id="{503AFD3C-B3D3-D45B-D156-74A7B4A02D40}"/>
              </a:ext>
            </a:extLst>
          </p:cNvPr>
          <p:cNvSpPr/>
          <p:nvPr/>
        </p:nvSpPr>
        <p:spPr>
          <a:xfrm>
            <a:off x="1599271" y="2053423"/>
            <a:ext cx="884174" cy="1058565"/>
          </a:xfrm>
          <a:prstGeom prst="rect">
            <a:avLst/>
          </a:prstGeom>
          <a:solidFill>
            <a:srgbClr val="E5F1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AU">
                <a:solidFill>
                  <a:schemeClr val="tx1"/>
                </a:solidFill>
              </a:rPr>
              <a:t>EOI </a:t>
            </a:r>
          </a:p>
          <a:p>
            <a:pPr algn="ctr"/>
            <a:r>
              <a:rPr lang="en-AU">
                <a:solidFill>
                  <a:schemeClr val="tx1"/>
                </a:solidFill>
              </a:rPr>
              <a:t>Due </a:t>
            </a:r>
          </a:p>
          <a:p>
            <a:pPr algn="ctr"/>
            <a:r>
              <a:rPr lang="en-AU">
                <a:solidFill>
                  <a:schemeClr val="tx1"/>
                </a:solidFill>
              </a:rPr>
              <a:t>Date</a:t>
            </a:r>
          </a:p>
        </p:txBody>
      </p:sp>
      <p:sp>
        <p:nvSpPr>
          <p:cNvPr id="4" name="Rectangle 3">
            <a:extLst>
              <a:ext uri="{FF2B5EF4-FFF2-40B4-BE49-F238E27FC236}">
                <a16:creationId xmlns:a16="http://schemas.microsoft.com/office/drawing/2014/main" id="{D808CD60-E26D-8155-E850-D6F9CD6D7F90}"/>
              </a:ext>
            </a:extLst>
          </p:cNvPr>
          <p:cNvSpPr/>
          <p:nvPr/>
        </p:nvSpPr>
        <p:spPr>
          <a:xfrm>
            <a:off x="617186" y="2053423"/>
            <a:ext cx="884174" cy="1058565"/>
          </a:xfrm>
          <a:prstGeom prst="rect">
            <a:avLst/>
          </a:prstGeom>
          <a:solidFill>
            <a:srgbClr val="E5F1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AU">
                <a:solidFill>
                  <a:schemeClr val="tx1"/>
                </a:solidFill>
              </a:rPr>
              <a:t>EOI </a:t>
            </a:r>
          </a:p>
          <a:p>
            <a:pPr algn="ctr"/>
            <a:r>
              <a:rPr lang="en-AU">
                <a:solidFill>
                  <a:schemeClr val="tx1"/>
                </a:solidFill>
              </a:rPr>
              <a:t>Open</a:t>
            </a:r>
          </a:p>
          <a:p>
            <a:pPr algn="ctr"/>
            <a:r>
              <a:rPr lang="en-AU">
                <a:solidFill>
                  <a:schemeClr val="tx1"/>
                </a:solidFill>
              </a:rPr>
              <a:t>Date</a:t>
            </a:r>
          </a:p>
        </p:txBody>
      </p:sp>
      <p:sp>
        <p:nvSpPr>
          <p:cNvPr id="7" name="Rectangle 6">
            <a:extLst>
              <a:ext uri="{FF2B5EF4-FFF2-40B4-BE49-F238E27FC236}">
                <a16:creationId xmlns:a16="http://schemas.microsoft.com/office/drawing/2014/main" id="{47CB6F68-3DE5-4643-79F3-652F697AE63E}"/>
              </a:ext>
            </a:extLst>
          </p:cNvPr>
          <p:cNvSpPr/>
          <p:nvPr/>
        </p:nvSpPr>
        <p:spPr>
          <a:xfrm>
            <a:off x="3230878" y="2048517"/>
            <a:ext cx="884174" cy="1058565"/>
          </a:xfrm>
          <a:prstGeom prst="rect">
            <a:avLst/>
          </a:prstGeom>
          <a:solidFill>
            <a:srgbClr val="E5F1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AU">
                <a:solidFill>
                  <a:schemeClr val="tx1"/>
                </a:solidFill>
              </a:rPr>
              <a:t>Full </a:t>
            </a:r>
          </a:p>
          <a:p>
            <a:pPr algn="ctr"/>
            <a:r>
              <a:rPr lang="en-AU">
                <a:solidFill>
                  <a:schemeClr val="tx1"/>
                </a:solidFill>
              </a:rPr>
              <a:t>Application</a:t>
            </a:r>
          </a:p>
          <a:p>
            <a:pPr algn="ctr"/>
            <a:r>
              <a:rPr lang="en-AU">
                <a:solidFill>
                  <a:schemeClr val="tx1"/>
                </a:solidFill>
              </a:rPr>
              <a:t> Due Date </a:t>
            </a:r>
          </a:p>
          <a:p>
            <a:pPr algn="ctr"/>
            <a:r>
              <a:rPr lang="en-AU" i="1">
                <a:solidFill>
                  <a:schemeClr val="tx1"/>
                </a:solidFill>
              </a:rPr>
              <a:t>(subject to </a:t>
            </a:r>
          </a:p>
          <a:p>
            <a:pPr algn="ctr"/>
            <a:r>
              <a:rPr lang="en-AU" i="1">
                <a:solidFill>
                  <a:schemeClr val="tx1"/>
                </a:solidFill>
              </a:rPr>
              <a:t>change)</a:t>
            </a:r>
          </a:p>
        </p:txBody>
      </p:sp>
      <p:sp>
        <p:nvSpPr>
          <p:cNvPr id="26" name="Arrow: Chevron 25">
            <a:extLst>
              <a:ext uri="{FF2B5EF4-FFF2-40B4-BE49-F238E27FC236}">
                <a16:creationId xmlns:a16="http://schemas.microsoft.com/office/drawing/2014/main" id="{CB6166D3-9F9C-A567-B777-F59DBA7510DF}"/>
              </a:ext>
            </a:extLst>
          </p:cNvPr>
          <p:cNvSpPr/>
          <p:nvPr/>
        </p:nvSpPr>
        <p:spPr>
          <a:xfrm>
            <a:off x="5359534" y="3349110"/>
            <a:ext cx="754002" cy="5862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AU">
                <a:solidFill>
                  <a:schemeClr val="tx1"/>
                </a:solidFill>
              </a:rPr>
              <a:t>Financial</a:t>
            </a:r>
          </a:p>
          <a:p>
            <a:pPr algn="ctr"/>
            <a:r>
              <a:rPr lang="en-AU">
                <a:solidFill>
                  <a:schemeClr val="tx1"/>
                </a:solidFill>
              </a:rPr>
              <a:t>close</a:t>
            </a:r>
            <a:endParaRPr lang="en-AU" i="1">
              <a:solidFill>
                <a:schemeClr val="tx1"/>
              </a:solidFill>
            </a:endParaRPr>
          </a:p>
        </p:txBody>
      </p:sp>
      <p:sp>
        <p:nvSpPr>
          <p:cNvPr id="29" name="Arrow: Chevron 28">
            <a:extLst>
              <a:ext uri="{FF2B5EF4-FFF2-40B4-BE49-F238E27FC236}">
                <a16:creationId xmlns:a16="http://schemas.microsoft.com/office/drawing/2014/main" id="{26FDBA19-128F-4CF2-1BFA-E00FA217F7D5}"/>
              </a:ext>
            </a:extLst>
          </p:cNvPr>
          <p:cNvSpPr/>
          <p:nvPr/>
        </p:nvSpPr>
        <p:spPr>
          <a:xfrm>
            <a:off x="6925815" y="2050760"/>
            <a:ext cx="1604727" cy="105856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AU">
                <a:solidFill>
                  <a:schemeClr val="tx1"/>
                </a:solidFill>
              </a:rPr>
              <a:t>HPC payment &amp; Knowledge Sharing reporting</a:t>
            </a:r>
          </a:p>
        </p:txBody>
      </p:sp>
      <p:grpSp>
        <p:nvGrpSpPr>
          <p:cNvPr id="34" name="Group 33">
            <a:extLst>
              <a:ext uri="{FF2B5EF4-FFF2-40B4-BE49-F238E27FC236}">
                <a16:creationId xmlns:a16="http://schemas.microsoft.com/office/drawing/2014/main" id="{DD7DE5A3-B6D7-F58A-0A05-298C65E6DC28}"/>
              </a:ext>
            </a:extLst>
          </p:cNvPr>
          <p:cNvGrpSpPr/>
          <p:nvPr/>
        </p:nvGrpSpPr>
        <p:grpSpPr>
          <a:xfrm>
            <a:off x="5580132" y="1418810"/>
            <a:ext cx="312806" cy="1923222"/>
            <a:chOff x="2627543" y="-229222"/>
            <a:chExt cx="312806" cy="1903876"/>
          </a:xfrm>
        </p:grpSpPr>
        <p:cxnSp>
          <p:nvCxnSpPr>
            <p:cNvPr id="35" name="Straight Connector 34">
              <a:extLst>
                <a:ext uri="{FF2B5EF4-FFF2-40B4-BE49-F238E27FC236}">
                  <a16:creationId xmlns:a16="http://schemas.microsoft.com/office/drawing/2014/main" id="{A1E00F39-7B5C-2577-7276-B40812DC6264}"/>
                </a:ext>
              </a:extLst>
            </p:cNvPr>
            <p:cNvCxnSpPr>
              <a:cxnSpLocks/>
            </p:cNvCxnSpPr>
            <p:nvPr/>
          </p:nvCxnSpPr>
          <p:spPr>
            <a:xfrm>
              <a:off x="2783946" y="-229222"/>
              <a:ext cx="0" cy="1828207"/>
            </a:xfrm>
            <a:prstGeom prst="line">
              <a:avLst/>
            </a:prstGeom>
            <a:solidFill>
              <a:srgbClr val="128E9B"/>
            </a:solidFill>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6" name="Isosceles Triangle 35">
              <a:extLst>
                <a:ext uri="{FF2B5EF4-FFF2-40B4-BE49-F238E27FC236}">
                  <a16:creationId xmlns:a16="http://schemas.microsoft.com/office/drawing/2014/main" id="{F3DB1B45-900E-294C-AD24-A96D63F8B263}"/>
                </a:ext>
              </a:extLst>
            </p:cNvPr>
            <p:cNvSpPr/>
            <p:nvPr/>
          </p:nvSpPr>
          <p:spPr>
            <a:xfrm>
              <a:off x="2627543" y="1403219"/>
              <a:ext cx="312806" cy="27143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7" name="Arrow: Chevron 25">
            <a:extLst>
              <a:ext uri="{FF2B5EF4-FFF2-40B4-BE49-F238E27FC236}">
                <a16:creationId xmlns:a16="http://schemas.microsoft.com/office/drawing/2014/main" id="{934453CE-533A-E86C-E03E-9737A237911A}"/>
              </a:ext>
            </a:extLst>
          </p:cNvPr>
          <p:cNvSpPr/>
          <p:nvPr/>
        </p:nvSpPr>
        <p:spPr>
          <a:xfrm>
            <a:off x="6267251" y="3343562"/>
            <a:ext cx="1302125" cy="5862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45720" rtlCol="0" anchor="ctr"/>
          <a:lstStyle/>
          <a:p>
            <a:pPr algn="ctr"/>
            <a:r>
              <a:rPr lang="en-AU">
                <a:solidFill>
                  <a:schemeClr val="tx1"/>
                </a:solidFill>
              </a:rPr>
              <a:t>Commissioning</a:t>
            </a:r>
            <a:endParaRPr lang="en-AU">
              <a:solidFill>
                <a:schemeClr val="tx1"/>
              </a:solidFill>
              <a:cs typeface="Arial"/>
            </a:endParaRPr>
          </a:p>
          <a:p>
            <a:pPr algn="ctr"/>
            <a:r>
              <a:rPr lang="en-AU">
                <a:solidFill>
                  <a:schemeClr val="tx1"/>
                </a:solidFill>
              </a:rPr>
              <a:t>date</a:t>
            </a:r>
            <a:endParaRPr lang="en-AU">
              <a:solidFill>
                <a:schemeClr val="tx1"/>
              </a:solidFill>
              <a:cs typeface="Arial"/>
            </a:endParaRPr>
          </a:p>
        </p:txBody>
      </p:sp>
      <p:grpSp>
        <p:nvGrpSpPr>
          <p:cNvPr id="42" name="Group 41">
            <a:extLst>
              <a:ext uri="{FF2B5EF4-FFF2-40B4-BE49-F238E27FC236}">
                <a16:creationId xmlns:a16="http://schemas.microsoft.com/office/drawing/2014/main" id="{7EE6BBBE-E3B1-8157-2FAB-2BCF524D0761}"/>
              </a:ext>
            </a:extLst>
          </p:cNvPr>
          <p:cNvGrpSpPr/>
          <p:nvPr/>
        </p:nvGrpSpPr>
        <p:grpSpPr>
          <a:xfrm>
            <a:off x="6717949" y="1418810"/>
            <a:ext cx="312806" cy="1923222"/>
            <a:chOff x="2627543" y="-229222"/>
            <a:chExt cx="312806" cy="1903876"/>
          </a:xfrm>
        </p:grpSpPr>
        <p:cxnSp>
          <p:nvCxnSpPr>
            <p:cNvPr id="43" name="Straight Connector 42">
              <a:extLst>
                <a:ext uri="{FF2B5EF4-FFF2-40B4-BE49-F238E27FC236}">
                  <a16:creationId xmlns:a16="http://schemas.microsoft.com/office/drawing/2014/main" id="{E10135D0-CD7F-80CE-4E0D-CAEA86074267}"/>
                </a:ext>
              </a:extLst>
            </p:cNvPr>
            <p:cNvCxnSpPr>
              <a:cxnSpLocks/>
            </p:cNvCxnSpPr>
            <p:nvPr/>
          </p:nvCxnSpPr>
          <p:spPr>
            <a:xfrm>
              <a:off x="2783946" y="-229222"/>
              <a:ext cx="0" cy="1828207"/>
            </a:xfrm>
            <a:prstGeom prst="line">
              <a:avLst/>
            </a:prstGeom>
            <a:solidFill>
              <a:srgbClr val="128E9B"/>
            </a:solidFill>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4" name="Isosceles Triangle 43">
              <a:extLst>
                <a:ext uri="{FF2B5EF4-FFF2-40B4-BE49-F238E27FC236}">
                  <a16:creationId xmlns:a16="http://schemas.microsoft.com/office/drawing/2014/main" id="{BB9510A9-7668-8DFA-737D-805F495CFF99}"/>
                </a:ext>
              </a:extLst>
            </p:cNvPr>
            <p:cNvSpPr/>
            <p:nvPr/>
          </p:nvSpPr>
          <p:spPr>
            <a:xfrm>
              <a:off x="2627543" y="1403219"/>
              <a:ext cx="312806" cy="27143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34522551-9CD8-1D5A-D9F3-A572E5CF26D2}"/>
              </a:ext>
            </a:extLst>
          </p:cNvPr>
          <p:cNvCxnSpPr>
            <a:cxnSpLocks/>
          </p:cNvCxnSpPr>
          <p:nvPr/>
        </p:nvCxnSpPr>
        <p:spPr>
          <a:xfrm>
            <a:off x="616814" y="1531775"/>
            <a:ext cx="7796748" cy="0"/>
          </a:xfrm>
          <a:prstGeom prst="line">
            <a:avLst/>
          </a:prstGeom>
          <a:ln w="1905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7FF5155B-E0E2-9EB8-3510-1FD669AAAFCC}"/>
              </a:ext>
            </a:extLst>
          </p:cNvPr>
          <p:cNvSpPr/>
          <p:nvPr/>
        </p:nvSpPr>
        <p:spPr>
          <a:xfrm>
            <a:off x="617185" y="1618718"/>
            <a:ext cx="884175" cy="42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45720" rtlCol="0" anchor="ctr"/>
          <a:lstStyle/>
          <a:p>
            <a:pPr algn="ctr"/>
            <a:r>
              <a:rPr lang="en-AU" dirty="0">
                <a:solidFill>
                  <a:schemeClr val="tx1"/>
                </a:solidFill>
              </a:rPr>
              <a:t>Q4 CY23 /</a:t>
            </a:r>
            <a:endParaRPr lang="en-US" dirty="0">
              <a:solidFill>
                <a:schemeClr val="tx1"/>
              </a:solidFill>
            </a:endParaRPr>
          </a:p>
          <a:p>
            <a:pPr algn="ctr"/>
            <a:r>
              <a:rPr lang="en-AU" dirty="0">
                <a:solidFill>
                  <a:schemeClr val="tx1"/>
                </a:solidFill>
              </a:rPr>
              <a:t>Q1 CY24 </a:t>
            </a:r>
            <a:r>
              <a:rPr lang="en-AU" dirty="0">
                <a:solidFill>
                  <a:schemeClr val="bg1"/>
                </a:solidFill>
              </a:rPr>
              <a:t>/</a:t>
            </a:r>
          </a:p>
        </p:txBody>
      </p:sp>
      <p:cxnSp>
        <p:nvCxnSpPr>
          <p:cNvPr id="21" name="Straight Connector 20">
            <a:extLst>
              <a:ext uri="{FF2B5EF4-FFF2-40B4-BE49-F238E27FC236}">
                <a16:creationId xmlns:a16="http://schemas.microsoft.com/office/drawing/2014/main" id="{67C62A88-39A4-91E6-837C-FEB13796B910}"/>
              </a:ext>
            </a:extLst>
          </p:cNvPr>
          <p:cNvCxnSpPr>
            <a:cxnSpLocks/>
          </p:cNvCxnSpPr>
          <p:nvPr/>
        </p:nvCxnSpPr>
        <p:spPr>
          <a:xfrm>
            <a:off x="1062526" y="1444832"/>
            <a:ext cx="0" cy="159799"/>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A265F19-3485-11F2-0FE6-423A036DA5CE}"/>
              </a:ext>
            </a:extLst>
          </p:cNvPr>
          <p:cNvCxnSpPr>
            <a:cxnSpLocks/>
          </p:cNvCxnSpPr>
          <p:nvPr/>
        </p:nvCxnSpPr>
        <p:spPr>
          <a:xfrm>
            <a:off x="2041358" y="1444832"/>
            <a:ext cx="0" cy="159799"/>
          </a:xfrm>
          <a:prstGeom prst="line">
            <a:avLst/>
          </a:prstGeom>
          <a:ln w="19050"/>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79DE1B4F-08D1-AA18-8F2F-8212EBFEF9CD}"/>
              </a:ext>
            </a:extLst>
          </p:cNvPr>
          <p:cNvSpPr/>
          <p:nvPr/>
        </p:nvSpPr>
        <p:spPr>
          <a:xfrm>
            <a:off x="1599271" y="1618717"/>
            <a:ext cx="884174" cy="429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AU">
                <a:solidFill>
                  <a:schemeClr val="tx1"/>
                </a:solidFill>
              </a:rPr>
              <a:t>≥8 weeks later</a:t>
            </a:r>
          </a:p>
        </p:txBody>
      </p:sp>
      <p:cxnSp>
        <p:nvCxnSpPr>
          <p:cNvPr id="28" name="Straight Connector 27">
            <a:extLst>
              <a:ext uri="{FF2B5EF4-FFF2-40B4-BE49-F238E27FC236}">
                <a16:creationId xmlns:a16="http://schemas.microsoft.com/office/drawing/2014/main" id="{BBBCB39B-0002-BA62-2689-D6B5F4C2CDAC}"/>
              </a:ext>
            </a:extLst>
          </p:cNvPr>
          <p:cNvCxnSpPr>
            <a:cxnSpLocks/>
          </p:cNvCxnSpPr>
          <p:nvPr/>
        </p:nvCxnSpPr>
        <p:spPr>
          <a:xfrm>
            <a:off x="3672965" y="1444833"/>
            <a:ext cx="0" cy="159799"/>
          </a:xfrm>
          <a:prstGeom prst="line">
            <a:avLst/>
          </a:prstGeom>
          <a:ln w="19050"/>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EF736EE8-7BCB-B9B3-5435-5B4EF11CBA2B}"/>
              </a:ext>
            </a:extLst>
          </p:cNvPr>
          <p:cNvSpPr/>
          <p:nvPr/>
        </p:nvSpPr>
        <p:spPr>
          <a:xfrm>
            <a:off x="3422658" y="1613817"/>
            <a:ext cx="500614" cy="434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45720" rtlCol="0" anchor="ctr"/>
          <a:lstStyle/>
          <a:p>
            <a:pPr algn="ctr"/>
            <a:r>
              <a:rPr lang="en-US">
                <a:solidFill>
                  <a:schemeClr val="tx1"/>
                </a:solidFill>
              </a:rPr>
              <a:t>Q</a:t>
            </a:r>
            <a:r>
              <a:rPr lang="en-AU">
                <a:solidFill>
                  <a:schemeClr val="tx1"/>
                </a:solidFill>
              </a:rPr>
              <a:t>3 CY24</a:t>
            </a:r>
          </a:p>
        </p:txBody>
      </p:sp>
      <p:sp>
        <p:nvSpPr>
          <p:cNvPr id="31" name="Rectangle 30">
            <a:extLst>
              <a:ext uri="{FF2B5EF4-FFF2-40B4-BE49-F238E27FC236}">
                <a16:creationId xmlns:a16="http://schemas.microsoft.com/office/drawing/2014/main" id="{DBD65C30-A64F-686F-ECF9-F9078D7557AD}"/>
              </a:ext>
            </a:extLst>
          </p:cNvPr>
          <p:cNvSpPr/>
          <p:nvPr/>
        </p:nvSpPr>
        <p:spPr>
          <a:xfrm>
            <a:off x="4311340" y="2048517"/>
            <a:ext cx="884174" cy="1058565"/>
          </a:xfrm>
          <a:prstGeom prst="rect">
            <a:avLst/>
          </a:prstGeom>
          <a:solidFill>
            <a:srgbClr val="E5F1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AU">
                <a:solidFill>
                  <a:schemeClr val="tx1"/>
                </a:solidFill>
              </a:rPr>
              <a:t>Decision</a:t>
            </a:r>
          </a:p>
          <a:p>
            <a:pPr algn="ctr"/>
            <a:r>
              <a:rPr lang="en-AU">
                <a:solidFill>
                  <a:schemeClr val="tx1"/>
                </a:solidFill>
              </a:rPr>
              <a:t>outcome</a:t>
            </a:r>
          </a:p>
          <a:p>
            <a:pPr algn="ctr"/>
            <a:r>
              <a:rPr lang="en-AU" i="1">
                <a:solidFill>
                  <a:schemeClr val="tx1"/>
                </a:solidFill>
              </a:rPr>
              <a:t>(subject to </a:t>
            </a:r>
          </a:p>
          <a:p>
            <a:pPr algn="ctr"/>
            <a:r>
              <a:rPr lang="en-AU" i="1">
                <a:solidFill>
                  <a:schemeClr val="tx1"/>
                </a:solidFill>
              </a:rPr>
              <a:t>change)</a:t>
            </a:r>
          </a:p>
        </p:txBody>
      </p:sp>
      <p:cxnSp>
        <p:nvCxnSpPr>
          <p:cNvPr id="38" name="Straight Connector 37">
            <a:extLst>
              <a:ext uri="{FF2B5EF4-FFF2-40B4-BE49-F238E27FC236}">
                <a16:creationId xmlns:a16="http://schemas.microsoft.com/office/drawing/2014/main" id="{C8F2CE25-A9C6-1D18-A742-498C89CEA09E}"/>
              </a:ext>
            </a:extLst>
          </p:cNvPr>
          <p:cNvCxnSpPr>
            <a:cxnSpLocks/>
          </p:cNvCxnSpPr>
          <p:nvPr/>
        </p:nvCxnSpPr>
        <p:spPr>
          <a:xfrm>
            <a:off x="4753427" y="1444833"/>
            <a:ext cx="0" cy="159799"/>
          </a:xfrm>
          <a:prstGeom prst="line">
            <a:avLst/>
          </a:prstGeom>
          <a:ln w="19050"/>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218CF823-467F-BB48-D468-4AFBB16952AB}"/>
              </a:ext>
            </a:extLst>
          </p:cNvPr>
          <p:cNvSpPr/>
          <p:nvPr/>
        </p:nvSpPr>
        <p:spPr>
          <a:xfrm>
            <a:off x="4503120" y="1613817"/>
            <a:ext cx="500614" cy="434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45720" rtlCol="0" anchor="ctr"/>
          <a:lstStyle/>
          <a:p>
            <a:pPr algn="ctr"/>
            <a:r>
              <a:rPr lang="en-US">
                <a:solidFill>
                  <a:schemeClr val="tx1"/>
                </a:solidFill>
              </a:rPr>
              <a:t>Q</a:t>
            </a:r>
            <a:r>
              <a:rPr lang="en-AU">
                <a:solidFill>
                  <a:schemeClr val="tx1"/>
                </a:solidFill>
              </a:rPr>
              <a:t>4 CY24</a:t>
            </a:r>
          </a:p>
        </p:txBody>
      </p:sp>
      <p:cxnSp>
        <p:nvCxnSpPr>
          <p:cNvPr id="53" name="Straight Connector 52">
            <a:extLst>
              <a:ext uri="{FF2B5EF4-FFF2-40B4-BE49-F238E27FC236}">
                <a16:creationId xmlns:a16="http://schemas.microsoft.com/office/drawing/2014/main" id="{9CAE9B97-24A6-6B96-4211-1E2A84AAC944}"/>
              </a:ext>
            </a:extLst>
          </p:cNvPr>
          <p:cNvCxnSpPr>
            <a:cxnSpLocks/>
          </p:cNvCxnSpPr>
          <p:nvPr/>
        </p:nvCxnSpPr>
        <p:spPr>
          <a:xfrm>
            <a:off x="6916392" y="1790146"/>
            <a:ext cx="1614151" cy="0"/>
          </a:xfrm>
          <a:prstGeom prst="line">
            <a:avLst/>
          </a:prstGeom>
          <a:ln>
            <a:solidFill>
              <a:schemeClr val="accent2">
                <a:lumMod val="75000"/>
                <a:lumOff val="25000"/>
              </a:schemeClr>
            </a:solidFill>
            <a:tailEnd type="arrow"/>
          </a:ln>
        </p:spPr>
        <p:style>
          <a:lnRef idx="1">
            <a:schemeClr val="dk1"/>
          </a:lnRef>
          <a:fillRef idx="0">
            <a:schemeClr val="dk1"/>
          </a:fillRef>
          <a:effectRef idx="0">
            <a:schemeClr val="dk1"/>
          </a:effectRef>
          <a:fontRef idx="minor">
            <a:schemeClr val="tx1"/>
          </a:fontRef>
        </p:style>
      </p:cxnSp>
      <p:sp>
        <p:nvSpPr>
          <p:cNvPr id="54" name="Rectangle 53">
            <a:extLst>
              <a:ext uri="{FF2B5EF4-FFF2-40B4-BE49-F238E27FC236}">
                <a16:creationId xmlns:a16="http://schemas.microsoft.com/office/drawing/2014/main" id="{3B07D18E-D94D-1B87-E63A-70089674653D}"/>
              </a:ext>
            </a:extLst>
          </p:cNvPr>
          <p:cNvSpPr/>
          <p:nvPr/>
        </p:nvSpPr>
        <p:spPr>
          <a:xfrm>
            <a:off x="7198095" y="1623458"/>
            <a:ext cx="1050746" cy="33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a:solidFill>
                  <a:schemeClr val="tx1"/>
                </a:solidFill>
              </a:rPr>
              <a:t>10 yrs </a:t>
            </a:r>
            <a:r>
              <a:rPr lang="en-AU" i="1">
                <a:solidFill>
                  <a:schemeClr val="tx1"/>
                </a:solidFill>
              </a:rPr>
              <a:t>(max)</a:t>
            </a:r>
          </a:p>
        </p:txBody>
      </p:sp>
      <p:sp>
        <p:nvSpPr>
          <p:cNvPr id="56" name="Arrow: Chevron 25">
            <a:extLst>
              <a:ext uri="{FF2B5EF4-FFF2-40B4-BE49-F238E27FC236}">
                <a16:creationId xmlns:a16="http://schemas.microsoft.com/office/drawing/2014/main" id="{349E6B47-504C-98B0-2982-CAA72B3FE0CD}"/>
              </a:ext>
            </a:extLst>
          </p:cNvPr>
          <p:cNvSpPr/>
          <p:nvPr/>
        </p:nvSpPr>
        <p:spPr>
          <a:xfrm>
            <a:off x="7401770" y="-1"/>
            <a:ext cx="1742230" cy="34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AU" sz="1200" i="1" dirty="0">
                <a:solidFill>
                  <a:srgbClr val="FF0000"/>
                </a:solidFill>
              </a:rPr>
              <a:t>Timetable not to scale</a:t>
            </a:r>
          </a:p>
        </p:txBody>
      </p:sp>
      <p:sp>
        <p:nvSpPr>
          <p:cNvPr id="6" name="TextBox 5">
            <a:extLst>
              <a:ext uri="{FF2B5EF4-FFF2-40B4-BE49-F238E27FC236}">
                <a16:creationId xmlns:a16="http://schemas.microsoft.com/office/drawing/2014/main" id="{67E68308-7181-DC12-F61F-4BC764F5B2F8}"/>
              </a:ext>
            </a:extLst>
          </p:cNvPr>
          <p:cNvSpPr txBox="1"/>
          <p:nvPr/>
        </p:nvSpPr>
        <p:spPr>
          <a:xfrm>
            <a:off x="1770745" y="4820643"/>
            <a:ext cx="5428343" cy="215444"/>
          </a:xfrm>
          <a:prstGeom prst="rect">
            <a:avLst/>
          </a:prstGeom>
          <a:noFill/>
        </p:spPr>
        <p:txBody>
          <a:bodyPr wrap="square" rtlCol="0">
            <a:spAutoFit/>
          </a:bodyPr>
          <a:lstStyle/>
          <a:p>
            <a:r>
              <a:rPr lang="en-US" sz="800" dirty="0">
                <a:solidFill>
                  <a:srgbClr val="FF0000"/>
                </a:solidFill>
              </a:rPr>
              <a:t>Note: Competitive Round parameters are subject to change. Information contained in these slides is indicative only.</a:t>
            </a:r>
            <a:endParaRPr lang="en-AU" sz="800" dirty="0">
              <a:solidFill>
                <a:srgbClr val="FF0000"/>
              </a:solidFill>
            </a:endParaRPr>
          </a:p>
        </p:txBody>
      </p:sp>
      <p:sp>
        <p:nvSpPr>
          <p:cNvPr id="13" name="Arrow: Chevron 25">
            <a:extLst>
              <a:ext uri="{FF2B5EF4-FFF2-40B4-BE49-F238E27FC236}">
                <a16:creationId xmlns:a16="http://schemas.microsoft.com/office/drawing/2014/main" id="{114EBF7C-0412-248E-C3D6-851AA44656B3}"/>
              </a:ext>
            </a:extLst>
          </p:cNvPr>
          <p:cNvSpPr/>
          <p:nvPr/>
        </p:nvSpPr>
        <p:spPr>
          <a:xfrm>
            <a:off x="612000" y="4331791"/>
            <a:ext cx="2253452" cy="34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r>
              <a:rPr lang="en-AU" sz="1200" dirty="0">
                <a:solidFill>
                  <a:schemeClr val="tx1"/>
                </a:solidFill>
              </a:rPr>
              <a:t>Dates are subject to change</a:t>
            </a:r>
          </a:p>
        </p:txBody>
      </p:sp>
    </p:spTree>
    <p:extLst>
      <p:ext uri="{BB962C8B-B14F-4D97-AF65-F5344CB8AC3E}">
        <p14:creationId xmlns:p14="http://schemas.microsoft.com/office/powerpoint/2010/main" val="3591202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3F5E48-E884-89AC-9E34-404D7FEB3A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513F5E48-E884-89AC-9E34-404D7FEB3A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60ED473-3DE2-6622-C8F5-24BB03256294}"/>
              </a:ext>
            </a:extLst>
          </p:cNvPr>
          <p:cNvSpPr/>
          <p:nvPr/>
        </p:nvSpPr>
        <p:spPr>
          <a:xfrm>
            <a:off x="2691818" y="3663331"/>
            <a:ext cx="5718757" cy="303230"/>
          </a:xfrm>
          <a:prstGeom prst="rect">
            <a:avLst/>
          </a:prstGeom>
          <a:solidFill>
            <a:srgbClr val="083A4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4">
            <a:extLst>
              <a:ext uri="{FF2B5EF4-FFF2-40B4-BE49-F238E27FC236}">
                <a16:creationId xmlns:a16="http://schemas.microsoft.com/office/drawing/2014/main" id="{AE82C7F3-55F8-AFFD-4484-2CA9F2FD3F9E}"/>
              </a:ext>
            </a:extLst>
          </p:cNvPr>
          <p:cNvSpPr txBox="1">
            <a:spLocks/>
          </p:cNvSpPr>
          <p:nvPr/>
        </p:nvSpPr>
        <p:spPr>
          <a:xfrm>
            <a:off x="2691818" y="468000"/>
            <a:ext cx="6200182" cy="540000"/>
          </a:xfrm>
          <a:prstGeom prst="rect">
            <a:avLst/>
          </a:prstGeom>
          <a:noFill/>
          <a:ln>
            <a:noFill/>
          </a:ln>
        </p:spPr>
        <p:txBody>
          <a:bodyPr spcFirstLastPara="1" vert="horz"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0D9"/>
              </a:buClr>
              <a:buSzPts val="2200"/>
              <a:buFont typeface="Arial"/>
              <a:buNone/>
              <a:defRPr sz="2200" b="1" i="0" u="none" strike="noStrike" cap="none">
                <a:solidFill>
                  <a:srgbClr val="00B0D9"/>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r>
              <a:rPr lang="en-AU">
                <a:solidFill>
                  <a:srgbClr val="083A42"/>
                </a:solidFill>
              </a:rPr>
              <a:t>Agenda</a:t>
            </a:r>
          </a:p>
        </p:txBody>
      </p:sp>
      <p:sp>
        <p:nvSpPr>
          <p:cNvPr id="11" name="Rectangle 10">
            <a:extLst>
              <a:ext uri="{FF2B5EF4-FFF2-40B4-BE49-F238E27FC236}">
                <a16:creationId xmlns:a16="http://schemas.microsoft.com/office/drawing/2014/main" id="{E44CE207-AF0D-BFDF-36E0-7B58F672E80E}"/>
              </a:ext>
            </a:extLst>
          </p:cNvPr>
          <p:cNvSpPr/>
          <p:nvPr/>
        </p:nvSpPr>
        <p:spPr>
          <a:xfrm>
            <a:off x="2676524" y="1068370"/>
            <a:ext cx="5648325" cy="2851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400050" indent="-400050">
              <a:spcAft>
                <a:spcPts val="1200"/>
              </a:spcAft>
              <a:buClr>
                <a:srgbClr val="083A42"/>
              </a:buClr>
              <a:buFont typeface="+mj-lt"/>
              <a:buAutoNum type="romanUcPeriod"/>
            </a:pPr>
            <a:r>
              <a:rPr lang="en-AU">
                <a:solidFill>
                  <a:schemeClr val="tx2">
                    <a:lumMod val="75000"/>
                  </a:schemeClr>
                </a:solidFill>
              </a:rPr>
              <a:t>Overview of Australian Government hydrogen initiatives</a:t>
            </a:r>
          </a:p>
          <a:p>
            <a:pPr marL="400050" indent="-400050">
              <a:spcAft>
                <a:spcPts val="1200"/>
              </a:spcAft>
              <a:buClr>
                <a:srgbClr val="083A42"/>
              </a:buClr>
              <a:buFont typeface="+mj-lt"/>
              <a:buAutoNum type="romanUcPeriod"/>
            </a:pPr>
            <a:r>
              <a:rPr lang="en-AU">
                <a:solidFill>
                  <a:srgbClr val="083A42"/>
                </a:solidFill>
              </a:rPr>
              <a:t>Hydrogen Headstart consultation:</a:t>
            </a:r>
          </a:p>
          <a:p>
            <a:pPr marL="842963" lvl="1" indent="-400050">
              <a:spcAft>
                <a:spcPts val="1200"/>
              </a:spcAft>
              <a:buClr>
                <a:srgbClr val="083A42"/>
              </a:buClr>
              <a:buFont typeface="+mj-lt"/>
              <a:buAutoNum type="arabicPeriod"/>
            </a:pPr>
            <a:r>
              <a:rPr lang="en-US">
                <a:solidFill>
                  <a:schemeClr val="tx2">
                    <a:lumMod val="75000"/>
                  </a:schemeClr>
                </a:solidFill>
              </a:rPr>
              <a:t>ARENA’s Role in Hydrogen</a:t>
            </a:r>
          </a:p>
          <a:p>
            <a:pPr marL="842963" lvl="1" indent="-400050">
              <a:spcAft>
                <a:spcPts val="1200"/>
              </a:spcAft>
              <a:buClr>
                <a:srgbClr val="083A42"/>
              </a:buClr>
              <a:buFont typeface="+mj-lt"/>
              <a:buAutoNum type="arabicPeriod"/>
            </a:pPr>
            <a:r>
              <a:rPr lang="en-US">
                <a:solidFill>
                  <a:schemeClr val="tx2">
                    <a:lumMod val="75000"/>
                  </a:schemeClr>
                </a:solidFill>
              </a:rPr>
              <a:t>Overview of Consultation Process </a:t>
            </a:r>
          </a:p>
          <a:p>
            <a:pPr marL="842963" lvl="1" indent="-400050">
              <a:spcAft>
                <a:spcPts val="1200"/>
              </a:spcAft>
              <a:buClr>
                <a:srgbClr val="083A42"/>
              </a:buClr>
              <a:buFont typeface="+mj-lt"/>
              <a:buAutoNum type="arabicPeriod"/>
            </a:pPr>
            <a:r>
              <a:rPr lang="en-AU">
                <a:solidFill>
                  <a:schemeClr val="tx2">
                    <a:lumMod val="75000"/>
                  </a:schemeClr>
                </a:solidFill>
              </a:rPr>
              <a:t>Competitive Round Objectives</a:t>
            </a:r>
          </a:p>
          <a:p>
            <a:pPr marL="842963" lvl="1" indent="-400050">
              <a:spcAft>
                <a:spcPts val="1200"/>
              </a:spcAft>
              <a:buClr>
                <a:srgbClr val="083A42"/>
              </a:buClr>
              <a:buFont typeface="+mj-lt"/>
              <a:buAutoNum type="arabicPeriod"/>
            </a:pPr>
            <a:r>
              <a:rPr lang="en-AU">
                <a:solidFill>
                  <a:schemeClr val="tx2">
                    <a:lumMod val="75000"/>
                  </a:schemeClr>
                </a:solidFill>
              </a:rPr>
              <a:t>Proposed Competitive Round Design</a:t>
            </a:r>
          </a:p>
          <a:p>
            <a:pPr marL="842963" lvl="1" indent="-400050">
              <a:spcAft>
                <a:spcPts val="1200"/>
              </a:spcAft>
              <a:buClr>
                <a:srgbClr val="083A42"/>
              </a:buClr>
              <a:buFont typeface="+mj-lt"/>
              <a:buAutoNum type="arabicPeriod"/>
            </a:pPr>
            <a:r>
              <a:rPr lang="en-AU">
                <a:solidFill>
                  <a:schemeClr val="tx2">
                    <a:lumMod val="75000"/>
                  </a:schemeClr>
                </a:solidFill>
              </a:rPr>
              <a:t>Proposed Merit Criteria &amp; Timetable</a:t>
            </a:r>
          </a:p>
          <a:p>
            <a:pPr marL="842963" lvl="1" indent="-400050">
              <a:spcAft>
                <a:spcPts val="1200"/>
              </a:spcAft>
              <a:buClr>
                <a:srgbClr val="083A42"/>
              </a:buClr>
              <a:buFont typeface="+mj-lt"/>
              <a:buAutoNum type="arabicPeriod"/>
            </a:pPr>
            <a:r>
              <a:rPr lang="en-AU" b="1">
                <a:solidFill>
                  <a:srgbClr val="083A42"/>
                </a:solidFill>
              </a:rPr>
              <a:t>Next Steps</a:t>
            </a:r>
          </a:p>
          <a:p>
            <a:pPr marL="842963" lvl="1" indent="-400050">
              <a:spcAft>
                <a:spcPts val="1200"/>
              </a:spcAft>
              <a:buClr>
                <a:srgbClr val="083A42"/>
              </a:buClr>
              <a:buFont typeface="+mj-lt"/>
              <a:buAutoNum type="arabicPeriod"/>
            </a:pPr>
            <a:r>
              <a:rPr lang="en-AU">
                <a:solidFill>
                  <a:schemeClr val="tx2">
                    <a:lumMod val="75000"/>
                  </a:schemeClr>
                </a:solidFill>
              </a:rPr>
              <a:t>Q&amp;A</a:t>
            </a:r>
          </a:p>
          <a:p>
            <a:pPr marL="361950" indent="-361950">
              <a:spcAft>
                <a:spcPts val="1200"/>
              </a:spcAft>
              <a:buClr>
                <a:srgbClr val="00B0D9"/>
              </a:buClr>
              <a:buFont typeface="+mj-lt"/>
              <a:buAutoNum type="arabicPeriod"/>
            </a:pPr>
            <a:endParaRPr lang="en-AU">
              <a:solidFill>
                <a:schemeClr val="tx2">
                  <a:lumMod val="75000"/>
                </a:schemeClr>
              </a:solidFill>
            </a:endParaRPr>
          </a:p>
        </p:txBody>
      </p:sp>
    </p:spTree>
    <p:extLst>
      <p:ext uri="{BB962C8B-B14F-4D97-AF65-F5344CB8AC3E}">
        <p14:creationId xmlns:p14="http://schemas.microsoft.com/office/powerpoint/2010/main" val="2537788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A08E01B-890A-6E63-FCF3-AF78B344A938}"/>
              </a:ext>
            </a:extLst>
          </p:cNvPr>
          <p:cNvGraphicFramePr>
            <a:graphicFrameLocks noChangeAspect="1"/>
          </p:cNvGraphicFramePr>
          <p:nvPr>
            <p:custDataLst>
              <p:tags r:id="rId1"/>
            </p:custDataLst>
            <p:extLst>
              <p:ext uri="{D42A27DB-BD31-4B8C-83A1-F6EECF244321}">
                <p14:modId xmlns:p14="http://schemas.microsoft.com/office/powerpoint/2010/main" val="610932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DA08E01B-890A-6E63-FCF3-AF78B344A9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428739-D721-CFBC-7258-D059D8100310}"/>
              </a:ext>
            </a:extLst>
          </p:cNvPr>
          <p:cNvSpPr>
            <a:spLocks noGrp="1"/>
          </p:cNvSpPr>
          <p:nvPr>
            <p:ph type="title"/>
          </p:nvPr>
        </p:nvSpPr>
        <p:spPr/>
        <p:txBody>
          <a:bodyPr vert="horz"/>
          <a:lstStyle/>
          <a:p>
            <a:r>
              <a:rPr lang="en-AU"/>
              <a:t>Next steps</a:t>
            </a:r>
          </a:p>
        </p:txBody>
      </p:sp>
      <p:sp>
        <p:nvSpPr>
          <p:cNvPr id="7" name="Arrow: Pentagon 6">
            <a:extLst>
              <a:ext uri="{FF2B5EF4-FFF2-40B4-BE49-F238E27FC236}">
                <a16:creationId xmlns:a16="http://schemas.microsoft.com/office/drawing/2014/main" id="{0430EE20-832F-E85B-7862-AA7C84EB4096}"/>
              </a:ext>
            </a:extLst>
          </p:cNvPr>
          <p:cNvSpPr/>
          <p:nvPr/>
        </p:nvSpPr>
        <p:spPr>
          <a:xfrm rot="5400000">
            <a:off x="183622" y="1219735"/>
            <a:ext cx="1882097" cy="1562400"/>
          </a:xfrm>
          <a:prstGeom prst="homePlate">
            <a:avLst>
              <a:gd name="adj" fmla="val 1018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en-AU" b="1"/>
              <a:t>Submit a written response to the consultation paper by </a:t>
            </a:r>
          </a:p>
          <a:p>
            <a:pPr algn="ctr"/>
            <a:r>
              <a:rPr lang="en-AU" b="1">
                <a:cs typeface="Arial"/>
              </a:rPr>
              <a:t>3 Aug 2023</a:t>
            </a:r>
          </a:p>
        </p:txBody>
      </p:sp>
      <p:sp>
        <p:nvSpPr>
          <p:cNvPr id="9" name="Rectangle 8">
            <a:extLst>
              <a:ext uri="{FF2B5EF4-FFF2-40B4-BE49-F238E27FC236}">
                <a16:creationId xmlns:a16="http://schemas.microsoft.com/office/drawing/2014/main" id="{D033CB87-513F-D9A2-A1C3-3EE32E5A37A1}"/>
              </a:ext>
            </a:extLst>
          </p:cNvPr>
          <p:cNvSpPr/>
          <p:nvPr/>
        </p:nvSpPr>
        <p:spPr>
          <a:xfrm>
            <a:off x="1905872" y="1059886"/>
            <a:ext cx="6413782" cy="17310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5720" rIns="108000" bIns="45720" rtlCol="0" anchor="t"/>
          <a:lstStyle/>
          <a:p>
            <a:pPr marL="285750" indent="-285750">
              <a:spcAft>
                <a:spcPts val="200"/>
              </a:spcAft>
              <a:buFont typeface="Arial" panose="020B0604020202020204" pitchFamily="34" charset="0"/>
              <a:buChar char="•"/>
            </a:pPr>
            <a:r>
              <a:rPr lang="en-AU" dirty="0">
                <a:solidFill>
                  <a:schemeClr val="tx1"/>
                </a:solidFill>
              </a:rPr>
              <a:t>Review detailed consultation paper at: </a:t>
            </a:r>
            <a:r>
              <a:rPr lang="en-AU" u="sng" dirty="0">
                <a:solidFill>
                  <a:schemeClr val="tx1"/>
                </a:solidFill>
                <a:hlinkClick r:id="rId6">
                  <a:extLst>
                    <a:ext uri="{A12FA001-AC4F-418D-AE19-62706E023703}">
                      <ahyp:hlinkClr xmlns:ahyp="http://schemas.microsoft.com/office/drawing/2018/hyperlinkcolor" val="tx"/>
                    </a:ext>
                  </a:extLst>
                </a:hlinkClick>
              </a:rPr>
              <a:t>https://consult.dcceew.gov.au/hydrogen-headstart-program-consultation</a:t>
            </a:r>
            <a:endParaRPr lang="en-AU" u="sng" dirty="0">
              <a:solidFill>
                <a:schemeClr val="tx1"/>
              </a:solidFill>
            </a:endParaRPr>
          </a:p>
          <a:p>
            <a:pPr marL="285750" indent="-285750">
              <a:spcAft>
                <a:spcPts val="200"/>
              </a:spcAft>
              <a:buFont typeface="Arial" panose="020B0604020202020204" pitchFamily="34" charset="0"/>
              <a:buChar char="•"/>
            </a:pPr>
            <a:r>
              <a:rPr lang="en-AU" dirty="0">
                <a:solidFill>
                  <a:schemeClr val="tx1"/>
                </a:solidFill>
              </a:rPr>
              <a:t>Stakeholders can provide a response to the consultation paper by:</a:t>
            </a:r>
            <a:endParaRPr lang="en-AU" dirty="0">
              <a:solidFill>
                <a:schemeClr val="tx1"/>
              </a:solidFill>
              <a:cs typeface="Arial"/>
            </a:endParaRPr>
          </a:p>
          <a:p>
            <a:pPr marL="720725" lvl="4" indent="-285750">
              <a:spcAft>
                <a:spcPts val="200"/>
              </a:spcAft>
              <a:buFont typeface="Arial" panose="020B0604020202020204" pitchFamily="34" charset="0"/>
              <a:buChar char="-"/>
            </a:pPr>
            <a:r>
              <a:rPr lang="en-AU" dirty="0">
                <a:solidFill>
                  <a:schemeClr val="tx1"/>
                </a:solidFill>
              </a:rPr>
              <a:t>Submitting via the DCCEEW Consultation Hub</a:t>
            </a:r>
            <a:endParaRPr lang="en-AU" dirty="0">
              <a:solidFill>
                <a:schemeClr val="tx1"/>
              </a:solidFill>
              <a:cs typeface="Arial"/>
            </a:endParaRPr>
          </a:p>
          <a:p>
            <a:pPr marL="720725" lvl="4" indent="-285750">
              <a:spcAft>
                <a:spcPts val="200"/>
              </a:spcAft>
              <a:buFont typeface="Arial" panose="020B0604020202020204" pitchFamily="34" charset="0"/>
              <a:buChar char="-"/>
            </a:pPr>
            <a:r>
              <a:rPr lang="en-AU" dirty="0">
                <a:solidFill>
                  <a:schemeClr val="tx1"/>
                </a:solidFill>
              </a:rPr>
              <a:t>Emailing: </a:t>
            </a:r>
            <a:r>
              <a:rPr lang="en-AU" u="sng" dirty="0">
                <a:solidFill>
                  <a:schemeClr val="tx1"/>
                </a:solidFill>
                <a:hlinkClick r:id="rId7">
                  <a:extLst>
                    <a:ext uri="{A12FA001-AC4F-418D-AE19-62706E023703}">
                      <ahyp:hlinkClr xmlns:ahyp="http://schemas.microsoft.com/office/drawing/2018/hyperlinkcolor" val="tx"/>
                    </a:ext>
                  </a:extLst>
                </a:hlinkClick>
              </a:rPr>
              <a:t>hydrogenheadstart@dcceew.gov.au</a:t>
            </a:r>
            <a:endParaRPr lang="en-AU" dirty="0">
              <a:solidFill>
                <a:schemeClr val="tx1"/>
              </a:solidFill>
            </a:endParaRPr>
          </a:p>
          <a:p>
            <a:pPr marL="285750" lvl="4" indent="-285750">
              <a:spcAft>
                <a:spcPts val="200"/>
              </a:spcAft>
              <a:buFont typeface="Arial" panose="020B0604020202020204" pitchFamily="34" charset="0"/>
              <a:buChar char="•"/>
            </a:pPr>
            <a:r>
              <a:rPr lang="en-AU" dirty="0">
                <a:solidFill>
                  <a:schemeClr val="tx1"/>
                </a:solidFill>
              </a:rPr>
              <a:t>The consultation period will close </a:t>
            </a:r>
            <a:r>
              <a:rPr lang="en-AU" b="1" dirty="0">
                <a:solidFill>
                  <a:schemeClr val="tx1"/>
                </a:solidFill>
              </a:rPr>
              <a:t>Thursday 3 August 2023</a:t>
            </a:r>
            <a:endParaRPr lang="en-AU" b="1" dirty="0">
              <a:solidFill>
                <a:schemeClr val="tx1"/>
              </a:solidFill>
              <a:cs typeface="Arial"/>
            </a:endParaRPr>
          </a:p>
        </p:txBody>
      </p:sp>
      <p:sp>
        <p:nvSpPr>
          <p:cNvPr id="10" name="Arrow: Chevron 9">
            <a:extLst>
              <a:ext uri="{FF2B5EF4-FFF2-40B4-BE49-F238E27FC236}">
                <a16:creationId xmlns:a16="http://schemas.microsoft.com/office/drawing/2014/main" id="{4DBF4BD2-C12E-4A70-E7E2-FCEC8F585897}"/>
              </a:ext>
            </a:extLst>
          </p:cNvPr>
          <p:cNvSpPr/>
          <p:nvPr/>
        </p:nvSpPr>
        <p:spPr>
          <a:xfrm rot="5400000">
            <a:off x="434305" y="3020922"/>
            <a:ext cx="1380733" cy="1562400"/>
          </a:xfrm>
          <a:prstGeom prst="chevron">
            <a:avLst>
              <a:gd name="adj" fmla="val 1152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a:t>Stay informed via DCCEEW website</a:t>
            </a:r>
            <a:endParaRPr lang="en-AU"/>
          </a:p>
        </p:txBody>
      </p:sp>
      <p:sp>
        <p:nvSpPr>
          <p:cNvPr id="11" name="Rectangle 10">
            <a:extLst>
              <a:ext uri="{FF2B5EF4-FFF2-40B4-BE49-F238E27FC236}">
                <a16:creationId xmlns:a16="http://schemas.microsoft.com/office/drawing/2014/main" id="{6D9A99D7-BB54-764D-F2E2-724B37777D9C}"/>
              </a:ext>
            </a:extLst>
          </p:cNvPr>
          <p:cNvSpPr/>
          <p:nvPr/>
        </p:nvSpPr>
        <p:spPr>
          <a:xfrm>
            <a:off x="1905873" y="3111754"/>
            <a:ext cx="6413782" cy="12217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5720" rIns="108000" bIns="45720" rtlCol="0" anchor="ctr"/>
          <a:lstStyle/>
          <a:p>
            <a:pPr marL="285750" indent="-285750">
              <a:spcAft>
                <a:spcPts val="200"/>
              </a:spcAft>
              <a:buFont typeface="Arial" panose="020B0604020202020204" pitchFamily="34" charset="0"/>
              <a:buChar char="•"/>
            </a:pPr>
            <a:r>
              <a:rPr lang="en-AU">
                <a:solidFill>
                  <a:schemeClr val="tx1"/>
                </a:solidFill>
              </a:rPr>
              <a:t>Stay informed with the latest updates via the DCCEEW website: </a:t>
            </a:r>
            <a:r>
              <a:rPr lang="en-AU">
                <a:solidFill>
                  <a:schemeClr val="tx1"/>
                </a:solidFill>
                <a:hlinkClick r:id="rId8">
                  <a:extLst>
                    <a:ext uri="{A12FA001-AC4F-418D-AE19-62706E023703}">
                      <ahyp:hlinkClr xmlns:ahyp="http://schemas.microsoft.com/office/drawing/2018/hyperlinkcolor" val="tx"/>
                    </a:ext>
                  </a:extLst>
                </a:hlinkClick>
              </a:rPr>
              <a:t>https://www.dcceew.gov.au/energy/hydrogen/hydrogen-headstart-program</a:t>
            </a:r>
            <a:r>
              <a:rPr lang="en-AU">
                <a:solidFill>
                  <a:schemeClr val="tx1"/>
                </a:solidFill>
              </a:rPr>
              <a:t> </a:t>
            </a:r>
          </a:p>
          <a:p>
            <a:pPr marL="285750" indent="-285750">
              <a:spcAft>
                <a:spcPts val="200"/>
              </a:spcAft>
              <a:buFont typeface="Arial" panose="020B0604020202020204" pitchFamily="34" charset="0"/>
              <a:buChar char="•"/>
            </a:pPr>
            <a:r>
              <a:rPr lang="en-AU">
                <a:solidFill>
                  <a:schemeClr val="tx1"/>
                </a:solidFill>
              </a:rPr>
              <a:t>EOIs targeted to open in Q4 2023 / Q1 2024</a:t>
            </a:r>
            <a:endParaRPr lang="en-AU">
              <a:solidFill>
                <a:schemeClr val="tx1"/>
              </a:solidFill>
              <a:cs typeface="Arial"/>
            </a:endParaRPr>
          </a:p>
        </p:txBody>
      </p:sp>
    </p:spTree>
    <p:extLst>
      <p:ext uri="{BB962C8B-B14F-4D97-AF65-F5344CB8AC3E}">
        <p14:creationId xmlns:p14="http://schemas.microsoft.com/office/powerpoint/2010/main" val="77513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3F5E48-E884-89AC-9E34-404D7FEB3A45}"/>
              </a:ext>
            </a:extLst>
          </p:cNvPr>
          <p:cNvGraphicFramePr>
            <a:graphicFrameLocks noChangeAspect="1"/>
          </p:cNvGraphicFramePr>
          <p:nvPr>
            <p:custDataLst>
              <p:tags r:id="rId1"/>
            </p:custDataLst>
            <p:extLst>
              <p:ext uri="{D42A27DB-BD31-4B8C-83A1-F6EECF244321}">
                <p14:modId xmlns:p14="http://schemas.microsoft.com/office/powerpoint/2010/main" val="2009047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513F5E48-E884-89AC-9E34-404D7FEB3A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4">
            <a:extLst>
              <a:ext uri="{FF2B5EF4-FFF2-40B4-BE49-F238E27FC236}">
                <a16:creationId xmlns:a16="http://schemas.microsoft.com/office/drawing/2014/main" id="{AE82C7F3-55F8-AFFD-4484-2CA9F2FD3F9E}"/>
              </a:ext>
            </a:extLst>
          </p:cNvPr>
          <p:cNvSpPr txBox="1">
            <a:spLocks/>
          </p:cNvSpPr>
          <p:nvPr/>
        </p:nvSpPr>
        <p:spPr>
          <a:xfrm>
            <a:off x="2691818" y="468000"/>
            <a:ext cx="6200182" cy="540000"/>
          </a:xfrm>
          <a:prstGeom prst="rect">
            <a:avLst/>
          </a:prstGeom>
          <a:noFill/>
          <a:ln>
            <a:noFill/>
          </a:ln>
        </p:spPr>
        <p:txBody>
          <a:bodyPr spcFirstLastPara="1" vert="horz"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0D9"/>
              </a:buClr>
              <a:buSzPts val="2200"/>
              <a:buFont typeface="Arial"/>
              <a:buNone/>
              <a:defRPr sz="2200" b="1" i="0" u="none" strike="noStrike" cap="none">
                <a:solidFill>
                  <a:srgbClr val="00B0D9"/>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r>
              <a:rPr lang="en-AU">
                <a:solidFill>
                  <a:srgbClr val="083A42"/>
                </a:solidFill>
              </a:rPr>
              <a:t>Agenda</a:t>
            </a:r>
          </a:p>
        </p:txBody>
      </p:sp>
      <p:sp>
        <p:nvSpPr>
          <p:cNvPr id="11" name="Rectangle 10">
            <a:extLst>
              <a:ext uri="{FF2B5EF4-FFF2-40B4-BE49-F238E27FC236}">
                <a16:creationId xmlns:a16="http://schemas.microsoft.com/office/drawing/2014/main" id="{E44CE207-AF0D-BFDF-36E0-7B58F672E80E}"/>
              </a:ext>
            </a:extLst>
          </p:cNvPr>
          <p:cNvSpPr/>
          <p:nvPr/>
        </p:nvSpPr>
        <p:spPr>
          <a:xfrm>
            <a:off x="2676524" y="1068370"/>
            <a:ext cx="5648325" cy="2851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400050" indent="-400050">
              <a:spcAft>
                <a:spcPts val="1200"/>
              </a:spcAft>
              <a:buClr>
                <a:srgbClr val="083A42"/>
              </a:buClr>
              <a:buAutoNum type="romanUcPeriod"/>
            </a:pPr>
            <a:r>
              <a:rPr lang="en-AU">
                <a:solidFill>
                  <a:schemeClr val="tx1"/>
                </a:solidFill>
              </a:rPr>
              <a:t>Overview of Australian Government hydrogen initiatives</a:t>
            </a:r>
            <a:endParaRPr lang="en-US">
              <a:solidFill>
                <a:schemeClr val="tx1"/>
              </a:solidFill>
            </a:endParaRPr>
          </a:p>
          <a:p>
            <a:pPr marL="400050" indent="-400050">
              <a:spcAft>
                <a:spcPts val="1200"/>
              </a:spcAft>
              <a:buClr>
                <a:srgbClr val="083A42"/>
              </a:buClr>
              <a:buAutoNum type="romanUcPeriod"/>
            </a:pPr>
            <a:r>
              <a:rPr lang="en-AU">
                <a:solidFill>
                  <a:schemeClr val="tx1"/>
                </a:solidFill>
              </a:rPr>
              <a:t>Hydrogen Headstart consultation:</a:t>
            </a:r>
            <a:endParaRPr lang="en-AU">
              <a:solidFill>
                <a:schemeClr val="tx1"/>
              </a:solidFill>
              <a:cs typeface="Arial"/>
            </a:endParaRPr>
          </a:p>
          <a:p>
            <a:pPr marL="842645" lvl="1" indent="-400050">
              <a:spcAft>
                <a:spcPts val="1200"/>
              </a:spcAft>
              <a:buClr>
                <a:srgbClr val="083A42"/>
              </a:buClr>
              <a:buFont typeface="+mj-lt"/>
              <a:buAutoNum type="arabicPeriod"/>
            </a:pPr>
            <a:r>
              <a:rPr lang="en-AU">
                <a:solidFill>
                  <a:schemeClr val="tx1"/>
                </a:solidFill>
              </a:rPr>
              <a:t>ARENA’s Role in Hydrogen</a:t>
            </a:r>
          </a:p>
          <a:p>
            <a:pPr marL="842645" lvl="1" indent="-400050">
              <a:spcAft>
                <a:spcPts val="1200"/>
              </a:spcAft>
              <a:buClr>
                <a:srgbClr val="083A42"/>
              </a:buClr>
              <a:buAutoNum type="arabicPeriod"/>
            </a:pPr>
            <a:r>
              <a:rPr lang="en-AU">
                <a:solidFill>
                  <a:schemeClr val="tx1"/>
                </a:solidFill>
                <a:cs typeface="Arial"/>
              </a:rPr>
              <a:t>Overview of Consultation Process </a:t>
            </a:r>
          </a:p>
          <a:p>
            <a:pPr marL="842645" lvl="1" indent="-400050">
              <a:spcAft>
                <a:spcPts val="1200"/>
              </a:spcAft>
              <a:buClr>
                <a:srgbClr val="083A42"/>
              </a:buClr>
              <a:buFont typeface="+mj-lt"/>
              <a:buAutoNum type="arabicPeriod"/>
            </a:pPr>
            <a:r>
              <a:rPr lang="en-AU">
                <a:solidFill>
                  <a:schemeClr val="tx1"/>
                </a:solidFill>
              </a:rPr>
              <a:t>Competitive Round Objectives</a:t>
            </a:r>
            <a:endParaRPr lang="en-AU">
              <a:solidFill>
                <a:schemeClr val="tx1"/>
              </a:solidFill>
              <a:cs typeface="Arial"/>
            </a:endParaRPr>
          </a:p>
          <a:p>
            <a:pPr marL="842645" lvl="1" indent="-400050">
              <a:spcAft>
                <a:spcPts val="1200"/>
              </a:spcAft>
              <a:buClr>
                <a:srgbClr val="083A42"/>
              </a:buClr>
              <a:buFont typeface="+mj-lt"/>
              <a:buAutoNum type="arabicPeriod"/>
            </a:pPr>
            <a:r>
              <a:rPr lang="en-AU">
                <a:solidFill>
                  <a:schemeClr val="tx1"/>
                </a:solidFill>
              </a:rPr>
              <a:t>Proposed Competitive Round Design</a:t>
            </a:r>
            <a:endParaRPr lang="en-AU">
              <a:solidFill>
                <a:schemeClr val="tx1"/>
              </a:solidFill>
              <a:cs typeface="Arial"/>
            </a:endParaRPr>
          </a:p>
          <a:p>
            <a:pPr marL="842645" lvl="1" indent="-400050">
              <a:spcAft>
                <a:spcPts val="1200"/>
              </a:spcAft>
              <a:buClr>
                <a:srgbClr val="083A42"/>
              </a:buClr>
              <a:buFont typeface="+mj-lt"/>
              <a:buAutoNum type="arabicPeriod"/>
            </a:pPr>
            <a:r>
              <a:rPr lang="en-AU">
                <a:solidFill>
                  <a:schemeClr val="tx1"/>
                </a:solidFill>
              </a:rPr>
              <a:t>Proposed Merit Criteria &amp; Timetable</a:t>
            </a:r>
            <a:endParaRPr lang="en-AU">
              <a:solidFill>
                <a:schemeClr val="tx1"/>
              </a:solidFill>
              <a:cs typeface="Arial"/>
            </a:endParaRPr>
          </a:p>
          <a:p>
            <a:pPr marL="842645" lvl="1" indent="-400050">
              <a:spcAft>
                <a:spcPts val="1200"/>
              </a:spcAft>
              <a:buClr>
                <a:srgbClr val="083A42"/>
              </a:buClr>
              <a:buFont typeface="+mj-lt"/>
              <a:buAutoNum type="arabicPeriod"/>
            </a:pPr>
            <a:r>
              <a:rPr lang="en-AU">
                <a:solidFill>
                  <a:schemeClr val="tx1"/>
                </a:solidFill>
              </a:rPr>
              <a:t>Next Steps</a:t>
            </a:r>
            <a:endParaRPr lang="en-AU">
              <a:solidFill>
                <a:schemeClr val="tx1"/>
              </a:solidFill>
              <a:cs typeface="Arial"/>
            </a:endParaRPr>
          </a:p>
          <a:p>
            <a:pPr marL="842645" lvl="1" indent="-400050">
              <a:spcAft>
                <a:spcPts val="1200"/>
              </a:spcAft>
              <a:buClr>
                <a:srgbClr val="083A42"/>
              </a:buClr>
              <a:buFont typeface="+mj-lt"/>
              <a:buAutoNum type="arabicPeriod"/>
            </a:pPr>
            <a:r>
              <a:rPr lang="en-AU">
                <a:solidFill>
                  <a:schemeClr val="tx1"/>
                </a:solidFill>
              </a:rPr>
              <a:t>Q&amp;A</a:t>
            </a:r>
            <a:endParaRPr lang="en-AU">
              <a:solidFill>
                <a:schemeClr val="tx1"/>
              </a:solidFill>
              <a:cs typeface="Arial"/>
            </a:endParaRPr>
          </a:p>
        </p:txBody>
      </p:sp>
    </p:spTree>
    <p:extLst>
      <p:ext uri="{BB962C8B-B14F-4D97-AF65-F5344CB8AC3E}">
        <p14:creationId xmlns:p14="http://schemas.microsoft.com/office/powerpoint/2010/main" val="4238822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99C2-08E6-8D24-1C73-6D924C0FD191}"/>
              </a:ext>
            </a:extLst>
          </p:cNvPr>
          <p:cNvSpPr>
            <a:spLocks noGrp="1"/>
          </p:cNvSpPr>
          <p:nvPr>
            <p:ph type="title"/>
          </p:nvPr>
        </p:nvSpPr>
        <p:spPr/>
        <p:txBody>
          <a:bodyPr/>
          <a:lstStyle/>
          <a:p>
            <a:r>
              <a:rPr lang="en-US"/>
              <a:t>Tips to maximise feedback impact</a:t>
            </a:r>
          </a:p>
        </p:txBody>
      </p:sp>
      <p:grpSp>
        <p:nvGrpSpPr>
          <p:cNvPr id="14" name="Group 13">
            <a:extLst>
              <a:ext uri="{FF2B5EF4-FFF2-40B4-BE49-F238E27FC236}">
                <a16:creationId xmlns:a16="http://schemas.microsoft.com/office/drawing/2014/main" id="{4E921757-BADE-C8D5-C04F-F89CEFA5CCF8}"/>
              </a:ext>
            </a:extLst>
          </p:cNvPr>
          <p:cNvGrpSpPr/>
          <p:nvPr/>
        </p:nvGrpSpPr>
        <p:grpSpPr>
          <a:xfrm>
            <a:off x="653142" y="1092913"/>
            <a:ext cx="7720426" cy="1034411"/>
            <a:chOff x="653142" y="1092913"/>
            <a:chExt cx="7720426" cy="1034411"/>
          </a:xfrm>
        </p:grpSpPr>
        <p:sp>
          <p:nvSpPr>
            <p:cNvPr id="5" name="Rectangle 4">
              <a:extLst>
                <a:ext uri="{FF2B5EF4-FFF2-40B4-BE49-F238E27FC236}">
                  <a16:creationId xmlns:a16="http://schemas.microsoft.com/office/drawing/2014/main" id="{9ACBE860-DFC4-3028-7EC3-E86BA5EE9F7B}"/>
                </a:ext>
              </a:extLst>
            </p:cNvPr>
            <p:cNvSpPr/>
            <p:nvPr/>
          </p:nvSpPr>
          <p:spPr>
            <a:xfrm rot="5400000">
              <a:off x="4465262" y="-2392983"/>
              <a:ext cx="340820" cy="74757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en-AU" b="1"/>
                <a:t>Submit a detailed response to the consultation paper</a:t>
              </a:r>
              <a:endParaRPr lang="en-AU" b="1">
                <a:cs typeface="Arial"/>
              </a:endParaRPr>
            </a:p>
          </p:txBody>
        </p:sp>
        <p:sp>
          <p:nvSpPr>
            <p:cNvPr id="6" name="Rectangle 5">
              <a:extLst>
                <a:ext uri="{FF2B5EF4-FFF2-40B4-BE49-F238E27FC236}">
                  <a16:creationId xmlns:a16="http://schemas.microsoft.com/office/drawing/2014/main" id="{2549671C-E427-4792-AC23-D5D4F5D6E0B6}"/>
                </a:ext>
              </a:extLst>
            </p:cNvPr>
            <p:cNvSpPr/>
            <p:nvPr/>
          </p:nvSpPr>
          <p:spPr>
            <a:xfrm>
              <a:off x="897776" y="1515324"/>
              <a:ext cx="7475792"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lstStyle/>
            <a:p>
              <a:pPr marL="285750" indent="-285750">
                <a:spcAft>
                  <a:spcPts val="200"/>
                </a:spcAft>
                <a:buFont typeface="Arial" panose="020B0604020202020204" pitchFamily="34" charset="0"/>
                <a:buChar char="•"/>
              </a:pPr>
              <a:r>
                <a:rPr lang="en-AU">
                  <a:solidFill>
                    <a:schemeClr val="tx1"/>
                  </a:solidFill>
                  <a:cs typeface="Arial"/>
                </a:rPr>
                <a:t>Ensure your responses are detailed and contain reasoning to support your feedback if your views diverge from the proposed specifications </a:t>
              </a:r>
            </a:p>
          </p:txBody>
        </p:sp>
        <p:sp>
          <p:nvSpPr>
            <p:cNvPr id="3" name="Oval 2">
              <a:extLst>
                <a:ext uri="{FF2B5EF4-FFF2-40B4-BE49-F238E27FC236}">
                  <a16:creationId xmlns:a16="http://schemas.microsoft.com/office/drawing/2014/main" id="{EF0D1885-08C9-5882-EDD4-EF5CB4EA86C5}"/>
                </a:ext>
              </a:extLst>
            </p:cNvPr>
            <p:cNvSpPr/>
            <p:nvPr/>
          </p:nvSpPr>
          <p:spPr>
            <a:xfrm>
              <a:off x="653142" y="1092913"/>
              <a:ext cx="504000" cy="504000"/>
            </a:xfrm>
            <a:prstGeom prst="ellipse">
              <a:avLst/>
            </a:prstGeom>
            <a:solidFill>
              <a:schemeClr val="accent5"/>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1</a:t>
              </a:r>
              <a:endParaRPr lang="en-AU" b="1"/>
            </a:p>
          </p:txBody>
        </p:sp>
      </p:grpSp>
      <p:grpSp>
        <p:nvGrpSpPr>
          <p:cNvPr id="13" name="Group 12">
            <a:extLst>
              <a:ext uri="{FF2B5EF4-FFF2-40B4-BE49-F238E27FC236}">
                <a16:creationId xmlns:a16="http://schemas.microsoft.com/office/drawing/2014/main" id="{DB2A3F68-1738-1BE7-8B2B-D122E9E1FD3F}"/>
              </a:ext>
            </a:extLst>
          </p:cNvPr>
          <p:cNvGrpSpPr/>
          <p:nvPr/>
        </p:nvGrpSpPr>
        <p:grpSpPr>
          <a:xfrm>
            <a:off x="653144" y="2333583"/>
            <a:ext cx="7720426" cy="1048488"/>
            <a:chOff x="653144" y="2203925"/>
            <a:chExt cx="7720426" cy="1048488"/>
          </a:xfrm>
        </p:grpSpPr>
        <p:sp>
          <p:nvSpPr>
            <p:cNvPr id="7" name="Rectangle 6">
              <a:extLst>
                <a:ext uri="{FF2B5EF4-FFF2-40B4-BE49-F238E27FC236}">
                  <a16:creationId xmlns:a16="http://schemas.microsoft.com/office/drawing/2014/main" id="{14FC5CCA-A7A9-315B-A47F-C5FB4D926B38}"/>
                </a:ext>
              </a:extLst>
            </p:cNvPr>
            <p:cNvSpPr/>
            <p:nvPr/>
          </p:nvSpPr>
          <p:spPr>
            <a:xfrm rot="5400000">
              <a:off x="4444938" y="-1288220"/>
              <a:ext cx="381471" cy="74757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a:t>Submit details on any hydrogen project(s) you are developing </a:t>
              </a:r>
              <a:endParaRPr lang="en-AU"/>
            </a:p>
          </p:txBody>
        </p:sp>
        <p:sp>
          <p:nvSpPr>
            <p:cNvPr id="8" name="Rectangle 7">
              <a:extLst>
                <a:ext uri="{FF2B5EF4-FFF2-40B4-BE49-F238E27FC236}">
                  <a16:creationId xmlns:a16="http://schemas.microsoft.com/office/drawing/2014/main" id="{46C78316-30EC-2E40-C502-80F88BA6C653}"/>
                </a:ext>
              </a:extLst>
            </p:cNvPr>
            <p:cNvSpPr/>
            <p:nvPr/>
          </p:nvSpPr>
          <p:spPr>
            <a:xfrm>
              <a:off x="897777" y="2640413"/>
              <a:ext cx="7475792"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lstStyle/>
            <a:p>
              <a:pPr marL="285750" indent="-285750">
                <a:spcAft>
                  <a:spcPts val="200"/>
                </a:spcAft>
                <a:buFont typeface="Arial" panose="020B0604020202020204" pitchFamily="34" charset="0"/>
                <a:buChar char="•"/>
              </a:pPr>
              <a:r>
                <a:rPr lang="en-AU">
                  <a:solidFill>
                    <a:schemeClr val="tx1"/>
                  </a:solidFill>
                </a:rPr>
                <a:t>Don’t forget to provide us with </a:t>
              </a:r>
              <a:r>
                <a:rPr lang="en-US">
                  <a:solidFill>
                    <a:schemeClr val="tx1"/>
                  </a:solidFill>
                </a:rPr>
                <a:t>details of any hydrogen project(s) you are currently developing that may seek support under the Hydrogen Headstart Program</a:t>
              </a:r>
            </a:p>
          </p:txBody>
        </p:sp>
        <p:sp>
          <p:nvSpPr>
            <p:cNvPr id="9" name="Oval 8">
              <a:extLst>
                <a:ext uri="{FF2B5EF4-FFF2-40B4-BE49-F238E27FC236}">
                  <a16:creationId xmlns:a16="http://schemas.microsoft.com/office/drawing/2014/main" id="{C4C3FD02-350E-FB34-CC9D-AE4E26C92ADE}"/>
                </a:ext>
              </a:extLst>
            </p:cNvPr>
            <p:cNvSpPr/>
            <p:nvPr/>
          </p:nvSpPr>
          <p:spPr>
            <a:xfrm>
              <a:off x="653144" y="2203925"/>
              <a:ext cx="504000" cy="504000"/>
            </a:xfrm>
            <a:prstGeom prst="ellipse">
              <a:avLst/>
            </a:prstGeom>
            <a:solidFill>
              <a:schemeClr val="accent5"/>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2</a:t>
              </a:r>
              <a:endParaRPr lang="en-AU" b="1"/>
            </a:p>
          </p:txBody>
        </p:sp>
      </p:grpSp>
      <p:grpSp>
        <p:nvGrpSpPr>
          <p:cNvPr id="12" name="Group 11">
            <a:extLst>
              <a:ext uri="{FF2B5EF4-FFF2-40B4-BE49-F238E27FC236}">
                <a16:creationId xmlns:a16="http://schemas.microsoft.com/office/drawing/2014/main" id="{F5E2119A-EC5E-6579-50A5-51C006AF5824}"/>
              </a:ext>
            </a:extLst>
          </p:cNvPr>
          <p:cNvGrpSpPr/>
          <p:nvPr/>
        </p:nvGrpSpPr>
        <p:grpSpPr>
          <a:xfrm>
            <a:off x="653143" y="3588329"/>
            <a:ext cx="7720426" cy="845448"/>
            <a:chOff x="653143" y="3311882"/>
            <a:chExt cx="7720426" cy="845448"/>
          </a:xfrm>
        </p:grpSpPr>
        <p:sp>
          <p:nvSpPr>
            <p:cNvPr id="11" name="Rectangle 10">
              <a:extLst>
                <a:ext uri="{FF2B5EF4-FFF2-40B4-BE49-F238E27FC236}">
                  <a16:creationId xmlns:a16="http://schemas.microsoft.com/office/drawing/2014/main" id="{2D618B71-3153-1EE2-D28C-77BBD5D616A5}"/>
                </a:ext>
              </a:extLst>
            </p:cNvPr>
            <p:cNvSpPr/>
            <p:nvPr/>
          </p:nvSpPr>
          <p:spPr>
            <a:xfrm>
              <a:off x="897776" y="3753937"/>
              <a:ext cx="7475792" cy="403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lstStyle/>
            <a:p>
              <a:pPr marL="285750" indent="-285750">
                <a:spcAft>
                  <a:spcPts val="200"/>
                </a:spcAft>
                <a:buFont typeface="Arial" panose="020B0604020202020204" pitchFamily="34" charset="0"/>
                <a:buChar char="•"/>
              </a:pPr>
              <a:r>
                <a:rPr lang="en-AU">
                  <a:solidFill>
                    <a:schemeClr val="tx1"/>
                  </a:solidFill>
                  <a:cs typeface="Arial"/>
                </a:rPr>
                <a:t>If you have additional feedback, email </a:t>
              </a:r>
              <a:r>
                <a:rPr lang="en-AU" u="sng">
                  <a:solidFill>
                    <a:schemeClr val="tx1"/>
                  </a:solidFill>
                  <a:hlinkClick r:id="rId3">
                    <a:extLst>
                      <a:ext uri="{A12FA001-AC4F-418D-AE19-62706E023703}">
                        <ahyp:hlinkClr xmlns:ahyp="http://schemas.microsoft.com/office/drawing/2018/hyperlinkcolor" val="tx"/>
                      </a:ext>
                    </a:extLst>
                  </a:hlinkClick>
                </a:rPr>
                <a:t>hydrogenheadstart@dcceew.gov.au</a:t>
              </a:r>
              <a:r>
                <a:rPr lang="en-AU" u="sng">
                  <a:solidFill>
                    <a:schemeClr val="tx1"/>
                  </a:solidFill>
                </a:rPr>
                <a:t> </a:t>
              </a:r>
              <a:endParaRPr lang="en-AU">
                <a:solidFill>
                  <a:schemeClr val="tx1"/>
                </a:solidFill>
              </a:endParaRPr>
            </a:p>
          </p:txBody>
        </p:sp>
        <p:sp>
          <p:nvSpPr>
            <p:cNvPr id="4" name="Rectangle 3">
              <a:extLst>
                <a:ext uri="{FF2B5EF4-FFF2-40B4-BE49-F238E27FC236}">
                  <a16:creationId xmlns:a16="http://schemas.microsoft.com/office/drawing/2014/main" id="{42FDAF23-7960-8631-11EF-3D6ABDBDE0E3}"/>
                </a:ext>
              </a:extLst>
            </p:cNvPr>
            <p:cNvSpPr/>
            <p:nvPr/>
          </p:nvSpPr>
          <p:spPr>
            <a:xfrm rot="5400000">
              <a:off x="4444937" y="-174013"/>
              <a:ext cx="381471" cy="74757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b="1"/>
                <a:t>Remember: the consultation period closes </a:t>
              </a:r>
              <a:r>
                <a:rPr lang="en-AU" b="1" u="sng"/>
                <a:t>Thursday 3 August 2023</a:t>
              </a:r>
              <a:endParaRPr lang="en-AU" u="sng"/>
            </a:p>
          </p:txBody>
        </p:sp>
        <p:sp>
          <p:nvSpPr>
            <p:cNvPr id="10" name="Oval 9">
              <a:extLst>
                <a:ext uri="{FF2B5EF4-FFF2-40B4-BE49-F238E27FC236}">
                  <a16:creationId xmlns:a16="http://schemas.microsoft.com/office/drawing/2014/main" id="{AB0DB74D-F89F-2888-32F2-650BFAFB0F41}"/>
                </a:ext>
              </a:extLst>
            </p:cNvPr>
            <p:cNvSpPr/>
            <p:nvPr/>
          </p:nvSpPr>
          <p:spPr>
            <a:xfrm>
              <a:off x="653143" y="3311882"/>
              <a:ext cx="504000" cy="504000"/>
            </a:xfrm>
            <a:prstGeom prst="ellipse">
              <a:avLst/>
            </a:prstGeom>
            <a:solidFill>
              <a:schemeClr val="accent5"/>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3</a:t>
              </a:r>
              <a:endParaRPr lang="en-AU" sz="2000" b="1"/>
            </a:p>
          </p:txBody>
        </p:sp>
      </p:grpSp>
    </p:spTree>
    <p:extLst>
      <p:ext uri="{BB962C8B-B14F-4D97-AF65-F5344CB8AC3E}">
        <p14:creationId xmlns:p14="http://schemas.microsoft.com/office/powerpoint/2010/main" val="2397770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3F5E48-E884-89AC-9E34-404D7FEB3A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513F5E48-E884-89AC-9E34-404D7FEB3A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60ED473-3DE2-6622-C8F5-24BB03256294}"/>
              </a:ext>
            </a:extLst>
          </p:cNvPr>
          <p:cNvSpPr/>
          <p:nvPr/>
        </p:nvSpPr>
        <p:spPr>
          <a:xfrm>
            <a:off x="2691818" y="4029343"/>
            <a:ext cx="5718757" cy="303230"/>
          </a:xfrm>
          <a:prstGeom prst="rect">
            <a:avLst/>
          </a:prstGeom>
          <a:solidFill>
            <a:srgbClr val="083A4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4">
            <a:extLst>
              <a:ext uri="{FF2B5EF4-FFF2-40B4-BE49-F238E27FC236}">
                <a16:creationId xmlns:a16="http://schemas.microsoft.com/office/drawing/2014/main" id="{AE82C7F3-55F8-AFFD-4484-2CA9F2FD3F9E}"/>
              </a:ext>
            </a:extLst>
          </p:cNvPr>
          <p:cNvSpPr txBox="1">
            <a:spLocks/>
          </p:cNvSpPr>
          <p:nvPr/>
        </p:nvSpPr>
        <p:spPr>
          <a:xfrm>
            <a:off x="2691818" y="468000"/>
            <a:ext cx="6200182" cy="540000"/>
          </a:xfrm>
          <a:prstGeom prst="rect">
            <a:avLst/>
          </a:prstGeom>
          <a:noFill/>
          <a:ln>
            <a:noFill/>
          </a:ln>
        </p:spPr>
        <p:txBody>
          <a:bodyPr spcFirstLastPara="1" vert="horz"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0D9"/>
              </a:buClr>
              <a:buSzPts val="2200"/>
              <a:buFont typeface="Arial"/>
              <a:buNone/>
              <a:defRPr sz="2200" b="1" i="0" u="none" strike="noStrike" cap="none">
                <a:solidFill>
                  <a:srgbClr val="00B0D9"/>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r>
              <a:rPr lang="en-AU">
                <a:solidFill>
                  <a:srgbClr val="083A42"/>
                </a:solidFill>
              </a:rPr>
              <a:t>Agenda</a:t>
            </a:r>
          </a:p>
        </p:txBody>
      </p:sp>
      <p:sp>
        <p:nvSpPr>
          <p:cNvPr id="11" name="Rectangle 10">
            <a:extLst>
              <a:ext uri="{FF2B5EF4-FFF2-40B4-BE49-F238E27FC236}">
                <a16:creationId xmlns:a16="http://schemas.microsoft.com/office/drawing/2014/main" id="{E44CE207-AF0D-BFDF-36E0-7B58F672E80E}"/>
              </a:ext>
            </a:extLst>
          </p:cNvPr>
          <p:cNvSpPr/>
          <p:nvPr/>
        </p:nvSpPr>
        <p:spPr>
          <a:xfrm>
            <a:off x="2676524" y="1068370"/>
            <a:ext cx="5648325" cy="2851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400050" indent="-400050">
              <a:spcAft>
                <a:spcPts val="1200"/>
              </a:spcAft>
              <a:buClr>
                <a:srgbClr val="083A42"/>
              </a:buClr>
              <a:buFont typeface="+mj-lt"/>
              <a:buAutoNum type="romanUcPeriod"/>
            </a:pPr>
            <a:r>
              <a:rPr lang="en-AU">
                <a:solidFill>
                  <a:schemeClr val="tx2">
                    <a:lumMod val="75000"/>
                  </a:schemeClr>
                </a:solidFill>
              </a:rPr>
              <a:t>Overview of Australian Government hydrogen initiatives</a:t>
            </a:r>
          </a:p>
          <a:p>
            <a:pPr marL="400050" indent="-400050">
              <a:spcAft>
                <a:spcPts val="1200"/>
              </a:spcAft>
              <a:buClr>
                <a:srgbClr val="083A42"/>
              </a:buClr>
              <a:buFont typeface="+mj-lt"/>
              <a:buAutoNum type="romanUcPeriod"/>
            </a:pPr>
            <a:r>
              <a:rPr lang="en-AU">
                <a:solidFill>
                  <a:srgbClr val="083A42"/>
                </a:solidFill>
              </a:rPr>
              <a:t>Hydrogen Headstart consultation:</a:t>
            </a:r>
          </a:p>
          <a:p>
            <a:pPr marL="842963" lvl="1" indent="-400050">
              <a:spcAft>
                <a:spcPts val="1200"/>
              </a:spcAft>
              <a:buClr>
                <a:srgbClr val="083A42"/>
              </a:buClr>
              <a:buFont typeface="+mj-lt"/>
              <a:buAutoNum type="arabicPeriod"/>
            </a:pPr>
            <a:r>
              <a:rPr lang="en-US">
                <a:solidFill>
                  <a:schemeClr val="tx2">
                    <a:lumMod val="75000"/>
                  </a:schemeClr>
                </a:solidFill>
              </a:rPr>
              <a:t>ARENA’s Role in Hydrogen</a:t>
            </a:r>
          </a:p>
          <a:p>
            <a:pPr marL="842963" lvl="1" indent="-400050">
              <a:spcAft>
                <a:spcPts val="1200"/>
              </a:spcAft>
              <a:buClr>
                <a:srgbClr val="083A42"/>
              </a:buClr>
              <a:buFont typeface="+mj-lt"/>
              <a:buAutoNum type="arabicPeriod"/>
            </a:pPr>
            <a:r>
              <a:rPr lang="en-US">
                <a:solidFill>
                  <a:schemeClr val="tx2">
                    <a:lumMod val="75000"/>
                  </a:schemeClr>
                </a:solidFill>
              </a:rPr>
              <a:t>Overview of Consultation Process </a:t>
            </a:r>
          </a:p>
          <a:p>
            <a:pPr marL="842963" lvl="1" indent="-400050">
              <a:spcAft>
                <a:spcPts val="1200"/>
              </a:spcAft>
              <a:buClr>
                <a:srgbClr val="083A42"/>
              </a:buClr>
              <a:buFont typeface="+mj-lt"/>
              <a:buAutoNum type="arabicPeriod"/>
            </a:pPr>
            <a:r>
              <a:rPr lang="en-AU">
                <a:solidFill>
                  <a:schemeClr val="tx2">
                    <a:lumMod val="75000"/>
                  </a:schemeClr>
                </a:solidFill>
              </a:rPr>
              <a:t>Competitive Round Objectives</a:t>
            </a:r>
          </a:p>
          <a:p>
            <a:pPr marL="842963" lvl="1" indent="-400050">
              <a:spcAft>
                <a:spcPts val="1200"/>
              </a:spcAft>
              <a:buClr>
                <a:srgbClr val="083A42"/>
              </a:buClr>
              <a:buFont typeface="+mj-lt"/>
              <a:buAutoNum type="arabicPeriod"/>
            </a:pPr>
            <a:r>
              <a:rPr lang="en-AU">
                <a:solidFill>
                  <a:schemeClr val="tx2">
                    <a:lumMod val="75000"/>
                  </a:schemeClr>
                </a:solidFill>
              </a:rPr>
              <a:t>Proposed Competitive Round Design</a:t>
            </a:r>
          </a:p>
          <a:p>
            <a:pPr marL="842963" lvl="1" indent="-400050">
              <a:spcAft>
                <a:spcPts val="1200"/>
              </a:spcAft>
              <a:buClr>
                <a:srgbClr val="083A42"/>
              </a:buClr>
              <a:buFont typeface="+mj-lt"/>
              <a:buAutoNum type="arabicPeriod"/>
            </a:pPr>
            <a:r>
              <a:rPr lang="en-AU">
                <a:solidFill>
                  <a:schemeClr val="tx2">
                    <a:lumMod val="75000"/>
                  </a:schemeClr>
                </a:solidFill>
              </a:rPr>
              <a:t>Proposed Merit Criteria &amp; Timetable</a:t>
            </a:r>
          </a:p>
          <a:p>
            <a:pPr marL="842963" lvl="1" indent="-400050">
              <a:spcAft>
                <a:spcPts val="1200"/>
              </a:spcAft>
              <a:buClr>
                <a:srgbClr val="083A42"/>
              </a:buClr>
              <a:buFont typeface="+mj-lt"/>
              <a:buAutoNum type="arabicPeriod"/>
            </a:pPr>
            <a:r>
              <a:rPr lang="en-AU">
                <a:solidFill>
                  <a:schemeClr val="tx2">
                    <a:lumMod val="75000"/>
                  </a:schemeClr>
                </a:solidFill>
              </a:rPr>
              <a:t>Next Steps</a:t>
            </a:r>
          </a:p>
          <a:p>
            <a:pPr marL="842963" lvl="1" indent="-400050">
              <a:spcAft>
                <a:spcPts val="1200"/>
              </a:spcAft>
              <a:buClr>
                <a:srgbClr val="083A42"/>
              </a:buClr>
              <a:buFont typeface="+mj-lt"/>
              <a:buAutoNum type="arabicPeriod"/>
            </a:pPr>
            <a:r>
              <a:rPr lang="en-AU" b="1">
                <a:solidFill>
                  <a:srgbClr val="083A42"/>
                </a:solidFill>
              </a:rPr>
              <a:t>Q&amp;A</a:t>
            </a:r>
          </a:p>
          <a:p>
            <a:pPr marL="361950" indent="-361950">
              <a:spcAft>
                <a:spcPts val="1200"/>
              </a:spcAft>
              <a:buClr>
                <a:srgbClr val="00B0D9"/>
              </a:buClr>
              <a:buFont typeface="+mj-lt"/>
              <a:buAutoNum type="arabicPeriod"/>
            </a:pPr>
            <a:endParaRPr lang="en-AU">
              <a:solidFill>
                <a:schemeClr val="tx2">
                  <a:lumMod val="75000"/>
                </a:schemeClr>
              </a:solidFill>
            </a:endParaRPr>
          </a:p>
        </p:txBody>
      </p:sp>
    </p:spTree>
    <p:extLst>
      <p:ext uri="{BB962C8B-B14F-4D97-AF65-F5344CB8AC3E}">
        <p14:creationId xmlns:p14="http://schemas.microsoft.com/office/powerpoint/2010/main" val="2015431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F2CD0B9-224D-7269-5B79-1AFAA456E8DF}"/>
              </a:ext>
            </a:extLst>
          </p:cNvPr>
          <p:cNvGraphicFramePr>
            <a:graphicFrameLocks noChangeAspect="1"/>
          </p:cNvGraphicFramePr>
          <p:nvPr>
            <p:custDataLst>
              <p:tags r:id="rId1"/>
            </p:custDataLst>
            <p:extLst>
              <p:ext uri="{D42A27DB-BD31-4B8C-83A1-F6EECF244321}">
                <p14:modId xmlns:p14="http://schemas.microsoft.com/office/powerpoint/2010/main" val="4211385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4" name="Object 3" hidden="1">
                        <a:extLst>
                          <a:ext uri="{FF2B5EF4-FFF2-40B4-BE49-F238E27FC236}">
                            <a16:creationId xmlns:a16="http://schemas.microsoft.com/office/drawing/2014/main" id="{2F2CD0B9-224D-7269-5B79-1AFAA456E8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Google Shape;690;p89">
            <a:extLst>
              <a:ext uri="{FF2B5EF4-FFF2-40B4-BE49-F238E27FC236}">
                <a16:creationId xmlns:a16="http://schemas.microsoft.com/office/drawing/2014/main" id="{7E52C248-0453-8B4F-F30A-10CCC821A6A0}"/>
              </a:ext>
            </a:extLst>
          </p:cNvPr>
          <p:cNvSpPr txBox="1">
            <a:spLocks/>
          </p:cNvSpPr>
          <p:nvPr/>
        </p:nvSpPr>
        <p:spPr>
          <a:xfrm>
            <a:off x="1163783" y="2037074"/>
            <a:ext cx="7305550" cy="898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B0D9"/>
              </a:buClr>
              <a:buSzPts val="2200"/>
              <a:buFont typeface="Arial"/>
              <a:buNone/>
              <a:defRPr sz="2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B0D9"/>
              </a:buClr>
              <a:buSzPts val="2200"/>
              <a:buFont typeface="Arial"/>
              <a:buNone/>
              <a:tabLst/>
              <a:defRPr/>
            </a:pPr>
            <a:r>
              <a:rPr kumimoji="0" lang="en-AU" sz="2000" b="1" i="0" u="none" strike="noStrike" kern="0" cap="none" spc="0" normalizeH="0" baseline="0" noProof="0">
                <a:ln>
                  <a:noFill/>
                </a:ln>
                <a:solidFill>
                  <a:srgbClr val="FFFFFF"/>
                </a:solidFill>
                <a:effectLst/>
                <a:uLnTx/>
                <a:uFillTx/>
                <a:latin typeface="Arial"/>
                <a:cs typeface="Arial"/>
                <a:sym typeface="Arial"/>
              </a:rPr>
              <a:t>Further information:</a:t>
            </a:r>
            <a:br>
              <a:rPr kumimoji="0" lang="en-AU" sz="2000" b="1" i="0" u="none" strike="noStrike" kern="0" cap="none" spc="0" normalizeH="0" baseline="0" noProof="0">
                <a:ln>
                  <a:noFill/>
                </a:ln>
                <a:solidFill>
                  <a:srgbClr val="FFFFFF"/>
                </a:solidFill>
                <a:effectLst/>
                <a:uLnTx/>
                <a:uFillTx/>
                <a:latin typeface="Arial"/>
                <a:cs typeface="Arial"/>
                <a:sym typeface="Arial"/>
              </a:rPr>
            </a:br>
            <a:r>
              <a:rPr kumimoji="0" lang="en-AU" sz="1600" b="1" i="0" u="sng" strike="noStrike" kern="0" cap="none" spc="0" normalizeH="0" baseline="0" noProof="0">
                <a:ln>
                  <a:noFill/>
                </a:ln>
                <a:solidFill>
                  <a:srgbClr val="FFFFFF"/>
                </a:solidFill>
                <a:effectLst/>
                <a:uLnTx/>
                <a:uFillTx/>
                <a:latin typeface="Arial"/>
                <a:cs typeface="Arial"/>
                <a:sym typeface="Arial"/>
              </a:rPr>
              <a:t>https://www.dcceew.gov.au/energy/hydrogen/hydrogen-headstart-program  </a:t>
            </a:r>
            <a:endParaRPr kumimoji="0" lang="en-AU" sz="1800" b="1" i="0" u="sng"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83498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3F5E48-E884-89AC-9E34-404D7FEB3A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513F5E48-E884-89AC-9E34-404D7FEB3A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60ED473-3DE2-6622-C8F5-24BB03256294}"/>
              </a:ext>
            </a:extLst>
          </p:cNvPr>
          <p:cNvSpPr/>
          <p:nvPr/>
        </p:nvSpPr>
        <p:spPr>
          <a:xfrm>
            <a:off x="2691818" y="1106470"/>
            <a:ext cx="5718757" cy="303230"/>
          </a:xfrm>
          <a:prstGeom prst="rect">
            <a:avLst/>
          </a:prstGeom>
          <a:solidFill>
            <a:srgbClr val="083A4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4">
            <a:extLst>
              <a:ext uri="{FF2B5EF4-FFF2-40B4-BE49-F238E27FC236}">
                <a16:creationId xmlns:a16="http://schemas.microsoft.com/office/drawing/2014/main" id="{AE82C7F3-55F8-AFFD-4484-2CA9F2FD3F9E}"/>
              </a:ext>
            </a:extLst>
          </p:cNvPr>
          <p:cNvSpPr txBox="1">
            <a:spLocks/>
          </p:cNvSpPr>
          <p:nvPr/>
        </p:nvSpPr>
        <p:spPr>
          <a:xfrm>
            <a:off x="2691818" y="468000"/>
            <a:ext cx="6200182" cy="540000"/>
          </a:xfrm>
          <a:prstGeom prst="rect">
            <a:avLst/>
          </a:prstGeom>
          <a:noFill/>
          <a:ln>
            <a:noFill/>
          </a:ln>
        </p:spPr>
        <p:txBody>
          <a:bodyPr spcFirstLastPara="1" vert="horz"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0D9"/>
              </a:buClr>
              <a:buSzPts val="2200"/>
              <a:buFont typeface="Arial"/>
              <a:buNone/>
              <a:defRPr sz="2200" b="1" i="0" u="none" strike="noStrike" cap="none">
                <a:solidFill>
                  <a:srgbClr val="00B0D9"/>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r>
              <a:rPr lang="en-AU">
                <a:solidFill>
                  <a:srgbClr val="083A42"/>
                </a:solidFill>
              </a:rPr>
              <a:t>Agenda</a:t>
            </a:r>
          </a:p>
        </p:txBody>
      </p:sp>
      <p:sp>
        <p:nvSpPr>
          <p:cNvPr id="11" name="Rectangle 10">
            <a:extLst>
              <a:ext uri="{FF2B5EF4-FFF2-40B4-BE49-F238E27FC236}">
                <a16:creationId xmlns:a16="http://schemas.microsoft.com/office/drawing/2014/main" id="{E44CE207-AF0D-BFDF-36E0-7B58F672E80E}"/>
              </a:ext>
            </a:extLst>
          </p:cNvPr>
          <p:cNvSpPr/>
          <p:nvPr/>
        </p:nvSpPr>
        <p:spPr>
          <a:xfrm>
            <a:off x="2676524" y="1068370"/>
            <a:ext cx="5648325" cy="2851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400050" indent="-400050">
              <a:spcAft>
                <a:spcPts val="1200"/>
              </a:spcAft>
              <a:buClr>
                <a:srgbClr val="083A42"/>
              </a:buClr>
              <a:buFont typeface="+mj-lt"/>
              <a:buAutoNum type="romanUcPeriod"/>
            </a:pPr>
            <a:r>
              <a:rPr lang="en-AU" b="1">
                <a:solidFill>
                  <a:srgbClr val="083A42"/>
                </a:solidFill>
              </a:rPr>
              <a:t>Overview of Australian Government hydrogen initiatives</a:t>
            </a:r>
          </a:p>
          <a:p>
            <a:pPr marL="400050" indent="-400050">
              <a:spcAft>
                <a:spcPts val="1200"/>
              </a:spcAft>
              <a:buClr>
                <a:srgbClr val="083A42"/>
              </a:buClr>
              <a:buFont typeface="+mj-lt"/>
              <a:buAutoNum type="romanUcPeriod"/>
            </a:pPr>
            <a:r>
              <a:rPr lang="en-AU">
                <a:solidFill>
                  <a:schemeClr val="tx2">
                    <a:lumMod val="75000"/>
                  </a:schemeClr>
                </a:solidFill>
              </a:rPr>
              <a:t>Hydrogen Headstart consultation:</a:t>
            </a:r>
          </a:p>
          <a:p>
            <a:pPr marL="842963" lvl="1" indent="-400050">
              <a:spcAft>
                <a:spcPts val="1200"/>
              </a:spcAft>
              <a:buClr>
                <a:srgbClr val="083A42"/>
              </a:buClr>
              <a:buFont typeface="+mj-lt"/>
              <a:buAutoNum type="arabicPeriod"/>
            </a:pPr>
            <a:r>
              <a:rPr lang="en-US">
                <a:solidFill>
                  <a:schemeClr val="tx2">
                    <a:lumMod val="75000"/>
                  </a:schemeClr>
                </a:solidFill>
              </a:rPr>
              <a:t>ARENA’s Role in Hydrogen</a:t>
            </a:r>
          </a:p>
          <a:p>
            <a:pPr marL="842963" lvl="1" indent="-400050">
              <a:spcAft>
                <a:spcPts val="1200"/>
              </a:spcAft>
              <a:buClr>
                <a:srgbClr val="083A42"/>
              </a:buClr>
              <a:buFont typeface="+mj-lt"/>
              <a:buAutoNum type="arabicPeriod"/>
            </a:pPr>
            <a:r>
              <a:rPr lang="en-US">
                <a:solidFill>
                  <a:schemeClr val="tx2">
                    <a:lumMod val="75000"/>
                  </a:schemeClr>
                </a:solidFill>
              </a:rPr>
              <a:t>Overview of Consultation Process </a:t>
            </a:r>
          </a:p>
          <a:p>
            <a:pPr marL="842963" lvl="1" indent="-400050">
              <a:spcAft>
                <a:spcPts val="1200"/>
              </a:spcAft>
              <a:buClr>
                <a:srgbClr val="083A42"/>
              </a:buClr>
              <a:buFont typeface="+mj-lt"/>
              <a:buAutoNum type="arabicPeriod"/>
            </a:pPr>
            <a:r>
              <a:rPr lang="en-AU">
                <a:solidFill>
                  <a:schemeClr val="tx2">
                    <a:lumMod val="75000"/>
                  </a:schemeClr>
                </a:solidFill>
              </a:rPr>
              <a:t>Competitive Round Objectives</a:t>
            </a:r>
          </a:p>
          <a:p>
            <a:pPr marL="842963" lvl="1" indent="-400050">
              <a:spcAft>
                <a:spcPts val="1200"/>
              </a:spcAft>
              <a:buClr>
                <a:srgbClr val="083A42"/>
              </a:buClr>
              <a:buFont typeface="+mj-lt"/>
              <a:buAutoNum type="arabicPeriod"/>
            </a:pPr>
            <a:r>
              <a:rPr lang="en-AU">
                <a:solidFill>
                  <a:schemeClr val="tx2">
                    <a:lumMod val="75000"/>
                  </a:schemeClr>
                </a:solidFill>
              </a:rPr>
              <a:t>Proposed Competitive Round Design</a:t>
            </a:r>
          </a:p>
          <a:p>
            <a:pPr marL="842963" lvl="1" indent="-400050">
              <a:spcAft>
                <a:spcPts val="1200"/>
              </a:spcAft>
              <a:buClr>
                <a:srgbClr val="083A42"/>
              </a:buClr>
              <a:buFont typeface="+mj-lt"/>
              <a:buAutoNum type="arabicPeriod"/>
            </a:pPr>
            <a:r>
              <a:rPr lang="en-AU">
                <a:solidFill>
                  <a:schemeClr val="tx2">
                    <a:lumMod val="75000"/>
                  </a:schemeClr>
                </a:solidFill>
              </a:rPr>
              <a:t>Proposed Merit Criteria &amp; Timetable</a:t>
            </a:r>
          </a:p>
          <a:p>
            <a:pPr marL="842963" lvl="1" indent="-400050">
              <a:spcAft>
                <a:spcPts val="1200"/>
              </a:spcAft>
              <a:buClr>
                <a:srgbClr val="083A42"/>
              </a:buClr>
              <a:buFont typeface="+mj-lt"/>
              <a:buAutoNum type="arabicPeriod"/>
            </a:pPr>
            <a:r>
              <a:rPr lang="en-AU">
                <a:solidFill>
                  <a:schemeClr val="tx2">
                    <a:lumMod val="75000"/>
                  </a:schemeClr>
                </a:solidFill>
              </a:rPr>
              <a:t>Next Steps</a:t>
            </a:r>
          </a:p>
          <a:p>
            <a:pPr marL="842963" lvl="1" indent="-400050">
              <a:spcAft>
                <a:spcPts val="1200"/>
              </a:spcAft>
              <a:buClr>
                <a:srgbClr val="083A42"/>
              </a:buClr>
              <a:buFont typeface="+mj-lt"/>
              <a:buAutoNum type="arabicPeriod"/>
            </a:pPr>
            <a:r>
              <a:rPr lang="en-AU">
                <a:solidFill>
                  <a:schemeClr val="tx2">
                    <a:lumMod val="75000"/>
                  </a:schemeClr>
                </a:solidFill>
              </a:rPr>
              <a:t>Q&amp;A</a:t>
            </a:r>
          </a:p>
        </p:txBody>
      </p:sp>
    </p:spTree>
    <p:extLst>
      <p:ext uri="{BB962C8B-B14F-4D97-AF65-F5344CB8AC3E}">
        <p14:creationId xmlns:p14="http://schemas.microsoft.com/office/powerpoint/2010/main" val="386317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6B82-7E30-CB3A-4F49-EDFD289F6305}"/>
              </a:ext>
            </a:extLst>
          </p:cNvPr>
          <p:cNvSpPr>
            <a:spLocks noGrp="1"/>
          </p:cNvSpPr>
          <p:nvPr>
            <p:ph type="title"/>
          </p:nvPr>
        </p:nvSpPr>
        <p:spPr/>
        <p:txBody>
          <a:bodyPr/>
          <a:lstStyle/>
          <a:p>
            <a:r>
              <a:rPr lang="en-AU"/>
              <a:t>Australian government hydrogen initiatives </a:t>
            </a:r>
          </a:p>
        </p:txBody>
      </p:sp>
      <p:pic>
        <p:nvPicPr>
          <p:cNvPr id="136" name="Picture 135" descr="A picture containing text, screenshot, diagram, font&#10;&#10;Description automatically generated">
            <a:extLst>
              <a:ext uri="{FF2B5EF4-FFF2-40B4-BE49-F238E27FC236}">
                <a16:creationId xmlns:a16="http://schemas.microsoft.com/office/drawing/2014/main" id="{D15B0409-9BDC-89CD-0D0B-ECD26D3BC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1" y="1003134"/>
            <a:ext cx="3420932" cy="3698824"/>
          </a:xfrm>
          <a:prstGeom prst="rect">
            <a:avLst/>
          </a:prstGeom>
        </p:spPr>
      </p:pic>
      <p:sp>
        <p:nvSpPr>
          <p:cNvPr id="137" name="Content Placeholder 2">
            <a:extLst>
              <a:ext uri="{FF2B5EF4-FFF2-40B4-BE49-F238E27FC236}">
                <a16:creationId xmlns:a16="http://schemas.microsoft.com/office/drawing/2014/main" id="{D8FB97A5-2758-246F-86E2-81B8EF370C08}"/>
              </a:ext>
            </a:extLst>
          </p:cNvPr>
          <p:cNvSpPr txBox="1">
            <a:spLocks/>
          </p:cNvSpPr>
          <p:nvPr/>
        </p:nvSpPr>
        <p:spPr>
          <a:xfrm>
            <a:off x="520467" y="1012464"/>
            <a:ext cx="5181600" cy="3951421"/>
          </a:xfrm>
          <a:prstGeom prst="rect">
            <a:avLst/>
          </a:prstGeom>
        </p:spPr>
        <p:txBody>
          <a:bodyPr lIns="91440" tIns="45720" rIns="91440" bIns="45720" anchor="t"/>
          <a:lstStyle>
            <a:lvl1pPr marL="457200" indent="-4572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0"/>
              </a:spcBef>
              <a:spcAft>
                <a:spcPts val="400"/>
              </a:spcAft>
              <a:buSzPts val="1500"/>
              <a:buNone/>
              <a:defRPr/>
            </a:pPr>
            <a:r>
              <a:rPr lang="en-AU" sz="1600">
                <a:solidFill>
                  <a:srgbClr val="000000"/>
                </a:solidFill>
                <a:latin typeface="Arial"/>
                <a:cs typeface="Arial"/>
              </a:rPr>
              <a:t>Programs underway to help develop Australia’s hydrogen industry include: </a:t>
            </a:r>
          </a:p>
          <a:p>
            <a:pPr marL="431789" indent="-213990" defTabSz="914378">
              <a:lnSpc>
                <a:spcPct val="130000"/>
              </a:lnSpc>
              <a:spcBef>
                <a:spcPts val="0"/>
              </a:spcBef>
              <a:spcAft>
                <a:spcPts val="400"/>
              </a:spcAft>
              <a:buSzPts val="1500"/>
              <a:defRPr/>
            </a:pPr>
            <a:r>
              <a:rPr lang="en-AU" sz="1600">
                <a:solidFill>
                  <a:srgbClr val="000000"/>
                </a:solidFill>
                <a:latin typeface="Arial"/>
                <a:cs typeface="Arial"/>
              </a:rPr>
              <a:t>$2 billion Hydrogen Headstart Program</a:t>
            </a:r>
          </a:p>
          <a:p>
            <a:pPr marL="431789" indent="-213990" defTabSz="914378">
              <a:lnSpc>
                <a:spcPct val="130000"/>
              </a:lnSpc>
              <a:spcBef>
                <a:spcPts val="0"/>
              </a:spcBef>
              <a:spcAft>
                <a:spcPts val="400"/>
              </a:spcAft>
              <a:buSzPts val="1500"/>
              <a:defRPr/>
            </a:pPr>
            <a:r>
              <a:rPr lang="en-AU" sz="1600">
                <a:solidFill>
                  <a:srgbClr val="000000"/>
                </a:solidFill>
                <a:latin typeface="Arial"/>
                <a:cs typeface="Arial"/>
              </a:rPr>
              <a:t>Review of the National Hydrogen Strategy</a:t>
            </a:r>
          </a:p>
          <a:p>
            <a:pPr marL="431789" indent="-213990" defTabSz="914378">
              <a:lnSpc>
                <a:spcPct val="130000"/>
              </a:lnSpc>
              <a:spcBef>
                <a:spcPts val="0"/>
              </a:spcBef>
              <a:spcAft>
                <a:spcPts val="400"/>
              </a:spcAft>
              <a:buSzPts val="1500"/>
              <a:defRPr/>
            </a:pPr>
            <a:r>
              <a:rPr lang="en-AU" sz="1600">
                <a:solidFill>
                  <a:srgbClr val="000000"/>
                </a:solidFill>
                <a:latin typeface="Arial"/>
                <a:cs typeface="Arial"/>
              </a:rPr>
              <a:t>Guarantee of Origin scheme</a:t>
            </a:r>
          </a:p>
          <a:p>
            <a:pPr marL="431789" indent="-213990" defTabSz="914378">
              <a:lnSpc>
                <a:spcPct val="130000"/>
              </a:lnSpc>
              <a:spcBef>
                <a:spcPts val="0"/>
              </a:spcBef>
              <a:spcAft>
                <a:spcPts val="400"/>
              </a:spcAft>
              <a:buSzPts val="1500"/>
              <a:defRPr/>
            </a:pPr>
            <a:r>
              <a:rPr lang="en-AU" sz="1600">
                <a:solidFill>
                  <a:srgbClr val="000000"/>
                </a:solidFill>
                <a:latin typeface="Arial"/>
                <a:cs typeface="Arial"/>
              </a:rPr>
              <a:t>Regional Hydrogen Hubs program</a:t>
            </a:r>
          </a:p>
          <a:p>
            <a:pPr marL="431789" indent="-213990">
              <a:lnSpc>
                <a:spcPct val="130000"/>
              </a:lnSpc>
              <a:spcBef>
                <a:spcPts val="0"/>
              </a:spcBef>
              <a:spcAft>
                <a:spcPts val="400"/>
              </a:spcAft>
              <a:buSzPts val="1500"/>
              <a:defRPr/>
            </a:pPr>
            <a:r>
              <a:rPr lang="en-AU" sz="1600">
                <a:solidFill>
                  <a:srgbClr val="000000"/>
                </a:solidFill>
                <a:latin typeface="Arial"/>
                <a:cs typeface="Arial"/>
              </a:rPr>
              <a:t>Reviewing Australia’s regulatory frameworks</a:t>
            </a:r>
          </a:p>
          <a:p>
            <a:pPr marL="431789" indent="-213990">
              <a:lnSpc>
                <a:spcPct val="130000"/>
              </a:lnSpc>
              <a:spcBef>
                <a:spcPts val="0"/>
              </a:spcBef>
              <a:spcAft>
                <a:spcPts val="400"/>
              </a:spcAft>
              <a:buSzPts val="1500"/>
              <a:defRPr/>
            </a:pPr>
            <a:r>
              <a:rPr lang="en-AU" sz="1600">
                <a:solidFill>
                  <a:srgbClr val="000000"/>
                </a:solidFill>
                <a:latin typeface="Arial"/>
                <a:cs typeface="Arial"/>
              </a:rPr>
              <a:t>Annual State of Hydrogen Report</a:t>
            </a:r>
          </a:p>
          <a:p>
            <a:pPr marL="431789" indent="-213990">
              <a:lnSpc>
                <a:spcPct val="130000"/>
              </a:lnSpc>
              <a:spcBef>
                <a:spcPts val="0"/>
              </a:spcBef>
              <a:spcAft>
                <a:spcPts val="400"/>
              </a:spcAft>
              <a:buSzPts val="1500"/>
              <a:defRPr/>
            </a:pPr>
            <a:r>
              <a:rPr lang="en-AU" sz="1600">
                <a:solidFill>
                  <a:srgbClr val="000000"/>
                </a:solidFill>
                <a:latin typeface="Arial"/>
                <a:cs typeface="Arial"/>
              </a:rPr>
              <a:t>National Hydrogen Infrastructure Assessment</a:t>
            </a:r>
          </a:p>
          <a:p>
            <a:pPr marL="431789" indent="-213990">
              <a:lnSpc>
                <a:spcPct val="130000"/>
              </a:lnSpc>
              <a:spcBef>
                <a:spcPts val="0"/>
              </a:spcBef>
              <a:spcAft>
                <a:spcPts val="400"/>
              </a:spcAft>
              <a:buSzPts val="1500"/>
              <a:defRPr/>
            </a:pPr>
            <a:r>
              <a:rPr lang="en-AU" sz="1600">
                <a:solidFill>
                  <a:srgbClr val="000000"/>
                </a:solidFill>
                <a:latin typeface="Arial"/>
                <a:cs typeface="Arial"/>
              </a:rPr>
              <a:t>Improving workforce skills and training</a:t>
            </a:r>
          </a:p>
        </p:txBody>
      </p:sp>
    </p:spTree>
    <p:extLst>
      <p:ext uri="{BB962C8B-B14F-4D97-AF65-F5344CB8AC3E}">
        <p14:creationId xmlns:p14="http://schemas.microsoft.com/office/powerpoint/2010/main" val="257881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rotWithShape="1">
          <a:blip r:embed="rId3">
            <a:lum bright="70000" contrast="-70000"/>
            <a:alphaModFix amt="63000"/>
            <a:extLst>
              <a:ext uri="{28A0092B-C50C-407E-A947-70E740481C1C}">
                <a14:useLocalDpi xmlns:a14="http://schemas.microsoft.com/office/drawing/2010/main" val="0"/>
              </a:ext>
            </a:extLst>
          </a:blip>
          <a:srcRect l="20551" r="6481" b="-1"/>
          <a:stretch/>
        </p:blipFill>
        <p:spPr>
          <a:xfrm>
            <a:off x="1881991" y="8"/>
            <a:ext cx="7252232" cy="5143493"/>
          </a:xfrm>
          <a:prstGeom prst="rect">
            <a:avLst/>
          </a:prstGeom>
        </p:spPr>
      </p:pic>
      <p:sp>
        <p:nvSpPr>
          <p:cNvPr id="4" name="Content Placeholder 3"/>
          <p:cNvSpPr>
            <a:spLocks noGrp="1"/>
          </p:cNvSpPr>
          <p:nvPr>
            <p:ph sz="half" idx="2"/>
          </p:nvPr>
        </p:nvSpPr>
        <p:spPr>
          <a:xfrm>
            <a:off x="612000" y="1285902"/>
            <a:ext cx="7782700" cy="2835647"/>
          </a:xfrm>
        </p:spPr>
        <p:txBody>
          <a:bodyPr spcFirstLastPara="1" vert="horz" wrap="square" lIns="68580" tIns="34290" rIns="68580" bIns="34290" rtlCol="0" anchor="t" anchorCtr="0">
            <a:noAutofit/>
          </a:bodyPr>
          <a:lstStyle/>
          <a:p>
            <a:pPr marL="285750" indent="-285750">
              <a:lnSpc>
                <a:spcPct val="130000"/>
              </a:lnSpc>
              <a:spcAft>
                <a:spcPts val="1200"/>
              </a:spcAft>
              <a:buClr>
                <a:srgbClr val="000000"/>
              </a:buClr>
              <a:buFont typeface="Arial" panose="020B0604020202020204" pitchFamily="34" charset="0"/>
              <a:buChar char="•"/>
            </a:pPr>
            <a:r>
              <a:rPr lang="en-AU" sz="1600" dirty="0">
                <a:solidFill>
                  <a:srgbClr val="000000"/>
                </a:solidFill>
              </a:rPr>
              <a:t>Australia is well placed to develop a hydrogen industry – $300 billion pipeline</a:t>
            </a:r>
          </a:p>
          <a:p>
            <a:pPr marL="285750" indent="-285750">
              <a:lnSpc>
                <a:spcPct val="130000"/>
              </a:lnSpc>
              <a:spcAft>
                <a:spcPts val="1200"/>
              </a:spcAft>
              <a:buClr>
                <a:srgbClr val="000000"/>
              </a:buClr>
              <a:buFont typeface="Arial" panose="020B0604020202020204" pitchFamily="34" charset="0"/>
              <a:buChar char="•"/>
            </a:pPr>
            <a:r>
              <a:rPr lang="en-AU" sz="1600" dirty="0">
                <a:solidFill>
                  <a:srgbClr val="000000"/>
                </a:solidFill>
              </a:rPr>
              <a:t>Our Hydrogen Strategy provided the initial steps but was meant to be adapted</a:t>
            </a:r>
          </a:p>
          <a:p>
            <a:pPr marL="285750" indent="-285750">
              <a:lnSpc>
                <a:spcPct val="130000"/>
              </a:lnSpc>
              <a:spcAft>
                <a:spcPts val="1200"/>
              </a:spcAft>
              <a:buClr>
                <a:srgbClr val="000000"/>
              </a:buClr>
              <a:buFont typeface="Arial" panose="020B0604020202020204" pitchFamily="34" charset="0"/>
              <a:buChar char="•"/>
            </a:pPr>
            <a:r>
              <a:rPr lang="en-AU" sz="1600" dirty="0">
                <a:solidFill>
                  <a:srgbClr val="000000"/>
                </a:solidFill>
              </a:rPr>
              <a:t>Global environment has transformed since 2019 release – appetite for decarbonisation, clean products, and willingness to secure domestic industry e.g. US IR Act</a:t>
            </a:r>
          </a:p>
          <a:p>
            <a:pPr marL="285750" indent="-285750">
              <a:lnSpc>
                <a:spcPct val="130000"/>
              </a:lnSpc>
              <a:spcAft>
                <a:spcPts val="1200"/>
              </a:spcAft>
              <a:buClr>
                <a:srgbClr val="000000"/>
              </a:buClr>
              <a:buFont typeface="Arial" panose="020B0604020202020204" pitchFamily="34" charset="0"/>
              <a:buChar char="•"/>
            </a:pPr>
            <a:r>
              <a:rPr lang="en-AU" sz="1600" dirty="0">
                <a:solidFill>
                  <a:srgbClr val="000000"/>
                </a:solidFill>
              </a:rPr>
              <a:t>Reviewing the strategy reflects an adaptive approach, desire to integrate better with economy-wide decarbonisation, greater global competition for trade in H2 and associated manufactured goods</a:t>
            </a:r>
          </a:p>
        </p:txBody>
      </p:sp>
      <p:sp>
        <p:nvSpPr>
          <p:cNvPr id="3" name="Slide Number Placeholder 5">
            <a:extLst>
              <a:ext uri="{FF2B5EF4-FFF2-40B4-BE49-F238E27FC236}">
                <a16:creationId xmlns:a16="http://schemas.microsoft.com/office/drawing/2014/main" id="{61521605-F9F2-4150-5DFA-71B4418B442D}"/>
              </a:ext>
            </a:extLst>
          </p:cNvPr>
          <p:cNvSpPr>
            <a:spLocks noGrp="1"/>
          </p:cNvSpPr>
          <p:nvPr>
            <p:ph type="sldNum" sz="quarter" idx="12"/>
          </p:nvPr>
        </p:nvSpPr>
        <p:spPr>
          <a:xfrm>
            <a:off x="6457950" y="4767264"/>
            <a:ext cx="2057400" cy="273844"/>
          </a:xfrm>
        </p:spPr>
        <p:txBody>
          <a:bodyPr vert="horz" lIns="68580" tIns="34290" rIns="68580" bIns="34290" rtlCol="0" anchor="ctr">
            <a:normAutofit lnSpcReduction="10000"/>
          </a:bodyPr>
          <a:lstStyle/>
          <a:p>
            <a:pPr>
              <a:spcAft>
                <a:spcPts val="450"/>
              </a:spcAft>
              <a:defRPr/>
            </a:pPr>
            <a:fld id="{F7C04B85-4E4C-46C2-ACE7-3BA42C4B4E42}" type="slidenum">
              <a:rPr lang="en-US">
                <a:solidFill>
                  <a:srgbClr val="FFFFFF"/>
                </a:solidFill>
                <a:latin typeface="Calibri" panose="020F0502020204030204"/>
              </a:rPr>
              <a:pPr>
                <a:spcAft>
                  <a:spcPts val="450"/>
                </a:spcAft>
                <a:defRPr/>
              </a:pPr>
              <a:t>7</a:t>
            </a:fld>
            <a:endParaRPr lang="en-US">
              <a:solidFill>
                <a:srgbClr val="FFFFFF"/>
              </a:solidFill>
              <a:latin typeface="Calibri" panose="020F0502020204030204"/>
            </a:endParaRPr>
          </a:p>
        </p:txBody>
      </p:sp>
      <p:sp>
        <p:nvSpPr>
          <p:cNvPr id="12" name="Slide Number Placeholder 11"/>
          <p:cNvSpPr txBox="1">
            <a:spLocks/>
          </p:cNvSpPr>
          <p:nvPr/>
        </p:nvSpPr>
        <p:spPr>
          <a:xfrm>
            <a:off x="6085722" y="4735611"/>
            <a:ext cx="154305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900">
              <a:solidFill>
                <a:srgbClr val="58595B"/>
              </a:solidFill>
            </a:endParaRPr>
          </a:p>
        </p:txBody>
      </p:sp>
      <p:sp>
        <p:nvSpPr>
          <p:cNvPr id="5" name="Title 1">
            <a:extLst>
              <a:ext uri="{FF2B5EF4-FFF2-40B4-BE49-F238E27FC236}">
                <a16:creationId xmlns:a16="http://schemas.microsoft.com/office/drawing/2014/main" id="{ED90562F-DC41-5EE4-D29F-4AB4DDE8FF73}"/>
              </a:ext>
            </a:extLst>
          </p:cNvPr>
          <p:cNvSpPr txBox="1">
            <a:spLocks/>
          </p:cNvSpPr>
          <p:nvPr/>
        </p:nvSpPr>
        <p:spPr>
          <a:xfrm>
            <a:off x="612000" y="468000"/>
            <a:ext cx="8280000" cy="540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0D9"/>
              </a:buClr>
              <a:buSzPts val="2200"/>
              <a:buFont typeface="Arial"/>
              <a:buNone/>
              <a:defRPr sz="2200" b="1" i="0" u="none" strike="noStrike" cap="none">
                <a:solidFill>
                  <a:srgbClr val="00B0D9"/>
                </a:solidFill>
                <a:latin typeface="Arial"/>
                <a:ea typeface="Arial"/>
                <a:cs typeface="Arial"/>
                <a:sym typeface="Arial"/>
              </a:defRPr>
            </a:lvl1pPr>
            <a:lvl2pPr marR="0" lvl="1"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2pPr>
            <a:lvl3pPr marR="0" lvl="2"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3pPr>
            <a:lvl4pPr marR="0" lvl="3"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4pPr>
            <a:lvl5pPr marR="0" lvl="4"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5pPr>
            <a:lvl6pPr marR="0" lvl="5"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6pPr>
            <a:lvl7pPr marR="0" lvl="6"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7pPr>
            <a:lvl8pPr marR="0" lvl="7"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8pPr>
            <a:lvl9pPr marR="0" lvl="8" algn="l" rtl="0">
              <a:lnSpc>
                <a:spcPct val="100000"/>
              </a:lnSpc>
              <a:spcBef>
                <a:spcPts val="0"/>
              </a:spcBef>
              <a:spcAft>
                <a:spcPts val="0"/>
              </a:spcAft>
              <a:buClr>
                <a:srgbClr val="00B0D9"/>
              </a:buClr>
              <a:buSzPts val="2800"/>
              <a:buFont typeface="Arial"/>
              <a:buNone/>
              <a:defRPr sz="2800" b="1" i="0" u="none" strike="noStrike" cap="none">
                <a:solidFill>
                  <a:srgbClr val="00B0D9"/>
                </a:solidFill>
                <a:latin typeface="Arial"/>
                <a:ea typeface="Arial"/>
                <a:cs typeface="Arial"/>
                <a:sym typeface="Arial"/>
              </a:defRPr>
            </a:lvl9pPr>
          </a:lstStyle>
          <a:p>
            <a:r>
              <a:rPr lang="en-AU" sz="2000">
                <a:solidFill>
                  <a:srgbClr val="083A42"/>
                </a:solidFill>
                <a:latin typeface="+mj-lt"/>
                <a:ea typeface="+mj-ea"/>
                <a:cs typeface="+mj-cs"/>
              </a:rPr>
              <a:t>National Hydrogen Strategy Review </a:t>
            </a:r>
          </a:p>
        </p:txBody>
      </p:sp>
    </p:spTree>
    <p:extLst>
      <p:ext uri="{BB962C8B-B14F-4D97-AF65-F5344CB8AC3E}">
        <p14:creationId xmlns:p14="http://schemas.microsoft.com/office/powerpoint/2010/main" val="350967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8F0E60C-4762-F87E-4CFC-B21C4F1D9289}"/>
              </a:ext>
            </a:extLst>
          </p:cNvPr>
          <p:cNvGraphicFramePr>
            <a:graphicFrameLocks noChangeAspect="1"/>
          </p:cNvGraphicFramePr>
          <p:nvPr>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 name="Object 1" hidden="1">
                        <a:extLst>
                          <a:ext uri="{FF2B5EF4-FFF2-40B4-BE49-F238E27FC236}">
                            <a16:creationId xmlns:a16="http://schemas.microsoft.com/office/drawing/2014/main" id="{28F0E60C-4762-F87E-4CFC-B21C4F1D9289}"/>
                          </a:ext>
                        </a:extLst>
                      </p:cNvPr>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122" name="Google Shape;122;p23"/>
          <p:cNvSpPr txBox="1">
            <a:spLocks noGrp="1"/>
          </p:cNvSpPr>
          <p:nvPr>
            <p:ph type="title"/>
          </p:nvPr>
        </p:nvSpPr>
        <p:spPr>
          <a:xfrm>
            <a:off x="594940" y="578888"/>
            <a:ext cx="8280000" cy="540000"/>
          </a:xfrm>
          <a:prstGeom prst="rect">
            <a:avLst/>
          </a:prstGeom>
        </p:spPr>
        <p:txBody>
          <a:bodyPr spcFirstLastPara="1" vert="horz" wrap="square" lIns="0" tIns="0" rIns="0" bIns="0" rtlCol="0" anchor="t" anchorCtr="0">
            <a:noAutofit/>
          </a:bodyPr>
          <a:lstStyle/>
          <a:p>
            <a:r>
              <a:rPr lang="en-GB"/>
              <a:t>Guarantee of Origin Scheme (GO Scheme)</a:t>
            </a:r>
            <a:endParaRPr/>
          </a:p>
        </p:txBody>
      </p:sp>
      <p:sp>
        <p:nvSpPr>
          <p:cNvPr id="4" name="TextBox 3">
            <a:extLst>
              <a:ext uri="{FF2B5EF4-FFF2-40B4-BE49-F238E27FC236}">
                <a16:creationId xmlns:a16="http://schemas.microsoft.com/office/drawing/2014/main" id="{EAB04F0B-F36A-378A-FCB1-B021C67506E8}"/>
              </a:ext>
            </a:extLst>
          </p:cNvPr>
          <p:cNvSpPr txBox="1"/>
          <p:nvPr/>
        </p:nvSpPr>
        <p:spPr>
          <a:xfrm>
            <a:off x="1213989" y="1174322"/>
            <a:ext cx="6859667" cy="3742819"/>
          </a:xfrm>
          <a:prstGeom prst="rect">
            <a:avLst/>
          </a:prstGeom>
          <a:noFill/>
        </p:spPr>
        <p:txBody>
          <a:bodyPr wrap="square" lIns="91440" tIns="45720" rIns="91440" bIns="45720" rtlCol="0" anchor="t">
            <a:spAutoFit/>
          </a:bodyPr>
          <a:lstStyle/>
          <a:p>
            <a:pPr marL="360363" indent="-360363">
              <a:lnSpc>
                <a:spcPct val="140000"/>
              </a:lnSpc>
              <a:spcAft>
                <a:spcPts val="1800"/>
              </a:spcAft>
              <a:buFont typeface="Arial" panose="020B0604020202020204" pitchFamily="34" charset="0"/>
              <a:buChar char="•"/>
            </a:pPr>
            <a:r>
              <a:rPr lang="en-AU" sz="1600"/>
              <a:t>Internationally-aligned scheme to measure, track and verify the carbon emissions and other attributes of Australian clean energy products (including hydrogen and hydrogen energy carriers).</a:t>
            </a:r>
            <a:endParaRPr lang="en-US" sz="1800"/>
          </a:p>
          <a:p>
            <a:pPr marL="360363" indent="-360363">
              <a:lnSpc>
                <a:spcPct val="140000"/>
              </a:lnSpc>
              <a:spcAft>
                <a:spcPts val="1800"/>
              </a:spcAft>
              <a:buFont typeface="Arial" panose="020B0604020202020204" pitchFamily="34" charset="0"/>
              <a:buChar char="•"/>
            </a:pPr>
            <a:r>
              <a:rPr lang="en-AU" sz="1600"/>
              <a:t>It will enable consumers across domestic and international markets to identify and purchase the products that meet their individual needs. </a:t>
            </a:r>
          </a:p>
          <a:p>
            <a:pPr marL="360363" indent="-360363">
              <a:lnSpc>
                <a:spcPct val="140000"/>
              </a:lnSpc>
              <a:spcAft>
                <a:spcPts val="1800"/>
              </a:spcAft>
              <a:buFont typeface="Arial" panose="020B0604020202020204" pitchFamily="34" charset="0"/>
              <a:buChar char="•"/>
            </a:pPr>
            <a:r>
              <a:rPr lang="en-AU" sz="1600"/>
              <a:t>GO certificates will provide a mechanism to verify production, emissions intensity and renewable electricity use for the Headstart Program.</a:t>
            </a:r>
            <a:endParaRPr lang="en-AU" sz="1050"/>
          </a:p>
          <a:p>
            <a:pPr marL="213990" indent="-213990">
              <a:lnSpc>
                <a:spcPct val="140000"/>
              </a:lnSpc>
              <a:spcAft>
                <a:spcPts val="1800"/>
              </a:spcAft>
              <a:buFont typeface="Arial" panose="020B0604020202020204" pitchFamily="34" charset="0"/>
              <a:buChar char="•"/>
            </a:pPr>
            <a:endParaRPr lang="en-AU" sz="1050"/>
          </a:p>
        </p:txBody>
      </p:sp>
      <p:pic>
        <p:nvPicPr>
          <p:cNvPr id="1028" name="Picture 4">
            <a:extLst>
              <a:ext uri="{FF2B5EF4-FFF2-40B4-BE49-F238E27FC236}">
                <a16:creationId xmlns:a16="http://schemas.microsoft.com/office/drawing/2014/main" id="{1C35E2ED-8019-9C51-E5F4-66B7D4F094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188" y="1277669"/>
            <a:ext cx="417424" cy="5151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F659FCB-5F3A-0DA0-A4CF-F5C9EA7E0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793" y="3441685"/>
            <a:ext cx="541764" cy="488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EF2B90B-122A-765E-3899-278B3F2AE8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166" y="2410212"/>
            <a:ext cx="674983" cy="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23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F5DC-C5A2-94E7-8001-9DA3405158EE}"/>
              </a:ext>
            </a:extLst>
          </p:cNvPr>
          <p:cNvSpPr>
            <a:spLocks noGrp="1"/>
          </p:cNvSpPr>
          <p:nvPr>
            <p:ph type="title"/>
          </p:nvPr>
        </p:nvSpPr>
        <p:spPr/>
        <p:txBody>
          <a:bodyPr/>
          <a:lstStyle/>
          <a:p>
            <a:r>
              <a:rPr lang="en-AU"/>
              <a:t>First Nations engagement</a:t>
            </a:r>
          </a:p>
        </p:txBody>
      </p:sp>
      <p:sp>
        <p:nvSpPr>
          <p:cNvPr id="3" name="Content Placeholder 3">
            <a:extLst>
              <a:ext uri="{FF2B5EF4-FFF2-40B4-BE49-F238E27FC236}">
                <a16:creationId xmlns:a16="http://schemas.microsoft.com/office/drawing/2014/main" id="{B0B87320-A9C0-9162-21A5-2E209D1AF10C}"/>
              </a:ext>
            </a:extLst>
          </p:cNvPr>
          <p:cNvSpPr txBox="1">
            <a:spLocks/>
          </p:cNvSpPr>
          <p:nvPr/>
        </p:nvSpPr>
        <p:spPr>
          <a:xfrm>
            <a:off x="621525" y="1168215"/>
            <a:ext cx="8280000" cy="2807072"/>
          </a:xfrm>
          <a:prstGeom prst="rect">
            <a:avLst/>
          </a:prstGeom>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13990" indent="-213990">
              <a:lnSpc>
                <a:spcPct val="130000"/>
              </a:lnSpc>
              <a:spcAft>
                <a:spcPts val="1200"/>
              </a:spcAft>
              <a:buFont typeface="Arial" panose="020B0604020202020204" pitchFamily="34" charset="0"/>
              <a:buChar char="•"/>
            </a:pPr>
            <a:r>
              <a:rPr lang="en-AU" sz="1600"/>
              <a:t>Valuing First Nations land and water rights, cultural heritage and genuine engagement with First Nations communities is essential to Australia’s social and economic success</a:t>
            </a:r>
          </a:p>
          <a:p>
            <a:pPr marL="213990" indent="-213990">
              <a:lnSpc>
                <a:spcPct val="130000"/>
              </a:lnSpc>
              <a:spcAft>
                <a:spcPts val="1200"/>
              </a:spcAft>
              <a:buFont typeface="Arial" panose="020B0604020202020204" pitchFamily="34" charset="0"/>
              <a:buChar char="•"/>
            </a:pPr>
            <a:r>
              <a:rPr lang="en-AU" sz="1600"/>
              <a:t>An additional $2 million has been announced to help First Nations people engage meaningfully with hydrogen project developers</a:t>
            </a:r>
          </a:p>
          <a:p>
            <a:pPr marL="213990" indent="-213990">
              <a:lnSpc>
                <a:spcPct val="130000"/>
              </a:lnSpc>
              <a:spcAft>
                <a:spcPts val="1200"/>
              </a:spcAft>
              <a:buFont typeface="Arial" panose="020B0604020202020204" pitchFamily="34" charset="0"/>
              <a:buChar char="•"/>
            </a:pPr>
            <a:r>
              <a:rPr lang="en-AU" sz="1600"/>
              <a:t>Our discussions to date with First Nations groups indicates a wide span of understanding and engagement with hydrogen. </a:t>
            </a:r>
          </a:p>
          <a:p>
            <a:pPr marL="213990" indent="-213990">
              <a:lnSpc>
                <a:spcPct val="130000"/>
              </a:lnSpc>
              <a:spcAft>
                <a:spcPts val="1200"/>
              </a:spcAft>
              <a:buFont typeface="Arial" panose="020B0604020202020204" pitchFamily="34" charset="0"/>
              <a:buChar char="•"/>
            </a:pPr>
            <a:r>
              <a:rPr lang="en-AU" sz="1600"/>
              <a:t>It is common for project proponents to arrive on Country with expectations of rapid approval on land access matters – Traditional Owners are often not well equipped to make well-informed, fact-based decisions</a:t>
            </a:r>
          </a:p>
        </p:txBody>
      </p:sp>
    </p:spTree>
    <p:extLst>
      <p:ext uri="{BB962C8B-B14F-4D97-AF65-F5344CB8AC3E}">
        <p14:creationId xmlns:p14="http://schemas.microsoft.com/office/powerpoint/2010/main" val="2817853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PRESENTATIONDONOTDELETE" val="&lt;?xml version=&quot;1.0&quot; encoding=&quot;UTF-16&quot; standalone=&quot;yes&quot;?&gt;&lt;root reqver=&quot;27037&quot;&gt;&lt;version val=&quot;3309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1&quot;&gt;&lt;elem m_fUsage=&quot;1.75233323697475174008E+00&quot;&gt;&lt;m_msothmcolidx val=&quot;0&quot;/&gt;&lt;m_rgb r=&quot;00&quot; g=&quot;B0&quot; b=&quot;D9&quot;/&gt;&lt;/elem&gt;&lt;elem m_fUsage=&quot;1.65293187454859658025E+00&quot;&gt;&lt;m_msothmcolidx val=&quot;0&quot;/&gt;&lt;m_rgb r=&quot;FF&quot; g=&quot;C8&quot; b=&quot;84&quot;/&gt;&lt;/elem&gt;&lt;elem m_fUsage=&quot;1.59504035466449267666E+00&quot;&gt;&lt;m_msothmcolidx val=&quot;0&quot;/&gt;&lt;m_rgb r=&quot;FF&quot; g=&quot;92&quot; b=&quot;0D&quot;/&gt;&lt;/elem&gt;&lt;elem m_fUsage=&quot;1.15082488186383269380E+00&quot;&gt;&lt;m_msothmcolidx val=&quot;0&quot;/&gt;&lt;m_rgb r=&quot;4A&quot; g=&quot;DB&quot; b=&quot;FF&quot;/&gt;&lt;/elem&gt;&lt;elem m_fUsage=&quot;9.44918572671000100982E-01&quot;&gt;&lt;m_msothmcolidx val=&quot;0&quot;/&gt;&lt;m_rgb r=&quot;87&quot; g=&quot;BE&quot; b=&quot;70&quot;/&gt;&lt;/elem&gt;&lt;elem m_fUsage=&quot;7.78613639979833349614E-01&quot;&gt;&lt;m_msothmcolidx val=&quot;0&quot;/&gt;&lt;m_rgb r=&quot;52&quot; g=&quot;85&quot; b=&quot;3D&quot;/&gt;&lt;/elem&gt;&lt;elem m_fUsage=&quot;5.42535054420135276487E-01&quot;&gt;&lt;m_msothmcolidx val=&quot;0&quot;/&gt;&lt;m_rgb r=&quot;75&quot; g=&quot;B4&quot; b=&quot;5A&quot;/&gt;&lt;/elem&gt;&lt;elem m_fUsage=&quot;4.78296900000000135833E-01&quot;&gt;&lt;m_msothmcolidx val=&quot;0&quot;/&gt;&lt;m_rgb r=&quot;7F&quot; g=&quot;7F&quot; b=&quot;7F&quot;/&gt;&lt;/elem&gt;&lt;elem m_fUsage=&quot;4.30467210000000155556E-01&quot;&gt;&lt;m_msothmcolidx val=&quot;0&quot;/&gt;&lt;m_rgb r=&quot;D6&quot; g=&quot;E9&quot; b=&quot;EB&quot;/&gt;&lt;/elem&gt;&lt;elem m_fUsage=&quot;3.78862559846609381342E-01&quot;&gt;&lt;m_msothmcolidx val=&quot;0&quot;/&gt;&lt;m_rgb r=&quot;5B&quot; g=&quot;94&quot; b=&quot;43&quot;/&gt;&lt;/elem&gt;&lt;elem m_fUsage=&quot;2.07896079349873530440E-01&quot;&gt;&lt;m_msothmcolidx val=&quot;0&quot;/&gt;&lt;m_rgb r=&quot;B6&quot; g=&quot;D7&quot; b=&quot;A8&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lLC5JEQGqDP6YZjHPi56D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dDHrHHAyQLZIuzMHbC1CF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bh62ziany_4hXnbfDA6pr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gvBxJP9pQAn02HVKg8lbY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6AlMv3dr9C2KMsrDngj55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rKcU7bm590PZc9SAolx5N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04MfQvavKIpnNNvDIQ5X4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PeODkpNnBb5c0scx8d9e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Ars002JDfEMhQYrQ7XtEf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Z7hVZhG6py_098GrLotQ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_dg08D0v1xYdqRdEEUDD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2dLQEhYr_WGII5I8h_6Af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0NpablNp6FPeptw8K9eoQ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nNycnz.554Y64MQ_Dymqc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PZczBk10BHk9loWp8ByZ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Piivl0uIkJVPdiH8jOyku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Jii_11Vb.nuBVxQAiCIrG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vWDDvlydzSA0J4AXKZm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LGJvhq9bYdfBesGWeWGc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_NONJELKznVQBFisWP6uA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Nt24O87mXSc_bG0u4D.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bY4PIAszZJoXCqIAq5GF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tBdN5OgZwCKVIalewoS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c_CTXsZYH4BkBdWeuFrSZ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0.8xHyALcbm8mEGpioG2V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bQpqVt8BCndqbUtHwO5D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ptZ9h21gUIb3EQoSpsDHL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PBPmcWfYFH3rNNAXdColr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3AYuUhw8xpsrVji0c.x9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AXCn7OrWHfMVJyGu6Odto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v4UQB.nO_iX1lo0rxUqZ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6N3_oMHJk4xeTNaLXfo4d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B1OeP5tkZjchX7gONkeg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YFYPQxJdhrSB.86RjK5_Q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87MQZwDKNX8VkCN46Pauq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weNscE23J8HSTUpMejJb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6tRgj.WbpcAOa_6ZDjQ2C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CsVj1f0to0UedoXCKLH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dfQUTfgTQjKz7v5XD_rF2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S1DLZFDd56gBFhOI83D2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refS8kcIpj0thAMWufPSg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rUSFW8LC8VRWog0mo713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Er2NicInPaNhEmAQZoaqf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ZarRuBuTvhCQV3yzcoAu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75axcN7PRFc0ZKyqfgOG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bCYyY12q4tBFf5VeB8nbd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mg1aqxQukY0rOqvK5Ymsm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yfmHILmuI5sjs8BEQ4A6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bQpqVt8BCndqbUtHwO5D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ptZ9h21gUIb3EQoSpsDHL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BPmcWfYFH3rNNAXdColr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rv4UQB.nO_iX1lo0rxUqZ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XCn7OrWHfMVJyGu6Odto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B1OeP5tkZjchX7gONkeg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6N3_oMHJk4xeTNaLXfo4d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6tRgj.WbpcAOa_6ZDjQ2C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87MQZwDKNX8VkCN46Pauq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YFYPQxJdhrSB.86RjK5_Q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rweNscE23J8HSTUpMejJb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3AYuUhw8xpsrVji0c.x9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CsVj1f0to0UedoXCKLHT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5pcBLk0w4c6ZD2yQXjTl3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9KRIaWL_FTzYZAJhviEb8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8YAjP.pQVtPtokVRZOenB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xTiulgxbI4pJmJwp3DEz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D5Ji7vH_xEFRNW8CfLTq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UcSspq9Anl27UqTdAod9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biJ.3SPFUrFYbgYBly.h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1kJ2q1Eq.zfeh2waPNtIy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UbQpqVt8BCndqbUtHwO5D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ptZ9h21gUIb3EQoSpsDHL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kT4O0.HUM9K6oKrP6gUlo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B.K1wzby0VQNzNnZSo8nF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2lXrRxAycOSOafi8FzXUm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CFVXHYPRhVwF8iBkkWKfg"/>
</p:tagLst>
</file>

<file path=ppt/theme/theme1.xml><?xml version="1.0" encoding="utf-8"?>
<a:theme xmlns:a="http://schemas.openxmlformats.org/drawingml/2006/main" name="ARENA_whi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DCCEEW">
      <a:dk1>
        <a:sysClr val="windowText" lastClr="000000"/>
      </a:dk1>
      <a:lt1>
        <a:sysClr val="window" lastClr="FFFFFF"/>
      </a:lt1>
      <a:dk2>
        <a:srgbClr val="222021"/>
      </a:dk2>
      <a:lt2>
        <a:srgbClr val="083A42"/>
      </a:lt2>
      <a:accent1>
        <a:srgbClr val="198E7D"/>
      </a:accent1>
      <a:accent2>
        <a:srgbClr val="40C1AC"/>
      </a:accent2>
      <a:accent3>
        <a:srgbClr val="9AFFBE"/>
      </a:accent3>
      <a:accent4>
        <a:srgbClr val="FFFFFF"/>
      </a:accent4>
      <a:accent5>
        <a:srgbClr val="FFFFFF"/>
      </a:accent5>
      <a:accent6>
        <a:srgbClr val="FFFFFF"/>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0F5ADE-5A09-4903-854F-9ED36FC70E17}" vid="{B13A8B42-BE5D-4924-A30C-9BBE3AF8ECD5}"/>
    </a:ext>
  </a:extLst>
</a:theme>
</file>

<file path=ppt/theme/theme3.xml><?xml version="1.0" encoding="utf-8"?>
<a:theme xmlns:a="http://schemas.openxmlformats.org/drawingml/2006/main" name="1_Office Theme">
  <a:themeElements>
    <a:clrScheme name="DCCEEW">
      <a:dk1>
        <a:sysClr val="windowText" lastClr="000000"/>
      </a:dk1>
      <a:lt1>
        <a:sysClr val="window" lastClr="FFFFFF"/>
      </a:lt1>
      <a:dk2>
        <a:srgbClr val="222021"/>
      </a:dk2>
      <a:lt2>
        <a:srgbClr val="083A42"/>
      </a:lt2>
      <a:accent1>
        <a:srgbClr val="198E7D"/>
      </a:accent1>
      <a:accent2>
        <a:srgbClr val="40C1AC"/>
      </a:accent2>
      <a:accent3>
        <a:srgbClr val="9AFFBE"/>
      </a:accent3>
      <a:accent4>
        <a:srgbClr val="FFFFFF"/>
      </a:accent4>
      <a:accent5>
        <a:srgbClr val="FFFFFF"/>
      </a:accent5>
      <a:accent6>
        <a:srgbClr val="FFFFFF"/>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0F5ADE-5A09-4903-854F-9ED36FC70E17}" vid="{B13A8B42-BE5D-4924-A30C-9BBE3AF8ECD5}"/>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D52A324EB81C4FB326A614F22052CB" ma:contentTypeVersion="5" ma:contentTypeDescription="Create a new document." ma:contentTypeScope="" ma:versionID="19b2c20e3431d5e50209f9451421a5e0">
  <xsd:schema xmlns:xsd="http://www.w3.org/2001/XMLSchema" xmlns:xs="http://www.w3.org/2001/XMLSchema" xmlns:p="http://schemas.microsoft.com/office/2006/metadata/properties" xmlns:ns2="be6a1249-60ef-48e4-9d8c-28fde5b582a2" xmlns:ns3="69121302-12f6-4e08-81df-1a3a381efa9c" targetNamespace="http://schemas.microsoft.com/office/2006/metadata/properties" ma:root="true" ma:fieldsID="2757e9a5ff106ebc227b443dbf3ce558" ns2:_="" ns3:_="">
    <xsd:import namespace="be6a1249-60ef-48e4-9d8c-28fde5b582a2"/>
    <xsd:import namespace="69121302-12f6-4e08-81df-1a3a381efa9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6a1249-60ef-48e4-9d8c-28fde5b58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21302-12f6-4e08-81df-1a3a381efa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9121302-12f6-4e08-81df-1a3a381efa9c">
      <UserInfo>
        <DisplayName>Darren Miller</DisplayName>
        <AccountId>16</AccountId>
        <AccountType/>
      </UserInfo>
      <UserInfo>
        <DisplayName>Jody Herley</DisplayName>
        <AccountId>19</AccountId>
        <AccountType/>
      </UserInfo>
      <UserInfo>
        <DisplayName>Madison Benton</DisplayName>
        <AccountId>18</AccountId>
        <AccountType/>
      </UserInfo>
      <UserInfo>
        <DisplayName>ARENA Spare Laptop</DisplayName>
        <AccountId>55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773863-40E9-45B6-898C-FA309CA9C985}">
  <ds:schemaRefs>
    <ds:schemaRef ds:uri="69121302-12f6-4e08-81df-1a3a381efa9c"/>
    <ds:schemaRef ds:uri="be6a1249-60ef-48e4-9d8c-28fde5b582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37386B-850E-47DD-9760-96789DB04274}">
  <ds:schemaRefs>
    <ds:schemaRef ds:uri="http://schemas.microsoft.com/office/2006/metadata/properties"/>
    <ds:schemaRef ds:uri="http://purl.org/dc/elements/1.1/"/>
    <ds:schemaRef ds:uri="http://www.w3.org/XML/1998/namespace"/>
    <ds:schemaRef ds:uri="69121302-12f6-4e08-81df-1a3a381efa9c"/>
    <ds:schemaRef ds:uri="http://purl.org/dc/dcmitype/"/>
    <ds:schemaRef ds:uri="be6a1249-60ef-48e4-9d8c-28fde5b582a2"/>
    <ds:schemaRef ds:uri="http://schemas.openxmlformats.org/package/2006/metadata/core-properties"/>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D312FDBD-36B3-4033-8504-B2F07D85ABC2}">
  <ds:schemaRefs>
    <ds:schemaRef ds:uri="http://schemas.microsoft.com/sharepoint/v3/contenttype/forms"/>
  </ds:schemaRefs>
</ds:datastoreItem>
</file>

<file path=docMetadata/LabelInfo.xml><?xml version="1.0" encoding="utf-8"?>
<clbl:labelList xmlns:clbl="http://schemas.microsoft.com/office/2020/mipLabelMetadata">
  <clbl:label id="{987ddd6f-c243-4db7-9955-b660963fa7e7}" enabled="0" method="" siteId="{987ddd6f-c243-4db7-9955-b660963fa7e7}" removed="1"/>
</clbl:labelList>
</file>

<file path=docProps/app.xml><?xml version="1.0" encoding="utf-8"?>
<Properties xmlns="http://schemas.openxmlformats.org/officeDocument/2006/extended-properties" xmlns:vt="http://schemas.openxmlformats.org/officeDocument/2006/docPropsVTypes">
  <TotalTime>366</TotalTime>
  <Words>3451</Words>
  <Application>Microsoft Office PowerPoint</Application>
  <PresentationFormat>On-screen Show (16:9)</PresentationFormat>
  <Paragraphs>503</Paragraphs>
  <Slides>42</Slides>
  <Notes>42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51" baseType="lpstr">
      <vt:lpstr>Helvetica Neue</vt:lpstr>
      <vt:lpstr>Helvetica Neue Light</vt:lpstr>
      <vt:lpstr>Arial</vt:lpstr>
      <vt:lpstr>Calibri</vt:lpstr>
      <vt:lpstr>Calibri Light</vt:lpstr>
      <vt:lpstr>ARENA_white</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Australian government hydrogen initiatives </vt:lpstr>
      <vt:lpstr>PowerPoint Presentation</vt:lpstr>
      <vt:lpstr>Guarantee of Origin Scheme (GO Scheme)</vt:lpstr>
      <vt:lpstr>First Nations engagement</vt:lpstr>
      <vt:lpstr>PowerPoint Presentation</vt:lpstr>
      <vt:lpstr>ARENA at a Glance</vt:lpstr>
      <vt:lpstr>Investment Priorities </vt:lpstr>
      <vt:lpstr>ARENA has committed $288 million to 45 projects to seed Australia’s hydrogen industry</vt:lpstr>
      <vt:lpstr>Yara Pilbara Renewable Ammonia Project Feasibility study leading to funding approval for deployment of a renewable hydrogen and renewable ammonia production and export facility (using a 10 MW electrolyser) Feasibility - 2020 - $995k ARENA funding    |    Deployment - 2021 - $47.5m approved ARENA funding</vt:lpstr>
      <vt:lpstr>Rio Tinto and Sumitomo Hydrogen Calcination Pilot Feasibility study leading to funding approval for a trial of hydrogen calcination technology at the Yarwun alumina refinery in Gladstone (using a 2.5 MW electrolyser) Feasibility - 2021 - $580k ARENA funding    |    Pilot - 2023 - $32.1m approved ARENA funding</vt:lpstr>
      <vt:lpstr>Recent key competitive rounds</vt:lpstr>
      <vt:lpstr>PowerPoint Presentation</vt:lpstr>
      <vt:lpstr>Background to Hydrogen Headstart</vt:lpstr>
      <vt:lpstr>Consultation Process Overview</vt:lpstr>
      <vt:lpstr>PowerPoint Presentation</vt:lpstr>
      <vt:lpstr>Hydrogen Headstart: Competitive Round Objectives</vt:lpstr>
      <vt:lpstr>PowerPoint Presentation</vt:lpstr>
      <vt:lpstr>Proposed eligibility requirements (1/2)</vt:lpstr>
      <vt:lpstr>Proposed eligibility requirements (2/2)</vt:lpstr>
      <vt:lpstr>Proposed funding mechanism</vt:lpstr>
      <vt:lpstr>Proposed mechanism for upside sharing or reduction in funding</vt:lpstr>
      <vt:lpstr>Case study example – upside sharing (1/2)</vt:lpstr>
      <vt:lpstr>Case study example – upside sharing (2/2)</vt:lpstr>
      <vt:lpstr>Case study example – payback scenario (1/2)</vt:lpstr>
      <vt:lpstr>Case study example – payback scenario (2/2)</vt:lpstr>
      <vt:lpstr>Volume risk support mechanism</vt:lpstr>
      <vt:lpstr>Case study example – volume risk (1/2)</vt:lpstr>
      <vt:lpstr>Case study example – volume risk (2/2)</vt:lpstr>
      <vt:lpstr>Proposed payment frequency &amp; term</vt:lpstr>
      <vt:lpstr>PowerPoint Presentation</vt:lpstr>
      <vt:lpstr>Proposed merit criteria</vt:lpstr>
      <vt:lpstr>Proposed assessment process timetable</vt:lpstr>
      <vt:lpstr>PowerPoint Presentation</vt:lpstr>
      <vt:lpstr>Next steps</vt:lpstr>
      <vt:lpstr>Tips to maximise feedback impact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H2 Green Premium Strategy</dc:title>
  <dc:creator>Samuel  Patrick</dc:creator>
  <cp:lastModifiedBy>Jody Herley</cp:lastModifiedBy>
  <cp:revision>5</cp:revision>
  <cp:lastPrinted>2023-07-17T03:02:15Z</cp:lastPrinted>
  <dcterms:modified xsi:type="dcterms:W3CDTF">2023-07-26T09:58:56Z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Business Function">
    <vt:lpwstr/>
  </property>
  <property fmtid="{D5CDD505-2E9C-101B-9397-08002B2CF9AE}" pid="4" name="RevIMBCS">
    <vt:lpwstr/>
  </property>
  <property fmtid="{D5CDD505-2E9C-101B-9397-08002B2CF9AE}" pid="5" name="_dlc_DocIdItemGuid">
    <vt:lpwstr>0f1174bb-a9d4-45a1-88d8-5cec21f0bf41</vt:lpwstr>
  </property>
  <property fmtid="{D5CDD505-2E9C-101B-9397-08002B2CF9AE}" pid="6" name="MediaServiceImageTags">
    <vt:lpwstr/>
  </property>
  <property fmtid="{D5CDD505-2E9C-101B-9397-08002B2CF9AE}" pid="7" name="lcf76f155ced4ddcb4097134ff3c332f">
    <vt:lpwstr/>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xd_Signature">
    <vt:bool>false</vt:bool>
  </property>
  <property fmtid="{D5CDD505-2E9C-101B-9397-08002B2CF9AE}" pid="14" name="SharedWithUsers">
    <vt:lpwstr>79;#Jocelyn Burwell;#94;#Office of the CEO Group Members;#100;#Zoe von Batenburg;#102;#FileAdmin4;#232;#Lester Lee;#130;#Madison Benton</vt:lpwstr>
  </property>
  <property fmtid="{D5CDD505-2E9C-101B-9397-08002B2CF9AE}" pid="15" name="ContentTypeId">
    <vt:lpwstr>0x01010002D52A324EB81C4FB326A614F22052CB</vt:lpwstr>
  </property>
</Properties>
</file>