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305" r:id="rId5"/>
    <p:sldId id="302" r:id="rId6"/>
    <p:sldId id="314" r:id="rId7"/>
    <p:sldId id="7870" r:id="rId8"/>
    <p:sldId id="7871" r:id="rId9"/>
    <p:sldId id="299" r:id="rId10"/>
    <p:sldId id="308" r:id="rId11"/>
    <p:sldId id="7867" r:id="rId12"/>
    <p:sldId id="309" r:id="rId13"/>
    <p:sldId id="310" r:id="rId14"/>
    <p:sldId id="7868" r:id="rId15"/>
    <p:sldId id="312" r:id="rId16"/>
    <p:sldId id="313" r:id="rId17"/>
    <p:sldId id="315" r:id="rId18"/>
    <p:sldId id="316" r:id="rId19"/>
    <p:sldId id="7872" r:id="rId20"/>
    <p:sldId id="7869" r:id="rId21"/>
    <p:sldId id="30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C2D362-2764-B950-939F-03D2CED1A261}" name="Marguerite Pettit" initials="MP" userId="S::marguerite.pettit@aemo.com.au::d344c1e7-f411-4829-9806-35918439aba0" providerId="AD"/>
  <p188:author id="{027E34ED-F0B4-7586-288E-D87A2648F84D}" name="Bahramzadeh, Ali" initials="BA" userId="S::Ali.Bahramzadeh1@dcceew.gov.au::cd1196e4-09b7-46f0-8580-e7dcae80fc4d" providerId="AD"/>
  <p188:author id="{D4DF14F8-D08F-ECD3-F7D8-813BD4702060}" name="Gina Zheng" initials="GZ" userId="S::Gina.Zheng@aemo.com.au::c320661c-ab2a-4513-9901-affe662663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C1AC"/>
    <a:srgbClr val="083A42"/>
    <a:srgbClr val="FFFFFF"/>
    <a:srgbClr val="9AFFBE"/>
    <a:srgbClr val="198E7D"/>
    <a:srgbClr val="222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D6F16C-6556-9775-D94D-71C55E6E6EEC}" v="7" dt="2023-08-14T22:36:38.559"/>
    <p1510:client id="{66E65359-EE1B-42BD-9A68-31BA36D6BD8D}" v="79" dt="2023-08-14T06:45:05.779"/>
    <p1510:client id="{7E3C7DAA-124F-4701-B348-AB364706459F}" v="61" dt="2023-08-14T08:02:44.241"/>
    <p1510:client id="{E53F911C-0741-48AB-9CDB-E20CA231E95C}" v="55" dt="2023-08-14T08:36:06.706"/>
    <p1510:client id="{E9ACC3DC-7A30-426A-BB2E-CCDE6255DC68}" v="2" dt="2023-08-14T22:11:20.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Thompson" userId="S::fiona.thompson@rpsgroup.com.au::84f5718d-1849-4929-8c4e-853a888ff702" providerId="AD" clId="Web-{50D6F16C-6556-9775-D94D-71C55E6E6EEC}"/>
    <pc:docChg chg="modSld">
      <pc:chgData name="Fiona Thompson" userId="S::fiona.thompson@rpsgroup.com.au::84f5718d-1849-4929-8c4e-853a888ff702" providerId="AD" clId="Web-{50D6F16C-6556-9775-D94D-71C55E6E6EEC}" dt="2023-08-14T22:36:38.559" v="3" actId="20577"/>
      <pc:docMkLst>
        <pc:docMk/>
      </pc:docMkLst>
      <pc:sldChg chg="modSp">
        <pc:chgData name="Fiona Thompson" userId="S::fiona.thompson@rpsgroup.com.au::84f5718d-1849-4929-8c4e-853a888ff702" providerId="AD" clId="Web-{50D6F16C-6556-9775-D94D-71C55E6E6EEC}" dt="2023-08-14T22:36:03.730" v="2" actId="20577"/>
        <pc:sldMkLst>
          <pc:docMk/>
          <pc:sldMk cId="3616025312" sldId="7869"/>
        </pc:sldMkLst>
        <pc:spChg chg="mod">
          <ac:chgData name="Fiona Thompson" userId="S::fiona.thompson@rpsgroup.com.au::84f5718d-1849-4929-8c4e-853a888ff702" providerId="AD" clId="Web-{50D6F16C-6556-9775-D94D-71C55E6E6EEC}" dt="2023-08-14T22:29:08.262" v="0" actId="20577"/>
          <ac:spMkLst>
            <pc:docMk/>
            <pc:sldMk cId="3616025312" sldId="7869"/>
            <ac:spMk id="14" creationId="{18921268-5098-B85C-C3BF-2703FA127956}"/>
          </ac:spMkLst>
        </pc:spChg>
        <pc:spChg chg="mod">
          <ac:chgData name="Fiona Thompson" userId="S::fiona.thompson@rpsgroup.com.au::84f5718d-1849-4929-8c4e-853a888ff702" providerId="AD" clId="Web-{50D6F16C-6556-9775-D94D-71C55E6E6EEC}" dt="2023-08-14T22:36:03.730" v="2" actId="20577"/>
          <ac:spMkLst>
            <pc:docMk/>
            <pc:sldMk cId="3616025312" sldId="7869"/>
            <ac:spMk id="16" creationId="{1EEA7DAC-946F-31DA-5912-EFCCAFD3FC7D}"/>
          </ac:spMkLst>
        </pc:spChg>
      </pc:sldChg>
      <pc:sldChg chg="modSp">
        <pc:chgData name="Fiona Thompson" userId="S::fiona.thompson@rpsgroup.com.au::84f5718d-1849-4929-8c4e-853a888ff702" providerId="AD" clId="Web-{50D6F16C-6556-9775-D94D-71C55E6E6EEC}" dt="2023-08-14T22:36:38.559" v="3" actId="20577"/>
        <pc:sldMkLst>
          <pc:docMk/>
          <pc:sldMk cId="2433049518" sldId="7872"/>
        </pc:sldMkLst>
        <pc:spChg chg="mod">
          <ac:chgData name="Fiona Thompson" userId="S::fiona.thompson@rpsgroup.com.au::84f5718d-1849-4929-8c4e-853a888ff702" providerId="AD" clId="Web-{50D6F16C-6556-9775-D94D-71C55E6E6EEC}" dt="2023-08-14T22:36:38.559" v="3" actId="20577"/>
          <ac:spMkLst>
            <pc:docMk/>
            <pc:sldMk cId="2433049518" sldId="7872"/>
            <ac:spMk id="9" creationId="{556D4039-55C1-07A2-0F62-32EDBA91F2E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F5BD93-47E4-7D14-FAF9-D656C0FC84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0C06F635-F4AA-5057-BC44-59D0C3D45E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19AD84-9C1D-41EF-A905-10A69DC3309A}" type="datetimeFigureOut">
              <a:rPr lang="en-AU" smtClean="0"/>
              <a:t>14/08/2023</a:t>
            </a:fld>
            <a:endParaRPr lang="en-AU"/>
          </a:p>
        </p:txBody>
      </p:sp>
      <p:sp>
        <p:nvSpPr>
          <p:cNvPr id="4" name="Footer Placeholder 3">
            <a:extLst>
              <a:ext uri="{FF2B5EF4-FFF2-40B4-BE49-F238E27FC236}">
                <a16:creationId xmlns:a16="http://schemas.microsoft.com/office/drawing/2014/main" id="{4E195B8B-65B1-27F6-DF97-90CBB53B18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08829F-0095-42AE-1778-7C43D84116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DDA5D8-9C47-435B-8D23-C615155545B1}" type="slidenum">
              <a:rPr lang="en-AU" smtClean="0"/>
              <a:t>‹#›</a:t>
            </a:fld>
            <a:endParaRPr lang="en-AU"/>
          </a:p>
        </p:txBody>
      </p:sp>
    </p:spTree>
    <p:extLst>
      <p:ext uri="{BB962C8B-B14F-4D97-AF65-F5344CB8AC3E}">
        <p14:creationId xmlns:p14="http://schemas.microsoft.com/office/powerpoint/2010/main" val="670321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5F13F-CB8A-44D4-AC86-FC44DB9362EA}" type="datetimeFigureOut">
              <a:rPr lang="en-AU" smtClean="0"/>
              <a:t>14/08/2023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4D22B-FDEC-49AE-AD3C-25B29D6850DC}" type="slidenum">
              <a:rPr lang="en-AU" smtClean="0"/>
              <a:t>‹#›</a:t>
            </a:fld>
            <a:endParaRPr lang="en-AU"/>
          </a:p>
        </p:txBody>
      </p:sp>
    </p:spTree>
    <p:extLst>
      <p:ext uri="{BB962C8B-B14F-4D97-AF65-F5344CB8AC3E}">
        <p14:creationId xmlns:p14="http://schemas.microsoft.com/office/powerpoint/2010/main" val="170226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Fiona</a:t>
            </a:r>
          </a:p>
        </p:txBody>
      </p:sp>
      <p:sp>
        <p:nvSpPr>
          <p:cNvPr id="4" name="Slide Number Placeholder 3"/>
          <p:cNvSpPr>
            <a:spLocks noGrp="1"/>
          </p:cNvSpPr>
          <p:nvPr>
            <p:ph type="sldNum" sz="quarter" idx="5"/>
          </p:nvPr>
        </p:nvSpPr>
        <p:spPr/>
        <p:txBody>
          <a:bodyPr/>
          <a:lstStyle/>
          <a:p>
            <a:fld id="{F5C4D22B-FDEC-49AE-AD3C-25B29D6850DC}" type="slidenum">
              <a:rPr lang="en-AU" smtClean="0"/>
              <a:t>1</a:t>
            </a:fld>
            <a:endParaRPr lang="en-AU"/>
          </a:p>
        </p:txBody>
      </p:sp>
    </p:spTree>
    <p:extLst>
      <p:ext uri="{BB962C8B-B14F-4D97-AF65-F5344CB8AC3E}">
        <p14:creationId xmlns:p14="http://schemas.microsoft.com/office/powerpoint/2010/main" val="998737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DQ – Zoe</a:t>
            </a:r>
          </a:p>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10</a:t>
            </a:fld>
            <a:endParaRPr lang="en-AU"/>
          </a:p>
        </p:txBody>
      </p:sp>
    </p:spTree>
    <p:extLst>
      <p:ext uri="{BB962C8B-B14F-4D97-AF65-F5344CB8AC3E}">
        <p14:creationId xmlns:p14="http://schemas.microsoft.com/office/powerpoint/2010/main" val="3799422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DQ – Zoe</a:t>
            </a:r>
          </a:p>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11</a:t>
            </a:fld>
            <a:endParaRPr lang="en-AU"/>
          </a:p>
        </p:txBody>
      </p:sp>
    </p:spTree>
    <p:extLst>
      <p:ext uri="{BB962C8B-B14F-4D97-AF65-F5344CB8AC3E}">
        <p14:creationId xmlns:p14="http://schemas.microsoft.com/office/powerpoint/2010/main" val="2062812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Arial" panose="020B0604020202020204" pitchFamily="34" charset="0"/>
                <a:cs typeface="Arial" panose="020B0604020202020204" pitchFamily="34" charset="0"/>
              </a:rPr>
              <a:t>ASL – Brad </a:t>
            </a:r>
          </a:p>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12</a:t>
            </a:fld>
            <a:endParaRPr lang="en-AU"/>
          </a:p>
        </p:txBody>
      </p:sp>
    </p:spTree>
    <p:extLst>
      <p:ext uri="{BB962C8B-B14F-4D97-AF65-F5344CB8AC3E}">
        <p14:creationId xmlns:p14="http://schemas.microsoft.com/office/powerpoint/2010/main" val="295397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Arial" panose="020B0604020202020204" pitchFamily="34" charset="0"/>
                <a:cs typeface="Arial" panose="020B0604020202020204" pitchFamily="34" charset="0"/>
              </a:rPr>
              <a:t>ASL – Brad </a:t>
            </a:r>
          </a:p>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13</a:t>
            </a:fld>
            <a:endParaRPr lang="en-AU"/>
          </a:p>
        </p:txBody>
      </p:sp>
    </p:spTree>
    <p:extLst>
      <p:ext uri="{BB962C8B-B14F-4D97-AF65-F5344CB8AC3E}">
        <p14:creationId xmlns:p14="http://schemas.microsoft.com/office/powerpoint/2010/main" val="2345739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Arial" panose="020B0604020202020204" pitchFamily="34" charset="0"/>
                <a:cs typeface="Arial" panose="020B0604020202020204" pitchFamily="34" charset="0"/>
              </a:rPr>
              <a:t>ASL – Brad </a:t>
            </a:r>
          </a:p>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14</a:t>
            </a:fld>
            <a:endParaRPr lang="en-AU"/>
          </a:p>
        </p:txBody>
      </p:sp>
    </p:spTree>
    <p:extLst>
      <p:ext uri="{BB962C8B-B14F-4D97-AF65-F5344CB8AC3E}">
        <p14:creationId xmlns:p14="http://schemas.microsoft.com/office/powerpoint/2010/main" val="4196003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Arial" panose="020B0604020202020204" pitchFamily="34" charset="0"/>
                <a:cs typeface="Arial" panose="020B0604020202020204" pitchFamily="34" charset="0"/>
              </a:rPr>
              <a:t>Fiona</a:t>
            </a:r>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15</a:t>
            </a:fld>
            <a:endParaRPr lang="en-AU"/>
          </a:p>
        </p:txBody>
      </p:sp>
    </p:spTree>
    <p:extLst>
      <p:ext uri="{BB962C8B-B14F-4D97-AF65-F5344CB8AC3E}">
        <p14:creationId xmlns:p14="http://schemas.microsoft.com/office/powerpoint/2010/main" val="2281386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5C4D22B-FDEC-49AE-AD3C-25B29D6850DC}" type="slidenum">
              <a:rPr lang="en-AU" smtClean="0"/>
              <a:t>16</a:t>
            </a:fld>
            <a:endParaRPr lang="en-AU"/>
          </a:p>
        </p:txBody>
      </p:sp>
    </p:spTree>
    <p:extLst>
      <p:ext uri="{BB962C8B-B14F-4D97-AF65-F5344CB8AC3E}">
        <p14:creationId xmlns:p14="http://schemas.microsoft.com/office/powerpoint/2010/main" val="2544395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Arial" panose="020B0604020202020204" pitchFamily="34" charset="0"/>
                <a:cs typeface="Arial" panose="020B0604020202020204" pitchFamily="34" charset="0"/>
              </a:rPr>
              <a:t>Fiona</a:t>
            </a:r>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17</a:t>
            </a:fld>
            <a:endParaRPr lang="en-AU"/>
          </a:p>
        </p:txBody>
      </p:sp>
    </p:spTree>
    <p:extLst>
      <p:ext uri="{BB962C8B-B14F-4D97-AF65-F5344CB8AC3E}">
        <p14:creationId xmlns:p14="http://schemas.microsoft.com/office/powerpoint/2010/main" val="402652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Fiona</a:t>
            </a:r>
          </a:p>
        </p:txBody>
      </p:sp>
      <p:sp>
        <p:nvSpPr>
          <p:cNvPr id="4" name="Slide Number Placeholder 3"/>
          <p:cNvSpPr>
            <a:spLocks noGrp="1"/>
          </p:cNvSpPr>
          <p:nvPr>
            <p:ph type="sldNum" sz="quarter" idx="5"/>
          </p:nvPr>
        </p:nvSpPr>
        <p:spPr/>
        <p:txBody>
          <a:bodyPr/>
          <a:lstStyle/>
          <a:p>
            <a:fld id="{F5C4D22B-FDEC-49AE-AD3C-25B29D6850DC}" type="slidenum">
              <a:rPr lang="en-AU" smtClean="0"/>
              <a:t>18</a:t>
            </a:fld>
            <a:endParaRPr lang="en-AU"/>
          </a:p>
        </p:txBody>
      </p:sp>
    </p:spTree>
    <p:extLst>
      <p:ext uri="{BB962C8B-B14F-4D97-AF65-F5344CB8AC3E}">
        <p14:creationId xmlns:p14="http://schemas.microsoft.com/office/powerpoint/2010/main" val="309720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Fiona</a:t>
            </a:r>
          </a:p>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2</a:t>
            </a:fld>
            <a:endParaRPr lang="en-AU"/>
          </a:p>
        </p:txBody>
      </p:sp>
    </p:spTree>
    <p:extLst>
      <p:ext uri="{BB962C8B-B14F-4D97-AF65-F5344CB8AC3E}">
        <p14:creationId xmlns:p14="http://schemas.microsoft.com/office/powerpoint/2010/main" val="382518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Fiona</a:t>
            </a:r>
          </a:p>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3</a:t>
            </a:fld>
            <a:endParaRPr lang="en-AU"/>
          </a:p>
        </p:txBody>
      </p:sp>
    </p:spTree>
    <p:extLst>
      <p:ext uri="{BB962C8B-B14F-4D97-AF65-F5344CB8AC3E}">
        <p14:creationId xmlns:p14="http://schemas.microsoft.com/office/powerpoint/2010/main" val="347071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5C4D22B-FDEC-49AE-AD3C-25B29D6850DC}" type="slidenum">
              <a:rPr lang="en-AU" smtClean="0"/>
              <a:t>4</a:t>
            </a:fld>
            <a:endParaRPr lang="en-AU"/>
          </a:p>
        </p:txBody>
      </p:sp>
    </p:spTree>
    <p:extLst>
      <p:ext uri="{BB962C8B-B14F-4D97-AF65-F5344CB8AC3E}">
        <p14:creationId xmlns:p14="http://schemas.microsoft.com/office/powerpoint/2010/main" val="266214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DQ - Kirsty</a:t>
            </a:r>
          </a:p>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5</a:t>
            </a:fld>
            <a:endParaRPr lang="en-AU"/>
          </a:p>
        </p:txBody>
      </p:sp>
    </p:spTree>
    <p:extLst>
      <p:ext uri="{BB962C8B-B14F-4D97-AF65-F5344CB8AC3E}">
        <p14:creationId xmlns:p14="http://schemas.microsoft.com/office/powerpoint/2010/main" val="2436278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DQ - Kirsty</a:t>
            </a:r>
          </a:p>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6</a:t>
            </a:fld>
            <a:endParaRPr lang="en-AU"/>
          </a:p>
        </p:txBody>
      </p:sp>
    </p:spTree>
    <p:extLst>
      <p:ext uri="{BB962C8B-B14F-4D97-AF65-F5344CB8AC3E}">
        <p14:creationId xmlns:p14="http://schemas.microsoft.com/office/powerpoint/2010/main" val="1337864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DQ – Kirsty</a:t>
            </a:r>
          </a:p>
        </p:txBody>
      </p:sp>
      <p:sp>
        <p:nvSpPr>
          <p:cNvPr id="4" name="Slide Number Placeholder 3"/>
          <p:cNvSpPr>
            <a:spLocks noGrp="1"/>
          </p:cNvSpPr>
          <p:nvPr>
            <p:ph type="sldNum" sz="quarter" idx="5"/>
          </p:nvPr>
        </p:nvSpPr>
        <p:spPr/>
        <p:txBody>
          <a:bodyPr/>
          <a:lstStyle/>
          <a:p>
            <a:fld id="{F5C4D22B-FDEC-49AE-AD3C-25B29D6850DC}" type="slidenum">
              <a:rPr lang="en-AU" smtClean="0"/>
              <a:t>7</a:t>
            </a:fld>
            <a:endParaRPr lang="en-AU"/>
          </a:p>
        </p:txBody>
      </p:sp>
    </p:spTree>
    <p:extLst>
      <p:ext uri="{BB962C8B-B14F-4D97-AF65-F5344CB8AC3E}">
        <p14:creationId xmlns:p14="http://schemas.microsoft.com/office/powerpoint/2010/main" val="3641289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DQ – Salim </a:t>
            </a:r>
          </a:p>
        </p:txBody>
      </p:sp>
      <p:sp>
        <p:nvSpPr>
          <p:cNvPr id="4" name="Slide Number Placeholder 3"/>
          <p:cNvSpPr>
            <a:spLocks noGrp="1"/>
          </p:cNvSpPr>
          <p:nvPr>
            <p:ph type="sldNum" sz="quarter" idx="5"/>
          </p:nvPr>
        </p:nvSpPr>
        <p:spPr/>
        <p:txBody>
          <a:bodyPr/>
          <a:lstStyle/>
          <a:p>
            <a:fld id="{F5C4D22B-FDEC-49AE-AD3C-25B29D6850DC}" type="slidenum">
              <a:rPr lang="en-AU" smtClean="0"/>
              <a:t>8</a:t>
            </a:fld>
            <a:endParaRPr lang="en-AU"/>
          </a:p>
        </p:txBody>
      </p:sp>
    </p:spTree>
    <p:extLst>
      <p:ext uri="{BB962C8B-B14F-4D97-AF65-F5344CB8AC3E}">
        <p14:creationId xmlns:p14="http://schemas.microsoft.com/office/powerpoint/2010/main" val="2682769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DQ – Salim </a:t>
            </a:r>
          </a:p>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9</a:t>
            </a:fld>
            <a:endParaRPr lang="en-AU"/>
          </a:p>
        </p:txBody>
      </p:sp>
    </p:spTree>
    <p:extLst>
      <p:ext uri="{BB962C8B-B14F-4D97-AF65-F5344CB8AC3E}">
        <p14:creationId xmlns:p14="http://schemas.microsoft.com/office/powerpoint/2010/main" val="2682611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DC41A-31A8-9D2B-50E7-CED68248378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5FDAF7F6-4FB6-EC8B-4CD1-7E29963CF148}"/>
              </a:ext>
            </a:extLst>
          </p:cNvPr>
          <p:cNvCxnSpPr/>
          <p:nvPr userDrawn="1"/>
        </p:nvCxnSpPr>
        <p:spPr>
          <a:xfrm>
            <a:off x="0" y="6291833"/>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pattern, fabric, art, black and white&#10;&#10;Description automatically generated">
            <a:extLst>
              <a:ext uri="{FF2B5EF4-FFF2-40B4-BE49-F238E27FC236}">
                <a16:creationId xmlns:a16="http://schemas.microsoft.com/office/drawing/2014/main" id="{17443D0D-4399-B596-B06C-11C6F57CF9A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92013"/>
          <a:stretch/>
        </p:blipFill>
        <p:spPr>
          <a:xfrm>
            <a:off x="0" y="6310510"/>
            <a:ext cx="12192000" cy="547490"/>
          </a:xfrm>
          <a:prstGeom prst="rect">
            <a:avLst/>
          </a:prstGeom>
        </p:spPr>
      </p:pic>
      <p:pic>
        <p:nvPicPr>
          <p:cNvPr id="8" name="Picture 7" descr="A picture containing text, font, screenshot, white&#10;&#10;Description automatically generated">
            <a:extLst>
              <a:ext uri="{FF2B5EF4-FFF2-40B4-BE49-F238E27FC236}">
                <a16:creationId xmlns:a16="http://schemas.microsoft.com/office/drawing/2014/main" id="{BF1E698F-5C0A-CD1F-4340-8809E0F581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863" y="549275"/>
            <a:ext cx="3221743" cy="673609"/>
          </a:xfrm>
          <a:prstGeom prst="rect">
            <a:avLst/>
          </a:prstGeom>
        </p:spPr>
      </p:pic>
      <p:sp>
        <p:nvSpPr>
          <p:cNvPr id="3" name="Text Placeholder 2">
            <a:extLst>
              <a:ext uri="{FF2B5EF4-FFF2-40B4-BE49-F238E27FC236}">
                <a16:creationId xmlns:a16="http://schemas.microsoft.com/office/drawing/2014/main" id="{A83E1CB6-B084-4085-AF3B-86945D5650FE}"/>
              </a:ext>
            </a:extLst>
          </p:cNvPr>
          <p:cNvSpPr>
            <a:spLocks noGrp="1"/>
          </p:cNvSpPr>
          <p:nvPr>
            <p:ph type="body" sz="quarter" idx="10" hasCustomPrompt="1"/>
          </p:nvPr>
        </p:nvSpPr>
        <p:spPr>
          <a:xfrm>
            <a:off x="1247775" y="1986973"/>
            <a:ext cx="10069513" cy="571932"/>
          </a:xfrm>
          <a:prstGeom prst="rect">
            <a:avLst/>
          </a:prstGeom>
        </p:spPr>
        <p:txBody>
          <a:bodyPr/>
          <a:lstStyle>
            <a:lvl1pPr marL="0" indent="0">
              <a:buFontTx/>
              <a:buNone/>
              <a:defRPr sz="4000" b="1">
                <a:solidFill>
                  <a:schemeClr val="bg1"/>
                </a:solidFill>
                <a:latin typeface="+mn-lt"/>
              </a:defRPr>
            </a:lvl1pPr>
            <a:lvl2pPr marL="0" indent="0">
              <a:spcBef>
                <a:spcPts val="500"/>
              </a:spcBef>
              <a:buFontTx/>
              <a:buNone/>
              <a:defRPr sz="3000"/>
            </a:lvl2pPr>
            <a:lvl3pPr marL="0" indent="0">
              <a:spcBef>
                <a:spcPts val="600"/>
              </a:spcBef>
              <a:spcAft>
                <a:spcPts val="0"/>
              </a:spcAft>
              <a:buFontTx/>
              <a:buNone/>
              <a:defRPr/>
            </a:lvl3pPr>
            <a:lvl4pPr marL="0" indent="0">
              <a:buFontTx/>
              <a:buNone/>
              <a:defRPr sz="1200"/>
            </a:lvl4pPr>
            <a:lvl5pPr marL="216000" indent="-216000">
              <a:spcBef>
                <a:spcPts val="600"/>
              </a:spcBef>
              <a:defRPr/>
            </a:lvl5pPr>
          </a:lstStyle>
          <a:p>
            <a:pPr lvl="0"/>
            <a:r>
              <a:rPr lang="en-US"/>
              <a:t>Heading 1</a:t>
            </a:r>
          </a:p>
        </p:txBody>
      </p:sp>
      <p:sp>
        <p:nvSpPr>
          <p:cNvPr id="4" name="Text Placeholder 2">
            <a:extLst>
              <a:ext uri="{FF2B5EF4-FFF2-40B4-BE49-F238E27FC236}">
                <a16:creationId xmlns:a16="http://schemas.microsoft.com/office/drawing/2014/main" id="{B6A60A7E-24AD-59C7-DF76-8A566D3A6F24}"/>
              </a:ext>
            </a:extLst>
          </p:cNvPr>
          <p:cNvSpPr>
            <a:spLocks noGrp="1"/>
          </p:cNvSpPr>
          <p:nvPr>
            <p:ph type="body" sz="quarter" idx="11" hasCustomPrompt="1"/>
          </p:nvPr>
        </p:nvSpPr>
        <p:spPr>
          <a:xfrm>
            <a:off x="1247775" y="2715491"/>
            <a:ext cx="10069513" cy="350259"/>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sz="2000">
                <a:solidFill>
                  <a:schemeClr val="bg1"/>
                </a:solidFill>
              </a:defRPr>
            </a:lvl3pPr>
            <a:lvl4pPr marL="0" indent="0">
              <a:buFontTx/>
              <a:buNone/>
              <a:defRPr sz="1200"/>
            </a:lvl4pPr>
            <a:lvl5pPr marL="216000" indent="-216000">
              <a:spcBef>
                <a:spcPts val="600"/>
              </a:spcBef>
              <a:defRPr/>
            </a:lvl5pPr>
          </a:lstStyle>
          <a:p>
            <a:pPr lvl="2"/>
            <a:r>
              <a:rPr lang="en-US"/>
              <a:t>Sub-heading</a:t>
            </a:r>
          </a:p>
        </p:txBody>
      </p:sp>
      <p:sp>
        <p:nvSpPr>
          <p:cNvPr id="5" name="Text Placeholder 2">
            <a:extLst>
              <a:ext uri="{FF2B5EF4-FFF2-40B4-BE49-F238E27FC236}">
                <a16:creationId xmlns:a16="http://schemas.microsoft.com/office/drawing/2014/main" id="{FE7954DF-9BCB-AFC4-2F56-FE7DDBD1DB7B}"/>
              </a:ext>
            </a:extLst>
          </p:cNvPr>
          <p:cNvSpPr>
            <a:spLocks noGrp="1"/>
          </p:cNvSpPr>
          <p:nvPr>
            <p:ph type="body" sz="quarter" idx="12" hasCustomPrompt="1"/>
          </p:nvPr>
        </p:nvSpPr>
        <p:spPr>
          <a:xfrm>
            <a:off x="1247775" y="5688011"/>
            <a:ext cx="10069513" cy="350259"/>
          </a:xfrm>
          <a:prstGeom prst="rect">
            <a:avLst/>
          </a:prstGeom>
        </p:spPr>
        <p:txBody>
          <a:bodyPr anchor="b"/>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b="1">
                <a:solidFill>
                  <a:schemeClr val="bg1"/>
                </a:solidFill>
              </a:defRPr>
            </a:lvl3pPr>
            <a:lvl4pPr marL="0" indent="0">
              <a:buFontTx/>
              <a:buNone/>
              <a:defRPr sz="1400">
                <a:solidFill>
                  <a:schemeClr val="bg1"/>
                </a:solidFill>
              </a:defRPr>
            </a:lvl4pPr>
            <a:lvl5pPr marL="216000" indent="-216000">
              <a:spcBef>
                <a:spcPts val="600"/>
              </a:spcBef>
              <a:defRPr/>
            </a:lvl5pPr>
          </a:lstStyle>
          <a:p>
            <a:pPr lvl="3"/>
            <a:r>
              <a:rPr lang="en-US"/>
              <a:t>Presenters</a:t>
            </a:r>
          </a:p>
          <a:p>
            <a:pPr lvl="3"/>
            <a:r>
              <a:rPr lang="en-US"/>
              <a:t>Date</a:t>
            </a:r>
          </a:p>
        </p:txBody>
      </p:sp>
    </p:spTree>
    <p:extLst>
      <p:ext uri="{BB962C8B-B14F-4D97-AF65-F5344CB8AC3E}">
        <p14:creationId xmlns:p14="http://schemas.microsoft.com/office/powerpoint/2010/main" val="1099568142"/>
      </p:ext>
    </p:extLst>
  </p:cSld>
  <p:clrMapOvr>
    <a:masterClrMapping/>
  </p:clrMapOvr>
  <p:extLst>
    <p:ext uri="{DCECCB84-F9BA-43D5-87BE-67443E8EF086}">
      <p15:sldGuideLst xmlns:p15="http://schemas.microsoft.com/office/powerpoint/2012/main">
        <p15:guide id="1" pos="84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B08941-29B0-0C94-BF76-21117074A36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picture containing pattern, fabric, art, black and white&#10;&#10;Description automatically generated">
            <a:extLst>
              <a:ext uri="{FF2B5EF4-FFF2-40B4-BE49-F238E27FC236}">
                <a16:creationId xmlns:a16="http://schemas.microsoft.com/office/drawing/2014/main" id="{ED0C8DBF-A4DC-B99F-C581-3EE3A2B46E7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
        <p:nvSpPr>
          <p:cNvPr id="7" name="Rectangle 6">
            <a:extLst>
              <a:ext uri="{FF2B5EF4-FFF2-40B4-BE49-F238E27FC236}">
                <a16:creationId xmlns:a16="http://schemas.microsoft.com/office/drawing/2014/main" id="{A1C758A7-B43E-2831-D399-ECA1A410AAC6}"/>
              </a:ext>
            </a:extLst>
          </p:cNvPr>
          <p:cNvSpPr/>
          <p:nvPr userDrawn="1"/>
        </p:nvSpPr>
        <p:spPr>
          <a:xfrm>
            <a:off x="550863" y="549275"/>
            <a:ext cx="11090275" cy="574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A picture containing black, darkness&#10;&#10;Description automatically generated">
            <a:extLst>
              <a:ext uri="{FF2B5EF4-FFF2-40B4-BE49-F238E27FC236}">
                <a16:creationId xmlns:a16="http://schemas.microsoft.com/office/drawing/2014/main" id="{41F9729B-A8FF-1657-3116-D327EF2FD8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032" y="942975"/>
            <a:ext cx="3221743" cy="673609"/>
          </a:xfrm>
          <a:prstGeom prst="rect">
            <a:avLst/>
          </a:prstGeom>
        </p:spPr>
      </p:pic>
      <p:sp>
        <p:nvSpPr>
          <p:cNvPr id="3" name="Text Placeholder 2">
            <a:extLst>
              <a:ext uri="{FF2B5EF4-FFF2-40B4-BE49-F238E27FC236}">
                <a16:creationId xmlns:a16="http://schemas.microsoft.com/office/drawing/2014/main" id="{8272881F-D93E-7B62-89E3-CC7B4475658A}"/>
              </a:ext>
            </a:extLst>
          </p:cNvPr>
          <p:cNvSpPr>
            <a:spLocks noGrp="1"/>
          </p:cNvSpPr>
          <p:nvPr>
            <p:ph type="body" sz="quarter" idx="10" hasCustomPrompt="1"/>
          </p:nvPr>
        </p:nvSpPr>
        <p:spPr>
          <a:xfrm>
            <a:off x="1343026" y="1986973"/>
            <a:ext cx="6408738" cy="571932"/>
          </a:xfrm>
          <a:prstGeom prst="rect">
            <a:avLst/>
          </a:prstGeom>
        </p:spPr>
        <p:txBody>
          <a:bodyPr/>
          <a:lstStyle>
            <a:lvl1pPr marL="0" indent="0">
              <a:buFontTx/>
              <a:buNone/>
              <a:defRPr sz="4000" b="1">
                <a:solidFill>
                  <a:schemeClr val="bg2"/>
                </a:solidFill>
                <a:latin typeface="+mn-lt"/>
              </a:defRPr>
            </a:lvl1pPr>
            <a:lvl2pPr marL="0" indent="0">
              <a:spcBef>
                <a:spcPts val="500"/>
              </a:spcBef>
              <a:buFontTx/>
              <a:buNone/>
              <a:defRPr sz="3000"/>
            </a:lvl2pPr>
            <a:lvl3pPr marL="0" indent="0">
              <a:spcBef>
                <a:spcPts val="600"/>
              </a:spcBef>
              <a:spcAft>
                <a:spcPts val="0"/>
              </a:spcAft>
              <a:buFontTx/>
              <a:buNone/>
              <a:defRPr/>
            </a:lvl3pPr>
            <a:lvl4pPr marL="0" indent="0">
              <a:buFontTx/>
              <a:buNone/>
              <a:defRPr sz="1200"/>
            </a:lvl4pPr>
            <a:lvl5pPr marL="216000" indent="-216000">
              <a:spcBef>
                <a:spcPts val="600"/>
              </a:spcBef>
              <a:defRPr/>
            </a:lvl5pPr>
          </a:lstStyle>
          <a:p>
            <a:pPr lvl="0"/>
            <a:r>
              <a:rPr lang="en-US"/>
              <a:t>Heading 1</a:t>
            </a:r>
          </a:p>
        </p:txBody>
      </p:sp>
      <p:sp>
        <p:nvSpPr>
          <p:cNvPr id="4" name="Text Placeholder 2">
            <a:extLst>
              <a:ext uri="{FF2B5EF4-FFF2-40B4-BE49-F238E27FC236}">
                <a16:creationId xmlns:a16="http://schemas.microsoft.com/office/drawing/2014/main" id="{3AA430CA-82B4-EA1C-7488-FA4243B7A74F}"/>
              </a:ext>
            </a:extLst>
          </p:cNvPr>
          <p:cNvSpPr>
            <a:spLocks noGrp="1"/>
          </p:cNvSpPr>
          <p:nvPr>
            <p:ph type="body" sz="quarter" idx="11" hasCustomPrompt="1"/>
          </p:nvPr>
        </p:nvSpPr>
        <p:spPr>
          <a:xfrm>
            <a:off x="1343026" y="2687783"/>
            <a:ext cx="6408738" cy="350259"/>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a:solidFill>
                  <a:schemeClr val="bg2"/>
                </a:solidFill>
              </a:defRPr>
            </a:lvl3pPr>
            <a:lvl4pPr marL="0" indent="0">
              <a:buFontTx/>
              <a:buNone/>
              <a:defRPr sz="1200"/>
            </a:lvl4pPr>
            <a:lvl5pPr marL="216000" indent="-216000">
              <a:spcBef>
                <a:spcPts val="600"/>
              </a:spcBef>
              <a:defRPr/>
            </a:lvl5pPr>
          </a:lstStyle>
          <a:p>
            <a:pPr lvl="2"/>
            <a:r>
              <a:rPr lang="en-US"/>
              <a:t>Sub-heading</a:t>
            </a:r>
          </a:p>
        </p:txBody>
      </p:sp>
      <p:sp>
        <p:nvSpPr>
          <p:cNvPr id="5" name="Text Placeholder 2">
            <a:extLst>
              <a:ext uri="{FF2B5EF4-FFF2-40B4-BE49-F238E27FC236}">
                <a16:creationId xmlns:a16="http://schemas.microsoft.com/office/drawing/2014/main" id="{12EBF6BF-FB42-36C0-E4E2-AE1C637625EE}"/>
              </a:ext>
            </a:extLst>
          </p:cNvPr>
          <p:cNvSpPr>
            <a:spLocks noGrp="1"/>
          </p:cNvSpPr>
          <p:nvPr>
            <p:ph type="body" sz="quarter" idx="12" hasCustomPrompt="1"/>
          </p:nvPr>
        </p:nvSpPr>
        <p:spPr>
          <a:xfrm>
            <a:off x="1343026" y="5259386"/>
            <a:ext cx="6408738" cy="350259"/>
          </a:xfrm>
          <a:prstGeom prst="rect">
            <a:avLst/>
          </a:prstGeom>
        </p:spPr>
        <p:txBody>
          <a:bodyPr anchor="b"/>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b="1">
                <a:solidFill>
                  <a:schemeClr val="bg1"/>
                </a:solidFill>
              </a:defRPr>
            </a:lvl3pPr>
            <a:lvl4pPr marL="0" indent="0">
              <a:buFontTx/>
              <a:buNone/>
              <a:defRPr sz="1400">
                <a:solidFill>
                  <a:schemeClr val="bg2"/>
                </a:solidFill>
              </a:defRPr>
            </a:lvl4pPr>
            <a:lvl5pPr marL="216000" indent="-216000">
              <a:spcBef>
                <a:spcPts val="600"/>
              </a:spcBef>
              <a:defRPr/>
            </a:lvl5pPr>
          </a:lstStyle>
          <a:p>
            <a:pPr lvl="3"/>
            <a:r>
              <a:rPr lang="en-US"/>
              <a:t>Presenters</a:t>
            </a:r>
          </a:p>
          <a:p>
            <a:pPr lvl="3"/>
            <a:r>
              <a:rPr lang="en-US"/>
              <a:t>Date</a:t>
            </a:r>
          </a:p>
        </p:txBody>
      </p:sp>
    </p:spTree>
    <p:extLst>
      <p:ext uri="{BB962C8B-B14F-4D97-AF65-F5344CB8AC3E}">
        <p14:creationId xmlns:p14="http://schemas.microsoft.com/office/powerpoint/2010/main" val="51824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3">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5C165C-F51B-A40E-A837-FB29D8314411}"/>
              </a:ext>
            </a:extLst>
          </p:cNvPr>
          <p:cNvSpPr>
            <a:spLocks noGrp="1"/>
          </p:cNvSpPr>
          <p:nvPr>
            <p:ph type="body" sz="quarter" idx="10" hasCustomPrompt="1"/>
          </p:nvPr>
        </p:nvSpPr>
        <p:spPr>
          <a:xfrm>
            <a:off x="6829425" y="1409700"/>
            <a:ext cx="4487863" cy="1149205"/>
          </a:xfrm>
          <a:prstGeom prst="rect">
            <a:avLst/>
          </a:prstGeom>
        </p:spPr>
        <p:txBody>
          <a:bodyPr anchor="b"/>
          <a:lstStyle>
            <a:lvl1pPr marL="0" indent="0">
              <a:buFontTx/>
              <a:buNone/>
              <a:defRPr sz="4000" b="1">
                <a:solidFill>
                  <a:schemeClr val="bg2"/>
                </a:solidFill>
                <a:latin typeface="+mn-lt"/>
              </a:defRPr>
            </a:lvl1pPr>
            <a:lvl2pPr marL="0" indent="0">
              <a:spcBef>
                <a:spcPts val="500"/>
              </a:spcBef>
              <a:buFontTx/>
              <a:buNone/>
              <a:defRPr sz="3000"/>
            </a:lvl2pPr>
            <a:lvl3pPr marL="0" indent="0">
              <a:spcBef>
                <a:spcPts val="600"/>
              </a:spcBef>
              <a:spcAft>
                <a:spcPts val="0"/>
              </a:spcAft>
              <a:buFontTx/>
              <a:buNone/>
              <a:defRPr/>
            </a:lvl3pPr>
            <a:lvl4pPr marL="0" indent="0">
              <a:buFontTx/>
              <a:buNone/>
              <a:defRPr sz="1200"/>
            </a:lvl4pPr>
            <a:lvl5pPr marL="216000" indent="-216000">
              <a:spcBef>
                <a:spcPts val="600"/>
              </a:spcBef>
              <a:defRPr/>
            </a:lvl5pPr>
          </a:lstStyle>
          <a:p>
            <a:pPr lvl="0"/>
            <a:r>
              <a:rPr lang="en-US"/>
              <a:t>Heading 1</a:t>
            </a:r>
          </a:p>
        </p:txBody>
      </p:sp>
      <p:sp>
        <p:nvSpPr>
          <p:cNvPr id="4" name="Text Placeholder 2">
            <a:extLst>
              <a:ext uri="{FF2B5EF4-FFF2-40B4-BE49-F238E27FC236}">
                <a16:creationId xmlns:a16="http://schemas.microsoft.com/office/drawing/2014/main" id="{45E523F5-16AB-D896-C2B2-A40FC9591A87}"/>
              </a:ext>
            </a:extLst>
          </p:cNvPr>
          <p:cNvSpPr>
            <a:spLocks noGrp="1"/>
          </p:cNvSpPr>
          <p:nvPr>
            <p:ph type="body" sz="quarter" idx="11" hasCustomPrompt="1"/>
          </p:nvPr>
        </p:nvSpPr>
        <p:spPr>
          <a:xfrm>
            <a:off x="6829425" y="2636983"/>
            <a:ext cx="4487863" cy="350259"/>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a:solidFill>
                  <a:schemeClr val="bg2"/>
                </a:solidFill>
              </a:defRPr>
            </a:lvl3pPr>
            <a:lvl4pPr marL="0" indent="0">
              <a:buFontTx/>
              <a:buNone/>
              <a:defRPr sz="1200"/>
            </a:lvl4pPr>
            <a:lvl5pPr marL="216000" indent="-216000">
              <a:spcBef>
                <a:spcPts val="600"/>
              </a:spcBef>
              <a:defRPr/>
            </a:lvl5pPr>
          </a:lstStyle>
          <a:p>
            <a:pPr lvl="2"/>
            <a:r>
              <a:rPr lang="en-US"/>
              <a:t>Sub-heading</a:t>
            </a:r>
          </a:p>
        </p:txBody>
      </p:sp>
      <p:sp>
        <p:nvSpPr>
          <p:cNvPr id="5" name="Text Placeholder 2">
            <a:extLst>
              <a:ext uri="{FF2B5EF4-FFF2-40B4-BE49-F238E27FC236}">
                <a16:creationId xmlns:a16="http://schemas.microsoft.com/office/drawing/2014/main" id="{49A9AD96-AD07-73C0-B5EC-DD769C0CC2A0}"/>
              </a:ext>
            </a:extLst>
          </p:cNvPr>
          <p:cNvSpPr>
            <a:spLocks noGrp="1"/>
          </p:cNvSpPr>
          <p:nvPr>
            <p:ph type="body" sz="quarter" idx="12" hasCustomPrompt="1"/>
          </p:nvPr>
        </p:nvSpPr>
        <p:spPr>
          <a:xfrm>
            <a:off x="6829425" y="5697536"/>
            <a:ext cx="4487863" cy="350259"/>
          </a:xfrm>
          <a:prstGeom prst="rect">
            <a:avLst/>
          </a:prstGeom>
        </p:spPr>
        <p:txBody>
          <a:bodyPr anchor="b"/>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b="1">
                <a:solidFill>
                  <a:schemeClr val="bg1"/>
                </a:solidFill>
              </a:defRPr>
            </a:lvl3pPr>
            <a:lvl4pPr marL="0" indent="0">
              <a:buFontTx/>
              <a:buNone/>
              <a:defRPr sz="1200">
                <a:solidFill>
                  <a:schemeClr val="bg2"/>
                </a:solidFill>
              </a:defRPr>
            </a:lvl4pPr>
            <a:lvl5pPr marL="216000" indent="-216000">
              <a:spcBef>
                <a:spcPts val="600"/>
              </a:spcBef>
              <a:defRPr/>
            </a:lvl5pPr>
          </a:lstStyle>
          <a:p>
            <a:pPr lvl="3"/>
            <a:r>
              <a:rPr lang="en-US"/>
              <a:t>Presenters</a:t>
            </a:r>
          </a:p>
          <a:p>
            <a:pPr lvl="3"/>
            <a:r>
              <a:rPr lang="en-US"/>
              <a:t>Date</a:t>
            </a:r>
          </a:p>
        </p:txBody>
      </p:sp>
      <p:sp>
        <p:nvSpPr>
          <p:cNvPr id="2" name="Rectangle 1">
            <a:extLst>
              <a:ext uri="{FF2B5EF4-FFF2-40B4-BE49-F238E27FC236}">
                <a16:creationId xmlns:a16="http://schemas.microsoft.com/office/drawing/2014/main" id="{C0F11F6A-BB1C-05C1-2B18-6D8F6E11A8E6}"/>
              </a:ext>
            </a:extLst>
          </p:cNvPr>
          <p:cNvSpPr/>
          <p:nvPr userDrawn="1"/>
        </p:nvSpPr>
        <p:spPr>
          <a:xfrm>
            <a:off x="0" y="0"/>
            <a:ext cx="584394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24BF8C4E-1B4D-13E5-7498-E876500803AE}"/>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l="26040" r="26040"/>
          <a:stretch/>
        </p:blipFill>
        <p:spPr>
          <a:xfrm>
            <a:off x="0" y="1784"/>
            <a:ext cx="5843948" cy="6856215"/>
          </a:xfrm>
          <a:prstGeom prst="rect">
            <a:avLst/>
          </a:prstGeom>
        </p:spPr>
      </p:pic>
      <p:pic>
        <p:nvPicPr>
          <p:cNvPr id="7" name="Picture 6" descr="A picture containing black, darkness&#10;&#10;Description automatically generated">
            <a:extLst>
              <a:ext uri="{FF2B5EF4-FFF2-40B4-BE49-F238E27FC236}">
                <a16:creationId xmlns:a16="http://schemas.microsoft.com/office/drawing/2014/main" id="{E8FF36BD-7A14-FA0C-9FFF-5E3DAF84C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3952" y="549275"/>
            <a:ext cx="3221743" cy="673609"/>
          </a:xfrm>
          <a:prstGeom prst="rect">
            <a:avLst/>
          </a:prstGeom>
        </p:spPr>
      </p:pic>
    </p:spTree>
    <p:extLst>
      <p:ext uri="{BB962C8B-B14F-4D97-AF65-F5344CB8AC3E}">
        <p14:creationId xmlns:p14="http://schemas.microsoft.com/office/powerpoint/2010/main" val="3607014917"/>
      </p:ext>
    </p:extLst>
  </p:cSld>
  <p:clrMapOvr>
    <a:masterClrMapping/>
  </p:clrMapOvr>
  <p:extLst>
    <p:ext uri="{DCECCB84-F9BA-43D5-87BE-67443E8EF086}">
      <p15:sldGuideLst xmlns:p15="http://schemas.microsoft.com/office/powerpoint/2012/main">
        <p15:guide id="1" pos="43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5580BE-55A1-4A72-AF07-2809CE462D8D}"/>
              </a:ext>
            </a:extLst>
          </p:cNvPr>
          <p:cNvSpPr>
            <a:spLocks noGrp="1"/>
          </p:cNvSpPr>
          <p:nvPr>
            <p:ph type="body" sz="quarter" idx="10" hasCustomPrompt="1"/>
          </p:nvPr>
        </p:nvSpPr>
        <p:spPr>
          <a:xfrm>
            <a:off x="1247776" y="1986972"/>
            <a:ext cx="2903538" cy="1125683"/>
          </a:xfrm>
          <a:prstGeom prst="rect">
            <a:avLst/>
          </a:prstGeom>
        </p:spPr>
        <p:txBody>
          <a:bodyPr/>
          <a:lstStyle>
            <a:lvl1pPr marL="0" indent="0">
              <a:buFontTx/>
              <a:buNone/>
              <a:defRPr sz="4000" b="1">
                <a:solidFill>
                  <a:schemeClr val="bg1"/>
                </a:solidFill>
                <a:latin typeface="+mn-lt"/>
              </a:defRPr>
            </a:lvl1pPr>
            <a:lvl2pPr marL="0" indent="0">
              <a:spcBef>
                <a:spcPts val="500"/>
              </a:spcBef>
              <a:buFontTx/>
              <a:buNone/>
              <a:defRPr sz="3000"/>
            </a:lvl2pPr>
            <a:lvl3pPr marL="0" indent="0">
              <a:spcBef>
                <a:spcPts val="600"/>
              </a:spcBef>
              <a:spcAft>
                <a:spcPts val="0"/>
              </a:spcAft>
              <a:buFontTx/>
              <a:buNone/>
              <a:defRPr/>
            </a:lvl3pPr>
            <a:lvl4pPr marL="0" indent="0">
              <a:buFontTx/>
              <a:buNone/>
              <a:defRPr sz="1200"/>
            </a:lvl4pPr>
            <a:lvl5pPr marL="216000" indent="-216000">
              <a:spcBef>
                <a:spcPts val="600"/>
              </a:spcBef>
              <a:defRPr/>
            </a:lvl5pPr>
          </a:lstStyle>
          <a:p>
            <a:pPr lvl="0"/>
            <a:r>
              <a:rPr lang="en-US"/>
              <a:t>Heading 1 goes here</a:t>
            </a:r>
          </a:p>
        </p:txBody>
      </p:sp>
      <p:sp>
        <p:nvSpPr>
          <p:cNvPr id="4" name="Text Placeholder 2">
            <a:extLst>
              <a:ext uri="{FF2B5EF4-FFF2-40B4-BE49-F238E27FC236}">
                <a16:creationId xmlns:a16="http://schemas.microsoft.com/office/drawing/2014/main" id="{C44A6824-6BAE-F2FB-A0EA-F50636DB29F5}"/>
              </a:ext>
            </a:extLst>
          </p:cNvPr>
          <p:cNvSpPr>
            <a:spLocks noGrp="1"/>
          </p:cNvSpPr>
          <p:nvPr>
            <p:ph type="body" sz="quarter" idx="11" hasCustomPrompt="1"/>
          </p:nvPr>
        </p:nvSpPr>
        <p:spPr>
          <a:xfrm>
            <a:off x="1247775" y="3320834"/>
            <a:ext cx="2903539" cy="350259"/>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sz="2000">
                <a:solidFill>
                  <a:schemeClr val="bg1"/>
                </a:solidFill>
              </a:defRPr>
            </a:lvl3pPr>
            <a:lvl4pPr marL="0" indent="0">
              <a:buFontTx/>
              <a:buNone/>
              <a:defRPr sz="1200"/>
            </a:lvl4pPr>
            <a:lvl5pPr marL="216000" indent="-216000">
              <a:spcBef>
                <a:spcPts val="600"/>
              </a:spcBef>
              <a:defRPr/>
            </a:lvl5pPr>
          </a:lstStyle>
          <a:p>
            <a:pPr lvl="2"/>
            <a:r>
              <a:rPr lang="en-US"/>
              <a:t>Sub-heading</a:t>
            </a:r>
          </a:p>
        </p:txBody>
      </p:sp>
      <p:sp>
        <p:nvSpPr>
          <p:cNvPr id="5" name="Text Placeholder 2">
            <a:extLst>
              <a:ext uri="{FF2B5EF4-FFF2-40B4-BE49-F238E27FC236}">
                <a16:creationId xmlns:a16="http://schemas.microsoft.com/office/drawing/2014/main" id="{2C47D3BD-9612-9304-51FC-AC501CFAD9C7}"/>
              </a:ext>
            </a:extLst>
          </p:cNvPr>
          <p:cNvSpPr>
            <a:spLocks noGrp="1"/>
          </p:cNvSpPr>
          <p:nvPr>
            <p:ph type="body" sz="quarter" idx="12" hasCustomPrompt="1"/>
          </p:nvPr>
        </p:nvSpPr>
        <p:spPr>
          <a:xfrm>
            <a:off x="1247775" y="5504873"/>
            <a:ext cx="2903539" cy="533397"/>
          </a:xfrm>
          <a:prstGeom prst="rect">
            <a:avLst/>
          </a:prstGeom>
        </p:spPr>
        <p:txBody>
          <a:bodyPr anchor="b"/>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b="1">
                <a:solidFill>
                  <a:schemeClr val="bg1"/>
                </a:solidFill>
              </a:defRPr>
            </a:lvl3pPr>
            <a:lvl4pPr marL="0" indent="0">
              <a:buFontTx/>
              <a:buNone/>
              <a:defRPr sz="1400">
                <a:solidFill>
                  <a:schemeClr val="bg1"/>
                </a:solidFill>
              </a:defRPr>
            </a:lvl4pPr>
            <a:lvl5pPr marL="216000" indent="-216000">
              <a:spcBef>
                <a:spcPts val="600"/>
              </a:spcBef>
              <a:defRPr/>
            </a:lvl5pPr>
          </a:lstStyle>
          <a:p>
            <a:pPr lvl="3"/>
            <a:r>
              <a:rPr lang="en-US"/>
              <a:t>Presenters</a:t>
            </a:r>
          </a:p>
          <a:p>
            <a:pPr lvl="3"/>
            <a:r>
              <a:rPr lang="en-US"/>
              <a:t>Date</a:t>
            </a:r>
          </a:p>
        </p:txBody>
      </p:sp>
    </p:spTree>
    <p:extLst>
      <p:ext uri="{BB962C8B-B14F-4D97-AF65-F5344CB8AC3E}">
        <p14:creationId xmlns:p14="http://schemas.microsoft.com/office/powerpoint/2010/main" val="1307243009"/>
      </p:ext>
    </p:extLst>
  </p:cSld>
  <p:clrMapOvr>
    <a:masterClrMapping/>
  </p:clrMapOvr>
  <p:extLst>
    <p:ext uri="{DCECCB84-F9BA-43D5-87BE-67443E8EF086}">
      <p15:sldGuideLst xmlns:p15="http://schemas.microsoft.com/office/powerpoint/2012/main">
        <p15:guide id="1" pos="84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ment of Country">
    <p:bg>
      <p:bgPr>
        <a:solidFill>
          <a:schemeClr val="bg2"/>
        </a:solidFill>
        <a:effectLst/>
      </p:bgPr>
    </p:bg>
    <p:spTree>
      <p:nvGrpSpPr>
        <p:cNvPr id="1" name=""/>
        <p:cNvGrpSpPr/>
        <p:nvPr/>
      </p:nvGrpSpPr>
      <p:grpSpPr>
        <a:xfrm>
          <a:off x="0" y="0"/>
          <a:ext cx="0" cy="0"/>
          <a:chOff x="0" y="0"/>
          <a:chExt cx="0" cy="0"/>
        </a:xfrm>
      </p:grpSpPr>
      <p:pic>
        <p:nvPicPr>
          <p:cNvPr id="3" name="Picture 2" descr="A picture containing circle, art, pattern, fractal art&#10;&#10;Description automatically generated">
            <a:extLst>
              <a:ext uri="{FF2B5EF4-FFF2-40B4-BE49-F238E27FC236}">
                <a16:creationId xmlns:a16="http://schemas.microsoft.com/office/drawing/2014/main" id="{39A1315B-8D09-05D5-ED98-D7C20ED5D2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3495" y="2237320"/>
            <a:ext cx="1901956" cy="1789180"/>
          </a:xfrm>
          <a:prstGeom prst="rect">
            <a:avLst/>
          </a:prstGeom>
        </p:spPr>
      </p:pic>
      <p:sp>
        <p:nvSpPr>
          <p:cNvPr id="4" name="TextBox 3">
            <a:extLst>
              <a:ext uri="{FF2B5EF4-FFF2-40B4-BE49-F238E27FC236}">
                <a16:creationId xmlns:a16="http://schemas.microsoft.com/office/drawing/2014/main" id="{22DC62B1-AB9C-E7AB-E416-0407176DFB1D}"/>
              </a:ext>
            </a:extLst>
          </p:cNvPr>
          <p:cNvSpPr txBox="1"/>
          <p:nvPr userDrawn="1"/>
        </p:nvSpPr>
        <p:spPr>
          <a:xfrm>
            <a:off x="4858328" y="2762578"/>
            <a:ext cx="5467928" cy="738664"/>
          </a:xfrm>
          <a:prstGeom prst="rect">
            <a:avLst/>
          </a:prstGeom>
          <a:noFill/>
        </p:spPr>
        <p:txBody>
          <a:bodyPr wrap="square" rtlCol="0">
            <a:spAutoFit/>
          </a:bodyPr>
          <a:lstStyle/>
          <a:p>
            <a:r>
              <a:rPr lang="en-AU" sz="1400">
                <a:solidFill>
                  <a:schemeClr val="bg1"/>
                </a:solidFill>
              </a:rPr>
              <a:t>We acknowledge the Traditional Owners of country throughout Australia and recognise their continuing connection to land, waters and culture. We pay our respects to their Elders past and present.</a:t>
            </a:r>
          </a:p>
        </p:txBody>
      </p:sp>
      <p:cxnSp>
        <p:nvCxnSpPr>
          <p:cNvPr id="2" name="Straight Connector 1">
            <a:extLst>
              <a:ext uri="{FF2B5EF4-FFF2-40B4-BE49-F238E27FC236}">
                <a16:creationId xmlns:a16="http://schemas.microsoft.com/office/drawing/2014/main" id="{EC83CA86-9B07-9A88-8200-8113C4AF8D45}"/>
              </a:ext>
            </a:extLst>
          </p:cNvPr>
          <p:cNvCxnSpPr/>
          <p:nvPr userDrawn="1"/>
        </p:nvCxnSpPr>
        <p:spPr>
          <a:xfrm>
            <a:off x="0" y="6291833"/>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pattern, fabric, art, black and white&#10;&#10;Description automatically generated">
            <a:extLst>
              <a:ext uri="{FF2B5EF4-FFF2-40B4-BE49-F238E27FC236}">
                <a16:creationId xmlns:a16="http://schemas.microsoft.com/office/drawing/2014/main" id="{9944B1D0-BB1F-9140-4F92-D37613F192D7}"/>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t="92013"/>
          <a:stretch/>
        </p:blipFill>
        <p:spPr>
          <a:xfrm>
            <a:off x="0" y="6310510"/>
            <a:ext cx="12192000" cy="547490"/>
          </a:xfrm>
          <a:prstGeom prst="rect">
            <a:avLst/>
          </a:prstGeom>
        </p:spPr>
      </p:pic>
    </p:spTree>
    <p:extLst>
      <p:ext uri="{BB962C8B-B14F-4D97-AF65-F5344CB8AC3E}">
        <p14:creationId xmlns:p14="http://schemas.microsoft.com/office/powerpoint/2010/main" val="315974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886D8B-2F90-49D6-602A-8C85B7E10FB0}"/>
              </a:ext>
            </a:extLst>
          </p:cNvPr>
          <p:cNvSpPr>
            <a:spLocks noGrp="1"/>
          </p:cNvSpPr>
          <p:nvPr>
            <p:ph type="body" sz="quarter" idx="10" hasCustomPrompt="1"/>
          </p:nvPr>
        </p:nvSpPr>
        <p:spPr>
          <a:xfrm>
            <a:off x="781050" y="1986973"/>
            <a:ext cx="10069513" cy="571932"/>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lvl2pPr>
            <a:lvl3pPr marL="0" indent="0">
              <a:spcBef>
                <a:spcPts val="600"/>
              </a:spcBef>
              <a:spcAft>
                <a:spcPts val="0"/>
              </a:spcAft>
              <a:buFontTx/>
              <a:buNone/>
              <a:defRPr/>
            </a:lvl3pPr>
            <a:lvl4pPr marL="0" indent="0">
              <a:buFontTx/>
              <a:buNone/>
              <a:defRPr sz="1200"/>
            </a:lvl4pPr>
            <a:lvl5pPr marL="216000" indent="-216000">
              <a:spcBef>
                <a:spcPts val="600"/>
              </a:spcBef>
              <a:defRPr/>
            </a:lvl5pPr>
          </a:lstStyle>
          <a:p>
            <a:pPr lvl="0"/>
            <a:r>
              <a:rPr lang="en-US"/>
              <a:t>Heading 1</a:t>
            </a:r>
          </a:p>
        </p:txBody>
      </p:sp>
      <p:sp>
        <p:nvSpPr>
          <p:cNvPr id="4" name="Text Placeholder 2">
            <a:extLst>
              <a:ext uri="{FF2B5EF4-FFF2-40B4-BE49-F238E27FC236}">
                <a16:creationId xmlns:a16="http://schemas.microsoft.com/office/drawing/2014/main" id="{5237792E-7A5F-6BA2-6846-29B404071F4A}"/>
              </a:ext>
            </a:extLst>
          </p:cNvPr>
          <p:cNvSpPr>
            <a:spLocks noGrp="1"/>
          </p:cNvSpPr>
          <p:nvPr>
            <p:ph type="body" sz="quarter" idx="11" hasCustomPrompt="1"/>
          </p:nvPr>
        </p:nvSpPr>
        <p:spPr>
          <a:xfrm>
            <a:off x="781050" y="2715491"/>
            <a:ext cx="10069513" cy="350259"/>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sz="2000">
                <a:solidFill>
                  <a:schemeClr val="bg1"/>
                </a:solidFill>
              </a:defRPr>
            </a:lvl3pPr>
            <a:lvl4pPr marL="0" indent="0">
              <a:buFontTx/>
              <a:buNone/>
              <a:defRPr sz="1200"/>
            </a:lvl4pPr>
            <a:lvl5pPr marL="216000" indent="-216000">
              <a:spcBef>
                <a:spcPts val="600"/>
              </a:spcBef>
              <a:defRPr/>
            </a:lvl5pPr>
          </a:lstStyle>
          <a:p>
            <a:pPr lvl="2"/>
            <a:r>
              <a:rPr lang="en-US"/>
              <a:t>Sub-heading</a:t>
            </a:r>
          </a:p>
        </p:txBody>
      </p:sp>
      <p:cxnSp>
        <p:nvCxnSpPr>
          <p:cNvPr id="5" name="Straight Connector 4">
            <a:extLst>
              <a:ext uri="{FF2B5EF4-FFF2-40B4-BE49-F238E27FC236}">
                <a16:creationId xmlns:a16="http://schemas.microsoft.com/office/drawing/2014/main" id="{60465E5C-6C5E-EA80-8733-9970974EA532}"/>
              </a:ext>
            </a:extLst>
          </p:cNvPr>
          <p:cNvCxnSpPr/>
          <p:nvPr userDrawn="1"/>
        </p:nvCxnSpPr>
        <p:spPr>
          <a:xfrm>
            <a:off x="0" y="6336146"/>
            <a:ext cx="12192000"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28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9F53-5EB7-3348-5714-27ADDB73BC0B}"/>
              </a:ext>
            </a:extLst>
          </p:cNvPr>
          <p:cNvSpPr>
            <a:spLocks noGrp="1"/>
          </p:cNvSpPr>
          <p:nvPr>
            <p:ph type="title"/>
          </p:nvPr>
        </p:nvSpPr>
        <p:spPr>
          <a:xfrm>
            <a:off x="838200" y="784226"/>
            <a:ext cx="10515600" cy="663574"/>
          </a:xfrm>
          <a:prstGeom prst="rect">
            <a:avLst/>
          </a:prstGeom>
        </p:spPr>
        <p:txBody>
          <a:bodyPr/>
          <a:lstStyle>
            <a:lvl1pPr>
              <a:defRPr b="1">
                <a:solidFill>
                  <a:schemeClr val="bg2"/>
                </a:solidFill>
                <a:latin typeface="+mn-lt"/>
              </a:defRPr>
            </a:lvl1pPr>
          </a:lstStyle>
          <a:p>
            <a:r>
              <a:rPr lang="en-US"/>
              <a:t>Click to edit Master title style</a:t>
            </a:r>
            <a:endParaRPr lang="en-AU"/>
          </a:p>
        </p:txBody>
      </p:sp>
      <p:cxnSp>
        <p:nvCxnSpPr>
          <p:cNvPr id="4" name="Straight Connector 3">
            <a:extLst>
              <a:ext uri="{FF2B5EF4-FFF2-40B4-BE49-F238E27FC236}">
                <a16:creationId xmlns:a16="http://schemas.microsoft.com/office/drawing/2014/main" id="{35977427-1E89-EBC7-3A90-F19184491536}"/>
              </a:ext>
            </a:extLst>
          </p:cNvPr>
          <p:cNvCxnSpPr/>
          <p:nvPr userDrawn="1"/>
        </p:nvCxnSpPr>
        <p:spPr>
          <a:xfrm>
            <a:off x="911225" y="6127750"/>
            <a:ext cx="1040606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BE8794D-75D8-B259-F5D1-F536BBFD4E91}"/>
              </a:ext>
            </a:extLst>
          </p:cNvPr>
          <p:cNvSpPr>
            <a:spLocks noGrp="1"/>
          </p:cNvSpPr>
          <p:nvPr>
            <p:ph sz="quarter" idx="10" hasCustomPrompt="1"/>
          </p:nvPr>
        </p:nvSpPr>
        <p:spPr>
          <a:xfrm>
            <a:off x="911225" y="1797050"/>
            <a:ext cx="5005388" cy="3803650"/>
          </a:xfrm>
          <a:prstGeom prst="rect">
            <a:avLst/>
          </a:prstGeom>
        </p:spPr>
        <p:txBody>
          <a:bodyPr/>
          <a:lstStyle>
            <a:lvl1pPr marL="0" indent="0">
              <a:spcAft>
                <a:spcPts val="600"/>
              </a:spcAft>
              <a:buFontTx/>
              <a:buNone/>
              <a:defRPr sz="2000"/>
            </a:lvl1pPr>
            <a:lvl2pPr marL="216000" indent="-216000">
              <a:spcBef>
                <a:spcPts val="600"/>
              </a:spcBef>
              <a:defRPr sz="2000"/>
            </a:lvl2pPr>
          </a:lstStyle>
          <a:p>
            <a:pPr lvl="0"/>
            <a:r>
              <a:rPr lang="en-US"/>
              <a:t>Content</a:t>
            </a:r>
          </a:p>
          <a:p>
            <a:pPr lvl="1"/>
            <a:r>
              <a:rPr lang="en-US"/>
              <a:t>Second level</a:t>
            </a:r>
          </a:p>
        </p:txBody>
      </p:sp>
      <p:sp>
        <p:nvSpPr>
          <p:cNvPr id="9" name="Content Placeholder 5">
            <a:extLst>
              <a:ext uri="{FF2B5EF4-FFF2-40B4-BE49-F238E27FC236}">
                <a16:creationId xmlns:a16="http://schemas.microsoft.com/office/drawing/2014/main" id="{21A5EF63-765C-C2D4-428A-6755D9DCE8C8}"/>
              </a:ext>
            </a:extLst>
          </p:cNvPr>
          <p:cNvSpPr>
            <a:spLocks noGrp="1"/>
          </p:cNvSpPr>
          <p:nvPr>
            <p:ph sz="quarter" idx="11" hasCustomPrompt="1"/>
          </p:nvPr>
        </p:nvSpPr>
        <p:spPr>
          <a:xfrm>
            <a:off x="6348412" y="1797050"/>
            <a:ext cx="5005388" cy="3803650"/>
          </a:xfrm>
          <a:prstGeom prst="rect">
            <a:avLst/>
          </a:prstGeom>
        </p:spPr>
        <p:txBody>
          <a:bodyPr/>
          <a:lstStyle>
            <a:lvl1pPr marL="0" indent="0">
              <a:spcAft>
                <a:spcPts val="600"/>
              </a:spcAft>
              <a:buFontTx/>
              <a:buNone/>
              <a:defRPr sz="2000"/>
            </a:lvl1pPr>
            <a:lvl2pPr marL="216000" indent="-216000">
              <a:spcBef>
                <a:spcPts val="600"/>
              </a:spcBef>
              <a:defRPr sz="2000"/>
            </a:lvl2pPr>
          </a:lstStyle>
          <a:p>
            <a:pPr lvl="0"/>
            <a:r>
              <a:rPr lang="en-US"/>
              <a:t>Content</a:t>
            </a:r>
          </a:p>
          <a:p>
            <a:pPr lvl="1"/>
            <a:r>
              <a:rPr lang="en-US"/>
              <a:t>Second level</a:t>
            </a:r>
          </a:p>
        </p:txBody>
      </p:sp>
    </p:spTree>
    <p:extLst>
      <p:ext uri="{BB962C8B-B14F-4D97-AF65-F5344CB8AC3E}">
        <p14:creationId xmlns:p14="http://schemas.microsoft.com/office/powerpoint/2010/main" val="17973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solid">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1EA01FE-D9CF-DB90-4468-E0E06E869B1C}"/>
              </a:ext>
            </a:extLst>
          </p:cNvPr>
          <p:cNvCxnSpPr/>
          <p:nvPr userDrawn="1"/>
        </p:nvCxnSpPr>
        <p:spPr>
          <a:xfrm>
            <a:off x="0" y="6291833"/>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pattern, fabric, art, black and white&#10;&#10;Description automatically generated">
            <a:extLst>
              <a:ext uri="{FF2B5EF4-FFF2-40B4-BE49-F238E27FC236}">
                <a16:creationId xmlns:a16="http://schemas.microsoft.com/office/drawing/2014/main" id="{F01A7637-11CD-2F24-5C4D-C5CDE2DCA0D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92013"/>
          <a:stretch/>
        </p:blipFill>
        <p:spPr>
          <a:xfrm>
            <a:off x="0" y="6310510"/>
            <a:ext cx="12192000" cy="547490"/>
          </a:xfrm>
          <a:prstGeom prst="rect">
            <a:avLst/>
          </a:prstGeom>
        </p:spPr>
      </p:pic>
    </p:spTree>
    <p:extLst>
      <p:ext uri="{BB962C8B-B14F-4D97-AF65-F5344CB8AC3E}">
        <p14:creationId xmlns:p14="http://schemas.microsoft.com/office/powerpoint/2010/main" val="210403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whi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637B5F-0D0C-94E2-3436-597CFA87CFAE}"/>
              </a:ext>
            </a:extLst>
          </p:cNvPr>
          <p:cNvSpPr/>
          <p:nvPr userDrawn="1"/>
        </p:nvSpPr>
        <p:spPr>
          <a:xfrm>
            <a:off x="0" y="6310510"/>
            <a:ext cx="12192000" cy="5474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pattern, fabric, art, black and white&#10;&#10;Description automatically generated">
            <a:extLst>
              <a:ext uri="{FF2B5EF4-FFF2-40B4-BE49-F238E27FC236}">
                <a16:creationId xmlns:a16="http://schemas.microsoft.com/office/drawing/2014/main" id="{522DAFB3-1493-346C-137C-332466FEFA1D}"/>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92013"/>
          <a:stretch/>
        </p:blipFill>
        <p:spPr>
          <a:xfrm>
            <a:off x="0" y="6310510"/>
            <a:ext cx="12192000" cy="547490"/>
          </a:xfrm>
          <a:prstGeom prst="rect">
            <a:avLst/>
          </a:prstGeom>
        </p:spPr>
      </p:pic>
    </p:spTree>
    <p:extLst>
      <p:ext uri="{BB962C8B-B14F-4D97-AF65-F5344CB8AC3E}">
        <p14:creationId xmlns:p14="http://schemas.microsoft.com/office/powerpoint/2010/main" val="389283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15602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1" r:id="rId4"/>
    <p:sldLayoutId id="2147483656" r:id="rId5"/>
    <p:sldLayoutId id="2147483658" r:id="rId6"/>
    <p:sldLayoutId id="2147483659" r:id="rId7"/>
    <p:sldLayoutId id="2147483660"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userDrawn="1">
          <p15:clr>
            <a:srgbClr val="F26B43"/>
          </p15:clr>
        </p15:guide>
        <p15:guide id="2" pos="7129" userDrawn="1">
          <p15:clr>
            <a:srgbClr val="F26B43"/>
          </p15:clr>
        </p15:guide>
        <p15:guide id="3" pos="574" userDrawn="1">
          <p15:clr>
            <a:srgbClr val="F26B43"/>
          </p15:clr>
        </p15:guide>
        <p15:guide id="4" orient="horz" pos="550" userDrawn="1">
          <p15:clr>
            <a:srgbClr val="F26B43"/>
          </p15:clr>
        </p15:guide>
        <p15:guide id="5" pos="1481" userDrawn="1">
          <p15:clr>
            <a:srgbClr val="F26B43"/>
          </p15:clr>
        </p15:guide>
        <p15:guide id="6" pos="1708" userDrawn="1">
          <p15:clr>
            <a:srgbClr val="F26B43"/>
          </p15:clr>
        </p15:guide>
        <p15:guide id="7" pos="2615" userDrawn="1">
          <p15:clr>
            <a:srgbClr val="F26B43"/>
          </p15:clr>
        </p15:guide>
        <p15:guide id="8" pos="2842" userDrawn="1">
          <p15:clr>
            <a:srgbClr val="F26B43"/>
          </p15:clr>
        </p15:guide>
        <p15:guide id="9" pos="3727" userDrawn="1">
          <p15:clr>
            <a:srgbClr val="F26B43"/>
          </p15:clr>
        </p15:guide>
        <p15:guide id="10" pos="3976" userDrawn="1">
          <p15:clr>
            <a:srgbClr val="F26B43"/>
          </p15:clr>
        </p15:guide>
        <p15:guide id="11" pos="4883" userDrawn="1">
          <p15:clr>
            <a:srgbClr val="F26B43"/>
          </p15:clr>
        </p15:guide>
        <p15:guide id="12" pos="5110" userDrawn="1">
          <p15:clr>
            <a:srgbClr val="F26B43"/>
          </p15:clr>
        </p15:guide>
        <p15:guide id="13" pos="5995" userDrawn="1">
          <p15:clr>
            <a:srgbClr val="F26B43"/>
          </p15:clr>
        </p15:guide>
        <p15:guide id="14" pos="62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9.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9.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4.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lido.com/"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consult.dcceew.gov.au/capacity-investment-scheme-public-consultation-paper" TargetMode="External"/><Relationship Id="rId5" Type="http://schemas.openxmlformats.org/officeDocument/2006/relationships/image" Target="../media/image50.sv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hyperlink" Target="mailto:CapacityInvestmentScheme@dcceew.gov.au"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https://www.energy.gov.au/government-priorities/energy-supply/capacity-investment-schem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lido.com/"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C60318-2317-EAC0-23A1-550768933336}"/>
              </a:ext>
            </a:extLst>
          </p:cNvPr>
          <p:cNvSpPr>
            <a:spLocks noGrp="1"/>
          </p:cNvSpPr>
          <p:nvPr>
            <p:ph type="body" sz="quarter" idx="10"/>
          </p:nvPr>
        </p:nvSpPr>
        <p:spPr>
          <a:xfrm>
            <a:off x="1247776" y="1986972"/>
            <a:ext cx="5870200" cy="1125683"/>
          </a:xfrm>
        </p:spPr>
        <p:txBody>
          <a:bodyPr/>
          <a:lstStyle/>
          <a:p>
            <a:r>
              <a:rPr lang="en-AU" sz="4000"/>
              <a:t>Capacity Investment Scheme</a:t>
            </a:r>
          </a:p>
        </p:txBody>
      </p:sp>
      <p:sp>
        <p:nvSpPr>
          <p:cNvPr id="3" name="Text Placeholder 2">
            <a:extLst>
              <a:ext uri="{FF2B5EF4-FFF2-40B4-BE49-F238E27FC236}">
                <a16:creationId xmlns:a16="http://schemas.microsoft.com/office/drawing/2014/main" id="{2695E6A3-E7B6-219B-09A7-8D7DF1697196}"/>
              </a:ext>
            </a:extLst>
          </p:cNvPr>
          <p:cNvSpPr>
            <a:spLocks noGrp="1"/>
          </p:cNvSpPr>
          <p:nvPr>
            <p:ph type="body" sz="quarter" idx="11"/>
          </p:nvPr>
        </p:nvSpPr>
        <p:spPr>
          <a:xfrm>
            <a:off x="1247775" y="3320834"/>
            <a:ext cx="3539378" cy="424512"/>
          </a:xfrm>
        </p:spPr>
        <p:txBody>
          <a:bodyPr/>
          <a:lstStyle/>
          <a:p>
            <a:pPr lvl="2"/>
            <a:r>
              <a:rPr lang="en-AU"/>
              <a:t>Consultation Paper Webinar</a:t>
            </a:r>
          </a:p>
        </p:txBody>
      </p:sp>
      <p:sp>
        <p:nvSpPr>
          <p:cNvPr id="4" name="Text Placeholder 3">
            <a:extLst>
              <a:ext uri="{FF2B5EF4-FFF2-40B4-BE49-F238E27FC236}">
                <a16:creationId xmlns:a16="http://schemas.microsoft.com/office/drawing/2014/main" id="{D46066C8-ED05-59D8-6755-1F0AF5DEC5AB}"/>
              </a:ext>
            </a:extLst>
          </p:cNvPr>
          <p:cNvSpPr>
            <a:spLocks noGrp="1"/>
          </p:cNvSpPr>
          <p:nvPr>
            <p:ph type="body" sz="quarter" idx="12"/>
          </p:nvPr>
        </p:nvSpPr>
        <p:spPr/>
        <p:txBody>
          <a:bodyPr/>
          <a:lstStyle/>
          <a:p>
            <a:pPr lvl="3"/>
            <a:r>
              <a:rPr lang="en-AU" sz="2000" b="1"/>
              <a:t>August 2023</a:t>
            </a:r>
            <a:endParaRPr lang="en-AU" sz="2000"/>
          </a:p>
        </p:txBody>
      </p:sp>
    </p:spTree>
    <p:extLst>
      <p:ext uri="{BB962C8B-B14F-4D97-AF65-F5344CB8AC3E}">
        <p14:creationId xmlns:p14="http://schemas.microsoft.com/office/powerpoint/2010/main" val="509946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2B3B-DF64-F9B2-269E-1EFC3054B051}"/>
              </a:ext>
            </a:extLst>
          </p:cNvPr>
          <p:cNvSpPr>
            <a:spLocks noGrp="1"/>
          </p:cNvSpPr>
          <p:nvPr>
            <p:ph type="title"/>
          </p:nvPr>
        </p:nvSpPr>
        <p:spPr/>
        <p:txBody>
          <a:bodyPr/>
          <a:lstStyle/>
          <a:p>
            <a:r>
              <a:rPr lang="en-AU"/>
              <a:t>Setting CIS contribution to reliability</a:t>
            </a:r>
          </a:p>
        </p:txBody>
      </p:sp>
      <p:sp>
        <p:nvSpPr>
          <p:cNvPr id="5" name="TextBox 4">
            <a:extLst>
              <a:ext uri="{FF2B5EF4-FFF2-40B4-BE49-F238E27FC236}">
                <a16:creationId xmlns:a16="http://schemas.microsoft.com/office/drawing/2014/main" id="{7A77BCC9-CB41-89AC-6990-BB41E5D304DB}"/>
              </a:ext>
            </a:extLst>
          </p:cNvPr>
          <p:cNvSpPr txBox="1"/>
          <p:nvPr/>
        </p:nvSpPr>
        <p:spPr>
          <a:xfrm>
            <a:off x="911225" y="6283583"/>
            <a:ext cx="8605838" cy="184666"/>
          </a:xfrm>
          <a:prstGeom prst="rect">
            <a:avLst/>
          </a:prstGeom>
          <a:noFill/>
        </p:spPr>
        <p:txBody>
          <a:bodyPr wrap="square" lIns="0" tIns="0" rIns="0" bIns="0" rtlCol="0">
            <a:spAutoFit/>
          </a:bodyPr>
          <a:lstStyle/>
          <a:p>
            <a:r>
              <a:rPr lang="en-AU" sz="1200"/>
              <a:t>Capacity Investment Scheme – Consultation Paper Webinar| August 2023</a:t>
            </a:r>
          </a:p>
        </p:txBody>
      </p:sp>
      <p:sp>
        <p:nvSpPr>
          <p:cNvPr id="6" name="TextBox 5">
            <a:extLst>
              <a:ext uri="{FF2B5EF4-FFF2-40B4-BE49-F238E27FC236}">
                <a16:creationId xmlns:a16="http://schemas.microsoft.com/office/drawing/2014/main" id="{82A1C7EF-5D98-4E32-538D-D5AC361B8015}"/>
              </a:ext>
            </a:extLst>
          </p:cNvPr>
          <p:cNvSpPr txBox="1"/>
          <p:nvPr/>
        </p:nvSpPr>
        <p:spPr>
          <a:xfrm>
            <a:off x="9875838" y="6283583"/>
            <a:ext cx="1441450" cy="184666"/>
          </a:xfrm>
          <a:prstGeom prst="rect">
            <a:avLst/>
          </a:prstGeom>
          <a:noFill/>
        </p:spPr>
        <p:txBody>
          <a:bodyPr wrap="square" lIns="0" tIns="0" rIns="0" bIns="0" rtlCol="0">
            <a:spAutoFit/>
          </a:bodyPr>
          <a:lstStyle/>
          <a:p>
            <a:pPr algn="r"/>
            <a:fld id="{E752D76F-37CE-4EFB-8938-B98ED727DBFD}" type="slidenum">
              <a:rPr lang="en-AU" sz="1200" smtClean="0"/>
              <a:t>10</a:t>
            </a:fld>
            <a:endParaRPr lang="en-AU" sz="1200"/>
          </a:p>
        </p:txBody>
      </p:sp>
      <p:grpSp>
        <p:nvGrpSpPr>
          <p:cNvPr id="41" name="Group 40">
            <a:extLst>
              <a:ext uri="{FF2B5EF4-FFF2-40B4-BE49-F238E27FC236}">
                <a16:creationId xmlns:a16="http://schemas.microsoft.com/office/drawing/2014/main" id="{58AB9042-16A5-FDE2-E6BD-DBCB344EBB60}"/>
              </a:ext>
            </a:extLst>
          </p:cNvPr>
          <p:cNvGrpSpPr/>
          <p:nvPr/>
        </p:nvGrpSpPr>
        <p:grpSpPr>
          <a:xfrm>
            <a:off x="911225" y="1738105"/>
            <a:ext cx="7374609" cy="3704511"/>
            <a:chOff x="2970661" y="2013436"/>
            <a:chExt cx="7374609" cy="3704511"/>
          </a:xfrm>
        </p:grpSpPr>
        <p:sp>
          <p:nvSpPr>
            <p:cNvPr id="3" name="Arrow: Right 2">
              <a:extLst>
                <a:ext uri="{FF2B5EF4-FFF2-40B4-BE49-F238E27FC236}">
                  <a16:creationId xmlns:a16="http://schemas.microsoft.com/office/drawing/2014/main" id="{23F5EFBA-09D2-F09E-7D6F-CE74A92F4ACA}"/>
                </a:ext>
              </a:extLst>
            </p:cNvPr>
            <p:cNvSpPr/>
            <p:nvPr/>
          </p:nvSpPr>
          <p:spPr>
            <a:xfrm>
              <a:off x="2970662" y="2013436"/>
              <a:ext cx="7374608" cy="90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Nova" panose="020B0504020202020204"/>
              </a:endParaRPr>
            </a:p>
          </p:txBody>
        </p:sp>
        <p:grpSp>
          <p:nvGrpSpPr>
            <p:cNvPr id="4" name="Group 3">
              <a:extLst>
                <a:ext uri="{FF2B5EF4-FFF2-40B4-BE49-F238E27FC236}">
                  <a16:creationId xmlns:a16="http://schemas.microsoft.com/office/drawing/2014/main" id="{697BBB09-1A0E-4221-5D45-36808B99D392}"/>
                </a:ext>
              </a:extLst>
            </p:cNvPr>
            <p:cNvGrpSpPr/>
            <p:nvPr/>
          </p:nvGrpSpPr>
          <p:grpSpPr>
            <a:xfrm>
              <a:off x="2970661" y="2265009"/>
              <a:ext cx="1692000" cy="3444461"/>
              <a:chOff x="4191631" y="2175285"/>
              <a:chExt cx="1692000" cy="3444461"/>
            </a:xfrm>
          </p:grpSpPr>
          <p:sp>
            <p:nvSpPr>
              <p:cNvPr id="7" name="Oval 6">
                <a:extLst>
                  <a:ext uri="{FF2B5EF4-FFF2-40B4-BE49-F238E27FC236}">
                    <a16:creationId xmlns:a16="http://schemas.microsoft.com/office/drawing/2014/main" id="{F98752A5-BA52-26EF-53B7-DFB810935781}"/>
                  </a:ext>
                </a:extLst>
              </p:cNvPr>
              <p:cNvSpPr/>
              <p:nvPr/>
            </p:nvSpPr>
            <p:spPr>
              <a:xfrm>
                <a:off x="4641631" y="2832189"/>
                <a:ext cx="792000" cy="79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Nova" panose="020B0504020202020204"/>
                </a:endParaRPr>
              </a:p>
            </p:txBody>
          </p:sp>
          <p:pic>
            <p:nvPicPr>
              <p:cNvPr id="9" name="Graphic 8">
                <a:extLst>
                  <a:ext uri="{FF2B5EF4-FFF2-40B4-BE49-F238E27FC236}">
                    <a16:creationId xmlns:a16="http://schemas.microsoft.com/office/drawing/2014/main" id="{F8F267A7-0DA0-6454-206E-22D1B5154A2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01580" y="2960257"/>
                <a:ext cx="472102" cy="496651"/>
              </a:xfrm>
              <a:prstGeom prst="rect">
                <a:avLst/>
              </a:prstGeom>
            </p:spPr>
          </p:pic>
          <p:grpSp>
            <p:nvGrpSpPr>
              <p:cNvPr id="10" name="Group 9">
                <a:extLst>
                  <a:ext uri="{FF2B5EF4-FFF2-40B4-BE49-F238E27FC236}">
                    <a16:creationId xmlns:a16="http://schemas.microsoft.com/office/drawing/2014/main" id="{DB8C2427-1B38-D56E-EED9-19ECBC7F3F41}"/>
                  </a:ext>
                </a:extLst>
              </p:cNvPr>
              <p:cNvGrpSpPr/>
              <p:nvPr/>
            </p:nvGrpSpPr>
            <p:grpSpPr>
              <a:xfrm>
                <a:off x="4839631" y="2175285"/>
                <a:ext cx="396000" cy="400110"/>
                <a:chOff x="3600816" y="2175285"/>
                <a:chExt cx="396000" cy="400110"/>
              </a:xfrm>
            </p:grpSpPr>
            <p:sp>
              <p:nvSpPr>
                <p:cNvPr id="13" name="Oval 12">
                  <a:extLst>
                    <a:ext uri="{FF2B5EF4-FFF2-40B4-BE49-F238E27FC236}">
                      <a16:creationId xmlns:a16="http://schemas.microsoft.com/office/drawing/2014/main" id="{F8C243E0-6CAB-FCD4-35C0-F23985B20ED2}"/>
                    </a:ext>
                  </a:extLst>
                </p:cNvPr>
                <p:cNvSpPr/>
                <p:nvPr/>
              </p:nvSpPr>
              <p:spPr>
                <a:xfrm>
                  <a:off x="3600816" y="2175285"/>
                  <a:ext cx="396000" cy="4001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Nova" panose="020B0504020202020204"/>
                  </a:endParaRPr>
                </a:p>
              </p:txBody>
            </p:sp>
            <p:sp>
              <p:nvSpPr>
                <p:cNvPr id="14" name="Oval 13">
                  <a:extLst>
                    <a:ext uri="{FF2B5EF4-FFF2-40B4-BE49-F238E27FC236}">
                      <a16:creationId xmlns:a16="http://schemas.microsoft.com/office/drawing/2014/main" id="{0561DBFD-4694-20BA-411C-D43F9F83F30D}"/>
                    </a:ext>
                  </a:extLst>
                </p:cNvPr>
                <p:cNvSpPr/>
                <p:nvPr/>
              </p:nvSpPr>
              <p:spPr>
                <a:xfrm>
                  <a:off x="3732067" y="2304999"/>
                  <a:ext cx="134474" cy="1254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Nova" panose="020B0504020202020204"/>
                  </a:endParaRPr>
                </a:p>
              </p:txBody>
            </p:sp>
          </p:grpSp>
          <p:cxnSp>
            <p:nvCxnSpPr>
              <p:cNvPr id="11" name="Straight Connector 10">
                <a:extLst>
                  <a:ext uri="{FF2B5EF4-FFF2-40B4-BE49-F238E27FC236}">
                    <a16:creationId xmlns:a16="http://schemas.microsoft.com/office/drawing/2014/main" id="{594CD1E1-B088-66E9-6A3B-78063506201E}"/>
                  </a:ext>
                </a:extLst>
              </p:cNvPr>
              <p:cNvCxnSpPr>
                <a:cxnSpLocks/>
              </p:cNvCxnSpPr>
              <p:nvPr/>
            </p:nvCxnSpPr>
            <p:spPr>
              <a:xfrm>
                <a:off x="5037631" y="2575395"/>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C2BBFAF7-42B7-99FC-3EA9-F1DDC6CA3F41}"/>
                  </a:ext>
                </a:extLst>
              </p:cNvPr>
              <p:cNvSpPr/>
              <p:nvPr/>
            </p:nvSpPr>
            <p:spPr>
              <a:xfrm>
                <a:off x="4191631" y="3760463"/>
                <a:ext cx="1692000" cy="185928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latin typeface="Arial Nova" panose="020B0504020202020204"/>
                  </a:rPr>
                  <a:t>6GW investment</a:t>
                </a:r>
                <a:r>
                  <a:rPr lang="en-AU">
                    <a:latin typeface="Arial Nova" panose="020B0504020202020204"/>
                  </a:rPr>
                  <a:t> available for on-grid dispatchable power</a:t>
                </a:r>
              </a:p>
            </p:txBody>
          </p:sp>
        </p:grpSp>
        <p:grpSp>
          <p:nvGrpSpPr>
            <p:cNvPr id="15" name="Group 14">
              <a:extLst>
                <a:ext uri="{FF2B5EF4-FFF2-40B4-BE49-F238E27FC236}">
                  <a16:creationId xmlns:a16="http://schemas.microsoft.com/office/drawing/2014/main" id="{8F5029FA-0B99-D581-89C8-171335DFFE89}"/>
                </a:ext>
              </a:extLst>
            </p:cNvPr>
            <p:cNvGrpSpPr/>
            <p:nvPr/>
          </p:nvGrpSpPr>
          <p:grpSpPr>
            <a:xfrm>
              <a:off x="4773155" y="2265009"/>
              <a:ext cx="1692000" cy="3452938"/>
              <a:chOff x="6192463" y="2175285"/>
              <a:chExt cx="1692000" cy="3452938"/>
            </a:xfrm>
          </p:grpSpPr>
          <p:sp>
            <p:nvSpPr>
              <p:cNvPr id="16" name="Oval 15">
                <a:extLst>
                  <a:ext uri="{FF2B5EF4-FFF2-40B4-BE49-F238E27FC236}">
                    <a16:creationId xmlns:a16="http://schemas.microsoft.com/office/drawing/2014/main" id="{8277E293-AB7D-2947-36EA-30EA8E115952}"/>
                  </a:ext>
                </a:extLst>
              </p:cNvPr>
              <p:cNvSpPr/>
              <p:nvPr/>
            </p:nvSpPr>
            <p:spPr>
              <a:xfrm>
                <a:off x="6642463" y="2832189"/>
                <a:ext cx="792000" cy="79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Nova" panose="020B0504020202020204"/>
                </a:endParaRPr>
              </a:p>
            </p:txBody>
          </p:sp>
          <p:grpSp>
            <p:nvGrpSpPr>
              <p:cNvPr id="17" name="Group 16">
                <a:extLst>
                  <a:ext uri="{FF2B5EF4-FFF2-40B4-BE49-F238E27FC236}">
                    <a16:creationId xmlns:a16="http://schemas.microsoft.com/office/drawing/2014/main" id="{8BE11EE3-3B9F-2BF1-56DD-1125525945DA}"/>
                  </a:ext>
                </a:extLst>
              </p:cNvPr>
              <p:cNvGrpSpPr/>
              <p:nvPr/>
            </p:nvGrpSpPr>
            <p:grpSpPr>
              <a:xfrm>
                <a:off x="6840463" y="2175285"/>
                <a:ext cx="396000" cy="400110"/>
                <a:chOff x="5870001" y="2175285"/>
                <a:chExt cx="396000" cy="400110"/>
              </a:xfrm>
            </p:grpSpPr>
            <p:sp>
              <p:nvSpPr>
                <p:cNvPr id="21" name="Oval 20">
                  <a:extLst>
                    <a:ext uri="{FF2B5EF4-FFF2-40B4-BE49-F238E27FC236}">
                      <a16:creationId xmlns:a16="http://schemas.microsoft.com/office/drawing/2014/main" id="{2B32AFDD-62BF-55E2-714C-B980E114EAE4}"/>
                    </a:ext>
                  </a:extLst>
                </p:cNvPr>
                <p:cNvSpPr/>
                <p:nvPr/>
              </p:nvSpPr>
              <p:spPr>
                <a:xfrm>
                  <a:off x="5870001" y="2175285"/>
                  <a:ext cx="396000" cy="4001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Nova" panose="020B0504020202020204"/>
                  </a:endParaRPr>
                </a:p>
              </p:txBody>
            </p:sp>
            <p:sp>
              <p:nvSpPr>
                <p:cNvPr id="22" name="Oval 21">
                  <a:extLst>
                    <a:ext uri="{FF2B5EF4-FFF2-40B4-BE49-F238E27FC236}">
                      <a16:creationId xmlns:a16="http://schemas.microsoft.com/office/drawing/2014/main" id="{0E4F121D-A443-D81F-ABCA-D2E6DD08B2BB}"/>
                    </a:ext>
                  </a:extLst>
                </p:cNvPr>
                <p:cNvSpPr/>
                <p:nvPr/>
              </p:nvSpPr>
              <p:spPr>
                <a:xfrm>
                  <a:off x="6001252" y="2308537"/>
                  <a:ext cx="134474" cy="1254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Nova" panose="020B0504020202020204"/>
                  </a:endParaRPr>
                </a:p>
              </p:txBody>
            </p:sp>
          </p:grpSp>
          <p:cxnSp>
            <p:nvCxnSpPr>
              <p:cNvPr id="18" name="Straight Connector 17">
                <a:extLst>
                  <a:ext uri="{FF2B5EF4-FFF2-40B4-BE49-F238E27FC236}">
                    <a16:creationId xmlns:a16="http://schemas.microsoft.com/office/drawing/2014/main" id="{6F0F92B9-63D1-793E-EAC4-3327B0F19D30}"/>
                  </a:ext>
                </a:extLst>
              </p:cNvPr>
              <p:cNvCxnSpPr>
                <a:cxnSpLocks/>
              </p:cNvCxnSpPr>
              <p:nvPr/>
            </p:nvCxnSpPr>
            <p:spPr>
              <a:xfrm>
                <a:off x="7038463" y="2575395"/>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5249F353-B76C-378E-8693-FDA51A9323C2}"/>
                  </a:ext>
                </a:extLst>
              </p:cNvPr>
              <p:cNvSpPr/>
              <p:nvPr/>
            </p:nvSpPr>
            <p:spPr>
              <a:xfrm>
                <a:off x="6192463" y="3760463"/>
                <a:ext cx="1692000" cy="18677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atin typeface="Arial Nova" panose="020B0504020202020204"/>
                  </a:rPr>
                  <a:t>AEMO ISP and ESOO inform </a:t>
                </a:r>
                <a:r>
                  <a:rPr lang="en-AU" b="1">
                    <a:latin typeface="Arial Nova" panose="020B0504020202020204"/>
                  </a:rPr>
                  <a:t>CIS reliability modelling</a:t>
                </a:r>
              </a:p>
            </p:txBody>
          </p:sp>
          <p:pic>
            <p:nvPicPr>
              <p:cNvPr id="20" name="Graphic 19">
                <a:extLst>
                  <a:ext uri="{FF2B5EF4-FFF2-40B4-BE49-F238E27FC236}">
                    <a16:creationId xmlns:a16="http://schemas.microsoft.com/office/drawing/2014/main" id="{B51C5471-A71A-1C3C-1098-546D00EF81B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827237" y="2937323"/>
                <a:ext cx="422452" cy="684647"/>
              </a:xfrm>
              <a:prstGeom prst="rect">
                <a:avLst/>
              </a:prstGeom>
            </p:spPr>
          </p:pic>
        </p:grpSp>
        <p:grpSp>
          <p:nvGrpSpPr>
            <p:cNvPr id="23" name="Group 22">
              <a:extLst>
                <a:ext uri="{FF2B5EF4-FFF2-40B4-BE49-F238E27FC236}">
                  <a16:creationId xmlns:a16="http://schemas.microsoft.com/office/drawing/2014/main" id="{C6C27349-9B22-CD07-931E-9BB5CD59E976}"/>
                </a:ext>
              </a:extLst>
            </p:cNvPr>
            <p:cNvGrpSpPr/>
            <p:nvPr/>
          </p:nvGrpSpPr>
          <p:grpSpPr>
            <a:xfrm>
              <a:off x="6575649" y="2265009"/>
              <a:ext cx="1692000" cy="3452938"/>
              <a:chOff x="7984576" y="2175285"/>
              <a:chExt cx="1692000" cy="3452938"/>
            </a:xfrm>
          </p:grpSpPr>
          <p:sp>
            <p:nvSpPr>
              <p:cNvPr id="24" name="Oval 23">
                <a:extLst>
                  <a:ext uri="{FF2B5EF4-FFF2-40B4-BE49-F238E27FC236}">
                    <a16:creationId xmlns:a16="http://schemas.microsoft.com/office/drawing/2014/main" id="{6946C87A-EC27-A20F-EB79-F75045DC0706}"/>
                  </a:ext>
                </a:extLst>
              </p:cNvPr>
              <p:cNvSpPr/>
              <p:nvPr/>
            </p:nvSpPr>
            <p:spPr>
              <a:xfrm>
                <a:off x="8434576" y="2832189"/>
                <a:ext cx="792000" cy="79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Nova" panose="020B0504020202020204"/>
                </a:endParaRPr>
              </a:p>
            </p:txBody>
          </p:sp>
          <p:grpSp>
            <p:nvGrpSpPr>
              <p:cNvPr id="25" name="Group 24">
                <a:extLst>
                  <a:ext uri="{FF2B5EF4-FFF2-40B4-BE49-F238E27FC236}">
                    <a16:creationId xmlns:a16="http://schemas.microsoft.com/office/drawing/2014/main" id="{28B268D6-8622-7217-FEF4-94489BB23053}"/>
                  </a:ext>
                </a:extLst>
              </p:cNvPr>
              <p:cNvGrpSpPr/>
              <p:nvPr/>
            </p:nvGrpSpPr>
            <p:grpSpPr>
              <a:xfrm>
                <a:off x="8632576" y="2175285"/>
                <a:ext cx="396000" cy="400110"/>
                <a:chOff x="8139186" y="2175285"/>
                <a:chExt cx="396000" cy="400110"/>
              </a:xfrm>
            </p:grpSpPr>
            <p:sp>
              <p:nvSpPr>
                <p:cNvPr id="29" name="Oval 28">
                  <a:extLst>
                    <a:ext uri="{FF2B5EF4-FFF2-40B4-BE49-F238E27FC236}">
                      <a16:creationId xmlns:a16="http://schemas.microsoft.com/office/drawing/2014/main" id="{6FD8703E-B299-7020-65CB-6F515645B45F}"/>
                    </a:ext>
                  </a:extLst>
                </p:cNvPr>
                <p:cNvSpPr/>
                <p:nvPr/>
              </p:nvSpPr>
              <p:spPr>
                <a:xfrm>
                  <a:off x="8139186" y="2175285"/>
                  <a:ext cx="396000" cy="4001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Nova" panose="020B0504020202020204"/>
                  </a:endParaRPr>
                </a:p>
              </p:txBody>
            </p:sp>
            <p:sp>
              <p:nvSpPr>
                <p:cNvPr id="30" name="Oval 29">
                  <a:extLst>
                    <a:ext uri="{FF2B5EF4-FFF2-40B4-BE49-F238E27FC236}">
                      <a16:creationId xmlns:a16="http://schemas.microsoft.com/office/drawing/2014/main" id="{7DD48114-E302-458C-9550-7900C272539D}"/>
                    </a:ext>
                  </a:extLst>
                </p:cNvPr>
                <p:cNvSpPr/>
                <p:nvPr/>
              </p:nvSpPr>
              <p:spPr>
                <a:xfrm>
                  <a:off x="8270437" y="2308537"/>
                  <a:ext cx="134474" cy="1254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Nova" panose="020B0504020202020204"/>
                  </a:endParaRPr>
                </a:p>
              </p:txBody>
            </p:sp>
          </p:grpSp>
          <p:cxnSp>
            <p:nvCxnSpPr>
              <p:cNvPr id="26" name="Straight Connector 25">
                <a:extLst>
                  <a:ext uri="{FF2B5EF4-FFF2-40B4-BE49-F238E27FC236}">
                    <a16:creationId xmlns:a16="http://schemas.microsoft.com/office/drawing/2014/main" id="{0A08B05F-3BED-7975-C32C-CC388DBCFA9B}"/>
                  </a:ext>
                </a:extLst>
              </p:cNvPr>
              <p:cNvCxnSpPr>
                <a:cxnSpLocks/>
              </p:cNvCxnSpPr>
              <p:nvPr/>
            </p:nvCxnSpPr>
            <p:spPr>
              <a:xfrm>
                <a:off x="8830576" y="2575395"/>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3CAB5FE6-5795-8CEA-ADA1-64F13655CD6E}"/>
                  </a:ext>
                </a:extLst>
              </p:cNvPr>
              <p:cNvSpPr/>
              <p:nvPr/>
            </p:nvSpPr>
            <p:spPr>
              <a:xfrm>
                <a:off x="7984576" y="3760463"/>
                <a:ext cx="1692000" cy="18677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atin typeface="Arial Nova" panose="020B0504020202020204"/>
                  </a:rPr>
                  <a:t>State </a:t>
                </a:r>
                <a:r>
                  <a:rPr lang="en-AU" b="1">
                    <a:latin typeface="Arial Nova" panose="020B0504020202020204"/>
                  </a:rPr>
                  <a:t>jurisdiction consulted </a:t>
                </a:r>
                <a:r>
                  <a:rPr lang="en-AU">
                    <a:latin typeface="Arial Nova" panose="020B0504020202020204"/>
                  </a:rPr>
                  <a:t>on modelling</a:t>
                </a:r>
              </a:p>
            </p:txBody>
          </p:sp>
          <p:pic>
            <p:nvPicPr>
              <p:cNvPr id="28" name="Graphic 27">
                <a:extLst>
                  <a:ext uri="{FF2B5EF4-FFF2-40B4-BE49-F238E27FC236}">
                    <a16:creationId xmlns:a16="http://schemas.microsoft.com/office/drawing/2014/main" id="{B0A06800-F8B1-57A1-28C4-6BF3012F951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605983" y="2966606"/>
                <a:ext cx="449186" cy="512760"/>
              </a:xfrm>
              <a:prstGeom prst="rect">
                <a:avLst/>
              </a:prstGeom>
            </p:spPr>
          </p:pic>
        </p:grpSp>
        <p:grpSp>
          <p:nvGrpSpPr>
            <p:cNvPr id="31" name="Group 30">
              <a:extLst>
                <a:ext uri="{FF2B5EF4-FFF2-40B4-BE49-F238E27FC236}">
                  <a16:creationId xmlns:a16="http://schemas.microsoft.com/office/drawing/2014/main" id="{092D5FAE-2198-9DCC-CC31-77B02EB23D6F}"/>
                </a:ext>
              </a:extLst>
            </p:cNvPr>
            <p:cNvGrpSpPr/>
            <p:nvPr/>
          </p:nvGrpSpPr>
          <p:grpSpPr>
            <a:xfrm>
              <a:off x="8378142" y="2265009"/>
              <a:ext cx="1692000" cy="3452938"/>
              <a:chOff x="9876080" y="2175285"/>
              <a:chExt cx="1692000" cy="3452938"/>
            </a:xfrm>
          </p:grpSpPr>
          <p:sp>
            <p:nvSpPr>
              <p:cNvPr id="32" name="Oval 31">
                <a:extLst>
                  <a:ext uri="{FF2B5EF4-FFF2-40B4-BE49-F238E27FC236}">
                    <a16:creationId xmlns:a16="http://schemas.microsoft.com/office/drawing/2014/main" id="{24FDC530-B426-CC53-95DC-B79C3396A74E}"/>
                  </a:ext>
                </a:extLst>
              </p:cNvPr>
              <p:cNvSpPr/>
              <p:nvPr/>
            </p:nvSpPr>
            <p:spPr>
              <a:xfrm>
                <a:off x="10326080" y="2832189"/>
                <a:ext cx="792000" cy="79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Nova" panose="020B0504020202020204"/>
                </a:endParaRPr>
              </a:p>
            </p:txBody>
          </p:sp>
          <p:grpSp>
            <p:nvGrpSpPr>
              <p:cNvPr id="33" name="Group 32">
                <a:extLst>
                  <a:ext uri="{FF2B5EF4-FFF2-40B4-BE49-F238E27FC236}">
                    <a16:creationId xmlns:a16="http://schemas.microsoft.com/office/drawing/2014/main" id="{1598BD96-F7FB-F72C-872B-BEACAD649FBF}"/>
                  </a:ext>
                </a:extLst>
              </p:cNvPr>
              <p:cNvGrpSpPr/>
              <p:nvPr/>
            </p:nvGrpSpPr>
            <p:grpSpPr>
              <a:xfrm>
                <a:off x="10524080" y="2175285"/>
                <a:ext cx="396000" cy="400110"/>
                <a:chOff x="10408373" y="2175285"/>
                <a:chExt cx="396000" cy="400110"/>
              </a:xfrm>
            </p:grpSpPr>
            <p:sp>
              <p:nvSpPr>
                <p:cNvPr id="37" name="Oval 36">
                  <a:extLst>
                    <a:ext uri="{FF2B5EF4-FFF2-40B4-BE49-F238E27FC236}">
                      <a16:creationId xmlns:a16="http://schemas.microsoft.com/office/drawing/2014/main" id="{96E363EA-DCF3-8DD0-639C-D1AEE391ABCD}"/>
                    </a:ext>
                  </a:extLst>
                </p:cNvPr>
                <p:cNvSpPr/>
                <p:nvPr/>
              </p:nvSpPr>
              <p:spPr>
                <a:xfrm>
                  <a:off x="10408373" y="2175285"/>
                  <a:ext cx="396000" cy="4001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Nova" panose="020B0504020202020204"/>
                  </a:endParaRPr>
                </a:p>
              </p:txBody>
            </p:sp>
            <p:sp>
              <p:nvSpPr>
                <p:cNvPr id="38" name="Oval 37">
                  <a:extLst>
                    <a:ext uri="{FF2B5EF4-FFF2-40B4-BE49-F238E27FC236}">
                      <a16:creationId xmlns:a16="http://schemas.microsoft.com/office/drawing/2014/main" id="{D5A77A26-94FF-AD76-F372-E4EAD54B7C69}"/>
                    </a:ext>
                  </a:extLst>
                </p:cNvPr>
                <p:cNvSpPr/>
                <p:nvPr/>
              </p:nvSpPr>
              <p:spPr>
                <a:xfrm>
                  <a:off x="10539624" y="2319466"/>
                  <a:ext cx="134474" cy="1254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latin typeface="Arial Nova" panose="020B0504020202020204"/>
                  </a:endParaRPr>
                </a:p>
              </p:txBody>
            </p:sp>
          </p:grpSp>
          <p:cxnSp>
            <p:nvCxnSpPr>
              <p:cNvPr id="34" name="Straight Connector 33">
                <a:extLst>
                  <a:ext uri="{FF2B5EF4-FFF2-40B4-BE49-F238E27FC236}">
                    <a16:creationId xmlns:a16="http://schemas.microsoft.com/office/drawing/2014/main" id="{95EDE127-614A-D7EE-7A82-42A0F537E067}"/>
                  </a:ext>
                </a:extLst>
              </p:cNvPr>
              <p:cNvCxnSpPr>
                <a:cxnSpLocks/>
              </p:cNvCxnSpPr>
              <p:nvPr/>
            </p:nvCxnSpPr>
            <p:spPr>
              <a:xfrm>
                <a:off x="10722080" y="2575395"/>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9A928ADB-CE6A-5896-ABA4-9CD03E361DA6}"/>
                  </a:ext>
                </a:extLst>
              </p:cNvPr>
              <p:cNvSpPr/>
              <p:nvPr/>
            </p:nvSpPr>
            <p:spPr>
              <a:xfrm>
                <a:off x="9876080" y="3760463"/>
                <a:ext cx="1692000" cy="18677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latin typeface="Arial Nova" panose="020B0504020202020204"/>
                  </a:rPr>
                  <a:t>6GW</a:t>
                </a:r>
                <a:r>
                  <a:rPr lang="en-AU">
                    <a:latin typeface="Arial Nova" panose="020B0504020202020204"/>
                  </a:rPr>
                  <a:t> </a:t>
                </a:r>
                <a:r>
                  <a:rPr lang="en-AU" b="1">
                    <a:latin typeface="Arial Nova" panose="020B0504020202020204"/>
                  </a:rPr>
                  <a:t>allocation </a:t>
                </a:r>
                <a:r>
                  <a:rPr lang="en-AU">
                    <a:latin typeface="Arial Nova" panose="020B0504020202020204"/>
                  </a:rPr>
                  <a:t>to States based on modelling output</a:t>
                </a:r>
              </a:p>
            </p:txBody>
          </p:sp>
          <p:pic>
            <p:nvPicPr>
              <p:cNvPr id="36" name="Graphic 35">
                <a:extLst>
                  <a:ext uri="{FF2B5EF4-FFF2-40B4-BE49-F238E27FC236}">
                    <a16:creationId xmlns:a16="http://schemas.microsoft.com/office/drawing/2014/main" id="{F07E9128-7BF8-9C6E-B61E-7C671809705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510854" y="2928674"/>
                <a:ext cx="422452" cy="550692"/>
              </a:xfrm>
              <a:prstGeom prst="rect">
                <a:avLst/>
              </a:prstGeom>
            </p:spPr>
          </p:pic>
        </p:grpSp>
      </p:grpSp>
      <p:sp>
        <p:nvSpPr>
          <p:cNvPr id="46" name="TextBox 45">
            <a:extLst>
              <a:ext uri="{FF2B5EF4-FFF2-40B4-BE49-F238E27FC236}">
                <a16:creationId xmlns:a16="http://schemas.microsoft.com/office/drawing/2014/main" id="{F3CDB74E-2FB0-00E9-2259-599179F4488D}"/>
              </a:ext>
            </a:extLst>
          </p:cNvPr>
          <p:cNvSpPr txBox="1"/>
          <p:nvPr/>
        </p:nvSpPr>
        <p:spPr>
          <a:xfrm>
            <a:off x="8621624" y="1989678"/>
            <a:ext cx="2692863" cy="3455762"/>
          </a:xfrm>
          <a:prstGeom prst="roundRect">
            <a:avLst>
              <a:gd name="adj" fmla="val 14685"/>
            </a:avLst>
          </a:prstGeom>
          <a:ln w="38100">
            <a:solidFill>
              <a:schemeClr val="accent1"/>
            </a:solidFill>
            <a:prstDash val="lgDash"/>
          </a:ln>
        </p:spPr>
        <p:style>
          <a:lnRef idx="2">
            <a:schemeClr val="accent1"/>
          </a:lnRef>
          <a:fillRef idx="1">
            <a:schemeClr val="lt1"/>
          </a:fillRef>
          <a:effectRef idx="0">
            <a:schemeClr val="accent1"/>
          </a:effectRef>
          <a:fontRef idx="minor">
            <a:schemeClr val="dk1"/>
          </a:fontRef>
        </p:style>
        <p:txBody>
          <a:bodyPr wrap="square" lIns="36000" tIns="36000" rIns="36000" bIns="36000">
            <a:spAutoFit/>
          </a:bodyPr>
          <a:lstStyle/>
          <a:p>
            <a:pPr algn="ctr">
              <a:lnSpc>
                <a:spcPct val="90000"/>
              </a:lnSpc>
              <a:spcAft>
                <a:spcPts val="800"/>
              </a:spcAft>
            </a:pPr>
            <a:r>
              <a:rPr lang="en-AU" sz="2400" b="1">
                <a:solidFill>
                  <a:schemeClr val="accent1">
                    <a:lumMod val="75000"/>
                  </a:schemeClr>
                </a:solidFill>
                <a:latin typeface="Arial" panose="020B0604020202020204" pitchFamily="34" charset="0"/>
                <a:cs typeface="Arial" panose="020B0604020202020204" pitchFamily="34" charset="0"/>
              </a:rPr>
              <a:t>Principles</a:t>
            </a:r>
          </a:p>
          <a:p>
            <a:pPr marL="457200" indent="-457200">
              <a:spcAft>
                <a:spcPts val="800"/>
              </a:spcAft>
              <a:buFont typeface="Wingdings" panose="05000000000000000000" pitchFamily="2" charset="2"/>
              <a:buChar char="ü"/>
            </a:pPr>
            <a:r>
              <a:rPr lang="en-AU">
                <a:solidFill>
                  <a:schemeClr val="tx2"/>
                </a:solidFill>
                <a:latin typeface="Arial" panose="020B0604020202020204" pitchFamily="34" charset="0"/>
                <a:cs typeface="Arial" panose="020B0604020202020204" pitchFamily="34" charset="0"/>
              </a:rPr>
              <a:t>Transparent</a:t>
            </a:r>
          </a:p>
          <a:p>
            <a:pPr marL="457200" indent="-457200">
              <a:spcAft>
                <a:spcPts val="800"/>
              </a:spcAft>
              <a:buFont typeface="Wingdings" panose="05000000000000000000" pitchFamily="2" charset="2"/>
              <a:buChar char="ü"/>
            </a:pPr>
            <a:r>
              <a:rPr lang="en-AU">
                <a:solidFill>
                  <a:schemeClr val="tx2"/>
                </a:solidFill>
                <a:latin typeface="Arial" panose="020B0604020202020204" pitchFamily="34" charset="0"/>
                <a:cs typeface="Arial" panose="020B0604020202020204" pitchFamily="34" charset="0"/>
              </a:rPr>
              <a:t>Aligned to reliability needs</a:t>
            </a:r>
          </a:p>
          <a:p>
            <a:pPr marL="457200" indent="-457200">
              <a:spcAft>
                <a:spcPts val="800"/>
              </a:spcAft>
              <a:buFont typeface="Wingdings" panose="05000000000000000000" pitchFamily="2" charset="2"/>
              <a:buChar char="ü"/>
            </a:pPr>
            <a:r>
              <a:rPr lang="en-AU">
                <a:solidFill>
                  <a:schemeClr val="tx2"/>
                </a:solidFill>
                <a:latin typeface="Arial" panose="020B0604020202020204" pitchFamily="34" charset="0"/>
                <a:cs typeface="Arial" panose="020B0604020202020204" pitchFamily="34" charset="0"/>
              </a:rPr>
              <a:t>Affordable</a:t>
            </a:r>
          </a:p>
          <a:p>
            <a:pPr marL="457200" indent="-457200">
              <a:spcAft>
                <a:spcPts val="800"/>
              </a:spcAft>
              <a:buFont typeface="Wingdings" panose="05000000000000000000" pitchFamily="2" charset="2"/>
              <a:buChar char="ü"/>
            </a:pPr>
            <a:r>
              <a:rPr lang="en-AU">
                <a:solidFill>
                  <a:schemeClr val="tx2"/>
                </a:solidFill>
                <a:latin typeface="Arial" panose="020B0604020202020204" pitchFamily="34" charset="0"/>
                <a:cs typeface="Arial" panose="020B0604020202020204" pitchFamily="34" charset="0"/>
              </a:rPr>
              <a:t>Fair and objective</a:t>
            </a:r>
          </a:p>
          <a:p>
            <a:pPr marL="457200" indent="-457200">
              <a:spcAft>
                <a:spcPts val="800"/>
              </a:spcAft>
              <a:buFont typeface="Wingdings" panose="05000000000000000000" pitchFamily="2" charset="2"/>
              <a:buChar char="ü"/>
            </a:pPr>
            <a:r>
              <a:rPr lang="en-AU">
                <a:solidFill>
                  <a:schemeClr val="tx2"/>
                </a:solidFill>
                <a:latin typeface="Arial" panose="020B0604020202020204" pitchFamily="34" charset="0"/>
                <a:cs typeface="Arial" panose="020B0604020202020204" pitchFamily="34" charset="0"/>
              </a:rPr>
              <a:t>Zero emissions technologies</a:t>
            </a:r>
          </a:p>
          <a:p>
            <a:pPr marL="457200" indent="-457200">
              <a:spcAft>
                <a:spcPts val="800"/>
              </a:spcAft>
              <a:buFont typeface="Wingdings" panose="05000000000000000000" pitchFamily="2" charset="2"/>
              <a:buChar char="ü"/>
            </a:pPr>
            <a:r>
              <a:rPr lang="en-AU">
                <a:solidFill>
                  <a:schemeClr val="tx2"/>
                </a:solidFill>
                <a:latin typeface="Arial" panose="020B0604020202020204" pitchFamily="34" charset="0"/>
                <a:cs typeface="Arial" panose="020B0604020202020204" pitchFamily="34" charset="0"/>
              </a:rPr>
              <a:t>Capped for 2030 </a:t>
            </a:r>
            <a:endParaRPr lang="en-AU" sz="1600">
              <a:solidFill>
                <a:schemeClr val="tx2"/>
              </a:solidFill>
              <a:latin typeface="Arial" panose="020B0604020202020204" pitchFamily="34" charset="0"/>
              <a:cs typeface="Arial" panose="020B0604020202020204" pitchFamily="34" charset="0"/>
            </a:endParaRPr>
          </a:p>
        </p:txBody>
      </p:sp>
      <p:pic>
        <p:nvPicPr>
          <p:cNvPr id="44" name="Picture 43" descr="A qr code on a white background&#10;&#10;Description automatically generated">
            <a:extLst>
              <a:ext uri="{FF2B5EF4-FFF2-40B4-BE49-F238E27FC236}">
                <a16:creationId xmlns:a16="http://schemas.microsoft.com/office/drawing/2014/main" id="{D762A92C-D416-0A83-7B06-566FAAA505D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77321" y="259309"/>
            <a:ext cx="957593" cy="957593"/>
          </a:xfrm>
          <a:prstGeom prst="rect">
            <a:avLst/>
          </a:prstGeom>
        </p:spPr>
      </p:pic>
      <p:sp>
        <p:nvSpPr>
          <p:cNvPr id="47" name="TextBox 46">
            <a:extLst>
              <a:ext uri="{FF2B5EF4-FFF2-40B4-BE49-F238E27FC236}">
                <a16:creationId xmlns:a16="http://schemas.microsoft.com/office/drawing/2014/main" id="{ACC666D3-AB0D-07ED-5D79-830B382E274F}"/>
              </a:ext>
            </a:extLst>
          </p:cNvPr>
          <p:cNvSpPr txBox="1"/>
          <p:nvPr/>
        </p:nvSpPr>
        <p:spPr>
          <a:xfrm>
            <a:off x="10719371" y="1130158"/>
            <a:ext cx="11986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err="1">
                <a:cs typeface="Calibri"/>
              </a:rPr>
              <a:t>Slido</a:t>
            </a:r>
            <a:r>
              <a:rPr lang="en-US" sz="1600" b="1" dirty="0">
                <a:cs typeface="Calibri"/>
              </a:rPr>
              <a:t> Q&amp;A </a:t>
            </a:r>
          </a:p>
        </p:txBody>
      </p:sp>
    </p:spTree>
    <p:extLst>
      <p:ext uri="{BB962C8B-B14F-4D97-AF65-F5344CB8AC3E}">
        <p14:creationId xmlns:p14="http://schemas.microsoft.com/office/powerpoint/2010/main" val="87665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2B3B-DF64-F9B2-269E-1EFC3054B051}"/>
              </a:ext>
            </a:extLst>
          </p:cNvPr>
          <p:cNvSpPr>
            <a:spLocks noGrp="1"/>
          </p:cNvSpPr>
          <p:nvPr>
            <p:ph type="title"/>
          </p:nvPr>
        </p:nvSpPr>
        <p:spPr/>
        <p:txBody>
          <a:bodyPr/>
          <a:lstStyle/>
          <a:p>
            <a:r>
              <a:rPr lang="en-AU" b="1">
                <a:solidFill>
                  <a:schemeClr val="bg2"/>
                </a:solidFill>
                <a:latin typeface="+mn-lt"/>
              </a:rPr>
              <a:t>CIS Tender process </a:t>
            </a:r>
            <a:endParaRPr lang="en-AU"/>
          </a:p>
        </p:txBody>
      </p:sp>
      <p:sp>
        <p:nvSpPr>
          <p:cNvPr id="5" name="TextBox 4">
            <a:extLst>
              <a:ext uri="{FF2B5EF4-FFF2-40B4-BE49-F238E27FC236}">
                <a16:creationId xmlns:a16="http://schemas.microsoft.com/office/drawing/2014/main" id="{7A77BCC9-CB41-89AC-6990-BB41E5D304DB}"/>
              </a:ext>
            </a:extLst>
          </p:cNvPr>
          <p:cNvSpPr txBox="1"/>
          <p:nvPr/>
        </p:nvSpPr>
        <p:spPr>
          <a:xfrm>
            <a:off x="911225" y="6283583"/>
            <a:ext cx="8605838" cy="184666"/>
          </a:xfrm>
          <a:prstGeom prst="rect">
            <a:avLst/>
          </a:prstGeom>
          <a:noFill/>
        </p:spPr>
        <p:txBody>
          <a:bodyPr wrap="square" lIns="0" tIns="0" rIns="0" bIns="0" rtlCol="0">
            <a:spAutoFit/>
          </a:bodyPr>
          <a:lstStyle/>
          <a:p>
            <a:r>
              <a:rPr lang="en-AU" sz="1200"/>
              <a:t>Capacity Investment Scheme – Consultation Paper Webinar| August 2023</a:t>
            </a:r>
          </a:p>
        </p:txBody>
      </p:sp>
      <p:sp>
        <p:nvSpPr>
          <p:cNvPr id="6" name="TextBox 5">
            <a:extLst>
              <a:ext uri="{FF2B5EF4-FFF2-40B4-BE49-F238E27FC236}">
                <a16:creationId xmlns:a16="http://schemas.microsoft.com/office/drawing/2014/main" id="{82A1C7EF-5D98-4E32-538D-D5AC361B8015}"/>
              </a:ext>
            </a:extLst>
          </p:cNvPr>
          <p:cNvSpPr txBox="1"/>
          <p:nvPr/>
        </p:nvSpPr>
        <p:spPr>
          <a:xfrm>
            <a:off x="9875838" y="6283583"/>
            <a:ext cx="1441450" cy="184666"/>
          </a:xfrm>
          <a:prstGeom prst="rect">
            <a:avLst/>
          </a:prstGeom>
          <a:noFill/>
        </p:spPr>
        <p:txBody>
          <a:bodyPr wrap="square" lIns="0" tIns="0" rIns="0" bIns="0" rtlCol="0">
            <a:spAutoFit/>
          </a:bodyPr>
          <a:lstStyle/>
          <a:p>
            <a:pPr algn="r"/>
            <a:fld id="{E752D76F-37CE-4EFB-8938-B98ED727DBFD}" type="slidenum">
              <a:rPr lang="en-AU" sz="1200" smtClean="0"/>
              <a:t>11</a:t>
            </a:fld>
            <a:endParaRPr lang="en-AU" sz="1200"/>
          </a:p>
        </p:txBody>
      </p:sp>
      <p:sp>
        <p:nvSpPr>
          <p:cNvPr id="8" name="TextBox 7">
            <a:extLst>
              <a:ext uri="{FF2B5EF4-FFF2-40B4-BE49-F238E27FC236}">
                <a16:creationId xmlns:a16="http://schemas.microsoft.com/office/drawing/2014/main" id="{82E2753C-D0CA-AF0D-AE8A-675EF4A93920}"/>
              </a:ext>
            </a:extLst>
          </p:cNvPr>
          <p:cNvSpPr txBox="1"/>
          <p:nvPr/>
        </p:nvSpPr>
        <p:spPr>
          <a:xfrm>
            <a:off x="911224" y="1335385"/>
            <a:ext cx="9517901" cy="646331"/>
          </a:xfrm>
          <a:prstGeom prst="rect">
            <a:avLst/>
          </a:prstGeom>
          <a:noFill/>
        </p:spPr>
        <p:txBody>
          <a:bodyPr wrap="square">
            <a:spAutoFit/>
          </a:bodyPr>
          <a:lstStyle/>
          <a:p>
            <a:r>
              <a:rPr lang="en-AU">
                <a:solidFill>
                  <a:schemeClr val="accent1">
                    <a:lumMod val="50000"/>
                  </a:schemeClr>
                </a:solidFill>
              </a:rPr>
              <a:t>The CIS will establish robust, transparent processes to ensure market trust in the tender process. The CIS Tenders will be rolled out from 2023-27. </a:t>
            </a:r>
          </a:p>
        </p:txBody>
      </p:sp>
      <p:sp>
        <p:nvSpPr>
          <p:cNvPr id="39" name="Rectangle: Rounded Corners 38">
            <a:extLst>
              <a:ext uri="{FF2B5EF4-FFF2-40B4-BE49-F238E27FC236}">
                <a16:creationId xmlns:a16="http://schemas.microsoft.com/office/drawing/2014/main" id="{C342CA20-BD48-8C6F-07EE-B76D3076ABCE}"/>
              </a:ext>
            </a:extLst>
          </p:cNvPr>
          <p:cNvSpPr/>
          <p:nvPr/>
        </p:nvSpPr>
        <p:spPr>
          <a:xfrm>
            <a:off x="1404000" y="2134441"/>
            <a:ext cx="8997918" cy="805142"/>
          </a:xfrm>
          <a:prstGeom prst="roundRect">
            <a:avLst>
              <a:gd name="adj" fmla="val 0"/>
            </a:avLst>
          </a:prstGeom>
          <a:solidFill>
            <a:schemeClr val="accent5">
              <a:lumMod val="95000"/>
            </a:schemeClr>
          </a:solidFill>
          <a:ln w="127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360000" tIns="72000" rIns="144000" bIns="72000" rtlCol="0" anchor="ctr"/>
          <a:lstStyle/>
          <a:p>
            <a:pPr algn="ctr"/>
            <a:r>
              <a:rPr lang="en-AU">
                <a:solidFill>
                  <a:schemeClr val="tx1"/>
                </a:solidFill>
                <a:latin typeface="Arial"/>
                <a:ea typeface="Arial" panose="020B0604020202020204" pitchFamily="34" charset="0"/>
                <a:cs typeface="Arial"/>
              </a:rPr>
              <a:t>Commonwealth sets</a:t>
            </a:r>
            <a:r>
              <a:rPr lang="en-AU">
                <a:solidFill>
                  <a:schemeClr val="tx1"/>
                </a:solidFill>
                <a:effectLst/>
                <a:latin typeface="Arial"/>
                <a:ea typeface="Arial" panose="020B0604020202020204" pitchFamily="34" charset="0"/>
                <a:cs typeface="Arial"/>
              </a:rPr>
              <a:t> </a:t>
            </a:r>
            <a:r>
              <a:rPr lang="en-AU" b="1">
                <a:solidFill>
                  <a:schemeClr val="tx1"/>
                </a:solidFill>
                <a:effectLst/>
                <a:latin typeface="Arial"/>
                <a:ea typeface="Arial" panose="020B0604020202020204" pitchFamily="34" charset="0"/>
                <a:cs typeface="Arial"/>
              </a:rPr>
              <a:t>objectives, commercial in-confidence financial budgets </a:t>
            </a:r>
            <a:r>
              <a:rPr lang="en-AU">
                <a:solidFill>
                  <a:schemeClr val="tx1"/>
                </a:solidFill>
                <a:effectLst/>
                <a:latin typeface="Arial"/>
                <a:ea typeface="Arial" panose="020B0604020202020204" pitchFamily="34" charset="0"/>
                <a:cs typeface="Arial"/>
              </a:rPr>
              <a:t>and MW capacity targets for the CIS in each jurisdiction</a:t>
            </a:r>
            <a:endParaRPr lang="en-AU">
              <a:solidFill>
                <a:schemeClr val="tx1"/>
              </a:solidFill>
              <a:latin typeface="Arial"/>
              <a:cs typeface="Arial"/>
            </a:endParaRPr>
          </a:p>
        </p:txBody>
      </p:sp>
      <p:sp>
        <p:nvSpPr>
          <p:cNvPr id="40" name="Rectangle: Rounded Corners 39">
            <a:extLst>
              <a:ext uri="{FF2B5EF4-FFF2-40B4-BE49-F238E27FC236}">
                <a16:creationId xmlns:a16="http://schemas.microsoft.com/office/drawing/2014/main" id="{EB3C19B6-6286-7B0C-721B-1A953176C47A}"/>
              </a:ext>
            </a:extLst>
          </p:cNvPr>
          <p:cNvSpPr/>
          <p:nvPr/>
        </p:nvSpPr>
        <p:spPr>
          <a:xfrm>
            <a:off x="1436039" y="5093538"/>
            <a:ext cx="8997918" cy="805142"/>
          </a:xfrm>
          <a:prstGeom prst="roundRect">
            <a:avLst/>
          </a:prstGeom>
          <a:solidFill>
            <a:schemeClr val="accent5">
              <a:lumMod val="95000"/>
            </a:schemeClr>
          </a:solidFill>
          <a:ln w="127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360000" tIns="72000" rIns="144000" bIns="72000" rtlCol="0" anchor="ctr"/>
          <a:lstStyle/>
          <a:p>
            <a:pPr algn="ctr"/>
            <a:r>
              <a:rPr lang="en-AU">
                <a:solidFill>
                  <a:schemeClr val="tx1"/>
                </a:solidFill>
                <a:latin typeface="Arial" panose="020B0604020202020204" pitchFamily="34" charset="0"/>
                <a:cs typeface="Arial" panose="020B0604020202020204" pitchFamily="34" charset="0"/>
              </a:rPr>
              <a:t>Commonwealth makes </a:t>
            </a:r>
            <a:r>
              <a:rPr lang="en-AU" b="1">
                <a:solidFill>
                  <a:schemeClr val="tx1"/>
                </a:solidFill>
                <a:latin typeface="Arial" panose="020B0604020202020204" pitchFamily="34" charset="0"/>
                <a:cs typeface="Arial" panose="020B0604020202020204" pitchFamily="34" charset="0"/>
              </a:rPr>
              <a:t>final contracting </a:t>
            </a:r>
            <a:r>
              <a:rPr lang="en-AU">
                <a:solidFill>
                  <a:schemeClr val="tx1"/>
                </a:solidFill>
                <a:latin typeface="Arial" panose="020B0604020202020204" pitchFamily="34" charset="0"/>
                <a:cs typeface="Arial" panose="020B0604020202020204" pitchFamily="34" charset="0"/>
              </a:rPr>
              <a:t>decisions based on AEMO recommendations</a:t>
            </a:r>
          </a:p>
        </p:txBody>
      </p:sp>
      <p:sp>
        <p:nvSpPr>
          <p:cNvPr id="42" name="Rectangle: Rounded Corners 41">
            <a:extLst>
              <a:ext uri="{FF2B5EF4-FFF2-40B4-BE49-F238E27FC236}">
                <a16:creationId xmlns:a16="http://schemas.microsoft.com/office/drawing/2014/main" id="{C03CA62F-17CC-D560-37B6-4346DF86BC20}"/>
              </a:ext>
            </a:extLst>
          </p:cNvPr>
          <p:cNvSpPr/>
          <p:nvPr/>
        </p:nvSpPr>
        <p:spPr>
          <a:xfrm>
            <a:off x="1436039" y="3107697"/>
            <a:ext cx="8997918" cy="805142"/>
          </a:xfrm>
          <a:prstGeom prst="roundRect">
            <a:avLst/>
          </a:prstGeom>
          <a:solidFill>
            <a:schemeClr val="accent3">
              <a:lumMod val="20000"/>
              <a:lumOff val="80000"/>
            </a:schemeClr>
          </a:solidFill>
          <a:ln w="127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360000" tIns="72000" rIns="144000" bIns="72000" rtlCol="0" anchor="ctr"/>
          <a:lstStyle/>
          <a:p>
            <a:pPr algn="ctr"/>
            <a:r>
              <a:rPr lang="en-AU">
                <a:solidFill>
                  <a:schemeClr val="tx1"/>
                </a:solidFill>
                <a:latin typeface="Arial"/>
                <a:cs typeface="Arial"/>
              </a:rPr>
              <a:t>AEMO runs </a:t>
            </a:r>
            <a:r>
              <a:rPr lang="en-AU" b="1">
                <a:solidFill>
                  <a:schemeClr val="tx1"/>
                </a:solidFill>
                <a:latin typeface="Arial"/>
                <a:cs typeface="Arial"/>
              </a:rPr>
              <a:t>competitive tenders </a:t>
            </a:r>
            <a:r>
              <a:rPr lang="en-AU">
                <a:solidFill>
                  <a:schemeClr val="tx1"/>
                </a:solidFill>
                <a:latin typeface="Arial"/>
                <a:cs typeface="Arial"/>
              </a:rPr>
              <a:t>in partnership with its subsidiary, AEMO Services, in accordance with Tender Guidelines</a:t>
            </a:r>
          </a:p>
        </p:txBody>
      </p:sp>
      <p:sp>
        <p:nvSpPr>
          <p:cNvPr id="43" name="Rectangle: Rounded Corners 42">
            <a:extLst>
              <a:ext uri="{FF2B5EF4-FFF2-40B4-BE49-F238E27FC236}">
                <a16:creationId xmlns:a16="http://schemas.microsoft.com/office/drawing/2014/main" id="{9408DA44-2243-E534-E9DB-22B99F2AB0D8}"/>
              </a:ext>
            </a:extLst>
          </p:cNvPr>
          <p:cNvSpPr/>
          <p:nvPr/>
        </p:nvSpPr>
        <p:spPr>
          <a:xfrm>
            <a:off x="1436039" y="4100622"/>
            <a:ext cx="8997918" cy="805142"/>
          </a:xfrm>
          <a:prstGeom prst="roundRect">
            <a:avLst/>
          </a:prstGeom>
          <a:solidFill>
            <a:schemeClr val="accent3">
              <a:lumMod val="20000"/>
              <a:lumOff val="80000"/>
            </a:schemeClr>
          </a:solidFill>
          <a:ln w="127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360000" tIns="72000" rIns="144000" bIns="72000" rtlCol="0" anchor="ctr"/>
          <a:lstStyle/>
          <a:p>
            <a:pPr algn="ctr"/>
            <a:r>
              <a:rPr lang="en-AU">
                <a:solidFill>
                  <a:schemeClr val="tx1"/>
                </a:solidFill>
                <a:latin typeface="Arial" panose="020B0604020202020204" pitchFamily="34" charset="0"/>
                <a:cs typeface="Arial" panose="020B0604020202020204" pitchFamily="34" charset="0"/>
              </a:rPr>
              <a:t>AEMO recommends</a:t>
            </a:r>
            <a:r>
              <a:rPr lang="en-AU" b="1">
                <a:solidFill>
                  <a:schemeClr val="tx1"/>
                </a:solidFill>
                <a:latin typeface="Arial" panose="020B0604020202020204" pitchFamily="34" charset="0"/>
                <a:cs typeface="Arial" panose="020B0604020202020204" pitchFamily="34" charset="0"/>
              </a:rPr>
              <a:t> projects for underwriting </a:t>
            </a:r>
            <a:r>
              <a:rPr lang="en-AU">
                <a:solidFill>
                  <a:schemeClr val="tx1"/>
                </a:solidFill>
                <a:latin typeface="Arial" panose="020B0604020202020204" pitchFamily="34" charset="0"/>
                <a:cs typeface="Arial" panose="020B0604020202020204" pitchFamily="34" charset="0"/>
              </a:rPr>
              <a:t>by the Commonwealth based on the Tenders</a:t>
            </a:r>
          </a:p>
        </p:txBody>
      </p:sp>
      <p:sp>
        <p:nvSpPr>
          <p:cNvPr id="44" name="Oval 43">
            <a:extLst>
              <a:ext uri="{FF2B5EF4-FFF2-40B4-BE49-F238E27FC236}">
                <a16:creationId xmlns:a16="http://schemas.microsoft.com/office/drawing/2014/main" id="{20C210B0-C1A9-92C2-D17D-236069665E50}"/>
              </a:ext>
            </a:extLst>
          </p:cNvPr>
          <p:cNvSpPr/>
          <p:nvPr/>
        </p:nvSpPr>
        <p:spPr>
          <a:xfrm>
            <a:off x="1256039" y="2372581"/>
            <a:ext cx="360000" cy="360000"/>
          </a:xfrm>
          <a:prstGeom prst="ellipse">
            <a:avLst/>
          </a:prstGeom>
          <a:solidFill>
            <a:schemeClr val="tx2">
              <a:lumMod val="10000"/>
              <a:lumOff val="9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tx1"/>
                </a:solidFill>
                <a:latin typeface="Arial Nova" panose="020B0504020202020204"/>
              </a:rPr>
              <a:t>1</a:t>
            </a:r>
          </a:p>
        </p:txBody>
      </p:sp>
      <p:sp>
        <p:nvSpPr>
          <p:cNvPr id="45" name="Oval 44">
            <a:extLst>
              <a:ext uri="{FF2B5EF4-FFF2-40B4-BE49-F238E27FC236}">
                <a16:creationId xmlns:a16="http://schemas.microsoft.com/office/drawing/2014/main" id="{B0A01300-81A7-3AB7-45A3-BEA5FC5C8A61}"/>
              </a:ext>
            </a:extLst>
          </p:cNvPr>
          <p:cNvSpPr/>
          <p:nvPr/>
        </p:nvSpPr>
        <p:spPr>
          <a:xfrm>
            <a:off x="1230285" y="3345330"/>
            <a:ext cx="360000" cy="360000"/>
          </a:xfrm>
          <a:prstGeom prst="ellipse">
            <a:avLst/>
          </a:prstGeom>
          <a:solidFill>
            <a:schemeClr val="tx2">
              <a:lumMod val="10000"/>
              <a:lumOff val="9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tx1"/>
                </a:solidFill>
                <a:latin typeface="Arial Nova" panose="020B0504020202020204"/>
              </a:rPr>
              <a:t>2</a:t>
            </a:r>
          </a:p>
        </p:txBody>
      </p:sp>
      <p:sp>
        <p:nvSpPr>
          <p:cNvPr id="47" name="Oval 46">
            <a:extLst>
              <a:ext uri="{FF2B5EF4-FFF2-40B4-BE49-F238E27FC236}">
                <a16:creationId xmlns:a16="http://schemas.microsoft.com/office/drawing/2014/main" id="{EB8B259F-5E4E-FB35-1A45-D1D53C997075}"/>
              </a:ext>
            </a:extLst>
          </p:cNvPr>
          <p:cNvSpPr/>
          <p:nvPr/>
        </p:nvSpPr>
        <p:spPr>
          <a:xfrm>
            <a:off x="1230285" y="4337748"/>
            <a:ext cx="360000" cy="360000"/>
          </a:xfrm>
          <a:prstGeom prst="ellipse">
            <a:avLst/>
          </a:prstGeom>
          <a:solidFill>
            <a:schemeClr val="tx2">
              <a:lumMod val="10000"/>
              <a:lumOff val="9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tx1"/>
                </a:solidFill>
                <a:latin typeface="Arial Nova" panose="020B0504020202020204"/>
              </a:rPr>
              <a:t>3</a:t>
            </a:r>
          </a:p>
        </p:txBody>
      </p:sp>
      <p:sp>
        <p:nvSpPr>
          <p:cNvPr id="48" name="Oval 47">
            <a:extLst>
              <a:ext uri="{FF2B5EF4-FFF2-40B4-BE49-F238E27FC236}">
                <a16:creationId xmlns:a16="http://schemas.microsoft.com/office/drawing/2014/main" id="{03AC08F0-8B03-125A-0678-A71747EB1986}"/>
              </a:ext>
            </a:extLst>
          </p:cNvPr>
          <p:cNvSpPr/>
          <p:nvPr/>
        </p:nvSpPr>
        <p:spPr>
          <a:xfrm>
            <a:off x="1230285" y="5330159"/>
            <a:ext cx="360000" cy="360000"/>
          </a:xfrm>
          <a:prstGeom prst="ellipse">
            <a:avLst/>
          </a:prstGeom>
          <a:solidFill>
            <a:schemeClr val="tx2">
              <a:lumMod val="10000"/>
              <a:lumOff val="9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tx1"/>
                </a:solidFill>
                <a:latin typeface="Arial Nova" panose="020B0504020202020204"/>
              </a:rPr>
              <a:t>4</a:t>
            </a:r>
          </a:p>
        </p:txBody>
      </p:sp>
      <p:pic>
        <p:nvPicPr>
          <p:cNvPr id="4" name="Picture 3" descr="A qr code on a white background&#10;&#10;Description automatically generated">
            <a:extLst>
              <a:ext uri="{FF2B5EF4-FFF2-40B4-BE49-F238E27FC236}">
                <a16:creationId xmlns:a16="http://schemas.microsoft.com/office/drawing/2014/main" id="{F7459DE7-8F76-00B4-FD53-4A53E5D75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7321" y="259309"/>
            <a:ext cx="957593" cy="957593"/>
          </a:xfrm>
          <a:prstGeom prst="rect">
            <a:avLst/>
          </a:prstGeom>
        </p:spPr>
      </p:pic>
      <p:sp>
        <p:nvSpPr>
          <p:cNvPr id="9" name="TextBox 8">
            <a:extLst>
              <a:ext uri="{FF2B5EF4-FFF2-40B4-BE49-F238E27FC236}">
                <a16:creationId xmlns:a16="http://schemas.microsoft.com/office/drawing/2014/main" id="{1B8CAFF3-B6BF-02D6-93D4-5DC25B555D0B}"/>
              </a:ext>
            </a:extLst>
          </p:cNvPr>
          <p:cNvSpPr txBox="1"/>
          <p:nvPr/>
        </p:nvSpPr>
        <p:spPr>
          <a:xfrm>
            <a:off x="10719371" y="1130158"/>
            <a:ext cx="11986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err="1">
                <a:cs typeface="Calibri"/>
              </a:rPr>
              <a:t>Slido</a:t>
            </a:r>
            <a:r>
              <a:rPr lang="en-US" sz="1600" b="1" dirty="0">
                <a:cs typeface="Calibri"/>
              </a:rPr>
              <a:t> Q&amp;A </a:t>
            </a:r>
          </a:p>
        </p:txBody>
      </p:sp>
    </p:spTree>
    <p:extLst>
      <p:ext uri="{BB962C8B-B14F-4D97-AF65-F5344CB8AC3E}">
        <p14:creationId xmlns:p14="http://schemas.microsoft.com/office/powerpoint/2010/main" val="123773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2B3B-DF64-F9B2-269E-1EFC3054B051}"/>
              </a:ext>
            </a:extLst>
          </p:cNvPr>
          <p:cNvSpPr>
            <a:spLocks noGrp="1"/>
          </p:cNvSpPr>
          <p:nvPr>
            <p:ph type="title"/>
          </p:nvPr>
        </p:nvSpPr>
        <p:spPr/>
        <p:txBody>
          <a:bodyPr lIns="91440" tIns="45720" rIns="91440" bIns="45720" anchor="t"/>
          <a:lstStyle/>
          <a:p>
            <a:r>
              <a:rPr lang="en-AU"/>
              <a:t>About ASL</a:t>
            </a:r>
            <a:endParaRPr lang="en-AU">
              <a:cs typeface="Calibri"/>
            </a:endParaRPr>
          </a:p>
        </p:txBody>
      </p:sp>
      <p:sp>
        <p:nvSpPr>
          <p:cNvPr id="5" name="TextBox 4">
            <a:extLst>
              <a:ext uri="{FF2B5EF4-FFF2-40B4-BE49-F238E27FC236}">
                <a16:creationId xmlns:a16="http://schemas.microsoft.com/office/drawing/2014/main" id="{7A77BCC9-CB41-89AC-6990-BB41E5D304DB}"/>
              </a:ext>
            </a:extLst>
          </p:cNvPr>
          <p:cNvSpPr txBox="1"/>
          <p:nvPr/>
        </p:nvSpPr>
        <p:spPr>
          <a:xfrm>
            <a:off x="911225" y="6283583"/>
            <a:ext cx="8605838" cy="184666"/>
          </a:xfrm>
          <a:prstGeom prst="rect">
            <a:avLst/>
          </a:prstGeom>
          <a:noFill/>
        </p:spPr>
        <p:txBody>
          <a:bodyPr wrap="square" lIns="0" tIns="0" rIns="0" bIns="0" rtlCol="0" anchor="t">
            <a:spAutoFit/>
          </a:bodyPr>
          <a:lstStyle/>
          <a:p>
            <a:r>
              <a:rPr lang="en-AU" sz="1200"/>
              <a:t>Capacity Investment Scheme – Consultation Paper Webinar| August 2023</a:t>
            </a:r>
            <a:endParaRPr lang="en-AU" sz="1200">
              <a:cs typeface="Calibri"/>
            </a:endParaRPr>
          </a:p>
        </p:txBody>
      </p:sp>
      <p:sp>
        <p:nvSpPr>
          <p:cNvPr id="6" name="TextBox 5">
            <a:extLst>
              <a:ext uri="{FF2B5EF4-FFF2-40B4-BE49-F238E27FC236}">
                <a16:creationId xmlns:a16="http://schemas.microsoft.com/office/drawing/2014/main" id="{82A1C7EF-5D98-4E32-538D-D5AC361B8015}"/>
              </a:ext>
            </a:extLst>
          </p:cNvPr>
          <p:cNvSpPr txBox="1"/>
          <p:nvPr/>
        </p:nvSpPr>
        <p:spPr>
          <a:xfrm>
            <a:off x="9875838" y="6283583"/>
            <a:ext cx="1441450" cy="184666"/>
          </a:xfrm>
          <a:prstGeom prst="rect">
            <a:avLst/>
          </a:prstGeom>
          <a:noFill/>
        </p:spPr>
        <p:txBody>
          <a:bodyPr wrap="square" lIns="0" tIns="0" rIns="0" bIns="0" rtlCol="0" anchor="t">
            <a:spAutoFit/>
          </a:bodyPr>
          <a:lstStyle/>
          <a:p>
            <a:pPr algn="r"/>
            <a:fld id="{E752D76F-37CE-4EFB-8938-B98ED727DBFD}" type="slidenum">
              <a:rPr lang="en-AU" sz="1200" dirty="0" smtClean="0"/>
              <a:t>12</a:t>
            </a:fld>
            <a:endParaRPr lang="en-AU" sz="1200">
              <a:cs typeface="Calibri"/>
            </a:endParaRPr>
          </a:p>
        </p:txBody>
      </p:sp>
      <p:sp>
        <p:nvSpPr>
          <p:cNvPr id="4" name="TextBox 3">
            <a:extLst>
              <a:ext uri="{FF2B5EF4-FFF2-40B4-BE49-F238E27FC236}">
                <a16:creationId xmlns:a16="http://schemas.microsoft.com/office/drawing/2014/main" id="{BF4621BF-EB9D-AF44-B2B2-957C27FDBB14}"/>
              </a:ext>
            </a:extLst>
          </p:cNvPr>
          <p:cNvSpPr txBox="1"/>
          <p:nvPr/>
        </p:nvSpPr>
        <p:spPr>
          <a:xfrm>
            <a:off x="838200" y="1390705"/>
            <a:ext cx="10406062" cy="338554"/>
          </a:xfrm>
          <a:prstGeom prst="rect">
            <a:avLst/>
          </a:prstGeom>
          <a:noFill/>
        </p:spPr>
        <p:txBody>
          <a:bodyPr wrap="square" lIns="91440" tIns="45720" rIns="91440" bIns="45720" anchor="t">
            <a:spAutoFit/>
          </a:bodyPr>
          <a:lstStyle/>
          <a:p>
            <a:r>
              <a:rPr lang="en-AU" sz="1600">
                <a:solidFill>
                  <a:schemeClr val="accent1">
                    <a:lumMod val="50000"/>
                  </a:schemeClr>
                </a:solidFill>
              </a:rPr>
              <a:t>AEMO Services, an independent subsidiary of AEMO, provides independent expertise to transform the energy sector</a:t>
            </a:r>
            <a:endParaRPr lang="en-AU" sz="1600">
              <a:solidFill>
                <a:schemeClr val="accent1">
                  <a:lumMod val="50000"/>
                </a:schemeClr>
              </a:solidFill>
              <a:cs typeface="Calibri"/>
            </a:endParaRPr>
          </a:p>
        </p:txBody>
      </p:sp>
      <p:pic>
        <p:nvPicPr>
          <p:cNvPr id="10" name="Picture 9" descr="Diagram&#10;&#10;Description automatically generated">
            <a:extLst>
              <a:ext uri="{FF2B5EF4-FFF2-40B4-BE49-F238E27FC236}">
                <a16:creationId xmlns:a16="http://schemas.microsoft.com/office/drawing/2014/main" id="{CAFF776D-DF9D-8908-C489-3E419453A979}"/>
              </a:ext>
            </a:extLst>
          </p:cNvPr>
          <p:cNvPicPr>
            <a:picLocks noChangeAspect="1"/>
          </p:cNvPicPr>
          <p:nvPr/>
        </p:nvPicPr>
        <p:blipFill>
          <a:blip r:embed="rId3"/>
          <a:stretch>
            <a:fillRect/>
          </a:stretch>
        </p:blipFill>
        <p:spPr>
          <a:xfrm>
            <a:off x="7084225" y="2025508"/>
            <a:ext cx="3680367" cy="3680367"/>
          </a:xfrm>
          <a:prstGeom prst="rect">
            <a:avLst/>
          </a:prstGeom>
        </p:spPr>
      </p:pic>
      <p:sp>
        <p:nvSpPr>
          <p:cNvPr id="12" name="TextBox 11">
            <a:extLst>
              <a:ext uri="{FF2B5EF4-FFF2-40B4-BE49-F238E27FC236}">
                <a16:creationId xmlns:a16="http://schemas.microsoft.com/office/drawing/2014/main" id="{D40DA2D6-F7CF-EE16-AF35-2A3AA1A9E431}"/>
              </a:ext>
            </a:extLst>
          </p:cNvPr>
          <p:cNvSpPr txBox="1"/>
          <p:nvPr/>
        </p:nvSpPr>
        <p:spPr>
          <a:xfrm>
            <a:off x="838200" y="1947552"/>
            <a:ext cx="5400000" cy="1184940"/>
          </a:xfrm>
          <a:prstGeom prst="rect">
            <a:avLst/>
          </a:prstGeom>
          <a:noFill/>
        </p:spPr>
        <p:txBody>
          <a:bodyPr wrap="square" lIns="91440" tIns="45720" rIns="91440" bIns="45720" anchor="t">
            <a:spAutoFit/>
          </a:bodyPr>
          <a:lstStyle/>
          <a:p>
            <a:pPr marL="0" indent="0">
              <a:lnSpc>
                <a:spcPct val="100000"/>
              </a:lnSpc>
              <a:spcAft>
                <a:spcPts val="600"/>
              </a:spcAft>
              <a:buNone/>
            </a:pPr>
            <a:r>
              <a:rPr lang="en-US" b="1">
                <a:solidFill>
                  <a:srgbClr val="005F83"/>
                </a:solidFill>
                <a:latin typeface="Calibri"/>
                <a:cs typeface="Calibri"/>
              </a:rPr>
              <a:t>Our team</a:t>
            </a:r>
            <a:endParaRPr lang="en-US" sz="2000" b="1">
              <a:solidFill>
                <a:srgbClr val="005F83"/>
              </a:solidFill>
              <a:latin typeface="Calibri"/>
              <a:cs typeface="Calibri"/>
            </a:endParaRPr>
          </a:p>
          <a:p>
            <a:r>
              <a:rPr lang="en-AU" sz="1600">
                <a:latin typeface="Calibri"/>
                <a:cs typeface="Calibri"/>
              </a:rPr>
              <a:t>The ASL team consists of commercial, financial and energy professionals, who provide energy and advisory services to reshape our energy systems.</a:t>
            </a:r>
          </a:p>
        </p:txBody>
      </p:sp>
      <p:sp>
        <p:nvSpPr>
          <p:cNvPr id="14" name="TextBox 13">
            <a:extLst>
              <a:ext uri="{FF2B5EF4-FFF2-40B4-BE49-F238E27FC236}">
                <a16:creationId xmlns:a16="http://schemas.microsoft.com/office/drawing/2014/main" id="{F4455370-B87D-B2D9-15CE-799B55314387}"/>
              </a:ext>
            </a:extLst>
          </p:cNvPr>
          <p:cNvSpPr txBox="1"/>
          <p:nvPr/>
        </p:nvSpPr>
        <p:spPr>
          <a:xfrm>
            <a:off x="838200" y="3350785"/>
            <a:ext cx="5409645" cy="1184940"/>
          </a:xfrm>
          <a:prstGeom prst="rect">
            <a:avLst/>
          </a:prstGeom>
          <a:noFill/>
        </p:spPr>
        <p:txBody>
          <a:bodyPr wrap="square" lIns="91440" tIns="45720" rIns="91440" bIns="45720" anchor="t">
            <a:spAutoFit/>
          </a:bodyPr>
          <a:lstStyle/>
          <a:p>
            <a:pPr marL="0" indent="0">
              <a:lnSpc>
                <a:spcPct val="100000"/>
              </a:lnSpc>
              <a:spcAft>
                <a:spcPts val="600"/>
              </a:spcAft>
              <a:buNone/>
            </a:pPr>
            <a:r>
              <a:rPr lang="en-US" b="1">
                <a:solidFill>
                  <a:srgbClr val="005F83"/>
                </a:solidFill>
                <a:latin typeface="Calibri"/>
                <a:cs typeface="Calibri"/>
              </a:rPr>
              <a:t>Delivery</a:t>
            </a:r>
            <a:endParaRPr lang="en-US" sz="2000" b="1">
              <a:solidFill>
                <a:srgbClr val="005F83"/>
              </a:solidFill>
              <a:latin typeface="Calibri"/>
              <a:cs typeface="Calibri"/>
            </a:endParaRPr>
          </a:p>
          <a:p>
            <a:pPr>
              <a:spcAft>
                <a:spcPts val="600"/>
              </a:spcAft>
            </a:pPr>
            <a:r>
              <a:rPr lang="en-AU" sz="1600">
                <a:latin typeface="Calibri"/>
                <a:cs typeface="Calibri"/>
              </a:rPr>
              <a:t>ASL delivers repeatable tenders and </a:t>
            </a:r>
            <a:r>
              <a:rPr lang="en-US" sz="1600">
                <a:latin typeface="Calibri"/>
                <a:cs typeface="Calibri"/>
              </a:rPr>
              <a:t>deliver innovative processes, products and partnerships that fast-track tomorrow’s energy infrastructure.</a:t>
            </a:r>
            <a:endParaRPr lang="en-AU" sz="1600">
              <a:solidFill>
                <a:srgbClr val="002B49"/>
              </a:solidFill>
              <a:latin typeface="Calibri"/>
              <a:cs typeface="Calibri"/>
            </a:endParaRPr>
          </a:p>
        </p:txBody>
      </p:sp>
      <p:sp>
        <p:nvSpPr>
          <p:cNvPr id="16" name="TextBox 15">
            <a:extLst>
              <a:ext uri="{FF2B5EF4-FFF2-40B4-BE49-F238E27FC236}">
                <a16:creationId xmlns:a16="http://schemas.microsoft.com/office/drawing/2014/main" id="{8C5FFD65-ED8F-4708-4330-7FD431EFDB5F}"/>
              </a:ext>
            </a:extLst>
          </p:cNvPr>
          <p:cNvSpPr txBox="1"/>
          <p:nvPr/>
        </p:nvSpPr>
        <p:spPr>
          <a:xfrm>
            <a:off x="838200" y="4754018"/>
            <a:ext cx="5400000" cy="938719"/>
          </a:xfrm>
          <a:prstGeom prst="rect">
            <a:avLst/>
          </a:prstGeom>
          <a:noFill/>
        </p:spPr>
        <p:txBody>
          <a:bodyPr wrap="square" lIns="91440" tIns="45720" rIns="91440" bIns="45720" anchor="t">
            <a:spAutoFit/>
          </a:bodyPr>
          <a:lstStyle/>
          <a:p>
            <a:pPr marL="0" indent="0">
              <a:lnSpc>
                <a:spcPct val="100000"/>
              </a:lnSpc>
              <a:spcAft>
                <a:spcPts val="600"/>
              </a:spcAft>
              <a:buNone/>
            </a:pPr>
            <a:r>
              <a:rPr lang="en-US" b="1">
                <a:solidFill>
                  <a:srgbClr val="005F83"/>
                </a:solidFill>
                <a:latin typeface="Calibri"/>
                <a:cs typeface="Calibri"/>
              </a:rPr>
              <a:t>Services</a:t>
            </a:r>
            <a:endParaRPr lang="en-US" sz="2000" b="1">
              <a:solidFill>
                <a:srgbClr val="005F83"/>
              </a:solidFill>
              <a:latin typeface="Calibri"/>
              <a:cs typeface="Calibri"/>
            </a:endParaRPr>
          </a:p>
          <a:p>
            <a:pPr>
              <a:spcAft>
                <a:spcPts val="600"/>
              </a:spcAft>
            </a:pPr>
            <a:r>
              <a:rPr lang="en-US" sz="1600">
                <a:latin typeface="Calibri"/>
                <a:cs typeface="Calibri"/>
              </a:rPr>
              <a:t>ASL provides services to NSW under the Electricity Infrastructure Roadmap in our role as the Consumer Trustee </a:t>
            </a:r>
          </a:p>
        </p:txBody>
      </p:sp>
      <p:pic>
        <p:nvPicPr>
          <p:cNvPr id="7" name="Picture 6" descr="A qr code on a white background&#10;&#10;Description automatically generated">
            <a:extLst>
              <a:ext uri="{FF2B5EF4-FFF2-40B4-BE49-F238E27FC236}">
                <a16:creationId xmlns:a16="http://schemas.microsoft.com/office/drawing/2014/main" id="{B7055B3D-3706-67D5-744E-369BB12BB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321" y="259309"/>
            <a:ext cx="957593" cy="957593"/>
          </a:xfrm>
          <a:prstGeom prst="rect">
            <a:avLst/>
          </a:prstGeom>
        </p:spPr>
      </p:pic>
      <p:sp>
        <p:nvSpPr>
          <p:cNvPr id="9" name="TextBox 8">
            <a:extLst>
              <a:ext uri="{FF2B5EF4-FFF2-40B4-BE49-F238E27FC236}">
                <a16:creationId xmlns:a16="http://schemas.microsoft.com/office/drawing/2014/main" id="{6BB3B804-0FDD-82B9-6DDB-31F9543D008C}"/>
              </a:ext>
            </a:extLst>
          </p:cNvPr>
          <p:cNvSpPr txBox="1"/>
          <p:nvPr/>
        </p:nvSpPr>
        <p:spPr>
          <a:xfrm>
            <a:off x="10719371" y="1130158"/>
            <a:ext cx="11986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err="1">
                <a:cs typeface="Calibri"/>
              </a:rPr>
              <a:t>Slido</a:t>
            </a:r>
            <a:r>
              <a:rPr lang="en-US" sz="1600" b="1" dirty="0">
                <a:cs typeface="Calibri"/>
              </a:rPr>
              <a:t> Q&amp;A </a:t>
            </a:r>
          </a:p>
        </p:txBody>
      </p:sp>
    </p:spTree>
    <p:extLst>
      <p:ext uri="{BB962C8B-B14F-4D97-AF65-F5344CB8AC3E}">
        <p14:creationId xmlns:p14="http://schemas.microsoft.com/office/powerpoint/2010/main" val="1159774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2B3B-DF64-F9B2-269E-1EFC3054B051}"/>
              </a:ext>
            </a:extLst>
          </p:cNvPr>
          <p:cNvSpPr>
            <a:spLocks noGrp="1"/>
          </p:cNvSpPr>
          <p:nvPr>
            <p:ph type="title"/>
          </p:nvPr>
        </p:nvSpPr>
        <p:spPr/>
        <p:txBody>
          <a:bodyPr/>
          <a:lstStyle/>
          <a:p>
            <a:r>
              <a:rPr lang="en-AU"/>
              <a:t>Eligibility to participate in CIS Tender</a:t>
            </a:r>
          </a:p>
        </p:txBody>
      </p:sp>
      <p:sp>
        <p:nvSpPr>
          <p:cNvPr id="5" name="TextBox 4">
            <a:extLst>
              <a:ext uri="{FF2B5EF4-FFF2-40B4-BE49-F238E27FC236}">
                <a16:creationId xmlns:a16="http://schemas.microsoft.com/office/drawing/2014/main" id="{7A77BCC9-CB41-89AC-6990-BB41E5D304DB}"/>
              </a:ext>
            </a:extLst>
          </p:cNvPr>
          <p:cNvSpPr txBox="1"/>
          <p:nvPr/>
        </p:nvSpPr>
        <p:spPr>
          <a:xfrm>
            <a:off x="911225" y="6283583"/>
            <a:ext cx="8605838" cy="184666"/>
          </a:xfrm>
          <a:prstGeom prst="rect">
            <a:avLst/>
          </a:prstGeom>
          <a:noFill/>
        </p:spPr>
        <p:txBody>
          <a:bodyPr wrap="square" lIns="0" tIns="0" rIns="0" bIns="0" rtlCol="0">
            <a:spAutoFit/>
          </a:bodyPr>
          <a:lstStyle/>
          <a:p>
            <a:r>
              <a:rPr lang="en-AU" sz="1200"/>
              <a:t>Capacity Investment Scheme – Consultation Paper Webinar| August 2023</a:t>
            </a:r>
          </a:p>
        </p:txBody>
      </p:sp>
      <p:sp>
        <p:nvSpPr>
          <p:cNvPr id="6" name="TextBox 5">
            <a:extLst>
              <a:ext uri="{FF2B5EF4-FFF2-40B4-BE49-F238E27FC236}">
                <a16:creationId xmlns:a16="http://schemas.microsoft.com/office/drawing/2014/main" id="{82A1C7EF-5D98-4E32-538D-D5AC361B8015}"/>
              </a:ext>
            </a:extLst>
          </p:cNvPr>
          <p:cNvSpPr txBox="1"/>
          <p:nvPr/>
        </p:nvSpPr>
        <p:spPr>
          <a:xfrm>
            <a:off x="9875838" y="6283583"/>
            <a:ext cx="1441450" cy="184666"/>
          </a:xfrm>
          <a:prstGeom prst="rect">
            <a:avLst/>
          </a:prstGeom>
          <a:noFill/>
        </p:spPr>
        <p:txBody>
          <a:bodyPr wrap="square" lIns="0" tIns="0" rIns="0" bIns="0" rtlCol="0">
            <a:spAutoFit/>
          </a:bodyPr>
          <a:lstStyle/>
          <a:p>
            <a:pPr algn="r"/>
            <a:fld id="{E752D76F-37CE-4EFB-8938-B98ED727DBFD}" type="slidenum">
              <a:rPr lang="en-AU" sz="1200" smtClean="0"/>
              <a:t>13</a:t>
            </a:fld>
            <a:endParaRPr lang="en-AU" sz="1200"/>
          </a:p>
        </p:txBody>
      </p:sp>
      <p:sp>
        <p:nvSpPr>
          <p:cNvPr id="4" name="TextBox 3">
            <a:extLst>
              <a:ext uri="{FF2B5EF4-FFF2-40B4-BE49-F238E27FC236}">
                <a16:creationId xmlns:a16="http://schemas.microsoft.com/office/drawing/2014/main" id="{DF09FB04-F25D-059E-A509-704C0D1E369F}"/>
              </a:ext>
            </a:extLst>
          </p:cNvPr>
          <p:cNvSpPr txBox="1"/>
          <p:nvPr/>
        </p:nvSpPr>
        <p:spPr>
          <a:xfrm>
            <a:off x="911224" y="1447800"/>
            <a:ext cx="10406063" cy="369332"/>
          </a:xfrm>
          <a:prstGeom prst="rect">
            <a:avLst/>
          </a:prstGeom>
          <a:noFill/>
        </p:spPr>
        <p:txBody>
          <a:bodyPr wrap="square">
            <a:spAutoFit/>
          </a:bodyPr>
          <a:lstStyle/>
          <a:p>
            <a:r>
              <a:rPr lang="en-AU">
                <a:solidFill>
                  <a:schemeClr val="accent1">
                    <a:lumMod val="50000"/>
                  </a:schemeClr>
                </a:solidFill>
              </a:rPr>
              <a:t>The purpose of specifying eligibility criteria is to establish minimum standards for participating in a CIS tender </a:t>
            </a:r>
          </a:p>
        </p:txBody>
      </p:sp>
      <p:sp>
        <p:nvSpPr>
          <p:cNvPr id="10" name="Rectangle: Rounded Corners 9">
            <a:extLst>
              <a:ext uri="{FF2B5EF4-FFF2-40B4-BE49-F238E27FC236}">
                <a16:creationId xmlns:a16="http://schemas.microsoft.com/office/drawing/2014/main" id="{81C485EA-D66A-390E-145E-5F8CDA145639}"/>
              </a:ext>
            </a:extLst>
          </p:cNvPr>
          <p:cNvSpPr/>
          <p:nvPr/>
        </p:nvSpPr>
        <p:spPr>
          <a:xfrm>
            <a:off x="911224" y="4876333"/>
            <a:ext cx="10432930" cy="751664"/>
          </a:xfrm>
          <a:prstGeom prst="roundRect">
            <a:avLst/>
          </a:prstGeom>
          <a:solidFill>
            <a:schemeClr val="accent3">
              <a:lumMod val="20000"/>
              <a:lumOff val="80000"/>
            </a:schemeClr>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a:solidFill>
                  <a:schemeClr val="tx1"/>
                </a:solidFill>
                <a:latin typeface="Calibri"/>
                <a:cs typeface="Calibri"/>
              </a:rPr>
              <a:t>The final eligibility criteria may vary for each tender, and within each State, and will be outlined in the CIS Tender Guidelines for the specific tender.</a:t>
            </a:r>
          </a:p>
        </p:txBody>
      </p:sp>
      <p:pic>
        <p:nvPicPr>
          <p:cNvPr id="11" name="Graphic 10">
            <a:extLst>
              <a:ext uri="{FF2B5EF4-FFF2-40B4-BE49-F238E27FC236}">
                <a16:creationId xmlns:a16="http://schemas.microsoft.com/office/drawing/2014/main" id="{36B2D0A5-ECEF-E29C-2850-D7503AED6B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4792" y="2179526"/>
            <a:ext cx="584201" cy="584201"/>
          </a:xfrm>
          <a:prstGeom prst="rect">
            <a:avLst/>
          </a:prstGeom>
        </p:spPr>
      </p:pic>
      <p:pic>
        <p:nvPicPr>
          <p:cNvPr id="12" name="Graphic 11">
            <a:extLst>
              <a:ext uri="{FF2B5EF4-FFF2-40B4-BE49-F238E27FC236}">
                <a16:creationId xmlns:a16="http://schemas.microsoft.com/office/drawing/2014/main" id="{E9C17962-AFD6-987E-A17A-B6BC6D348D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78731" y="2995829"/>
            <a:ext cx="549858" cy="681346"/>
          </a:xfrm>
          <a:prstGeom prst="rect">
            <a:avLst/>
          </a:prstGeom>
        </p:spPr>
      </p:pic>
      <p:pic>
        <p:nvPicPr>
          <p:cNvPr id="13" name="Graphic 12">
            <a:extLst>
              <a:ext uri="{FF2B5EF4-FFF2-40B4-BE49-F238E27FC236}">
                <a16:creationId xmlns:a16="http://schemas.microsoft.com/office/drawing/2014/main" id="{E752AB87-2D64-8A37-B40B-532BC83806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8830" y="3940869"/>
            <a:ext cx="696124" cy="451010"/>
          </a:xfrm>
          <a:prstGeom prst="rect">
            <a:avLst/>
          </a:prstGeom>
        </p:spPr>
      </p:pic>
      <p:pic>
        <p:nvPicPr>
          <p:cNvPr id="14" name="Graphic 13">
            <a:extLst>
              <a:ext uri="{FF2B5EF4-FFF2-40B4-BE49-F238E27FC236}">
                <a16:creationId xmlns:a16="http://schemas.microsoft.com/office/drawing/2014/main" id="{669DC5FE-3AC8-D0D6-F147-341343A642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61560" y="2187115"/>
            <a:ext cx="584200" cy="584200"/>
          </a:xfrm>
          <a:prstGeom prst="rect">
            <a:avLst/>
          </a:prstGeom>
        </p:spPr>
      </p:pic>
      <p:pic>
        <p:nvPicPr>
          <p:cNvPr id="15" name="Graphic 14">
            <a:extLst>
              <a:ext uri="{FF2B5EF4-FFF2-40B4-BE49-F238E27FC236}">
                <a16:creationId xmlns:a16="http://schemas.microsoft.com/office/drawing/2014/main" id="{B3F3CE5E-8F97-522F-7601-05B5CA116BF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5840" y="3082298"/>
            <a:ext cx="502105" cy="540000"/>
          </a:xfrm>
          <a:prstGeom prst="rect">
            <a:avLst/>
          </a:prstGeom>
        </p:spPr>
      </p:pic>
      <p:sp>
        <p:nvSpPr>
          <p:cNvPr id="16" name="TextBox 15">
            <a:extLst>
              <a:ext uri="{FF2B5EF4-FFF2-40B4-BE49-F238E27FC236}">
                <a16:creationId xmlns:a16="http://schemas.microsoft.com/office/drawing/2014/main" id="{522BF6BD-81E4-25FF-1BA5-BA53A7BDD371}"/>
              </a:ext>
            </a:extLst>
          </p:cNvPr>
          <p:cNvSpPr txBox="1"/>
          <p:nvPr/>
        </p:nvSpPr>
        <p:spPr>
          <a:xfrm>
            <a:off x="1801994" y="2156050"/>
            <a:ext cx="4173479" cy="646331"/>
          </a:xfrm>
          <a:prstGeom prst="rect">
            <a:avLst/>
          </a:prstGeom>
          <a:noFill/>
        </p:spPr>
        <p:txBody>
          <a:bodyPr wrap="square" lIns="91440" tIns="45720" rIns="91440" bIns="45720" anchor="t">
            <a:spAutoFit/>
          </a:bodyPr>
          <a:lstStyle/>
          <a:p>
            <a:r>
              <a:rPr lang="en-AU" b="1">
                <a:latin typeface="Calibri"/>
                <a:ea typeface="Arial" panose="020B0604020202020204" pitchFamily="34" charset="0"/>
                <a:cs typeface="Arial"/>
              </a:rPr>
              <a:t>Zero Emission t</a:t>
            </a:r>
            <a:r>
              <a:rPr lang="en-AU" sz="1800" b="1">
                <a:effectLst/>
                <a:latin typeface="Calibri"/>
                <a:ea typeface="Arial" panose="020B0604020202020204" pitchFamily="34" charset="0"/>
                <a:cs typeface="Arial"/>
              </a:rPr>
              <a:t>echnology </a:t>
            </a:r>
            <a:r>
              <a:rPr lang="en-AU" sz="1800">
                <a:effectLst/>
                <a:latin typeface="Calibri"/>
                <a:ea typeface="Arial" panose="020B0604020202020204" pitchFamily="34" charset="0"/>
                <a:cs typeface="Arial"/>
              </a:rPr>
              <a:t>consistent with emissions reduction objective</a:t>
            </a:r>
            <a:endParaRPr lang="en-AU" sz="1800">
              <a:latin typeface="Calibri"/>
              <a:cs typeface="Arial"/>
            </a:endParaRPr>
          </a:p>
        </p:txBody>
      </p:sp>
      <p:sp>
        <p:nvSpPr>
          <p:cNvPr id="17" name="TextBox 16">
            <a:extLst>
              <a:ext uri="{FF2B5EF4-FFF2-40B4-BE49-F238E27FC236}">
                <a16:creationId xmlns:a16="http://schemas.microsoft.com/office/drawing/2014/main" id="{54E87552-80BE-BB07-8C44-60021D9226D0}"/>
              </a:ext>
            </a:extLst>
          </p:cNvPr>
          <p:cNvSpPr txBox="1"/>
          <p:nvPr/>
        </p:nvSpPr>
        <p:spPr>
          <a:xfrm>
            <a:off x="1798619" y="3009590"/>
            <a:ext cx="4173479" cy="646331"/>
          </a:xfrm>
          <a:prstGeom prst="rect">
            <a:avLst/>
          </a:prstGeom>
          <a:noFill/>
        </p:spPr>
        <p:txBody>
          <a:bodyPr wrap="square" lIns="91440" tIns="45720" rIns="91440" bIns="45720" anchor="t">
            <a:spAutoFit/>
          </a:bodyPr>
          <a:lstStyle/>
          <a:p>
            <a:r>
              <a:rPr lang="en-AU">
                <a:latin typeface="Calibri"/>
                <a:cs typeface="Arial"/>
              </a:rPr>
              <a:t>Achieve</a:t>
            </a:r>
            <a:r>
              <a:rPr lang="en-AU" b="1">
                <a:latin typeface="Calibri"/>
                <a:cs typeface="Arial"/>
              </a:rPr>
              <a:t> </a:t>
            </a:r>
            <a:r>
              <a:rPr lang="en-AU">
                <a:latin typeface="Calibri"/>
                <a:cs typeface="Arial"/>
              </a:rPr>
              <a:t>Financial Close on or from </a:t>
            </a:r>
            <a:r>
              <a:rPr lang="en-AU" b="1">
                <a:latin typeface="Calibri"/>
                <a:cs typeface="Arial"/>
              </a:rPr>
              <a:t>8 December 2022 </a:t>
            </a:r>
            <a:endParaRPr lang="en-AU" sz="1800" b="1"/>
          </a:p>
        </p:txBody>
      </p:sp>
      <p:sp>
        <p:nvSpPr>
          <p:cNvPr id="18" name="TextBox 17">
            <a:extLst>
              <a:ext uri="{FF2B5EF4-FFF2-40B4-BE49-F238E27FC236}">
                <a16:creationId xmlns:a16="http://schemas.microsoft.com/office/drawing/2014/main" id="{D096E014-C9EF-A4FA-5E6E-27EE19A14BF3}"/>
              </a:ext>
            </a:extLst>
          </p:cNvPr>
          <p:cNvSpPr txBox="1"/>
          <p:nvPr/>
        </p:nvSpPr>
        <p:spPr>
          <a:xfrm>
            <a:off x="1798619" y="3863131"/>
            <a:ext cx="4173479" cy="646331"/>
          </a:xfrm>
          <a:prstGeom prst="rect">
            <a:avLst/>
          </a:prstGeom>
          <a:noFill/>
        </p:spPr>
        <p:txBody>
          <a:bodyPr wrap="square" lIns="91440" tIns="45720" rIns="91440" bIns="45720" anchor="t">
            <a:spAutoFit/>
          </a:bodyPr>
          <a:lstStyle/>
          <a:p>
            <a:r>
              <a:rPr lang="en-AU" b="1">
                <a:latin typeface="Calibri"/>
                <a:cs typeface="Arial"/>
              </a:rPr>
              <a:t>Public or private </a:t>
            </a:r>
            <a:r>
              <a:rPr lang="en-AU">
                <a:latin typeface="Calibri"/>
                <a:cs typeface="Arial"/>
              </a:rPr>
              <a:t>owned projects, not in receipt of similar revenue support  </a:t>
            </a:r>
            <a:endParaRPr lang="en-AU" sz="1800" b="1"/>
          </a:p>
        </p:txBody>
      </p:sp>
      <p:sp>
        <p:nvSpPr>
          <p:cNvPr id="19" name="TextBox 18">
            <a:extLst>
              <a:ext uri="{FF2B5EF4-FFF2-40B4-BE49-F238E27FC236}">
                <a16:creationId xmlns:a16="http://schemas.microsoft.com/office/drawing/2014/main" id="{51FD77F3-096F-F854-44D5-FA0802D76E62}"/>
              </a:ext>
            </a:extLst>
          </p:cNvPr>
          <p:cNvSpPr txBox="1"/>
          <p:nvPr/>
        </p:nvSpPr>
        <p:spPr>
          <a:xfrm>
            <a:off x="7045939" y="2179526"/>
            <a:ext cx="4173479" cy="646331"/>
          </a:xfrm>
          <a:prstGeom prst="rect">
            <a:avLst/>
          </a:prstGeom>
          <a:noFill/>
        </p:spPr>
        <p:txBody>
          <a:bodyPr wrap="square" lIns="91440" tIns="45720" rIns="91440" bIns="45720" anchor="t">
            <a:spAutoFit/>
          </a:bodyPr>
          <a:lstStyle/>
          <a:p>
            <a:r>
              <a:rPr lang="en-AU" b="1">
                <a:latin typeface="Calibri"/>
                <a:cs typeface="Arial"/>
              </a:rPr>
              <a:t>Minimum duration</a:t>
            </a:r>
            <a:r>
              <a:rPr lang="en-AU">
                <a:latin typeface="Calibri"/>
                <a:cs typeface="Arial"/>
              </a:rPr>
              <a:t> of output at full capacity </a:t>
            </a:r>
            <a:endParaRPr lang="en-AU" sz="1800" b="1"/>
          </a:p>
        </p:txBody>
      </p:sp>
      <p:sp>
        <p:nvSpPr>
          <p:cNvPr id="20" name="TextBox 19">
            <a:extLst>
              <a:ext uri="{FF2B5EF4-FFF2-40B4-BE49-F238E27FC236}">
                <a16:creationId xmlns:a16="http://schemas.microsoft.com/office/drawing/2014/main" id="{6C91219D-DC90-CB38-ED14-18D0B5A7734F}"/>
              </a:ext>
            </a:extLst>
          </p:cNvPr>
          <p:cNvSpPr txBox="1"/>
          <p:nvPr/>
        </p:nvSpPr>
        <p:spPr>
          <a:xfrm>
            <a:off x="7045939" y="3033067"/>
            <a:ext cx="4173479" cy="646331"/>
          </a:xfrm>
          <a:prstGeom prst="rect">
            <a:avLst/>
          </a:prstGeom>
          <a:noFill/>
        </p:spPr>
        <p:txBody>
          <a:bodyPr wrap="square" lIns="91440" tIns="45720" rIns="91440" bIns="45720" anchor="t">
            <a:spAutoFit/>
          </a:bodyPr>
          <a:lstStyle/>
          <a:p>
            <a:r>
              <a:rPr lang="en-AU" b="1">
                <a:latin typeface="Calibri"/>
                <a:cs typeface="Arial"/>
              </a:rPr>
              <a:t>Registered with relevant market operator </a:t>
            </a:r>
            <a:r>
              <a:rPr lang="en-AU">
                <a:latin typeface="Calibri"/>
                <a:cs typeface="Arial"/>
              </a:rPr>
              <a:t>to participate in central dispatch</a:t>
            </a:r>
            <a:endParaRPr lang="en-AU" sz="1800" b="1">
              <a:latin typeface="Calibri"/>
              <a:cs typeface="Arial"/>
            </a:endParaRPr>
          </a:p>
        </p:txBody>
      </p:sp>
      <p:sp>
        <p:nvSpPr>
          <p:cNvPr id="21" name="TextBox 20">
            <a:extLst>
              <a:ext uri="{FF2B5EF4-FFF2-40B4-BE49-F238E27FC236}">
                <a16:creationId xmlns:a16="http://schemas.microsoft.com/office/drawing/2014/main" id="{E87AEAC0-F043-5A5A-12FF-03EA27166EB0}"/>
              </a:ext>
            </a:extLst>
          </p:cNvPr>
          <p:cNvSpPr txBox="1"/>
          <p:nvPr/>
        </p:nvSpPr>
        <p:spPr>
          <a:xfrm>
            <a:off x="7045939" y="3886607"/>
            <a:ext cx="4173479" cy="646331"/>
          </a:xfrm>
          <a:prstGeom prst="rect">
            <a:avLst/>
          </a:prstGeom>
          <a:noFill/>
        </p:spPr>
        <p:txBody>
          <a:bodyPr wrap="square" lIns="91440" tIns="45720" rIns="91440" bIns="45720" anchor="t">
            <a:spAutoFit/>
          </a:bodyPr>
          <a:lstStyle/>
          <a:p>
            <a:r>
              <a:rPr lang="en-AU" sz="1800">
                <a:latin typeface="Calibri"/>
                <a:cs typeface="Arial"/>
              </a:rPr>
              <a:t>Meets baseline development requirements </a:t>
            </a:r>
            <a:r>
              <a:rPr lang="en-AU">
                <a:latin typeface="Calibri"/>
                <a:cs typeface="Arial"/>
              </a:rPr>
              <a:t>for</a:t>
            </a:r>
            <a:r>
              <a:rPr lang="en-AU" sz="1800">
                <a:latin typeface="Calibri"/>
                <a:cs typeface="Arial"/>
              </a:rPr>
              <a:t> </a:t>
            </a:r>
            <a:r>
              <a:rPr lang="en-AU" sz="1800" b="1">
                <a:latin typeface="Calibri"/>
                <a:cs typeface="Arial"/>
              </a:rPr>
              <a:t>target COD date</a:t>
            </a:r>
          </a:p>
        </p:txBody>
      </p:sp>
      <p:pic>
        <p:nvPicPr>
          <p:cNvPr id="22" name="Graphic 21">
            <a:extLst>
              <a:ext uri="{FF2B5EF4-FFF2-40B4-BE49-F238E27FC236}">
                <a16:creationId xmlns:a16="http://schemas.microsoft.com/office/drawing/2014/main" id="{020BB31C-51E8-945B-CBCC-836B0886F9F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16551" y="3901688"/>
            <a:ext cx="474218" cy="618545"/>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8B8CB84F-EBDD-E3CB-B8F9-71FA5EDAAB5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77321" y="259309"/>
            <a:ext cx="957593" cy="957593"/>
          </a:xfrm>
          <a:prstGeom prst="rect">
            <a:avLst/>
          </a:prstGeom>
        </p:spPr>
      </p:pic>
      <p:sp>
        <p:nvSpPr>
          <p:cNvPr id="9" name="TextBox 8">
            <a:extLst>
              <a:ext uri="{FF2B5EF4-FFF2-40B4-BE49-F238E27FC236}">
                <a16:creationId xmlns:a16="http://schemas.microsoft.com/office/drawing/2014/main" id="{A71CD1EC-AA42-B954-2BEF-2EDBCD5E9C00}"/>
              </a:ext>
            </a:extLst>
          </p:cNvPr>
          <p:cNvSpPr txBox="1"/>
          <p:nvPr/>
        </p:nvSpPr>
        <p:spPr>
          <a:xfrm>
            <a:off x="10719371" y="1130158"/>
            <a:ext cx="11986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err="1">
                <a:cs typeface="Calibri"/>
              </a:rPr>
              <a:t>Slido</a:t>
            </a:r>
            <a:r>
              <a:rPr lang="en-US" sz="1600" b="1" dirty="0">
                <a:cs typeface="Calibri"/>
              </a:rPr>
              <a:t> Q&amp;A </a:t>
            </a:r>
          </a:p>
        </p:txBody>
      </p:sp>
    </p:spTree>
    <p:extLst>
      <p:ext uri="{BB962C8B-B14F-4D97-AF65-F5344CB8AC3E}">
        <p14:creationId xmlns:p14="http://schemas.microsoft.com/office/powerpoint/2010/main" val="3061211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2B3B-DF64-F9B2-269E-1EFC3054B051}"/>
              </a:ext>
            </a:extLst>
          </p:cNvPr>
          <p:cNvSpPr>
            <a:spLocks noGrp="1"/>
          </p:cNvSpPr>
          <p:nvPr>
            <p:ph type="title"/>
          </p:nvPr>
        </p:nvSpPr>
        <p:spPr/>
        <p:txBody>
          <a:bodyPr/>
          <a:lstStyle/>
          <a:p>
            <a:r>
              <a:rPr lang="en-AU"/>
              <a:t>Assessing projects in the CIS Tender</a:t>
            </a:r>
          </a:p>
        </p:txBody>
      </p:sp>
      <p:sp>
        <p:nvSpPr>
          <p:cNvPr id="5" name="TextBox 4">
            <a:extLst>
              <a:ext uri="{FF2B5EF4-FFF2-40B4-BE49-F238E27FC236}">
                <a16:creationId xmlns:a16="http://schemas.microsoft.com/office/drawing/2014/main" id="{7A77BCC9-CB41-89AC-6990-BB41E5D304DB}"/>
              </a:ext>
            </a:extLst>
          </p:cNvPr>
          <p:cNvSpPr txBox="1"/>
          <p:nvPr/>
        </p:nvSpPr>
        <p:spPr>
          <a:xfrm>
            <a:off x="911225" y="6283583"/>
            <a:ext cx="8605838" cy="184666"/>
          </a:xfrm>
          <a:prstGeom prst="rect">
            <a:avLst/>
          </a:prstGeom>
          <a:noFill/>
        </p:spPr>
        <p:txBody>
          <a:bodyPr wrap="square" lIns="0" tIns="0" rIns="0" bIns="0" rtlCol="0">
            <a:spAutoFit/>
          </a:bodyPr>
          <a:lstStyle/>
          <a:p>
            <a:r>
              <a:rPr lang="en-AU" sz="1200"/>
              <a:t>Capacity Investment Scheme – Consultation Paper Webinar| August 2023</a:t>
            </a:r>
          </a:p>
        </p:txBody>
      </p:sp>
      <p:sp>
        <p:nvSpPr>
          <p:cNvPr id="6" name="TextBox 5">
            <a:extLst>
              <a:ext uri="{FF2B5EF4-FFF2-40B4-BE49-F238E27FC236}">
                <a16:creationId xmlns:a16="http://schemas.microsoft.com/office/drawing/2014/main" id="{82A1C7EF-5D98-4E32-538D-D5AC361B8015}"/>
              </a:ext>
            </a:extLst>
          </p:cNvPr>
          <p:cNvSpPr txBox="1"/>
          <p:nvPr/>
        </p:nvSpPr>
        <p:spPr>
          <a:xfrm>
            <a:off x="9875838" y="6283583"/>
            <a:ext cx="1441450" cy="184666"/>
          </a:xfrm>
          <a:prstGeom prst="rect">
            <a:avLst/>
          </a:prstGeom>
          <a:noFill/>
        </p:spPr>
        <p:txBody>
          <a:bodyPr wrap="square" lIns="0" tIns="0" rIns="0" bIns="0" rtlCol="0">
            <a:spAutoFit/>
          </a:bodyPr>
          <a:lstStyle/>
          <a:p>
            <a:pPr algn="r"/>
            <a:fld id="{E752D76F-37CE-4EFB-8938-B98ED727DBFD}" type="slidenum">
              <a:rPr lang="en-AU" sz="1200" smtClean="0"/>
              <a:t>14</a:t>
            </a:fld>
            <a:endParaRPr lang="en-AU" sz="1200"/>
          </a:p>
        </p:txBody>
      </p:sp>
      <p:sp>
        <p:nvSpPr>
          <p:cNvPr id="4" name="TextBox 3">
            <a:extLst>
              <a:ext uri="{FF2B5EF4-FFF2-40B4-BE49-F238E27FC236}">
                <a16:creationId xmlns:a16="http://schemas.microsoft.com/office/drawing/2014/main" id="{1DAE30D9-436C-6534-B8B6-845E429058DF}"/>
              </a:ext>
            </a:extLst>
          </p:cNvPr>
          <p:cNvSpPr txBox="1"/>
          <p:nvPr/>
        </p:nvSpPr>
        <p:spPr>
          <a:xfrm>
            <a:off x="911225" y="1447800"/>
            <a:ext cx="10515600" cy="369332"/>
          </a:xfrm>
          <a:prstGeom prst="rect">
            <a:avLst/>
          </a:prstGeom>
          <a:noFill/>
        </p:spPr>
        <p:txBody>
          <a:bodyPr wrap="square">
            <a:spAutoFit/>
          </a:bodyPr>
          <a:lstStyle/>
          <a:p>
            <a:r>
              <a:rPr lang="en-AU">
                <a:solidFill>
                  <a:schemeClr val="accent1">
                    <a:lumMod val="50000"/>
                  </a:schemeClr>
                </a:solidFill>
              </a:rPr>
              <a:t>The CIS Tenders will select eligible projects which perform strongly against all objective merit criteria. </a:t>
            </a:r>
          </a:p>
        </p:txBody>
      </p:sp>
      <p:sp>
        <p:nvSpPr>
          <p:cNvPr id="10" name="Rectangle: Rounded Corners 9">
            <a:extLst>
              <a:ext uri="{FF2B5EF4-FFF2-40B4-BE49-F238E27FC236}">
                <a16:creationId xmlns:a16="http://schemas.microsoft.com/office/drawing/2014/main" id="{5DE15CA8-4499-4707-EC3C-C01809222140}"/>
              </a:ext>
            </a:extLst>
          </p:cNvPr>
          <p:cNvSpPr/>
          <p:nvPr/>
        </p:nvSpPr>
        <p:spPr>
          <a:xfrm>
            <a:off x="911225" y="1980826"/>
            <a:ext cx="6619128" cy="1928525"/>
          </a:xfrm>
          <a:prstGeom prst="roundRect">
            <a:avLst/>
          </a:prstGeom>
          <a:solidFill>
            <a:schemeClr val="accent2">
              <a:lumMod val="20000"/>
              <a:lumOff val="80000"/>
            </a:schemeClr>
          </a:solidFill>
          <a:ln w="127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1080000" tIns="72000" rIns="144000" bIns="72000" rtlCol="0" anchor="ctr"/>
          <a:lstStyle/>
          <a:p>
            <a:pPr algn="ctr">
              <a:spcAft>
                <a:spcPts val="1200"/>
              </a:spcAft>
            </a:pPr>
            <a:r>
              <a:rPr lang="en-AU" b="1">
                <a:solidFill>
                  <a:schemeClr val="tx1"/>
                </a:solidFill>
              </a:rPr>
              <a:t>Stage A: Project Bid </a:t>
            </a:r>
          </a:p>
          <a:p>
            <a:pPr algn="ctr">
              <a:spcAft>
                <a:spcPts val="1200"/>
              </a:spcAft>
            </a:pPr>
            <a:r>
              <a:rPr lang="en-AU">
                <a:solidFill>
                  <a:schemeClr val="tx1"/>
                </a:solidFill>
              </a:rPr>
              <a:t>Projects will be assessed against their technical, commercial and social licence merit. </a:t>
            </a:r>
          </a:p>
          <a:p>
            <a:pPr algn="ctr">
              <a:spcAft>
                <a:spcPts val="1200"/>
              </a:spcAft>
            </a:pPr>
            <a:r>
              <a:rPr lang="en-AU">
                <a:solidFill>
                  <a:schemeClr val="tx1"/>
                </a:solidFill>
              </a:rPr>
              <a:t>Projects may be asked to provide an indicative financial bid at the project bid stage</a:t>
            </a:r>
          </a:p>
        </p:txBody>
      </p:sp>
      <p:grpSp>
        <p:nvGrpSpPr>
          <p:cNvPr id="11" name="Group 10">
            <a:extLst>
              <a:ext uri="{FF2B5EF4-FFF2-40B4-BE49-F238E27FC236}">
                <a16:creationId xmlns:a16="http://schemas.microsoft.com/office/drawing/2014/main" id="{7134454B-78BA-3981-67F3-24817B9DFB38}"/>
              </a:ext>
            </a:extLst>
          </p:cNvPr>
          <p:cNvGrpSpPr/>
          <p:nvPr/>
        </p:nvGrpSpPr>
        <p:grpSpPr>
          <a:xfrm>
            <a:off x="1217117" y="4355186"/>
            <a:ext cx="8299946" cy="1651799"/>
            <a:chOff x="2190543" y="4350347"/>
            <a:chExt cx="7149677" cy="1651799"/>
          </a:xfrm>
        </p:grpSpPr>
        <p:sp>
          <p:nvSpPr>
            <p:cNvPr id="12" name="Rectangle: Rounded Corners 11">
              <a:extLst>
                <a:ext uri="{FF2B5EF4-FFF2-40B4-BE49-F238E27FC236}">
                  <a16:creationId xmlns:a16="http://schemas.microsoft.com/office/drawing/2014/main" id="{1BA7EE9A-D593-16FB-84B2-BB157650163B}"/>
                </a:ext>
              </a:extLst>
            </p:cNvPr>
            <p:cNvSpPr/>
            <p:nvPr/>
          </p:nvSpPr>
          <p:spPr>
            <a:xfrm>
              <a:off x="2190543" y="4350347"/>
              <a:ext cx="7149677" cy="1651799"/>
            </a:xfrm>
            <a:prstGeom prst="roundRect">
              <a:avLst/>
            </a:prstGeom>
            <a:solidFill>
              <a:schemeClr val="accent1">
                <a:lumMod val="40000"/>
                <a:lumOff val="60000"/>
              </a:schemeClr>
            </a:solidFill>
            <a:ln w="12700">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1080000" tIns="72000" rIns="144000" bIns="72000" rtlCol="0" anchor="ctr"/>
            <a:lstStyle/>
            <a:p>
              <a:pPr algn="ctr">
                <a:spcAft>
                  <a:spcPts val="1200"/>
                </a:spcAft>
              </a:pPr>
              <a:r>
                <a:rPr lang="en-AU" b="1">
                  <a:solidFill>
                    <a:schemeClr val="tx1"/>
                  </a:solidFill>
                </a:rPr>
                <a:t>Stage B: Financial Bid Stage </a:t>
              </a:r>
            </a:p>
            <a:p>
              <a:pPr algn="ctr">
                <a:spcAft>
                  <a:spcPts val="1200"/>
                </a:spcAft>
              </a:pPr>
              <a:r>
                <a:rPr lang="en-AU">
                  <a:solidFill>
                    <a:schemeClr val="tx1"/>
                  </a:solidFill>
                </a:rPr>
                <a:t>Projects will be assessed against their contribution to the policy objectives of the CIS – contribution to reliability and lower prices for consumers. </a:t>
              </a:r>
            </a:p>
            <a:p>
              <a:pPr algn="ctr">
                <a:spcAft>
                  <a:spcPts val="1200"/>
                </a:spcAft>
              </a:pPr>
              <a:r>
                <a:rPr lang="en-AU">
                  <a:solidFill>
                    <a:schemeClr val="tx1"/>
                  </a:solidFill>
                </a:rPr>
                <a:t>Projects will be expected to provide pricing bid variables</a:t>
              </a:r>
            </a:p>
          </p:txBody>
        </p:sp>
        <p:pic>
          <p:nvPicPr>
            <p:cNvPr id="13" name="Graphic 12">
              <a:extLst>
                <a:ext uri="{FF2B5EF4-FFF2-40B4-BE49-F238E27FC236}">
                  <a16:creationId xmlns:a16="http://schemas.microsoft.com/office/drawing/2014/main" id="{CD0FB27F-1156-8DF4-E43C-279E822E0DB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35381" y="4884264"/>
              <a:ext cx="668624" cy="763255"/>
            </a:xfrm>
            <a:prstGeom prst="rect">
              <a:avLst/>
            </a:prstGeom>
          </p:spPr>
        </p:pic>
      </p:grpSp>
      <p:pic>
        <p:nvPicPr>
          <p:cNvPr id="14" name="Graphic 13">
            <a:extLst>
              <a:ext uri="{FF2B5EF4-FFF2-40B4-BE49-F238E27FC236}">
                <a16:creationId xmlns:a16="http://schemas.microsoft.com/office/drawing/2014/main" id="{A3454C64-D695-B551-396E-6CD1AC47F74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217117" y="2426233"/>
            <a:ext cx="723900" cy="850503"/>
          </a:xfrm>
          <a:prstGeom prst="rect">
            <a:avLst/>
          </a:prstGeom>
        </p:spPr>
      </p:pic>
      <p:pic>
        <p:nvPicPr>
          <p:cNvPr id="15" name="Picture 14" descr="A black curved arrow pointing to the left">
            <a:extLst>
              <a:ext uri="{FF2B5EF4-FFF2-40B4-BE49-F238E27FC236}">
                <a16:creationId xmlns:a16="http://schemas.microsoft.com/office/drawing/2014/main" id="{015F99CA-A6F1-CD69-DB5D-7C9D91E99172}"/>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backgroundRemoval t="9778" b="89778" l="9778" r="90667">
                        <a14:foregroundMark x1="90667" y1="63111" x2="90667" y2="63111"/>
                      </a14:backgroundRemoval>
                    </a14:imgEffect>
                  </a14:imgLayer>
                </a14:imgProps>
              </a:ext>
              <a:ext uri="{28A0092B-C50C-407E-A947-70E740481C1C}">
                <a14:useLocalDpi xmlns:a14="http://schemas.microsoft.com/office/drawing/2010/main" val="0"/>
              </a:ext>
            </a:extLst>
          </a:blip>
          <a:stretch>
            <a:fillRect/>
          </a:stretch>
        </p:blipFill>
        <p:spPr>
          <a:xfrm rot="19939104" flipV="1">
            <a:off x="9257924" y="4117067"/>
            <a:ext cx="1295069" cy="1099395"/>
          </a:xfrm>
          <a:prstGeom prst="rect">
            <a:avLst/>
          </a:prstGeom>
        </p:spPr>
      </p:pic>
      <p:sp>
        <p:nvSpPr>
          <p:cNvPr id="16" name="TextBox 15">
            <a:extLst>
              <a:ext uri="{FF2B5EF4-FFF2-40B4-BE49-F238E27FC236}">
                <a16:creationId xmlns:a16="http://schemas.microsoft.com/office/drawing/2014/main" id="{B9641613-3401-764B-5CD7-1EF832AA1A62}"/>
              </a:ext>
            </a:extLst>
          </p:cNvPr>
          <p:cNvSpPr txBox="1"/>
          <p:nvPr/>
        </p:nvSpPr>
        <p:spPr>
          <a:xfrm>
            <a:off x="7818508" y="3007279"/>
            <a:ext cx="3498780" cy="1187409"/>
          </a:xfrm>
          <a:prstGeom prst="roundRect">
            <a:avLst>
              <a:gd name="adj" fmla="val 14685"/>
            </a:avLst>
          </a:prstGeom>
          <a:noFill/>
          <a:ln w="28575">
            <a:solidFill>
              <a:schemeClr val="accent1"/>
            </a:solidFill>
            <a:prstDash val="dash"/>
          </a:ln>
        </p:spPr>
        <p:txBody>
          <a:bodyPr wrap="square" lIns="72000" tIns="72000" rIns="72000" bIns="72000">
            <a:spAutoFit/>
          </a:bodyPr>
          <a:lstStyle/>
          <a:p>
            <a:pPr algn="ctr">
              <a:lnSpc>
                <a:spcPct val="90000"/>
              </a:lnSpc>
              <a:spcAft>
                <a:spcPts val="800"/>
              </a:spcAft>
            </a:pPr>
            <a:r>
              <a:rPr lang="en-AU" b="1">
                <a:solidFill>
                  <a:schemeClr val="accent1"/>
                </a:solidFill>
                <a:cs typeface="Arial" panose="020B0604020202020204" pitchFamily="34" charset="0"/>
              </a:rPr>
              <a:t>Successful projects</a:t>
            </a:r>
          </a:p>
          <a:p>
            <a:pPr marL="457200" indent="-457200">
              <a:spcAft>
                <a:spcPts val="800"/>
              </a:spcAft>
              <a:buFont typeface="Wingdings" panose="05000000000000000000" pitchFamily="2" charset="2"/>
              <a:buChar char="ü"/>
            </a:pPr>
            <a:r>
              <a:rPr lang="en-AU" sz="1600">
                <a:solidFill>
                  <a:schemeClr val="accent1"/>
                </a:solidFill>
                <a:cs typeface="Arial" panose="020B0604020202020204" pitchFamily="34" charset="0"/>
              </a:rPr>
              <a:t>Availability guarantee of 97%</a:t>
            </a:r>
          </a:p>
          <a:p>
            <a:pPr marL="457200" indent="-457200">
              <a:spcAft>
                <a:spcPts val="800"/>
              </a:spcAft>
              <a:buFont typeface="Wingdings" panose="05000000000000000000" pitchFamily="2" charset="2"/>
              <a:buChar char="ü"/>
            </a:pPr>
            <a:r>
              <a:rPr lang="en-AU" sz="1600">
                <a:solidFill>
                  <a:schemeClr val="accent1"/>
                </a:solidFill>
                <a:cs typeface="Arial" panose="020B0604020202020204" pitchFamily="34" charset="0"/>
              </a:rPr>
              <a:t>LOR3 operational requirement</a:t>
            </a:r>
          </a:p>
        </p:txBody>
      </p:sp>
      <p:pic>
        <p:nvPicPr>
          <p:cNvPr id="7" name="Picture 6" descr="A qr code on a white background&#10;&#10;Description automatically generated">
            <a:extLst>
              <a:ext uri="{FF2B5EF4-FFF2-40B4-BE49-F238E27FC236}">
                <a16:creationId xmlns:a16="http://schemas.microsoft.com/office/drawing/2014/main" id="{13586698-4C3E-9B85-A11B-DF3DAD8B9D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77321" y="259309"/>
            <a:ext cx="957593" cy="957593"/>
          </a:xfrm>
          <a:prstGeom prst="rect">
            <a:avLst/>
          </a:prstGeom>
        </p:spPr>
      </p:pic>
      <p:sp>
        <p:nvSpPr>
          <p:cNvPr id="9" name="TextBox 8">
            <a:extLst>
              <a:ext uri="{FF2B5EF4-FFF2-40B4-BE49-F238E27FC236}">
                <a16:creationId xmlns:a16="http://schemas.microsoft.com/office/drawing/2014/main" id="{34498129-FFFE-874F-C9CF-7C0A80F08261}"/>
              </a:ext>
            </a:extLst>
          </p:cNvPr>
          <p:cNvSpPr txBox="1"/>
          <p:nvPr/>
        </p:nvSpPr>
        <p:spPr>
          <a:xfrm>
            <a:off x="10719371" y="1130158"/>
            <a:ext cx="11986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err="1">
                <a:cs typeface="Calibri"/>
              </a:rPr>
              <a:t>Slido</a:t>
            </a:r>
            <a:r>
              <a:rPr lang="en-US" sz="1600" b="1" dirty="0">
                <a:cs typeface="Calibri"/>
              </a:rPr>
              <a:t> Q&amp;A </a:t>
            </a:r>
          </a:p>
        </p:txBody>
      </p:sp>
    </p:spTree>
    <p:extLst>
      <p:ext uri="{BB962C8B-B14F-4D97-AF65-F5344CB8AC3E}">
        <p14:creationId xmlns:p14="http://schemas.microsoft.com/office/powerpoint/2010/main" val="4140739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2B3B-DF64-F9B2-269E-1EFC3054B051}"/>
              </a:ext>
            </a:extLst>
          </p:cNvPr>
          <p:cNvSpPr>
            <a:spLocks noGrp="1"/>
          </p:cNvSpPr>
          <p:nvPr>
            <p:ph type="title"/>
          </p:nvPr>
        </p:nvSpPr>
        <p:spPr/>
        <p:txBody>
          <a:bodyPr/>
          <a:lstStyle/>
          <a:p>
            <a:r>
              <a:rPr lang="en-AU"/>
              <a:t>Next steps</a:t>
            </a:r>
          </a:p>
        </p:txBody>
      </p:sp>
      <p:sp>
        <p:nvSpPr>
          <p:cNvPr id="5" name="TextBox 4">
            <a:extLst>
              <a:ext uri="{FF2B5EF4-FFF2-40B4-BE49-F238E27FC236}">
                <a16:creationId xmlns:a16="http://schemas.microsoft.com/office/drawing/2014/main" id="{7A77BCC9-CB41-89AC-6990-BB41E5D304DB}"/>
              </a:ext>
            </a:extLst>
          </p:cNvPr>
          <p:cNvSpPr txBox="1"/>
          <p:nvPr/>
        </p:nvSpPr>
        <p:spPr>
          <a:xfrm>
            <a:off x="911225" y="6283583"/>
            <a:ext cx="8605838" cy="184666"/>
          </a:xfrm>
          <a:prstGeom prst="rect">
            <a:avLst/>
          </a:prstGeom>
          <a:noFill/>
        </p:spPr>
        <p:txBody>
          <a:bodyPr wrap="square" lIns="0" tIns="0" rIns="0" bIns="0" rtlCol="0">
            <a:spAutoFit/>
          </a:bodyPr>
          <a:lstStyle/>
          <a:p>
            <a:r>
              <a:rPr lang="en-AU" sz="1200"/>
              <a:t>Capacity Investment Scheme – Consultation Paper Webinar| August 2023</a:t>
            </a:r>
          </a:p>
        </p:txBody>
      </p:sp>
      <p:sp>
        <p:nvSpPr>
          <p:cNvPr id="6" name="TextBox 5">
            <a:extLst>
              <a:ext uri="{FF2B5EF4-FFF2-40B4-BE49-F238E27FC236}">
                <a16:creationId xmlns:a16="http://schemas.microsoft.com/office/drawing/2014/main" id="{82A1C7EF-5D98-4E32-538D-D5AC361B8015}"/>
              </a:ext>
            </a:extLst>
          </p:cNvPr>
          <p:cNvSpPr txBox="1"/>
          <p:nvPr/>
        </p:nvSpPr>
        <p:spPr>
          <a:xfrm>
            <a:off x="9875838" y="6283583"/>
            <a:ext cx="1441450" cy="184666"/>
          </a:xfrm>
          <a:prstGeom prst="rect">
            <a:avLst/>
          </a:prstGeom>
          <a:noFill/>
        </p:spPr>
        <p:txBody>
          <a:bodyPr wrap="square" lIns="0" tIns="0" rIns="0" bIns="0" rtlCol="0">
            <a:spAutoFit/>
          </a:bodyPr>
          <a:lstStyle/>
          <a:p>
            <a:pPr algn="r"/>
            <a:fld id="{E752D76F-37CE-4EFB-8938-B98ED727DBFD}" type="slidenum">
              <a:rPr lang="en-AU" sz="1200" smtClean="0"/>
              <a:t>15</a:t>
            </a:fld>
            <a:endParaRPr lang="en-AU" sz="1200"/>
          </a:p>
        </p:txBody>
      </p:sp>
      <p:sp>
        <p:nvSpPr>
          <p:cNvPr id="7" name="Rectangle: Rounded Corners 6">
            <a:extLst>
              <a:ext uri="{FF2B5EF4-FFF2-40B4-BE49-F238E27FC236}">
                <a16:creationId xmlns:a16="http://schemas.microsoft.com/office/drawing/2014/main" id="{1A287B47-B830-82DF-EE11-8E05E1F1423E}"/>
              </a:ext>
            </a:extLst>
          </p:cNvPr>
          <p:cNvSpPr/>
          <p:nvPr/>
        </p:nvSpPr>
        <p:spPr>
          <a:xfrm>
            <a:off x="2032004" y="1968005"/>
            <a:ext cx="9193199" cy="306542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fontAlgn="auto">
              <a:lnSpc>
                <a:spcPct val="100000"/>
              </a:lnSpc>
              <a:spcBef>
                <a:spcPts val="0"/>
              </a:spcBef>
              <a:spcAft>
                <a:spcPts val="3600"/>
              </a:spcAft>
              <a:buClrTx/>
              <a:buSzTx/>
              <a:tabLst/>
              <a:defRPr/>
            </a:pPr>
            <a:r>
              <a:rPr lang="en-AU" sz="2400">
                <a:solidFill>
                  <a:schemeClr val="tx2"/>
                </a:solidFill>
              </a:rPr>
              <a:t>Have your say on the CIS Consultation Paper – by </a:t>
            </a:r>
            <a:r>
              <a:rPr lang="en-AU" sz="2400" b="1">
                <a:solidFill>
                  <a:schemeClr val="tx2"/>
                </a:solidFill>
              </a:rPr>
              <a:t>31 August 2023</a:t>
            </a:r>
          </a:p>
          <a:p>
            <a:pPr marR="0" lvl="0" fontAlgn="auto">
              <a:lnSpc>
                <a:spcPct val="100000"/>
              </a:lnSpc>
              <a:spcBef>
                <a:spcPts val="0"/>
              </a:spcBef>
              <a:spcAft>
                <a:spcPts val="3600"/>
              </a:spcAft>
              <a:buClrTx/>
              <a:buSzTx/>
              <a:tabLst/>
              <a:defRPr/>
            </a:pPr>
            <a:r>
              <a:rPr lang="en-AU" sz="2400">
                <a:solidFill>
                  <a:schemeClr val="tx2"/>
                </a:solidFill>
              </a:rPr>
              <a:t>Consultation Paper – WA addendum</a:t>
            </a:r>
            <a:endParaRPr lang="en-AU" sz="2400" b="1">
              <a:solidFill>
                <a:schemeClr val="tx2"/>
              </a:solidFill>
            </a:endParaRPr>
          </a:p>
          <a:p>
            <a:pPr marR="0" lvl="0" fontAlgn="auto">
              <a:lnSpc>
                <a:spcPct val="100000"/>
              </a:lnSpc>
              <a:spcBef>
                <a:spcPts val="0"/>
              </a:spcBef>
              <a:spcAft>
                <a:spcPts val="3600"/>
              </a:spcAft>
              <a:buClrTx/>
              <a:buSzTx/>
              <a:tabLst/>
              <a:defRPr/>
            </a:pPr>
            <a:r>
              <a:rPr lang="en-AU" sz="2400">
                <a:solidFill>
                  <a:schemeClr val="tx2"/>
                </a:solidFill>
              </a:rPr>
              <a:t>Delivery of CIS Tender in SA/VIC</a:t>
            </a:r>
            <a:endParaRPr lang="en-AU" sz="2400" b="1">
              <a:solidFill>
                <a:schemeClr val="tx2"/>
              </a:solidFill>
            </a:endParaRPr>
          </a:p>
          <a:p>
            <a:pPr marR="0" lvl="0" fontAlgn="auto">
              <a:lnSpc>
                <a:spcPct val="100000"/>
              </a:lnSpc>
              <a:spcBef>
                <a:spcPts val="0"/>
              </a:spcBef>
              <a:spcAft>
                <a:spcPts val="3600"/>
              </a:spcAft>
              <a:buClrTx/>
              <a:buSzTx/>
              <a:tabLst/>
              <a:defRPr/>
            </a:pPr>
            <a:r>
              <a:rPr lang="en-AU" sz="2400">
                <a:solidFill>
                  <a:schemeClr val="tx2"/>
                </a:solidFill>
              </a:rPr>
              <a:t>CIS Tender Schedule</a:t>
            </a:r>
            <a:endParaRPr lang="en-AU" sz="2400" b="1">
              <a:solidFill>
                <a:schemeClr val="tx2"/>
              </a:solidFill>
            </a:endParaRPr>
          </a:p>
        </p:txBody>
      </p:sp>
      <p:sp>
        <p:nvSpPr>
          <p:cNvPr id="9" name="Arrow: Chevron 8">
            <a:extLst>
              <a:ext uri="{FF2B5EF4-FFF2-40B4-BE49-F238E27FC236}">
                <a16:creationId xmlns:a16="http://schemas.microsoft.com/office/drawing/2014/main" id="{04A0E338-953D-1094-3098-C1A4ABFED7C9}"/>
              </a:ext>
            </a:extLst>
          </p:cNvPr>
          <p:cNvSpPr/>
          <p:nvPr/>
        </p:nvSpPr>
        <p:spPr>
          <a:xfrm rot="5400000">
            <a:off x="1006846" y="1936750"/>
            <a:ext cx="770791" cy="962025"/>
          </a:xfrm>
          <a:prstGeom prst="chevron">
            <a:avLst>
              <a:gd name="adj" fmla="val 3118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 name="Arrow: Chevron 9">
            <a:extLst>
              <a:ext uri="{FF2B5EF4-FFF2-40B4-BE49-F238E27FC236}">
                <a16:creationId xmlns:a16="http://schemas.microsoft.com/office/drawing/2014/main" id="{4C07D64C-0226-E996-0B72-55788879ACFF}"/>
              </a:ext>
            </a:extLst>
          </p:cNvPr>
          <p:cNvSpPr/>
          <p:nvPr/>
        </p:nvSpPr>
        <p:spPr>
          <a:xfrm rot="5400000">
            <a:off x="1006843" y="2735711"/>
            <a:ext cx="770791" cy="962025"/>
          </a:xfrm>
          <a:prstGeom prst="chevron">
            <a:avLst>
              <a:gd name="adj" fmla="val 3118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1" name="Arrow: Chevron 10">
            <a:extLst>
              <a:ext uri="{FF2B5EF4-FFF2-40B4-BE49-F238E27FC236}">
                <a16:creationId xmlns:a16="http://schemas.microsoft.com/office/drawing/2014/main" id="{C10DFC91-970D-8BC8-4643-A90A73B4AC6F}"/>
              </a:ext>
            </a:extLst>
          </p:cNvPr>
          <p:cNvSpPr/>
          <p:nvPr/>
        </p:nvSpPr>
        <p:spPr>
          <a:xfrm rot="5400000">
            <a:off x="1006843" y="3534672"/>
            <a:ext cx="770791" cy="962025"/>
          </a:xfrm>
          <a:prstGeom prst="chevron">
            <a:avLst>
              <a:gd name="adj" fmla="val 311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2" name="Arrow: Chevron 11">
            <a:extLst>
              <a:ext uri="{FF2B5EF4-FFF2-40B4-BE49-F238E27FC236}">
                <a16:creationId xmlns:a16="http://schemas.microsoft.com/office/drawing/2014/main" id="{F254491D-5B65-5A6C-3323-D4A41B394D6B}"/>
              </a:ext>
            </a:extLst>
          </p:cNvPr>
          <p:cNvSpPr/>
          <p:nvPr/>
        </p:nvSpPr>
        <p:spPr>
          <a:xfrm rot="5400000">
            <a:off x="1006842" y="4333634"/>
            <a:ext cx="770791" cy="962025"/>
          </a:xfrm>
          <a:prstGeom prst="chevron">
            <a:avLst>
              <a:gd name="adj" fmla="val 3118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pic>
        <p:nvPicPr>
          <p:cNvPr id="4" name="Picture 3" descr="A qr code on a white background&#10;&#10;Description automatically generated">
            <a:extLst>
              <a:ext uri="{FF2B5EF4-FFF2-40B4-BE49-F238E27FC236}">
                <a16:creationId xmlns:a16="http://schemas.microsoft.com/office/drawing/2014/main" id="{0A7AA244-E956-DCD7-8141-09E24513E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7321" y="259309"/>
            <a:ext cx="957593" cy="957593"/>
          </a:xfrm>
          <a:prstGeom prst="rect">
            <a:avLst/>
          </a:prstGeom>
        </p:spPr>
      </p:pic>
      <p:sp>
        <p:nvSpPr>
          <p:cNvPr id="13" name="TextBox 12">
            <a:extLst>
              <a:ext uri="{FF2B5EF4-FFF2-40B4-BE49-F238E27FC236}">
                <a16:creationId xmlns:a16="http://schemas.microsoft.com/office/drawing/2014/main" id="{B571CE84-4773-5231-584C-FCEEA208BA0E}"/>
              </a:ext>
            </a:extLst>
          </p:cNvPr>
          <p:cNvSpPr txBox="1"/>
          <p:nvPr/>
        </p:nvSpPr>
        <p:spPr>
          <a:xfrm>
            <a:off x="10719371" y="1130158"/>
            <a:ext cx="11986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err="1">
                <a:cs typeface="Calibri"/>
              </a:rPr>
              <a:t>Slido</a:t>
            </a:r>
            <a:r>
              <a:rPr lang="en-US" sz="1600" b="1" dirty="0">
                <a:cs typeface="Calibri"/>
              </a:rPr>
              <a:t> Q&amp;A </a:t>
            </a:r>
          </a:p>
        </p:txBody>
      </p:sp>
    </p:spTree>
    <p:extLst>
      <p:ext uri="{BB962C8B-B14F-4D97-AF65-F5344CB8AC3E}">
        <p14:creationId xmlns:p14="http://schemas.microsoft.com/office/powerpoint/2010/main" val="262990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D8B9EB-BB4D-4CFA-A800-42D507A3B158}"/>
              </a:ext>
            </a:extLst>
          </p:cNvPr>
          <p:cNvSpPr>
            <a:spLocks noGrp="1"/>
          </p:cNvSpPr>
          <p:nvPr>
            <p:ph type="body" sz="quarter" idx="10"/>
          </p:nvPr>
        </p:nvSpPr>
        <p:spPr>
          <a:xfrm>
            <a:off x="860950" y="975715"/>
            <a:ext cx="10069513" cy="571932"/>
          </a:xfrm>
        </p:spPr>
        <p:txBody>
          <a:bodyPr/>
          <a:lstStyle/>
          <a:p>
            <a:r>
              <a:rPr lang="en-AU" sz="6600" b="1" dirty="0"/>
              <a:t>Q&amp;A</a:t>
            </a:r>
          </a:p>
        </p:txBody>
      </p:sp>
      <p:pic>
        <p:nvPicPr>
          <p:cNvPr id="4" name="Picture 3" descr="A picture containing black and white, sketch, art, graphics&#10;&#10;Description automatically generated">
            <a:extLst>
              <a:ext uri="{FF2B5EF4-FFF2-40B4-BE49-F238E27FC236}">
                <a16:creationId xmlns:a16="http://schemas.microsoft.com/office/drawing/2014/main" id="{0EB43183-C09A-7E1E-7F7D-C9E3D985B62B}"/>
              </a:ext>
            </a:extLst>
          </p:cNvPr>
          <p:cNvPicPr>
            <a:picLocks noChangeAspect="1"/>
          </p:cNvPicPr>
          <p:nvPr/>
        </p:nvPicPr>
        <p:blipFill rotWithShape="1">
          <a:blip r:embed="rId3">
            <a:extLst>
              <a:ext uri="{28A0092B-C50C-407E-A947-70E740481C1C}">
                <a14:useLocalDpi xmlns:a14="http://schemas.microsoft.com/office/drawing/2010/main" val="0"/>
              </a:ext>
            </a:extLst>
          </a:blip>
          <a:srcRect r="1573" b="1565"/>
          <a:stretch/>
        </p:blipFill>
        <p:spPr>
          <a:xfrm>
            <a:off x="9144000" y="4034359"/>
            <a:ext cx="3048000" cy="2318816"/>
          </a:xfrm>
          <a:prstGeom prst="rect">
            <a:avLst/>
          </a:prstGeom>
        </p:spPr>
      </p:pic>
      <p:pic>
        <p:nvPicPr>
          <p:cNvPr id="8" name="Graphic 7">
            <a:extLst>
              <a:ext uri="{FF2B5EF4-FFF2-40B4-BE49-F238E27FC236}">
                <a16:creationId xmlns:a16="http://schemas.microsoft.com/office/drawing/2014/main" id="{8FB02FA3-EEB6-3896-1677-7CA41F2954B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487293" y="3294875"/>
            <a:ext cx="1526477" cy="1199373"/>
          </a:xfrm>
          <a:prstGeom prst="rect">
            <a:avLst/>
          </a:prstGeom>
        </p:spPr>
      </p:pic>
      <p:sp>
        <p:nvSpPr>
          <p:cNvPr id="9" name="Content Placeholder 2">
            <a:extLst>
              <a:ext uri="{FF2B5EF4-FFF2-40B4-BE49-F238E27FC236}">
                <a16:creationId xmlns:a16="http://schemas.microsoft.com/office/drawing/2014/main" id="{556D4039-55C1-07A2-0F62-32EDBA91F2E8}"/>
              </a:ext>
            </a:extLst>
          </p:cNvPr>
          <p:cNvSpPr txBox="1">
            <a:spLocks/>
          </p:cNvSpPr>
          <p:nvPr/>
        </p:nvSpPr>
        <p:spPr>
          <a:xfrm>
            <a:off x="1027956" y="2185252"/>
            <a:ext cx="4161469" cy="3418620"/>
          </a:xfrm>
          <a:prstGeom prst="rect">
            <a:avLst/>
          </a:prstGeom>
        </p:spPr>
        <p:txBody>
          <a:bodyPr vert="horz" lIns="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2"/>
                </a:solidFill>
                <a:latin typeface="Arial Nova" panose="020F05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Arial Nova"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2"/>
                </a:solidFill>
                <a:latin typeface="Arial Nova"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2"/>
                </a:solidFill>
                <a:latin typeface="Arial Nova"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spcBef>
                <a:spcPts val="1600"/>
              </a:spcBef>
            </a:pPr>
            <a:r>
              <a:rPr lang="en-US" sz="3400" b="1" dirty="0">
                <a:solidFill>
                  <a:schemeClr val="bg1"/>
                </a:solidFill>
                <a:latin typeface="Century Gothic"/>
              </a:rPr>
              <a:t>Join the discussion at </a:t>
            </a:r>
            <a:r>
              <a:rPr lang="en-US" sz="3400" b="1" dirty="0">
                <a:solidFill>
                  <a:schemeClr val="bg1"/>
                </a:solidFill>
                <a:latin typeface="Century Gothic"/>
                <a:hlinkClick r:id="rId6">
                  <a:extLst>
                    <a:ext uri="{A12FA001-AC4F-418D-AE19-62706E023703}">
                      <ahyp:hlinkClr xmlns:ahyp="http://schemas.microsoft.com/office/drawing/2018/hyperlinkcolor" val="tx"/>
                    </a:ext>
                  </a:extLst>
                </a:hlinkClick>
              </a:rPr>
              <a:t>slido.com</a:t>
            </a:r>
            <a:endParaRPr lang="en-US" sz="3400" b="1" dirty="0">
              <a:solidFill>
                <a:schemeClr val="bg1"/>
              </a:solidFill>
            </a:endParaRPr>
          </a:p>
          <a:p>
            <a:pPr>
              <a:lnSpc>
                <a:spcPct val="114000"/>
              </a:lnSpc>
              <a:spcBef>
                <a:spcPts val="1600"/>
              </a:spcBef>
            </a:pPr>
            <a:r>
              <a:rPr lang="en-US" sz="3400" b="1" dirty="0">
                <a:solidFill>
                  <a:schemeClr val="bg1"/>
                </a:solidFill>
              </a:rPr>
              <a:t>Code: #3535545</a:t>
            </a:r>
          </a:p>
          <a:p>
            <a:pPr>
              <a:lnSpc>
                <a:spcPct val="114000"/>
              </a:lnSpc>
              <a:spcBef>
                <a:spcPts val="1600"/>
              </a:spcBef>
            </a:pPr>
            <a:r>
              <a:rPr lang="en-US" sz="3200" dirty="0">
                <a:latin typeface="Arial Nova"/>
              </a:rPr>
              <a:t>If you are unable to access the Q&amp;A, please text your question to 0425 413 902 </a:t>
            </a:r>
          </a:p>
          <a:p>
            <a:pPr>
              <a:lnSpc>
                <a:spcPct val="114000"/>
              </a:lnSpc>
              <a:spcBef>
                <a:spcPts val="1600"/>
              </a:spcBef>
            </a:pPr>
            <a:endParaRPr lang="en-US" sz="3400" b="1" dirty="0">
              <a:solidFill>
                <a:schemeClr val="bg1"/>
              </a:solidFill>
            </a:endParaRPr>
          </a:p>
          <a:p>
            <a:pPr>
              <a:lnSpc>
                <a:spcPct val="114000"/>
              </a:lnSpc>
              <a:spcBef>
                <a:spcPts val="1600"/>
              </a:spcBef>
            </a:pPr>
            <a:endParaRPr lang="en-US" sz="3400" b="1" dirty="0">
              <a:solidFill>
                <a:schemeClr val="bg1"/>
              </a:solidFill>
            </a:endParaRPr>
          </a:p>
        </p:txBody>
      </p:sp>
      <p:pic>
        <p:nvPicPr>
          <p:cNvPr id="11" name="Picture 10" descr="A qr code on a white background&#10;&#10;Description automatically generated">
            <a:extLst>
              <a:ext uri="{FF2B5EF4-FFF2-40B4-BE49-F238E27FC236}">
                <a16:creationId xmlns:a16="http://schemas.microsoft.com/office/drawing/2014/main" id="{50712A6F-BFC9-AB94-C310-58F2852EFC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17274" y="2552020"/>
            <a:ext cx="2454874" cy="2454874"/>
          </a:xfrm>
          <a:prstGeom prst="rect">
            <a:avLst/>
          </a:prstGeom>
        </p:spPr>
      </p:pic>
    </p:spTree>
    <p:extLst>
      <p:ext uri="{BB962C8B-B14F-4D97-AF65-F5344CB8AC3E}">
        <p14:creationId xmlns:p14="http://schemas.microsoft.com/office/powerpoint/2010/main" val="2433049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A1C7EF-5D98-4E32-538D-D5AC361B8015}"/>
              </a:ext>
            </a:extLst>
          </p:cNvPr>
          <p:cNvSpPr txBox="1"/>
          <p:nvPr/>
        </p:nvSpPr>
        <p:spPr>
          <a:xfrm>
            <a:off x="9875838" y="6283583"/>
            <a:ext cx="1441450" cy="184666"/>
          </a:xfrm>
          <a:prstGeom prst="rect">
            <a:avLst/>
          </a:prstGeom>
          <a:noFill/>
        </p:spPr>
        <p:txBody>
          <a:bodyPr wrap="square" lIns="0" tIns="0" rIns="0" bIns="0" rtlCol="0">
            <a:spAutoFit/>
          </a:bodyPr>
          <a:lstStyle/>
          <a:p>
            <a:pPr algn="r"/>
            <a:fld id="{E752D76F-37CE-4EFB-8938-B98ED727DBFD}" type="slidenum">
              <a:rPr lang="en-AU" sz="1200" smtClean="0"/>
              <a:t>17</a:t>
            </a:fld>
            <a:endParaRPr lang="en-AU" sz="1200"/>
          </a:p>
        </p:txBody>
      </p:sp>
      <p:pic>
        <p:nvPicPr>
          <p:cNvPr id="8" name="Picture 7">
            <a:extLst>
              <a:ext uri="{FF2B5EF4-FFF2-40B4-BE49-F238E27FC236}">
                <a16:creationId xmlns:a16="http://schemas.microsoft.com/office/drawing/2014/main" id="{B1A8F505-5531-D2FD-F68C-D55A0C892F0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4532" t="7897" r="51155" b="7897"/>
          <a:stretch/>
        </p:blipFill>
        <p:spPr>
          <a:xfrm>
            <a:off x="0" y="0"/>
            <a:ext cx="3863340" cy="6858000"/>
          </a:xfrm>
          <a:prstGeom prst="rect">
            <a:avLst/>
          </a:prstGeom>
        </p:spPr>
      </p:pic>
      <p:pic>
        <p:nvPicPr>
          <p:cNvPr id="13" name="Graphic 12">
            <a:extLst>
              <a:ext uri="{FF2B5EF4-FFF2-40B4-BE49-F238E27FC236}">
                <a16:creationId xmlns:a16="http://schemas.microsoft.com/office/drawing/2014/main" id="{E12D3703-C3DD-75F6-7BF0-D2BB5174D3B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13505" y="814187"/>
            <a:ext cx="1994145" cy="1566826"/>
          </a:xfrm>
          <a:prstGeom prst="rect">
            <a:avLst/>
          </a:prstGeom>
        </p:spPr>
      </p:pic>
      <p:sp>
        <p:nvSpPr>
          <p:cNvPr id="14" name="TextBox 13">
            <a:extLst>
              <a:ext uri="{FF2B5EF4-FFF2-40B4-BE49-F238E27FC236}">
                <a16:creationId xmlns:a16="http://schemas.microsoft.com/office/drawing/2014/main" id="{18921268-5098-B85C-C3BF-2703FA127956}"/>
              </a:ext>
            </a:extLst>
          </p:cNvPr>
          <p:cNvSpPr txBox="1"/>
          <p:nvPr/>
        </p:nvSpPr>
        <p:spPr>
          <a:xfrm>
            <a:off x="891540" y="2286080"/>
            <a:ext cx="3409950" cy="1323439"/>
          </a:xfrm>
          <a:prstGeom prst="rect">
            <a:avLst/>
          </a:prstGeom>
          <a:noFill/>
        </p:spPr>
        <p:txBody>
          <a:bodyPr wrap="square" lIns="91440" tIns="45720" rIns="91440" bIns="45720" rtlCol="0" anchor="t">
            <a:spAutoFit/>
          </a:bodyPr>
          <a:lstStyle/>
          <a:p>
            <a:endParaRPr lang="en-AU" sz="8000" dirty="0">
              <a:cs typeface="Calibri"/>
            </a:endParaRPr>
          </a:p>
        </p:txBody>
      </p:sp>
      <p:sp>
        <p:nvSpPr>
          <p:cNvPr id="15" name="TextBox 14">
            <a:extLst>
              <a:ext uri="{FF2B5EF4-FFF2-40B4-BE49-F238E27FC236}">
                <a16:creationId xmlns:a16="http://schemas.microsoft.com/office/drawing/2014/main" id="{56448F65-AE98-5165-16DC-5FD4878A8E5E}"/>
              </a:ext>
            </a:extLst>
          </p:cNvPr>
          <p:cNvSpPr txBox="1"/>
          <p:nvPr/>
        </p:nvSpPr>
        <p:spPr>
          <a:xfrm>
            <a:off x="4427219" y="1765478"/>
            <a:ext cx="6851275" cy="646331"/>
          </a:xfrm>
          <a:prstGeom prst="rect">
            <a:avLst/>
          </a:prstGeom>
          <a:solidFill>
            <a:schemeClr val="accent1">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R="0" lvl="0" fontAlgn="auto">
              <a:lnSpc>
                <a:spcPct val="100000"/>
              </a:lnSpc>
              <a:spcBef>
                <a:spcPts val="0"/>
              </a:spcBef>
              <a:spcAft>
                <a:spcPts val="3600"/>
              </a:spcAft>
              <a:buClrTx/>
              <a:buSzTx/>
              <a:tabLst/>
              <a:defRPr/>
            </a:pPr>
            <a:r>
              <a:rPr lang="en-AU" sz="1800">
                <a:solidFill>
                  <a:schemeClr val="tx2"/>
                </a:solidFill>
              </a:rPr>
              <a:t>Have your say on the Capacity Investment Scheme Public Consultation Paper – by </a:t>
            </a:r>
            <a:r>
              <a:rPr lang="en-AU" sz="1800" b="1">
                <a:solidFill>
                  <a:schemeClr val="tx2"/>
                </a:solidFill>
              </a:rPr>
              <a:t>31 August 2023</a:t>
            </a:r>
          </a:p>
        </p:txBody>
      </p:sp>
      <p:sp>
        <p:nvSpPr>
          <p:cNvPr id="16" name="Title 1">
            <a:extLst>
              <a:ext uri="{FF2B5EF4-FFF2-40B4-BE49-F238E27FC236}">
                <a16:creationId xmlns:a16="http://schemas.microsoft.com/office/drawing/2014/main" id="{1EEA7DAC-946F-31DA-5912-EFCCAFD3FC7D}"/>
              </a:ext>
            </a:extLst>
          </p:cNvPr>
          <p:cNvSpPr>
            <a:spLocks noGrp="1"/>
          </p:cNvSpPr>
          <p:nvPr>
            <p:ph type="title"/>
          </p:nvPr>
        </p:nvSpPr>
        <p:spPr>
          <a:xfrm>
            <a:off x="4347210" y="606344"/>
            <a:ext cx="6873240" cy="663574"/>
          </a:xfrm>
        </p:spPr>
        <p:txBody>
          <a:bodyPr lIns="91440" tIns="45720" rIns="91440" bIns="45720" anchor="t"/>
          <a:lstStyle/>
          <a:p>
            <a:r>
              <a:rPr lang="en-AU" dirty="0"/>
              <a:t>Have your say</a:t>
            </a:r>
          </a:p>
        </p:txBody>
      </p:sp>
      <p:sp>
        <p:nvSpPr>
          <p:cNvPr id="17" name="TextBox 16">
            <a:extLst>
              <a:ext uri="{FF2B5EF4-FFF2-40B4-BE49-F238E27FC236}">
                <a16:creationId xmlns:a16="http://schemas.microsoft.com/office/drawing/2014/main" id="{CF7CA823-4C4F-A936-44AC-BDCF8C978FE2}"/>
              </a:ext>
            </a:extLst>
          </p:cNvPr>
          <p:cNvSpPr txBox="1"/>
          <p:nvPr/>
        </p:nvSpPr>
        <p:spPr>
          <a:xfrm>
            <a:off x="4427219" y="2797305"/>
            <a:ext cx="6873241" cy="923330"/>
          </a:xfrm>
          <a:prstGeom prst="rect">
            <a:avLst/>
          </a:prstGeom>
          <a:solidFill>
            <a:schemeClr val="accent1">
              <a:lumMod val="20000"/>
              <a:lumOff val="80000"/>
            </a:schemeClr>
          </a:solidFill>
        </p:spPr>
        <p:txBody>
          <a:bodyPr wrap="square">
            <a:spAutoFit/>
          </a:bodyPr>
          <a:lstStyle/>
          <a:p>
            <a:r>
              <a:rPr lang="en-AU"/>
              <a:t>Submit your feedback through the department’s Consultation Hub at:</a:t>
            </a:r>
          </a:p>
          <a:p>
            <a:r>
              <a:rPr lang="en-AU">
                <a:hlinkClick r:id="rId6"/>
              </a:rPr>
              <a:t>https://consult.dcceew.gov.au/capacity-investment-scheme-public-consultation-paper</a:t>
            </a:r>
            <a:r>
              <a:rPr lang="en-AU"/>
              <a:t> </a:t>
            </a:r>
          </a:p>
        </p:txBody>
      </p:sp>
      <p:sp>
        <p:nvSpPr>
          <p:cNvPr id="18" name="TextBox 17">
            <a:extLst>
              <a:ext uri="{FF2B5EF4-FFF2-40B4-BE49-F238E27FC236}">
                <a16:creationId xmlns:a16="http://schemas.microsoft.com/office/drawing/2014/main" id="{629B6DD5-953F-7AE6-F530-EAD9DA1949AE}"/>
              </a:ext>
            </a:extLst>
          </p:cNvPr>
          <p:cNvSpPr txBox="1"/>
          <p:nvPr/>
        </p:nvSpPr>
        <p:spPr>
          <a:xfrm>
            <a:off x="4427219" y="4094357"/>
            <a:ext cx="6873241" cy="923330"/>
          </a:xfrm>
          <a:prstGeom prst="rect">
            <a:avLst/>
          </a:prstGeom>
          <a:solidFill>
            <a:schemeClr val="accent1">
              <a:lumMod val="20000"/>
              <a:lumOff val="80000"/>
            </a:schemeClr>
          </a:solidFill>
        </p:spPr>
        <p:txBody>
          <a:bodyPr wrap="square">
            <a:spAutoFit/>
          </a:bodyPr>
          <a:lstStyle/>
          <a:p>
            <a:r>
              <a:rPr lang="en-AU" b="0" i="0">
                <a:solidFill>
                  <a:srgbClr val="252423"/>
                </a:solidFill>
                <a:effectLst/>
              </a:rPr>
              <a:t>The Department of Climate Change, Energy, the Environment and Water looks forward to hearing from you and receiving your feedback on the scheme.</a:t>
            </a:r>
            <a:endParaRPr lang="en-AU"/>
          </a:p>
        </p:txBody>
      </p:sp>
    </p:spTree>
    <p:extLst>
      <p:ext uri="{BB962C8B-B14F-4D97-AF65-F5344CB8AC3E}">
        <p14:creationId xmlns:p14="http://schemas.microsoft.com/office/powerpoint/2010/main" val="3616025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3268C2-8048-0DA9-AE5B-09CE3B31C5F9}"/>
              </a:ext>
            </a:extLst>
          </p:cNvPr>
          <p:cNvSpPr txBox="1"/>
          <p:nvPr/>
        </p:nvSpPr>
        <p:spPr>
          <a:xfrm>
            <a:off x="927057" y="1363503"/>
            <a:ext cx="10404331" cy="3139321"/>
          </a:xfrm>
          <a:prstGeom prst="rect">
            <a:avLst/>
          </a:prstGeom>
          <a:noFill/>
        </p:spPr>
        <p:txBody>
          <a:bodyPr wrap="square" rtlCol="0">
            <a:spAutoFit/>
          </a:bodyPr>
          <a:lstStyle/>
          <a:p>
            <a:pPr>
              <a:spcAft>
                <a:spcPts val="1200"/>
              </a:spcAft>
            </a:pPr>
            <a:r>
              <a:rPr lang="en-AU" sz="4800">
                <a:solidFill>
                  <a:schemeClr val="bg1"/>
                </a:solidFill>
              </a:rPr>
              <a:t>Contact us</a:t>
            </a:r>
          </a:p>
          <a:p>
            <a:r>
              <a:rPr lang="en-AU" sz="2800" b="1">
                <a:solidFill>
                  <a:schemeClr val="bg1"/>
                </a:solidFill>
                <a:hlinkClick r:id="rId3"/>
              </a:rPr>
              <a:t>CapacityInvestmentScheme@dcceew.gov.au</a:t>
            </a:r>
            <a:endParaRPr lang="en-AU" sz="2800" b="1">
              <a:solidFill>
                <a:schemeClr val="bg1"/>
              </a:solidFill>
            </a:endParaRPr>
          </a:p>
          <a:p>
            <a:endParaRPr lang="en-AU" sz="2800" b="1">
              <a:solidFill>
                <a:schemeClr val="bg1"/>
              </a:solidFill>
            </a:endParaRPr>
          </a:p>
          <a:p>
            <a:r>
              <a:rPr lang="en-AU" sz="2800" b="1">
                <a:solidFill>
                  <a:schemeClr val="bg1"/>
                </a:solidFill>
              </a:rPr>
              <a:t>For more information visit</a:t>
            </a:r>
          </a:p>
          <a:p>
            <a:r>
              <a:rPr lang="en-AU" sz="2800" b="1">
                <a:solidFill>
                  <a:schemeClr val="bg1"/>
                </a:solidFill>
                <a:hlinkClick r:id="rId4"/>
              </a:rPr>
              <a:t>https://www.energy.gov.au/government-priorities/energy-supply/capacity-investment-scheme</a:t>
            </a:r>
            <a:r>
              <a:rPr lang="en-AU" sz="2800" b="1">
                <a:solidFill>
                  <a:schemeClr val="bg1"/>
                </a:solidFill>
              </a:rPr>
              <a:t> </a:t>
            </a:r>
          </a:p>
        </p:txBody>
      </p:sp>
      <p:grpSp>
        <p:nvGrpSpPr>
          <p:cNvPr id="8" name="Group 7">
            <a:extLst>
              <a:ext uri="{FF2B5EF4-FFF2-40B4-BE49-F238E27FC236}">
                <a16:creationId xmlns:a16="http://schemas.microsoft.com/office/drawing/2014/main" id="{F179156D-198E-E3BC-BBAF-75AB336BC618}"/>
              </a:ext>
            </a:extLst>
          </p:cNvPr>
          <p:cNvGrpSpPr/>
          <p:nvPr/>
        </p:nvGrpSpPr>
        <p:grpSpPr>
          <a:xfrm>
            <a:off x="927057" y="5605263"/>
            <a:ext cx="796665" cy="412422"/>
            <a:chOff x="455873" y="5605263"/>
            <a:chExt cx="796665" cy="412422"/>
          </a:xfrm>
        </p:grpSpPr>
        <p:sp>
          <p:nvSpPr>
            <p:cNvPr id="9" name="TextBox 8">
              <a:extLst>
                <a:ext uri="{FF2B5EF4-FFF2-40B4-BE49-F238E27FC236}">
                  <a16:creationId xmlns:a16="http://schemas.microsoft.com/office/drawing/2014/main" id="{3DB254EB-EC04-5E12-691E-FC498D723F2D}"/>
                </a:ext>
              </a:extLst>
            </p:cNvPr>
            <p:cNvSpPr txBox="1"/>
            <p:nvPr/>
          </p:nvSpPr>
          <p:spPr>
            <a:xfrm>
              <a:off x="455873" y="5605264"/>
              <a:ext cx="796665" cy="412421"/>
            </a:xfrm>
            <a:prstGeom prst="rect">
              <a:avLst/>
            </a:prstGeom>
            <a:noFill/>
          </p:spPr>
          <p:txBody>
            <a:bodyPr wrap="square">
              <a:spAutoFit/>
            </a:bodyPr>
            <a:lstStyle/>
            <a:p>
              <a:pPr>
                <a:lnSpc>
                  <a:spcPts val="1200"/>
                </a:lnSpc>
              </a:pPr>
              <a:r>
                <a:rPr lang="en-AU" sz="1500" b="1" err="1">
                  <a:solidFill>
                    <a:schemeClr val="bg1"/>
                  </a:solidFill>
                </a:rPr>
                <a:t>dcceew</a:t>
              </a:r>
              <a:br>
                <a:rPr lang="en-AU" sz="1500" b="1">
                  <a:solidFill>
                    <a:schemeClr val="bg1"/>
                  </a:solidFill>
                </a:rPr>
              </a:br>
              <a:r>
                <a:rPr lang="en-AU" sz="1500">
                  <a:solidFill>
                    <a:schemeClr val="bg1"/>
                  </a:solidFill>
                </a:rPr>
                <a:t>gov.au</a:t>
              </a:r>
            </a:p>
          </p:txBody>
        </p:sp>
        <p:cxnSp>
          <p:nvCxnSpPr>
            <p:cNvPr id="10" name="Straight Connector 9">
              <a:extLst>
                <a:ext uri="{FF2B5EF4-FFF2-40B4-BE49-F238E27FC236}">
                  <a16:creationId xmlns:a16="http://schemas.microsoft.com/office/drawing/2014/main" id="{DBDDAD5F-2861-0DDC-046C-1FC584D55969}"/>
                </a:ext>
              </a:extLst>
            </p:cNvPr>
            <p:cNvCxnSpPr>
              <a:cxnSpLocks/>
            </p:cNvCxnSpPr>
            <p:nvPr/>
          </p:nvCxnSpPr>
          <p:spPr>
            <a:xfrm>
              <a:off x="463975" y="5605263"/>
              <a:ext cx="0" cy="34483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498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93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D8B9EB-BB4D-4CFA-A800-42D507A3B158}"/>
              </a:ext>
            </a:extLst>
          </p:cNvPr>
          <p:cNvSpPr>
            <a:spLocks noGrp="1"/>
          </p:cNvSpPr>
          <p:nvPr>
            <p:ph type="body" sz="quarter" idx="10"/>
          </p:nvPr>
        </p:nvSpPr>
        <p:spPr>
          <a:xfrm>
            <a:off x="781050" y="696055"/>
            <a:ext cx="10069513" cy="571932"/>
          </a:xfrm>
        </p:spPr>
        <p:txBody>
          <a:bodyPr/>
          <a:lstStyle/>
          <a:p>
            <a:r>
              <a:rPr lang="en-AU"/>
              <a:t>Disclaimer</a:t>
            </a:r>
          </a:p>
        </p:txBody>
      </p:sp>
      <p:sp>
        <p:nvSpPr>
          <p:cNvPr id="3" name="Text Placeholder 2">
            <a:extLst>
              <a:ext uri="{FF2B5EF4-FFF2-40B4-BE49-F238E27FC236}">
                <a16:creationId xmlns:a16="http://schemas.microsoft.com/office/drawing/2014/main" id="{E31BBFFB-46F3-7AB0-6117-D7C7EBF654E7}"/>
              </a:ext>
            </a:extLst>
          </p:cNvPr>
          <p:cNvSpPr>
            <a:spLocks noGrp="1"/>
          </p:cNvSpPr>
          <p:nvPr>
            <p:ph type="body" sz="quarter" idx="11"/>
          </p:nvPr>
        </p:nvSpPr>
        <p:spPr>
          <a:xfrm>
            <a:off x="781050" y="1339703"/>
            <a:ext cx="10629900" cy="1483938"/>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effectLst/>
                <a:uLnTx/>
                <a:uFillTx/>
                <a:latin typeface="+mn-lt"/>
                <a:ea typeface="+mn-ea"/>
                <a:cs typeface="+mn-cs"/>
              </a:rPr>
              <a:t>The Commonwealth of Australia, as represented by the Department of Climate Change, Energy, the Environment and Water, has produced this publication to provide high-level and initial guidance on the proposed Capacity Investment Scheme (CIS). The CIS is presently under development and the information contained in this publication is subject to change. This publication does not indicate commitment by the Australian Government to a particular course of action in relation to the CIS or otherwise.</a:t>
            </a:r>
          </a:p>
        </p:txBody>
      </p:sp>
      <p:pic>
        <p:nvPicPr>
          <p:cNvPr id="4" name="Picture 3" descr="A picture containing black and white, sketch, art, graphics&#10;&#10;Description automatically generated">
            <a:extLst>
              <a:ext uri="{FF2B5EF4-FFF2-40B4-BE49-F238E27FC236}">
                <a16:creationId xmlns:a16="http://schemas.microsoft.com/office/drawing/2014/main" id="{0EB43183-C09A-7E1E-7F7D-C9E3D985B62B}"/>
              </a:ext>
            </a:extLst>
          </p:cNvPr>
          <p:cNvPicPr>
            <a:picLocks noChangeAspect="1"/>
          </p:cNvPicPr>
          <p:nvPr/>
        </p:nvPicPr>
        <p:blipFill rotWithShape="1">
          <a:blip r:embed="rId3">
            <a:extLst>
              <a:ext uri="{28A0092B-C50C-407E-A947-70E740481C1C}">
                <a14:useLocalDpi xmlns:a14="http://schemas.microsoft.com/office/drawing/2010/main" val="0"/>
              </a:ext>
            </a:extLst>
          </a:blip>
          <a:srcRect r="1573" b="1565"/>
          <a:stretch/>
        </p:blipFill>
        <p:spPr>
          <a:xfrm>
            <a:off x="9144000" y="4034359"/>
            <a:ext cx="3048000" cy="2318816"/>
          </a:xfrm>
          <a:prstGeom prst="rect">
            <a:avLst/>
          </a:prstGeom>
        </p:spPr>
      </p:pic>
      <p:sp>
        <p:nvSpPr>
          <p:cNvPr id="6" name="TextBox 5">
            <a:extLst>
              <a:ext uri="{FF2B5EF4-FFF2-40B4-BE49-F238E27FC236}">
                <a16:creationId xmlns:a16="http://schemas.microsoft.com/office/drawing/2014/main" id="{43429845-B5DD-2B45-865D-451D405F5C49}"/>
              </a:ext>
            </a:extLst>
          </p:cNvPr>
          <p:cNvSpPr txBox="1"/>
          <p:nvPr/>
        </p:nvSpPr>
        <p:spPr>
          <a:xfrm>
            <a:off x="781050" y="3010861"/>
            <a:ext cx="9008409" cy="240065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bg1"/>
                </a:solidFill>
                <a:effectLst/>
                <a:uLnTx/>
                <a:uFillTx/>
                <a:latin typeface="+mn-lt"/>
                <a:ea typeface="+mn-ea"/>
                <a:cs typeface="+mn-cs"/>
              </a:rPr>
              <a:t>The Commonwealth of Australia has exercised due care and skill in the preparation and compilation of the information and data in this publication, however the Commonwealth of Australia, its officers, employees, representatives, professional advisors or agents disclaim any liability, including liability for negligence, loss howsoever caused, damage, injury, expense or cost incurred by any person as a result of accessing, using or relying upon any of the information or data in this publication to the maximum extent permitted by law. No representation expressed or implied is made as to the currency, accuracy, reliability or </a:t>
            </a:r>
            <a:r>
              <a:rPr lang="en-AU" sz="1400">
                <a:solidFill>
                  <a:schemeClr val="bg1"/>
                </a:solidFill>
              </a:rPr>
              <a:t>completeness of the information contained in this publication.</a:t>
            </a:r>
          </a:p>
          <a:p>
            <a:pPr algn="just">
              <a:defRPr/>
            </a:pPr>
            <a:endParaRPr lang="en-AU" sz="1000">
              <a:solidFill>
                <a:schemeClr val="bg1"/>
              </a:solidFill>
              <a:cs typeface="Calibri"/>
            </a:endParaRPr>
          </a:p>
          <a:p>
            <a:pPr algn="just">
              <a:defRPr/>
            </a:pPr>
            <a:r>
              <a:rPr lang="en-AU" sz="1400">
                <a:solidFill>
                  <a:schemeClr val="bg1"/>
                </a:solidFill>
              </a:rPr>
              <a:t>This document is not intended to provide any advice or imply any recommendation or opinion constituting advice. The presenters do not guarantee the accuracy, currency or completeness of any information contained in this document and (to the maximum extent permitted by law) will not accept responsibility for any loss caused by reliance on it.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27970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D8B9EB-BB4D-4CFA-A800-42D507A3B158}"/>
              </a:ext>
            </a:extLst>
          </p:cNvPr>
          <p:cNvSpPr>
            <a:spLocks noGrp="1"/>
          </p:cNvSpPr>
          <p:nvPr>
            <p:ph type="body" sz="quarter" idx="10"/>
          </p:nvPr>
        </p:nvSpPr>
        <p:spPr>
          <a:xfrm>
            <a:off x="781050" y="696055"/>
            <a:ext cx="10069513" cy="571932"/>
          </a:xfrm>
        </p:spPr>
        <p:txBody>
          <a:bodyPr/>
          <a:lstStyle/>
          <a:p>
            <a:r>
              <a:rPr lang="en-AU" b="1" dirty="0"/>
              <a:t>Housekeeping</a:t>
            </a:r>
          </a:p>
        </p:txBody>
      </p:sp>
      <p:sp>
        <p:nvSpPr>
          <p:cNvPr id="3" name="Text Placeholder 2">
            <a:extLst>
              <a:ext uri="{FF2B5EF4-FFF2-40B4-BE49-F238E27FC236}">
                <a16:creationId xmlns:a16="http://schemas.microsoft.com/office/drawing/2014/main" id="{E31BBFFB-46F3-7AB0-6117-D7C7EBF654E7}"/>
              </a:ext>
            </a:extLst>
          </p:cNvPr>
          <p:cNvSpPr>
            <a:spLocks noGrp="1"/>
          </p:cNvSpPr>
          <p:nvPr>
            <p:ph type="body" sz="quarter" idx="11"/>
          </p:nvPr>
        </p:nvSpPr>
        <p:spPr>
          <a:xfrm>
            <a:off x="781050" y="1219809"/>
            <a:ext cx="10629900" cy="2565142"/>
          </a:xfrm>
        </p:spPr>
        <p:txBody>
          <a:bodyPr lIns="91440" tIns="45720" rIns="91440" bIns="45720" anchor="t"/>
          <a:lstStyle/>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effectLst/>
                <a:uLnTx/>
                <a:uFillTx/>
                <a:latin typeface="+mn-lt"/>
                <a:ea typeface="+mn-ea"/>
                <a:cs typeface="+mn-cs"/>
              </a:rPr>
              <a:t>Your microphone should be automatically muted and your camera off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effectLst/>
                <a:uLnTx/>
                <a:uFillTx/>
                <a:latin typeface="+mn-lt"/>
                <a:ea typeface="+mn-ea"/>
                <a:cs typeface="+mn-cs"/>
              </a:rPr>
              <a:t>If you have a question, please use Sli.do to ask it – the chat and Q&amp;A function are not available.</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effectLst/>
                <a:uLnTx/>
                <a:uFillTx/>
                <a:latin typeface="+mn-lt"/>
                <a:ea typeface="+mn-ea"/>
                <a:cs typeface="+mn-cs"/>
              </a:rPr>
              <a:t>If you are unable to access the Q&amp;A, please text your question to 0425 413 902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effectLst/>
              <a:uLnTx/>
              <a:uFillTx/>
              <a:latin typeface="+mn-lt"/>
              <a:ea typeface="+mn-ea"/>
              <a:cs typeface="+mn-cs"/>
            </a:endParaRPr>
          </a:p>
        </p:txBody>
      </p:sp>
      <p:pic>
        <p:nvPicPr>
          <p:cNvPr id="4" name="Picture 3" descr="A picture containing black and white, sketch, art, graphics&#10;&#10;Description automatically generated">
            <a:extLst>
              <a:ext uri="{FF2B5EF4-FFF2-40B4-BE49-F238E27FC236}">
                <a16:creationId xmlns:a16="http://schemas.microsoft.com/office/drawing/2014/main" id="{0EB43183-C09A-7E1E-7F7D-C9E3D985B62B}"/>
              </a:ext>
            </a:extLst>
          </p:cNvPr>
          <p:cNvPicPr>
            <a:picLocks noChangeAspect="1"/>
          </p:cNvPicPr>
          <p:nvPr/>
        </p:nvPicPr>
        <p:blipFill rotWithShape="1">
          <a:blip r:embed="rId3">
            <a:extLst>
              <a:ext uri="{28A0092B-C50C-407E-A947-70E740481C1C}">
                <a14:useLocalDpi xmlns:a14="http://schemas.microsoft.com/office/drawing/2010/main" val="0"/>
              </a:ext>
            </a:extLst>
          </a:blip>
          <a:srcRect r="1573" b="1565"/>
          <a:stretch/>
        </p:blipFill>
        <p:spPr>
          <a:xfrm>
            <a:off x="9144000" y="4034359"/>
            <a:ext cx="3048000" cy="2318816"/>
          </a:xfrm>
          <a:prstGeom prst="rect">
            <a:avLst/>
          </a:prstGeom>
        </p:spPr>
      </p:pic>
      <p:pic>
        <p:nvPicPr>
          <p:cNvPr id="8" name="Graphic 7">
            <a:extLst>
              <a:ext uri="{FF2B5EF4-FFF2-40B4-BE49-F238E27FC236}">
                <a16:creationId xmlns:a16="http://schemas.microsoft.com/office/drawing/2014/main" id="{8FB02FA3-EEB6-3896-1677-7CA41F2954B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07358" y="4181383"/>
            <a:ext cx="1371049" cy="1077251"/>
          </a:xfrm>
          <a:prstGeom prst="rect">
            <a:avLst/>
          </a:prstGeom>
        </p:spPr>
      </p:pic>
      <p:sp>
        <p:nvSpPr>
          <p:cNvPr id="9" name="Content Placeholder 2">
            <a:extLst>
              <a:ext uri="{FF2B5EF4-FFF2-40B4-BE49-F238E27FC236}">
                <a16:creationId xmlns:a16="http://schemas.microsoft.com/office/drawing/2014/main" id="{556D4039-55C1-07A2-0F62-32EDBA91F2E8}"/>
              </a:ext>
            </a:extLst>
          </p:cNvPr>
          <p:cNvSpPr txBox="1">
            <a:spLocks/>
          </p:cNvSpPr>
          <p:nvPr/>
        </p:nvSpPr>
        <p:spPr>
          <a:xfrm>
            <a:off x="956378" y="3624855"/>
            <a:ext cx="4161469" cy="1930669"/>
          </a:xfrm>
          <a:prstGeom prst="rect">
            <a:avLst/>
          </a:prstGeom>
        </p:spPr>
        <p:txBody>
          <a:bodyPr vert="horz" lIns="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2"/>
                </a:solidFill>
                <a:latin typeface="Arial Nova" panose="020F05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Arial Nova"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2"/>
                </a:solidFill>
                <a:latin typeface="Arial Nova"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2"/>
                </a:solidFill>
                <a:latin typeface="Arial Nova"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spcBef>
                <a:spcPts val="1600"/>
              </a:spcBef>
            </a:pPr>
            <a:r>
              <a:rPr lang="en-US" sz="3400" b="1" dirty="0">
                <a:solidFill>
                  <a:schemeClr val="bg1"/>
                </a:solidFill>
                <a:latin typeface="Century Gothic"/>
              </a:rPr>
              <a:t>Join the discussion at </a:t>
            </a:r>
            <a:r>
              <a:rPr lang="en-US" sz="3400" b="1" dirty="0">
                <a:solidFill>
                  <a:schemeClr val="bg1"/>
                </a:solidFill>
                <a:latin typeface="Century Gothic"/>
                <a:hlinkClick r:id="rId6">
                  <a:extLst>
                    <a:ext uri="{A12FA001-AC4F-418D-AE19-62706E023703}">
                      <ahyp:hlinkClr xmlns:ahyp="http://schemas.microsoft.com/office/drawing/2018/hyperlinkcolor" val="tx"/>
                    </a:ext>
                  </a:extLst>
                </a:hlinkClick>
              </a:rPr>
              <a:t>slido.com</a:t>
            </a:r>
            <a:endParaRPr lang="en-US" sz="3400" b="1" dirty="0">
              <a:solidFill>
                <a:schemeClr val="bg1"/>
              </a:solidFill>
            </a:endParaRPr>
          </a:p>
          <a:p>
            <a:pPr>
              <a:lnSpc>
                <a:spcPct val="114000"/>
              </a:lnSpc>
              <a:spcBef>
                <a:spcPts val="1600"/>
              </a:spcBef>
            </a:pPr>
            <a:r>
              <a:rPr lang="en-US" sz="3400" b="1" dirty="0">
                <a:solidFill>
                  <a:schemeClr val="bg1"/>
                </a:solidFill>
              </a:rPr>
              <a:t>Code: #3535545</a:t>
            </a:r>
          </a:p>
        </p:txBody>
      </p:sp>
      <p:pic>
        <p:nvPicPr>
          <p:cNvPr id="11" name="Picture 10" descr="A qr code on a white background&#10;&#10;Description automatically generated">
            <a:extLst>
              <a:ext uri="{FF2B5EF4-FFF2-40B4-BE49-F238E27FC236}">
                <a16:creationId xmlns:a16="http://schemas.microsoft.com/office/drawing/2014/main" id="{50712A6F-BFC9-AB94-C310-58F2852EFC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7771" y="3564164"/>
            <a:ext cx="2113435" cy="2113435"/>
          </a:xfrm>
          <a:prstGeom prst="rect">
            <a:avLst/>
          </a:prstGeom>
        </p:spPr>
      </p:pic>
    </p:spTree>
    <p:extLst>
      <p:ext uri="{BB962C8B-B14F-4D97-AF65-F5344CB8AC3E}">
        <p14:creationId xmlns:p14="http://schemas.microsoft.com/office/powerpoint/2010/main" val="1006793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D8B9EB-BB4D-4CFA-A800-42D507A3B158}"/>
              </a:ext>
            </a:extLst>
          </p:cNvPr>
          <p:cNvSpPr>
            <a:spLocks noGrp="1"/>
          </p:cNvSpPr>
          <p:nvPr>
            <p:ph type="body" sz="quarter" idx="10"/>
          </p:nvPr>
        </p:nvSpPr>
        <p:spPr>
          <a:xfrm>
            <a:off x="781050" y="696055"/>
            <a:ext cx="10069513" cy="571932"/>
          </a:xfrm>
        </p:spPr>
        <p:txBody>
          <a:bodyPr/>
          <a:lstStyle/>
          <a:p>
            <a:r>
              <a:rPr lang="en-AU" b="1" dirty="0"/>
              <a:t>Our presenters today</a:t>
            </a:r>
          </a:p>
        </p:txBody>
      </p:sp>
      <p:pic>
        <p:nvPicPr>
          <p:cNvPr id="4" name="Picture 3" descr="A picture containing black and white, sketch, art, graphics&#10;&#10;Description automatically generated">
            <a:extLst>
              <a:ext uri="{FF2B5EF4-FFF2-40B4-BE49-F238E27FC236}">
                <a16:creationId xmlns:a16="http://schemas.microsoft.com/office/drawing/2014/main" id="{0EB43183-C09A-7E1E-7F7D-C9E3D985B62B}"/>
              </a:ext>
            </a:extLst>
          </p:cNvPr>
          <p:cNvPicPr>
            <a:picLocks noChangeAspect="1"/>
          </p:cNvPicPr>
          <p:nvPr/>
        </p:nvPicPr>
        <p:blipFill rotWithShape="1">
          <a:blip r:embed="rId3">
            <a:extLst>
              <a:ext uri="{28A0092B-C50C-407E-A947-70E740481C1C}">
                <a14:useLocalDpi xmlns:a14="http://schemas.microsoft.com/office/drawing/2010/main" val="0"/>
              </a:ext>
            </a:extLst>
          </a:blip>
          <a:srcRect r="1573" b="1565"/>
          <a:stretch/>
        </p:blipFill>
        <p:spPr>
          <a:xfrm>
            <a:off x="9144000" y="4034359"/>
            <a:ext cx="3048000" cy="2318816"/>
          </a:xfrm>
          <a:prstGeom prst="rect">
            <a:avLst/>
          </a:prstGeom>
        </p:spPr>
      </p:pic>
      <p:sp>
        <p:nvSpPr>
          <p:cNvPr id="7" name="TextBox 6">
            <a:extLst>
              <a:ext uri="{FF2B5EF4-FFF2-40B4-BE49-F238E27FC236}">
                <a16:creationId xmlns:a16="http://schemas.microsoft.com/office/drawing/2014/main" id="{504D45C9-91A0-5D5D-8061-DB2DFD1F1439}"/>
              </a:ext>
            </a:extLst>
          </p:cNvPr>
          <p:cNvSpPr txBox="1"/>
          <p:nvPr/>
        </p:nvSpPr>
        <p:spPr>
          <a:xfrm>
            <a:off x="1772420" y="2839371"/>
            <a:ext cx="2555294" cy="400110"/>
          </a:xfrm>
          <a:prstGeom prst="rect">
            <a:avLst/>
          </a:prstGeom>
          <a:noFill/>
        </p:spPr>
        <p:txBody>
          <a:bodyPr wrap="square" lIns="91440" tIns="45720" rIns="91440" bIns="45720" rtlCol="0" anchor="t">
            <a:spAutoFit/>
          </a:bodyPr>
          <a:lstStyle/>
          <a:p>
            <a:r>
              <a:rPr lang="en-AU" sz="2000" b="1" dirty="0">
                <a:solidFill>
                  <a:schemeClr val="bg1"/>
                </a:solidFill>
                <a:latin typeface="Arial Nova" panose="020B0504020202020204"/>
                <a:cs typeface="Arial"/>
              </a:rPr>
              <a:t>Salim </a:t>
            </a:r>
            <a:r>
              <a:rPr lang="en-AU" sz="2000" b="1" dirty="0" err="1">
                <a:solidFill>
                  <a:schemeClr val="bg1"/>
                </a:solidFill>
                <a:latin typeface="Arial Nova" panose="020B0504020202020204"/>
                <a:cs typeface="Arial"/>
              </a:rPr>
              <a:t>Mazouz</a:t>
            </a:r>
            <a:r>
              <a:rPr lang="en-AU" sz="2000" b="1" dirty="0">
                <a:solidFill>
                  <a:schemeClr val="bg1"/>
                </a:solidFill>
                <a:latin typeface="Arial Nova" panose="020B0504020202020204"/>
                <a:cs typeface="Arial"/>
              </a:rPr>
              <a:t> |</a:t>
            </a:r>
            <a:endParaRPr lang="en-AU" sz="1600" dirty="0">
              <a:solidFill>
                <a:schemeClr val="bg1"/>
              </a:solidFill>
              <a:cs typeface="Calibri"/>
            </a:endParaRPr>
          </a:p>
        </p:txBody>
      </p:sp>
      <p:sp>
        <p:nvSpPr>
          <p:cNvPr id="10" name="TextBox 9">
            <a:extLst>
              <a:ext uri="{FF2B5EF4-FFF2-40B4-BE49-F238E27FC236}">
                <a16:creationId xmlns:a16="http://schemas.microsoft.com/office/drawing/2014/main" id="{629ADC22-1258-EEA4-50DD-13D97FF6F920}"/>
              </a:ext>
            </a:extLst>
          </p:cNvPr>
          <p:cNvSpPr txBox="1"/>
          <p:nvPr/>
        </p:nvSpPr>
        <p:spPr>
          <a:xfrm>
            <a:off x="3848424" y="2708458"/>
            <a:ext cx="5694368" cy="646331"/>
          </a:xfrm>
          <a:prstGeom prst="rect">
            <a:avLst/>
          </a:prstGeom>
          <a:noFill/>
        </p:spPr>
        <p:txBody>
          <a:bodyPr wrap="square" lIns="91440" tIns="45720" rIns="91440" bIns="45720" rtlCol="0" anchor="t">
            <a:spAutoFit/>
          </a:bodyPr>
          <a:lstStyle/>
          <a:p>
            <a:r>
              <a:rPr lang="en-AU" sz="1800" i="1" dirty="0">
                <a:solidFill>
                  <a:schemeClr val="bg1"/>
                </a:solidFill>
                <a:latin typeface="Arial Nova" panose="020B0504020202020204"/>
                <a:cs typeface="Arial"/>
              </a:rPr>
              <a:t>General Manager </a:t>
            </a:r>
            <a:r>
              <a:rPr lang="en-AU" i="1" dirty="0">
                <a:solidFill>
                  <a:schemeClr val="bg1"/>
                </a:solidFill>
                <a:latin typeface="Arial Nova" panose="020B0504020202020204"/>
                <a:cs typeface="Arial"/>
              </a:rPr>
              <a:t>– Capacity</a:t>
            </a:r>
            <a:r>
              <a:rPr lang="en-AU" sz="1800" i="1" dirty="0">
                <a:solidFill>
                  <a:schemeClr val="bg1"/>
                </a:solidFill>
                <a:latin typeface="Arial Nova" panose="020B0504020202020204"/>
                <a:cs typeface="Arial"/>
              </a:rPr>
              <a:t> Investment Scheme, Electricity Division, DCCEEW</a:t>
            </a:r>
            <a:endParaRPr lang="en-AU" dirty="0">
              <a:solidFill>
                <a:schemeClr val="bg1"/>
              </a:solidFill>
            </a:endParaRPr>
          </a:p>
        </p:txBody>
      </p:sp>
      <p:sp>
        <p:nvSpPr>
          <p:cNvPr id="14" name="TextBox 13">
            <a:extLst>
              <a:ext uri="{FF2B5EF4-FFF2-40B4-BE49-F238E27FC236}">
                <a16:creationId xmlns:a16="http://schemas.microsoft.com/office/drawing/2014/main" id="{8E66A1BF-7BCA-0C06-7215-078E00A779D8}"/>
              </a:ext>
            </a:extLst>
          </p:cNvPr>
          <p:cNvSpPr txBox="1"/>
          <p:nvPr/>
        </p:nvSpPr>
        <p:spPr>
          <a:xfrm>
            <a:off x="1842371" y="5061771"/>
            <a:ext cx="2555294" cy="400110"/>
          </a:xfrm>
          <a:prstGeom prst="rect">
            <a:avLst/>
          </a:prstGeom>
          <a:noFill/>
        </p:spPr>
        <p:txBody>
          <a:bodyPr wrap="square" lIns="91440" tIns="45720" rIns="91440" bIns="45720" rtlCol="0" anchor="t">
            <a:spAutoFit/>
          </a:bodyPr>
          <a:lstStyle/>
          <a:p>
            <a:r>
              <a:rPr lang="en-AU" sz="2000" b="1" dirty="0">
                <a:solidFill>
                  <a:schemeClr val="bg1"/>
                </a:solidFill>
                <a:latin typeface="Arial Nova" panose="020B0504020202020204"/>
                <a:cs typeface="Arial"/>
              </a:rPr>
              <a:t>Brad Hopkins |</a:t>
            </a:r>
            <a:endParaRPr lang="en-AU" sz="2000" dirty="0">
              <a:solidFill>
                <a:schemeClr val="bg1"/>
              </a:solidFill>
              <a:latin typeface="Arial Nova" panose="020B0504020202020204"/>
              <a:cs typeface="Arial"/>
            </a:endParaRPr>
          </a:p>
        </p:txBody>
      </p:sp>
      <p:sp>
        <p:nvSpPr>
          <p:cNvPr id="15" name="TextBox 14">
            <a:extLst>
              <a:ext uri="{FF2B5EF4-FFF2-40B4-BE49-F238E27FC236}">
                <a16:creationId xmlns:a16="http://schemas.microsoft.com/office/drawing/2014/main" id="{0A18E56E-2CCE-95BB-3159-2B0A929CBACE}"/>
              </a:ext>
            </a:extLst>
          </p:cNvPr>
          <p:cNvSpPr txBox="1"/>
          <p:nvPr/>
        </p:nvSpPr>
        <p:spPr>
          <a:xfrm>
            <a:off x="3873663" y="5097281"/>
            <a:ext cx="7100318" cy="369332"/>
          </a:xfrm>
          <a:prstGeom prst="rect">
            <a:avLst/>
          </a:prstGeom>
          <a:noFill/>
        </p:spPr>
        <p:txBody>
          <a:bodyPr wrap="square" lIns="91440" tIns="45720" rIns="91440" bIns="45720" rtlCol="0" anchor="t">
            <a:spAutoFit/>
          </a:bodyPr>
          <a:lstStyle/>
          <a:p>
            <a:r>
              <a:rPr lang="en-AU" i="1" kern="1200" dirty="0">
                <a:solidFill>
                  <a:schemeClr val="bg1"/>
                </a:solidFill>
                <a:latin typeface="Arial Nova" panose="020B0504020202020204"/>
                <a:ea typeface="+mn-ea"/>
                <a:cs typeface="Arial"/>
              </a:rPr>
              <a:t>General Manager</a:t>
            </a:r>
            <a:r>
              <a:rPr lang="en-AU" i="1" dirty="0">
                <a:solidFill>
                  <a:schemeClr val="bg1"/>
                </a:solidFill>
                <a:latin typeface="Arial Nova" panose="020B0504020202020204"/>
                <a:cs typeface="Arial"/>
              </a:rPr>
              <a:t> – Commercial</a:t>
            </a:r>
            <a:r>
              <a:rPr lang="en-AU" i="1" kern="1200" dirty="0">
                <a:solidFill>
                  <a:schemeClr val="bg1"/>
                </a:solidFill>
                <a:latin typeface="Arial Nova" panose="020B0504020202020204"/>
                <a:ea typeface="+mn-ea"/>
                <a:cs typeface="Arial"/>
              </a:rPr>
              <a:t>, AEMO Services</a:t>
            </a:r>
            <a:endParaRPr lang="en-AU" dirty="0">
              <a:solidFill>
                <a:schemeClr val="bg1"/>
              </a:solidFill>
            </a:endParaRPr>
          </a:p>
        </p:txBody>
      </p:sp>
      <p:pic>
        <p:nvPicPr>
          <p:cNvPr id="17" name="Picture 16">
            <a:extLst>
              <a:ext uri="{FF2B5EF4-FFF2-40B4-BE49-F238E27FC236}">
                <a16:creationId xmlns:a16="http://schemas.microsoft.com/office/drawing/2014/main" id="{989845C6-41A6-6719-45DA-C441F39AB6F0}"/>
              </a:ext>
            </a:extLst>
          </p:cNvPr>
          <p:cNvPicPr>
            <a:picLocks noChangeAspect="1"/>
          </p:cNvPicPr>
          <p:nvPr/>
        </p:nvPicPr>
        <p:blipFill rotWithShape="1">
          <a:blip r:embed="rId4">
            <a:extLst>
              <a:ext uri="{28A0092B-C50C-407E-A947-70E740481C1C}">
                <a14:useLocalDpi xmlns:a14="http://schemas.microsoft.com/office/drawing/2010/main" val="0"/>
              </a:ext>
            </a:extLst>
          </a:blip>
          <a:srcRect l="8404" r="8404"/>
          <a:stretch/>
        </p:blipFill>
        <p:spPr>
          <a:xfrm>
            <a:off x="761075" y="2618049"/>
            <a:ext cx="870452" cy="784613"/>
          </a:xfrm>
          <a:prstGeom prst="rect">
            <a:avLst/>
          </a:prstGeom>
        </p:spPr>
      </p:pic>
      <p:sp>
        <p:nvSpPr>
          <p:cNvPr id="25" name="TextBox 24">
            <a:extLst>
              <a:ext uri="{FF2B5EF4-FFF2-40B4-BE49-F238E27FC236}">
                <a16:creationId xmlns:a16="http://schemas.microsoft.com/office/drawing/2014/main" id="{28B3C332-FDFA-5EDE-3BB4-5D64AC96CAEC}"/>
              </a:ext>
            </a:extLst>
          </p:cNvPr>
          <p:cNvSpPr txBox="1"/>
          <p:nvPr/>
        </p:nvSpPr>
        <p:spPr>
          <a:xfrm>
            <a:off x="1809107" y="3950571"/>
            <a:ext cx="2555294" cy="400110"/>
          </a:xfrm>
          <a:prstGeom prst="rect">
            <a:avLst/>
          </a:prstGeom>
          <a:noFill/>
        </p:spPr>
        <p:txBody>
          <a:bodyPr wrap="square" lIns="91440" tIns="45720" rIns="91440" bIns="45720" rtlCol="0" anchor="t">
            <a:spAutoFit/>
          </a:bodyPr>
          <a:lstStyle/>
          <a:p>
            <a:r>
              <a:rPr lang="en-AU" sz="2000" b="1" dirty="0">
                <a:solidFill>
                  <a:schemeClr val="bg1"/>
                </a:solidFill>
                <a:latin typeface="Arial Nova" panose="020B0504020202020204"/>
                <a:cs typeface="Arial"/>
              </a:rPr>
              <a:t>Zoe Konovalov |</a:t>
            </a:r>
            <a:endParaRPr lang="en-AU" sz="2000" dirty="0">
              <a:solidFill>
                <a:schemeClr val="bg1"/>
              </a:solidFill>
              <a:latin typeface="Arial Nova" panose="020B0504020202020204"/>
              <a:cs typeface="Arial"/>
            </a:endParaRPr>
          </a:p>
        </p:txBody>
      </p:sp>
      <p:sp>
        <p:nvSpPr>
          <p:cNvPr id="26" name="TextBox 25">
            <a:extLst>
              <a:ext uri="{FF2B5EF4-FFF2-40B4-BE49-F238E27FC236}">
                <a16:creationId xmlns:a16="http://schemas.microsoft.com/office/drawing/2014/main" id="{E89694F2-9271-B91C-D496-A935C6B42365}"/>
              </a:ext>
            </a:extLst>
          </p:cNvPr>
          <p:cNvSpPr txBox="1"/>
          <p:nvPr/>
        </p:nvSpPr>
        <p:spPr>
          <a:xfrm>
            <a:off x="3920393" y="3860849"/>
            <a:ext cx="5956177" cy="646331"/>
          </a:xfrm>
          <a:prstGeom prst="rect">
            <a:avLst/>
          </a:prstGeom>
          <a:noFill/>
        </p:spPr>
        <p:txBody>
          <a:bodyPr wrap="square" lIns="91440" tIns="45720" rIns="91440" bIns="45720" rtlCol="0" anchor="t">
            <a:spAutoFit/>
          </a:bodyPr>
          <a:lstStyle/>
          <a:p>
            <a:r>
              <a:rPr lang="en-AU" i="1">
                <a:solidFill>
                  <a:schemeClr val="bg1"/>
                </a:solidFill>
                <a:latin typeface="Arial Nova" panose="020B0504020202020204"/>
                <a:cs typeface="Arial"/>
              </a:rPr>
              <a:t>Director, Targets &amp; Modelling Team – Capacity </a:t>
            </a:r>
            <a:r>
              <a:rPr lang="en-AU" i="1" dirty="0">
                <a:solidFill>
                  <a:schemeClr val="bg1"/>
                </a:solidFill>
                <a:latin typeface="Arial Nova" panose="020B0504020202020204"/>
                <a:cs typeface="Arial"/>
              </a:rPr>
              <a:t>Investment Scheme, Electricity Division, DCCEEW</a:t>
            </a:r>
          </a:p>
        </p:txBody>
      </p:sp>
      <p:pic>
        <p:nvPicPr>
          <p:cNvPr id="32" name="Picture 31">
            <a:extLst>
              <a:ext uri="{FF2B5EF4-FFF2-40B4-BE49-F238E27FC236}">
                <a16:creationId xmlns:a16="http://schemas.microsoft.com/office/drawing/2014/main" id="{89C37254-F841-157B-0048-80E0FB857D26}"/>
              </a:ext>
            </a:extLst>
          </p:cNvPr>
          <p:cNvPicPr>
            <a:picLocks noChangeAspect="1"/>
          </p:cNvPicPr>
          <p:nvPr/>
        </p:nvPicPr>
        <p:blipFill rotWithShape="1">
          <a:blip r:embed="rId5">
            <a:extLst>
              <a:ext uri="{28A0092B-C50C-407E-A947-70E740481C1C}">
                <a14:useLocalDpi xmlns:a14="http://schemas.microsoft.com/office/drawing/2010/main" val="0"/>
              </a:ext>
            </a:extLst>
          </a:blip>
          <a:srcRect t="9012" b="16501"/>
          <a:stretch/>
        </p:blipFill>
        <p:spPr>
          <a:xfrm>
            <a:off x="757814" y="3731571"/>
            <a:ext cx="876343" cy="878373"/>
          </a:xfrm>
          <a:prstGeom prst="rect">
            <a:avLst/>
          </a:prstGeom>
        </p:spPr>
      </p:pic>
      <p:pic>
        <p:nvPicPr>
          <p:cNvPr id="33" name="Picture 32">
            <a:extLst>
              <a:ext uri="{FF2B5EF4-FFF2-40B4-BE49-F238E27FC236}">
                <a16:creationId xmlns:a16="http://schemas.microsoft.com/office/drawing/2014/main" id="{3DF664CB-249A-5F6C-6732-CC43C06739EA}"/>
              </a:ext>
            </a:extLst>
          </p:cNvPr>
          <p:cNvPicPr>
            <a:picLocks noChangeAspect="1"/>
          </p:cNvPicPr>
          <p:nvPr/>
        </p:nvPicPr>
        <p:blipFill rotWithShape="1">
          <a:blip r:embed="rId6">
            <a:extLst>
              <a:ext uri="{28A0092B-C50C-407E-A947-70E740481C1C}">
                <a14:useLocalDpi xmlns:a14="http://schemas.microsoft.com/office/drawing/2010/main" val="0"/>
              </a:ext>
            </a:extLst>
          </a:blip>
          <a:srcRect l="13026" r="13026"/>
          <a:stretch/>
        </p:blipFill>
        <p:spPr>
          <a:xfrm>
            <a:off x="761080" y="4939272"/>
            <a:ext cx="876343" cy="790055"/>
          </a:xfrm>
          <a:prstGeom prst="rect">
            <a:avLst/>
          </a:prstGeom>
        </p:spPr>
      </p:pic>
      <p:sp>
        <p:nvSpPr>
          <p:cNvPr id="3" name="TextBox 1">
            <a:extLst>
              <a:ext uri="{FF2B5EF4-FFF2-40B4-BE49-F238E27FC236}">
                <a16:creationId xmlns:a16="http://schemas.microsoft.com/office/drawing/2014/main" id="{79605F05-7ECD-0E63-45F8-697E7263543F}"/>
              </a:ext>
            </a:extLst>
          </p:cNvPr>
          <p:cNvSpPr txBox="1"/>
          <p:nvPr/>
        </p:nvSpPr>
        <p:spPr>
          <a:xfrm>
            <a:off x="1772104" y="1728171"/>
            <a:ext cx="2555294"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000" b="1" dirty="0">
                <a:solidFill>
                  <a:schemeClr val="bg1"/>
                </a:solidFill>
                <a:latin typeface="Arial Nova" panose="020B0504020202020204"/>
                <a:cs typeface="Arial"/>
              </a:rPr>
              <a:t>Kirsty Gowans |</a:t>
            </a:r>
            <a:endParaRPr lang="en-AU" sz="2000" dirty="0">
              <a:solidFill>
                <a:schemeClr val="bg1"/>
              </a:solidFill>
              <a:latin typeface="Arial Nova" panose="020B0504020202020204"/>
              <a:cs typeface="Arial"/>
            </a:endParaRPr>
          </a:p>
        </p:txBody>
      </p:sp>
      <p:sp>
        <p:nvSpPr>
          <p:cNvPr id="5" name="TextBox 2">
            <a:extLst>
              <a:ext uri="{FF2B5EF4-FFF2-40B4-BE49-F238E27FC236}">
                <a16:creationId xmlns:a16="http://schemas.microsoft.com/office/drawing/2014/main" id="{E646B9FF-1D40-FA06-44B7-DEC95626CE3B}"/>
              </a:ext>
            </a:extLst>
          </p:cNvPr>
          <p:cNvSpPr txBox="1"/>
          <p:nvPr/>
        </p:nvSpPr>
        <p:spPr>
          <a:xfrm>
            <a:off x="3796737" y="1749786"/>
            <a:ext cx="5956177"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800" i="1" dirty="0">
                <a:solidFill>
                  <a:schemeClr val="bg1"/>
                </a:solidFill>
                <a:latin typeface="Arial Nova" panose="020B0504020202020204"/>
                <a:cs typeface="Arial"/>
              </a:rPr>
              <a:t>Head of Division </a:t>
            </a:r>
            <a:r>
              <a:rPr lang="en-AU" i="1" dirty="0">
                <a:solidFill>
                  <a:schemeClr val="bg1"/>
                </a:solidFill>
                <a:latin typeface="Arial Nova" panose="020B0504020202020204"/>
                <a:cs typeface="Arial"/>
              </a:rPr>
              <a:t>– Electricity</a:t>
            </a:r>
            <a:r>
              <a:rPr lang="en-AU" sz="1800" i="1" dirty="0">
                <a:solidFill>
                  <a:schemeClr val="bg1"/>
                </a:solidFill>
                <a:latin typeface="Arial Nova" panose="020B0504020202020204"/>
                <a:cs typeface="Arial"/>
              </a:rPr>
              <a:t> Division, DCCEEW</a:t>
            </a:r>
            <a:endParaRPr lang="en-AU" dirty="0">
              <a:solidFill>
                <a:schemeClr val="bg1"/>
              </a:solidFill>
              <a:cs typeface="Calibri" panose="020F0502020204030204"/>
            </a:endParaRPr>
          </a:p>
        </p:txBody>
      </p:sp>
      <p:pic>
        <p:nvPicPr>
          <p:cNvPr id="6" name="Picture 5">
            <a:extLst>
              <a:ext uri="{FF2B5EF4-FFF2-40B4-BE49-F238E27FC236}">
                <a16:creationId xmlns:a16="http://schemas.microsoft.com/office/drawing/2014/main" id="{8C5B5CEC-8E83-2163-9406-B0C279E476C1}"/>
              </a:ext>
            </a:extLst>
          </p:cNvPr>
          <p:cNvPicPr>
            <a:picLocks noChangeAspect="1"/>
          </p:cNvPicPr>
          <p:nvPr/>
        </p:nvPicPr>
        <p:blipFill rotWithShape="1">
          <a:blip r:embed="rId7">
            <a:extLst>
              <a:ext uri="{28A0092B-C50C-407E-A947-70E740481C1C}">
                <a14:useLocalDpi xmlns:a14="http://schemas.microsoft.com/office/drawing/2010/main" val="0"/>
              </a:ext>
            </a:extLst>
          </a:blip>
          <a:srcRect t="4877" b="29911"/>
          <a:stretch/>
        </p:blipFill>
        <p:spPr>
          <a:xfrm>
            <a:off x="757814" y="1504528"/>
            <a:ext cx="876343" cy="790055"/>
          </a:xfrm>
          <a:prstGeom prst="rect">
            <a:avLst/>
          </a:prstGeom>
        </p:spPr>
      </p:pic>
    </p:spTree>
    <p:extLst>
      <p:ext uri="{BB962C8B-B14F-4D97-AF65-F5344CB8AC3E}">
        <p14:creationId xmlns:p14="http://schemas.microsoft.com/office/powerpoint/2010/main" val="550311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D760253-2C9F-D62D-0D26-F77F5D64DAB4}"/>
              </a:ext>
            </a:extLst>
          </p:cNvPr>
          <p:cNvSpPr/>
          <p:nvPr/>
        </p:nvSpPr>
        <p:spPr>
          <a:xfrm>
            <a:off x="1890282" y="2171737"/>
            <a:ext cx="6225018" cy="460683"/>
          </a:xfrm>
          <a:prstGeom prst="roundRect">
            <a:avLst/>
          </a:prstGeom>
          <a:solidFill>
            <a:schemeClr val="accent2">
              <a:lumMod val="40000"/>
              <a:lumOff val="60000"/>
            </a:schemeClr>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F7D2B3B-DF64-F9B2-269E-1EFC3054B051}"/>
              </a:ext>
            </a:extLst>
          </p:cNvPr>
          <p:cNvSpPr>
            <a:spLocks noGrp="1"/>
          </p:cNvSpPr>
          <p:nvPr>
            <p:ph type="title"/>
          </p:nvPr>
        </p:nvSpPr>
        <p:spPr/>
        <p:txBody>
          <a:bodyPr/>
          <a:lstStyle/>
          <a:p>
            <a:r>
              <a:rPr lang="en-AU"/>
              <a:t>Purpose of today’s discussion</a:t>
            </a:r>
          </a:p>
        </p:txBody>
      </p:sp>
      <p:sp>
        <p:nvSpPr>
          <p:cNvPr id="5" name="TextBox 4">
            <a:extLst>
              <a:ext uri="{FF2B5EF4-FFF2-40B4-BE49-F238E27FC236}">
                <a16:creationId xmlns:a16="http://schemas.microsoft.com/office/drawing/2014/main" id="{7A77BCC9-CB41-89AC-6990-BB41E5D304DB}"/>
              </a:ext>
            </a:extLst>
          </p:cNvPr>
          <p:cNvSpPr txBox="1"/>
          <p:nvPr/>
        </p:nvSpPr>
        <p:spPr>
          <a:xfrm>
            <a:off x="911225" y="6283583"/>
            <a:ext cx="8605838" cy="184666"/>
          </a:xfrm>
          <a:prstGeom prst="rect">
            <a:avLst/>
          </a:prstGeom>
          <a:noFill/>
        </p:spPr>
        <p:txBody>
          <a:bodyPr wrap="square" lIns="0" tIns="0" rIns="0" bIns="0" rtlCol="0">
            <a:spAutoFit/>
          </a:bodyPr>
          <a:lstStyle/>
          <a:p>
            <a:r>
              <a:rPr lang="en-AU" sz="1200"/>
              <a:t>Capacity Investment Scheme – Consultation Paper Webinar| August 2023</a:t>
            </a:r>
          </a:p>
        </p:txBody>
      </p:sp>
      <p:sp>
        <p:nvSpPr>
          <p:cNvPr id="6" name="TextBox 5">
            <a:extLst>
              <a:ext uri="{FF2B5EF4-FFF2-40B4-BE49-F238E27FC236}">
                <a16:creationId xmlns:a16="http://schemas.microsoft.com/office/drawing/2014/main" id="{82A1C7EF-5D98-4E32-538D-D5AC361B8015}"/>
              </a:ext>
            </a:extLst>
          </p:cNvPr>
          <p:cNvSpPr txBox="1"/>
          <p:nvPr/>
        </p:nvSpPr>
        <p:spPr>
          <a:xfrm>
            <a:off x="9875838" y="6283583"/>
            <a:ext cx="1441450" cy="184666"/>
          </a:xfrm>
          <a:prstGeom prst="rect">
            <a:avLst/>
          </a:prstGeom>
          <a:noFill/>
        </p:spPr>
        <p:txBody>
          <a:bodyPr wrap="square" lIns="0" tIns="0" rIns="0" bIns="0" rtlCol="0">
            <a:spAutoFit/>
          </a:bodyPr>
          <a:lstStyle/>
          <a:p>
            <a:pPr algn="r"/>
            <a:fld id="{E752D76F-37CE-4EFB-8938-B98ED727DBFD}" type="slidenum">
              <a:rPr lang="en-AU" sz="1200" smtClean="0"/>
              <a:t>6</a:t>
            </a:fld>
            <a:endParaRPr lang="en-AU" sz="1200"/>
          </a:p>
        </p:txBody>
      </p:sp>
      <p:pic>
        <p:nvPicPr>
          <p:cNvPr id="11" name="Graphic 10">
            <a:extLst>
              <a:ext uri="{FF2B5EF4-FFF2-40B4-BE49-F238E27FC236}">
                <a16:creationId xmlns:a16="http://schemas.microsoft.com/office/drawing/2014/main" id="{6B605F40-508B-7A2A-E4E6-0D29C0A637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368" y="3444087"/>
            <a:ext cx="737680" cy="737680"/>
          </a:xfrm>
          <a:prstGeom prst="rect">
            <a:avLst/>
          </a:prstGeom>
        </p:spPr>
      </p:pic>
      <p:pic>
        <p:nvPicPr>
          <p:cNvPr id="12" name="Picture 11">
            <a:extLst>
              <a:ext uri="{FF2B5EF4-FFF2-40B4-BE49-F238E27FC236}">
                <a16:creationId xmlns:a16="http://schemas.microsoft.com/office/drawing/2014/main" id="{ED411DA3-A18B-736F-FCDE-CC962989F399}"/>
              </a:ext>
            </a:extLst>
          </p:cNvPr>
          <p:cNvPicPr>
            <a:picLocks noChangeAspect="1"/>
          </p:cNvPicPr>
          <p:nvPr/>
        </p:nvPicPr>
        <p:blipFill>
          <a:blip r:embed="rId5"/>
          <a:stretch>
            <a:fillRect/>
          </a:stretch>
        </p:blipFill>
        <p:spPr>
          <a:xfrm>
            <a:off x="911225" y="4639701"/>
            <a:ext cx="847967" cy="847967"/>
          </a:xfrm>
          <a:prstGeom prst="rect">
            <a:avLst/>
          </a:prstGeom>
        </p:spPr>
      </p:pic>
      <p:pic>
        <p:nvPicPr>
          <p:cNvPr id="13" name="Graphic 12">
            <a:extLst>
              <a:ext uri="{FF2B5EF4-FFF2-40B4-BE49-F238E27FC236}">
                <a16:creationId xmlns:a16="http://schemas.microsoft.com/office/drawing/2014/main" id="{E2742F19-59C7-41EB-D549-38F564EA65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6368" y="1999582"/>
            <a:ext cx="609599" cy="939112"/>
          </a:xfrm>
          <a:prstGeom prst="rect">
            <a:avLst/>
          </a:prstGeom>
        </p:spPr>
      </p:pic>
      <p:sp>
        <p:nvSpPr>
          <p:cNvPr id="3" name="TextBox 2">
            <a:extLst>
              <a:ext uri="{FF2B5EF4-FFF2-40B4-BE49-F238E27FC236}">
                <a16:creationId xmlns:a16="http://schemas.microsoft.com/office/drawing/2014/main" id="{83761D55-A774-ADDA-D2C4-C519135344C7}"/>
              </a:ext>
            </a:extLst>
          </p:cNvPr>
          <p:cNvSpPr txBox="1"/>
          <p:nvPr/>
        </p:nvSpPr>
        <p:spPr>
          <a:xfrm>
            <a:off x="1890282" y="2167745"/>
            <a:ext cx="6315592"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AU" sz="2400" b="0" i="0" kern="1200">
                <a:solidFill>
                  <a:schemeClr val="tx1"/>
                </a:solidFill>
                <a:latin typeface="+mn-lt"/>
                <a:ea typeface="+mn-ea"/>
                <a:cs typeface="+mn-cs"/>
              </a:rPr>
              <a:t>Introduce the Capacity Investment Scheme (CIS)</a:t>
            </a:r>
          </a:p>
        </p:txBody>
      </p:sp>
      <p:sp>
        <p:nvSpPr>
          <p:cNvPr id="8" name="Rectangle: Rounded Corners 7">
            <a:extLst>
              <a:ext uri="{FF2B5EF4-FFF2-40B4-BE49-F238E27FC236}">
                <a16:creationId xmlns:a16="http://schemas.microsoft.com/office/drawing/2014/main" id="{AFBC6C79-CA22-10C5-B746-0937BE52CE9D}"/>
              </a:ext>
            </a:extLst>
          </p:cNvPr>
          <p:cNvSpPr/>
          <p:nvPr/>
        </p:nvSpPr>
        <p:spPr>
          <a:xfrm>
            <a:off x="1890280" y="3545830"/>
            <a:ext cx="8942819" cy="460683"/>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09C57F91-EC86-5581-B87D-7AC0DB393B0D}"/>
              </a:ext>
            </a:extLst>
          </p:cNvPr>
          <p:cNvSpPr/>
          <p:nvPr/>
        </p:nvSpPr>
        <p:spPr>
          <a:xfrm>
            <a:off x="1890281" y="4799536"/>
            <a:ext cx="5234418" cy="460683"/>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DD0EEEA7-8D56-F47C-9CAF-AAEFD7E61F4C}"/>
              </a:ext>
            </a:extLst>
          </p:cNvPr>
          <p:cNvSpPr txBox="1"/>
          <p:nvPr/>
        </p:nvSpPr>
        <p:spPr>
          <a:xfrm>
            <a:off x="1890280" y="3535685"/>
            <a:ext cx="9133319" cy="461665"/>
          </a:xfrm>
          <a:prstGeom prst="rect">
            <a:avLst/>
          </a:prstGeom>
          <a:noFill/>
        </p:spPr>
        <p:txBody>
          <a:bodyPr wrap="square">
            <a:spAutoFit/>
          </a:bodyPr>
          <a:lstStyle/>
          <a:p>
            <a:r>
              <a:rPr lang="en-AU" sz="2400"/>
              <a:t>Outline tender process and project eligibility for participation in the CIS </a:t>
            </a:r>
          </a:p>
        </p:txBody>
      </p:sp>
      <p:sp>
        <p:nvSpPr>
          <p:cNvPr id="15" name="TextBox 14">
            <a:extLst>
              <a:ext uri="{FF2B5EF4-FFF2-40B4-BE49-F238E27FC236}">
                <a16:creationId xmlns:a16="http://schemas.microsoft.com/office/drawing/2014/main" id="{4904836F-1152-1D89-FD05-40591D9EF976}"/>
              </a:ext>
            </a:extLst>
          </p:cNvPr>
          <p:cNvSpPr txBox="1"/>
          <p:nvPr/>
        </p:nvSpPr>
        <p:spPr>
          <a:xfrm>
            <a:off x="1890282" y="4804423"/>
            <a:ext cx="5234418" cy="461665"/>
          </a:xfrm>
          <a:prstGeom prst="rect">
            <a:avLst/>
          </a:prstGeom>
          <a:noFill/>
        </p:spPr>
        <p:txBody>
          <a:bodyPr wrap="square">
            <a:spAutoFit/>
          </a:bodyPr>
          <a:lstStyle/>
          <a:p>
            <a:r>
              <a:rPr lang="en-AU" sz="2400"/>
              <a:t>Provide overview of next steps and Q&amp;A</a:t>
            </a:r>
          </a:p>
        </p:txBody>
      </p:sp>
      <p:sp>
        <p:nvSpPr>
          <p:cNvPr id="16" name="Rectangle 15">
            <a:extLst>
              <a:ext uri="{FF2B5EF4-FFF2-40B4-BE49-F238E27FC236}">
                <a16:creationId xmlns:a16="http://schemas.microsoft.com/office/drawing/2014/main" id="{FDEDA35E-50BE-12EF-56E2-26D85F182DCC}"/>
              </a:ext>
            </a:extLst>
          </p:cNvPr>
          <p:cNvSpPr/>
          <p:nvPr/>
        </p:nvSpPr>
        <p:spPr>
          <a:xfrm>
            <a:off x="0" y="0"/>
            <a:ext cx="330200" cy="6858000"/>
          </a:xfrm>
          <a:prstGeom prst="rect">
            <a:avLst/>
          </a:prstGeom>
          <a:solidFill>
            <a:srgbClr val="083A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A qr code on a white background&#10;&#10;Description automatically generated">
            <a:extLst>
              <a:ext uri="{FF2B5EF4-FFF2-40B4-BE49-F238E27FC236}">
                <a16:creationId xmlns:a16="http://schemas.microsoft.com/office/drawing/2014/main" id="{45C18669-1F17-32DB-17F1-58A7D5B2FD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77321" y="259309"/>
            <a:ext cx="957593" cy="957593"/>
          </a:xfrm>
          <a:prstGeom prst="rect">
            <a:avLst/>
          </a:prstGeom>
        </p:spPr>
      </p:pic>
      <p:sp>
        <p:nvSpPr>
          <p:cNvPr id="17" name="TextBox 16">
            <a:extLst>
              <a:ext uri="{FF2B5EF4-FFF2-40B4-BE49-F238E27FC236}">
                <a16:creationId xmlns:a16="http://schemas.microsoft.com/office/drawing/2014/main" id="{E1E7C772-25FF-15C7-62EF-1D1DEED51671}"/>
              </a:ext>
            </a:extLst>
          </p:cNvPr>
          <p:cNvSpPr txBox="1"/>
          <p:nvPr/>
        </p:nvSpPr>
        <p:spPr>
          <a:xfrm>
            <a:off x="10719371" y="1130158"/>
            <a:ext cx="11986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err="1">
                <a:cs typeface="Calibri"/>
              </a:rPr>
              <a:t>Slido</a:t>
            </a:r>
            <a:r>
              <a:rPr lang="en-US" sz="1600" b="1" dirty="0">
                <a:cs typeface="Calibri"/>
              </a:rPr>
              <a:t> Q&amp;A </a:t>
            </a:r>
          </a:p>
        </p:txBody>
      </p:sp>
    </p:spTree>
    <p:extLst>
      <p:ext uri="{BB962C8B-B14F-4D97-AF65-F5344CB8AC3E}">
        <p14:creationId xmlns:p14="http://schemas.microsoft.com/office/powerpoint/2010/main" val="2043694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2B3B-DF64-F9B2-269E-1EFC3054B051}"/>
              </a:ext>
            </a:extLst>
          </p:cNvPr>
          <p:cNvSpPr>
            <a:spLocks noGrp="1"/>
          </p:cNvSpPr>
          <p:nvPr>
            <p:ph type="title"/>
          </p:nvPr>
        </p:nvSpPr>
        <p:spPr/>
        <p:txBody>
          <a:bodyPr/>
          <a:lstStyle/>
          <a:p>
            <a:r>
              <a:rPr lang="en-AU"/>
              <a:t>Policy context</a:t>
            </a:r>
          </a:p>
        </p:txBody>
      </p:sp>
      <p:sp>
        <p:nvSpPr>
          <p:cNvPr id="5" name="TextBox 4">
            <a:extLst>
              <a:ext uri="{FF2B5EF4-FFF2-40B4-BE49-F238E27FC236}">
                <a16:creationId xmlns:a16="http://schemas.microsoft.com/office/drawing/2014/main" id="{7A77BCC9-CB41-89AC-6990-BB41E5D304DB}"/>
              </a:ext>
            </a:extLst>
          </p:cNvPr>
          <p:cNvSpPr txBox="1"/>
          <p:nvPr/>
        </p:nvSpPr>
        <p:spPr>
          <a:xfrm>
            <a:off x="911225" y="6283583"/>
            <a:ext cx="8605838" cy="184666"/>
          </a:xfrm>
          <a:prstGeom prst="rect">
            <a:avLst/>
          </a:prstGeom>
          <a:noFill/>
        </p:spPr>
        <p:txBody>
          <a:bodyPr wrap="square" lIns="0" tIns="0" rIns="0" bIns="0" rtlCol="0">
            <a:spAutoFit/>
          </a:bodyPr>
          <a:lstStyle/>
          <a:p>
            <a:r>
              <a:rPr lang="en-AU" sz="1200"/>
              <a:t>Capacity Investment Scheme – Consultation Paper Webinar| August 2023</a:t>
            </a:r>
          </a:p>
        </p:txBody>
      </p:sp>
      <p:sp>
        <p:nvSpPr>
          <p:cNvPr id="6" name="TextBox 5">
            <a:extLst>
              <a:ext uri="{FF2B5EF4-FFF2-40B4-BE49-F238E27FC236}">
                <a16:creationId xmlns:a16="http://schemas.microsoft.com/office/drawing/2014/main" id="{82A1C7EF-5D98-4E32-538D-D5AC361B8015}"/>
              </a:ext>
            </a:extLst>
          </p:cNvPr>
          <p:cNvSpPr txBox="1"/>
          <p:nvPr/>
        </p:nvSpPr>
        <p:spPr>
          <a:xfrm>
            <a:off x="9875838" y="6283583"/>
            <a:ext cx="1441450" cy="184666"/>
          </a:xfrm>
          <a:prstGeom prst="rect">
            <a:avLst/>
          </a:prstGeom>
          <a:noFill/>
        </p:spPr>
        <p:txBody>
          <a:bodyPr wrap="square" lIns="0" tIns="0" rIns="0" bIns="0" rtlCol="0">
            <a:spAutoFit/>
          </a:bodyPr>
          <a:lstStyle/>
          <a:p>
            <a:pPr algn="r"/>
            <a:fld id="{E752D76F-37CE-4EFB-8938-B98ED727DBFD}" type="slidenum">
              <a:rPr lang="en-AU" sz="1200" smtClean="0"/>
              <a:t>7</a:t>
            </a:fld>
            <a:endParaRPr lang="en-AU" sz="1200"/>
          </a:p>
        </p:txBody>
      </p:sp>
      <p:sp>
        <p:nvSpPr>
          <p:cNvPr id="8" name="Content Placeholder 2">
            <a:extLst>
              <a:ext uri="{FF2B5EF4-FFF2-40B4-BE49-F238E27FC236}">
                <a16:creationId xmlns:a16="http://schemas.microsoft.com/office/drawing/2014/main" id="{B9A21A44-1951-A106-F598-07C76FD555E1}"/>
              </a:ext>
            </a:extLst>
          </p:cNvPr>
          <p:cNvSpPr>
            <a:spLocks noGrp="1"/>
          </p:cNvSpPr>
          <p:nvPr>
            <p:ph sz="quarter" idx="10"/>
          </p:nvPr>
        </p:nvSpPr>
        <p:spPr>
          <a:xfrm>
            <a:off x="911224" y="1797050"/>
            <a:ext cx="10442575" cy="3666490"/>
          </a:xfrm>
        </p:spPr>
        <p:txBody>
          <a:bodyPr/>
          <a:lstStyle/>
          <a:p>
            <a:pPr marL="342900" indent="-342900">
              <a:lnSpc>
                <a:spcPct val="200000"/>
              </a:lnSpc>
              <a:buFont typeface="Arial" panose="020B0604020202020204" pitchFamily="34" charset="0"/>
              <a:buChar char="•"/>
            </a:pPr>
            <a:r>
              <a:rPr lang="en-AU" sz="2400"/>
              <a:t>Energy Minister’s Meetings - a need for deeper actions was recognised</a:t>
            </a:r>
          </a:p>
          <a:p>
            <a:pPr marL="342900" indent="-342900">
              <a:lnSpc>
                <a:spcPct val="200000"/>
              </a:lnSpc>
              <a:buFont typeface="Arial" panose="020B0604020202020204" pitchFamily="34" charset="0"/>
              <a:buChar char="•"/>
            </a:pPr>
            <a:r>
              <a:rPr lang="en-AU" sz="2400"/>
              <a:t>National Energy Transformation Partnership</a:t>
            </a:r>
          </a:p>
          <a:p>
            <a:pPr marL="342900" indent="-342900">
              <a:lnSpc>
                <a:spcPct val="200000"/>
              </a:lnSpc>
              <a:buFont typeface="Arial" panose="020B0604020202020204" pitchFamily="34" charset="0"/>
              <a:buChar char="•"/>
            </a:pPr>
            <a:r>
              <a:rPr lang="en-AU" sz="2400"/>
              <a:t>National Capacity Investment Scheme </a:t>
            </a:r>
          </a:p>
          <a:p>
            <a:pPr marL="342900" indent="-342900">
              <a:lnSpc>
                <a:spcPct val="200000"/>
              </a:lnSpc>
              <a:buFont typeface="Arial" panose="020B0604020202020204" pitchFamily="34" charset="0"/>
              <a:buChar char="•"/>
            </a:pPr>
            <a:r>
              <a:rPr lang="en-AU" sz="2400"/>
              <a:t>Commonwealth other investment supporting the transformation</a:t>
            </a:r>
            <a:endParaRPr lang="en-AU" sz="2400" b="1"/>
          </a:p>
          <a:p>
            <a:pPr>
              <a:lnSpc>
                <a:spcPct val="200000"/>
              </a:lnSpc>
            </a:pPr>
            <a:endParaRPr lang="en-AU" sz="2400"/>
          </a:p>
        </p:txBody>
      </p:sp>
      <p:pic>
        <p:nvPicPr>
          <p:cNvPr id="4" name="Picture 3" descr="A qr code on a white background&#10;&#10;Description automatically generated">
            <a:extLst>
              <a:ext uri="{FF2B5EF4-FFF2-40B4-BE49-F238E27FC236}">
                <a16:creationId xmlns:a16="http://schemas.microsoft.com/office/drawing/2014/main" id="{2E1088FA-FF07-A271-3EE3-A0B208D0A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7321" y="259309"/>
            <a:ext cx="957593" cy="957593"/>
          </a:xfrm>
          <a:prstGeom prst="rect">
            <a:avLst/>
          </a:prstGeom>
        </p:spPr>
      </p:pic>
      <p:sp>
        <p:nvSpPr>
          <p:cNvPr id="9" name="TextBox 8">
            <a:extLst>
              <a:ext uri="{FF2B5EF4-FFF2-40B4-BE49-F238E27FC236}">
                <a16:creationId xmlns:a16="http://schemas.microsoft.com/office/drawing/2014/main" id="{F179C647-FB2B-A4ED-5E55-12BBD6B6A2B7}"/>
              </a:ext>
            </a:extLst>
          </p:cNvPr>
          <p:cNvSpPr txBox="1"/>
          <p:nvPr/>
        </p:nvSpPr>
        <p:spPr>
          <a:xfrm>
            <a:off x="10719371" y="1130158"/>
            <a:ext cx="11986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err="1">
                <a:cs typeface="Calibri"/>
              </a:rPr>
              <a:t>Slido</a:t>
            </a:r>
            <a:r>
              <a:rPr lang="en-US" sz="1600" b="1" dirty="0">
                <a:cs typeface="Calibri"/>
              </a:rPr>
              <a:t> Q&amp;A </a:t>
            </a:r>
          </a:p>
        </p:txBody>
      </p:sp>
    </p:spTree>
    <p:extLst>
      <p:ext uri="{BB962C8B-B14F-4D97-AF65-F5344CB8AC3E}">
        <p14:creationId xmlns:p14="http://schemas.microsoft.com/office/powerpoint/2010/main" val="1558286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2B3B-DF64-F9B2-269E-1EFC3054B051}"/>
              </a:ext>
            </a:extLst>
          </p:cNvPr>
          <p:cNvSpPr>
            <a:spLocks noGrp="1"/>
          </p:cNvSpPr>
          <p:nvPr>
            <p:ph type="title"/>
          </p:nvPr>
        </p:nvSpPr>
        <p:spPr/>
        <p:txBody>
          <a:bodyPr/>
          <a:lstStyle/>
          <a:p>
            <a:r>
              <a:rPr lang="en-AU"/>
              <a:t>Introducing the CIS</a:t>
            </a:r>
          </a:p>
        </p:txBody>
      </p:sp>
      <p:sp>
        <p:nvSpPr>
          <p:cNvPr id="5" name="TextBox 4">
            <a:extLst>
              <a:ext uri="{FF2B5EF4-FFF2-40B4-BE49-F238E27FC236}">
                <a16:creationId xmlns:a16="http://schemas.microsoft.com/office/drawing/2014/main" id="{7A77BCC9-CB41-89AC-6990-BB41E5D304DB}"/>
              </a:ext>
            </a:extLst>
          </p:cNvPr>
          <p:cNvSpPr txBox="1"/>
          <p:nvPr/>
        </p:nvSpPr>
        <p:spPr>
          <a:xfrm>
            <a:off x="911225" y="6283583"/>
            <a:ext cx="8605838" cy="184666"/>
          </a:xfrm>
          <a:prstGeom prst="rect">
            <a:avLst/>
          </a:prstGeom>
          <a:noFill/>
        </p:spPr>
        <p:txBody>
          <a:bodyPr wrap="square" lIns="0" tIns="0" rIns="0" bIns="0" rtlCol="0">
            <a:spAutoFit/>
          </a:bodyPr>
          <a:lstStyle/>
          <a:p>
            <a:r>
              <a:rPr lang="en-AU" sz="1200"/>
              <a:t>Capacity Investment Scheme – Consultation Paper Webinar| August 2023</a:t>
            </a:r>
          </a:p>
        </p:txBody>
      </p:sp>
      <p:sp>
        <p:nvSpPr>
          <p:cNvPr id="6" name="TextBox 5">
            <a:extLst>
              <a:ext uri="{FF2B5EF4-FFF2-40B4-BE49-F238E27FC236}">
                <a16:creationId xmlns:a16="http://schemas.microsoft.com/office/drawing/2014/main" id="{82A1C7EF-5D98-4E32-538D-D5AC361B8015}"/>
              </a:ext>
            </a:extLst>
          </p:cNvPr>
          <p:cNvSpPr txBox="1"/>
          <p:nvPr/>
        </p:nvSpPr>
        <p:spPr>
          <a:xfrm>
            <a:off x="9875838" y="6283583"/>
            <a:ext cx="1441450" cy="184666"/>
          </a:xfrm>
          <a:prstGeom prst="rect">
            <a:avLst/>
          </a:prstGeom>
          <a:noFill/>
        </p:spPr>
        <p:txBody>
          <a:bodyPr wrap="square" lIns="0" tIns="0" rIns="0" bIns="0" rtlCol="0">
            <a:spAutoFit/>
          </a:bodyPr>
          <a:lstStyle/>
          <a:p>
            <a:pPr algn="r"/>
            <a:fld id="{E752D76F-37CE-4EFB-8938-B98ED727DBFD}" type="slidenum">
              <a:rPr lang="en-AU" sz="1200" smtClean="0"/>
              <a:t>8</a:t>
            </a:fld>
            <a:endParaRPr lang="en-AU" sz="1200"/>
          </a:p>
        </p:txBody>
      </p:sp>
      <p:sp>
        <p:nvSpPr>
          <p:cNvPr id="8" name="Content Placeholder 2">
            <a:extLst>
              <a:ext uri="{FF2B5EF4-FFF2-40B4-BE49-F238E27FC236}">
                <a16:creationId xmlns:a16="http://schemas.microsoft.com/office/drawing/2014/main" id="{B9A21A44-1951-A106-F598-07C76FD555E1}"/>
              </a:ext>
            </a:extLst>
          </p:cNvPr>
          <p:cNvSpPr>
            <a:spLocks noGrp="1"/>
          </p:cNvSpPr>
          <p:nvPr>
            <p:ph sz="quarter" idx="10"/>
          </p:nvPr>
        </p:nvSpPr>
        <p:spPr>
          <a:xfrm>
            <a:off x="911224" y="1659402"/>
            <a:ext cx="10442575" cy="2251075"/>
          </a:xfrm>
        </p:spPr>
        <p:txBody>
          <a:bodyPr/>
          <a:lstStyle/>
          <a:p>
            <a:pPr marL="342900" indent="-342900">
              <a:buFont typeface="Arial" panose="020B0604020202020204" pitchFamily="34" charset="0"/>
              <a:buChar char="•"/>
            </a:pPr>
            <a:r>
              <a:rPr lang="en-AU"/>
              <a:t>Delivering at least </a:t>
            </a:r>
            <a:r>
              <a:rPr lang="en-AU" b="1"/>
              <a:t>6GW</a:t>
            </a:r>
            <a:r>
              <a:rPr lang="en-AU"/>
              <a:t> of clean dispatchable capacity by 2030 and making a significant contribution to </a:t>
            </a:r>
            <a:r>
              <a:rPr lang="en-AU" b="1"/>
              <a:t>support grid reliability</a:t>
            </a:r>
          </a:p>
          <a:p>
            <a:pPr marL="342900" indent="-342900">
              <a:buFont typeface="Arial" panose="020B0604020202020204" pitchFamily="34" charset="0"/>
              <a:buChar char="•"/>
            </a:pPr>
            <a:r>
              <a:rPr lang="en-AU"/>
              <a:t>Seeking bids for </a:t>
            </a:r>
            <a:r>
              <a:rPr lang="en-AU" b="1"/>
              <a:t>clean renewable generation and storage</a:t>
            </a:r>
            <a:r>
              <a:rPr lang="en-AU"/>
              <a:t> projects through a series of </a:t>
            </a:r>
            <a:r>
              <a:rPr lang="en-AU" b="1"/>
              <a:t>competitive tenders </a:t>
            </a:r>
          </a:p>
          <a:p>
            <a:pPr marL="342900" indent="-342900">
              <a:buFont typeface="Arial" panose="020B0604020202020204" pitchFamily="34" charset="0"/>
              <a:buChar char="•"/>
            </a:pPr>
            <a:r>
              <a:rPr lang="en-AU"/>
              <a:t>Offering long-term Commonwealth revenue </a:t>
            </a:r>
            <a:r>
              <a:rPr lang="en-AU" b="1"/>
              <a:t>underwriting agreements </a:t>
            </a:r>
            <a:r>
              <a:rPr lang="en-AU"/>
              <a:t>for an agreed ‘floor’ and ‘ceiling’.</a:t>
            </a:r>
          </a:p>
          <a:p>
            <a:endParaRPr lang="en-AU"/>
          </a:p>
        </p:txBody>
      </p:sp>
      <p:pic>
        <p:nvPicPr>
          <p:cNvPr id="10" name="Picture 9" descr="A diagram of a diagram&#10;&#10;Description automatically generated">
            <a:extLst>
              <a:ext uri="{FF2B5EF4-FFF2-40B4-BE49-F238E27FC236}">
                <a16:creationId xmlns:a16="http://schemas.microsoft.com/office/drawing/2014/main" id="{8A904180-B765-7B36-5826-BA2AA96C4AF2}"/>
              </a:ext>
            </a:extLst>
          </p:cNvPr>
          <p:cNvPicPr>
            <a:picLocks noChangeAspect="1"/>
          </p:cNvPicPr>
          <p:nvPr/>
        </p:nvPicPr>
        <p:blipFill rotWithShape="1">
          <a:blip r:embed="rId3">
            <a:extLst>
              <a:ext uri="{28A0092B-C50C-407E-A947-70E740481C1C}">
                <a14:useLocalDpi xmlns:a14="http://schemas.microsoft.com/office/drawing/2010/main" val="0"/>
              </a:ext>
            </a:extLst>
          </a:blip>
          <a:srcRect t="17930" b="17355"/>
          <a:stretch/>
        </p:blipFill>
        <p:spPr>
          <a:xfrm>
            <a:off x="3627586" y="3895725"/>
            <a:ext cx="5125175" cy="1984375"/>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1C2BCA67-CD1E-6138-82F5-292FF6A60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321" y="259309"/>
            <a:ext cx="957593" cy="957593"/>
          </a:xfrm>
          <a:prstGeom prst="rect">
            <a:avLst/>
          </a:prstGeom>
        </p:spPr>
      </p:pic>
      <p:sp>
        <p:nvSpPr>
          <p:cNvPr id="9" name="TextBox 8">
            <a:extLst>
              <a:ext uri="{FF2B5EF4-FFF2-40B4-BE49-F238E27FC236}">
                <a16:creationId xmlns:a16="http://schemas.microsoft.com/office/drawing/2014/main" id="{4349CEEB-FFB4-347D-5971-EDE8D0747647}"/>
              </a:ext>
            </a:extLst>
          </p:cNvPr>
          <p:cNvSpPr txBox="1"/>
          <p:nvPr/>
        </p:nvSpPr>
        <p:spPr>
          <a:xfrm>
            <a:off x="10719371" y="1130158"/>
            <a:ext cx="11986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err="1">
                <a:cs typeface="Calibri"/>
              </a:rPr>
              <a:t>Slido</a:t>
            </a:r>
            <a:r>
              <a:rPr lang="en-US" sz="1600" b="1" dirty="0">
                <a:cs typeface="Calibri"/>
              </a:rPr>
              <a:t> Q&amp;A </a:t>
            </a:r>
          </a:p>
        </p:txBody>
      </p:sp>
    </p:spTree>
    <p:extLst>
      <p:ext uri="{BB962C8B-B14F-4D97-AF65-F5344CB8AC3E}">
        <p14:creationId xmlns:p14="http://schemas.microsoft.com/office/powerpoint/2010/main" val="3323117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2B3B-DF64-F9B2-269E-1EFC3054B051}"/>
              </a:ext>
            </a:extLst>
          </p:cNvPr>
          <p:cNvSpPr>
            <a:spLocks noGrp="1"/>
          </p:cNvSpPr>
          <p:nvPr>
            <p:ph type="title"/>
          </p:nvPr>
        </p:nvSpPr>
        <p:spPr/>
        <p:txBody>
          <a:bodyPr lIns="91440" tIns="45720" rIns="91440" bIns="45720" anchor="t"/>
          <a:lstStyle/>
          <a:p>
            <a:r>
              <a:rPr lang="en-AU"/>
              <a:t>Delivering the CIS</a:t>
            </a:r>
            <a:endParaRPr lang="en-AU">
              <a:cs typeface="Calibri"/>
            </a:endParaRPr>
          </a:p>
        </p:txBody>
      </p:sp>
      <p:sp>
        <p:nvSpPr>
          <p:cNvPr id="5" name="TextBox 4">
            <a:extLst>
              <a:ext uri="{FF2B5EF4-FFF2-40B4-BE49-F238E27FC236}">
                <a16:creationId xmlns:a16="http://schemas.microsoft.com/office/drawing/2014/main" id="{7A77BCC9-CB41-89AC-6990-BB41E5D304DB}"/>
              </a:ext>
            </a:extLst>
          </p:cNvPr>
          <p:cNvSpPr txBox="1"/>
          <p:nvPr/>
        </p:nvSpPr>
        <p:spPr>
          <a:xfrm>
            <a:off x="911225" y="6283583"/>
            <a:ext cx="8605838" cy="184666"/>
          </a:xfrm>
          <a:prstGeom prst="rect">
            <a:avLst/>
          </a:prstGeom>
          <a:noFill/>
        </p:spPr>
        <p:txBody>
          <a:bodyPr wrap="square" lIns="0" tIns="0" rIns="0" bIns="0" rtlCol="0" anchor="t">
            <a:spAutoFit/>
          </a:bodyPr>
          <a:lstStyle/>
          <a:p>
            <a:r>
              <a:rPr lang="en-AU" sz="1200"/>
              <a:t>Capacity Investment Scheme – Consultation Paper Webinar| August 2023</a:t>
            </a:r>
            <a:endParaRPr lang="en-AU" sz="1200">
              <a:cs typeface="Calibri"/>
            </a:endParaRPr>
          </a:p>
        </p:txBody>
      </p:sp>
      <p:sp>
        <p:nvSpPr>
          <p:cNvPr id="6" name="TextBox 5">
            <a:extLst>
              <a:ext uri="{FF2B5EF4-FFF2-40B4-BE49-F238E27FC236}">
                <a16:creationId xmlns:a16="http://schemas.microsoft.com/office/drawing/2014/main" id="{82A1C7EF-5D98-4E32-538D-D5AC361B8015}"/>
              </a:ext>
            </a:extLst>
          </p:cNvPr>
          <p:cNvSpPr txBox="1"/>
          <p:nvPr/>
        </p:nvSpPr>
        <p:spPr>
          <a:xfrm>
            <a:off x="9875838" y="6283583"/>
            <a:ext cx="1441450" cy="184666"/>
          </a:xfrm>
          <a:prstGeom prst="rect">
            <a:avLst/>
          </a:prstGeom>
          <a:noFill/>
        </p:spPr>
        <p:txBody>
          <a:bodyPr wrap="square" lIns="0" tIns="0" rIns="0" bIns="0" rtlCol="0" anchor="t">
            <a:spAutoFit/>
          </a:bodyPr>
          <a:lstStyle/>
          <a:p>
            <a:pPr algn="r"/>
            <a:fld id="{E752D76F-37CE-4EFB-8938-B98ED727DBFD}" type="slidenum">
              <a:rPr lang="en-AU" sz="1200" dirty="0" smtClean="0"/>
              <a:t>9</a:t>
            </a:fld>
            <a:endParaRPr lang="en-AU" sz="1200">
              <a:cs typeface="Calibri"/>
            </a:endParaRPr>
          </a:p>
        </p:txBody>
      </p:sp>
      <p:grpSp>
        <p:nvGrpSpPr>
          <p:cNvPr id="3" name="Group 2">
            <a:extLst>
              <a:ext uri="{FF2B5EF4-FFF2-40B4-BE49-F238E27FC236}">
                <a16:creationId xmlns:a16="http://schemas.microsoft.com/office/drawing/2014/main" id="{221AD670-F562-E685-CB82-06B96B503B87}"/>
              </a:ext>
            </a:extLst>
          </p:cNvPr>
          <p:cNvGrpSpPr/>
          <p:nvPr/>
        </p:nvGrpSpPr>
        <p:grpSpPr>
          <a:xfrm>
            <a:off x="4115265" y="2362292"/>
            <a:ext cx="3780000" cy="3420000"/>
            <a:chOff x="3537728" y="2423384"/>
            <a:chExt cx="3604712" cy="3338878"/>
          </a:xfrm>
        </p:grpSpPr>
        <p:sp>
          <p:nvSpPr>
            <p:cNvPr id="4" name="AutoShape 6">
              <a:extLst>
                <a:ext uri="{FF2B5EF4-FFF2-40B4-BE49-F238E27FC236}">
                  <a16:creationId xmlns:a16="http://schemas.microsoft.com/office/drawing/2014/main" id="{DB854676-7972-2BA0-CEEC-A5DCCC6458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cs typeface="Calibri"/>
              </a:endParaRPr>
            </a:p>
          </p:txBody>
        </p:sp>
        <p:pic>
          <p:nvPicPr>
            <p:cNvPr id="7" name="Picture 6" descr="A map of australia with blue lines&#10;&#10;Description automatically generated">
              <a:extLst>
                <a:ext uri="{FF2B5EF4-FFF2-40B4-BE49-F238E27FC236}">
                  <a16:creationId xmlns:a16="http://schemas.microsoft.com/office/drawing/2014/main" id="{CC51F6AC-C576-65A9-4BE8-D4F5D82F3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728" y="2423384"/>
              <a:ext cx="3604712" cy="3338878"/>
            </a:xfrm>
            <a:prstGeom prst="rect">
              <a:avLst/>
            </a:prstGeom>
          </p:spPr>
        </p:pic>
        <p:pic>
          <p:nvPicPr>
            <p:cNvPr id="9" name="Picture 8" descr="A map of australia with blue lines&#10;&#10;Description automatically generated">
              <a:extLst>
                <a:ext uri="{FF2B5EF4-FFF2-40B4-BE49-F238E27FC236}">
                  <a16:creationId xmlns:a16="http://schemas.microsoft.com/office/drawing/2014/main" id="{7901E8ED-9C6F-A7BC-71AE-5F472B11B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728" y="2423384"/>
              <a:ext cx="3604712" cy="3338878"/>
            </a:xfrm>
            <a:prstGeom prst="rect">
              <a:avLst/>
            </a:prstGeom>
          </p:spPr>
        </p:pic>
      </p:grpSp>
      <p:sp>
        <p:nvSpPr>
          <p:cNvPr id="12" name="Rectangle: Rounded Corners 11">
            <a:extLst>
              <a:ext uri="{FF2B5EF4-FFF2-40B4-BE49-F238E27FC236}">
                <a16:creationId xmlns:a16="http://schemas.microsoft.com/office/drawing/2014/main" id="{8AEC78C3-BC83-F8AF-89CB-4D0518CDBE60}"/>
              </a:ext>
            </a:extLst>
          </p:cNvPr>
          <p:cNvSpPr/>
          <p:nvPr/>
        </p:nvSpPr>
        <p:spPr>
          <a:xfrm>
            <a:off x="8234600" y="2284482"/>
            <a:ext cx="3082688" cy="1864930"/>
          </a:xfrm>
          <a:prstGeom prst="roundRect">
            <a:avLst/>
          </a:prstGeom>
          <a:solidFill>
            <a:schemeClr val="accent3">
              <a:lumMod val="20000"/>
              <a:lumOff val="80000"/>
            </a:schemeClr>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a:solidFill>
                  <a:schemeClr val="tx1"/>
                </a:solidFill>
                <a:latin typeface="Calibri"/>
                <a:cs typeface="Calibri"/>
              </a:rPr>
              <a:t>Partnership with the </a:t>
            </a:r>
            <a:r>
              <a:rPr lang="en-AU" b="1">
                <a:solidFill>
                  <a:schemeClr val="tx1"/>
                </a:solidFill>
                <a:latin typeface="Calibri"/>
                <a:cs typeface="Calibri"/>
              </a:rPr>
              <a:t>NSW Roadmap </a:t>
            </a:r>
            <a:r>
              <a:rPr lang="en-AU">
                <a:solidFill>
                  <a:schemeClr val="tx1"/>
                </a:solidFill>
                <a:latin typeface="Calibri"/>
                <a:cs typeface="Calibri"/>
              </a:rPr>
              <a:t>– additional CIS support for up to 550MW of firmed capacity, announced on 29 June 2023</a:t>
            </a:r>
          </a:p>
        </p:txBody>
      </p:sp>
      <p:sp>
        <p:nvSpPr>
          <p:cNvPr id="13" name="Rectangle: Rounded Corners 12">
            <a:extLst>
              <a:ext uri="{FF2B5EF4-FFF2-40B4-BE49-F238E27FC236}">
                <a16:creationId xmlns:a16="http://schemas.microsoft.com/office/drawing/2014/main" id="{A67AA800-7653-3A26-B351-573B5717EAE1}"/>
              </a:ext>
            </a:extLst>
          </p:cNvPr>
          <p:cNvSpPr/>
          <p:nvPr/>
        </p:nvSpPr>
        <p:spPr>
          <a:xfrm>
            <a:off x="911224" y="2284482"/>
            <a:ext cx="3038475" cy="1456720"/>
          </a:xfrm>
          <a:prstGeom prst="roundRect">
            <a:avLst/>
          </a:prstGeom>
          <a:solidFill>
            <a:schemeClr val="accent3">
              <a:lumMod val="20000"/>
              <a:lumOff val="80000"/>
            </a:schemeClr>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a:solidFill>
                  <a:schemeClr val="tx1"/>
                </a:solidFill>
                <a:latin typeface="Calibri"/>
                <a:cs typeface="Calibri"/>
              </a:rPr>
              <a:t>Options are also being explored to support capacity in the </a:t>
            </a:r>
            <a:r>
              <a:rPr lang="en-AU" b="1">
                <a:solidFill>
                  <a:schemeClr val="tx1"/>
                </a:solidFill>
                <a:latin typeface="Calibri"/>
                <a:cs typeface="Calibri"/>
              </a:rPr>
              <a:t>Darwin-Katherine Electricity System (DKIS)</a:t>
            </a:r>
            <a:endParaRPr lang="en-AU">
              <a:solidFill>
                <a:schemeClr val="tx1"/>
              </a:solidFill>
              <a:latin typeface="Calibri"/>
              <a:cs typeface="Calibri"/>
            </a:endParaRPr>
          </a:p>
        </p:txBody>
      </p:sp>
      <p:sp>
        <p:nvSpPr>
          <p:cNvPr id="14" name="Rectangle: Rounded Corners 13">
            <a:extLst>
              <a:ext uri="{FF2B5EF4-FFF2-40B4-BE49-F238E27FC236}">
                <a16:creationId xmlns:a16="http://schemas.microsoft.com/office/drawing/2014/main" id="{91918349-E2DF-DD3A-C19B-12B5BA98308E}"/>
              </a:ext>
            </a:extLst>
          </p:cNvPr>
          <p:cNvSpPr/>
          <p:nvPr/>
        </p:nvSpPr>
        <p:spPr>
          <a:xfrm>
            <a:off x="8234600" y="4454737"/>
            <a:ext cx="3082688" cy="1220610"/>
          </a:xfrm>
          <a:prstGeom prst="roundRect">
            <a:avLst/>
          </a:prstGeom>
          <a:solidFill>
            <a:schemeClr val="accent3">
              <a:lumMod val="20000"/>
              <a:lumOff val="80000"/>
            </a:schemeClr>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a:solidFill>
                  <a:schemeClr val="tx1"/>
                </a:solidFill>
                <a:latin typeface="Calibri"/>
                <a:cs typeface="Calibri"/>
              </a:rPr>
              <a:t>The next CIS tender expected to commence in </a:t>
            </a:r>
            <a:r>
              <a:rPr lang="en-AU" b="1">
                <a:solidFill>
                  <a:schemeClr val="tx1"/>
                </a:solidFill>
                <a:latin typeface="Calibri"/>
                <a:cs typeface="Calibri"/>
              </a:rPr>
              <a:t>SA </a:t>
            </a:r>
            <a:r>
              <a:rPr lang="en-AU">
                <a:solidFill>
                  <a:schemeClr val="tx1"/>
                </a:solidFill>
                <a:latin typeface="Calibri"/>
                <a:cs typeface="Calibri"/>
              </a:rPr>
              <a:t>and </a:t>
            </a:r>
            <a:r>
              <a:rPr lang="en-AU" b="1">
                <a:solidFill>
                  <a:schemeClr val="tx1"/>
                </a:solidFill>
                <a:latin typeface="Calibri"/>
                <a:cs typeface="Calibri"/>
              </a:rPr>
              <a:t>VIC</a:t>
            </a:r>
            <a:r>
              <a:rPr lang="en-AU">
                <a:solidFill>
                  <a:schemeClr val="tx1"/>
                </a:solidFill>
                <a:latin typeface="Calibri"/>
                <a:cs typeface="Calibri"/>
              </a:rPr>
              <a:t> in late 2023.</a:t>
            </a:r>
          </a:p>
        </p:txBody>
      </p:sp>
      <p:sp>
        <p:nvSpPr>
          <p:cNvPr id="15" name="Rectangle: Rounded Corners 14">
            <a:extLst>
              <a:ext uri="{FF2B5EF4-FFF2-40B4-BE49-F238E27FC236}">
                <a16:creationId xmlns:a16="http://schemas.microsoft.com/office/drawing/2014/main" id="{C8DF09A3-A433-83C5-4F9B-EAC17E1596D1}"/>
              </a:ext>
            </a:extLst>
          </p:cNvPr>
          <p:cNvSpPr/>
          <p:nvPr/>
        </p:nvSpPr>
        <p:spPr>
          <a:xfrm>
            <a:off x="911224" y="4069192"/>
            <a:ext cx="3038476" cy="1672018"/>
          </a:xfrm>
          <a:prstGeom prst="roundRect">
            <a:avLst/>
          </a:prstGeom>
          <a:solidFill>
            <a:schemeClr val="accent3">
              <a:lumMod val="20000"/>
              <a:lumOff val="80000"/>
            </a:schemeClr>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Font typeface="Arial" panose="020B0604020202020204" pitchFamily="34" charset="0"/>
              <a:buNone/>
            </a:pPr>
            <a:r>
              <a:rPr lang="en-AU">
                <a:solidFill>
                  <a:schemeClr val="tx1"/>
                </a:solidFill>
                <a:latin typeface="Calibri"/>
                <a:cs typeface="Calibri"/>
              </a:rPr>
              <a:t>The </a:t>
            </a:r>
            <a:r>
              <a:rPr lang="en-AU" b="1">
                <a:solidFill>
                  <a:schemeClr val="tx1"/>
                </a:solidFill>
                <a:latin typeface="Calibri"/>
                <a:cs typeface="Calibri"/>
              </a:rPr>
              <a:t>WEM </a:t>
            </a:r>
            <a:r>
              <a:rPr lang="en-AU">
                <a:solidFill>
                  <a:schemeClr val="tx1"/>
                </a:solidFill>
                <a:latin typeface="Calibri"/>
                <a:cs typeface="Calibri"/>
              </a:rPr>
              <a:t>has specific features to be reflected in CIS implementation in </a:t>
            </a:r>
            <a:r>
              <a:rPr lang="en-AU" b="1">
                <a:solidFill>
                  <a:schemeClr val="tx1"/>
                </a:solidFill>
                <a:latin typeface="Calibri"/>
                <a:cs typeface="Calibri"/>
              </a:rPr>
              <a:t>WA </a:t>
            </a:r>
            <a:r>
              <a:rPr lang="en-AU">
                <a:solidFill>
                  <a:schemeClr val="tx1"/>
                </a:solidFill>
                <a:latin typeface="Calibri"/>
                <a:cs typeface="Calibri"/>
              </a:rPr>
              <a:t>– there will be targeted consultation upcoming</a:t>
            </a:r>
          </a:p>
        </p:txBody>
      </p:sp>
      <p:pic>
        <p:nvPicPr>
          <p:cNvPr id="16" name="Picture 15" descr="A black curved arrow pointing to the left">
            <a:extLst>
              <a:ext uri="{FF2B5EF4-FFF2-40B4-BE49-F238E27FC236}">
                <a16:creationId xmlns:a16="http://schemas.microsoft.com/office/drawing/2014/main" id="{BF55C2E7-B8D5-3955-E733-4EA592DA02B8}"/>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9778" b="89778" l="9778" r="90667">
                        <a14:foregroundMark x1="90667" y1="63111" x2="90667" y2="63111"/>
                      </a14:backgroundRemoval>
                    </a14:imgEffect>
                  </a14:imgLayer>
                </a14:imgProps>
              </a:ext>
              <a:ext uri="{28A0092B-C50C-407E-A947-70E740481C1C}">
                <a14:useLocalDpi xmlns:a14="http://schemas.microsoft.com/office/drawing/2010/main" val="0"/>
              </a:ext>
            </a:extLst>
          </a:blip>
          <a:stretch>
            <a:fillRect/>
          </a:stretch>
        </p:blipFill>
        <p:spPr>
          <a:xfrm rot="10260000">
            <a:off x="7371140" y="4975385"/>
            <a:ext cx="1208883" cy="1018515"/>
          </a:xfrm>
          <a:prstGeom prst="rect">
            <a:avLst/>
          </a:prstGeom>
        </p:spPr>
      </p:pic>
      <p:pic>
        <p:nvPicPr>
          <p:cNvPr id="17" name="Picture 16" descr="A black curved arrow pointing to the left">
            <a:extLst>
              <a:ext uri="{FF2B5EF4-FFF2-40B4-BE49-F238E27FC236}">
                <a16:creationId xmlns:a16="http://schemas.microsoft.com/office/drawing/2014/main" id="{E77DAFA5-2F55-CF91-1DB3-CFE64A7DF085}"/>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9778" b="89778" l="9778" r="90667">
                        <a14:foregroundMark x1="90667" y1="63111" x2="90667" y2="63111"/>
                      </a14:backgroundRemoval>
                    </a14:imgEffect>
                  </a14:imgLayer>
                </a14:imgProps>
              </a:ext>
              <a:ext uri="{28A0092B-C50C-407E-A947-70E740481C1C}">
                <a14:useLocalDpi xmlns:a14="http://schemas.microsoft.com/office/drawing/2010/main" val="0"/>
              </a:ext>
            </a:extLst>
          </a:blip>
          <a:stretch>
            <a:fillRect/>
          </a:stretch>
        </p:blipFill>
        <p:spPr>
          <a:xfrm rot="10515186" flipH="1">
            <a:off x="3530709" y="4809425"/>
            <a:ext cx="1130969" cy="963848"/>
          </a:xfrm>
          <a:prstGeom prst="rect">
            <a:avLst/>
          </a:prstGeom>
        </p:spPr>
      </p:pic>
      <p:pic>
        <p:nvPicPr>
          <p:cNvPr id="18" name="Picture 17" descr="A black curved arrow pointing to the left">
            <a:extLst>
              <a:ext uri="{FF2B5EF4-FFF2-40B4-BE49-F238E27FC236}">
                <a16:creationId xmlns:a16="http://schemas.microsoft.com/office/drawing/2014/main" id="{171217EF-69F4-1343-148F-80ED8AA40545}"/>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9778" b="89778" l="9778" r="90667">
                        <a14:foregroundMark x1="90667" y1="63111" x2="90667" y2="63111"/>
                      </a14:backgroundRemoval>
                    </a14:imgEffect>
                  </a14:imgLayer>
                </a14:imgProps>
              </a:ext>
              <a:ext uri="{28A0092B-C50C-407E-A947-70E740481C1C}">
                <a14:useLocalDpi xmlns:a14="http://schemas.microsoft.com/office/drawing/2010/main" val="0"/>
              </a:ext>
            </a:extLst>
          </a:blip>
          <a:stretch>
            <a:fillRect/>
          </a:stretch>
        </p:blipFill>
        <p:spPr>
          <a:xfrm rot="17594564" flipH="1" flipV="1">
            <a:off x="7698902" y="3745064"/>
            <a:ext cx="1000990" cy="1014759"/>
          </a:xfrm>
          <a:prstGeom prst="rect">
            <a:avLst/>
          </a:prstGeom>
        </p:spPr>
      </p:pic>
      <p:pic>
        <p:nvPicPr>
          <p:cNvPr id="19" name="Picture 18" descr="A black curved arrow pointing to the left">
            <a:extLst>
              <a:ext uri="{FF2B5EF4-FFF2-40B4-BE49-F238E27FC236}">
                <a16:creationId xmlns:a16="http://schemas.microsoft.com/office/drawing/2014/main" id="{9B4200C6-30D9-666F-94FC-50D5F7C74CC1}"/>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9778" b="89778" l="9778" r="90667">
                        <a14:foregroundMark x1="90667" y1="63111" x2="90667" y2="63111"/>
                      </a14:backgroundRemoval>
                    </a14:imgEffect>
                  </a14:imgLayer>
                </a14:imgProps>
              </a:ext>
              <a:ext uri="{28A0092B-C50C-407E-A947-70E740481C1C}">
                <a14:useLocalDpi xmlns:a14="http://schemas.microsoft.com/office/drawing/2010/main" val="0"/>
              </a:ext>
            </a:extLst>
          </a:blip>
          <a:stretch>
            <a:fillRect/>
          </a:stretch>
        </p:blipFill>
        <p:spPr>
          <a:xfrm rot="9797763" flipH="1" flipV="1">
            <a:off x="3686447" y="1905798"/>
            <a:ext cx="2169722" cy="1127858"/>
          </a:xfrm>
          <a:prstGeom prst="rect">
            <a:avLst/>
          </a:prstGeom>
        </p:spPr>
      </p:pic>
      <p:sp>
        <p:nvSpPr>
          <p:cNvPr id="21" name="TextBox 20">
            <a:extLst>
              <a:ext uri="{FF2B5EF4-FFF2-40B4-BE49-F238E27FC236}">
                <a16:creationId xmlns:a16="http://schemas.microsoft.com/office/drawing/2014/main" id="{59EE6CA9-2E4D-653B-D383-AD8ECE873E64}"/>
              </a:ext>
            </a:extLst>
          </p:cNvPr>
          <p:cNvSpPr txBox="1"/>
          <p:nvPr/>
        </p:nvSpPr>
        <p:spPr>
          <a:xfrm>
            <a:off x="861750" y="1322956"/>
            <a:ext cx="10019016" cy="663454"/>
          </a:xfrm>
          <a:prstGeom prst="rect">
            <a:avLst/>
          </a:prstGeom>
          <a:noFill/>
        </p:spPr>
        <p:txBody>
          <a:bodyPr wrap="square" lIns="91440" tIns="45720" rIns="91440" bIns="45720" anchor="t">
            <a:spAutoFit/>
          </a:bodyPr>
          <a:lstStyle/>
          <a:p>
            <a:r>
              <a:rPr lang="en-AU">
                <a:solidFill>
                  <a:schemeClr val="accent1">
                    <a:lumMod val="50000"/>
                  </a:schemeClr>
                </a:solidFill>
              </a:rPr>
              <a:t>The CIS will operate in on-grid Australian electricity networks, and complement existing State and Territory schemes to deliver the national energy transition</a:t>
            </a:r>
            <a:endParaRPr lang="en-AU">
              <a:solidFill>
                <a:schemeClr val="accent1">
                  <a:lumMod val="50000"/>
                </a:schemeClr>
              </a:solidFill>
              <a:cs typeface="Calibri"/>
            </a:endParaRPr>
          </a:p>
        </p:txBody>
      </p:sp>
      <p:pic>
        <p:nvPicPr>
          <p:cNvPr id="23" name="Picture 22" descr="A qr code on a white background&#10;&#10;Description automatically generated">
            <a:extLst>
              <a:ext uri="{FF2B5EF4-FFF2-40B4-BE49-F238E27FC236}">
                <a16:creationId xmlns:a16="http://schemas.microsoft.com/office/drawing/2014/main" id="{3671B1D2-1837-3C62-A85F-A482CD6621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7321" y="259309"/>
            <a:ext cx="957593" cy="957593"/>
          </a:xfrm>
          <a:prstGeom prst="rect">
            <a:avLst/>
          </a:prstGeom>
        </p:spPr>
      </p:pic>
      <p:sp>
        <p:nvSpPr>
          <p:cNvPr id="25" name="TextBox 24">
            <a:extLst>
              <a:ext uri="{FF2B5EF4-FFF2-40B4-BE49-F238E27FC236}">
                <a16:creationId xmlns:a16="http://schemas.microsoft.com/office/drawing/2014/main" id="{1075BBA1-DAB4-23DD-C6A4-86E48CA9E369}"/>
              </a:ext>
            </a:extLst>
          </p:cNvPr>
          <p:cNvSpPr txBox="1"/>
          <p:nvPr/>
        </p:nvSpPr>
        <p:spPr>
          <a:xfrm>
            <a:off x="10719371" y="1130158"/>
            <a:ext cx="11986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err="1">
                <a:cs typeface="Calibri"/>
              </a:rPr>
              <a:t>Slido</a:t>
            </a:r>
            <a:r>
              <a:rPr lang="en-US" sz="1600" b="1" dirty="0">
                <a:cs typeface="Calibri"/>
              </a:rPr>
              <a:t> Q&amp;A </a:t>
            </a:r>
          </a:p>
        </p:txBody>
      </p:sp>
    </p:spTree>
    <p:extLst>
      <p:ext uri="{BB962C8B-B14F-4D97-AF65-F5344CB8AC3E}">
        <p14:creationId xmlns:p14="http://schemas.microsoft.com/office/powerpoint/2010/main" val="1500369899"/>
      </p:ext>
    </p:extLst>
  </p:cSld>
  <p:clrMapOvr>
    <a:masterClrMapping/>
  </p:clrMapOvr>
</p:sld>
</file>

<file path=ppt/theme/theme1.xml><?xml version="1.0" encoding="utf-8"?>
<a:theme xmlns:a="http://schemas.openxmlformats.org/drawingml/2006/main" name="Office Theme">
  <a:themeElements>
    <a:clrScheme name="DCCEEW">
      <a:dk1>
        <a:sysClr val="windowText" lastClr="000000"/>
      </a:dk1>
      <a:lt1>
        <a:sysClr val="window" lastClr="FFFFFF"/>
      </a:lt1>
      <a:dk2>
        <a:srgbClr val="222021"/>
      </a:dk2>
      <a:lt2>
        <a:srgbClr val="083A42"/>
      </a:lt2>
      <a:accent1>
        <a:srgbClr val="198E7D"/>
      </a:accent1>
      <a:accent2>
        <a:srgbClr val="40C1AC"/>
      </a:accent2>
      <a:accent3>
        <a:srgbClr val="9AFFBE"/>
      </a:accent3>
      <a:accent4>
        <a:srgbClr val="FFFFFF"/>
      </a:accent4>
      <a:accent5>
        <a:srgbClr val="FFFFFF"/>
      </a:accent5>
      <a:accent6>
        <a:srgbClr val="FFFFFF"/>
      </a:accent6>
      <a:hlink>
        <a:srgbClr val="0070C0"/>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A0F5ADE-5A09-4903-854F-9ED36FC70E17}" vid="{B13A8B42-BE5D-4924-A30C-9BBE3AF8EC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c01dc6-2c49-4730-b140-874c95cac377" xsi:nil="true"/>
    <lcf76f155ced4ddcb4097134ff3c332f xmlns="c00b9b4d-7f79-474c-ada1-1bbc47134fc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39484377F1D8408015F6CB5293512F" ma:contentTypeVersion="14" ma:contentTypeDescription="Create a new document." ma:contentTypeScope="" ma:versionID="f1ab13ea9093a5f746d706e6f8751db0">
  <xsd:schema xmlns:xsd="http://www.w3.org/2001/XMLSchema" xmlns:xs="http://www.w3.org/2001/XMLSchema" xmlns:p="http://schemas.microsoft.com/office/2006/metadata/properties" xmlns:ns2="c00b9b4d-7f79-474c-ada1-1bbc47134fcc" xmlns:ns3="f955cd0e-1d6d-436f-8ac5-e785274a8c16" xmlns:ns4="81c01dc6-2c49-4730-b140-874c95cac377" targetNamespace="http://schemas.microsoft.com/office/2006/metadata/properties" ma:root="true" ma:fieldsID="b096be62db37210e01d1bdf2df906198" ns2:_="" ns3:_="" ns4:_="">
    <xsd:import namespace="c00b9b4d-7f79-474c-ada1-1bbc47134fcc"/>
    <xsd:import namespace="f955cd0e-1d6d-436f-8ac5-e785274a8c16"/>
    <xsd:import namespace="81c01dc6-2c49-4730-b140-874c95cac3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b9b4d-7f79-474c-ada1-1bbc47134f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881b4ab-c2b0-4b32-8bb7-29fb05a8de7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55cd0e-1d6d-436f-8ac5-e785274a8c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c01dc6-2c49-4730-b140-874c95cac37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ddda093-ff4d-4ae0-a424-6811226b44a9}" ma:internalName="TaxCatchAll" ma:showField="CatchAllData" ma:web="f955cd0e-1d6d-436f-8ac5-e785274a8c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F2B4C3-563C-4385-86A6-2ED3C4EAE10D}">
  <ds:schemaRefs>
    <ds:schemaRef ds:uri="http://schemas.microsoft.com/office/2006/documentManagement/types"/>
    <ds:schemaRef ds:uri="http://www.w3.org/XML/1998/namespace"/>
    <ds:schemaRef ds:uri="http://purl.org/dc/dcmitype/"/>
    <ds:schemaRef ds:uri="7467c673-a7c9-4120-90b0-ce130aed1575"/>
    <ds:schemaRef ds:uri="http://purl.org/dc/elements/1.1/"/>
    <ds:schemaRef ds:uri="http://purl.org/dc/terms/"/>
    <ds:schemaRef ds:uri="http://schemas.microsoft.com/office/infopath/2007/PartnerControls"/>
    <ds:schemaRef ds:uri="http://schemas.openxmlformats.org/package/2006/metadata/core-properties"/>
    <ds:schemaRef ds:uri="3afbbff6-b286-4e00-81b3-42c24a94b07e"/>
    <ds:schemaRef ds:uri="http://schemas.microsoft.com/office/2006/metadata/properties"/>
    <ds:schemaRef ds:uri="4a39b5cc-8cd1-492b-8672-69003a6f1cd7"/>
    <ds:schemaRef ds:uri="52ef6821-6291-40ff-8526-3c342a329200"/>
  </ds:schemaRefs>
</ds:datastoreItem>
</file>

<file path=customXml/itemProps2.xml><?xml version="1.0" encoding="utf-8"?>
<ds:datastoreItem xmlns:ds="http://schemas.openxmlformats.org/officeDocument/2006/customXml" ds:itemID="{1AAEF009-D8EB-4314-B3E5-67B808FE4960}"/>
</file>

<file path=customXml/itemProps3.xml><?xml version="1.0" encoding="utf-8"?>
<ds:datastoreItem xmlns:ds="http://schemas.openxmlformats.org/officeDocument/2006/customXml" ds:itemID="{1FC330E9-8A9B-4331-AE99-16FCBC87D7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CIS Consultation paper Webinar - 15 August 2023 - 1pm - V3</Template>
  <TotalTime>268</TotalTime>
  <Words>1378</Words>
  <Application>Microsoft Office PowerPoint</Application>
  <PresentationFormat>Widescreen</PresentationFormat>
  <Paragraphs>172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Purpose of today’s discussion</vt:lpstr>
      <vt:lpstr>Policy context</vt:lpstr>
      <vt:lpstr>Introducing the CIS</vt:lpstr>
      <vt:lpstr>Delivering the CIS</vt:lpstr>
      <vt:lpstr>Setting CIS contribution to reliability</vt:lpstr>
      <vt:lpstr>CIS Tender process </vt:lpstr>
      <vt:lpstr>About ASL</vt:lpstr>
      <vt:lpstr>Eligibility to participate in CIS Tender</vt:lpstr>
      <vt:lpstr>Assessing projects in the CIS Tender</vt:lpstr>
      <vt:lpstr>Next steps</vt:lpstr>
      <vt:lpstr>PowerPoint Presentation</vt:lpstr>
      <vt:lpstr>Have your say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Zheng</dc:creator>
  <cp:lastModifiedBy>Joe Ingui</cp:lastModifiedBy>
  <cp:revision>59</cp:revision>
  <dcterms:created xsi:type="dcterms:W3CDTF">2023-08-11T04:52:19Z</dcterms:created>
  <dcterms:modified xsi:type="dcterms:W3CDTF">2023-08-14T22:36:46Z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0x0101004C39484377F1D8408015F6CB5293512F</vt:lpwstr>
  </property>
  <property fmtid="{D5CDD505-2E9C-101B-9397-08002B2CF9AE}" pid="4" name="Order">
    <vt:r8>129700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MSIP_Label_c1941c47-a837-430d-8559-fd118a72769e_Enabled">
    <vt:lpwstr>true</vt:lpwstr>
  </property>
  <property fmtid="{D5CDD505-2E9C-101B-9397-08002B2CF9AE}" pid="12" name="MSIP_Label_c1941c47-a837-430d-8559-fd118a72769e_SetDate">
    <vt:lpwstr>2023-08-11T04:52:49Z</vt:lpwstr>
  </property>
  <property fmtid="{D5CDD505-2E9C-101B-9397-08002B2CF9AE}" pid="13" name="MSIP_Label_c1941c47-a837-430d-8559-fd118a72769e_Method">
    <vt:lpwstr>Standard</vt:lpwstr>
  </property>
  <property fmtid="{D5CDD505-2E9C-101B-9397-08002B2CF9AE}" pid="14" name="MSIP_Label_c1941c47-a837-430d-8559-fd118a72769e_Name">
    <vt:lpwstr>Internal</vt:lpwstr>
  </property>
  <property fmtid="{D5CDD505-2E9C-101B-9397-08002B2CF9AE}" pid="15" name="MSIP_Label_c1941c47-a837-430d-8559-fd118a72769e_SiteId">
    <vt:lpwstr>320c999e-3876-4ad0-b401-d241068e9e60</vt:lpwstr>
  </property>
  <property fmtid="{D5CDD505-2E9C-101B-9397-08002B2CF9AE}" pid="16" name="MSIP_Label_c1941c47-a837-430d-8559-fd118a72769e_ActionId">
    <vt:lpwstr>208ede8a-89c5-4f63-b2a3-47bec443b1b3</vt:lpwstr>
  </property>
  <property fmtid="{D5CDD505-2E9C-101B-9397-08002B2CF9AE}" pid="17" name="MSIP_Label_c1941c47-a837-430d-8559-fd118a72769e_ContentBits">
    <vt:lpwstr>0</vt:lpwstr>
  </property>
  <property fmtid="{D5CDD505-2E9C-101B-9397-08002B2CF9AE}" pid="18" name="RPSSubSector">
    <vt:lpwstr/>
  </property>
  <property fmtid="{D5CDD505-2E9C-101B-9397-08002B2CF9AE}" pid="19" name="RPSSubService">
    <vt:lpwstr/>
  </property>
  <property fmtid="{D5CDD505-2E9C-101B-9397-08002B2CF9AE}" pid="20" name="RPSSector">
    <vt:lpwstr/>
  </property>
  <property fmtid="{D5CDD505-2E9C-101B-9397-08002B2CF9AE}" pid="21" name="RPSDocType">
    <vt:lpwstr/>
  </property>
  <property fmtid="{D5CDD505-2E9C-101B-9397-08002B2CF9AE}" pid="22" name="RPSService">
    <vt:lpwstr/>
  </property>
  <property fmtid="{D5CDD505-2E9C-101B-9397-08002B2CF9AE}" pid="23" name="RPSClient">
    <vt:lpwstr/>
  </property>
  <property fmtid="{D5CDD505-2E9C-101B-9397-08002B2CF9AE}" pid="24" name="RPSLocation">
    <vt:lpwstr/>
  </property>
</Properties>
</file>