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 id="2147483858" r:id="rId5"/>
    <p:sldMasterId id="2147483871" r:id="rId6"/>
    <p:sldMasterId id="2147483884" r:id="rId7"/>
  </p:sldMasterIdLst>
  <p:notesMasterIdLst>
    <p:notesMasterId r:id="rId28"/>
  </p:notesMasterIdLst>
  <p:sldIdLst>
    <p:sldId id="256" r:id="rId8"/>
    <p:sldId id="2147482738" r:id="rId9"/>
    <p:sldId id="2147482757" r:id="rId10"/>
    <p:sldId id="260" r:id="rId11"/>
    <p:sldId id="2147482740" r:id="rId12"/>
    <p:sldId id="259" r:id="rId13"/>
    <p:sldId id="2147482733" r:id="rId14"/>
    <p:sldId id="2147482742" r:id="rId15"/>
    <p:sldId id="2147482743" r:id="rId16"/>
    <p:sldId id="2147482744" r:id="rId17"/>
    <p:sldId id="2147482734" r:id="rId18"/>
    <p:sldId id="2147482751" r:id="rId19"/>
    <p:sldId id="2147482752" r:id="rId20"/>
    <p:sldId id="2147482753" r:id="rId21"/>
    <p:sldId id="2147482746" r:id="rId22"/>
    <p:sldId id="2147482755" r:id="rId23"/>
    <p:sldId id="2147482735" r:id="rId24"/>
    <p:sldId id="2147482747" r:id="rId25"/>
    <p:sldId id="2147482748" r:id="rId26"/>
    <p:sldId id="214748273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1B6701-BA57-39FA-7683-9BB9E8AAB577}" name="Keesha Millar" initials="KM" userId="S::keesha.millar@govteams.gov.au::e11211de-54b3-4636-8a4c-78e0c6f81f2d" providerId="AD"/>
  <p188:author id="{9228860D-3988-668D-5A47-5466F8A70803}" name="Michelle Tilke" initials="MT" userId="S::michelle.tilke@govteams.gov.au::821d1644-2974-458c-bea7-5871229e7e2c" providerId="AD"/>
  <p188:author id="{DC79BC0D-6FAC-EDE9-273C-BDB1D86AD437}" name="Hew ATKIN" initials="HA" userId="S::hew.atkin@dcceew.gov.au::b58aa15e-d62a-4be6-b4bc-9a35c939570d" providerId="AD"/>
  <p188:author id="{0DB42432-1B11-CB90-C5BC-E5E697FA573F}" name="Huba Novak" initials="HN" userId="S::huba.novak@govteams.gov.au::fdc7c776-0a5a-4020-9a4b-f6821ce86cb6" providerId="AD"/>
  <p188:author id="{4FE09836-05CE-B8EB-6ABC-4074127DFEB8}" name="Jaismine Chugh" initials="JC" userId="S::jaismine.chugh@govteams.gov.au::6ac528e2-3649-455e-b2d3-b5260713ecbb" providerId="AD"/>
  <p188:author id="{322E7738-F94A-1B2D-A15D-B94106E527CF}" name="Mithun RAMALINGAM" initials="MR" userId="Mithun RAMALINGAM" providerId="None"/>
  <p188:author id="{42290170-4F5F-6301-743E-05D10D90E16F}" name="Karen ANDERSON" initials="KA" userId="S::karen.anderson@dcceew.gov.au::5202a7e8-2349-4b72-9b1c-4e6b28cd12c2" providerId="AD"/>
  <p188:author id="{49DD7C7B-79B9-0F23-D5D6-C3E4DD270AA6}" name="Webb, Justin" initials="WJ" userId="S::justin.webb@industry.gov.au::7841b4f6-8cb9-4994-b747-258617d40b29" providerId="AD"/>
  <p188:author id="{5E3E7186-91BE-1BFD-4FD5-872C507B6333}" name="Karen ANDERSON" initials="KA" userId="S::Karen.Anderson@dcceew.gov.au::5202a7e8-2349-4b72-9b1c-4e6b28cd12c2" providerId="AD"/>
  <p188:author id="{754C0FA4-A4FF-1F17-F368-BF563DFEFCC6}" name="Kellee DREW" initials="KD" userId="S::Kellee.Drew@dcceew.gov.au::89a88e50-0de3-4d8f-870d-697a8f82cef1" providerId="AD"/>
  <p188:author id="{E00A23AB-DC86-492A-B06B-E6D6EFD0CA7E}" name="Kellee Drew" initials="KD" userId="S::Kellee.Drew@govteams.gov.au::5c4b6619-6b60-4c76-b81d-e36b7f8ad834" providerId="AD"/>
  <p188:author id="{45573DBB-6951-BB95-4E5E-10A8B4466A66}" name="Sam JOHNSON" initials="SJ" userId="S::Sam.JOHNSON@dcceew.gov.au::aaae6b92-70c5-4a7b-987e-f80d943f561e" providerId="AD"/>
  <p188:author id="{0D7F96D7-A6F3-796B-6ABD-80E0442CC700}" name="Michelle TILKE" initials="MT" userId="S::Michelle.TILKE@dcceew.gov.au::c2d3921a-cf03-4a6e-9a1e-6a8649d8b562" providerId="AD"/>
  <p188:author id="{B12115F4-B449-829E-B62B-1273F1340E7F}" name="Karen Anderson" initials="KA" userId="S::karen.anderson2@govteams.gov.au::4b154c09-7ef7-425b-b827-beef087fb2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444"/>
    <a:srgbClr val="083A42"/>
    <a:srgbClr val="CAEEF6"/>
    <a:srgbClr val="00A7B5"/>
    <a:srgbClr val="5ECAE5"/>
    <a:srgbClr val="A2E1F0"/>
    <a:srgbClr val="9AF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C6187-A091-9641-77E1-B6130372B89D}" v="32" dt="2025-07-09T21:23:49.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15A69-D7A0-4CEE-BF0D-8C69064E95A5}"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AU"/>
        </a:p>
      </dgm:t>
    </dgm:pt>
    <dgm:pt modelId="{864E46C7-2C68-4741-B364-EC6C50435027}">
      <dgm:prSet phldrT="[Text]" custT="1"/>
      <dgm:spPr>
        <a:solidFill>
          <a:srgbClr val="5ECAE5">
            <a:alpha val="50000"/>
          </a:srgbClr>
        </a:solidFill>
      </dgm:spPr>
      <dgm:t>
        <a:bodyPr/>
        <a:lstStyle/>
        <a:p>
          <a:r>
            <a:rPr lang="en-AU" sz="2000">
              <a:solidFill>
                <a:schemeClr val="tx1"/>
              </a:solidFill>
            </a:rPr>
            <a:t>Gas Market Code </a:t>
          </a:r>
        </a:p>
        <a:p>
          <a:r>
            <a:rPr lang="en-AU" sz="1200">
              <a:solidFill>
                <a:schemeClr val="tx1"/>
              </a:solidFill>
            </a:rPr>
            <a:t>(</a:t>
          </a:r>
          <a:r>
            <a:rPr lang="en-AU" sz="1200" i="1">
              <a:solidFill>
                <a:schemeClr val="tx1"/>
              </a:solidFill>
            </a:rPr>
            <a:t>Competition and Consumer (Gas Market Code) Regulations 2023</a:t>
          </a:r>
          <a:r>
            <a:rPr lang="en-AU" sz="1200">
              <a:solidFill>
                <a:schemeClr val="tx1"/>
              </a:solidFill>
            </a:rPr>
            <a:t>)</a:t>
          </a:r>
        </a:p>
      </dgm:t>
    </dgm:pt>
    <dgm:pt modelId="{1973D562-EDA3-4290-8862-878435AFE4F6}" type="parTrans" cxnId="{14631449-70DE-419E-9AD7-8B5F0F89B6D2}">
      <dgm:prSet/>
      <dgm:spPr/>
      <dgm:t>
        <a:bodyPr/>
        <a:lstStyle/>
        <a:p>
          <a:endParaRPr lang="en-AU"/>
        </a:p>
      </dgm:t>
    </dgm:pt>
    <dgm:pt modelId="{42DE9EF0-0710-4D97-8F06-AFB4EB6B9668}" type="sibTrans" cxnId="{14631449-70DE-419E-9AD7-8B5F0F89B6D2}">
      <dgm:prSet/>
      <dgm:spPr/>
      <dgm:t>
        <a:bodyPr/>
        <a:lstStyle/>
        <a:p>
          <a:endParaRPr lang="en-AU"/>
        </a:p>
      </dgm:t>
    </dgm:pt>
    <dgm:pt modelId="{1EB52665-3B76-440B-9672-A972623E4864}">
      <dgm:prSet phldrT="[Text]" custT="1"/>
      <dgm:spPr>
        <a:solidFill>
          <a:srgbClr val="5ECAE5">
            <a:alpha val="50000"/>
          </a:srgbClr>
        </a:solidFill>
      </dgm:spPr>
      <dgm:t>
        <a:bodyPr/>
        <a:lstStyle/>
        <a:p>
          <a:pPr rtl="0"/>
          <a:r>
            <a:rPr lang="en-AU" sz="2000">
              <a:solidFill>
                <a:schemeClr val="tx1"/>
              </a:solidFill>
              <a:latin typeface="+mn-lt"/>
            </a:rPr>
            <a:t>Australian Domestic Gas Security Mechanism (ADGSM)</a:t>
          </a:r>
        </a:p>
        <a:p>
          <a:pPr rtl="0"/>
          <a:r>
            <a:rPr lang="en-AU" sz="1200" i="1">
              <a:solidFill>
                <a:schemeClr val="tx1"/>
              </a:solidFill>
              <a:latin typeface="+mn-lt"/>
            </a:rPr>
            <a:t>(Customs (Prohibited Exports) Regulations 1958)</a:t>
          </a:r>
        </a:p>
      </dgm:t>
    </dgm:pt>
    <dgm:pt modelId="{5E2FCCB6-6886-41EA-83CF-597865E92D35}" type="parTrans" cxnId="{07F1EDB2-F858-47E0-8FA9-A833995F6658}">
      <dgm:prSet/>
      <dgm:spPr/>
      <dgm:t>
        <a:bodyPr/>
        <a:lstStyle/>
        <a:p>
          <a:endParaRPr lang="en-AU"/>
        </a:p>
      </dgm:t>
    </dgm:pt>
    <dgm:pt modelId="{DC68B6AC-4045-45E3-B511-091BFC2B30E1}" type="sibTrans" cxnId="{07F1EDB2-F858-47E0-8FA9-A833995F6658}">
      <dgm:prSet/>
      <dgm:spPr/>
      <dgm:t>
        <a:bodyPr/>
        <a:lstStyle/>
        <a:p>
          <a:endParaRPr lang="en-AU"/>
        </a:p>
      </dgm:t>
    </dgm:pt>
    <dgm:pt modelId="{9455C4DE-1BFB-487B-8A56-19A50EFDF8F3}">
      <dgm:prSet phldrT="[Text]" custT="1"/>
      <dgm:spPr/>
      <dgm:t>
        <a:bodyPr/>
        <a:lstStyle/>
        <a:p>
          <a:pPr rtl="0"/>
          <a:r>
            <a:rPr lang="en-AU" sz="1200">
              <a:latin typeface="+mn-lt"/>
            </a:rPr>
            <a:t>The ADGSM aims to ensure </a:t>
          </a:r>
          <a:r>
            <a:rPr lang="en-AU" sz="1200"/>
            <a:t>sufficient natural gas remains in Australia to meet the needs of Australian energy users. The ADGSM is a measure of last resort. If a gas supply shortfall is forecast for Australia, LNG projects may need to limit exports or find new gas sources. While the ADGSM has never been activated, the potential for ADGSM activation may influence the behaviour of LNG exporters to increase domestic gas supply. </a:t>
          </a:r>
        </a:p>
      </dgm:t>
    </dgm:pt>
    <dgm:pt modelId="{D70A1CE3-FC3D-405E-87AD-4E7CB8EBB493}" type="parTrans" cxnId="{C6C1DEFA-0B29-4BFD-B71C-CDF00FB2F38F}">
      <dgm:prSet/>
      <dgm:spPr/>
      <dgm:t>
        <a:bodyPr/>
        <a:lstStyle/>
        <a:p>
          <a:endParaRPr lang="en-AU"/>
        </a:p>
      </dgm:t>
    </dgm:pt>
    <dgm:pt modelId="{94C1EF7F-C695-42CF-92A1-7F1118706A12}" type="sibTrans" cxnId="{C6C1DEFA-0B29-4BFD-B71C-CDF00FB2F38F}">
      <dgm:prSet/>
      <dgm:spPr/>
      <dgm:t>
        <a:bodyPr/>
        <a:lstStyle/>
        <a:p>
          <a:endParaRPr lang="en-AU"/>
        </a:p>
      </dgm:t>
    </dgm:pt>
    <dgm:pt modelId="{3592695B-918E-4BAA-B105-610277190F17}">
      <dgm:prSet phldrT="[Text]" custT="1"/>
      <dgm:spPr>
        <a:solidFill>
          <a:srgbClr val="5ECAE5">
            <a:alpha val="50000"/>
          </a:srgbClr>
        </a:solidFill>
      </dgm:spPr>
      <dgm:t>
        <a:bodyPr/>
        <a:lstStyle/>
        <a:p>
          <a:pPr rtl="0"/>
          <a:r>
            <a:rPr lang="en-AU" sz="2400">
              <a:solidFill>
                <a:schemeClr val="tx1"/>
              </a:solidFill>
              <a:latin typeface="Calibri"/>
              <a:ea typeface="Calibri"/>
              <a:cs typeface="Calibri"/>
            </a:rPr>
            <a:t>Heads of Agreement (</a:t>
          </a:r>
          <a:r>
            <a:rPr lang="en-AU" sz="2400" err="1">
              <a:solidFill>
                <a:schemeClr val="tx1"/>
              </a:solidFill>
              <a:latin typeface="Calibri"/>
              <a:ea typeface="Calibri"/>
              <a:cs typeface="Calibri"/>
            </a:rPr>
            <a:t>HoA</a:t>
          </a:r>
          <a:r>
            <a:rPr lang="en-AU" sz="2400">
              <a:solidFill>
                <a:schemeClr val="tx1"/>
              </a:solidFill>
              <a:latin typeface="Calibri"/>
              <a:ea typeface="Calibri"/>
              <a:cs typeface="Calibri"/>
            </a:rPr>
            <a:t>)</a:t>
          </a:r>
        </a:p>
      </dgm:t>
    </dgm:pt>
    <dgm:pt modelId="{0B37B8CD-09EB-4C6C-B122-6299A2664E15}" type="parTrans" cxnId="{29A92DAF-5E4F-4E3E-97D5-1C7A2A5DF138}">
      <dgm:prSet/>
      <dgm:spPr/>
      <dgm:t>
        <a:bodyPr/>
        <a:lstStyle/>
        <a:p>
          <a:endParaRPr lang="en-AU"/>
        </a:p>
      </dgm:t>
    </dgm:pt>
    <dgm:pt modelId="{273D782C-63F8-4356-AF44-44342FA4B25D}" type="sibTrans" cxnId="{29A92DAF-5E4F-4E3E-97D5-1C7A2A5DF138}">
      <dgm:prSet/>
      <dgm:spPr/>
      <dgm:t>
        <a:bodyPr/>
        <a:lstStyle/>
        <a:p>
          <a:endParaRPr lang="en-AU"/>
        </a:p>
      </dgm:t>
    </dgm:pt>
    <dgm:pt modelId="{C3079A1E-A5D3-494A-8058-3B69903FF64B}">
      <dgm:prSet phldrT="[Text]" custT="1"/>
      <dgm:spPr/>
      <dgm:t>
        <a:bodyPr/>
        <a:lstStyle/>
        <a:p>
          <a:pPr rtl="0"/>
          <a:r>
            <a:rPr lang="en-AU" sz="1200"/>
            <a:t>The Commonwealth entered into a Heads of Agreement (</a:t>
          </a:r>
          <a:r>
            <a:rPr lang="en-AU" sz="1200" err="1"/>
            <a:t>HoA</a:t>
          </a:r>
          <a:r>
            <a:rPr lang="en-AU" sz="1200"/>
            <a:t>) with east coast LNG gas exporters to safeguard Australia’s domestic supplies. It aims to prevent a gas supply shortfall through access to secure and competitively priced gas for the east coast domestic market. </a:t>
          </a:r>
        </a:p>
      </dgm:t>
    </dgm:pt>
    <dgm:pt modelId="{A5EC9859-B29E-4F1F-910E-B946C8E07D6F}" type="parTrans" cxnId="{AA09499B-B176-4BAF-8C6C-3E0B9C81862A}">
      <dgm:prSet/>
      <dgm:spPr/>
      <dgm:t>
        <a:bodyPr/>
        <a:lstStyle/>
        <a:p>
          <a:endParaRPr lang="en-AU"/>
        </a:p>
      </dgm:t>
    </dgm:pt>
    <dgm:pt modelId="{A653460A-554C-4EF8-AF34-6DF595325A3A}" type="sibTrans" cxnId="{AA09499B-B176-4BAF-8C6C-3E0B9C81862A}">
      <dgm:prSet/>
      <dgm:spPr/>
      <dgm:t>
        <a:bodyPr/>
        <a:lstStyle/>
        <a:p>
          <a:endParaRPr lang="en-AU"/>
        </a:p>
      </dgm:t>
    </dgm:pt>
    <dgm:pt modelId="{6121B265-9826-4B41-9AF3-A370C7772608}">
      <dgm:prSet phldrT="[Text]" custT="1"/>
      <dgm:spPr/>
      <dgm:t>
        <a:bodyPr/>
        <a:lstStyle/>
        <a:p>
          <a:pPr rtl="0"/>
          <a:r>
            <a:rPr lang="en-US" sz="1200" b="0" i="0">
              <a:effectLst/>
            </a:rPr>
            <a:t>The Code aims to ensure adequate supply of wholesale gas at reasonable prices and on reasonable terms. </a:t>
          </a:r>
          <a:r>
            <a:rPr lang="en-US" sz="1200"/>
            <a:t>The Code has secured additional supply commitments secured through the conditional Ministerial exemptions framework. </a:t>
          </a:r>
          <a:endParaRPr lang="en-AU" sz="1200"/>
        </a:p>
      </dgm:t>
    </dgm:pt>
    <dgm:pt modelId="{065AE4C1-D6EA-4793-8FEC-550B3EA3486A}" type="parTrans" cxnId="{37AB3CC6-C712-4927-809D-EA2B0E89FD3D}">
      <dgm:prSet/>
      <dgm:spPr/>
      <dgm:t>
        <a:bodyPr/>
        <a:lstStyle/>
        <a:p>
          <a:endParaRPr lang="en-AU"/>
        </a:p>
      </dgm:t>
    </dgm:pt>
    <dgm:pt modelId="{492D7ECC-25FF-493C-A4D8-793FB1379AB6}" type="sibTrans" cxnId="{37AB3CC6-C712-4927-809D-EA2B0E89FD3D}">
      <dgm:prSet/>
      <dgm:spPr/>
      <dgm:t>
        <a:bodyPr/>
        <a:lstStyle/>
        <a:p>
          <a:endParaRPr lang="en-AU"/>
        </a:p>
      </dgm:t>
    </dgm:pt>
    <dgm:pt modelId="{8E21885D-1C17-4A8D-8CE9-2AD5744AE490}">
      <dgm:prSet phldrT="[Text]" custT="1"/>
      <dgm:spPr/>
      <dgm:t>
        <a:bodyPr/>
        <a:lstStyle/>
        <a:p>
          <a:pPr rtl="0"/>
          <a:r>
            <a:rPr lang="en-US" sz="1200" b="0" i="0">
              <a:effectLst/>
            </a:rPr>
            <a:t>The current agreement came into effect on 1 October 2022 and</a:t>
          </a:r>
          <a:r>
            <a:rPr lang="en-US" sz="1200" b="0" i="0">
              <a:effectLst/>
              <a:latin typeface="Aptos Display" panose="02110004020202020204"/>
            </a:rPr>
            <a:t> is</a:t>
          </a:r>
          <a:r>
            <a:rPr lang="en-US" sz="1200" b="0" i="0">
              <a:effectLst/>
            </a:rPr>
            <a:t> in place until 1 January 2026, </a:t>
          </a:r>
          <a:r>
            <a:rPr lang="en-US" sz="1200" b="1" i="0">
              <a:effectLst/>
              <a:latin typeface="Aptos Display" panose="02110004020202020204"/>
            </a:rPr>
            <a:t>so a</a:t>
          </a:r>
          <a:r>
            <a:rPr lang="en-US" sz="1200" b="1" i="0">
              <a:effectLst/>
            </a:rPr>
            <a:t> review should occur in 2025</a:t>
          </a:r>
          <a:r>
            <a:rPr lang="en-US" sz="1200" b="0" i="0">
              <a:effectLst/>
            </a:rPr>
            <a:t>.</a:t>
          </a:r>
          <a:endParaRPr lang="en-AU" sz="1200"/>
        </a:p>
      </dgm:t>
    </dgm:pt>
    <dgm:pt modelId="{A9B10054-6599-43B5-824A-67C2CCB573D2}" type="parTrans" cxnId="{E127DC93-0770-43EC-BA43-4B96879D8B71}">
      <dgm:prSet/>
      <dgm:spPr/>
      <dgm:t>
        <a:bodyPr/>
        <a:lstStyle/>
        <a:p>
          <a:endParaRPr lang="en-AU"/>
        </a:p>
      </dgm:t>
    </dgm:pt>
    <dgm:pt modelId="{4CFAA712-F867-4BFC-A4DB-13E751398E07}" type="sibTrans" cxnId="{E127DC93-0770-43EC-BA43-4B96879D8B71}">
      <dgm:prSet/>
      <dgm:spPr/>
      <dgm:t>
        <a:bodyPr/>
        <a:lstStyle/>
        <a:p>
          <a:endParaRPr lang="en-AU"/>
        </a:p>
      </dgm:t>
    </dgm:pt>
    <dgm:pt modelId="{C1AFD634-2AFC-41BD-8F24-044C7A9A4FE9}">
      <dgm:prSet phldrT="[Text]" custT="1"/>
      <dgm:spPr/>
      <dgm:t>
        <a:bodyPr/>
        <a:lstStyle/>
        <a:p>
          <a:r>
            <a:rPr lang="en-US" sz="1200" b="0" i="0">
              <a:effectLst/>
            </a:rPr>
            <a:t>The ADGSM</a:t>
          </a:r>
          <a:r>
            <a:rPr lang="en-US" sz="1200" b="1" i="0">
              <a:effectLst/>
            </a:rPr>
            <a:t> must be reviewed in 2025 </a:t>
          </a:r>
          <a:r>
            <a:rPr lang="en-US" sz="1200" b="0" i="0">
              <a:effectLst/>
            </a:rPr>
            <a:t>under the Regulations. </a:t>
          </a:r>
          <a:endParaRPr lang="en-AU" sz="1200"/>
        </a:p>
      </dgm:t>
    </dgm:pt>
    <dgm:pt modelId="{376CB352-DF25-4897-BF30-526EAA1937C1}" type="parTrans" cxnId="{1AA97454-0F4F-4499-AC68-7911A1EF3A82}">
      <dgm:prSet/>
      <dgm:spPr/>
      <dgm:t>
        <a:bodyPr/>
        <a:lstStyle/>
        <a:p>
          <a:endParaRPr lang="en-AU"/>
        </a:p>
      </dgm:t>
    </dgm:pt>
    <dgm:pt modelId="{AF9AE98C-3599-4655-B2C3-1D49EA2188C4}" type="sibTrans" cxnId="{1AA97454-0F4F-4499-AC68-7911A1EF3A82}">
      <dgm:prSet/>
      <dgm:spPr/>
      <dgm:t>
        <a:bodyPr/>
        <a:lstStyle/>
        <a:p>
          <a:endParaRPr lang="en-AU"/>
        </a:p>
      </dgm:t>
    </dgm:pt>
    <dgm:pt modelId="{C80EBE0C-24CC-45A8-9691-F24A9EAE4776}">
      <dgm:prSet phldr="0" custT="1"/>
      <dgm:spPr/>
      <dgm:t>
        <a:bodyPr/>
        <a:lstStyle/>
        <a:p>
          <a:pPr rtl="0"/>
          <a:r>
            <a:rPr lang="en-US" sz="1200">
              <a:latin typeface="Calibri"/>
              <a:ea typeface="Calibri"/>
              <a:cs typeface="Calibri"/>
            </a:rPr>
            <a:t>Requirement for a review to commence </a:t>
          </a:r>
          <a:r>
            <a:rPr lang="en-US" sz="1200" b="1">
              <a:latin typeface="Calibri"/>
              <a:ea typeface="Calibri"/>
              <a:cs typeface="Calibri"/>
            </a:rPr>
            <a:t>by 1 July 2025.</a:t>
          </a:r>
          <a:endParaRPr lang="en-US" sz="1200" b="1">
            <a:latin typeface="Calibri Light"/>
            <a:ea typeface="Calibri Light"/>
            <a:cs typeface="Calibri Light"/>
          </a:endParaRPr>
        </a:p>
      </dgm:t>
    </dgm:pt>
    <dgm:pt modelId="{E09959E6-838E-4618-AE37-44A99DCEF59A}" type="parTrans" cxnId="{B1E4BFD8-783B-4C07-8D73-6CC5FDEF38DA}">
      <dgm:prSet/>
      <dgm:spPr/>
      <dgm:t>
        <a:bodyPr/>
        <a:lstStyle/>
        <a:p>
          <a:endParaRPr lang="en-AU"/>
        </a:p>
      </dgm:t>
    </dgm:pt>
    <dgm:pt modelId="{1D3C7866-C697-47CA-B6D5-C90ACFDDB73D}" type="sibTrans" cxnId="{B1E4BFD8-783B-4C07-8D73-6CC5FDEF38DA}">
      <dgm:prSet/>
      <dgm:spPr/>
      <dgm:t>
        <a:bodyPr/>
        <a:lstStyle/>
        <a:p>
          <a:endParaRPr lang="en-AU"/>
        </a:p>
      </dgm:t>
    </dgm:pt>
    <dgm:pt modelId="{66D4425F-D661-4503-BA3D-29E7A1821689}" type="pres">
      <dgm:prSet presAssocID="{72A15A69-D7A0-4CEE-BF0D-8C69064E95A5}" presName="Name0" presStyleCnt="0">
        <dgm:presLayoutVars>
          <dgm:dir/>
          <dgm:animLvl val="lvl"/>
          <dgm:resizeHandles val="exact"/>
        </dgm:presLayoutVars>
      </dgm:prSet>
      <dgm:spPr/>
    </dgm:pt>
    <dgm:pt modelId="{BD15E8C6-B5C8-4A5E-ADDF-D7CAAD959B33}" type="pres">
      <dgm:prSet presAssocID="{864E46C7-2C68-4741-B364-EC6C50435027}" presName="linNode" presStyleCnt="0"/>
      <dgm:spPr/>
    </dgm:pt>
    <dgm:pt modelId="{1FE9ED2D-F011-461F-9278-6124BCCAD236}" type="pres">
      <dgm:prSet presAssocID="{864E46C7-2C68-4741-B364-EC6C50435027}" presName="parentText" presStyleLbl="node1" presStyleIdx="0" presStyleCnt="3">
        <dgm:presLayoutVars>
          <dgm:chMax val="1"/>
          <dgm:bulletEnabled val="1"/>
        </dgm:presLayoutVars>
      </dgm:prSet>
      <dgm:spPr/>
    </dgm:pt>
    <dgm:pt modelId="{38232C72-5058-4938-9E98-862800F71776}" type="pres">
      <dgm:prSet presAssocID="{864E46C7-2C68-4741-B364-EC6C50435027}" presName="descendantText" presStyleLbl="alignAccFollowNode1" presStyleIdx="0" presStyleCnt="3" custScaleY="115566">
        <dgm:presLayoutVars>
          <dgm:bulletEnabled val="1"/>
        </dgm:presLayoutVars>
      </dgm:prSet>
      <dgm:spPr>
        <a:prstGeom prst="roundRect">
          <a:avLst/>
        </a:prstGeom>
      </dgm:spPr>
    </dgm:pt>
    <dgm:pt modelId="{0B9C6514-21FD-4272-9DEA-92B04ED288F2}" type="pres">
      <dgm:prSet presAssocID="{42DE9EF0-0710-4D97-8F06-AFB4EB6B9668}" presName="sp" presStyleCnt="0"/>
      <dgm:spPr/>
    </dgm:pt>
    <dgm:pt modelId="{3442BBB0-F179-4343-ADBB-11B05EF5EBD3}" type="pres">
      <dgm:prSet presAssocID="{1EB52665-3B76-440B-9672-A972623E4864}" presName="linNode" presStyleCnt="0"/>
      <dgm:spPr/>
    </dgm:pt>
    <dgm:pt modelId="{DA51938A-A1DD-4BE1-B7EB-DA7F269B857F}" type="pres">
      <dgm:prSet presAssocID="{1EB52665-3B76-440B-9672-A972623E4864}" presName="parentText" presStyleLbl="node1" presStyleIdx="1" presStyleCnt="3" custLinFactNeighborX="-9678" custLinFactNeighborY="-574">
        <dgm:presLayoutVars>
          <dgm:chMax val="1"/>
          <dgm:bulletEnabled val="1"/>
        </dgm:presLayoutVars>
      </dgm:prSet>
      <dgm:spPr/>
    </dgm:pt>
    <dgm:pt modelId="{1625BAAF-CEE4-479E-9E01-53D7DFC7A54E}" type="pres">
      <dgm:prSet presAssocID="{1EB52665-3B76-440B-9672-A972623E4864}" presName="descendantText" presStyleLbl="alignAccFollowNode1" presStyleIdx="1" presStyleCnt="3" custScaleY="115566">
        <dgm:presLayoutVars>
          <dgm:bulletEnabled val="1"/>
        </dgm:presLayoutVars>
      </dgm:prSet>
      <dgm:spPr>
        <a:prstGeom prst="roundRect">
          <a:avLst/>
        </a:prstGeom>
      </dgm:spPr>
    </dgm:pt>
    <dgm:pt modelId="{649F0024-3B57-40C2-985B-ADC7B1C98B69}" type="pres">
      <dgm:prSet presAssocID="{DC68B6AC-4045-45E3-B511-091BFC2B30E1}" presName="sp" presStyleCnt="0"/>
      <dgm:spPr/>
    </dgm:pt>
    <dgm:pt modelId="{50E52DD1-3706-4E97-A80E-DA11EEADD762}" type="pres">
      <dgm:prSet presAssocID="{3592695B-918E-4BAA-B105-610277190F17}" presName="linNode" presStyleCnt="0"/>
      <dgm:spPr/>
    </dgm:pt>
    <dgm:pt modelId="{E397E176-204B-4B3F-9805-3098B7A415D8}" type="pres">
      <dgm:prSet presAssocID="{3592695B-918E-4BAA-B105-610277190F17}" presName="parentText" presStyleLbl="node1" presStyleIdx="2" presStyleCnt="3">
        <dgm:presLayoutVars>
          <dgm:chMax val="1"/>
          <dgm:bulletEnabled val="1"/>
        </dgm:presLayoutVars>
      </dgm:prSet>
      <dgm:spPr/>
    </dgm:pt>
    <dgm:pt modelId="{39043529-87AF-432C-9F2C-F1EA19A2F603}" type="pres">
      <dgm:prSet presAssocID="{3592695B-918E-4BAA-B105-610277190F17}" presName="descendantText" presStyleLbl="alignAccFollowNode1" presStyleIdx="2" presStyleCnt="3" custScaleY="115566">
        <dgm:presLayoutVars>
          <dgm:bulletEnabled val="1"/>
        </dgm:presLayoutVars>
      </dgm:prSet>
      <dgm:spPr>
        <a:prstGeom prst="roundRect">
          <a:avLst/>
        </a:prstGeom>
      </dgm:spPr>
    </dgm:pt>
  </dgm:ptLst>
  <dgm:cxnLst>
    <dgm:cxn modelId="{742F7E15-6AED-44EB-A75D-498C64BF96C0}" type="presOf" srcId="{9455C4DE-1BFB-487B-8A56-19A50EFDF8F3}" destId="{1625BAAF-CEE4-479E-9E01-53D7DFC7A54E}" srcOrd="0" destOrd="0" presId="urn:microsoft.com/office/officeart/2005/8/layout/vList5"/>
    <dgm:cxn modelId="{6916E03D-9F4F-4754-9415-CFA0EB2B06DF}" type="presOf" srcId="{C80EBE0C-24CC-45A8-9691-F24A9EAE4776}" destId="{38232C72-5058-4938-9E98-862800F71776}" srcOrd="0" destOrd="1" presId="urn:microsoft.com/office/officeart/2005/8/layout/vList5"/>
    <dgm:cxn modelId="{7E428B63-4E8A-44D6-A8D1-3EBDC4B409F2}" type="presOf" srcId="{3592695B-918E-4BAA-B105-610277190F17}" destId="{E397E176-204B-4B3F-9805-3098B7A415D8}" srcOrd="0" destOrd="0" presId="urn:microsoft.com/office/officeart/2005/8/layout/vList5"/>
    <dgm:cxn modelId="{FC655E65-4444-4E51-9706-8C0EDC3412CB}" type="presOf" srcId="{C1AFD634-2AFC-41BD-8F24-044C7A9A4FE9}" destId="{1625BAAF-CEE4-479E-9E01-53D7DFC7A54E}" srcOrd="0" destOrd="1" presId="urn:microsoft.com/office/officeart/2005/8/layout/vList5"/>
    <dgm:cxn modelId="{7ECCA247-EF99-41B4-B5C9-838FB346E775}" type="presOf" srcId="{1EB52665-3B76-440B-9672-A972623E4864}" destId="{DA51938A-A1DD-4BE1-B7EB-DA7F269B857F}" srcOrd="0" destOrd="0" presId="urn:microsoft.com/office/officeart/2005/8/layout/vList5"/>
    <dgm:cxn modelId="{14631449-70DE-419E-9AD7-8B5F0F89B6D2}" srcId="{72A15A69-D7A0-4CEE-BF0D-8C69064E95A5}" destId="{864E46C7-2C68-4741-B364-EC6C50435027}" srcOrd="0" destOrd="0" parTransId="{1973D562-EDA3-4290-8862-878435AFE4F6}" sibTransId="{42DE9EF0-0710-4D97-8F06-AFB4EB6B9668}"/>
    <dgm:cxn modelId="{1AA97454-0F4F-4499-AC68-7911A1EF3A82}" srcId="{1EB52665-3B76-440B-9672-A972623E4864}" destId="{C1AFD634-2AFC-41BD-8F24-044C7A9A4FE9}" srcOrd="1" destOrd="0" parTransId="{376CB352-DF25-4897-BF30-526EAA1937C1}" sibTransId="{AF9AE98C-3599-4655-B2C3-1D49EA2188C4}"/>
    <dgm:cxn modelId="{C721427C-D81D-4FF0-9618-571FAB4B82F2}" type="presOf" srcId="{6121B265-9826-4B41-9AF3-A370C7772608}" destId="{38232C72-5058-4938-9E98-862800F71776}" srcOrd="0" destOrd="0" presId="urn:microsoft.com/office/officeart/2005/8/layout/vList5"/>
    <dgm:cxn modelId="{2E4FAB85-6D90-4ADE-AA6D-07CA1592C7EE}" type="presOf" srcId="{8E21885D-1C17-4A8D-8CE9-2AD5744AE490}" destId="{39043529-87AF-432C-9F2C-F1EA19A2F603}" srcOrd="0" destOrd="1" presId="urn:microsoft.com/office/officeart/2005/8/layout/vList5"/>
    <dgm:cxn modelId="{6FCAC685-E5D8-42F9-A733-2B126B213345}" type="presOf" srcId="{864E46C7-2C68-4741-B364-EC6C50435027}" destId="{1FE9ED2D-F011-461F-9278-6124BCCAD236}" srcOrd="0" destOrd="0" presId="urn:microsoft.com/office/officeart/2005/8/layout/vList5"/>
    <dgm:cxn modelId="{E127DC93-0770-43EC-BA43-4B96879D8B71}" srcId="{3592695B-918E-4BAA-B105-610277190F17}" destId="{8E21885D-1C17-4A8D-8CE9-2AD5744AE490}" srcOrd="1" destOrd="0" parTransId="{A9B10054-6599-43B5-824A-67C2CCB573D2}" sibTransId="{4CFAA712-F867-4BFC-A4DB-13E751398E07}"/>
    <dgm:cxn modelId="{AA09499B-B176-4BAF-8C6C-3E0B9C81862A}" srcId="{3592695B-918E-4BAA-B105-610277190F17}" destId="{C3079A1E-A5D3-494A-8058-3B69903FF64B}" srcOrd="0" destOrd="0" parTransId="{A5EC9859-B29E-4F1F-910E-B946C8E07D6F}" sibTransId="{A653460A-554C-4EF8-AF34-6DF595325A3A}"/>
    <dgm:cxn modelId="{7C92F29F-0B90-4B4E-919C-A2E9BDBF4654}" type="presOf" srcId="{C3079A1E-A5D3-494A-8058-3B69903FF64B}" destId="{39043529-87AF-432C-9F2C-F1EA19A2F603}" srcOrd="0" destOrd="0" presId="urn:microsoft.com/office/officeart/2005/8/layout/vList5"/>
    <dgm:cxn modelId="{29A92DAF-5E4F-4E3E-97D5-1C7A2A5DF138}" srcId="{72A15A69-D7A0-4CEE-BF0D-8C69064E95A5}" destId="{3592695B-918E-4BAA-B105-610277190F17}" srcOrd="2" destOrd="0" parTransId="{0B37B8CD-09EB-4C6C-B122-6299A2664E15}" sibTransId="{273D782C-63F8-4356-AF44-44342FA4B25D}"/>
    <dgm:cxn modelId="{07F1EDB2-F858-47E0-8FA9-A833995F6658}" srcId="{72A15A69-D7A0-4CEE-BF0D-8C69064E95A5}" destId="{1EB52665-3B76-440B-9672-A972623E4864}" srcOrd="1" destOrd="0" parTransId="{5E2FCCB6-6886-41EA-83CF-597865E92D35}" sibTransId="{DC68B6AC-4045-45E3-B511-091BFC2B30E1}"/>
    <dgm:cxn modelId="{37AB3CC6-C712-4927-809D-EA2B0E89FD3D}" srcId="{864E46C7-2C68-4741-B364-EC6C50435027}" destId="{6121B265-9826-4B41-9AF3-A370C7772608}" srcOrd="0" destOrd="0" parTransId="{065AE4C1-D6EA-4793-8FEC-550B3EA3486A}" sibTransId="{492D7ECC-25FF-493C-A4D8-793FB1379AB6}"/>
    <dgm:cxn modelId="{7E1900D3-97F4-4BDB-AA45-86ECB1A91A9B}" type="presOf" srcId="{72A15A69-D7A0-4CEE-BF0D-8C69064E95A5}" destId="{66D4425F-D661-4503-BA3D-29E7A1821689}" srcOrd="0" destOrd="0" presId="urn:microsoft.com/office/officeart/2005/8/layout/vList5"/>
    <dgm:cxn modelId="{B1E4BFD8-783B-4C07-8D73-6CC5FDEF38DA}" srcId="{864E46C7-2C68-4741-B364-EC6C50435027}" destId="{C80EBE0C-24CC-45A8-9691-F24A9EAE4776}" srcOrd="1" destOrd="0" parTransId="{E09959E6-838E-4618-AE37-44A99DCEF59A}" sibTransId="{1D3C7866-C697-47CA-B6D5-C90ACFDDB73D}"/>
    <dgm:cxn modelId="{C6C1DEFA-0B29-4BFD-B71C-CDF00FB2F38F}" srcId="{1EB52665-3B76-440B-9672-A972623E4864}" destId="{9455C4DE-1BFB-487B-8A56-19A50EFDF8F3}" srcOrd="0" destOrd="0" parTransId="{D70A1CE3-FC3D-405E-87AD-4E7CB8EBB493}" sibTransId="{94C1EF7F-C695-42CF-92A1-7F1118706A12}"/>
    <dgm:cxn modelId="{2E999368-427E-44EB-BE2E-D0DD85D54C5F}" type="presParOf" srcId="{66D4425F-D661-4503-BA3D-29E7A1821689}" destId="{BD15E8C6-B5C8-4A5E-ADDF-D7CAAD959B33}" srcOrd="0" destOrd="0" presId="urn:microsoft.com/office/officeart/2005/8/layout/vList5"/>
    <dgm:cxn modelId="{06F66809-6B5C-4EA3-889A-F8580F594C6A}" type="presParOf" srcId="{BD15E8C6-B5C8-4A5E-ADDF-D7CAAD959B33}" destId="{1FE9ED2D-F011-461F-9278-6124BCCAD236}" srcOrd="0" destOrd="0" presId="urn:microsoft.com/office/officeart/2005/8/layout/vList5"/>
    <dgm:cxn modelId="{5A841AFE-FEB9-47B9-9643-1B4B93503DCC}" type="presParOf" srcId="{BD15E8C6-B5C8-4A5E-ADDF-D7CAAD959B33}" destId="{38232C72-5058-4938-9E98-862800F71776}" srcOrd="1" destOrd="0" presId="urn:microsoft.com/office/officeart/2005/8/layout/vList5"/>
    <dgm:cxn modelId="{3B2FA5F7-0702-4F85-A5ED-766D8BFB1501}" type="presParOf" srcId="{66D4425F-D661-4503-BA3D-29E7A1821689}" destId="{0B9C6514-21FD-4272-9DEA-92B04ED288F2}" srcOrd="1" destOrd="0" presId="urn:microsoft.com/office/officeart/2005/8/layout/vList5"/>
    <dgm:cxn modelId="{F6D13617-3C5C-488C-A729-73358F44550F}" type="presParOf" srcId="{66D4425F-D661-4503-BA3D-29E7A1821689}" destId="{3442BBB0-F179-4343-ADBB-11B05EF5EBD3}" srcOrd="2" destOrd="0" presId="urn:microsoft.com/office/officeart/2005/8/layout/vList5"/>
    <dgm:cxn modelId="{81310998-895E-41A2-A8AD-8F95C5F62A94}" type="presParOf" srcId="{3442BBB0-F179-4343-ADBB-11B05EF5EBD3}" destId="{DA51938A-A1DD-4BE1-B7EB-DA7F269B857F}" srcOrd="0" destOrd="0" presId="urn:microsoft.com/office/officeart/2005/8/layout/vList5"/>
    <dgm:cxn modelId="{865A3A78-2835-4C4E-8614-158A58C81F08}" type="presParOf" srcId="{3442BBB0-F179-4343-ADBB-11B05EF5EBD3}" destId="{1625BAAF-CEE4-479E-9E01-53D7DFC7A54E}" srcOrd="1" destOrd="0" presId="urn:microsoft.com/office/officeart/2005/8/layout/vList5"/>
    <dgm:cxn modelId="{FD00D35B-9368-47A1-803B-C05235B21BF5}" type="presParOf" srcId="{66D4425F-D661-4503-BA3D-29E7A1821689}" destId="{649F0024-3B57-40C2-985B-ADC7B1C98B69}" srcOrd="3" destOrd="0" presId="urn:microsoft.com/office/officeart/2005/8/layout/vList5"/>
    <dgm:cxn modelId="{D618A684-8A50-48E0-8296-09BADB6F38CD}" type="presParOf" srcId="{66D4425F-D661-4503-BA3D-29E7A1821689}" destId="{50E52DD1-3706-4E97-A80E-DA11EEADD762}" srcOrd="4" destOrd="0" presId="urn:microsoft.com/office/officeart/2005/8/layout/vList5"/>
    <dgm:cxn modelId="{61954454-F96D-488D-A155-27D63CE4ADF6}" type="presParOf" srcId="{50E52DD1-3706-4E97-A80E-DA11EEADD762}" destId="{E397E176-204B-4B3F-9805-3098B7A415D8}" srcOrd="0" destOrd="0" presId="urn:microsoft.com/office/officeart/2005/8/layout/vList5"/>
    <dgm:cxn modelId="{28B8B1AF-0CF2-4DE9-BA14-9A1EEFF787EE}" type="presParOf" srcId="{50E52DD1-3706-4E97-A80E-DA11EEADD762}" destId="{39043529-87AF-432C-9F2C-F1EA19A2F6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2C72-5058-4938-9E98-862800F71776}">
      <dsp:nvSpPr>
        <dsp:cNvPr id="0" name=""/>
        <dsp:cNvSpPr/>
      </dsp:nvSpPr>
      <dsp:spPr>
        <a:xfrm rot="5400000">
          <a:off x="4688951" y="-1792509"/>
          <a:ext cx="1348008" cy="5047487"/>
        </a:xfrm>
        <a:prstGeom prst="round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a:effectLst/>
            </a:rPr>
            <a:t>The Code aims to ensure adequate supply of wholesale gas at reasonable prices and on reasonable terms. </a:t>
          </a:r>
          <a:r>
            <a:rPr lang="en-US" sz="1200" kern="1200"/>
            <a:t>The Code has secured additional supply commitments secured through the conditional Ministerial exemptions framework. </a:t>
          </a:r>
          <a:endParaRPr lang="en-AU" sz="1200" kern="1200"/>
        </a:p>
        <a:p>
          <a:pPr marL="114300" lvl="1" indent="-114300" algn="l" defTabSz="533400" rtl="0">
            <a:lnSpc>
              <a:spcPct val="90000"/>
            </a:lnSpc>
            <a:spcBef>
              <a:spcPct val="0"/>
            </a:spcBef>
            <a:spcAft>
              <a:spcPct val="15000"/>
            </a:spcAft>
            <a:buChar char="•"/>
          </a:pPr>
          <a:r>
            <a:rPr lang="en-US" sz="1200" kern="1200">
              <a:latin typeface="Calibri"/>
              <a:ea typeface="Calibri"/>
              <a:cs typeface="Calibri"/>
            </a:rPr>
            <a:t>Requirement for a review to commence </a:t>
          </a:r>
          <a:r>
            <a:rPr lang="en-US" sz="1200" b="1" kern="1200">
              <a:latin typeface="Calibri"/>
              <a:ea typeface="Calibri"/>
              <a:cs typeface="Calibri"/>
            </a:rPr>
            <a:t>by 1 July 2025.</a:t>
          </a:r>
          <a:endParaRPr lang="en-US" sz="1200" b="1" kern="1200">
            <a:latin typeface="Calibri Light"/>
            <a:ea typeface="Calibri Light"/>
            <a:cs typeface="Calibri Light"/>
          </a:endParaRPr>
        </a:p>
      </dsp:txBody>
      <dsp:txXfrm rot="-5400000">
        <a:off x="2905016" y="123034"/>
        <a:ext cx="4915879" cy="1216400"/>
      </dsp:txXfrm>
    </dsp:sp>
    <dsp:sp modelId="{1FE9ED2D-F011-461F-9278-6124BCCAD236}">
      <dsp:nvSpPr>
        <dsp:cNvPr id="0" name=""/>
        <dsp:cNvSpPr/>
      </dsp:nvSpPr>
      <dsp:spPr>
        <a:xfrm>
          <a:off x="0" y="2209"/>
          <a:ext cx="2839211" cy="1458050"/>
        </a:xfrm>
        <a:prstGeom prst="roundRect">
          <a:avLst/>
        </a:prstGeom>
        <a:solidFill>
          <a:srgbClr val="5ECAE5">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a:solidFill>
                <a:schemeClr val="tx1"/>
              </a:solidFill>
            </a:rPr>
            <a:t>Gas Market Code </a:t>
          </a:r>
        </a:p>
        <a:p>
          <a:pPr marL="0" lvl="0" indent="0" algn="ctr" defTabSz="889000">
            <a:lnSpc>
              <a:spcPct val="90000"/>
            </a:lnSpc>
            <a:spcBef>
              <a:spcPct val="0"/>
            </a:spcBef>
            <a:spcAft>
              <a:spcPct val="35000"/>
            </a:spcAft>
            <a:buNone/>
          </a:pPr>
          <a:r>
            <a:rPr lang="en-AU" sz="1200" kern="1200">
              <a:solidFill>
                <a:schemeClr val="tx1"/>
              </a:solidFill>
            </a:rPr>
            <a:t>(</a:t>
          </a:r>
          <a:r>
            <a:rPr lang="en-AU" sz="1200" i="1" kern="1200">
              <a:solidFill>
                <a:schemeClr val="tx1"/>
              </a:solidFill>
            </a:rPr>
            <a:t>Competition and Consumer (Gas Market Code) Regulations 2023</a:t>
          </a:r>
          <a:r>
            <a:rPr lang="en-AU" sz="1200" kern="1200">
              <a:solidFill>
                <a:schemeClr val="tx1"/>
              </a:solidFill>
            </a:rPr>
            <a:t>)</a:t>
          </a:r>
        </a:p>
      </dsp:txBody>
      <dsp:txXfrm>
        <a:off x="71176" y="73385"/>
        <a:ext cx="2696859" cy="1315698"/>
      </dsp:txXfrm>
    </dsp:sp>
    <dsp:sp modelId="{1625BAAF-CEE4-479E-9E01-53D7DFC7A54E}">
      <dsp:nvSpPr>
        <dsp:cNvPr id="0" name=""/>
        <dsp:cNvSpPr/>
      </dsp:nvSpPr>
      <dsp:spPr>
        <a:xfrm rot="5400000">
          <a:off x="4688951" y="-261556"/>
          <a:ext cx="1348008" cy="5047487"/>
        </a:xfrm>
        <a:prstGeom prst="round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AU" sz="1200" kern="1200">
              <a:latin typeface="+mn-lt"/>
            </a:rPr>
            <a:t>The ADGSM aims to ensure </a:t>
          </a:r>
          <a:r>
            <a:rPr lang="en-AU" sz="1200" kern="1200"/>
            <a:t>sufficient natural gas remains in Australia to meet the needs of Australian energy users. The ADGSM is a measure of last resort. If a gas supply shortfall is forecast for Australia, LNG projects may need to limit exports or find new gas sources. While the ADGSM has never been activated, the potential for ADGSM activation may influence the behaviour of LNG exporters to increase domestic gas supply. </a:t>
          </a:r>
        </a:p>
        <a:p>
          <a:pPr marL="114300" lvl="1" indent="-114300" algn="l" defTabSz="533400">
            <a:lnSpc>
              <a:spcPct val="90000"/>
            </a:lnSpc>
            <a:spcBef>
              <a:spcPct val="0"/>
            </a:spcBef>
            <a:spcAft>
              <a:spcPct val="15000"/>
            </a:spcAft>
            <a:buChar char="•"/>
          </a:pPr>
          <a:r>
            <a:rPr lang="en-US" sz="1200" b="0" i="0" kern="1200">
              <a:effectLst/>
            </a:rPr>
            <a:t>The ADGSM</a:t>
          </a:r>
          <a:r>
            <a:rPr lang="en-US" sz="1200" b="1" i="0" kern="1200">
              <a:effectLst/>
            </a:rPr>
            <a:t> must be reviewed in 2025 </a:t>
          </a:r>
          <a:r>
            <a:rPr lang="en-US" sz="1200" b="0" i="0" kern="1200">
              <a:effectLst/>
            </a:rPr>
            <a:t>under the Regulations. </a:t>
          </a:r>
          <a:endParaRPr lang="en-AU" sz="1200" kern="1200"/>
        </a:p>
      </dsp:txBody>
      <dsp:txXfrm rot="-5400000">
        <a:off x="2905016" y="1653987"/>
        <a:ext cx="4915879" cy="1216400"/>
      </dsp:txXfrm>
    </dsp:sp>
    <dsp:sp modelId="{DA51938A-A1DD-4BE1-B7EB-DA7F269B857F}">
      <dsp:nvSpPr>
        <dsp:cNvPr id="0" name=""/>
        <dsp:cNvSpPr/>
      </dsp:nvSpPr>
      <dsp:spPr>
        <a:xfrm>
          <a:off x="0" y="1524792"/>
          <a:ext cx="2839211" cy="1458050"/>
        </a:xfrm>
        <a:prstGeom prst="roundRect">
          <a:avLst/>
        </a:prstGeom>
        <a:solidFill>
          <a:srgbClr val="5ECAE5">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AU" sz="2000" kern="1200">
              <a:solidFill>
                <a:schemeClr val="tx1"/>
              </a:solidFill>
              <a:latin typeface="+mn-lt"/>
            </a:rPr>
            <a:t>Australian Domestic Gas Security Mechanism (ADGSM)</a:t>
          </a:r>
        </a:p>
        <a:p>
          <a:pPr marL="0" lvl="0" indent="0" algn="ctr" defTabSz="889000" rtl="0">
            <a:lnSpc>
              <a:spcPct val="90000"/>
            </a:lnSpc>
            <a:spcBef>
              <a:spcPct val="0"/>
            </a:spcBef>
            <a:spcAft>
              <a:spcPct val="35000"/>
            </a:spcAft>
            <a:buNone/>
          </a:pPr>
          <a:r>
            <a:rPr lang="en-AU" sz="1200" i="1" kern="1200">
              <a:solidFill>
                <a:schemeClr val="tx1"/>
              </a:solidFill>
              <a:latin typeface="+mn-lt"/>
            </a:rPr>
            <a:t>(Customs (Prohibited Exports) Regulations 1958)</a:t>
          </a:r>
        </a:p>
      </dsp:txBody>
      <dsp:txXfrm>
        <a:off x="71176" y="1595968"/>
        <a:ext cx="2696859" cy="1315698"/>
      </dsp:txXfrm>
    </dsp:sp>
    <dsp:sp modelId="{39043529-87AF-432C-9F2C-F1EA19A2F603}">
      <dsp:nvSpPr>
        <dsp:cNvPr id="0" name=""/>
        <dsp:cNvSpPr/>
      </dsp:nvSpPr>
      <dsp:spPr>
        <a:xfrm rot="5400000">
          <a:off x="4688951" y="1269396"/>
          <a:ext cx="1348008" cy="5047487"/>
        </a:xfrm>
        <a:prstGeom prst="round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AU" sz="1200" kern="1200"/>
            <a:t>The Commonwealth entered into a Heads of Agreement (</a:t>
          </a:r>
          <a:r>
            <a:rPr lang="en-AU" sz="1200" kern="1200" err="1"/>
            <a:t>HoA</a:t>
          </a:r>
          <a:r>
            <a:rPr lang="en-AU" sz="1200" kern="1200"/>
            <a:t>) with east coast LNG gas exporters to safeguard Australia’s domestic supplies. It aims to prevent a gas supply shortfall through access to secure and competitively priced gas for the east coast domestic market. </a:t>
          </a:r>
        </a:p>
        <a:p>
          <a:pPr marL="114300" lvl="1" indent="-114300" algn="l" defTabSz="533400" rtl="0">
            <a:lnSpc>
              <a:spcPct val="90000"/>
            </a:lnSpc>
            <a:spcBef>
              <a:spcPct val="0"/>
            </a:spcBef>
            <a:spcAft>
              <a:spcPct val="15000"/>
            </a:spcAft>
            <a:buChar char="•"/>
          </a:pPr>
          <a:r>
            <a:rPr lang="en-US" sz="1200" b="0" i="0" kern="1200">
              <a:effectLst/>
            </a:rPr>
            <a:t>The current agreement came into effect on 1 October 2022 and</a:t>
          </a:r>
          <a:r>
            <a:rPr lang="en-US" sz="1200" b="0" i="0" kern="1200">
              <a:effectLst/>
              <a:latin typeface="Aptos Display" panose="02110004020202020204"/>
            </a:rPr>
            <a:t> is</a:t>
          </a:r>
          <a:r>
            <a:rPr lang="en-US" sz="1200" b="0" i="0" kern="1200">
              <a:effectLst/>
            </a:rPr>
            <a:t> in place until 1 January 2026, </a:t>
          </a:r>
          <a:r>
            <a:rPr lang="en-US" sz="1200" b="1" i="0" kern="1200">
              <a:effectLst/>
              <a:latin typeface="Aptos Display" panose="02110004020202020204"/>
            </a:rPr>
            <a:t>so a</a:t>
          </a:r>
          <a:r>
            <a:rPr lang="en-US" sz="1200" b="1" i="0" kern="1200">
              <a:effectLst/>
            </a:rPr>
            <a:t> review should occur in 2025</a:t>
          </a:r>
          <a:r>
            <a:rPr lang="en-US" sz="1200" b="0" i="0" kern="1200">
              <a:effectLst/>
            </a:rPr>
            <a:t>.</a:t>
          </a:r>
          <a:endParaRPr lang="en-AU" sz="1200" kern="1200"/>
        </a:p>
      </dsp:txBody>
      <dsp:txXfrm rot="-5400000">
        <a:off x="2905016" y="3184939"/>
        <a:ext cx="4915879" cy="1216400"/>
      </dsp:txXfrm>
    </dsp:sp>
    <dsp:sp modelId="{E397E176-204B-4B3F-9805-3098B7A415D8}">
      <dsp:nvSpPr>
        <dsp:cNvPr id="0" name=""/>
        <dsp:cNvSpPr/>
      </dsp:nvSpPr>
      <dsp:spPr>
        <a:xfrm>
          <a:off x="0" y="3064114"/>
          <a:ext cx="2839211" cy="1458050"/>
        </a:xfrm>
        <a:prstGeom prst="roundRect">
          <a:avLst/>
        </a:prstGeom>
        <a:solidFill>
          <a:srgbClr val="5ECAE5">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AU" sz="2400" kern="1200">
              <a:solidFill>
                <a:schemeClr val="tx1"/>
              </a:solidFill>
              <a:latin typeface="Calibri"/>
              <a:ea typeface="Calibri"/>
              <a:cs typeface="Calibri"/>
            </a:rPr>
            <a:t>Heads of Agreement (</a:t>
          </a:r>
          <a:r>
            <a:rPr lang="en-AU" sz="2400" kern="1200" err="1">
              <a:solidFill>
                <a:schemeClr val="tx1"/>
              </a:solidFill>
              <a:latin typeface="Calibri"/>
              <a:ea typeface="Calibri"/>
              <a:cs typeface="Calibri"/>
            </a:rPr>
            <a:t>HoA</a:t>
          </a:r>
          <a:r>
            <a:rPr lang="en-AU" sz="2400" kern="1200">
              <a:solidFill>
                <a:schemeClr val="tx1"/>
              </a:solidFill>
              <a:latin typeface="Calibri"/>
              <a:ea typeface="Calibri"/>
              <a:cs typeface="Calibri"/>
            </a:rPr>
            <a:t>)</a:t>
          </a:r>
        </a:p>
      </dsp:txBody>
      <dsp:txXfrm>
        <a:off x="71176" y="3135290"/>
        <a:ext cx="2696859" cy="13156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3B77F-6DD1-4EBF-A468-0BF3E5E40365}" type="datetimeFigureOut">
              <a:rPr lang="en-AU" smtClean="0"/>
              <a:t>16/07/2025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EE870-7EF8-49F0-8CB6-8A3747442595}" type="slidenum">
              <a:rPr lang="en-AU" smtClean="0"/>
              <a:t>‹#›</a:t>
            </a:fld>
            <a:endParaRPr lang="en-AU"/>
          </a:p>
        </p:txBody>
      </p:sp>
    </p:spTree>
    <p:extLst>
      <p:ext uri="{BB962C8B-B14F-4D97-AF65-F5344CB8AC3E}">
        <p14:creationId xmlns:p14="http://schemas.microsoft.com/office/powerpoint/2010/main" val="353068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DCEE870-7EF8-49F0-8CB6-8A3747442595}" type="slidenum">
              <a:rPr lang="en-AU" smtClean="0"/>
              <a:t>16</a:t>
            </a:fld>
            <a:endParaRPr lang="en-AU"/>
          </a:p>
        </p:txBody>
      </p:sp>
    </p:spTree>
    <p:extLst>
      <p:ext uri="{BB962C8B-B14F-4D97-AF65-F5344CB8AC3E}">
        <p14:creationId xmlns:p14="http://schemas.microsoft.com/office/powerpoint/2010/main" val="250795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35862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55123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01057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2">
    <p:spTree>
      <p:nvGrpSpPr>
        <p:cNvPr id="1" name=""/>
        <p:cNvGrpSpPr/>
        <p:nvPr/>
      </p:nvGrpSpPr>
      <p:grpSpPr>
        <a:xfrm>
          <a:off x="0" y="0"/>
          <a:ext cx="0" cy="0"/>
          <a:chOff x="0" y="0"/>
          <a:chExt cx="0" cy="0"/>
        </a:xfrm>
      </p:grpSpPr>
      <p:pic>
        <p:nvPicPr>
          <p:cNvPr id="3" name="Picture 2" descr="A blue background with white text&#10;&#10;AI-generated content may be incorrect.">
            <a:extLst>
              <a:ext uri="{FF2B5EF4-FFF2-40B4-BE49-F238E27FC236}">
                <a16:creationId xmlns:a16="http://schemas.microsoft.com/office/drawing/2014/main" id="{CC313296-B73C-3EFF-6EE1-A09A70DA7F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0"/>
            <a:ext cx="9142571" cy="6858000"/>
          </a:xfrm>
          <a:prstGeom prst="rect">
            <a:avLst/>
          </a:prstGeom>
        </p:spPr>
      </p:pic>
      <p:sp>
        <p:nvSpPr>
          <p:cNvPr id="8" name="Title 1">
            <a:extLst>
              <a:ext uri="{FF2B5EF4-FFF2-40B4-BE49-F238E27FC236}">
                <a16:creationId xmlns:a16="http://schemas.microsoft.com/office/drawing/2014/main" id="{97EC1201-4449-8E79-87AE-482B76CA43FC}"/>
              </a:ext>
            </a:extLst>
          </p:cNvPr>
          <p:cNvSpPr>
            <a:spLocks noGrp="1"/>
          </p:cNvSpPr>
          <p:nvPr>
            <p:ph type="ctrTitle"/>
          </p:nvPr>
        </p:nvSpPr>
        <p:spPr>
          <a:xfrm>
            <a:off x="1143000" y="3153398"/>
            <a:ext cx="6858000" cy="944310"/>
          </a:xfrm>
        </p:spPr>
        <p:txBody>
          <a:bodyPr anchor="t"/>
          <a:lstStyle>
            <a:lvl1pPr algn="ctr">
              <a:defRPr/>
            </a:lvl1pPr>
          </a:lstStyle>
          <a:p>
            <a:endParaRPr lang="en-AU">
              <a:solidFill>
                <a:schemeClr val="bg1"/>
              </a:solidFill>
            </a:endParaRPr>
          </a:p>
        </p:txBody>
      </p:sp>
      <p:sp>
        <p:nvSpPr>
          <p:cNvPr id="9" name="Subtitle 2">
            <a:extLst>
              <a:ext uri="{FF2B5EF4-FFF2-40B4-BE49-F238E27FC236}">
                <a16:creationId xmlns:a16="http://schemas.microsoft.com/office/drawing/2014/main" id="{4D3CD343-FFE8-E4BF-56BF-E2093A8023A8}"/>
              </a:ext>
            </a:extLst>
          </p:cNvPr>
          <p:cNvSpPr>
            <a:spLocks noGrp="1"/>
          </p:cNvSpPr>
          <p:nvPr>
            <p:ph type="subTitle" idx="4294967295"/>
          </p:nvPr>
        </p:nvSpPr>
        <p:spPr>
          <a:xfrm>
            <a:off x="1143000" y="4174634"/>
            <a:ext cx="6858000" cy="978493"/>
          </a:xfrm>
        </p:spPr>
        <p:txBody>
          <a:bodyPr/>
          <a:lstStyle>
            <a:lvl1pPr marL="0" indent="0" algn="ctr">
              <a:buNone/>
              <a:defRPr/>
            </a:lvl1pPr>
          </a:lstStyle>
          <a:p>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7E4600C7-6927-C31A-CE37-AE29B399A41E}"/>
              </a:ext>
            </a:extLst>
          </p:cNvPr>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a:extLst>
              <a:ext uri="{FF2B5EF4-FFF2-40B4-BE49-F238E27FC236}">
                <a16:creationId xmlns:a16="http://schemas.microsoft.com/office/drawing/2014/main" id="{F1F372C3-4C1B-8245-CE01-C852F0C32E1B}"/>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37209373-E8B9-C5A4-FF9C-DDA34103146B}"/>
              </a:ext>
            </a:extLst>
          </p:cNvPr>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310550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7" name="Picture 6" descr="A blue background with white text&#10;&#10;AI-generated content may be incorrect.">
            <a:extLst>
              <a:ext uri="{FF2B5EF4-FFF2-40B4-BE49-F238E27FC236}">
                <a16:creationId xmlns:a16="http://schemas.microsoft.com/office/drawing/2014/main" id="{7CFE5C5A-BAAE-20AE-9F2A-EC428A8ED23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16" y="0"/>
            <a:ext cx="9142571" cy="6858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
        <p:nvSpPr>
          <p:cNvPr id="10" name="Title 1">
            <a:extLst>
              <a:ext uri="{FF2B5EF4-FFF2-40B4-BE49-F238E27FC236}">
                <a16:creationId xmlns:a16="http://schemas.microsoft.com/office/drawing/2014/main" id="{26475C9B-D35D-899F-A6B8-6345D480C209}"/>
              </a:ext>
            </a:extLst>
          </p:cNvPr>
          <p:cNvSpPr>
            <a:spLocks noGrp="1"/>
          </p:cNvSpPr>
          <p:nvPr>
            <p:ph type="ctrTitle"/>
          </p:nvPr>
        </p:nvSpPr>
        <p:spPr>
          <a:xfrm>
            <a:off x="1143000" y="2085186"/>
            <a:ext cx="6858000" cy="1170789"/>
          </a:xfrm>
        </p:spPr>
        <p:txBody>
          <a:bodyPr anchor="t"/>
          <a:lstStyle/>
          <a:p>
            <a:pPr algn="l"/>
            <a:endParaRPr lang="en-AU">
              <a:solidFill>
                <a:schemeClr val="bg1"/>
              </a:solidFill>
            </a:endParaRPr>
          </a:p>
        </p:txBody>
      </p:sp>
      <p:sp>
        <p:nvSpPr>
          <p:cNvPr id="11" name="Subtitle 2">
            <a:extLst>
              <a:ext uri="{FF2B5EF4-FFF2-40B4-BE49-F238E27FC236}">
                <a16:creationId xmlns:a16="http://schemas.microsoft.com/office/drawing/2014/main" id="{F6F410C4-4356-3B98-6DC3-81196E859247}"/>
              </a:ext>
            </a:extLst>
          </p:cNvPr>
          <p:cNvSpPr>
            <a:spLocks noGrp="1"/>
          </p:cNvSpPr>
          <p:nvPr>
            <p:ph type="subTitle" idx="1"/>
          </p:nvPr>
        </p:nvSpPr>
        <p:spPr>
          <a:xfrm>
            <a:off x="1143000" y="3429001"/>
            <a:ext cx="6858000" cy="1251973"/>
          </a:xfrm>
        </p:spPr>
        <p:txBody>
          <a:bodyPr/>
          <a:lstStyle>
            <a:lvl1pPr marL="0" indent="0">
              <a:buNone/>
              <a:defRPr/>
            </a:lvl1pPr>
          </a:lstStyle>
          <a:p>
            <a:pPr algn="l"/>
            <a:endParaRPr lang="en-AU">
              <a:solidFill>
                <a:schemeClr val="accent4">
                  <a:lumMod val="40000"/>
                  <a:lumOff val="60000"/>
                </a:schemeClr>
              </a:solidFill>
            </a:endParaRPr>
          </a:p>
        </p:txBody>
      </p:sp>
    </p:spTree>
    <p:extLst>
      <p:ext uri="{BB962C8B-B14F-4D97-AF65-F5344CB8AC3E}">
        <p14:creationId xmlns:p14="http://schemas.microsoft.com/office/powerpoint/2010/main" val="1834532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section 2">
    <p:bg>
      <p:bgPr>
        <a:solidFill>
          <a:srgbClr val="00244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EC1201-4449-8E79-87AE-482B76CA43FC}"/>
              </a:ext>
            </a:extLst>
          </p:cNvPr>
          <p:cNvSpPr>
            <a:spLocks noGrp="1"/>
          </p:cNvSpPr>
          <p:nvPr>
            <p:ph type="ctrTitle"/>
          </p:nvPr>
        </p:nvSpPr>
        <p:spPr>
          <a:xfrm>
            <a:off x="1143000" y="740514"/>
            <a:ext cx="6858000" cy="737837"/>
          </a:xfrm>
        </p:spPr>
        <p:txBody>
          <a:bodyPr anchor="t"/>
          <a:lstStyle>
            <a:lvl1pPr algn="ctr">
              <a:defRPr/>
            </a:lvl1pPr>
          </a:lstStyle>
          <a:p>
            <a:endParaRPr lang="en-AU">
              <a:solidFill>
                <a:schemeClr val="bg1"/>
              </a:solidFill>
            </a:endParaRPr>
          </a:p>
        </p:txBody>
      </p:sp>
      <p:sp>
        <p:nvSpPr>
          <p:cNvPr id="9" name="Subtitle 2">
            <a:extLst>
              <a:ext uri="{FF2B5EF4-FFF2-40B4-BE49-F238E27FC236}">
                <a16:creationId xmlns:a16="http://schemas.microsoft.com/office/drawing/2014/main" id="{4D3CD343-FFE8-E4BF-56BF-E2093A8023A8}"/>
              </a:ext>
            </a:extLst>
          </p:cNvPr>
          <p:cNvSpPr>
            <a:spLocks noGrp="1"/>
          </p:cNvSpPr>
          <p:nvPr>
            <p:ph type="subTitle" idx="4294967295"/>
          </p:nvPr>
        </p:nvSpPr>
        <p:spPr>
          <a:xfrm>
            <a:off x="1143000" y="1630213"/>
            <a:ext cx="6858000" cy="626977"/>
          </a:xfrm>
        </p:spPr>
        <p:txBody>
          <a:bodyPr/>
          <a:lstStyle>
            <a:lvl1pPr marL="0" indent="0" algn="ctr">
              <a:buNone/>
              <a:defRPr/>
            </a:lvl1pPr>
          </a:lstStyle>
          <a:p>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7E4600C7-6927-C31A-CE37-AE29B399A41E}"/>
              </a:ext>
            </a:extLst>
          </p:cNvPr>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a:extLst>
              <a:ext uri="{FF2B5EF4-FFF2-40B4-BE49-F238E27FC236}">
                <a16:creationId xmlns:a16="http://schemas.microsoft.com/office/drawing/2014/main" id="{F1F372C3-4C1B-8245-CE01-C852F0C32E1B}"/>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37209373-E8B9-C5A4-FF9C-DDA34103146B}"/>
              </a:ext>
            </a:extLst>
          </p:cNvPr>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240213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Section">
    <p:bg>
      <p:bgPr>
        <a:solidFill>
          <a:srgbClr val="00244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1E64FB-151C-9502-3047-D31D67688F27}"/>
              </a:ext>
            </a:extLst>
          </p:cNvPr>
          <p:cNvSpPr>
            <a:spLocks noGrp="1"/>
          </p:cNvSpPr>
          <p:nvPr>
            <p:ph type="ctrTitle"/>
          </p:nvPr>
        </p:nvSpPr>
        <p:spPr>
          <a:xfrm>
            <a:off x="918465" y="835133"/>
            <a:ext cx="7082536" cy="872825"/>
          </a:xfrm>
        </p:spPr>
        <p:txBody>
          <a:bodyPr anchor="t"/>
          <a:lstStyle/>
          <a:p>
            <a:pPr algn="l"/>
            <a:endParaRPr lang="en-AU">
              <a:solidFill>
                <a:schemeClr val="bg1"/>
              </a:solidFill>
            </a:endParaRPr>
          </a:p>
        </p:txBody>
      </p:sp>
      <p:sp>
        <p:nvSpPr>
          <p:cNvPr id="9" name="Subtitle 2">
            <a:extLst>
              <a:ext uri="{FF2B5EF4-FFF2-40B4-BE49-F238E27FC236}">
                <a16:creationId xmlns:a16="http://schemas.microsoft.com/office/drawing/2014/main" id="{FDA1B49A-8C5B-AC6F-C060-A156E132F49B}"/>
              </a:ext>
            </a:extLst>
          </p:cNvPr>
          <p:cNvSpPr>
            <a:spLocks noGrp="1"/>
          </p:cNvSpPr>
          <p:nvPr>
            <p:ph type="subTitle" idx="1"/>
          </p:nvPr>
        </p:nvSpPr>
        <p:spPr>
          <a:xfrm>
            <a:off x="918465" y="1770183"/>
            <a:ext cx="7082536" cy="759527"/>
          </a:xfrm>
        </p:spPr>
        <p:txBody>
          <a:bodyPr/>
          <a:lstStyle>
            <a:lvl1pPr marL="257175" indent="-257175" algn="ctr">
              <a:buFont typeface="Arial" panose="020B0604020202020204" pitchFamily="34" charset="0"/>
              <a:buChar char="•"/>
              <a:defRPr/>
            </a:lvl1pPr>
          </a:lstStyle>
          <a:p>
            <a:pPr algn="l"/>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D4C5B5A7-DBFD-74E6-142A-DDA78D22368E}"/>
              </a:ext>
            </a:extLst>
          </p:cNvPr>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a:extLst>
              <a:ext uri="{FF2B5EF4-FFF2-40B4-BE49-F238E27FC236}">
                <a16:creationId xmlns:a16="http://schemas.microsoft.com/office/drawing/2014/main" id="{2EDB20C3-D037-5087-6D5C-93FEDD711065}"/>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C41A2FB1-A69C-0CE9-502E-D7EED546B2C3}"/>
              </a:ext>
            </a:extLst>
          </p:cNvPr>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419390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0EF0E-D07D-EFE3-7EC3-B8549EB0E211}"/>
              </a:ext>
            </a:extLst>
          </p:cNvPr>
          <p:cNvSpPr/>
          <p:nvPr userDrawn="1"/>
        </p:nvSpPr>
        <p:spPr>
          <a:xfrm>
            <a:off x="0" y="6216668"/>
            <a:ext cx="9144000" cy="644511"/>
          </a:xfrm>
          <a:prstGeom prst="rect">
            <a:avLst/>
          </a:prstGeom>
          <a:solidFill>
            <a:srgbClr val="0024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13"/>
          </a:p>
        </p:txBody>
      </p:sp>
      <p:sp>
        <p:nvSpPr>
          <p:cNvPr id="2" name="Title 1"/>
          <p:cNvSpPr>
            <a:spLocks noGrp="1"/>
          </p:cNvSpPr>
          <p:nvPr>
            <p:ph type="title"/>
          </p:nvPr>
        </p:nvSpPr>
        <p:spPr/>
        <p:txBody>
          <a:bodyPr/>
          <a:lstStyle>
            <a:lvl1pPr>
              <a:defRPr>
                <a:solidFill>
                  <a:srgbClr val="002444"/>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AU"/>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3788744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D7D29-0D9F-4944-B3F8-661389C9FF63}" type="datetimeFigureOut">
              <a:rPr lang="en-AU" smtClean="0"/>
              <a:t>16/07/2025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275777-95A6-4FEF-A8F5-643A3C4990D3}" type="slidenum">
              <a:rPr lang="en-AU" smtClean="0"/>
              <a:t>‹#›</a:t>
            </a:fld>
            <a:endParaRPr lang="en-AU"/>
          </a:p>
        </p:txBody>
      </p:sp>
      <p:sp>
        <p:nvSpPr>
          <p:cNvPr id="5" name="Rectangle 4">
            <a:extLst>
              <a:ext uri="{FF2B5EF4-FFF2-40B4-BE49-F238E27FC236}">
                <a16:creationId xmlns:a16="http://schemas.microsoft.com/office/drawing/2014/main" id="{5371923E-BDA9-B3A9-3C1E-BCC03DBDAB36}"/>
              </a:ext>
            </a:extLst>
          </p:cNvPr>
          <p:cNvSpPr/>
          <p:nvPr userDrawn="1"/>
        </p:nvSpPr>
        <p:spPr>
          <a:xfrm>
            <a:off x="0" y="4"/>
            <a:ext cx="9144000" cy="644511"/>
          </a:xfrm>
          <a:prstGeom prst="rect">
            <a:avLst/>
          </a:prstGeom>
          <a:solidFill>
            <a:srgbClr val="0024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13"/>
          </a:p>
        </p:txBody>
      </p:sp>
      <p:sp>
        <p:nvSpPr>
          <p:cNvPr id="6" name="Title 1">
            <a:extLst>
              <a:ext uri="{FF2B5EF4-FFF2-40B4-BE49-F238E27FC236}">
                <a16:creationId xmlns:a16="http://schemas.microsoft.com/office/drawing/2014/main" id="{947A0B5F-3D26-66BF-3157-493713C15CFE}"/>
              </a:ext>
            </a:extLst>
          </p:cNvPr>
          <p:cNvSpPr>
            <a:spLocks noGrp="1"/>
          </p:cNvSpPr>
          <p:nvPr>
            <p:ph type="title"/>
          </p:nvPr>
        </p:nvSpPr>
        <p:spPr>
          <a:xfrm>
            <a:off x="628650" y="747146"/>
            <a:ext cx="7886700" cy="1325563"/>
          </a:xfrm>
        </p:spPr>
        <p:txBody>
          <a:bodyPr/>
          <a:lstStyle>
            <a:lvl1pPr>
              <a:defRPr>
                <a:solidFill>
                  <a:srgbClr val="002444"/>
                </a:solidFill>
              </a:defRPr>
            </a:lvl1pPr>
          </a:lstStyle>
          <a:p>
            <a:r>
              <a:rPr lang="en-US"/>
              <a:t>Click to edit Master title style</a:t>
            </a:r>
          </a:p>
        </p:txBody>
      </p:sp>
    </p:spTree>
    <p:extLst>
      <p:ext uri="{BB962C8B-B14F-4D97-AF65-F5344CB8AC3E}">
        <p14:creationId xmlns:p14="http://schemas.microsoft.com/office/powerpoint/2010/main" val="1843204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86370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00189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36091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1363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43180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D7D29-0D9F-4944-B3F8-661389C9FF63}" type="datetimeFigureOut">
              <a:rPr lang="en-AU" smtClean="0"/>
              <a:t>16/07/2025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446846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D7D29-0D9F-4944-B3F8-661389C9FF63}" type="datetimeFigureOut">
              <a:rPr lang="en-AU" smtClean="0"/>
              <a:t>16/07/2025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81975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D7D29-0D9F-4944-B3F8-661389C9FF63}" type="datetimeFigureOut">
              <a:rPr lang="en-AU" smtClean="0"/>
              <a:t>16/07/2025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036277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81054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449966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239622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028363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0EF0E-D07D-EFE3-7EC3-B8549EB0E211}"/>
              </a:ext>
            </a:extLst>
          </p:cNvPr>
          <p:cNvSpPr/>
          <p:nvPr userDrawn="1"/>
        </p:nvSpPr>
        <p:spPr>
          <a:xfrm>
            <a:off x="0" y="6216670"/>
            <a:ext cx="9144000" cy="644511"/>
          </a:xfrm>
          <a:prstGeom prst="rect">
            <a:avLst/>
          </a:prstGeom>
          <a:solidFill>
            <a:srgbClr val="0024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60"/>
          </a:p>
        </p:txBody>
      </p:sp>
      <p:sp>
        <p:nvSpPr>
          <p:cNvPr id="2" name="Title 1"/>
          <p:cNvSpPr>
            <a:spLocks noGrp="1"/>
          </p:cNvSpPr>
          <p:nvPr>
            <p:ph type="title"/>
          </p:nvPr>
        </p:nvSpPr>
        <p:spPr/>
        <p:txBody>
          <a:bodyPr/>
          <a:lstStyle>
            <a:lvl1pPr>
              <a:defRPr>
                <a:solidFill>
                  <a:srgbClr val="002444"/>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AU"/>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382815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715939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7" name="Picture 6" descr="A blue background with white text&#10;&#10;AI-generated content may be incorrect.">
            <a:extLst>
              <a:ext uri="{FF2B5EF4-FFF2-40B4-BE49-F238E27FC236}">
                <a16:creationId xmlns:a16="http://schemas.microsoft.com/office/drawing/2014/main" id="{620C1D04-9ECE-2988-0CE5-91D7D9DC152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97EC1201-4449-8E79-87AE-482B76CA43FC}"/>
              </a:ext>
            </a:extLst>
          </p:cNvPr>
          <p:cNvSpPr>
            <a:spLocks noGrp="1"/>
          </p:cNvSpPr>
          <p:nvPr>
            <p:ph type="ctrTitle"/>
          </p:nvPr>
        </p:nvSpPr>
        <p:spPr>
          <a:xfrm>
            <a:off x="1143000" y="3153398"/>
            <a:ext cx="6858000" cy="944310"/>
          </a:xfrm>
        </p:spPr>
        <p:txBody>
          <a:bodyPr anchor="t"/>
          <a:lstStyle/>
          <a:p>
            <a:endParaRPr lang="en-AU">
              <a:solidFill>
                <a:schemeClr val="bg1"/>
              </a:solidFill>
            </a:endParaRPr>
          </a:p>
        </p:txBody>
      </p:sp>
      <p:sp>
        <p:nvSpPr>
          <p:cNvPr id="9" name="Subtitle 2">
            <a:extLst>
              <a:ext uri="{FF2B5EF4-FFF2-40B4-BE49-F238E27FC236}">
                <a16:creationId xmlns:a16="http://schemas.microsoft.com/office/drawing/2014/main" id="{4D3CD343-FFE8-E4BF-56BF-E2093A8023A8}"/>
              </a:ext>
            </a:extLst>
          </p:cNvPr>
          <p:cNvSpPr>
            <a:spLocks noGrp="1"/>
          </p:cNvSpPr>
          <p:nvPr>
            <p:ph type="subTitle" idx="4294967295"/>
          </p:nvPr>
        </p:nvSpPr>
        <p:spPr>
          <a:xfrm>
            <a:off x="1143000" y="4174628"/>
            <a:ext cx="6858000" cy="978493"/>
          </a:xfrm>
        </p:spPr>
        <p:txBody>
          <a:bodyPr/>
          <a:lstStyle/>
          <a:p>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7E4600C7-6927-C31A-CE37-AE29B399A41E}"/>
              </a:ext>
            </a:extLst>
          </p:cNvPr>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a:extLst>
              <a:ext uri="{FF2B5EF4-FFF2-40B4-BE49-F238E27FC236}">
                <a16:creationId xmlns:a16="http://schemas.microsoft.com/office/drawing/2014/main" id="{F1F372C3-4C1B-8245-CE01-C852F0C32E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209373-E8B9-C5A4-FF9C-DDA34103146B}"/>
              </a:ext>
            </a:extLst>
          </p:cNvPr>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34989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447136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16910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927346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73478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D7D29-0D9F-4944-B3F8-661389C9FF63}" type="datetimeFigureOut">
              <a:rPr lang="en-AU" smtClean="0"/>
              <a:t>16/07/2025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872785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D7D29-0D9F-4944-B3F8-661389C9FF63}" type="datetimeFigureOut">
              <a:rPr lang="en-AU" smtClean="0"/>
              <a:t>16/07/2025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924485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D7D29-0D9F-4944-B3F8-661389C9FF63}" type="datetimeFigureOut">
              <a:rPr lang="en-AU" smtClean="0"/>
              <a:t>16/07/2025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762019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451343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98118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10051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134767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242025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0EF0E-D07D-EFE3-7EC3-B8549EB0E211}"/>
              </a:ext>
            </a:extLst>
          </p:cNvPr>
          <p:cNvSpPr/>
          <p:nvPr userDrawn="1"/>
        </p:nvSpPr>
        <p:spPr>
          <a:xfrm>
            <a:off x="0" y="6216670"/>
            <a:ext cx="9144000" cy="644511"/>
          </a:xfrm>
          <a:prstGeom prst="rect">
            <a:avLst/>
          </a:prstGeom>
          <a:solidFill>
            <a:srgbClr val="0024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60"/>
          </a:p>
        </p:txBody>
      </p:sp>
      <p:sp>
        <p:nvSpPr>
          <p:cNvPr id="2" name="Title 1"/>
          <p:cNvSpPr>
            <a:spLocks noGrp="1"/>
          </p:cNvSpPr>
          <p:nvPr>
            <p:ph type="title"/>
          </p:nvPr>
        </p:nvSpPr>
        <p:spPr/>
        <p:txBody>
          <a:bodyPr/>
          <a:lstStyle>
            <a:lvl1pPr>
              <a:defRPr>
                <a:solidFill>
                  <a:srgbClr val="002444"/>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AU"/>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3320218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542437-A8A1-A264-C8F0-2021DE458E2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421E64FB-151C-9502-3047-D31D67688F27}"/>
              </a:ext>
            </a:extLst>
          </p:cNvPr>
          <p:cNvSpPr>
            <a:spLocks noGrp="1"/>
          </p:cNvSpPr>
          <p:nvPr>
            <p:ph type="ctrTitle"/>
          </p:nvPr>
        </p:nvSpPr>
        <p:spPr>
          <a:xfrm>
            <a:off x="1143000" y="2085178"/>
            <a:ext cx="6858000" cy="1170789"/>
          </a:xfrm>
        </p:spPr>
        <p:txBody>
          <a:bodyPr anchor="t"/>
          <a:lstStyle/>
          <a:p>
            <a:pPr algn="l"/>
            <a:endParaRPr lang="en-AU">
              <a:solidFill>
                <a:schemeClr val="bg1"/>
              </a:solidFill>
            </a:endParaRPr>
          </a:p>
        </p:txBody>
      </p:sp>
      <p:sp>
        <p:nvSpPr>
          <p:cNvPr id="9" name="Subtitle 2">
            <a:extLst>
              <a:ext uri="{FF2B5EF4-FFF2-40B4-BE49-F238E27FC236}">
                <a16:creationId xmlns:a16="http://schemas.microsoft.com/office/drawing/2014/main" id="{FDA1B49A-8C5B-AC6F-C060-A156E132F49B}"/>
              </a:ext>
            </a:extLst>
          </p:cNvPr>
          <p:cNvSpPr>
            <a:spLocks noGrp="1"/>
          </p:cNvSpPr>
          <p:nvPr>
            <p:ph type="subTitle" idx="1"/>
          </p:nvPr>
        </p:nvSpPr>
        <p:spPr>
          <a:xfrm>
            <a:off x="1143000" y="3429001"/>
            <a:ext cx="6858000" cy="1251973"/>
          </a:xfrm>
        </p:spPr>
        <p:txBody>
          <a:bodyPr/>
          <a:lstStyle/>
          <a:p>
            <a:pPr algn="l"/>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D4C5B5A7-DBFD-74E6-142A-DDA78D22368E}"/>
              </a:ext>
            </a:extLst>
          </p:cNvPr>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a:extLst>
              <a:ext uri="{FF2B5EF4-FFF2-40B4-BE49-F238E27FC236}">
                <a16:creationId xmlns:a16="http://schemas.microsoft.com/office/drawing/2014/main" id="{2EDB20C3-D037-5087-6D5C-93FEDD7110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1A2FB1-A69C-0CE9-502E-D7EED546B2C3}"/>
              </a:ext>
            </a:extLst>
          </p:cNvPr>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540245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7" name="Picture 6" descr="A blue background with white text&#10;&#10;AI-generated content may be incorrect.">
            <a:extLst>
              <a:ext uri="{FF2B5EF4-FFF2-40B4-BE49-F238E27FC236}">
                <a16:creationId xmlns:a16="http://schemas.microsoft.com/office/drawing/2014/main" id="{620C1D04-9ECE-2988-0CE5-91D7D9DC152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97EC1201-4449-8E79-87AE-482B76CA43FC}"/>
              </a:ext>
            </a:extLst>
          </p:cNvPr>
          <p:cNvSpPr>
            <a:spLocks noGrp="1"/>
          </p:cNvSpPr>
          <p:nvPr>
            <p:ph type="ctrTitle"/>
          </p:nvPr>
        </p:nvSpPr>
        <p:spPr>
          <a:xfrm>
            <a:off x="1143000" y="3153398"/>
            <a:ext cx="6858000" cy="944310"/>
          </a:xfrm>
        </p:spPr>
        <p:txBody>
          <a:bodyPr anchor="t"/>
          <a:lstStyle/>
          <a:p>
            <a:endParaRPr lang="en-AU">
              <a:solidFill>
                <a:schemeClr val="bg1"/>
              </a:solidFill>
            </a:endParaRPr>
          </a:p>
        </p:txBody>
      </p:sp>
      <p:sp>
        <p:nvSpPr>
          <p:cNvPr id="9" name="Subtitle 2">
            <a:extLst>
              <a:ext uri="{FF2B5EF4-FFF2-40B4-BE49-F238E27FC236}">
                <a16:creationId xmlns:a16="http://schemas.microsoft.com/office/drawing/2014/main" id="{4D3CD343-FFE8-E4BF-56BF-E2093A8023A8}"/>
              </a:ext>
            </a:extLst>
          </p:cNvPr>
          <p:cNvSpPr>
            <a:spLocks noGrp="1"/>
          </p:cNvSpPr>
          <p:nvPr>
            <p:ph type="subTitle" idx="4294967295"/>
          </p:nvPr>
        </p:nvSpPr>
        <p:spPr>
          <a:xfrm>
            <a:off x="1143000" y="4174626"/>
            <a:ext cx="6858000" cy="978493"/>
          </a:xfrm>
        </p:spPr>
        <p:txBody>
          <a:bodyPr/>
          <a:lstStyle/>
          <a:p>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7E4600C7-6927-C31A-CE37-AE29B399A41E}"/>
              </a:ext>
            </a:extLst>
          </p:cNvPr>
          <p:cNvSpPr>
            <a:spLocks noGrp="1"/>
          </p:cNvSpPr>
          <p:nvPr>
            <p:ph type="dt" sz="half" idx="10"/>
          </p:nvPr>
        </p:nvSpPr>
        <p:spPr/>
        <p:txBody>
          <a:bodyPr/>
          <a:lstStyle/>
          <a:p>
            <a:fld id="{287D7D29-0D9F-4944-B3F8-661389C9FF63}" type="datetimeFigureOut">
              <a:rPr lang="en-AU" smtClean="0"/>
              <a:t>16/07/2025</a:t>
            </a:fld>
            <a:endParaRPr lang="en-AU"/>
          </a:p>
        </p:txBody>
      </p:sp>
      <p:sp>
        <p:nvSpPr>
          <p:cNvPr id="5" name="Footer Placeholder 4">
            <a:extLst>
              <a:ext uri="{FF2B5EF4-FFF2-40B4-BE49-F238E27FC236}">
                <a16:creationId xmlns:a16="http://schemas.microsoft.com/office/drawing/2014/main" id="{F1F372C3-4C1B-8245-CE01-C852F0C32E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209373-E8B9-C5A4-FF9C-DDA34103146B}"/>
              </a:ext>
            </a:extLst>
          </p:cNvPr>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4091873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7" name="Picture 6" descr="A blue background with white text&#10;&#10;AI-generated content may be incorrect.">
            <a:extLst>
              <a:ext uri="{FF2B5EF4-FFF2-40B4-BE49-F238E27FC236}">
                <a16:creationId xmlns:a16="http://schemas.microsoft.com/office/drawing/2014/main" id="{7CFE5C5A-BAAE-20AE-9F2A-EC428A8ED23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
        <p:nvSpPr>
          <p:cNvPr id="10" name="Title 1">
            <a:extLst>
              <a:ext uri="{FF2B5EF4-FFF2-40B4-BE49-F238E27FC236}">
                <a16:creationId xmlns:a16="http://schemas.microsoft.com/office/drawing/2014/main" id="{26475C9B-D35D-899F-A6B8-6345D480C209}"/>
              </a:ext>
            </a:extLst>
          </p:cNvPr>
          <p:cNvSpPr>
            <a:spLocks noGrp="1"/>
          </p:cNvSpPr>
          <p:nvPr>
            <p:ph type="ctrTitle"/>
          </p:nvPr>
        </p:nvSpPr>
        <p:spPr>
          <a:xfrm>
            <a:off x="1143000" y="2085182"/>
            <a:ext cx="6858000" cy="1170789"/>
          </a:xfrm>
        </p:spPr>
        <p:txBody>
          <a:bodyPr anchor="t"/>
          <a:lstStyle/>
          <a:p>
            <a:pPr algn="l"/>
            <a:endParaRPr lang="en-AU">
              <a:solidFill>
                <a:schemeClr val="bg1"/>
              </a:solidFill>
            </a:endParaRPr>
          </a:p>
        </p:txBody>
      </p:sp>
      <p:sp>
        <p:nvSpPr>
          <p:cNvPr id="11" name="Subtitle 2">
            <a:extLst>
              <a:ext uri="{FF2B5EF4-FFF2-40B4-BE49-F238E27FC236}">
                <a16:creationId xmlns:a16="http://schemas.microsoft.com/office/drawing/2014/main" id="{F6F410C4-4356-3B98-6DC3-81196E859247}"/>
              </a:ext>
            </a:extLst>
          </p:cNvPr>
          <p:cNvSpPr>
            <a:spLocks noGrp="1"/>
          </p:cNvSpPr>
          <p:nvPr>
            <p:ph type="subTitle" idx="1"/>
          </p:nvPr>
        </p:nvSpPr>
        <p:spPr>
          <a:xfrm>
            <a:off x="1143000" y="3429001"/>
            <a:ext cx="6858000" cy="1251973"/>
          </a:xfrm>
        </p:spPr>
        <p:txBody>
          <a:bodyPr/>
          <a:lstStyle>
            <a:lvl1pPr marL="0" indent="0">
              <a:buNone/>
              <a:defRPr/>
            </a:lvl1pPr>
          </a:lstStyle>
          <a:p>
            <a:pPr algn="l"/>
            <a:endParaRPr lang="en-AU">
              <a:solidFill>
                <a:schemeClr val="accent4">
                  <a:lumMod val="40000"/>
                  <a:lumOff val="60000"/>
                </a:schemeClr>
              </a:solidFill>
            </a:endParaRPr>
          </a:p>
        </p:txBody>
      </p:sp>
    </p:spTree>
    <p:extLst>
      <p:ext uri="{BB962C8B-B14F-4D97-AF65-F5344CB8AC3E}">
        <p14:creationId xmlns:p14="http://schemas.microsoft.com/office/powerpoint/2010/main" val="2728013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Page 2">
    <p:spTree>
      <p:nvGrpSpPr>
        <p:cNvPr id="1" name=""/>
        <p:cNvGrpSpPr/>
        <p:nvPr/>
      </p:nvGrpSpPr>
      <p:grpSpPr>
        <a:xfrm>
          <a:off x="0" y="0"/>
          <a:ext cx="0" cy="0"/>
          <a:chOff x="0" y="0"/>
          <a:chExt cx="0" cy="0"/>
        </a:xfrm>
      </p:grpSpPr>
      <p:pic>
        <p:nvPicPr>
          <p:cNvPr id="3" name="Picture 2" descr="A blue background with white text&#10;&#10;AI-generated content may be incorrect.">
            <a:extLst>
              <a:ext uri="{FF2B5EF4-FFF2-40B4-BE49-F238E27FC236}">
                <a16:creationId xmlns:a16="http://schemas.microsoft.com/office/drawing/2014/main" id="{CC313296-B73C-3EFF-6EE1-A09A70DA7F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8" name="Title 1">
            <a:extLst>
              <a:ext uri="{FF2B5EF4-FFF2-40B4-BE49-F238E27FC236}">
                <a16:creationId xmlns:a16="http://schemas.microsoft.com/office/drawing/2014/main" id="{97EC1201-4449-8E79-87AE-482B76CA43FC}"/>
              </a:ext>
            </a:extLst>
          </p:cNvPr>
          <p:cNvSpPr>
            <a:spLocks noGrp="1"/>
          </p:cNvSpPr>
          <p:nvPr>
            <p:ph type="ctrTitle"/>
          </p:nvPr>
        </p:nvSpPr>
        <p:spPr>
          <a:xfrm>
            <a:off x="1143000" y="3153398"/>
            <a:ext cx="6858000" cy="944310"/>
          </a:xfrm>
        </p:spPr>
        <p:txBody>
          <a:bodyPr anchor="t"/>
          <a:lstStyle>
            <a:lvl1pPr algn="ctr">
              <a:defRPr/>
            </a:lvl1pPr>
          </a:lstStyle>
          <a:p>
            <a:endParaRPr lang="en-AU">
              <a:solidFill>
                <a:schemeClr val="bg1"/>
              </a:solidFill>
            </a:endParaRPr>
          </a:p>
        </p:txBody>
      </p:sp>
      <p:sp>
        <p:nvSpPr>
          <p:cNvPr id="9" name="Subtitle 2">
            <a:extLst>
              <a:ext uri="{FF2B5EF4-FFF2-40B4-BE49-F238E27FC236}">
                <a16:creationId xmlns:a16="http://schemas.microsoft.com/office/drawing/2014/main" id="{4D3CD343-FFE8-E4BF-56BF-E2093A8023A8}"/>
              </a:ext>
            </a:extLst>
          </p:cNvPr>
          <p:cNvSpPr>
            <a:spLocks noGrp="1"/>
          </p:cNvSpPr>
          <p:nvPr>
            <p:ph type="subTitle" idx="4294967295"/>
          </p:nvPr>
        </p:nvSpPr>
        <p:spPr>
          <a:xfrm>
            <a:off x="1143000" y="4174630"/>
            <a:ext cx="6858000" cy="978493"/>
          </a:xfrm>
        </p:spPr>
        <p:txBody>
          <a:bodyPr/>
          <a:lstStyle>
            <a:lvl1pPr marL="0" indent="0" algn="ctr">
              <a:buNone/>
              <a:defRPr/>
            </a:lvl1pPr>
          </a:lstStyle>
          <a:p>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7E4600C7-6927-C31A-CE37-AE29B399A41E}"/>
              </a:ext>
            </a:extLst>
          </p:cNvPr>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a:extLst>
              <a:ext uri="{FF2B5EF4-FFF2-40B4-BE49-F238E27FC236}">
                <a16:creationId xmlns:a16="http://schemas.microsoft.com/office/drawing/2014/main" id="{F1F372C3-4C1B-8245-CE01-C852F0C32E1B}"/>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37209373-E8B9-C5A4-FF9C-DDA34103146B}"/>
              </a:ext>
            </a:extLst>
          </p:cNvPr>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2606203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ection 2">
    <p:bg>
      <p:bgPr>
        <a:solidFill>
          <a:srgbClr val="00244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EC1201-4449-8E79-87AE-482B76CA43FC}"/>
              </a:ext>
            </a:extLst>
          </p:cNvPr>
          <p:cNvSpPr>
            <a:spLocks noGrp="1"/>
          </p:cNvSpPr>
          <p:nvPr>
            <p:ph type="ctrTitle"/>
          </p:nvPr>
        </p:nvSpPr>
        <p:spPr>
          <a:xfrm>
            <a:off x="1143000" y="740510"/>
            <a:ext cx="6858000" cy="737837"/>
          </a:xfrm>
        </p:spPr>
        <p:txBody>
          <a:bodyPr anchor="t"/>
          <a:lstStyle>
            <a:lvl1pPr algn="ctr">
              <a:defRPr/>
            </a:lvl1pPr>
          </a:lstStyle>
          <a:p>
            <a:endParaRPr lang="en-AU">
              <a:solidFill>
                <a:schemeClr val="bg1"/>
              </a:solidFill>
            </a:endParaRPr>
          </a:p>
        </p:txBody>
      </p:sp>
      <p:sp>
        <p:nvSpPr>
          <p:cNvPr id="9" name="Subtitle 2">
            <a:extLst>
              <a:ext uri="{FF2B5EF4-FFF2-40B4-BE49-F238E27FC236}">
                <a16:creationId xmlns:a16="http://schemas.microsoft.com/office/drawing/2014/main" id="{4D3CD343-FFE8-E4BF-56BF-E2093A8023A8}"/>
              </a:ext>
            </a:extLst>
          </p:cNvPr>
          <p:cNvSpPr>
            <a:spLocks noGrp="1"/>
          </p:cNvSpPr>
          <p:nvPr>
            <p:ph type="subTitle" idx="4294967295"/>
          </p:nvPr>
        </p:nvSpPr>
        <p:spPr>
          <a:xfrm>
            <a:off x="1143000" y="1630213"/>
            <a:ext cx="6858000" cy="626977"/>
          </a:xfrm>
        </p:spPr>
        <p:txBody>
          <a:bodyPr/>
          <a:lstStyle>
            <a:lvl1pPr marL="0" indent="0" algn="ctr">
              <a:buNone/>
              <a:defRPr/>
            </a:lvl1pPr>
          </a:lstStyle>
          <a:p>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7E4600C7-6927-C31A-CE37-AE29B399A41E}"/>
              </a:ext>
            </a:extLst>
          </p:cNvPr>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a:extLst>
              <a:ext uri="{FF2B5EF4-FFF2-40B4-BE49-F238E27FC236}">
                <a16:creationId xmlns:a16="http://schemas.microsoft.com/office/drawing/2014/main" id="{F1F372C3-4C1B-8245-CE01-C852F0C32E1B}"/>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37209373-E8B9-C5A4-FF9C-DDA34103146B}"/>
              </a:ext>
            </a:extLst>
          </p:cNvPr>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4293673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ue Section">
    <p:bg>
      <p:bgPr>
        <a:solidFill>
          <a:srgbClr val="00244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1E64FB-151C-9502-3047-D31D67688F27}"/>
              </a:ext>
            </a:extLst>
          </p:cNvPr>
          <p:cNvSpPr>
            <a:spLocks noGrp="1"/>
          </p:cNvSpPr>
          <p:nvPr>
            <p:ph type="ctrTitle"/>
          </p:nvPr>
        </p:nvSpPr>
        <p:spPr>
          <a:xfrm>
            <a:off x="918464" y="835129"/>
            <a:ext cx="7082536" cy="872825"/>
          </a:xfrm>
        </p:spPr>
        <p:txBody>
          <a:bodyPr anchor="t"/>
          <a:lstStyle/>
          <a:p>
            <a:pPr algn="l"/>
            <a:endParaRPr lang="en-AU">
              <a:solidFill>
                <a:schemeClr val="bg1"/>
              </a:solidFill>
            </a:endParaRPr>
          </a:p>
        </p:txBody>
      </p:sp>
      <p:sp>
        <p:nvSpPr>
          <p:cNvPr id="9" name="Subtitle 2">
            <a:extLst>
              <a:ext uri="{FF2B5EF4-FFF2-40B4-BE49-F238E27FC236}">
                <a16:creationId xmlns:a16="http://schemas.microsoft.com/office/drawing/2014/main" id="{FDA1B49A-8C5B-AC6F-C060-A156E132F49B}"/>
              </a:ext>
            </a:extLst>
          </p:cNvPr>
          <p:cNvSpPr>
            <a:spLocks noGrp="1"/>
          </p:cNvSpPr>
          <p:nvPr>
            <p:ph type="subTitle" idx="1"/>
          </p:nvPr>
        </p:nvSpPr>
        <p:spPr>
          <a:xfrm>
            <a:off x="918464" y="1770179"/>
            <a:ext cx="7082536" cy="759527"/>
          </a:xfrm>
        </p:spPr>
        <p:txBody>
          <a:bodyPr/>
          <a:lstStyle>
            <a:lvl1pPr marL="457200" indent="-457200" algn="ctr">
              <a:buFont typeface="Arial" panose="020B0604020202020204" pitchFamily="34" charset="0"/>
              <a:buChar char="•"/>
              <a:defRPr/>
            </a:lvl1pPr>
          </a:lstStyle>
          <a:p>
            <a:pPr algn="l"/>
            <a:endParaRPr lang="en-AU">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D4C5B5A7-DBFD-74E6-142A-DDA78D22368E}"/>
              </a:ext>
            </a:extLst>
          </p:cNvPr>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5" name="Footer Placeholder 4">
            <a:extLst>
              <a:ext uri="{FF2B5EF4-FFF2-40B4-BE49-F238E27FC236}">
                <a16:creationId xmlns:a16="http://schemas.microsoft.com/office/drawing/2014/main" id="{2EDB20C3-D037-5087-6D5C-93FEDD711065}"/>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C41A2FB1-A69C-0CE9-502E-D7EED546B2C3}"/>
              </a:ext>
            </a:extLst>
          </p:cNvPr>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1293728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0EF0E-D07D-EFE3-7EC3-B8549EB0E211}"/>
              </a:ext>
            </a:extLst>
          </p:cNvPr>
          <p:cNvSpPr/>
          <p:nvPr userDrawn="1"/>
        </p:nvSpPr>
        <p:spPr>
          <a:xfrm>
            <a:off x="0" y="6216664"/>
            <a:ext cx="9144000" cy="644511"/>
          </a:xfrm>
          <a:prstGeom prst="rect">
            <a:avLst/>
          </a:prstGeom>
          <a:solidFill>
            <a:srgbClr val="0024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lstStyle>
            <a:lvl1pPr>
              <a:defRPr>
                <a:solidFill>
                  <a:srgbClr val="002444"/>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87D7D29-0D9F-4944-B3F8-661389C9FF63}" type="datetimeFigureOut">
              <a:rPr lang="en-AU" smtClean="0"/>
              <a:pPr/>
              <a:t>16/07/2025</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AU"/>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7275777-95A6-4FEF-A8F5-643A3C4990D3}" type="slidenum">
              <a:rPr lang="en-AU" smtClean="0"/>
              <a:pPr/>
              <a:t>‹#›</a:t>
            </a:fld>
            <a:endParaRPr lang="en-AU"/>
          </a:p>
        </p:txBody>
      </p:sp>
    </p:spTree>
    <p:extLst>
      <p:ext uri="{BB962C8B-B14F-4D97-AF65-F5344CB8AC3E}">
        <p14:creationId xmlns:p14="http://schemas.microsoft.com/office/powerpoint/2010/main" val="36740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D7D29-0D9F-4944-B3F8-661389C9FF63}" type="datetimeFigureOut">
              <a:rPr lang="en-AU" smtClean="0"/>
              <a:t>16/07/2025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633627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D7D29-0D9F-4944-B3F8-661389C9FF63}" type="datetimeFigureOut">
              <a:rPr lang="en-AU" smtClean="0"/>
              <a:t>16/07/2025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275777-95A6-4FEF-A8F5-643A3C4990D3}" type="slidenum">
              <a:rPr lang="en-AU" smtClean="0"/>
              <a:t>‹#›</a:t>
            </a:fld>
            <a:endParaRPr lang="en-AU"/>
          </a:p>
        </p:txBody>
      </p:sp>
      <p:sp>
        <p:nvSpPr>
          <p:cNvPr id="5" name="Rectangle 4">
            <a:extLst>
              <a:ext uri="{FF2B5EF4-FFF2-40B4-BE49-F238E27FC236}">
                <a16:creationId xmlns:a16="http://schemas.microsoft.com/office/drawing/2014/main" id="{5371923E-BDA9-B3A9-3C1E-BCC03DBDAB36}"/>
              </a:ext>
            </a:extLst>
          </p:cNvPr>
          <p:cNvSpPr/>
          <p:nvPr userDrawn="1"/>
        </p:nvSpPr>
        <p:spPr>
          <a:xfrm>
            <a:off x="0" y="0"/>
            <a:ext cx="9144000" cy="644511"/>
          </a:xfrm>
          <a:prstGeom prst="rect">
            <a:avLst/>
          </a:prstGeom>
          <a:solidFill>
            <a:srgbClr val="0024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6" name="Title 1">
            <a:extLst>
              <a:ext uri="{FF2B5EF4-FFF2-40B4-BE49-F238E27FC236}">
                <a16:creationId xmlns:a16="http://schemas.microsoft.com/office/drawing/2014/main" id="{947A0B5F-3D26-66BF-3157-493713C15CFE}"/>
              </a:ext>
            </a:extLst>
          </p:cNvPr>
          <p:cNvSpPr>
            <a:spLocks noGrp="1"/>
          </p:cNvSpPr>
          <p:nvPr>
            <p:ph type="title"/>
          </p:nvPr>
        </p:nvSpPr>
        <p:spPr>
          <a:xfrm>
            <a:off x="628650" y="747142"/>
            <a:ext cx="7886700" cy="1325563"/>
          </a:xfrm>
        </p:spPr>
        <p:txBody>
          <a:bodyPr/>
          <a:lstStyle>
            <a:lvl1pPr>
              <a:defRPr>
                <a:solidFill>
                  <a:srgbClr val="002444"/>
                </a:solidFill>
              </a:defRPr>
            </a:lvl1pPr>
          </a:lstStyle>
          <a:p>
            <a:r>
              <a:rPr lang="en-US"/>
              <a:t>Click to edit Master title style</a:t>
            </a:r>
          </a:p>
        </p:txBody>
      </p:sp>
    </p:spTree>
    <p:extLst>
      <p:ext uri="{BB962C8B-B14F-4D97-AF65-F5344CB8AC3E}">
        <p14:creationId xmlns:p14="http://schemas.microsoft.com/office/powerpoint/2010/main" val="35228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D7D29-0D9F-4944-B3F8-661389C9FF63}" type="datetimeFigureOut">
              <a:rPr lang="en-AU" smtClean="0"/>
              <a:t>16/07/2025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91165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D7D29-0D9F-4944-B3F8-661389C9FF63}" type="datetimeFigureOut">
              <a:rPr lang="en-AU" smtClean="0"/>
              <a:t>16/07/2025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149943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357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D7D29-0D9F-4944-B3F8-661389C9FF63}" type="datetimeFigureOut">
              <a:rPr lang="en-AU" smtClean="0"/>
              <a:t>16/07/2025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275777-95A6-4FEF-A8F5-643A3C4990D3}" type="slidenum">
              <a:rPr lang="en-AU" smtClean="0"/>
              <a:t>‹#›</a:t>
            </a:fld>
            <a:endParaRPr lang="en-AU"/>
          </a:p>
        </p:txBody>
      </p:sp>
    </p:spTree>
    <p:extLst>
      <p:ext uri="{BB962C8B-B14F-4D97-AF65-F5344CB8AC3E}">
        <p14:creationId xmlns:p14="http://schemas.microsoft.com/office/powerpoint/2010/main" val="219372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a:p>
        </p:txBody>
      </p:sp>
      <p:sp>
        <p:nvSpPr>
          <p:cNvPr id="7" name="TextBox 6">
            <a:extLst>
              <a:ext uri="{FF2B5EF4-FFF2-40B4-BE49-F238E27FC236}">
                <a16:creationId xmlns:a16="http://schemas.microsoft.com/office/drawing/2014/main" id="{7AAD5DFE-3C6D-C311-2B90-F536A6E5A7F0}"/>
              </a:ext>
            </a:extLst>
          </p:cNvPr>
          <p:cNvSpPr txBox="1"/>
          <p:nvPr userDrawn="1">
            <p:extLst>
              <p:ext uri="{1162E1C5-73C7-4A58-AE30-91384D911F3F}">
                <p184:classification xmlns:p184="http://schemas.microsoft.com/office/powerpoint/2018/4/main" val="hdr"/>
              </p:ext>
            </p:extLst>
          </p:nvPr>
        </p:nvSpPr>
        <p:spPr>
          <a:xfrm>
            <a:off x="4365404" y="63505"/>
            <a:ext cx="439341" cy="77842"/>
          </a:xfrm>
          <a:prstGeom prst="rect">
            <a:avLst/>
          </a:prstGeom>
        </p:spPr>
        <p:txBody>
          <a:bodyPr horzOverflow="overflow" lIns="0" tIns="0" rIns="0" bIns="0">
            <a:spAutoFit/>
          </a:bodyPr>
          <a:lstStyle/>
          <a:p>
            <a:pPr algn="l"/>
            <a:r>
              <a:rPr lang="en-AU" sz="506">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74A921E6-75B2-D14C-4CBA-E634C68757D0}"/>
              </a:ext>
            </a:extLst>
          </p:cNvPr>
          <p:cNvSpPr txBox="1"/>
          <p:nvPr userDrawn="1">
            <p:extLst>
              <p:ext uri="{1162E1C5-73C7-4A58-AE30-91384D911F3F}">
                <p184:classification xmlns:p184="http://schemas.microsoft.com/office/powerpoint/2018/4/main" val="ftr"/>
              </p:ext>
            </p:extLst>
          </p:nvPr>
        </p:nvSpPr>
        <p:spPr>
          <a:xfrm>
            <a:off x="4365404" y="6611626"/>
            <a:ext cx="439341" cy="77842"/>
          </a:xfrm>
          <a:prstGeom prst="rect">
            <a:avLst/>
          </a:prstGeom>
        </p:spPr>
        <p:txBody>
          <a:bodyPr horzOverflow="overflow" lIns="0" tIns="0" rIns="0" bIns="0">
            <a:spAutoFit/>
          </a:bodyPr>
          <a:lstStyle/>
          <a:p>
            <a:pPr algn="l"/>
            <a:r>
              <a:rPr lang="en-AU" sz="506">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6616378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760" r:id="rId13"/>
    <p:sldLayoutId id="2147483762" r:id="rId14"/>
    <p:sldLayoutId id="2147483763" r:id="rId15"/>
    <p:sldLayoutId id="2147483764" r:id="rId16"/>
    <p:sldLayoutId id="21474837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a:p>
        </p:txBody>
      </p:sp>
      <p:sp>
        <p:nvSpPr>
          <p:cNvPr id="7" name="TextBox 6">
            <a:extLst>
              <a:ext uri="{FF2B5EF4-FFF2-40B4-BE49-F238E27FC236}">
                <a16:creationId xmlns:a16="http://schemas.microsoft.com/office/drawing/2014/main" id="{86E98C1F-9DEC-200F-D947-BC7246D5C55F}"/>
              </a:ext>
            </a:extLst>
          </p:cNvPr>
          <p:cNvSpPr txBox="1"/>
          <p:nvPr userDrawn="1">
            <p:extLst>
              <p:ext uri="{1162E1C5-73C7-4A58-AE30-91384D911F3F}">
                <p184:classification xmlns:p184="http://schemas.microsoft.com/office/powerpoint/2018/4/main" val="hdr"/>
              </p:ext>
            </p:extLst>
          </p:nvPr>
        </p:nvSpPr>
        <p:spPr>
          <a:xfrm>
            <a:off x="4365404" y="63504"/>
            <a:ext cx="439341" cy="58478"/>
          </a:xfrm>
          <a:prstGeom prst="rect">
            <a:avLst/>
          </a:prstGeom>
        </p:spPr>
        <p:txBody>
          <a:bodyPr horzOverflow="overflow" lIns="0" tIns="0" rIns="0" bIns="0">
            <a:spAutoFit/>
          </a:bodyPr>
          <a:lstStyle/>
          <a:p>
            <a:pPr algn="l"/>
            <a:r>
              <a:rPr lang="en-AU" sz="38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4DEA0DA8-8A93-0718-47DD-3CCEDC52CCF5}"/>
              </a:ext>
            </a:extLst>
          </p:cNvPr>
          <p:cNvSpPr txBox="1"/>
          <p:nvPr userDrawn="1">
            <p:extLst>
              <p:ext uri="{1162E1C5-73C7-4A58-AE30-91384D911F3F}">
                <p184:classification xmlns:p184="http://schemas.microsoft.com/office/powerpoint/2018/4/main" val="ftr"/>
              </p:ext>
            </p:extLst>
          </p:nvPr>
        </p:nvSpPr>
        <p:spPr>
          <a:xfrm>
            <a:off x="4365404" y="6611624"/>
            <a:ext cx="439341" cy="58478"/>
          </a:xfrm>
          <a:prstGeom prst="rect">
            <a:avLst/>
          </a:prstGeom>
        </p:spPr>
        <p:txBody>
          <a:bodyPr horzOverflow="overflow" lIns="0" tIns="0" rIns="0" bIns="0">
            <a:spAutoFit/>
          </a:bodyPr>
          <a:lstStyle/>
          <a:p>
            <a:pPr algn="l"/>
            <a:r>
              <a:rPr lang="en-AU" sz="38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1844347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7D7D29-0D9F-4944-B3F8-661389C9FF63}" type="datetimeFigureOut">
              <a:rPr lang="en-AU" smtClean="0"/>
              <a:t>16/07/2025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275777-95A6-4FEF-A8F5-643A3C4990D3}" type="slidenum">
              <a:rPr lang="en-AU" smtClean="0"/>
              <a:t>‹#›</a:t>
            </a:fld>
            <a:endParaRPr lang="en-AU"/>
          </a:p>
        </p:txBody>
      </p:sp>
      <p:sp>
        <p:nvSpPr>
          <p:cNvPr id="7" name="TextBox 6">
            <a:extLst>
              <a:ext uri="{FF2B5EF4-FFF2-40B4-BE49-F238E27FC236}">
                <a16:creationId xmlns:a16="http://schemas.microsoft.com/office/drawing/2014/main" id="{284D37D7-CFD5-4553-A316-95C91974FF4C}"/>
              </a:ext>
            </a:extLst>
          </p:cNvPr>
          <p:cNvSpPr txBox="1"/>
          <p:nvPr userDrawn="1">
            <p:extLst>
              <p:ext uri="{1162E1C5-73C7-4A58-AE30-91384D911F3F}">
                <p184:classification xmlns:p184="http://schemas.microsoft.com/office/powerpoint/2018/4/main" val="hdr"/>
              </p:ext>
            </p:extLst>
          </p:nvPr>
        </p:nvSpPr>
        <p:spPr>
          <a:xfrm>
            <a:off x="4365404" y="63504"/>
            <a:ext cx="439341" cy="77842"/>
          </a:xfrm>
          <a:prstGeom prst="rect">
            <a:avLst/>
          </a:prstGeom>
        </p:spPr>
        <p:txBody>
          <a:bodyPr horzOverflow="overflow" lIns="0" tIns="0" rIns="0" bIns="0">
            <a:spAutoFit/>
          </a:bodyPr>
          <a:lstStyle/>
          <a:p>
            <a:pPr algn="l"/>
            <a:r>
              <a:rPr lang="en-AU" sz="506">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D19BDF62-2FBD-C130-EA8B-5B709106A415}"/>
              </a:ext>
            </a:extLst>
          </p:cNvPr>
          <p:cNvSpPr txBox="1"/>
          <p:nvPr userDrawn="1">
            <p:extLst>
              <p:ext uri="{1162E1C5-73C7-4A58-AE30-91384D911F3F}">
                <p184:classification xmlns:p184="http://schemas.microsoft.com/office/powerpoint/2018/4/main" val="ftr"/>
              </p:ext>
            </p:extLst>
          </p:nvPr>
        </p:nvSpPr>
        <p:spPr>
          <a:xfrm>
            <a:off x="4365404" y="6611624"/>
            <a:ext cx="439341" cy="77842"/>
          </a:xfrm>
          <a:prstGeom prst="rect">
            <a:avLst/>
          </a:prstGeom>
        </p:spPr>
        <p:txBody>
          <a:bodyPr horzOverflow="overflow" lIns="0" tIns="0" rIns="0" bIns="0">
            <a:spAutoFit/>
          </a:bodyPr>
          <a:lstStyle/>
          <a:p>
            <a:pPr algn="l"/>
            <a:r>
              <a:rPr lang="en-AU" sz="506">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1888254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7D7D29-0D9F-4944-B3F8-661389C9FF63}" type="datetimeFigureOut">
              <a:rPr lang="en-AU" smtClean="0"/>
              <a:t>16/07/2025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275777-95A6-4FEF-A8F5-643A3C4990D3}" type="slidenum">
              <a:rPr lang="en-AU" smtClean="0"/>
              <a:t>‹#›</a:t>
            </a:fld>
            <a:endParaRPr lang="en-AU"/>
          </a:p>
        </p:txBody>
      </p:sp>
      <p:sp>
        <p:nvSpPr>
          <p:cNvPr id="7" name="TextBox 6">
            <a:extLst>
              <a:ext uri="{FF2B5EF4-FFF2-40B4-BE49-F238E27FC236}">
                <a16:creationId xmlns:a16="http://schemas.microsoft.com/office/drawing/2014/main" id="{C53BF466-7009-0100-06ED-9007369E6223}"/>
              </a:ext>
            </a:extLst>
          </p:cNvPr>
          <p:cNvSpPr txBox="1"/>
          <p:nvPr userDrawn="1">
            <p:extLst>
              <p:ext uri="{1162E1C5-73C7-4A58-AE30-91384D911F3F}">
                <p184:classification xmlns:p184="http://schemas.microsoft.com/office/powerpoint/2018/4/main" val="hdr"/>
              </p:ext>
            </p:extLst>
          </p:nvPr>
        </p:nvSpPr>
        <p:spPr>
          <a:xfrm>
            <a:off x="4365404" y="63503"/>
            <a:ext cx="439341" cy="138499"/>
          </a:xfrm>
          <a:prstGeom prst="rect">
            <a:avLst/>
          </a:prstGeom>
        </p:spPr>
        <p:txBody>
          <a:bodyPr horzOverflow="overflow" lIns="0" tIns="0" rIns="0" bIns="0">
            <a:spAutoFit/>
          </a:bodyPr>
          <a:lstStyle/>
          <a:p>
            <a:pPr algn="l"/>
            <a:r>
              <a:rPr lang="en-AU" sz="9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771C77B5-9B6C-4CBA-12BB-007521EFD3A0}"/>
              </a:ext>
            </a:extLst>
          </p:cNvPr>
          <p:cNvSpPr txBox="1"/>
          <p:nvPr userDrawn="1">
            <p:extLst>
              <p:ext uri="{1162E1C5-73C7-4A58-AE30-91384D911F3F}">
                <p184:classification xmlns:p184="http://schemas.microsoft.com/office/powerpoint/2018/4/main" val="ftr"/>
              </p:ext>
            </p:extLst>
          </p:nvPr>
        </p:nvSpPr>
        <p:spPr>
          <a:xfrm>
            <a:off x="4365404" y="6611623"/>
            <a:ext cx="439341" cy="138499"/>
          </a:xfrm>
          <a:prstGeom prst="rect">
            <a:avLst/>
          </a:prstGeom>
        </p:spPr>
        <p:txBody>
          <a:bodyPr horzOverflow="overflow" lIns="0" tIns="0" rIns="0" bIns="0">
            <a:spAutoFit/>
          </a:bodyPr>
          <a:lstStyle/>
          <a:p>
            <a:pPr algn="l"/>
            <a:r>
              <a:rPr lang="en-AU" sz="9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43348940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hyperlink" Target="https://consult.dcceew.gov.au/gas-market-review-consultation" TargetMode="Externa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s://consult.dcceew.gov.au/gas-market-review-consultation" TargetMode="External"/><Relationship Id="rId2" Type="http://schemas.openxmlformats.org/officeDocument/2006/relationships/hyperlink" Target="mailto:gasmarkets@dcceew.gov.au" TargetMode="Externa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4653-22DD-0444-CA5E-610E4C790A59}"/>
              </a:ext>
            </a:extLst>
          </p:cNvPr>
          <p:cNvSpPr>
            <a:spLocks noGrp="1"/>
          </p:cNvSpPr>
          <p:nvPr>
            <p:ph type="ctrTitle"/>
          </p:nvPr>
        </p:nvSpPr>
        <p:spPr>
          <a:xfrm>
            <a:off x="1276349" y="2879645"/>
            <a:ext cx="6858000" cy="944310"/>
          </a:xfrm>
        </p:spPr>
        <p:txBody>
          <a:bodyPr/>
          <a:lstStyle/>
          <a:p>
            <a:r>
              <a:rPr lang="en-AU">
                <a:solidFill>
                  <a:schemeClr val="bg1"/>
                </a:solidFill>
              </a:rPr>
              <a:t>Gas Market Review</a:t>
            </a:r>
          </a:p>
        </p:txBody>
      </p:sp>
      <p:sp>
        <p:nvSpPr>
          <p:cNvPr id="3" name="Subtitle 2">
            <a:extLst>
              <a:ext uri="{FF2B5EF4-FFF2-40B4-BE49-F238E27FC236}">
                <a16:creationId xmlns:a16="http://schemas.microsoft.com/office/drawing/2014/main" id="{98DADC8D-399C-134A-4B3F-536872AAB9BF}"/>
              </a:ext>
            </a:extLst>
          </p:cNvPr>
          <p:cNvSpPr>
            <a:spLocks noGrp="1"/>
          </p:cNvSpPr>
          <p:nvPr>
            <p:ph type="subTitle" idx="4294967295"/>
          </p:nvPr>
        </p:nvSpPr>
        <p:spPr>
          <a:xfrm>
            <a:off x="2524124" y="3590925"/>
            <a:ext cx="4448175" cy="1032814"/>
          </a:xfrm>
        </p:spPr>
        <p:txBody>
          <a:bodyPr vert="horz" lIns="91440" tIns="45720" rIns="91440" bIns="45720" rtlCol="0" anchor="t">
            <a:normAutofit/>
          </a:bodyPr>
          <a:lstStyle/>
          <a:p>
            <a:pPr marL="0" indent="0" algn="ctr">
              <a:buNone/>
            </a:pPr>
            <a:r>
              <a:rPr lang="en-AU" sz="1600">
                <a:solidFill>
                  <a:schemeClr val="accent4">
                    <a:lumMod val="40000"/>
                    <a:lumOff val="60000"/>
                  </a:schemeClr>
                </a:solidFill>
              </a:rPr>
              <a:t>Information Webinar</a:t>
            </a:r>
            <a:endParaRPr lang="en-US" sz="1600">
              <a:solidFill>
                <a:schemeClr val="accent4">
                  <a:lumMod val="40000"/>
                  <a:lumOff val="60000"/>
                </a:schemeClr>
              </a:solidFill>
            </a:endParaRPr>
          </a:p>
          <a:p>
            <a:pPr marL="0" indent="0" algn="ctr">
              <a:buNone/>
            </a:pPr>
            <a:r>
              <a:rPr lang="en-AU" sz="1400">
                <a:solidFill>
                  <a:schemeClr val="accent4">
                    <a:lumMod val="40000"/>
                    <a:lumOff val="60000"/>
                  </a:schemeClr>
                </a:solidFill>
              </a:rPr>
              <a:t>10 July 2025</a:t>
            </a:r>
          </a:p>
        </p:txBody>
      </p:sp>
      <p:sp>
        <p:nvSpPr>
          <p:cNvPr id="4" name="TextBox 3">
            <a:extLst>
              <a:ext uri="{FF2B5EF4-FFF2-40B4-BE49-F238E27FC236}">
                <a16:creationId xmlns:a16="http://schemas.microsoft.com/office/drawing/2014/main" id="{91B96D1E-8BD0-3EE1-3A95-73599F5507DC}"/>
              </a:ext>
            </a:extLst>
          </p:cNvPr>
          <p:cNvSpPr txBox="1"/>
          <p:nvPr/>
        </p:nvSpPr>
        <p:spPr>
          <a:xfrm>
            <a:off x="3424398" y="4608803"/>
            <a:ext cx="2733353" cy="560153"/>
          </a:xfrm>
          <a:prstGeom prst="rect">
            <a:avLst/>
          </a:prstGeom>
          <a:noFill/>
        </p:spPr>
        <p:txBody>
          <a:bodyPr wrap="square" lIns="91440" tIns="45720" rIns="91440" bIns="45720" anchor="t">
            <a:spAutoFit/>
          </a:bodyPr>
          <a:lstStyle/>
          <a:p>
            <a:pPr algn="ctr"/>
            <a:r>
              <a:rPr lang="en-US" sz="750" b="1">
                <a:solidFill>
                  <a:schemeClr val="accent4">
                    <a:lumMod val="40000"/>
                    <a:lumOff val="60000"/>
                  </a:schemeClr>
                </a:solidFill>
              </a:rPr>
              <a:t>Presenters: </a:t>
            </a:r>
          </a:p>
          <a:p>
            <a:pPr algn="ctr"/>
            <a:r>
              <a:rPr lang="en-US" sz="750">
                <a:solidFill>
                  <a:schemeClr val="accent4">
                    <a:lumMod val="40000"/>
                    <a:lumOff val="60000"/>
                  </a:schemeClr>
                </a:solidFill>
              </a:rPr>
              <a:t>Paula </a:t>
            </a:r>
            <a:r>
              <a:rPr lang="en-US" sz="750" err="1">
                <a:solidFill>
                  <a:schemeClr val="accent4">
                    <a:lumMod val="40000"/>
                    <a:lumOff val="60000"/>
                  </a:schemeClr>
                </a:solidFill>
              </a:rPr>
              <a:t>Svarcas</a:t>
            </a:r>
            <a:r>
              <a:rPr lang="en-US" sz="750">
                <a:solidFill>
                  <a:schemeClr val="accent4">
                    <a:lumMod val="40000"/>
                    <a:lumOff val="60000"/>
                  </a:schemeClr>
                </a:solidFill>
              </a:rPr>
              <a:t>, Head of Division, DCCEEW</a:t>
            </a:r>
          </a:p>
          <a:p>
            <a:pPr algn="ctr"/>
            <a:r>
              <a:rPr lang="en-US" sz="750">
                <a:solidFill>
                  <a:schemeClr val="accent4">
                    <a:lumMod val="40000"/>
                    <a:lumOff val="60000"/>
                  </a:schemeClr>
                </a:solidFill>
              </a:rPr>
              <a:t>Hew Atkin, General Manager, DCCEEW</a:t>
            </a:r>
          </a:p>
          <a:p>
            <a:pPr algn="ctr"/>
            <a:r>
              <a:rPr lang="en-US" sz="750">
                <a:solidFill>
                  <a:schemeClr val="accent4">
                    <a:lumMod val="40000"/>
                    <a:lumOff val="60000"/>
                  </a:schemeClr>
                </a:solidFill>
              </a:rPr>
              <a:t>Catherine Kesteven, A/g General Manager, DISR</a:t>
            </a:r>
          </a:p>
        </p:txBody>
      </p:sp>
    </p:spTree>
    <p:extLst>
      <p:ext uri="{BB962C8B-B14F-4D97-AF65-F5344CB8AC3E}">
        <p14:creationId xmlns:p14="http://schemas.microsoft.com/office/powerpoint/2010/main" val="40922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827D6-210F-B0CD-167E-06864F5B7D56}"/>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91023AFE-E0D9-F9FE-10F7-1B471C0C5C39}"/>
              </a:ext>
            </a:extLst>
          </p:cNvPr>
          <p:cNvSpPr>
            <a:spLocks noGrp="1"/>
          </p:cNvSpPr>
          <p:nvPr>
            <p:ph type="title"/>
          </p:nvPr>
        </p:nvSpPr>
        <p:spPr>
          <a:xfrm>
            <a:off x="771525" y="536228"/>
            <a:ext cx="7572375" cy="797272"/>
          </a:xfrm>
          <a:solidFill>
            <a:srgbClr val="00A7B5"/>
          </a:solidFill>
        </p:spPr>
        <p:txBody>
          <a:bodyPr>
            <a:normAutofit/>
          </a:bodyPr>
          <a:lstStyle/>
          <a:p>
            <a:pPr algn="ctr"/>
            <a:r>
              <a:rPr lang="en-AU" sz="3600">
                <a:ea typeface="Calibri"/>
                <a:cs typeface="Calibri"/>
              </a:rPr>
              <a:t>Scope of the Review</a:t>
            </a:r>
            <a:endParaRPr lang="en-AU" sz="3600"/>
          </a:p>
        </p:txBody>
      </p:sp>
      <p:sp>
        <p:nvSpPr>
          <p:cNvPr id="6" name="TextBox 5">
            <a:extLst>
              <a:ext uri="{FF2B5EF4-FFF2-40B4-BE49-F238E27FC236}">
                <a16:creationId xmlns:a16="http://schemas.microsoft.com/office/drawing/2014/main" id="{5438E9A8-C0B6-7188-A6C5-8C057E26F670}"/>
              </a:ext>
            </a:extLst>
          </p:cNvPr>
          <p:cNvSpPr txBox="1"/>
          <p:nvPr/>
        </p:nvSpPr>
        <p:spPr>
          <a:xfrm>
            <a:off x="771525" y="1517521"/>
            <a:ext cx="7572375" cy="3560432"/>
          </a:xfrm>
          <a:prstGeom prst="rect">
            <a:avLst/>
          </a:prstGeom>
          <a:solidFill>
            <a:srgbClr val="CAEEF6"/>
          </a:solidFill>
        </p:spPr>
        <p:txBody>
          <a:bodyPr wrap="square" lIns="38576" tIns="19289" rIns="38576" bIns="19289" rtlCol="0" anchor="t">
            <a:spAutoFit/>
          </a:bodyPr>
          <a:lstStyle/>
          <a:p>
            <a:pPr marL="0" lvl="1">
              <a:spcBef>
                <a:spcPts val="169"/>
              </a:spcBef>
              <a:spcAft>
                <a:spcPts val="254"/>
              </a:spcAft>
            </a:pPr>
            <a:r>
              <a:rPr lang="en-AU"/>
              <a:t>Consider the effectiveness of current policies &amp; regulatory frameworks for wholesale market participants including:</a:t>
            </a:r>
          </a:p>
          <a:p>
            <a:pPr marL="0" lvl="1">
              <a:spcBef>
                <a:spcPts val="169"/>
              </a:spcBef>
              <a:spcAft>
                <a:spcPts val="254"/>
              </a:spcAft>
            </a:pPr>
            <a:endParaRPr lang="en-AU">
              <a:ea typeface="Calibri"/>
              <a:cs typeface="Calibri"/>
            </a:endParaRPr>
          </a:p>
          <a:p>
            <a:pPr marL="120015" lvl="1" indent="-120015">
              <a:spcBef>
                <a:spcPts val="85"/>
              </a:spcBef>
              <a:spcAft>
                <a:spcPts val="254"/>
              </a:spcAft>
              <a:buFont typeface="Arial" panose="020B0604020202020204" pitchFamily="34" charset="0"/>
              <a:buChar char="•"/>
            </a:pPr>
            <a:r>
              <a:rPr lang="en-AU"/>
              <a:t>Domestic gas supply </a:t>
            </a:r>
          </a:p>
          <a:p>
            <a:pPr marL="120015" lvl="1" indent="-120015">
              <a:spcBef>
                <a:spcPts val="85"/>
              </a:spcBef>
              <a:spcAft>
                <a:spcPts val="254"/>
              </a:spcAft>
              <a:buFont typeface="Arial" panose="020B0604020202020204" pitchFamily="34" charset="0"/>
              <a:buChar char="•"/>
            </a:pPr>
            <a:r>
              <a:rPr lang="en-AU"/>
              <a:t>Reasonable gas prices </a:t>
            </a:r>
          </a:p>
          <a:p>
            <a:pPr marL="120015" lvl="1" indent="-120015">
              <a:spcBef>
                <a:spcPts val="85"/>
              </a:spcBef>
              <a:spcAft>
                <a:spcPts val="254"/>
              </a:spcAft>
              <a:buFont typeface="Arial" panose="020B0604020202020204" pitchFamily="34" charset="0"/>
              <a:buChar char="•"/>
            </a:pPr>
            <a:r>
              <a:rPr lang="en-AU"/>
              <a:t>Market transparency</a:t>
            </a:r>
            <a:endParaRPr lang="en-AU">
              <a:ea typeface="Calibri"/>
              <a:cs typeface="Calibri"/>
            </a:endParaRPr>
          </a:p>
          <a:p>
            <a:pPr marL="120015" lvl="1" indent="-120015">
              <a:spcBef>
                <a:spcPts val="85"/>
              </a:spcBef>
              <a:spcAft>
                <a:spcPts val="254"/>
              </a:spcAft>
              <a:buFont typeface="Arial" panose="020B0604020202020204" pitchFamily="34" charset="0"/>
              <a:buChar char="•"/>
            </a:pPr>
            <a:r>
              <a:rPr lang="en-AU"/>
              <a:t>Market conduct and good faith rules</a:t>
            </a:r>
            <a:endParaRPr lang="en-AU">
              <a:ea typeface="Calibri"/>
              <a:cs typeface="Calibri"/>
            </a:endParaRPr>
          </a:p>
          <a:p>
            <a:pPr marL="120015" lvl="1" indent="-120015">
              <a:spcBef>
                <a:spcPts val="85"/>
              </a:spcBef>
              <a:spcAft>
                <a:spcPts val="254"/>
              </a:spcAft>
              <a:buFont typeface="Arial" panose="020B0604020202020204" pitchFamily="34" charset="0"/>
              <a:buChar char="•"/>
            </a:pPr>
            <a:r>
              <a:rPr lang="en-AU"/>
              <a:t>Competition in the gas supplier and user markets</a:t>
            </a:r>
            <a:endParaRPr lang="en-AU">
              <a:ea typeface="Calibri"/>
              <a:cs typeface="Calibri"/>
            </a:endParaRPr>
          </a:p>
          <a:p>
            <a:pPr marL="120015" lvl="1" indent="-120015">
              <a:spcBef>
                <a:spcPts val="85"/>
              </a:spcBef>
              <a:spcAft>
                <a:spcPts val="254"/>
              </a:spcAft>
              <a:buFont typeface="Arial" panose="020B0604020202020204" pitchFamily="34" charset="0"/>
              <a:buChar char="•"/>
            </a:pPr>
            <a:r>
              <a:rPr lang="en-AU">
                <a:ea typeface="Calibri"/>
                <a:cs typeface="Calibri"/>
              </a:rPr>
              <a:t>Impacts on the competitiveness of Australia's LNG export industry </a:t>
            </a:r>
          </a:p>
          <a:p>
            <a:pPr marL="120015" lvl="1" indent="-120015">
              <a:spcBef>
                <a:spcPts val="85"/>
              </a:spcBef>
              <a:spcAft>
                <a:spcPts val="254"/>
              </a:spcAft>
              <a:buFont typeface="Arial" panose="020B0604020202020204" pitchFamily="34" charset="0"/>
              <a:buChar char="•"/>
            </a:pPr>
            <a:r>
              <a:rPr lang="en-AU"/>
              <a:t>Roles of the market bodies (AEMO, ACCC and AER)</a:t>
            </a:r>
          </a:p>
          <a:p>
            <a:pPr marL="120015" lvl="1" indent="-120015">
              <a:spcBef>
                <a:spcPts val="85"/>
              </a:spcBef>
              <a:spcAft>
                <a:spcPts val="254"/>
              </a:spcAft>
              <a:buFont typeface="Arial" panose="020B0604020202020204" pitchFamily="34" charset="0"/>
              <a:buChar char="•"/>
            </a:pPr>
            <a:endParaRPr lang="en-AU"/>
          </a:p>
        </p:txBody>
      </p:sp>
      <p:sp>
        <p:nvSpPr>
          <p:cNvPr id="3" name="TextBox 2">
            <a:extLst>
              <a:ext uri="{FF2B5EF4-FFF2-40B4-BE49-F238E27FC236}">
                <a16:creationId xmlns:a16="http://schemas.microsoft.com/office/drawing/2014/main" id="{55F26916-FA8E-81CF-058B-8C7039EF148A}"/>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10</a:t>
            </a:r>
            <a:endParaRPr lang="en-US"/>
          </a:p>
        </p:txBody>
      </p:sp>
    </p:spTree>
    <p:extLst>
      <p:ext uri="{BB962C8B-B14F-4D97-AF65-F5344CB8AC3E}">
        <p14:creationId xmlns:p14="http://schemas.microsoft.com/office/powerpoint/2010/main" val="424790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444"/>
        </a:solidFill>
        <a:effectLst/>
      </p:bgPr>
    </p:bg>
    <p:spTree>
      <p:nvGrpSpPr>
        <p:cNvPr id="1" name="">
          <a:extLst>
            <a:ext uri="{FF2B5EF4-FFF2-40B4-BE49-F238E27FC236}">
              <a16:creationId xmlns:a16="http://schemas.microsoft.com/office/drawing/2014/main" id="{48C25708-4751-F815-897F-3999CE5B93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9C0BD8-F312-63FF-8B35-457ACB7D0A73}"/>
              </a:ext>
            </a:extLst>
          </p:cNvPr>
          <p:cNvSpPr>
            <a:spLocks noGrp="1"/>
          </p:cNvSpPr>
          <p:nvPr>
            <p:ph type="title"/>
          </p:nvPr>
        </p:nvSpPr>
        <p:spPr>
          <a:xfrm>
            <a:off x="2353865" y="2076340"/>
            <a:ext cx="4436269" cy="647921"/>
          </a:xfrm>
        </p:spPr>
        <p:txBody>
          <a:bodyPr>
            <a:normAutofit fontScale="90000"/>
          </a:bodyPr>
          <a:lstStyle/>
          <a:p>
            <a:pPr algn="ctr"/>
            <a:r>
              <a:rPr lang="en-AU" sz="3600">
                <a:solidFill>
                  <a:schemeClr val="bg1"/>
                </a:solidFill>
              </a:rPr>
              <a:t>Consultation Paper</a:t>
            </a:r>
            <a:br>
              <a:rPr lang="en-AU" sz="1688"/>
            </a:br>
            <a:endParaRPr lang="en-AU" sz="1688">
              <a:solidFill>
                <a:srgbClr val="002444"/>
              </a:solidFill>
            </a:endParaRPr>
          </a:p>
        </p:txBody>
      </p:sp>
    </p:spTree>
    <p:extLst>
      <p:ext uri="{BB962C8B-B14F-4D97-AF65-F5344CB8AC3E}">
        <p14:creationId xmlns:p14="http://schemas.microsoft.com/office/powerpoint/2010/main" val="325817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FB7AD48-12F0-6012-938B-D63CA4ACD70A}"/>
              </a:ext>
            </a:extLst>
          </p:cNvPr>
          <p:cNvSpPr txBox="1">
            <a:spLocks/>
          </p:cNvSpPr>
          <p:nvPr/>
        </p:nvSpPr>
        <p:spPr>
          <a:xfrm>
            <a:off x="790575" y="394302"/>
            <a:ext cx="7562850" cy="721072"/>
          </a:xfrm>
          <a:prstGeom prst="rect">
            <a:avLst/>
          </a:prstGeom>
          <a:solidFill>
            <a:srgbClr val="00A7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444"/>
                </a:solidFill>
                <a:latin typeface="+mj-lt"/>
                <a:ea typeface="+mj-ea"/>
                <a:cs typeface="+mj-cs"/>
              </a:defRPr>
            </a:lvl1pPr>
          </a:lstStyle>
          <a:p>
            <a:pPr algn="ctr"/>
            <a:r>
              <a:rPr lang="en-AU" sz="3200">
                <a:ea typeface="Calibri"/>
                <a:cs typeface="Calibri"/>
              </a:rPr>
              <a:t>Process</a:t>
            </a:r>
            <a:endParaRPr lang="en-AU" sz="3200"/>
          </a:p>
        </p:txBody>
      </p:sp>
      <p:sp>
        <p:nvSpPr>
          <p:cNvPr id="8" name="TextBox 7">
            <a:extLst>
              <a:ext uri="{FF2B5EF4-FFF2-40B4-BE49-F238E27FC236}">
                <a16:creationId xmlns:a16="http://schemas.microsoft.com/office/drawing/2014/main" id="{86817167-173F-2813-4BBF-C8AB7188BA6D}"/>
              </a:ext>
            </a:extLst>
          </p:cNvPr>
          <p:cNvSpPr txBox="1"/>
          <p:nvPr/>
        </p:nvSpPr>
        <p:spPr>
          <a:xfrm>
            <a:off x="790575" y="1187743"/>
            <a:ext cx="7562850" cy="4224716"/>
          </a:xfrm>
          <a:prstGeom prst="rect">
            <a:avLst/>
          </a:prstGeom>
          <a:solidFill>
            <a:srgbClr val="CAEEF6"/>
          </a:solidFill>
        </p:spPr>
        <p:txBody>
          <a:bodyPr wrap="square" lIns="38576" tIns="19289" rIns="38576" bIns="19289" rtlCol="0" anchor="t">
            <a:spAutoFit/>
          </a:bodyPr>
          <a:lstStyle/>
          <a:p>
            <a:pPr marL="95885" indent="-95885">
              <a:buFont typeface="Arial" panose="020B0604020202020204" pitchFamily="34" charset="0"/>
              <a:buChar char="•"/>
            </a:pPr>
            <a:r>
              <a:rPr lang="en-AU" sz="1600">
                <a:ea typeface="Calibri"/>
                <a:cs typeface="Calibri"/>
              </a:rPr>
              <a:t>Public consultation is now open.</a:t>
            </a:r>
            <a:endParaRPr lang="en-US"/>
          </a:p>
          <a:p>
            <a:pPr marL="553085" lvl="1" indent="-95885">
              <a:buFont typeface="Arial" panose="020B0604020202020204" pitchFamily="34" charset="0"/>
              <a:buChar char="•"/>
            </a:pPr>
            <a:r>
              <a:rPr lang="en-AU" sz="1600">
                <a:ea typeface="Calibri"/>
                <a:cs typeface="Calibri"/>
              </a:rPr>
              <a:t>Submissions close </a:t>
            </a:r>
            <a:r>
              <a:rPr lang="en-AU" sz="1600" b="1">
                <a:ea typeface="Calibri"/>
                <a:cs typeface="Calibri"/>
              </a:rPr>
              <a:t>Friday 15 August 2025</a:t>
            </a:r>
            <a:r>
              <a:rPr lang="en-AU" sz="1600">
                <a:ea typeface="Calibri"/>
                <a:cs typeface="Calibri"/>
              </a:rPr>
              <a:t>.</a:t>
            </a:r>
          </a:p>
          <a:p>
            <a:endParaRPr lang="en-AU" sz="1600">
              <a:ea typeface="Calibri"/>
              <a:cs typeface="Calibri"/>
            </a:endParaRPr>
          </a:p>
          <a:p>
            <a:pPr marL="95885" indent="-95885">
              <a:buFont typeface="Arial" panose="020B0604020202020204" pitchFamily="34" charset="0"/>
              <a:buChar char="•"/>
            </a:pPr>
            <a:r>
              <a:rPr lang="en-AU" sz="1600">
                <a:ea typeface="Calibri"/>
                <a:cs typeface="Calibri"/>
              </a:rPr>
              <a:t>Consultation focuses on 5 key policy themes:</a:t>
            </a:r>
          </a:p>
          <a:p>
            <a:pPr marL="553085" lvl="1" indent="-95885">
              <a:buFont typeface="Arial" panose="020B0604020202020204" pitchFamily="34" charset="0"/>
              <a:buChar char="•"/>
            </a:pPr>
            <a:r>
              <a:rPr lang="en-AU" sz="1600">
                <a:ea typeface="Calibri"/>
                <a:cs typeface="Calibri"/>
              </a:rPr>
              <a:t>Supply, security and trade</a:t>
            </a:r>
          </a:p>
          <a:p>
            <a:pPr marL="553085" lvl="1" indent="-95885">
              <a:buFont typeface="Arial" panose="020B0604020202020204" pitchFamily="34" charset="0"/>
              <a:buChar char="•"/>
            </a:pPr>
            <a:r>
              <a:rPr lang="en-AU" sz="1600">
                <a:ea typeface="Calibri"/>
                <a:cs typeface="Calibri"/>
              </a:rPr>
              <a:t>Contracting and bargaining conduct</a:t>
            </a:r>
          </a:p>
          <a:p>
            <a:pPr marL="553085" lvl="1" indent="-95885">
              <a:buFont typeface="Arial" panose="020B0604020202020204" pitchFamily="34" charset="0"/>
              <a:buChar char="•"/>
            </a:pPr>
            <a:r>
              <a:rPr lang="en-AU" sz="1600">
                <a:ea typeface="Calibri"/>
                <a:cs typeface="Calibri"/>
              </a:rPr>
              <a:t>Transparency</a:t>
            </a:r>
          </a:p>
          <a:p>
            <a:pPr marL="553085" lvl="1" indent="-95885">
              <a:buFont typeface="Arial" panose="020B0604020202020204" pitchFamily="34" charset="0"/>
              <a:buChar char="•"/>
            </a:pPr>
            <a:r>
              <a:rPr lang="en-AU" sz="1600">
                <a:ea typeface="Calibri"/>
                <a:cs typeface="Calibri"/>
              </a:rPr>
              <a:t>Wholesale prices</a:t>
            </a:r>
          </a:p>
          <a:p>
            <a:pPr marL="553085" lvl="1" indent="-95885">
              <a:buFont typeface="Arial" panose="020B0604020202020204" pitchFamily="34" charset="0"/>
              <a:buChar char="•"/>
            </a:pPr>
            <a:r>
              <a:rPr lang="en-AU" sz="1600">
                <a:ea typeface="Calibri"/>
                <a:cs typeface="Calibri"/>
              </a:rPr>
              <a:t>Efficient wholesale markets</a:t>
            </a:r>
          </a:p>
          <a:p>
            <a:pPr marL="553085" lvl="1" indent="-95885">
              <a:buFont typeface="Arial" panose="020B0604020202020204" pitchFamily="34" charset="0"/>
              <a:buChar char="•"/>
            </a:pPr>
            <a:endParaRPr lang="en-AU" sz="1600">
              <a:ea typeface="Calibri"/>
              <a:cs typeface="Calibri"/>
            </a:endParaRPr>
          </a:p>
          <a:p>
            <a:pPr marL="95885" indent="-95885">
              <a:buFont typeface="Arial" panose="020B0604020202020204" pitchFamily="34" charset="0"/>
              <a:buChar char="•"/>
            </a:pPr>
            <a:r>
              <a:rPr lang="en-AU" sz="1600">
                <a:ea typeface="Calibri"/>
                <a:cs typeface="Calibri"/>
              </a:rPr>
              <a:t>The Consultation Paper is available via the DCCEEW Consultation Hub website: </a:t>
            </a:r>
            <a:r>
              <a:rPr lang="en-AU" sz="1600">
                <a:ea typeface="+mn-lt"/>
                <a:cs typeface="+mn-lt"/>
                <a:hlinkClick r:id="rId2"/>
              </a:rPr>
              <a:t>consult.dcceew.gov.au/gas-market-review-consultation</a:t>
            </a:r>
            <a:r>
              <a:rPr lang="en-AU" sz="1600">
                <a:ea typeface="+mn-lt"/>
                <a:cs typeface="+mn-lt"/>
              </a:rPr>
              <a:t>. </a:t>
            </a:r>
            <a:r>
              <a:rPr lang="en-AU" sz="1600">
                <a:ea typeface="Calibri"/>
                <a:cs typeface="Calibri"/>
              </a:rPr>
              <a:t>It includes:</a:t>
            </a:r>
          </a:p>
          <a:p>
            <a:pPr marL="553085" lvl="1" indent="-95885">
              <a:buFont typeface="Arial" panose="020B0604020202020204" pitchFamily="34" charset="0"/>
              <a:buChar char="•"/>
            </a:pPr>
            <a:r>
              <a:rPr lang="en-AU" sz="1600" b="1">
                <a:ea typeface="Calibri"/>
                <a:cs typeface="Calibri"/>
              </a:rPr>
              <a:t>Targeted questions </a:t>
            </a:r>
            <a:r>
              <a:rPr lang="en-AU" sz="1600">
                <a:ea typeface="Calibri"/>
                <a:cs typeface="Calibri"/>
              </a:rPr>
              <a:t>to help structure submissions</a:t>
            </a:r>
          </a:p>
          <a:p>
            <a:pPr marL="553085" lvl="1" indent="-95885">
              <a:buFont typeface="Arial" panose="020B0604020202020204" pitchFamily="34" charset="0"/>
              <a:buChar char="•"/>
            </a:pPr>
            <a:r>
              <a:rPr lang="en-AU" sz="1600" b="1">
                <a:ea typeface="Calibri"/>
                <a:cs typeface="Calibri"/>
              </a:rPr>
              <a:t>Potential options for reform</a:t>
            </a:r>
            <a:endParaRPr lang="en-AU" sz="1600">
              <a:ea typeface="Calibri"/>
              <a:cs typeface="Calibri"/>
            </a:endParaRPr>
          </a:p>
          <a:p>
            <a:pPr marL="1010285" lvl="2" indent="-95885">
              <a:buFont typeface="Arial" panose="020B0604020202020204" pitchFamily="34" charset="0"/>
              <a:buChar char="•"/>
            </a:pPr>
            <a:r>
              <a:rPr lang="en-AU" sz="1600">
                <a:ea typeface="Calibri"/>
                <a:cs typeface="Calibri"/>
              </a:rPr>
              <a:t>We welcome feedback on options or alternative solutions for change.</a:t>
            </a:r>
          </a:p>
          <a:p>
            <a:pPr lvl="1"/>
            <a:endParaRPr lang="en-AU" sz="1600">
              <a:ea typeface="Calibri"/>
              <a:cs typeface="Calibri"/>
            </a:endParaRPr>
          </a:p>
          <a:p>
            <a:pPr marL="95885" indent="-95885">
              <a:buFont typeface="Arial" panose="020B0604020202020204" pitchFamily="34" charset="0"/>
              <a:buChar char="•"/>
            </a:pPr>
            <a:r>
              <a:rPr lang="en-AU" sz="1600">
                <a:ea typeface="Calibri"/>
                <a:cs typeface="Calibri"/>
              </a:rPr>
              <a:t>A Review Report will be delivered later in 2025 for Government consideration.</a:t>
            </a:r>
            <a:endParaRPr lang="en-US" sz="1600">
              <a:ea typeface="Calibri"/>
              <a:cs typeface="Calibri"/>
            </a:endParaRPr>
          </a:p>
        </p:txBody>
      </p:sp>
      <p:sp>
        <p:nvSpPr>
          <p:cNvPr id="3" name="TextBox 2">
            <a:extLst>
              <a:ext uri="{FF2B5EF4-FFF2-40B4-BE49-F238E27FC236}">
                <a16:creationId xmlns:a16="http://schemas.microsoft.com/office/drawing/2014/main" id="{FC7619FF-10E7-84BA-0AE3-3B79CD3C4929}"/>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12</a:t>
            </a:r>
            <a:endParaRPr lang="en-US"/>
          </a:p>
        </p:txBody>
      </p:sp>
    </p:spTree>
    <p:extLst>
      <p:ext uri="{BB962C8B-B14F-4D97-AF65-F5344CB8AC3E}">
        <p14:creationId xmlns:p14="http://schemas.microsoft.com/office/powerpoint/2010/main" val="416619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9A98A75-E049-FB6D-833C-D8C6A391F355}"/>
              </a:ext>
            </a:extLst>
          </p:cNvPr>
          <p:cNvSpPr txBox="1">
            <a:spLocks/>
          </p:cNvSpPr>
          <p:nvPr/>
        </p:nvSpPr>
        <p:spPr>
          <a:xfrm>
            <a:off x="790575" y="394302"/>
            <a:ext cx="7562850" cy="721072"/>
          </a:xfrm>
          <a:prstGeom prst="rect">
            <a:avLst/>
          </a:prstGeom>
          <a:solidFill>
            <a:srgbClr val="00A7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444"/>
                </a:solidFill>
                <a:latin typeface="+mj-lt"/>
                <a:ea typeface="+mj-ea"/>
                <a:cs typeface="+mj-cs"/>
              </a:defRPr>
            </a:lvl1pPr>
          </a:lstStyle>
          <a:p>
            <a:pPr algn="ctr"/>
            <a:r>
              <a:rPr lang="en-AU" sz="3200">
                <a:ea typeface="Calibri"/>
                <a:cs typeface="Calibri"/>
              </a:rPr>
              <a:t>Summary of key policy problems</a:t>
            </a:r>
            <a:endParaRPr lang="en-AU" sz="3200"/>
          </a:p>
        </p:txBody>
      </p:sp>
      <p:graphicFrame>
        <p:nvGraphicFramePr>
          <p:cNvPr id="5" name="Table 4">
            <a:extLst>
              <a:ext uri="{FF2B5EF4-FFF2-40B4-BE49-F238E27FC236}">
                <a16:creationId xmlns:a16="http://schemas.microsoft.com/office/drawing/2014/main" id="{63B17446-982B-3129-F6F6-7067BF5DC030}"/>
              </a:ext>
            </a:extLst>
          </p:cNvPr>
          <p:cNvGraphicFramePr>
            <a:graphicFrameLocks noGrp="1"/>
          </p:cNvGraphicFramePr>
          <p:nvPr>
            <p:extLst>
              <p:ext uri="{D42A27DB-BD31-4B8C-83A1-F6EECF244321}">
                <p14:modId xmlns:p14="http://schemas.microsoft.com/office/powerpoint/2010/main" val="2878411578"/>
              </p:ext>
            </p:extLst>
          </p:nvPr>
        </p:nvGraphicFramePr>
        <p:xfrm>
          <a:off x="790575" y="1115374"/>
          <a:ext cx="7562850" cy="4961599"/>
        </p:xfrm>
        <a:graphic>
          <a:graphicData uri="http://schemas.openxmlformats.org/drawingml/2006/table">
            <a:tbl>
              <a:tblPr firstRow="1" bandRow="1">
                <a:tableStyleId>{5C22544A-7EE6-4342-B048-85BDC9FD1C3A}</a:tableStyleId>
              </a:tblPr>
              <a:tblGrid>
                <a:gridCol w="2720721">
                  <a:extLst>
                    <a:ext uri="{9D8B030D-6E8A-4147-A177-3AD203B41FA5}">
                      <a16:colId xmlns:a16="http://schemas.microsoft.com/office/drawing/2014/main" val="3857790771"/>
                    </a:ext>
                  </a:extLst>
                </a:gridCol>
                <a:gridCol w="4842129">
                  <a:extLst>
                    <a:ext uri="{9D8B030D-6E8A-4147-A177-3AD203B41FA5}">
                      <a16:colId xmlns:a16="http://schemas.microsoft.com/office/drawing/2014/main" val="301567885"/>
                    </a:ext>
                  </a:extLst>
                </a:gridCol>
              </a:tblGrid>
              <a:tr h="291859">
                <a:tc>
                  <a:txBody>
                    <a:bodyPr/>
                    <a:lstStyle/>
                    <a:p>
                      <a:r>
                        <a:rPr lang="en-AU" sz="1200"/>
                        <a:t>Policy theme</a:t>
                      </a:r>
                    </a:p>
                  </a:txBody>
                  <a:tcPr/>
                </a:tc>
                <a:tc>
                  <a:txBody>
                    <a:bodyPr/>
                    <a:lstStyle/>
                    <a:p>
                      <a:r>
                        <a:rPr lang="en-AU" sz="1200"/>
                        <a:t>Policy problem / opportunities</a:t>
                      </a:r>
                    </a:p>
                  </a:txBody>
                  <a:tcPr/>
                </a:tc>
                <a:extLst>
                  <a:ext uri="{0D108BD9-81ED-4DB2-BD59-A6C34878D82A}">
                    <a16:rowId xmlns:a16="http://schemas.microsoft.com/office/drawing/2014/main" val="1032706330"/>
                  </a:ext>
                </a:extLst>
              </a:tr>
              <a:tr h="778290">
                <a:tc>
                  <a:txBody>
                    <a:bodyPr/>
                    <a:lstStyle/>
                    <a:p>
                      <a:r>
                        <a:rPr lang="en-AU" sz="1200"/>
                        <a:t>Supply, security and trade</a:t>
                      </a:r>
                    </a:p>
                  </a:txBody>
                  <a:tcPr/>
                </a:tc>
                <a:tc>
                  <a:txBody>
                    <a:bodyPr/>
                    <a:lstStyle/>
                    <a:p>
                      <a:r>
                        <a:rPr lang="en-AU" sz="1200"/>
                        <a:t>The Code has secured up to 644PJs of additional domestic supply commitments. However, AEMO anticipates potential shortfalls from 2028-29.</a:t>
                      </a:r>
                    </a:p>
                  </a:txBody>
                  <a:tcPr/>
                </a:tc>
                <a:extLst>
                  <a:ext uri="{0D108BD9-81ED-4DB2-BD59-A6C34878D82A}">
                    <a16:rowId xmlns:a16="http://schemas.microsoft.com/office/drawing/2014/main" val="355905476"/>
                  </a:ext>
                </a:extLst>
              </a:tr>
              <a:tr h="778290">
                <a:tc>
                  <a:txBody>
                    <a:bodyPr/>
                    <a:lstStyle/>
                    <a:p>
                      <a:r>
                        <a:rPr lang="en-AU" sz="1200"/>
                        <a:t>Contracting and bargaining</a:t>
                      </a:r>
                    </a:p>
                  </a:txBody>
                  <a:tcPr/>
                </a:tc>
                <a:tc>
                  <a:txBody>
                    <a:bodyPr/>
                    <a:lstStyle/>
                    <a:p>
                      <a:r>
                        <a:rPr lang="en-AU" sz="1200"/>
                        <a:t>Imbalanced negotiating power between buyers and producers; inefficient and opaque contracting processes.</a:t>
                      </a:r>
                    </a:p>
                  </a:txBody>
                  <a:tcPr/>
                </a:tc>
                <a:extLst>
                  <a:ext uri="{0D108BD9-81ED-4DB2-BD59-A6C34878D82A}">
                    <a16:rowId xmlns:a16="http://schemas.microsoft.com/office/drawing/2014/main" val="656383546"/>
                  </a:ext>
                </a:extLst>
              </a:tr>
              <a:tr h="778290">
                <a:tc>
                  <a:txBody>
                    <a:bodyPr/>
                    <a:lstStyle/>
                    <a:p>
                      <a:r>
                        <a:rPr lang="en-AU" sz="1200"/>
                        <a:t>Market transparency</a:t>
                      </a:r>
                    </a:p>
                  </a:txBody>
                  <a:tcPr/>
                </a:tc>
                <a:tc>
                  <a:txBody>
                    <a:bodyPr/>
                    <a:lstStyle/>
                    <a:p>
                      <a:r>
                        <a:rPr lang="en-AU" sz="1200"/>
                        <a:t>Information asymmetries between gas buyers and sellers may limit competition and lead to inefficient price discovery or poorly informed transactions.</a:t>
                      </a:r>
                    </a:p>
                  </a:txBody>
                  <a:tcPr/>
                </a:tc>
                <a:extLst>
                  <a:ext uri="{0D108BD9-81ED-4DB2-BD59-A6C34878D82A}">
                    <a16:rowId xmlns:a16="http://schemas.microsoft.com/office/drawing/2014/main" val="2460703384"/>
                  </a:ext>
                </a:extLst>
              </a:tr>
              <a:tr h="778290">
                <a:tc>
                  <a:txBody>
                    <a:bodyPr/>
                    <a:lstStyle/>
                    <a:p>
                      <a:r>
                        <a:rPr lang="en-AU" sz="1200"/>
                        <a:t>Wholesale prices</a:t>
                      </a:r>
                    </a:p>
                  </a:txBody>
                  <a:tcPr/>
                </a:tc>
                <a:tc>
                  <a:txBody>
                    <a:bodyPr/>
                    <a:lstStyle/>
                    <a:p>
                      <a:r>
                        <a:rPr lang="en-AU" sz="1200"/>
                        <a:t>Opportunity to alter or remove the current direct price regulation settings </a:t>
                      </a:r>
                      <a:r>
                        <a:rPr lang="en-AU" sz="1200" u="none"/>
                        <a:t>if enough domestic supply is available to place downward pressure on prices.</a:t>
                      </a:r>
                    </a:p>
                  </a:txBody>
                  <a:tcPr/>
                </a:tc>
                <a:extLst>
                  <a:ext uri="{0D108BD9-81ED-4DB2-BD59-A6C34878D82A}">
                    <a16:rowId xmlns:a16="http://schemas.microsoft.com/office/drawing/2014/main" val="1080639623"/>
                  </a:ext>
                </a:extLst>
              </a:tr>
              <a:tr h="778290">
                <a:tc>
                  <a:txBody>
                    <a:bodyPr/>
                    <a:lstStyle/>
                    <a:p>
                      <a:r>
                        <a:rPr lang="en-AU" sz="1200"/>
                        <a:t>Efficient wholesale markets</a:t>
                      </a:r>
                    </a:p>
                  </a:txBody>
                  <a:tcPr/>
                </a:tc>
                <a:tc>
                  <a:txBody>
                    <a:bodyPr/>
                    <a:lstStyle/>
                    <a:p>
                      <a:r>
                        <a:rPr lang="en-AU" sz="1200"/>
                        <a:t>Opportunity to increase participation and liquidity in AEMO facilitated markets to improve price discovery and market-based contracting</a:t>
                      </a:r>
                    </a:p>
                  </a:txBody>
                  <a:tcPr/>
                </a:tc>
                <a:extLst>
                  <a:ext uri="{0D108BD9-81ED-4DB2-BD59-A6C34878D82A}">
                    <a16:rowId xmlns:a16="http://schemas.microsoft.com/office/drawing/2014/main" val="1641826282"/>
                  </a:ext>
                </a:extLst>
              </a:tr>
              <a:tr h="778290">
                <a:tc>
                  <a:txBody>
                    <a:bodyPr/>
                    <a:lstStyle/>
                    <a:p>
                      <a:r>
                        <a:rPr lang="en-AU" sz="1200"/>
                        <a:t>Gas market body governance, role and reporting</a:t>
                      </a:r>
                    </a:p>
                  </a:txBody>
                  <a:tcPr/>
                </a:tc>
                <a:tc>
                  <a:txBody>
                    <a:bodyPr/>
                    <a:lstStyle/>
                    <a:p>
                      <a:r>
                        <a:rPr lang="en-AU" sz="1200"/>
                        <a:t>Review to consider the roles of government agencies in supporting gas market regulations and opportunities to improve and consolidate gas market reporting.</a:t>
                      </a:r>
                    </a:p>
                  </a:txBody>
                  <a:tcPr/>
                </a:tc>
                <a:extLst>
                  <a:ext uri="{0D108BD9-81ED-4DB2-BD59-A6C34878D82A}">
                    <a16:rowId xmlns:a16="http://schemas.microsoft.com/office/drawing/2014/main" val="2850106252"/>
                  </a:ext>
                </a:extLst>
              </a:tr>
            </a:tbl>
          </a:graphicData>
        </a:graphic>
      </p:graphicFrame>
      <p:sp>
        <p:nvSpPr>
          <p:cNvPr id="4" name="TextBox 3">
            <a:extLst>
              <a:ext uri="{FF2B5EF4-FFF2-40B4-BE49-F238E27FC236}">
                <a16:creationId xmlns:a16="http://schemas.microsoft.com/office/drawing/2014/main" id="{AE1E33C9-EB3E-C3EF-FA5D-037FA75A67F6}"/>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13</a:t>
            </a:r>
            <a:endParaRPr lang="en-US"/>
          </a:p>
        </p:txBody>
      </p:sp>
    </p:spTree>
    <p:extLst>
      <p:ext uri="{BB962C8B-B14F-4D97-AF65-F5344CB8AC3E}">
        <p14:creationId xmlns:p14="http://schemas.microsoft.com/office/powerpoint/2010/main" val="21902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7C8A8CF-3677-6259-D45E-474704C77864}"/>
              </a:ext>
            </a:extLst>
          </p:cNvPr>
          <p:cNvSpPr txBox="1">
            <a:spLocks/>
          </p:cNvSpPr>
          <p:nvPr/>
        </p:nvSpPr>
        <p:spPr>
          <a:xfrm>
            <a:off x="689991" y="330294"/>
            <a:ext cx="7920000" cy="721072"/>
          </a:xfrm>
          <a:prstGeom prst="rect">
            <a:avLst/>
          </a:prstGeom>
          <a:solidFill>
            <a:srgbClr val="00A7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444"/>
                </a:solidFill>
                <a:latin typeface="+mj-lt"/>
                <a:ea typeface="+mj-ea"/>
                <a:cs typeface="+mj-cs"/>
              </a:defRPr>
            </a:lvl1pPr>
          </a:lstStyle>
          <a:p>
            <a:pPr algn="ctr"/>
            <a:r>
              <a:rPr lang="en-AU" sz="3200">
                <a:ea typeface="Calibri"/>
                <a:cs typeface="Calibri"/>
              </a:rPr>
              <a:t>Key observations and trends</a:t>
            </a:r>
            <a:endParaRPr lang="en-AU" sz="3200"/>
          </a:p>
        </p:txBody>
      </p:sp>
      <p:sp>
        <p:nvSpPr>
          <p:cNvPr id="4" name="TextBox 3">
            <a:extLst>
              <a:ext uri="{FF2B5EF4-FFF2-40B4-BE49-F238E27FC236}">
                <a16:creationId xmlns:a16="http://schemas.microsoft.com/office/drawing/2014/main" id="{0BFA1164-984D-A124-8389-59CFBDE0D93B}"/>
              </a:ext>
            </a:extLst>
          </p:cNvPr>
          <p:cNvSpPr txBox="1"/>
          <p:nvPr/>
        </p:nvSpPr>
        <p:spPr>
          <a:xfrm>
            <a:off x="689991" y="1041439"/>
            <a:ext cx="7920000" cy="5124962"/>
          </a:xfrm>
          <a:prstGeom prst="rect">
            <a:avLst/>
          </a:prstGeom>
          <a:solidFill>
            <a:srgbClr val="CAEEF6"/>
          </a:solidFill>
        </p:spPr>
        <p:txBody>
          <a:bodyPr wrap="square" lIns="38576" tIns="19289" rIns="38576" bIns="19289" rtlCol="0" anchor="t">
            <a:spAutoFit/>
          </a:bodyPr>
          <a:lstStyle/>
          <a:p>
            <a:pPr marL="95885" indent="-95885">
              <a:buFont typeface="Arial" panose="020B0604020202020204" pitchFamily="34" charset="0"/>
              <a:buChar char="•"/>
            </a:pPr>
            <a:r>
              <a:rPr lang="en-AU" sz="1400" b="1">
                <a:ea typeface="Calibri"/>
                <a:cs typeface="Calibri"/>
              </a:rPr>
              <a:t>Gas supply, security and trade  </a:t>
            </a:r>
            <a:endParaRPr lang="en-US"/>
          </a:p>
          <a:p>
            <a:pPr marL="553085" lvl="1" indent="-95885">
              <a:buFont typeface="Arial" panose="020B0604020202020204" pitchFamily="34" charset="0"/>
              <a:buChar char="•"/>
            </a:pPr>
            <a:r>
              <a:rPr lang="en-AU" sz="1400">
                <a:ea typeface="Calibri"/>
                <a:cs typeface="Calibri"/>
              </a:rPr>
              <a:t>AEMO forecasts peak day shortfalls in 2028 and structural shortfalls from 2029 on the East Coast, and shortfalls from 2030 on the West Coast.</a:t>
            </a:r>
          </a:p>
          <a:p>
            <a:pPr marL="553085" lvl="1" indent="-95885">
              <a:buFont typeface="Arial" panose="020B0604020202020204" pitchFamily="34" charset="0"/>
              <a:buChar char="•"/>
            </a:pPr>
            <a:r>
              <a:rPr lang="en-AU" sz="1400"/>
              <a:t>The Code has supported up to 644 PJ of additional domestic supply.</a:t>
            </a:r>
          </a:p>
          <a:p>
            <a:pPr marL="553085" lvl="1" indent="-95885">
              <a:buFont typeface="Arial" panose="020B0604020202020204" pitchFamily="34" charset="0"/>
              <a:buChar char="•"/>
            </a:pPr>
            <a:r>
              <a:rPr lang="en-AU" sz="1400">
                <a:ea typeface="Calibri"/>
                <a:cs typeface="Calibri"/>
              </a:rPr>
              <a:t>Continued investment is required to support demand during the economy-wide transition </a:t>
            </a:r>
            <a:r>
              <a:rPr lang="en-US" sz="1400">
                <a:ea typeface="Calibri"/>
                <a:cs typeface="Calibri"/>
              </a:rPr>
              <a:t>while sustaining energy security in our region.</a:t>
            </a:r>
          </a:p>
          <a:p>
            <a:pPr lvl="1"/>
            <a:endParaRPr lang="en-AU" sz="1200">
              <a:ea typeface="Calibri"/>
              <a:cs typeface="Calibri"/>
            </a:endParaRPr>
          </a:p>
          <a:p>
            <a:pPr marL="95885" indent="-95885">
              <a:buFont typeface="Arial" panose="020B0604020202020204" pitchFamily="34" charset="0"/>
              <a:buChar char="•"/>
            </a:pPr>
            <a:r>
              <a:rPr lang="en-AU" sz="1400" b="1">
                <a:ea typeface="Calibri"/>
                <a:cs typeface="Calibri"/>
              </a:rPr>
              <a:t>Price</a:t>
            </a:r>
          </a:p>
          <a:p>
            <a:pPr marL="553085" lvl="1" indent="-95885">
              <a:buFont typeface="Arial" panose="020B0604020202020204" pitchFamily="34" charset="0"/>
              <a:buChar char="•"/>
            </a:pPr>
            <a:r>
              <a:rPr lang="en-US" sz="1400">
                <a:ea typeface="Calibri"/>
                <a:cs typeface="Calibri"/>
              </a:rPr>
              <a:t>Since the introduction of the temporary gas price cap and the Code, spot prices and wholesale and retailer contract prices have declined from the highs observed in mid-2022.</a:t>
            </a:r>
          </a:p>
          <a:p>
            <a:pPr lvl="1"/>
            <a:endParaRPr lang="en-AU" sz="1200">
              <a:ea typeface="Calibri"/>
              <a:cs typeface="Calibri"/>
            </a:endParaRPr>
          </a:p>
          <a:p>
            <a:pPr marL="95885" indent="-95885">
              <a:buFont typeface="Arial" panose="020B0604020202020204" pitchFamily="34" charset="0"/>
              <a:buChar char="•"/>
            </a:pPr>
            <a:r>
              <a:rPr lang="en-AU" sz="1400" b="1">
                <a:ea typeface="Calibri"/>
                <a:cs typeface="Calibri"/>
              </a:rPr>
              <a:t>Contracting and bargaining:</a:t>
            </a:r>
          </a:p>
          <a:p>
            <a:pPr marL="553085" lvl="1" indent="-95885">
              <a:buFont typeface="Arial" panose="020B0604020202020204" pitchFamily="34" charset="0"/>
              <a:buChar char="•"/>
            </a:pPr>
            <a:r>
              <a:rPr lang="en-US" sz="1400">
                <a:ea typeface="Calibri"/>
                <a:cs typeface="Calibri"/>
              </a:rPr>
              <a:t>Gas users continue to face bargaining power imbalances in securing long-term GSAs with producers at reasonable terms and prices.</a:t>
            </a:r>
          </a:p>
          <a:p>
            <a:pPr lvl="1"/>
            <a:endParaRPr lang="en-AU" sz="1200">
              <a:ea typeface="Calibri"/>
              <a:cs typeface="Calibri"/>
            </a:endParaRPr>
          </a:p>
          <a:p>
            <a:pPr marL="95885" indent="-95885">
              <a:buFont typeface="Arial" panose="020B0604020202020204" pitchFamily="34" charset="0"/>
              <a:buChar char="•"/>
            </a:pPr>
            <a:r>
              <a:rPr lang="en-AU" sz="1400" b="1">
                <a:ea typeface="Calibri"/>
                <a:cs typeface="Calibri"/>
              </a:rPr>
              <a:t>Market transparency:</a:t>
            </a:r>
          </a:p>
          <a:p>
            <a:pPr marL="553085" lvl="1" indent="-95885">
              <a:buFont typeface="Arial" panose="020B0604020202020204" pitchFamily="34" charset="0"/>
              <a:buChar char="•"/>
            </a:pPr>
            <a:r>
              <a:rPr lang="en-US" sz="1400"/>
              <a:t>Improved market transparency of long-term gas prices and available gas to support price discovery and contracting.</a:t>
            </a:r>
          </a:p>
          <a:p>
            <a:pPr marL="553085" lvl="1" indent="-95885">
              <a:buFont typeface="Arial" panose="020B0604020202020204" pitchFamily="34" charset="0"/>
              <a:buChar char="•"/>
            </a:pPr>
            <a:r>
              <a:rPr lang="en-US" sz="1400"/>
              <a:t>Opportunity to reduce gas market reporting burden by streamlining information collection by the ACCC, AER and AEMO.</a:t>
            </a:r>
          </a:p>
          <a:p>
            <a:pPr marL="553085" lvl="1" indent="-95885">
              <a:buFont typeface="Arial" panose="020B0604020202020204" pitchFamily="34" charset="0"/>
              <a:buChar char="•"/>
            </a:pPr>
            <a:endParaRPr lang="en-US" sz="1200"/>
          </a:p>
          <a:p>
            <a:pPr marL="95885" indent="-95885">
              <a:buFont typeface="Arial" panose="020B0604020202020204" pitchFamily="34" charset="0"/>
              <a:buChar char="•"/>
            </a:pPr>
            <a:r>
              <a:rPr lang="en-AU" sz="1400" b="1">
                <a:ea typeface="Calibri"/>
                <a:cs typeface="Calibri"/>
              </a:rPr>
              <a:t>Market efficiency</a:t>
            </a:r>
          </a:p>
          <a:p>
            <a:pPr marL="553085" lvl="1" indent="-95885">
              <a:buFont typeface="Arial" panose="020B0604020202020204" pitchFamily="34" charset="0"/>
              <a:buChar char="•"/>
            </a:pPr>
            <a:r>
              <a:rPr lang="en-US" sz="1400"/>
              <a:t>Liquidity in facilitated markets remain low with 70–90% of gas traded bilaterally (off-market), with low participation, wide bid-offer spreads and limited on-screen trading.</a:t>
            </a:r>
          </a:p>
        </p:txBody>
      </p:sp>
      <p:sp>
        <p:nvSpPr>
          <p:cNvPr id="5" name="TextBox 4">
            <a:extLst>
              <a:ext uri="{FF2B5EF4-FFF2-40B4-BE49-F238E27FC236}">
                <a16:creationId xmlns:a16="http://schemas.microsoft.com/office/drawing/2014/main" id="{8A997A79-666D-C547-4F00-D0489FAAF5B4}"/>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14</a:t>
            </a:r>
            <a:endParaRPr lang="en-US"/>
          </a:p>
        </p:txBody>
      </p:sp>
    </p:spTree>
    <p:extLst>
      <p:ext uri="{BB962C8B-B14F-4D97-AF65-F5344CB8AC3E}">
        <p14:creationId xmlns:p14="http://schemas.microsoft.com/office/powerpoint/2010/main" val="201393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A478-4A90-A466-6982-636CD763B14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7BAF4BF7-7ABF-7603-293A-A5D34EFB65E2}"/>
              </a:ext>
            </a:extLst>
          </p:cNvPr>
          <p:cNvSpPr>
            <a:spLocks noGrp="1"/>
          </p:cNvSpPr>
          <p:nvPr>
            <p:ph type="title"/>
          </p:nvPr>
        </p:nvSpPr>
        <p:spPr>
          <a:xfrm>
            <a:off x="790575" y="394302"/>
            <a:ext cx="7562850" cy="721072"/>
          </a:xfrm>
          <a:solidFill>
            <a:srgbClr val="00A7B5"/>
          </a:solidFill>
        </p:spPr>
        <p:txBody>
          <a:bodyPr>
            <a:normAutofit/>
          </a:bodyPr>
          <a:lstStyle/>
          <a:p>
            <a:pPr algn="ctr"/>
            <a:r>
              <a:rPr lang="en-AU" sz="3200">
                <a:ea typeface="Calibri"/>
                <a:cs typeface="Calibri"/>
              </a:rPr>
              <a:t>Possible Reform Options</a:t>
            </a:r>
            <a:endParaRPr lang="en-AU" sz="3200"/>
          </a:p>
        </p:txBody>
      </p:sp>
      <p:sp>
        <p:nvSpPr>
          <p:cNvPr id="6" name="TextBox 5">
            <a:extLst>
              <a:ext uri="{FF2B5EF4-FFF2-40B4-BE49-F238E27FC236}">
                <a16:creationId xmlns:a16="http://schemas.microsoft.com/office/drawing/2014/main" id="{DD4C34D1-44CC-2554-152E-6D37434867BF}"/>
              </a:ext>
            </a:extLst>
          </p:cNvPr>
          <p:cNvSpPr txBox="1"/>
          <p:nvPr/>
        </p:nvSpPr>
        <p:spPr>
          <a:xfrm>
            <a:off x="790575" y="1187743"/>
            <a:ext cx="7562850" cy="4224716"/>
          </a:xfrm>
          <a:prstGeom prst="rect">
            <a:avLst/>
          </a:prstGeom>
          <a:solidFill>
            <a:srgbClr val="CAEEF6"/>
          </a:solidFill>
        </p:spPr>
        <p:txBody>
          <a:bodyPr wrap="square" lIns="38576" tIns="19289" rIns="38576" bIns="19289" rtlCol="0" anchor="t">
            <a:spAutoFit/>
          </a:bodyPr>
          <a:lstStyle/>
          <a:p>
            <a:r>
              <a:rPr lang="en-AU" sz="1600" b="1">
                <a:ea typeface="Calibri"/>
                <a:cs typeface="Calibri"/>
              </a:rPr>
              <a:t>Degree of change:</a:t>
            </a:r>
          </a:p>
          <a:p>
            <a:pPr marL="96441" indent="-96441">
              <a:buAutoNum type="arabicPeriod"/>
            </a:pPr>
            <a:r>
              <a:rPr lang="en-AU" sz="1600" b="1">
                <a:ea typeface="Calibri"/>
                <a:cs typeface="Calibri"/>
              </a:rPr>
              <a:t>Minimal change: </a:t>
            </a:r>
            <a:r>
              <a:rPr lang="en-AU" sz="1600">
                <a:ea typeface="Calibri"/>
                <a:cs typeface="Calibri"/>
              </a:rPr>
              <a:t>changes are minor or improve administrative efficiency and the coherence of the instruments.  </a:t>
            </a:r>
            <a:endParaRPr lang="en-US" sz="1600">
              <a:ea typeface="Calibri"/>
              <a:cs typeface="Calibri"/>
            </a:endParaRPr>
          </a:p>
          <a:p>
            <a:pPr marL="96441" indent="-96441">
              <a:buAutoNum type="arabicPeriod"/>
            </a:pPr>
            <a:r>
              <a:rPr lang="en-AU" sz="1600" b="1">
                <a:ea typeface="Calibri"/>
                <a:cs typeface="Calibri"/>
              </a:rPr>
              <a:t>Incremental change: </a:t>
            </a:r>
            <a:r>
              <a:rPr lang="en-AU" sz="1600">
                <a:ea typeface="Calibri"/>
                <a:cs typeface="Calibri"/>
              </a:rPr>
              <a:t>more significant policy changes within the existing frameworks. </a:t>
            </a:r>
            <a:r>
              <a:rPr lang="en-US" sz="1600">
                <a:ea typeface="Calibri"/>
                <a:cs typeface="Calibri"/>
              </a:rPr>
              <a:t> </a:t>
            </a:r>
          </a:p>
          <a:p>
            <a:pPr marL="96441" indent="-96441">
              <a:buAutoNum type="arabicPeriod"/>
            </a:pPr>
            <a:r>
              <a:rPr lang="en-AU" sz="1600" b="1">
                <a:ea typeface="Calibri"/>
                <a:cs typeface="Calibri"/>
              </a:rPr>
              <a:t>Fundamental reform</a:t>
            </a:r>
            <a:r>
              <a:rPr lang="en-AU" sz="1600">
                <a:ea typeface="Calibri"/>
                <a:cs typeface="Calibri"/>
              </a:rPr>
              <a:t>: introduction of new policies and/or the substantial revision or removal of existing instruments, while providing regulatory stability. This means any substantive change to the current policy settings must protect existing commercial arrangements and provide for appropriate transitional arrangements between current and future policy and regulatory settings.</a:t>
            </a:r>
            <a:r>
              <a:rPr lang="en-US" sz="1600">
                <a:ea typeface="Calibri"/>
                <a:cs typeface="Calibri"/>
              </a:rPr>
              <a:t> </a:t>
            </a:r>
          </a:p>
          <a:p>
            <a:endParaRPr lang="en-AU" sz="1600" b="1">
              <a:ea typeface="Calibri"/>
              <a:cs typeface="Calibri"/>
            </a:endParaRPr>
          </a:p>
          <a:p>
            <a:r>
              <a:rPr lang="en-AU" sz="1600" b="1">
                <a:ea typeface="Calibri"/>
                <a:cs typeface="Calibri"/>
              </a:rPr>
              <a:t>Options also include opportunities for:</a:t>
            </a:r>
          </a:p>
          <a:p>
            <a:pPr marL="285750" indent="-285750">
              <a:buFont typeface="Arial" panose="020B0604020202020204" pitchFamily="34" charset="0"/>
              <a:buChar char="•"/>
            </a:pPr>
            <a:r>
              <a:rPr lang="en-AU" sz="1600" b="1">
                <a:ea typeface="Calibri"/>
                <a:cs typeface="Calibri"/>
              </a:rPr>
              <a:t>No change/status quo: </a:t>
            </a:r>
            <a:r>
              <a:rPr lang="en-AU" sz="1600">
                <a:ea typeface="Calibri"/>
                <a:cs typeface="Calibri"/>
              </a:rPr>
              <a:t>prioritises regulatory stability under the scenario that the </a:t>
            </a:r>
            <a:r>
              <a:rPr lang="en-AU" sz="1600" err="1">
                <a:ea typeface="Calibri"/>
                <a:cs typeface="Calibri"/>
              </a:rPr>
              <a:t>HoA</a:t>
            </a:r>
            <a:r>
              <a:rPr lang="en-AU" sz="1600">
                <a:ea typeface="Calibri"/>
                <a:cs typeface="Calibri"/>
              </a:rPr>
              <a:t> is renegotiated,</a:t>
            </a:r>
            <a:r>
              <a:rPr lang="en-AU" sz="1600" b="1">
                <a:ea typeface="Calibri"/>
                <a:cs typeface="Calibri"/>
              </a:rPr>
              <a:t> </a:t>
            </a:r>
            <a:r>
              <a:rPr lang="en-AU" sz="1600">
                <a:ea typeface="Calibri"/>
                <a:cs typeface="Calibri"/>
              </a:rPr>
              <a:t>and no changes are made to the operation of the Code or ADGSM. </a:t>
            </a:r>
          </a:p>
          <a:p>
            <a:pPr marL="285750" indent="-285750">
              <a:buFont typeface="Arial" panose="020B0604020202020204" pitchFamily="34" charset="0"/>
              <a:buChar char="•"/>
            </a:pPr>
            <a:r>
              <a:rPr lang="en-AU" sz="1600" b="1">
                <a:ea typeface="Calibri"/>
                <a:cs typeface="Calibri"/>
              </a:rPr>
              <a:t>Deregulation: </a:t>
            </a:r>
            <a:r>
              <a:rPr lang="en-AU" sz="1600">
                <a:ea typeface="Calibri"/>
                <a:cs typeface="Calibri"/>
              </a:rPr>
              <a:t>Existing market regulation is removed and not replaced, with an increasing reliance on market-based outcomes.</a:t>
            </a:r>
          </a:p>
        </p:txBody>
      </p:sp>
      <p:sp>
        <p:nvSpPr>
          <p:cNvPr id="3" name="TextBox 2">
            <a:extLst>
              <a:ext uri="{FF2B5EF4-FFF2-40B4-BE49-F238E27FC236}">
                <a16:creationId xmlns:a16="http://schemas.microsoft.com/office/drawing/2014/main" id="{B8E9DB85-F97E-F41C-B056-EFDDA27B8893}"/>
              </a:ext>
            </a:extLst>
          </p:cNvPr>
          <p:cNvSpPr txBox="1"/>
          <p:nvPr/>
        </p:nvSpPr>
        <p:spPr>
          <a:xfrm>
            <a:off x="8023888" y="5912507"/>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15</a:t>
            </a:r>
            <a:endParaRPr lang="en-US"/>
          </a:p>
        </p:txBody>
      </p:sp>
    </p:spTree>
    <p:extLst>
      <p:ext uri="{BB962C8B-B14F-4D97-AF65-F5344CB8AC3E}">
        <p14:creationId xmlns:p14="http://schemas.microsoft.com/office/powerpoint/2010/main" val="290258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4B64B96-E72E-A4F4-4A16-3F763C57B44B}"/>
              </a:ext>
            </a:extLst>
          </p:cNvPr>
          <p:cNvSpPr txBox="1">
            <a:spLocks/>
          </p:cNvSpPr>
          <p:nvPr/>
        </p:nvSpPr>
        <p:spPr>
          <a:xfrm>
            <a:off x="0" y="0"/>
            <a:ext cx="9144000" cy="721072"/>
          </a:xfrm>
          <a:prstGeom prst="rect">
            <a:avLst/>
          </a:prstGeom>
          <a:solidFill>
            <a:srgbClr val="00A7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444"/>
                </a:solidFill>
                <a:latin typeface="+mj-lt"/>
                <a:ea typeface="+mj-ea"/>
                <a:cs typeface="+mj-cs"/>
              </a:defRPr>
            </a:lvl1pPr>
          </a:lstStyle>
          <a:p>
            <a:pPr algn="ctr"/>
            <a:r>
              <a:rPr lang="en-AU" sz="3200">
                <a:ea typeface="Calibri"/>
                <a:cs typeface="Calibri"/>
              </a:rPr>
              <a:t>Examples of policy options for consultation</a:t>
            </a:r>
            <a:endParaRPr lang="en-AU" sz="3200"/>
          </a:p>
        </p:txBody>
      </p:sp>
      <p:graphicFrame>
        <p:nvGraphicFramePr>
          <p:cNvPr id="8" name="Table 7">
            <a:extLst>
              <a:ext uri="{FF2B5EF4-FFF2-40B4-BE49-F238E27FC236}">
                <a16:creationId xmlns:a16="http://schemas.microsoft.com/office/drawing/2014/main" id="{97BDCA76-725B-9B19-CA96-D4E42F5E9959}"/>
              </a:ext>
            </a:extLst>
          </p:cNvPr>
          <p:cNvGraphicFramePr>
            <a:graphicFrameLocks noGrp="1"/>
          </p:cNvGraphicFramePr>
          <p:nvPr>
            <p:extLst>
              <p:ext uri="{D42A27DB-BD31-4B8C-83A1-F6EECF244321}">
                <p14:modId xmlns:p14="http://schemas.microsoft.com/office/powerpoint/2010/main" val="1402942796"/>
              </p:ext>
            </p:extLst>
          </p:nvPr>
        </p:nvGraphicFramePr>
        <p:xfrm>
          <a:off x="0" y="721073"/>
          <a:ext cx="9144000" cy="5492921"/>
        </p:xfrm>
        <a:graphic>
          <a:graphicData uri="http://schemas.openxmlformats.org/drawingml/2006/table">
            <a:tbl>
              <a:tblPr firstRow="1" bandRow="1">
                <a:tableStyleId>{5C22544A-7EE6-4342-B048-85BDC9FD1C3A}</a:tableStyleId>
              </a:tblPr>
              <a:tblGrid>
                <a:gridCol w="1106424">
                  <a:extLst>
                    <a:ext uri="{9D8B030D-6E8A-4147-A177-3AD203B41FA5}">
                      <a16:colId xmlns:a16="http://schemas.microsoft.com/office/drawing/2014/main" val="2781833197"/>
                    </a:ext>
                  </a:extLst>
                </a:gridCol>
                <a:gridCol w="2679192">
                  <a:extLst>
                    <a:ext uri="{9D8B030D-6E8A-4147-A177-3AD203B41FA5}">
                      <a16:colId xmlns:a16="http://schemas.microsoft.com/office/drawing/2014/main" val="4051929470"/>
                    </a:ext>
                  </a:extLst>
                </a:gridCol>
                <a:gridCol w="2679192">
                  <a:extLst>
                    <a:ext uri="{9D8B030D-6E8A-4147-A177-3AD203B41FA5}">
                      <a16:colId xmlns:a16="http://schemas.microsoft.com/office/drawing/2014/main" val="2966215024"/>
                    </a:ext>
                  </a:extLst>
                </a:gridCol>
                <a:gridCol w="2679192">
                  <a:extLst>
                    <a:ext uri="{9D8B030D-6E8A-4147-A177-3AD203B41FA5}">
                      <a16:colId xmlns:a16="http://schemas.microsoft.com/office/drawing/2014/main" val="3826724338"/>
                    </a:ext>
                  </a:extLst>
                </a:gridCol>
              </a:tblGrid>
              <a:tr h="311321">
                <a:tc>
                  <a:txBody>
                    <a:bodyPr/>
                    <a:lstStyle/>
                    <a:p>
                      <a:r>
                        <a:rPr lang="en-AU" sz="1000"/>
                        <a:t>Policy theme</a:t>
                      </a:r>
                    </a:p>
                  </a:txBody>
                  <a:tcPr/>
                </a:tc>
                <a:tc>
                  <a:txBody>
                    <a:bodyPr/>
                    <a:lstStyle/>
                    <a:p>
                      <a:r>
                        <a:rPr lang="en-AU" sz="1000"/>
                        <a:t>Minimal change</a:t>
                      </a:r>
                    </a:p>
                  </a:txBody>
                  <a:tcPr/>
                </a:tc>
                <a:tc>
                  <a:txBody>
                    <a:bodyPr/>
                    <a:lstStyle/>
                    <a:p>
                      <a:r>
                        <a:rPr lang="en-AU" sz="1000"/>
                        <a:t>Incremental change</a:t>
                      </a:r>
                    </a:p>
                  </a:txBody>
                  <a:tcPr/>
                </a:tc>
                <a:tc>
                  <a:txBody>
                    <a:bodyPr/>
                    <a:lstStyle/>
                    <a:p>
                      <a:r>
                        <a:rPr lang="en-AU" sz="1000"/>
                        <a:t>Fundamental reform </a:t>
                      </a:r>
                    </a:p>
                  </a:txBody>
                  <a:tcPr/>
                </a:tc>
                <a:extLst>
                  <a:ext uri="{0D108BD9-81ED-4DB2-BD59-A6C34878D82A}">
                    <a16:rowId xmlns:a16="http://schemas.microsoft.com/office/drawing/2014/main" val="1053005479"/>
                  </a:ext>
                </a:extLst>
              </a:tr>
              <a:tr h="956143">
                <a:tc>
                  <a:txBody>
                    <a:bodyPr/>
                    <a:lstStyle/>
                    <a:p>
                      <a:r>
                        <a:rPr lang="en-AU" sz="1000"/>
                        <a:t>Supply, security and trade</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Retain and clarify ADGSM and </a:t>
                      </a:r>
                      <a:r>
                        <a:rPr lang="en-US" sz="1000" kern="1200" err="1">
                          <a:solidFill>
                            <a:schemeClr val="dk1"/>
                          </a:solidFill>
                          <a:latin typeface="+mn-lt"/>
                          <a:ea typeface="+mn-ea"/>
                          <a:cs typeface="+mn-cs"/>
                        </a:rPr>
                        <a:t>HoA</a:t>
                      </a:r>
                      <a:r>
                        <a:rPr lang="en-US" sz="1000" kern="1200">
                          <a:solidFill>
                            <a:schemeClr val="dk1"/>
                          </a:solidFill>
                          <a:latin typeface="+mn-lt"/>
                          <a:ea typeface="+mn-ea"/>
                          <a:cs typeface="+mn-cs"/>
                        </a:rPr>
                        <a:t> settings.</a:t>
                      </a:r>
                    </a:p>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Consolidate the commitment that uncontracted gas first be made available to the domestic market from the </a:t>
                      </a:r>
                      <a:r>
                        <a:rPr lang="en-US" sz="1000" kern="1200" err="1">
                          <a:solidFill>
                            <a:schemeClr val="dk1"/>
                          </a:solidFill>
                          <a:latin typeface="+mn-lt"/>
                          <a:ea typeface="+mn-ea"/>
                          <a:cs typeface="+mn-cs"/>
                        </a:rPr>
                        <a:t>HoA</a:t>
                      </a:r>
                      <a:r>
                        <a:rPr lang="en-US" sz="1000" kern="1200">
                          <a:solidFill>
                            <a:schemeClr val="dk1"/>
                          </a:solidFill>
                          <a:latin typeface="+mn-lt"/>
                          <a:ea typeface="+mn-ea"/>
                          <a:cs typeface="+mn-cs"/>
                        </a:rPr>
                        <a:t> to the Code</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Introduce minimum domestic supply thresholds in Code exemptions</a:t>
                      </a:r>
                    </a:p>
                  </a:txBody>
                  <a:tcPr/>
                </a:tc>
                <a:tc>
                  <a:txBody>
                    <a:bodyPr/>
                    <a:lstStyle/>
                    <a:p>
                      <a:pPr marL="171450" indent="-171450" algn="l" rtl="0" eaLnBrk="1" latinLnBrk="0" hangingPunct="1">
                        <a:buFont typeface="Arial" panose="020B0604020202020204" pitchFamily="34" charset="0"/>
                        <a:buChar char="•"/>
                      </a:pPr>
                      <a:r>
                        <a:rPr lang="en-US" sz="1000" kern="1200">
                          <a:solidFill>
                            <a:schemeClr val="dk1"/>
                          </a:solidFill>
                          <a:latin typeface="+mn-lt"/>
                          <a:ea typeface="+mn-ea"/>
                          <a:cs typeface="+mn-cs"/>
                        </a:rPr>
                        <a:t>Create a national LNG export or contract approval framework with supply, contracting and pricing conditions</a:t>
                      </a:r>
                    </a:p>
                  </a:txBody>
                  <a:tcPr/>
                </a:tc>
                <a:extLst>
                  <a:ext uri="{0D108BD9-81ED-4DB2-BD59-A6C34878D82A}">
                    <a16:rowId xmlns:a16="http://schemas.microsoft.com/office/drawing/2014/main" val="3464120149"/>
                  </a:ext>
                </a:extLst>
              </a:tr>
              <a:tr h="993133">
                <a:tc>
                  <a:txBody>
                    <a:bodyPr/>
                    <a:lstStyle/>
                    <a:p>
                      <a:r>
                        <a:rPr lang="en-AU" sz="1000"/>
                        <a:t>Contracting and bargaining</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Exempt buyer-led EOIs from Code requirements</a:t>
                      </a:r>
                    </a:p>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Consolidate </a:t>
                      </a:r>
                      <a:r>
                        <a:rPr lang="en-US" sz="1000" kern="1200" err="1">
                          <a:solidFill>
                            <a:schemeClr val="dk1"/>
                          </a:solidFill>
                          <a:latin typeface="+mn-lt"/>
                          <a:ea typeface="+mn-ea"/>
                          <a:cs typeface="+mn-cs"/>
                        </a:rPr>
                        <a:t>HoA</a:t>
                      </a:r>
                      <a:r>
                        <a:rPr lang="en-US" sz="1000" kern="1200">
                          <a:solidFill>
                            <a:schemeClr val="dk1"/>
                          </a:solidFill>
                          <a:latin typeface="+mn-lt"/>
                          <a:ea typeface="+mn-ea"/>
                          <a:cs typeface="+mn-cs"/>
                        </a:rPr>
                        <a:t> EOI obligations on LNG exporters within the Code</a:t>
                      </a:r>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a:solidFill>
                            <a:schemeClr val="dk1"/>
                          </a:solidFill>
                          <a:latin typeface="+mn-lt"/>
                          <a:ea typeface="+mn-ea"/>
                          <a:cs typeface="+mn-cs"/>
                        </a:rPr>
                        <a:t>Require Code EOIs to be executed via AEMO markets </a:t>
                      </a:r>
                    </a:p>
                    <a:p>
                      <a:pPr marL="171450" lvl="1"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Require producers to provide price guidance and feedback on EOI outcomes to all unsuccessful bidders to support bidders in developing their bids.</a:t>
                      </a:r>
                    </a:p>
                  </a:txBody>
                  <a:tcPr/>
                </a:tc>
                <a:tc>
                  <a:txBody>
                    <a:bodyPr/>
                    <a:lstStyle/>
                    <a:p>
                      <a:pPr marL="171450" lvl="1" indent="-171450" algn="l" defTabSz="914400" rtl="0" eaLnBrk="1" latinLnBrk="0" hangingPunct="1">
                        <a:buFont typeface="Arial" panose="020B0604020202020204" pitchFamily="34" charset="0"/>
                        <a:buChar char="•"/>
                      </a:pPr>
                      <a:r>
                        <a:rPr lang="en-US" sz="1000" kern="1200" err="1">
                          <a:solidFill>
                            <a:schemeClr val="dk1"/>
                          </a:solidFill>
                          <a:latin typeface="+mn-lt"/>
                          <a:ea typeface="+mn-ea"/>
                          <a:cs typeface="+mn-cs"/>
                        </a:rPr>
                        <a:t>Standardise</a:t>
                      </a:r>
                      <a:r>
                        <a:rPr lang="en-US" sz="1000" kern="1200">
                          <a:solidFill>
                            <a:schemeClr val="dk1"/>
                          </a:solidFill>
                          <a:latin typeface="+mn-lt"/>
                          <a:ea typeface="+mn-ea"/>
                          <a:cs typeface="+mn-cs"/>
                        </a:rPr>
                        <a:t> key terms for contracting between buyers and producer</a:t>
                      </a:r>
                    </a:p>
                    <a:p>
                      <a:pPr marL="171450" lvl="1"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Reduce Code penalties for procedural breaches</a:t>
                      </a:r>
                    </a:p>
                  </a:txBody>
                  <a:tcPr/>
                </a:tc>
                <a:extLst>
                  <a:ext uri="{0D108BD9-81ED-4DB2-BD59-A6C34878D82A}">
                    <a16:rowId xmlns:a16="http://schemas.microsoft.com/office/drawing/2014/main" val="2308233630"/>
                  </a:ext>
                </a:extLst>
              </a:tr>
              <a:tr h="1142103">
                <a:tc>
                  <a:txBody>
                    <a:bodyPr/>
                    <a:lstStyle/>
                    <a:p>
                      <a:r>
                        <a:rPr lang="en-AU" sz="1000"/>
                        <a:t>Transparency</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Update the ACCC Gas Inquiry terms of reference to clarify roles and responsibilities for gas market transparency, reporting and analysis on supply/demand outlook.</a:t>
                      </a:r>
                    </a:p>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Increase the timeliness of gas price reporting/transparency to real-time.</a:t>
                      </a:r>
                    </a:p>
                  </a:txBody>
                  <a:tcPr/>
                </a:tc>
                <a:tc>
                  <a:txBody>
                    <a:bodyPr/>
                    <a:lstStyle/>
                    <a:p>
                      <a:pPr marL="171450" indent="-171450" algn="l" defTabSz="914400" rtl="0" eaLnBrk="1" latinLnBrk="0" hangingPunct="1">
                        <a:buFont typeface="Arial" panose="020B0604020202020204" pitchFamily="34" charset="0"/>
                        <a:buChar char="•"/>
                      </a:pPr>
                      <a:r>
                        <a:rPr lang="en-US" sz="1000" kern="1200" err="1">
                          <a:solidFill>
                            <a:schemeClr val="dk1"/>
                          </a:solidFill>
                          <a:latin typeface="+mn-lt"/>
                          <a:ea typeface="+mn-ea"/>
                          <a:cs typeface="+mn-cs"/>
                        </a:rPr>
                        <a:t>Centralise</a:t>
                      </a:r>
                      <a:r>
                        <a:rPr lang="en-US" sz="1000" kern="1200">
                          <a:solidFill>
                            <a:schemeClr val="dk1"/>
                          </a:solidFill>
                          <a:latin typeface="+mn-lt"/>
                          <a:ea typeface="+mn-ea"/>
                          <a:cs typeface="+mn-cs"/>
                        </a:rPr>
                        <a:t> and improve market transparency metrics via the Gas Bulletin Board</a:t>
                      </a:r>
                    </a:p>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Reduce reporting burden by </a:t>
                      </a:r>
                      <a:r>
                        <a:rPr lang="en-US" sz="1000" kern="1200" err="1">
                          <a:solidFill>
                            <a:schemeClr val="dk1"/>
                          </a:solidFill>
                          <a:latin typeface="+mn-lt"/>
                          <a:ea typeface="+mn-ea"/>
                          <a:cs typeface="+mn-cs"/>
                        </a:rPr>
                        <a:t>centralising</a:t>
                      </a:r>
                      <a:r>
                        <a:rPr lang="en-US" sz="1000" kern="1200">
                          <a:solidFill>
                            <a:schemeClr val="dk1"/>
                          </a:solidFill>
                          <a:latin typeface="+mn-lt"/>
                          <a:ea typeface="+mn-ea"/>
                          <a:cs typeface="+mn-cs"/>
                        </a:rPr>
                        <a:t> gas market information collection within a single market body</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Consider transparency obligations to support any new domestic supply framework</a:t>
                      </a:r>
                      <a:endParaRPr lang="en-AU" sz="1000" kern="1200">
                        <a:solidFill>
                          <a:schemeClr val="dk1"/>
                        </a:solidFill>
                        <a:latin typeface="+mn-lt"/>
                        <a:ea typeface="+mn-ea"/>
                        <a:cs typeface="+mn-cs"/>
                      </a:endParaRPr>
                    </a:p>
                  </a:txBody>
                  <a:tcPr/>
                </a:tc>
                <a:extLst>
                  <a:ext uri="{0D108BD9-81ED-4DB2-BD59-A6C34878D82A}">
                    <a16:rowId xmlns:a16="http://schemas.microsoft.com/office/drawing/2014/main" val="2918799890"/>
                  </a:ext>
                </a:extLst>
              </a:tr>
              <a:tr h="525134">
                <a:tc>
                  <a:txBody>
                    <a:bodyPr/>
                    <a:lstStyle/>
                    <a:p>
                      <a:r>
                        <a:rPr lang="en-AU" sz="1000"/>
                        <a:t>Wholesale prices</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Request the ACCC undertake its review of the Code’s $12/GJ “reasonable price” setting.</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Amend the Code’s reasonable price to reflect a variable price, e.g. linked to production costs or netback.</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Phase out price cap under a new LNG export approval framework</a:t>
                      </a:r>
                    </a:p>
                  </a:txBody>
                  <a:tcPr/>
                </a:tc>
                <a:extLst>
                  <a:ext uri="{0D108BD9-81ED-4DB2-BD59-A6C34878D82A}">
                    <a16:rowId xmlns:a16="http://schemas.microsoft.com/office/drawing/2014/main" val="1327983714"/>
                  </a:ext>
                </a:extLst>
              </a:tr>
              <a:tr h="993133">
                <a:tc>
                  <a:txBody>
                    <a:bodyPr/>
                    <a:lstStyle/>
                    <a:p>
                      <a:r>
                        <a:rPr lang="en-AU" sz="1000"/>
                        <a:t>Efficient wholesale markets</a:t>
                      </a:r>
                    </a:p>
                  </a:txBody>
                  <a:tcPr/>
                </a:tc>
                <a:tc>
                  <a:txBody>
                    <a:bodyPr/>
                    <a:lstStyle/>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Encourage more structure to the way gas is offered to the market e.g. through the Code’s EOI or exemptions framework.</a:t>
                      </a:r>
                    </a:p>
                  </a:txBody>
                  <a:tcPr/>
                </a:tc>
                <a:tc>
                  <a:txBody>
                    <a:bodyPr/>
                    <a:lstStyle/>
                    <a:p>
                      <a:pPr marL="171450" indent="-171450" algn="l" defTabSz="914400" rtl="0" eaLnBrk="1" latinLnBrk="0" hangingPunct="1">
                        <a:buFont typeface="Arial" panose="020B0604020202020204" pitchFamily="34" charset="0"/>
                        <a:buChar char="•"/>
                      </a:pPr>
                      <a:r>
                        <a:rPr lang="en-AU" sz="1000" kern="1200">
                          <a:solidFill>
                            <a:schemeClr val="dk1"/>
                          </a:solidFill>
                          <a:latin typeface="+mn-lt"/>
                          <a:ea typeface="+mn-ea"/>
                          <a:cs typeface="+mn-cs"/>
                        </a:rPr>
                        <a:t>Introduce voluntary market-making obligations</a:t>
                      </a:r>
                    </a:p>
                    <a:p>
                      <a:pPr marL="171450" indent="-171450" algn="l" defTabSz="914400" rtl="0" eaLnBrk="1" latinLnBrk="0" hangingPunct="1">
                        <a:buFont typeface="Arial" panose="020B0604020202020204" pitchFamily="34" charset="0"/>
                        <a:buChar char="•"/>
                      </a:pPr>
                      <a:r>
                        <a:rPr lang="en-US" sz="1000" kern="1200">
                          <a:solidFill>
                            <a:schemeClr val="dk1"/>
                          </a:solidFill>
                          <a:latin typeface="+mn-lt"/>
                          <a:ea typeface="+mn-ea"/>
                          <a:cs typeface="+mn-cs"/>
                        </a:rPr>
                        <a:t>Reforms to AEMO prudential requirements to reduce barriers to participation, particularly for smaller buyers in facilitated markets.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a:solidFill>
                            <a:schemeClr val="dk1"/>
                          </a:solidFill>
                          <a:latin typeface="+mn-lt"/>
                          <a:ea typeface="+mn-ea"/>
                          <a:cs typeface="+mn-cs"/>
                        </a:rPr>
                        <a:t>Introduce of new markets or market functions (including one or more virtual trading hubs) to pool liquidity within trading zones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a:solidFill>
                            <a:schemeClr val="dk1"/>
                          </a:solidFill>
                          <a:latin typeface="+mn-lt"/>
                          <a:ea typeface="+mn-ea"/>
                          <a:cs typeface="+mn-cs"/>
                        </a:rPr>
                        <a:t>Develop mandatory market-making or virtual trading hubs</a:t>
                      </a:r>
                    </a:p>
                    <a:p>
                      <a:pPr marL="171450" indent="-171450" algn="l" defTabSz="914400" rtl="0" eaLnBrk="1" latinLnBrk="0" hangingPunct="1">
                        <a:buFont typeface="Arial" panose="020B0604020202020204" pitchFamily="34" charset="0"/>
                        <a:buChar char="•"/>
                      </a:pPr>
                      <a:r>
                        <a:rPr lang="en-US" sz="1000" kern="1200" err="1">
                          <a:solidFill>
                            <a:schemeClr val="dk1"/>
                          </a:solidFill>
                          <a:latin typeface="+mn-lt"/>
                          <a:ea typeface="+mn-ea"/>
                          <a:cs typeface="+mn-cs"/>
                        </a:rPr>
                        <a:t>Standardise</a:t>
                      </a:r>
                      <a:r>
                        <a:rPr lang="en-US" sz="1000" kern="1200">
                          <a:solidFill>
                            <a:schemeClr val="dk1"/>
                          </a:solidFill>
                          <a:latin typeface="+mn-lt"/>
                          <a:ea typeface="+mn-ea"/>
                          <a:cs typeface="+mn-cs"/>
                        </a:rPr>
                        <a:t> rules and structures (such as registration processes and credit requirements) across different gas hubs </a:t>
                      </a:r>
                    </a:p>
                  </a:txBody>
                  <a:tcPr/>
                </a:tc>
                <a:extLst>
                  <a:ext uri="{0D108BD9-81ED-4DB2-BD59-A6C34878D82A}">
                    <a16:rowId xmlns:a16="http://schemas.microsoft.com/office/drawing/2014/main" val="2293687905"/>
                  </a:ext>
                </a:extLst>
              </a:tr>
            </a:tbl>
          </a:graphicData>
        </a:graphic>
      </p:graphicFrame>
    </p:spTree>
    <p:extLst>
      <p:ext uri="{BB962C8B-B14F-4D97-AF65-F5344CB8AC3E}">
        <p14:creationId xmlns:p14="http://schemas.microsoft.com/office/powerpoint/2010/main" val="34616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444"/>
        </a:solidFill>
        <a:effectLst/>
      </p:bgPr>
    </p:bg>
    <p:spTree>
      <p:nvGrpSpPr>
        <p:cNvPr id="1" name="">
          <a:extLst>
            <a:ext uri="{FF2B5EF4-FFF2-40B4-BE49-F238E27FC236}">
              <a16:creationId xmlns:a16="http://schemas.microsoft.com/office/drawing/2014/main" id="{9AF7D78A-7F84-5A96-B194-608BE04823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5E9819-4BFF-6051-3E71-6996BF727A85}"/>
              </a:ext>
            </a:extLst>
          </p:cNvPr>
          <p:cNvSpPr>
            <a:spLocks noGrp="1"/>
          </p:cNvSpPr>
          <p:nvPr>
            <p:ph type="title"/>
          </p:nvPr>
        </p:nvSpPr>
        <p:spPr>
          <a:xfrm>
            <a:off x="2353865" y="1819165"/>
            <a:ext cx="4436269" cy="647921"/>
          </a:xfrm>
        </p:spPr>
        <p:txBody>
          <a:bodyPr>
            <a:normAutofit fontScale="90000"/>
          </a:bodyPr>
          <a:lstStyle/>
          <a:p>
            <a:pPr algn="ctr"/>
            <a:r>
              <a:rPr lang="en-AU" sz="3600">
                <a:solidFill>
                  <a:schemeClr val="bg1"/>
                </a:solidFill>
              </a:rPr>
              <a:t>Timelines and next steps</a:t>
            </a:r>
            <a:br>
              <a:rPr lang="en-AU" sz="1688"/>
            </a:br>
            <a:endParaRPr lang="en-AU" sz="1688">
              <a:solidFill>
                <a:srgbClr val="002444"/>
              </a:solidFill>
            </a:endParaRPr>
          </a:p>
        </p:txBody>
      </p:sp>
    </p:spTree>
    <p:extLst>
      <p:ext uri="{BB962C8B-B14F-4D97-AF65-F5344CB8AC3E}">
        <p14:creationId xmlns:p14="http://schemas.microsoft.com/office/powerpoint/2010/main" val="257394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AEC8-3880-E1E0-3A20-BEE6C2B2EBD4}"/>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08B98961-AA46-A371-1EEF-47A96171C9C1}"/>
              </a:ext>
            </a:extLst>
          </p:cNvPr>
          <p:cNvSpPr>
            <a:spLocks noGrp="1"/>
          </p:cNvSpPr>
          <p:nvPr>
            <p:ph type="title"/>
          </p:nvPr>
        </p:nvSpPr>
        <p:spPr>
          <a:xfrm>
            <a:off x="839392" y="793404"/>
            <a:ext cx="7266383" cy="673446"/>
          </a:xfrm>
          <a:solidFill>
            <a:srgbClr val="00A7B5"/>
          </a:solidFill>
        </p:spPr>
        <p:txBody>
          <a:bodyPr>
            <a:normAutofit/>
          </a:bodyPr>
          <a:lstStyle/>
          <a:p>
            <a:pPr algn="ctr"/>
            <a:r>
              <a:rPr lang="en-AU" sz="3200">
                <a:ea typeface="Calibri"/>
                <a:cs typeface="Calibri"/>
              </a:rPr>
              <a:t>Review Timeframes</a:t>
            </a:r>
            <a:endParaRPr lang="en-AU" sz="3200"/>
          </a:p>
        </p:txBody>
      </p:sp>
      <p:sp>
        <p:nvSpPr>
          <p:cNvPr id="6" name="TextBox 5">
            <a:extLst>
              <a:ext uri="{FF2B5EF4-FFF2-40B4-BE49-F238E27FC236}">
                <a16:creationId xmlns:a16="http://schemas.microsoft.com/office/drawing/2014/main" id="{EFD5FBC0-D6E5-B452-D3E7-39CBDBECA52E}"/>
              </a:ext>
            </a:extLst>
          </p:cNvPr>
          <p:cNvSpPr txBox="1"/>
          <p:nvPr/>
        </p:nvSpPr>
        <p:spPr>
          <a:xfrm>
            <a:off x="839392" y="1672448"/>
            <a:ext cx="7266383" cy="2747388"/>
          </a:xfrm>
          <a:prstGeom prst="rect">
            <a:avLst/>
          </a:prstGeom>
          <a:solidFill>
            <a:srgbClr val="CAEEF6"/>
          </a:solidFill>
        </p:spPr>
        <p:txBody>
          <a:bodyPr wrap="square" lIns="38576" tIns="19289" rIns="38576" bIns="19289" rtlCol="0" anchor="t">
            <a:spAutoFit/>
          </a:bodyPr>
          <a:lstStyle/>
          <a:p>
            <a:pPr marL="120015" indent="-120015">
              <a:buFont typeface="Arial" panose="020B0604020202020204" pitchFamily="34" charset="0"/>
              <a:buChar char="•"/>
            </a:pPr>
            <a:r>
              <a:rPr lang="en-AU" sz="1600"/>
              <a:t>Review commenced 30 June 2025</a:t>
            </a:r>
            <a:endParaRPr lang="en-US"/>
          </a:p>
          <a:p>
            <a:endParaRPr lang="en-AU" sz="1600" b="1"/>
          </a:p>
          <a:p>
            <a:pPr marL="120015" indent="-120015">
              <a:buFont typeface="Arial" panose="020B0604020202020204" pitchFamily="34" charset="0"/>
              <a:buChar char="•"/>
            </a:pPr>
            <a:r>
              <a:rPr lang="en-AU" sz="1600">
                <a:ea typeface="Calibri"/>
                <a:cs typeface="Calibri"/>
              </a:rPr>
              <a:t>Written submissions </a:t>
            </a:r>
            <a:r>
              <a:rPr lang="en-AU" sz="1600" b="1">
                <a:ea typeface="Calibri"/>
                <a:cs typeface="Calibri"/>
              </a:rPr>
              <a:t>due by Friday,  15 August 2025</a:t>
            </a:r>
          </a:p>
          <a:p>
            <a:pPr marL="120015" indent="-120015">
              <a:buFont typeface="Arial" panose="020B0604020202020204" pitchFamily="34" charset="0"/>
              <a:buChar char="•"/>
            </a:pPr>
            <a:endParaRPr lang="en-AU" sz="1600">
              <a:ea typeface="Calibri"/>
              <a:cs typeface="Calibri"/>
            </a:endParaRPr>
          </a:p>
          <a:p>
            <a:pPr marL="120015" indent="-120015">
              <a:buFont typeface="Arial" panose="020B0604020202020204" pitchFamily="34" charset="0"/>
              <a:buChar char="•"/>
            </a:pPr>
            <a:r>
              <a:rPr lang="en-AU" sz="1600"/>
              <a:t>The Review team is available for 1:1 meetings throughout this consultation period and is also considering some roundtable sessions.</a:t>
            </a:r>
          </a:p>
          <a:p>
            <a:endParaRPr lang="en-AU" sz="1600"/>
          </a:p>
          <a:p>
            <a:pPr marL="120015" indent="-120015">
              <a:buFont typeface="Arial" panose="020B0604020202020204" pitchFamily="34" charset="0"/>
              <a:buChar char="•"/>
            </a:pPr>
            <a:r>
              <a:rPr lang="en-AU" sz="1600"/>
              <a:t>A Review report will be provided to government in Q4 2025.</a:t>
            </a:r>
          </a:p>
          <a:p>
            <a:endParaRPr lang="en-AU" sz="1600"/>
          </a:p>
          <a:p>
            <a:pPr marL="120015" indent="-120015">
              <a:buFont typeface="Arial" panose="020B0604020202020204" pitchFamily="34" charset="0"/>
              <a:buChar char="•"/>
            </a:pPr>
            <a:r>
              <a:rPr lang="en-AU" sz="1600"/>
              <a:t>Agreement to the recommendations and implementation of outcomes of the Review will be a decision for government </a:t>
            </a:r>
            <a:endParaRPr lang="en-AU" sz="1600">
              <a:ea typeface="Calibri"/>
              <a:cs typeface="Calibri"/>
            </a:endParaRPr>
          </a:p>
        </p:txBody>
      </p:sp>
      <p:sp>
        <p:nvSpPr>
          <p:cNvPr id="3" name="TextBox 2">
            <a:extLst>
              <a:ext uri="{FF2B5EF4-FFF2-40B4-BE49-F238E27FC236}">
                <a16:creationId xmlns:a16="http://schemas.microsoft.com/office/drawing/2014/main" id="{2F071A89-0022-D591-7204-372C1FFDA523}"/>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18</a:t>
            </a:r>
            <a:endParaRPr lang="en-US"/>
          </a:p>
        </p:txBody>
      </p:sp>
    </p:spTree>
    <p:extLst>
      <p:ext uri="{BB962C8B-B14F-4D97-AF65-F5344CB8AC3E}">
        <p14:creationId xmlns:p14="http://schemas.microsoft.com/office/powerpoint/2010/main" val="319290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B5EAA-4BC8-AF61-072B-64B5A5F4698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D3B0B733-FC38-7987-47A9-7864E4586A16}"/>
              </a:ext>
            </a:extLst>
          </p:cNvPr>
          <p:cNvSpPr>
            <a:spLocks noGrp="1"/>
          </p:cNvSpPr>
          <p:nvPr>
            <p:ph type="title"/>
          </p:nvPr>
        </p:nvSpPr>
        <p:spPr>
          <a:xfrm>
            <a:off x="629842" y="767360"/>
            <a:ext cx="7780733" cy="680440"/>
          </a:xfrm>
          <a:solidFill>
            <a:srgbClr val="00A7B5"/>
          </a:solidFill>
        </p:spPr>
        <p:txBody>
          <a:bodyPr>
            <a:normAutofit/>
          </a:bodyPr>
          <a:lstStyle/>
          <a:p>
            <a:pPr algn="ctr"/>
            <a:r>
              <a:rPr lang="en-AU" sz="3200">
                <a:ea typeface="Calibri"/>
                <a:cs typeface="Calibri"/>
              </a:rPr>
              <a:t>How to be involved </a:t>
            </a:r>
            <a:endParaRPr lang="en-AU" sz="3200"/>
          </a:p>
        </p:txBody>
      </p:sp>
      <p:sp>
        <p:nvSpPr>
          <p:cNvPr id="6" name="TextBox 5">
            <a:extLst>
              <a:ext uri="{FF2B5EF4-FFF2-40B4-BE49-F238E27FC236}">
                <a16:creationId xmlns:a16="http://schemas.microsoft.com/office/drawing/2014/main" id="{2BE21590-38F7-3046-A581-43164C1DF653}"/>
              </a:ext>
            </a:extLst>
          </p:cNvPr>
          <p:cNvSpPr txBox="1"/>
          <p:nvPr/>
        </p:nvSpPr>
        <p:spPr>
          <a:xfrm>
            <a:off x="629842" y="1691060"/>
            <a:ext cx="7780733" cy="3239831"/>
          </a:xfrm>
          <a:prstGeom prst="rect">
            <a:avLst/>
          </a:prstGeom>
          <a:solidFill>
            <a:srgbClr val="CAEEF6"/>
          </a:solidFill>
        </p:spPr>
        <p:txBody>
          <a:bodyPr wrap="square" lIns="38576" tIns="19289" rIns="38576" bIns="19289" rtlCol="0" anchor="t">
            <a:spAutoFit/>
          </a:bodyPr>
          <a:lstStyle/>
          <a:p>
            <a:r>
              <a:rPr lang="en-AU" sz="1600"/>
              <a:t>If you would like further information or have any questions, please contact:</a:t>
            </a:r>
            <a:r>
              <a:rPr lang="en-AU" sz="1600" b="1"/>
              <a:t> </a:t>
            </a:r>
            <a:r>
              <a:rPr lang="en-AU" sz="1600" b="1">
                <a:hlinkClick r:id="rId2"/>
              </a:rPr>
              <a:t>gasmarkets@dcceew.gov.au</a:t>
            </a:r>
            <a:r>
              <a:rPr lang="en-AU" sz="1600" b="1"/>
              <a:t> </a:t>
            </a:r>
          </a:p>
          <a:p>
            <a:endParaRPr lang="en-AU" sz="1600" b="1"/>
          </a:p>
          <a:p>
            <a:r>
              <a:rPr lang="en-AU" sz="1600"/>
              <a:t>Consultation is open NOW until </a:t>
            </a:r>
            <a:r>
              <a:rPr lang="en-AU" sz="1600" b="1"/>
              <a:t>Friday, 15 August 2025 </a:t>
            </a:r>
            <a:r>
              <a:rPr lang="en-AU" sz="1600"/>
              <a:t>- lodge a written submission to the consultation paper to have your say. </a:t>
            </a:r>
          </a:p>
          <a:p>
            <a:endParaRPr lang="en-AU" sz="1600" b="1"/>
          </a:p>
          <a:p>
            <a:r>
              <a:rPr lang="en-AU" sz="1600"/>
              <a:t>The consultation paper is available on the DCCEEW website at:</a:t>
            </a:r>
            <a:r>
              <a:rPr lang="en-AU" sz="1600" b="1"/>
              <a:t> </a:t>
            </a:r>
            <a:r>
              <a:rPr lang="en-AU" sz="1600">
                <a:ea typeface="+mn-lt"/>
                <a:cs typeface="+mn-lt"/>
                <a:hlinkClick r:id="rId3"/>
              </a:rPr>
              <a:t>https://consult.dcceew.gov.au/gas-market-review-consultation</a:t>
            </a:r>
            <a:endParaRPr lang="en-AU" sz="1600">
              <a:ea typeface="+mn-lt"/>
              <a:cs typeface="+mn-lt"/>
            </a:endParaRPr>
          </a:p>
          <a:p>
            <a:endParaRPr lang="en-AU" sz="1600" b="1">
              <a:highlight>
                <a:srgbClr val="FFFF00"/>
              </a:highlight>
              <a:ea typeface="Calibri"/>
              <a:cs typeface="Calibri"/>
            </a:endParaRPr>
          </a:p>
          <a:p>
            <a:r>
              <a:rPr lang="en-AU" sz="1600">
                <a:ea typeface="Calibri"/>
                <a:cs typeface="Calibri"/>
              </a:rPr>
              <a:t>A recording of this webinar will be published on the consultation page.</a:t>
            </a:r>
          </a:p>
          <a:p>
            <a:endParaRPr lang="en-AU" sz="1600">
              <a:ea typeface="Calibri"/>
              <a:cs typeface="Calibri"/>
            </a:endParaRPr>
          </a:p>
          <a:p>
            <a:r>
              <a:rPr lang="en-AU" sz="1600">
                <a:ea typeface="Calibri"/>
                <a:cs typeface="Calibri"/>
              </a:rPr>
              <a:t>Frequently asked questions will also be published and updated during the consultation period.</a:t>
            </a:r>
          </a:p>
        </p:txBody>
      </p:sp>
      <p:sp>
        <p:nvSpPr>
          <p:cNvPr id="3" name="TextBox 2">
            <a:extLst>
              <a:ext uri="{FF2B5EF4-FFF2-40B4-BE49-F238E27FC236}">
                <a16:creationId xmlns:a16="http://schemas.microsoft.com/office/drawing/2014/main" id="{A0B638E0-145E-EDB1-F1C9-442876AB47AA}"/>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19</a:t>
            </a:r>
            <a:endParaRPr lang="en-US"/>
          </a:p>
        </p:txBody>
      </p:sp>
    </p:spTree>
    <p:extLst>
      <p:ext uri="{BB962C8B-B14F-4D97-AF65-F5344CB8AC3E}">
        <p14:creationId xmlns:p14="http://schemas.microsoft.com/office/powerpoint/2010/main" val="135400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AF42571-EF2B-CB2D-E476-8E3CE41401AD}"/>
              </a:ext>
            </a:extLst>
          </p:cNvPr>
          <p:cNvSpPr>
            <a:spLocks noGrp="1"/>
          </p:cNvSpPr>
          <p:nvPr>
            <p:ph type="title"/>
          </p:nvPr>
        </p:nvSpPr>
        <p:spPr>
          <a:xfrm>
            <a:off x="171087" y="478056"/>
            <a:ext cx="8786900" cy="647700"/>
          </a:xfrm>
          <a:solidFill>
            <a:srgbClr val="00A7B5"/>
          </a:solidFill>
        </p:spPr>
        <p:txBody>
          <a:bodyPr>
            <a:normAutofit fontScale="90000"/>
          </a:bodyPr>
          <a:lstStyle/>
          <a:p>
            <a:pPr algn="ctr"/>
            <a:r>
              <a:rPr lang="en-AU"/>
              <a:t>Disclaimer – Gas Market Review</a:t>
            </a:r>
            <a:endParaRPr lang="en-AU">
              <a:solidFill>
                <a:srgbClr val="002444"/>
              </a:solidFill>
            </a:endParaRPr>
          </a:p>
        </p:txBody>
      </p:sp>
      <p:sp>
        <p:nvSpPr>
          <p:cNvPr id="6" name="TextBox 5">
            <a:extLst>
              <a:ext uri="{FF2B5EF4-FFF2-40B4-BE49-F238E27FC236}">
                <a16:creationId xmlns:a16="http://schemas.microsoft.com/office/drawing/2014/main" id="{C7034D4D-B84E-9E16-1F2D-F8C5F89A991B}"/>
              </a:ext>
            </a:extLst>
          </p:cNvPr>
          <p:cNvSpPr txBox="1"/>
          <p:nvPr/>
        </p:nvSpPr>
        <p:spPr>
          <a:xfrm>
            <a:off x="176277" y="1222664"/>
            <a:ext cx="8784897" cy="4800899"/>
          </a:xfrm>
          <a:prstGeom prst="rect">
            <a:avLst/>
          </a:prstGeom>
          <a:solidFill>
            <a:srgbClr val="CAEEF6"/>
          </a:solidFill>
        </p:spPr>
        <p:txBody>
          <a:bodyPr wrap="square" lIns="38576" tIns="19289" rIns="38576" bIns="19289" rtlCol="0" anchor="t">
            <a:spAutoFit/>
          </a:bodyPr>
          <a:lstStyle/>
          <a:p>
            <a:endParaRPr lang="en-AU" sz="700" b="1">
              <a:ea typeface="Calibri"/>
              <a:cs typeface="Calibri"/>
            </a:endParaRPr>
          </a:p>
          <a:p>
            <a:pPr>
              <a:lnSpc>
                <a:spcPct val="150000"/>
              </a:lnSpc>
            </a:pPr>
            <a:r>
              <a:rPr lang="en-AU" sz="1200">
                <a:ea typeface="Calibri"/>
                <a:cs typeface="Calibri"/>
              </a:rPr>
              <a:t>The Commonwealth of Australia, as represented by the Department of Climate Change, Energy, the Environment and Water and the Department of Industry, Science and Resources, has produced this publication to provide high-level and initial information and guidance on the Commonwealth Gas Market Review (the Review). The Review is currently underway, and the information contained in this publication is subject to change. This publication does not indicate commitment by the Australian Government to a particular course of action in relation to the Review or otherwise.</a:t>
            </a:r>
            <a:r>
              <a:rPr lang="en-AU" sz="1400">
                <a:ea typeface="Calibri"/>
                <a:cs typeface="Calibri"/>
              </a:rPr>
              <a:t> </a:t>
            </a:r>
          </a:p>
          <a:p>
            <a:pPr>
              <a:lnSpc>
                <a:spcPct val="150000"/>
              </a:lnSpc>
            </a:pPr>
            <a:endParaRPr lang="en-AU" sz="1400">
              <a:ea typeface="Calibri"/>
              <a:cs typeface="Calibri"/>
            </a:endParaRPr>
          </a:p>
          <a:p>
            <a:pPr>
              <a:lnSpc>
                <a:spcPct val="150000"/>
              </a:lnSpc>
            </a:pPr>
            <a:r>
              <a:rPr lang="en-AU" sz="1200">
                <a:ea typeface="Calibri"/>
                <a:cs typeface="Calibri"/>
              </a:rPr>
              <a:t>The Commonwealth of Australia has exercised due care and skill in the preparation and compilation of this information and data in this publication, however the Commonwealth of Australia, its officers, employees, representative, professional advisors or agents disclaim any liability, including liability for negligence, loss howsoever caused, damage, injury, expense or cost incurred by any person as a result of accessing, using or relying upon any of the information or data in this publication to the maximum extent permitted by law. No representation, expressed or implied, is made as to the currency, accuracy, reliability or completeness of the information contained in this publication. </a:t>
            </a:r>
          </a:p>
          <a:p>
            <a:pPr>
              <a:lnSpc>
                <a:spcPct val="150000"/>
              </a:lnSpc>
            </a:pPr>
            <a:endParaRPr lang="en-AU" sz="1200">
              <a:ea typeface="Calibri"/>
              <a:cs typeface="Calibri"/>
            </a:endParaRPr>
          </a:p>
          <a:p>
            <a:pPr>
              <a:lnSpc>
                <a:spcPct val="150000"/>
              </a:lnSpc>
            </a:pPr>
            <a:r>
              <a:rPr lang="en-AU" sz="1200">
                <a:ea typeface="Calibri"/>
                <a:cs typeface="Calibri"/>
              </a:rPr>
              <a:t>This document is not intended to provide any advice or imply any recommendation or opinion constituting advice. The presenters do not guarantee the accuracy, currency or completeness of any information contained in this document and (to the maximum extent permitted by law) will not accept responsibility for any loss caused by reliance on it. </a:t>
            </a:r>
          </a:p>
          <a:p>
            <a:pPr marL="120015" indent="-120015">
              <a:buFont typeface="Arial" panose="020B0604020202020204" pitchFamily="34" charset="0"/>
              <a:buChar char="•"/>
            </a:pPr>
            <a:endParaRPr lang="en-AU" sz="844">
              <a:ea typeface="Calibri"/>
              <a:cs typeface="Calibri"/>
            </a:endParaRPr>
          </a:p>
        </p:txBody>
      </p:sp>
      <p:sp>
        <p:nvSpPr>
          <p:cNvPr id="2" name="TextBox 1">
            <a:extLst>
              <a:ext uri="{FF2B5EF4-FFF2-40B4-BE49-F238E27FC236}">
                <a16:creationId xmlns:a16="http://schemas.microsoft.com/office/drawing/2014/main" id="{C450CB88-BBAF-FA53-3011-FF9A1E4D27CE}"/>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2</a:t>
            </a:r>
            <a:endParaRPr lang="en-US"/>
          </a:p>
        </p:txBody>
      </p:sp>
    </p:spTree>
    <p:extLst>
      <p:ext uri="{BB962C8B-B14F-4D97-AF65-F5344CB8AC3E}">
        <p14:creationId xmlns:p14="http://schemas.microsoft.com/office/powerpoint/2010/main" val="152496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444"/>
        </a:solidFill>
        <a:effectLst/>
      </p:bgPr>
    </p:bg>
    <p:spTree>
      <p:nvGrpSpPr>
        <p:cNvPr id="1" name="">
          <a:extLst>
            <a:ext uri="{FF2B5EF4-FFF2-40B4-BE49-F238E27FC236}">
              <a16:creationId xmlns:a16="http://schemas.microsoft.com/office/drawing/2014/main" id="{A22EAA33-D7B0-4DAD-F2D0-BFDD38CDB1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A6426D-7285-9FDE-CC2F-104628E87AD5}"/>
              </a:ext>
            </a:extLst>
          </p:cNvPr>
          <p:cNvSpPr>
            <a:spLocks noGrp="1"/>
          </p:cNvSpPr>
          <p:nvPr>
            <p:ph type="title"/>
          </p:nvPr>
        </p:nvSpPr>
        <p:spPr>
          <a:xfrm>
            <a:off x="1773937" y="3240676"/>
            <a:ext cx="5016198" cy="647921"/>
          </a:xfrm>
        </p:spPr>
        <p:txBody>
          <a:bodyPr>
            <a:normAutofit fontScale="90000"/>
          </a:bodyPr>
          <a:lstStyle/>
          <a:p>
            <a:pPr algn="ctr"/>
            <a:br>
              <a:rPr lang="en-AU" sz="3600">
                <a:solidFill>
                  <a:schemeClr val="bg1"/>
                </a:solidFill>
              </a:rPr>
            </a:br>
            <a:br>
              <a:rPr lang="en-AU" sz="3600">
                <a:solidFill>
                  <a:schemeClr val="bg1"/>
                </a:solidFill>
              </a:rPr>
            </a:br>
            <a:br>
              <a:rPr lang="en-AU" sz="3600">
                <a:solidFill>
                  <a:schemeClr val="bg1"/>
                </a:solidFill>
              </a:rPr>
            </a:br>
            <a:br>
              <a:rPr lang="en-AU" sz="3600">
                <a:solidFill>
                  <a:schemeClr val="bg1"/>
                </a:solidFill>
              </a:rPr>
            </a:br>
            <a:r>
              <a:rPr lang="en-AU" sz="3600">
                <a:solidFill>
                  <a:schemeClr val="bg1"/>
                </a:solidFill>
              </a:rPr>
              <a:t>Thank you for attending</a:t>
            </a:r>
            <a:br>
              <a:rPr lang="en-AU" sz="3600">
                <a:solidFill>
                  <a:schemeClr val="bg1"/>
                </a:solidFill>
              </a:rPr>
            </a:br>
            <a:br>
              <a:rPr lang="en-AU" sz="3600">
                <a:solidFill>
                  <a:schemeClr val="bg1"/>
                </a:solidFill>
              </a:rPr>
            </a:br>
            <a:br>
              <a:rPr lang="en-AU" sz="3600">
                <a:solidFill>
                  <a:schemeClr val="bg1"/>
                </a:solidFill>
              </a:rPr>
            </a:br>
            <a:r>
              <a:rPr lang="en-AU" sz="3600">
                <a:solidFill>
                  <a:schemeClr val="bg1"/>
                </a:solidFill>
              </a:rPr>
              <a:t>email: gasmarkets@dcceew.gov.au</a:t>
            </a:r>
            <a:br>
              <a:rPr lang="en-AU" sz="2800"/>
            </a:br>
            <a:endParaRPr lang="en-AU" sz="2800">
              <a:solidFill>
                <a:schemeClr val="bg1"/>
              </a:solidFill>
            </a:endParaRPr>
          </a:p>
        </p:txBody>
      </p:sp>
    </p:spTree>
    <p:extLst>
      <p:ext uri="{BB962C8B-B14F-4D97-AF65-F5344CB8AC3E}">
        <p14:creationId xmlns:p14="http://schemas.microsoft.com/office/powerpoint/2010/main" val="73962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B61C-55D8-032C-C9F4-4F7233895269}"/>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AC1167FA-FDE4-1290-03EE-DDCA213E85F7}"/>
              </a:ext>
            </a:extLst>
          </p:cNvPr>
          <p:cNvSpPr>
            <a:spLocks noGrp="1"/>
          </p:cNvSpPr>
          <p:nvPr>
            <p:ph type="title"/>
          </p:nvPr>
        </p:nvSpPr>
        <p:spPr>
          <a:xfrm>
            <a:off x="1368030" y="857250"/>
            <a:ext cx="6347220" cy="647700"/>
          </a:xfrm>
          <a:solidFill>
            <a:srgbClr val="00A7B5"/>
          </a:solidFill>
        </p:spPr>
        <p:txBody>
          <a:bodyPr>
            <a:normAutofit fontScale="90000"/>
          </a:bodyPr>
          <a:lstStyle/>
          <a:p>
            <a:pPr algn="ctr"/>
            <a:r>
              <a:rPr lang="en-AU">
                <a:solidFill>
                  <a:srgbClr val="002444"/>
                </a:solidFill>
              </a:rPr>
              <a:t>Agenda</a:t>
            </a:r>
          </a:p>
        </p:txBody>
      </p:sp>
      <p:sp>
        <p:nvSpPr>
          <p:cNvPr id="6" name="TextBox 5">
            <a:extLst>
              <a:ext uri="{FF2B5EF4-FFF2-40B4-BE49-F238E27FC236}">
                <a16:creationId xmlns:a16="http://schemas.microsoft.com/office/drawing/2014/main" id="{C6482A8C-EDC2-A91A-220A-CFFC9F71EE89}"/>
              </a:ext>
            </a:extLst>
          </p:cNvPr>
          <p:cNvSpPr txBox="1"/>
          <p:nvPr/>
        </p:nvSpPr>
        <p:spPr>
          <a:xfrm>
            <a:off x="1368030" y="1851044"/>
            <a:ext cx="6347220" cy="2514761"/>
          </a:xfrm>
          <a:prstGeom prst="rect">
            <a:avLst/>
          </a:prstGeom>
          <a:solidFill>
            <a:srgbClr val="CAEEF6"/>
          </a:solidFill>
        </p:spPr>
        <p:txBody>
          <a:bodyPr wrap="square" lIns="38576" tIns="19289" rIns="38576" bIns="19289" rtlCol="0" anchor="t">
            <a:spAutoFit/>
          </a:bodyPr>
          <a:lstStyle/>
          <a:p>
            <a:endParaRPr lang="en-AU" sz="844" b="1" dirty="0">
              <a:ea typeface="Calibri"/>
              <a:cs typeface="Calibri"/>
            </a:endParaRPr>
          </a:p>
          <a:p>
            <a:pPr marL="144145" indent="-144145">
              <a:lnSpc>
                <a:spcPct val="150000"/>
              </a:lnSpc>
              <a:buFont typeface="+mj-lt"/>
              <a:buAutoNum type="arabicPeriod"/>
            </a:pPr>
            <a:r>
              <a:rPr lang="en-AU" sz="1600" dirty="0">
                <a:ea typeface="Calibri"/>
                <a:cs typeface="Calibri"/>
              </a:rPr>
              <a:t>Introduction and context</a:t>
            </a:r>
          </a:p>
          <a:p>
            <a:pPr marL="144145" indent="-144145">
              <a:lnSpc>
                <a:spcPct val="150000"/>
              </a:lnSpc>
              <a:buFont typeface="+mj-lt"/>
              <a:buAutoNum type="arabicPeriod"/>
            </a:pPr>
            <a:r>
              <a:rPr lang="en-AU" sz="1600" dirty="0">
                <a:ea typeface="Calibri"/>
                <a:cs typeface="Calibri"/>
              </a:rPr>
              <a:t>Objectives of the Gas Market Review</a:t>
            </a:r>
          </a:p>
          <a:p>
            <a:pPr marL="144145" indent="-144145">
              <a:lnSpc>
                <a:spcPct val="150000"/>
              </a:lnSpc>
              <a:buFont typeface="+mj-lt"/>
              <a:buAutoNum type="arabicPeriod"/>
            </a:pPr>
            <a:r>
              <a:rPr lang="en-AU" sz="1600" dirty="0">
                <a:ea typeface="Calibri"/>
                <a:cs typeface="Calibri"/>
              </a:rPr>
              <a:t>Scope of the Gas Market Review</a:t>
            </a:r>
          </a:p>
          <a:p>
            <a:pPr marL="144145" indent="-144145">
              <a:lnSpc>
                <a:spcPct val="150000"/>
              </a:lnSpc>
              <a:buFont typeface="+mj-lt"/>
              <a:buAutoNum type="arabicPeriod"/>
            </a:pPr>
            <a:r>
              <a:rPr lang="en-AU" sz="1600" dirty="0">
                <a:ea typeface="Calibri"/>
                <a:cs typeface="Calibri"/>
              </a:rPr>
              <a:t>Consultation paper</a:t>
            </a:r>
          </a:p>
          <a:p>
            <a:pPr marL="144145" indent="-144145">
              <a:lnSpc>
                <a:spcPct val="150000"/>
              </a:lnSpc>
              <a:buFont typeface="+mj-lt"/>
              <a:buAutoNum type="arabicPeriod"/>
            </a:pPr>
            <a:r>
              <a:rPr lang="en-AU" sz="1600" dirty="0">
                <a:ea typeface="Calibri"/>
                <a:cs typeface="Calibri"/>
              </a:rPr>
              <a:t>Timeline and next steps</a:t>
            </a:r>
          </a:p>
          <a:p>
            <a:pPr marL="144145" indent="-144145">
              <a:lnSpc>
                <a:spcPct val="150000"/>
              </a:lnSpc>
              <a:buFont typeface="+mj-lt"/>
              <a:buAutoNum type="arabicPeriod"/>
            </a:pPr>
            <a:r>
              <a:rPr lang="en-AU" sz="1600">
                <a:ea typeface="Calibri"/>
                <a:cs typeface="Calibri"/>
              </a:rPr>
              <a:t>Wrap up</a:t>
            </a:r>
            <a:endParaRPr lang="en-AU" sz="1600" dirty="0">
              <a:ea typeface="Calibri"/>
              <a:cs typeface="Calibri"/>
            </a:endParaRPr>
          </a:p>
          <a:p>
            <a:endParaRPr lang="en-AU" sz="844" dirty="0">
              <a:ea typeface="Calibri"/>
              <a:cs typeface="Calibri"/>
            </a:endParaRPr>
          </a:p>
        </p:txBody>
      </p:sp>
      <p:sp>
        <p:nvSpPr>
          <p:cNvPr id="2" name="TextBox 1">
            <a:extLst>
              <a:ext uri="{FF2B5EF4-FFF2-40B4-BE49-F238E27FC236}">
                <a16:creationId xmlns:a16="http://schemas.microsoft.com/office/drawing/2014/main" id="{F19BF223-3150-E794-8969-1562E9729664}"/>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3</a:t>
            </a:r>
            <a:endParaRPr lang="en-US"/>
          </a:p>
        </p:txBody>
      </p:sp>
    </p:spTree>
    <p:extLst>
      <p:ext uri="{BB962C8B-B14F-4D97-AF65-F5344CB8AC3E}">
        <p14:creationId xmlns:p14="http://schemas.microsoft.com/office/powerpoint/2010/main" val="376325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44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59DC2D-A36B-649E-EC4D-FD8FB0CF6B1E}"/>
              </a:ext>
            </a:extLst>
          </p:cNvPr>
          <p:cNvSpPr>
            <a:spLocks noGrp="1"/>
          </p:cNvSpPr>
          <p:nvPr>
            <p:ph type="title"/>
          </p:nvPr>
        </p:nvSpPr>
        <p:spPr>
          <a:xfrm>
            <a:off x="2286811" y="2247790"/>
            <a:ext cx="5067205" cy="647921"/>
          </a:xfrm>
        </p:spPr>
        <p:txBody>
          <a:bodyPr vert="horz" lIns="91440" tIns="45720" rIns="91440" bIns="45720" rtlCol="0" anchor="b">
            <a:noAutofit/>
          </a:bodyPr>
          <a:lstStyle/>
          <a:p>
            <a:r>
              <a:rPr lang="en-AU" sz="3600">
                <a:solidFill>
                  <a:schemeClr val="bg1"/>
                </a:solidFill>
              </a:rPr>
              <a:t>Introduction and context</a:t>
            </a:r>
            <a:br>
              <a:rPr lang="en-AU" sz="1650"/>
            </a:br>
            <a:endParaRPr lang="en-AU" sz="1688">
              <a:solidFill>
                <a:srgbClr val="002444"/>
              </a:solidFill>
            </a:endParaRPr>
          </a:p>
        </p:txBody>
      </p:sp>
    </p:spTree>
    <p:extLst>
      <p:ext uri="{BB962C8B-B14F-4D97-AF65-F5344CB8AC3E}">
        <p14:creationId xmlns:p14="http://schemas.microsoft.com/office/powerpoint/2010/main" val="397926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4214-E6EF-6D02-31A8-A4CF0F4A865F}"/>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66E0A4F9-15DA-B565-2D13-E000494DB502}"/>
              </a:ext>
            </a:extLst>
          </p:cNvPr>
          <p:cNvSpPr>
            <a:spLocks noGrp="1"/>
          </p:cNvSpPr>
          <p:nvPr>
            <p:ph type="title"/>
          </p:nvPr>
        </p:nvSpPr>
        <p:spPr>
          <a:xfrm>
            <a:off x="662582" y="696138"/>
            <a:ext cx="7943850" cy="1092546"/>
          </a:xfrm>
          <a:solidFill>
            <a:srgbClr val="00A7B5"/>
          </a:solidFill>
        </p:spPr>
        <p:txBody>
          <a:bodyPr>
            <a:normAutofit/>
          </a:bodyPr>
          <a:lstStyle/>
          <a:p>
            <a:pPr algn="ctr"/>
            <a:r>
              <a:rPr lang="en-AU" sz="3200">
                <a:ea typeface="Calibri"/>
                <a:cs typeface="Calibri"/>
              </a:rPr>
              <a:t>Gas Market Review – Introduction and context</a:t>
            </a:r>
            <a:endParaRPr lang="en-AU" sz="3200"/>
          </a:p>
        </p:txBody>
      </p:sp>
      <p:sp>
        <p:nvSpPr>
          <p:cNvPr id="6" name="TextBox 5">
            <a:extLst>
              <a:ext uri="{FF2B5EF4-FFF2-40B4-BE49-F238E27FC236}">
                <a16:creationId xmlns:a16="http://schemas.microsoft.com/office/drawing/2014/main" id="{803ADF98-0CCF-882C-3932-639005D8ACB0}"/>
              </a:ext>
            </a:extLst>
          </p:cNvPr>
          <p:cNvSpPr txBox="1"/>
          <p:nvPr/>
        </p:nvSpPr>
        <p:spPr>
          <a:xfrm>
            <a:off x="662582" y="1938105"/>
            <a:ext cx="8024218" cy="3192767"/>
          </a:xfrm>
          <a:prstGeom prst="rect">
            <a:avLst/>
          </a:prstGeom>
          <a:solidFill>
            <a:srgbClr val="CAEEF6"/>
          </a:solidFill>
        </p:spPr>
        <p:txBody>
          <a:bodyPr wrap="square" lIns="38576" tIns="19289" rIns="38576" bIns="19289" rtlCol="0" anchor="t">
            <a:spAutoFit/>
          </a:bodyPr>
          <a:lstStyle/>
          <a:p>
            <a:endParaRPr lang="en-AU" sz="1400" b="1">
              <a:ea typeface="Calibri"/>
              <a:cs typeface="Calibri"/>
            </a:endParaRPr>
          </a:p>
          <a:p>
            <a:pPr marL="120015" indent="-120015">
              <a:buFont typeface="Arial" panose="020B0604020202020204" pitchFamily="34" charset="0"/>
              <a:buChar char="•"/>
            </a:pPr>
            <a:r>
              <a:rPr lang="en-AU"/>
              <a:t>Overview of the </a:t>
            </a:r>
            <a:r>
              <a:rPr lang="en-AU" b="1"/>
              <a:t>Gas Market Review</a:t>
            </a:r>
            <a:r>
              <a:rPr lang="en-AU"/>
              <a:t>, covering the ADGSM, Gas Market Code, and the Heads of Agreement with east coast Liquid Natural Gas (LNG) exporters. </a:t>
            </a:r>
            <a:br>
              <a:rPr lang="en-AU"/>
            </a:br>
            <a:endParaRPr lang="en-AU"/>
          </a:p>
          <a:p>
            <a:pPr marL="120015" indent="-120015">
              <a:spcAft>
                <a:spcPts val="254"/>
              </a:spcAft>
              <a:buFont typeface="Arial" panose="020B0604020202020204" pitchFamily="34" charset="0"/>
              <a:buChar char="•"/>
            </a:pPr>
            <a:r>
              <a:rPr lang="en-AU"/>
              <a:t>Overview of related gas projects under the</a:t>
            </a:r>
            <a:r>
              <a:rPr lang="en-AU" b="1"/>
              <a:t> Energy and Climate Change Ministerial Council </a:t>
            </a:r>
            <a:r>
              <a:rPr lang="en-AU"/>
              <a:t>(ECMC) and timelines</a:t>
            </a:r>
            <a:endParaRPr lang="en-AU">
              <a:ea typeface="Calibri"/>
              <a:cs typeface="Calibri"/>
            </a:endParaRPr>
          </a:p>
          <a:p>
            <a:pPr lvl="1"/>
            <a:endParaRPr lang="en-AU">
              <a:ea typeface="Calibri"/>
              <a:cs typeface="Calibri"/>
            </a:endParaRPr>
          </a:p>
          <a:p>
            <a:pPr marL="313055" lvl="1" indent="-120015">
              <a:buFont typeface="Courier New" panose="02070309020205020404" pitchFamily="49" charset="0"/>
              <a:buChar char="o"/>
            </a:pPr>
            <a:r>
              <a:rPr lang="en-AU">
                <a:ea typeface="Calibri"/>
                <a:cs typeface="Calibri"/>
              </a:rPr>
              <a:t>The Review is complementary to other work underway including the reforms to </a:t>
            </a:r>
            <a:r>
              <a:rPr lang="en-AU" b="1">
                <a:ea typeface="Calibri"/>
                <a:cs typeface="Calibri"/>
              </a:rPr>
              <a:t>clarify consultation requirements</a:t>
            </a:r>
            <a:r>
              <a:rPr lang="en-AU">
                <a:ea typeface="Calibri"/>
                <a:cs typeface="Calibri"/>
              </a:rPr>
              <a:t> for offshore approvals, updates to offshore guidance and </a:t>
            </a:r>
            <a:r>
              <a:rPr lang="en-AU" dirty="0">
                <a:ea typeface="Calibri"/>
                <a:cs typeface="Calibri"/>
              </a:rPr>
              <a:t>decommissioning </a:t>
            </a:r>
            <a:r>
              <a:rPr lang="en-AU" b="1">
                <a:ea typeface="Calibri"/>
                <a:cs typeface="Calibri"/>
              </a:rPr>
              <a:t>Financial Assurance reforms</a:t>
            </a:r>
            <a:r>
              <a:rPr lang="en-AU">
                <a:ea typeface="Calibri"/>
                <a:cs typeface="Calibri"/>
              </a:rPr>
              <a:t>.</a:t>
            </a:r>
          </a:p>
          <a:p>
            <a:pPr marL="120015" indent="-120015">
              <a:buFont typeface="Arial" panose="020B0604020202020204" pitchFamily="34" charset="0"/>
              <a:buChar char="•"/>
            </a:pPr>
            <a:endParaRPr lang="en-AU" sz="844">
              <a:ea typeface="Calibri"/>
              <a:cs typeface="Calibri"/>
            </a:endParaRPr>
          </a:p>
        </p:txBody>
      </p:sp>
      <p:sp>
        <p:nvSpPr>
          <p:cNvPr id="3" name="TextBox 2">
            <a:extLst>
              <a:ext uri="{FF2B5EF4-FFF2-40B4-BE49-F238E27FC236}">
                <a16:creationId xmlns:a16="http://schemas.microsoft.com/office/drawing/2014/main" id="{A9C454D5-D0BF-05EE-4FBF-DC18D284B826}"/>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5</a:t>
            </a:r>
            <a:endParaRPr lang="en-US"/>
          </a:p>
        </p:txBody>
      </p:sp>
    </p:spTree>
    <p:extLst>
      <p:ext uri="{BB962C8B-B14F-4D97-AF65-F5344CB8AC3E}">
        <p14:creationId xmlns:p14="http://schemas.microsoft.com/office/powerpoint/2010/main" val="70656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2F78F35-C42A-BAE9-17A5-DAB3AAFDD274}"/>
              </a:ext>
            </a:extLst>
          </p:cNvPr>
          <p:cNvGraphicFramePr/>
          <p:nvPr>
            <p:extLst>
              <p:ext uri="{D42A27DB-BD31-4B8C-83A1-F6EECF244321}">
                <p14:modId xmlns:p14="http://schemas.microsoft.com/office/powerpoint/2010/main" val="760181711"/>
              </p:ext>
            </p:extLst>
          </p:nvPr>
        </p:nvGraphicFramePr>
        <p:xfrm>
          <a:off x="628650" y="1400176"/>
          <a:ext cx="7886699" cy="4524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D58B3175-1B8F-898A-460C-E7F922B3FFA8}"/>
              </a:ext>
            </a:extLst>
          </p:cNvPr>
          <p:cNvSpPr>
            <a:spLocks noGrp="1"/>
          </p:cNvSpPr>
          <p:nvPr>
            <p:ph type="title"/>
          </p:nvPr>
        </p:nvSpPr>
        <p:spPr>
          <a:xfrm>
            <a:off x="628650" y="365125"/>
            <a:ext cx="7886699" cy="815975"/>
          </a:xfrm>
          <a:solidFill>
            <a:srgbClr val="00A7B5"/>
          </a:solidFill>
        </p:spPr>
        <p:txBody>
          <a:bodyPr>
            <a:normAutofit/>
          </a:bodyPr>
          <a:lstStyle/>
          <a:p>
            <a:pPr algn="ctr"/>
            <a:r>
              <a:rPr lang="en-AU" sz="3200">
                <a:ea typeface="Calibri"/>
                <a:cs typeface="Calibri"/>
              </a:rPr>
              <a:t>Commonwealth Gas Market Review 2025</a:t>
            </a:r>
          </a:p>
        </p:txBody>
      </p:sp>
      <p:sp>
        <p:nvSpPr>
          <p:cNvPr id="19" name="TextBox 18">
            <a:extLst>
              <a:ext uri="{FF2B5EF4-FFF2-40B4-BE49-F238E27FC236}">
                <a16:creationId xmlns:a16="http://schemas.microsoft.com/office/drawing/2014/main" id="{B668A2CC-05F0-3D1E-32DE-BBC27D9D3C1E}"/>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6</a:t>
            </a:r>
            <a:endParaRPr lang="en-US"/>
          </a:p>
        </p:txBody>
      </p:sp>
    </p:spTree>
    <p:extLst>
      <p:ext uri="{BB962C8B-B14F-4D97-AF65-F5344CB8AC3E}">
        <p14:creationId xmlns:p14="http://schemas.microsoft.com/office/powerpoint/2010/main" val="138579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444"/>
        </a:solidFill>
        <a:effectLst/>
      </p:bgPr>
    </p:bg>
    <p:spTree>
      <p:nvGrpSpPr>
        <p:cNvPr id="1" name="">
          <a:extLst>
            <a:ext uri="{FF2B5EF4-FFF2-40B4-BE49-F238E27FC236}">
              <a16:creationId xmlns:a16="http://schemas.microsoft.com/office/drawing/2014/main" id="{5CE19B6C-BD34-2A12-2797-3F4203E832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22722B-F6DE-901C-40E9-885075E7AC8A}"/>
              </a:ext>
            </a:extLst>
          </p:cNvPr>
          <p:cNvSpPr>
            <a:spLocks noGrp="1"/>
          </p:cNvSpPr>
          <p:nvPr>
            <p:ph type="title"/>
          </p:nvPr>
        </p:nvSpPr>
        <p:spPr>
          <a:xfrm>
            <a:off x="1131951" y="2070736"/>
            <a:ext cx="7251192" cy="1076436"/>
          </a:xfrm>
        </p:spPr>
        <p:txBody>
          <a:bodyPr>
            <a:normAutofit fontScale="90000"/>
          </a:bodyPr>
          <a:lstStyle/>
          <a:p>
            <a:r>
              <a:rPr lang="en-AU" sz="3600">
                <a:solidFill>
                  <a:schemeClr val="bg1"/>
                </a:solidFill>
              </a:rPr>
              <a:t>Gas Market Review: objectives and scope</a:t>
            </a:r>
            <a:br>
              <a:rPr lang="en-AU" sz="1650"/>
            </a:br>
            <a:endParaRPr lang="en-AU" sz="1688">
              <a:solidFill>
                <a:srgbClr val="002444"/>
              </a:solidFill>
            </a:endParaRPr>
          </a:p>
        </p:txBody>
      </p:sp>
    </p:spTree>
    <p:extLst>
      <p:ext uri="{BB962C8B-B14F-4D97-AF65-F5344CB8AC3E}">
        <p14:creationId xmlns:p14="http://schemas.microsoft.com/office/powerpoint/2010/main" val="173800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9A03-0CCF-7AE8-0442-754D4BD8999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F3E0404F-7C6C-12FC-5680-B381D9E1CF39}"/>
              </a:ext>
            </a:extLst>
          </p:cNvPr>
          <p:cNvSpPr>
            <a:spLocks noGrp="1"/>
          </p:cNvSpPr>
          <p:nvPr>
            <p:ph type="title"/>
          </p:nvPr>
        </p:nvSpPr>
        <p:spPr>
          <a:xfrm>
            <a:off x="1019177" y="669579"/>
            <a:ext cx="7315199" cy="730596"/>
          </a:xfrm>
          <a:solidFill>
            <a:srgbClr val="00A7B5"/>
          </a:solidFill>
        </p:spPr>
        <p:txBody>
          <a:bodyPr>
            <a:normAutofit/>
          </a:bodyPr>
          <a:lstStyle/>
          <a:p>
            <a:pPr algn="ctr"/>
            <a:r>
              <a:rPr lang="en-AU" sz="3600">
                <a:ea typeface="Calibri"/>
                <a:cs typeface="Calibri"/>
              </a:rPr>
              <a:t>Objectives of the Review</a:t>
            </a:r>
            <a:endParaRPr lang="en-AU" sz="3600"/>
          </a:p>
        </p:txBody>
      </p:sp>
      <p:sp>
        <p:nvSpPr>
          <p:cNvPr id="6" name="TextBox 5">
            <a:extLst>
              <a:ext uri="{FF2B5EF4-FFF2-40B4-BE49-F238E27FC236}">
                <a16:creationId xmlns:a16="http://schemas.microsoft.com/office/drawing/2014/main" id="{8E5A1638-C74C-33A1-B547-0A3F16430AF2}"/>
              </a:ext>
            </a:extLst>
          </p:cNvPr>
          <p:cNvSpPr txBox="1"/>
          <p:nvPr/>
        </p:nvSpPr>
        <p:spPr>
          <a:xfrm>
            <a:off x="1019176" y="1552575"/>
            <a:ext cx="7315200" cy="3014128"/>
          </a:xfrm>
          <a:prstGeom prst="rect">
            <a:avLst/>
          </a:prstGeom>
          <a:solidFill>
            <a:srgbClr val="CAEEF6"/>
          </a:solidFill>
        </p:spPr>
        <p:txBody>
          <a:bodyPr wrap="square" lIns="38576" tIns="19289" rIns="38576" bIns="19289" rtlCol="0" anchor="t">
            <a:spAutoFit/>
          </a:bodyPr>
          <a:lstStyle/>
          <a:p>
            <a:pPr marL="144145" lvl="1" indent="-144145">
              <a:spcBef>
                <a:spcPts val="169"/>
              </a:spcBef>
              <a:spcAft>
                <a:spcPts val="169"/>
              </a:spcAft>
              <a:buFont typeface="Arial" panose="020B0604020202020204" pitchFamily="34" charset="0"/>
              <a:buChar char="•"/>
            </a:pPr>
            <a:r>
              <a:rPr lang="en-US">
                <a:solidFill>
                  <a:srgbClr val="000000"/>
                </a:solidFill>
                <a:ea typeface="Calibri"/>
                <a:cs typeface="Calibri"/>
              </a:rPr>
              <a:t>Consider </a:t>
            </a:r>
            <a:r>
              <a:rPr lang="en-US" b="1">
                <a:solidFill>
                  <a:srgbClr val="000000"/>
                </a:solidFill>
                <a:ea typeface="Calibri"/>
                <a:cs typeface="Calibri"/>
              </a:rPr>
              <a:t>long-term policy settings</a:t>
            </a:r>
            <a:r>
              <a:rPr lang="en-US">
                <a:solidFill>
                  <a:srgbClr val="000000"/>
                </a:solidFill>
                <a:ea typeface="Calibri"/>
                <a:cs typeface="Calibri"/>
              </a:rPr>
              <a:t> for Australia's gas markets with a focus on ensuring investment and regulatory certainty</a:t>
            </a:r>
            <a:endParaRPr lang="en-US"/>
          </a:p>
          <a:p>
            <a:pPr marL="67945" lvl="1" indent="-67945">
              <a:spcBef>
                <a:spcPts val="169"/>
              </a:spcBef>
              <a:spcAft>
                <a:spcPts val="169"/>
              </a:spcAft>
            </a:pPr>
            <a:endParaRPr lang="en-US">
              <a:solidFill>
                <a:srgbClr val="000000"/>
              </a:solidFill>
              <a:ea typeface="Calibri"/>
              <a:cs typeface="Calibri"/>
            </a:endParaRPr>
          </a:p>
          <a:p>
            <a:pPr marL="144145" lvl="1" indent="-144145">
              <a:spcBef>
                <a:spcPts val="169"/>
              </a:spcBef>
              <a:spcAft>
                <a:spcPts val="169"/>
              </a:spcAft>
              <a:buFont typeface="Arial" panose="020B0604020202020204" pitchFamily="34" charset="0"/>
              <a:buChar char="•"/>
            </a:pPr>
            <a:r>
              <a:rPr lang="en-US">
                <a:solidFill>
                  <a:srgbClr val="000000"/>
                </a:solidFill>
                <a:ea typeface="Calibri"/>
                <a:cs typeface="Calibri"/>
              </a:rPr>
              <a:t>Ensure a robust regulatory framework that </a:t>
            </a:r>
            <a:r>
              <a:rPr lang="en-US" b="1" err="1">
                <a:solidFill>
                  <a:srgbClr val="000000"/>
                </a:solidFill>
                <a:ea typeface="Calibri"/>
                <a:cs typeface="Calibri"/>
              </a:rPr>
              <a:t>prioritises</a:t>
            </a:r>
            <a:r>
              <a:rPr lang="en-US" b="1">
                <a:solidFill>
                  <a:srgbClr val="000000"/>
                </a:solidFill>
                <a:ea typeface="Calibri"/>
                <a:cs typeface="Calibri"/>
              </a:rPr>
              <a:t> efficient investment, availability of gas and meeting emissions reduction obligations</a:t>
            </a:r>
          </a:p>
          <a:p>
            <a:pPr marL="67945" lvl="1" indent="-67945">
              <a:spcBef>
                <a:spcPts val="169"/>
              </a:spcBef>
              <a:spcAft>
                <a:spcPts val="169"/>
              </a:spcAft>
            </a:pPr>
            <a:endParaRPr lang="en-US">
              <a:solidFill>
                <a:srgbClr val="000000"/>
              </a:solidFill>
              <a:ea typeface="Calibri"/>
              <a:cs typeface="Calibri"/>
            </a:endParaRPr>
          </a:p>
          <a:p>
            <a:pPr marL="144145" lvl="1" indent="-144145">
              <a:spcBef>
                <a:spcPts val="169"/>
              </a:spcBef>
              <a:spcAft>
                <a:spcPts val="169"/>
              </a:spcAft>
              <a:buFont typeface="Arial" panose="020B0604020202020204" pitchFamily="34" charset="0"/>
              <a:buChar char="•"/>
            </a:pPr>
            <a:r>
              <a:rPr lang="en-US">
                <a:solidFill>
                  <a:srgbClr val="000000"/>
                </a:solidFill>
              </a:rPr>
              <a:t>Examine the </a:t>
            </a:r>
            <a:r>
              <a:rPr lang="en-US" b="1">
                <a:solidFill>
                  <a:srgbClr val="000000"/>
                </a:solidFill>
              </a:rPr>
              <a:t>effectiveness and coherence of existing mechanisms</a:t>
            </a:r>
            <a:r>
              <a:rPr lang="en-US">
                <a:solidFill>
                  <a:srgbClr val="000000"/>
                </a:solidFill>
              </a:rPr>
              <a:t> and identify possible improvements – c</a:t>
            </a:r>
            <a:r>
              <a:rPr lang="en-US">
                <a:solidFill>
                  <a:srgbClr val="000000"/>
                </a:solidFill>
                <a:ea typeface="Calibri"/>
                <a:cs typeface="Calibri"/>
              </a:rPr>
              <a:t>onsider options to </a:t>
            </a:r>
            <a:r>
              <a:rPr lang="en-US" b="1">
                <a:solidFill>
                  <a:srgbClr val="000000"/>
                </a:solidFill>
                <a:ea typeface="Calibri"/>
                <a:cs typeface="Calibri"/>
              </a:rPr>
              <a:t>consolidate and streamline regulations</a:t>
            </a:r>
            <a:r>
              <a:rPr lang="en-US">
                <a:solidFill>
                  <a:srgbClr val="000000"/>
                </a:solidFill>
                <a:ea typeface="Calibri"/>
                <a:cs typeface="Calibri"/>
              </a:rPr>
              <a:t> </a:t>
            </a:r>
          </a:p>
        </p:txBody>
      </p:sp>
      <p:sp>
        <p:nvSpPr>
          <p:cNvPr id="3" name="TextBox 2">
            <a:extLst>
              <a:ext uri="{FF2B5EF4-FFF2-40B4-BE49-F238E27FC236}">
                <a16:creationId xmlns:a16="http://schemas.microsoft.com/office/drawing/2014/main" id="{E446AE79-0F04-636A-145C-C9F1F4ECDB42}"/>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8</a:t>
            </a:r>
            <a:endParaRPr lang="en-US"/>
          </a:p>
        </p:txBody>
      </p:sp>
    </p:spTree>
    <p:extLst>
      <p:ext uri="{BB962C8B-B14F-4D97-AF65-F5344CB8AC3E}">
        <p14:creationId xmlns:p14="http://schemas.microsoft.com/office/powerpoint/2010/main" val="123643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4380D-FC4D-8777-9CE1-A14C9D99B10F}"/>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9A60DF1B-76B7-7161-68B0-F4B26FFDF3ED}"/>
              </a:ext>
            </a:extLst>
          </p:cNvPr>
          <p:cNvSpPr>
            <a:spLocks noGrp="1"/>
          </p:cNvSpPr>
          <p:nvPr>
            <p:ph type="title"/>
          </p:nvPr>
        </p:nvSpPr>
        <p:spPr>
          <a:xfrm>
            <a:off x="1000125" y="628650"/>
            <a:ext cx="7191375" cy="638251"/>
          </a:xfrm>
          <a:solidFill>
            <a:srgbClr val="00A7B5"/>
          </a:solidFill>
        </p:spPr>
        <p:txBody>
          <a:bodyPr>
            <a:normAutofit/>
          </a:bodyPr>
          <a:lstStyle/>
          <a:p>
            <a:pPr algn="ctr"/>
            <a:r>
              <a:rPr lang="en-AU" sz="3600">
                <a:ea typeface="Calibri"/>
                <a:cs typeface="Calibri"/>
              </a:rPr>
              <a:t>Objectives of the Review</a:t>
            </a:r>
            <a:endParaRPr lang="en-AU" sz="3600"/>
          </a:p>
        </p:txBody>
      </p:sp>
      <p:sp>
        <p:nvSpPr>
          <p:cNvPr id="6" name="TextBox 5">
            <a:extLst>
              <a:ext uri="{FF2B5EF4-FFF2-40B4-BE49-F238E27FC236}">
                <a16:creationId xmlns:a16="http://schemas.microsoft.com/office/drawing/2014/main" id="{8775EBA1-1A80-A68A-F093-C5354C6A60AD}"/>
              </a:ext>
            </a:extLst>
          </p:cNvPr>
          <p:cNvSpPr txBox="1"/>
          <p:nvPr/>
        </p:nvSpPr>
        <p:spPr>
          <a:xfrm>
            <a:off x="1000125" y="1460369"/>
            <a:ext cx="7191375" cy="3947717"/>
          </a:xfrm>
          <a:prstGeom prst="rect">
            <a:avLst/>
          </a:prstGeom>
          <a:solidFill>
            <a:srgbClr val="CAEEF6"/>
          </a:solidFill>
        </p:spPr>
        <p:txBody>
          <a:bodyPr wrap="square" lIns="38576" tIns="19289" rIns="38576" bIns="19289" rtlCol="0" anchor="t">
            <a:spAutoFit/>
          </a:bodyPr>
          <a:lstStyle/>
          <a:p>
            <a:pPr marL="120015" lvl="1" indent="-120015">
              <a:spcBef>
                <a:spcPts val="169"/>
              </a:spcBef>
              <a:spcAft>
                <a:spcPts val="169"/>
              </a:spcAft>
              <a:buFont typeface="Arial" panose="020B0604020202020204" pitchFamily="34" charset="0"/>
              <a:buChar char="•"/>
            </a:pPr>
            <a:r>
              <a:rPr lang="en-US">
                <a:ea typeface="Calibri"/>
                <a:cs typeface="Calibri"/>
              </a:rPr>
              <a:t>Undertake a </a:t>
            </a:r>
            <a:r>
              <a:rPr lang="en-US" b="1">
                <a:ea typeface="Calibri"/>
                <a:cs typeface="Calibri"/>
              </a:rPr>
              <a:t>holistic review</a:t>
            </a:r>
            <a:r>
              <a:rPr lang="en-US">
                <a:ea typeface="Calibri"/>
                <a:cs typeface="Calibri"/>
              </a:rPr>
              <a:t> and public consultation on </a:t>
            </a:r>
            <a:r>
              <a:rPr lang="en-US" b="1">
                <a:ea typeface="Calibri"/>
                <a:cs typeface="Calibri"/>
              </a:rPr>
              <a:t>policy reforms</a:t>
            </a:r>
            <a:r>
              <a:rPr lang="en-US">
                <a:ea typeface="Calibri"/>
                <a:cs typeface="Calibri"/>
              </a:rPr>
              <a:t>, noting any reforms would be mindful of commercial contracts, trade law, and current regulatory approvals</a:t>
            </a:r>
            <a:endParaRPr lang="en-US"/>
          </a:p>
          <a:p>
            <a:pPr marL="67945" lvl="1" indent="-67945">
              <a:spcBef>
                <a:spcPts val="169"/>
              </a:spcBef>
              <a:spcAft>
                <a:spcPts val="169"/>
              </a:spcAft>
            </a:pPr>
            <a:endParaRPr lang="en-US">
              <a:ea typeface="Calibri"/>
              <a:cs typeface="Calibri"/>
            </a:endParaRPr>
          </a:p>
          <a:p>
            <a:pPr marL="120015" lvl="1" indent="-120015">
              <a:spcBef>
                <a:spcPts val="169"/>
              </a:spcBef>
              <a:spcAft>
                <a:spcPts val="169"/>
              </a:spcAft>
              <a:buFont typeface="Arial" panose="020B0604020202020204" pitchFamily="34" charset="0"/>
              <a:buChar char="•"/>
            </a:pPr>
            <a:r>
              <a:rPr lang="en-US">
                <a:solidFill>
                  <a:srgbClr val="000000"/>
                </a:solidFill>
              </a:rPr>
              <a:t>Consistent with the objectives and principles for the </a:t>
            </a:r>
            <a:r>
              <a:rPr lang="en-US" b="1">
                <a:solidFill>
                  <a:srgbClr val="000000"/>
                </a:solidFill>
              </a:rPr>
              <a:t>Future Gas Strategy</a:t>
            </a:r>
            <a:r>
              <a:rPr lang="en-US">
                <a:solidFill>
                  <a:srgbClr val="000000"/>
                </a:solidFill>
              </a:rPr>
              <a:t>, including:</a:t>
            </a:r>
            <a:endParaRPr lang="en-US">
              <a:solidFill>
                <a:srgbClr val="000000"/>
              </a:solidFill>
              <a:ea typeface="Calibri"/>
              <a:cs typeface="Calibri"/>
            </a:endParaRPr>
          </a:p>
          <a:p>
            <a:pPr marL="398145" lvl="2" indent="-285750">
              <a:spcBef>
                <a:spcPts val="169"/>
              </a:spcBef>
              <a:spcAft>
                <a:spcPts val="169"/>
              </a:spcAft>
              <a:buFont typeface="Courier New" panose="02070309020205020404" pitchFamily="49" charset="0"/>
              <a:buChar char="o"/>
            </a:pPr>
            <a:r>
              <a:rPr lang="en-US">
                <a:solidFill>
                  <a:srgbClr val="000000"/>
                </a:solidFill>
              </a:rPr>
              <a:t>support </a:t>
            </a:r>
            <a:r>
              <a:rPr lang="en-US" err="1">
                <a:solidFill>
                  <a:srgbClr val="000000"/>
                </a:solidFill>
              </a:rPr>
              <a:t>decarbonisation</a:t>
            </a:r>
            <a:r>
              <a:rPr lang="en-US">
                <a:solidFill>
                  <a:srgbClr val="000000"/>
                </a:solidFill>
              </a:rPr>
              <a:t>, safeguard energy security and affordability </a:t>
            </a:r>
            <a:endParaRPr lang="en-US">
              <a:solidFill>
                <a:srgbClr val="000000"/>
              </a:solidFill>
              <a:ea typeface="Calibri"/>
              <a:cs typeface="Calibri"/>
            </a:endParaRPr>
          </a:p>
          <a:p>
            <a:pPr marL="398145" lvl="2" indent="-285750">
              <a:spcBef>
                <a:spcPts val="169"/>
              </a:spcBef>
              <a:spcAft>
                <a:spcPts val="169"/>
              </a:spcAft>
              <a:buFont typeface="Courier New" panose="02070309020205020404" pitchFamily="49" charset="0"/>
              <a:buChar char="o"/>
            </a:pPr>
            <a:r>
              <a:rPr lang="en-US">
                <a:solidFill>
                  <a:srgbClr val="000000"/>
                </a:solidFill>
              </a:rPr>
              <a:t>entrench Australia's reputation as an attractive trade and investment destination</a:t>
            </a:r>
            <a:endParaRPr lang="en-US">
              <a:solidFill>
                <a:srgbClr val="000000"/>
              </a:solidFill>
              <a:ea typeface="Calibri"/>
              <a:cs typeface="Calibri"/>
            </a:endParaRPr>
          </a:p>
          <a:p>
            <a:pPr marL="398145" lvl="2" indent="-285750">
              <a:spcBef>
                <a:spcPts val="169"/>
              </a:spcBef>
              <a:spcAft>
                <a:spcPts val="169"/>
              </a:spcAft>
              <a:buFont typeface="Courier New" panose="02070309020205020404" pitchFamily="49" charset="0"/>
              <a:buChar char="o"/>
            </a:pPr>
            <a:r>
              <a:rPr lang="en-US">
                <a:solidFill>
                  <a:srgbClr val="000000"/>
                </a:solidFill>
              </a:rPr>
              <a:t>help trade partners on their own paths to net zero</a:t>
            </a:r>
            <a:endParaRPr lang="en-US">
              <a:solidFill>
                <a:srgbClr val="000000"/>
              </a:solidFill>
              <a:ea typeface="Calibri"/>
              <a:cs typeface="Calibri"/>
            </a:endParaRPr>
          </a:p>
          <a:p>
            <a:pPr marL="398145" lvl="2" indent="-285750">
              <a:spcBef>
                <a:spcPts val="169"/>
              </a:spcBef>
              <a:spcAft>
                <a:spcPts val="169"/>
              </a:spcAft>
              <a:buFont typeface="Courier New" panose="02070309020205020404" pitchFamily="49" charset="0"/>
              <a:buChar char="o"/>
            </a:pPr>
            <a:r>
              <a:rPr lang="en-US">
                <a:solidFill>
                  <a:srgbClr val="000000"/>
                </a:solidFill>
              </a:rPr>
              <a:t>examine the effectiveness of current policies and regulatory frameworks, including whether the benefits outweigh the costs of intervention</a:t>
            </a:r>
            <a:endParaRPr lang="en-AU">
              <a:ea typeface="Calibri"/>
              <a:cs typeface="Calibri"/>
            </a:endParaRPr>
          </a:p>
        </p:txBody>
      </p:sp>
      <p:sp>
        <p:nvSpPr>
          <p:cNvPr id="3" name="TextBox 2">
            <a:extLst>
              <a:ext uri="{FF2B5EF4-FFF2-40B4-BE49-F238E27FC236}">
                <a16:creationId xmlns:a16="http://schemas.microsoft.com/office/drawing/2014/main" id="{176B8F75-9BF6-294F-9FF4-9F9EE4847586}"/>
              </a:ext>
            </a:extLst>
          </p:cNvPr>
          <p:cNvSpPr txBox="1"/>
          <p:nvPr/>
        </p:nvSpPr>
        <p:spPr>
          <a:xfrm>
            <a:off x="7862635" y="5893536"/>
            <a:ext cx="128120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Slide 9</a:t>
            </a:r>
            <a:endParaRPr lang="en-US"/>
          </a:p>
        </p:txBody>
      </p:sp>
    </p:spTree>
    <p:extLst>
      <p:ext uri="{BB962C8B-B14F-4D97-AF65-F5344CB8AC3E}">
        <p14:creationId xmlns:p14="http://schemas.microsoft.com/office/powerpoint/2010/main" val="21767393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befa173-759c-47fe-aff3-2390e0581c7d">
      <Terms xmlns="http://schemas.microsoft.com/office/infopath/2007/PartnerControls"/>
    </lcf76f155ced4ddcb4097134ff3c332f>
    <TaxCatchAll xmlns="e069ed18-643f-4fa2-8f24-2a187e93ad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90136B03C40C48A0B22D6ADB5E04A5" ma:contentTypeVersion="6" ma:contentTypeDescription="Create a new document." ma:contentTypeScope="" ma:versionID="2d7e738a206263c4f1c05d0bd6461f03">
  <xsd:schema xmlns:xsd="http://www.w3.org/2001/XMLSchema" xmlns:xs="http://www.w3.org/2001/XMLSchema" xmlns:p="http://schemas.microsoft.com/office/2006/metadata/properties" xmlns:ns1="http://schemas.microsoft.com/sharepoint/v3" xmlns:ns2="3afbbff6-b286-4e00-81b3-42c24a94b07e" xmlns:ns3="fc5bcc35-42f5-4f75-baab-c5d81b1ef812" xmlns:ns4="0befa173-759c-47fe-aff3-2390e0581c7d" xmlns:ns5="e069ed18-643f-4fa2-8f24-2a187e93ad6d" targetNamespace="http://schemas.microsoft.com/office/2006/metadata/properties" ma:root="true" ma:fieldsID="26220060e535ad57c400346f678cdc17" ns1:_="" ns2:_="" ns3:_="" ns4:_="" ns5:_="">
    <xsd:import namespace="http://schemas.microsoft.com/sharepoint/v3"/>
    <xsd:import namespace="3afbbff6-b286-4e00-81b3-42c24a94b07e"/>
    <xsd:import namespace="fc5bcc35-42f5-4f75-baab-c5d81b1ef812"/>
    <xsd:import namespace="0befa173-759c-47fe-aff3-2390e0581c7d"/>
    <xsd:import namespace="e069ed18-643f-4fa2-8f24-2a187e93ad6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fbbff6-b286-4e00-81b3-42c24a94b0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bcc35-42f5-4f75-baab-c5d81b1ef8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efa173-759c-47fe-aff3-2390e0581c7d"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c081d5d-8f15-4d39-99f9-175405a358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69ed18-643f-4fa2-8f24-2a187e93ad6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1713e18-b7d6-4283-a54e-803deb45601d}" ma:internalName="TaxCatchAll" ma:showField="CatchAllData" ma:web="e069ed18-643f-4fa2-8f24-2a187e93a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22804D-172C-4143-AF93-E39A5D04F550}">
  <ds:schemaRefs>
    <ds:schemaRef ds:uri="0befa173-759c-47fe-aff3-2390e0581c7d"/>
    <ds:schemaRef ds:uri="cbee8c6f-9331-4beb-a89d-922311dc9993"/>
    <ds:schemaRef ds:uri="e069ed18-643f-4fa2-8f24-2a187e93ad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FAEACA-61A0-41FC-80B3-144E08AE89A8}">
  <ds:schemaRefs>
    <ds:schemaRef ds:uri="0befa173-759c-47fe-aff3-2390e0581c7d"/>
    <ds:schemaRef ds:uri="3afbbff6-b286-4e00-81b3-42c24a94b07e"/>
    <ds:schemaRef ds:uri="e069ed18-643f-4fa2-8f24-2a187e93ad6d"/>
    <ds:schemaRef ds:uri="fc5bcc35-42f5-4f75-baab-c5d81b1ef8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0A5125-504F-4101-B924-6CC880712C52}">
  <ds:schemaRefs>
    <ds:schemaRef ds:uri="http://schemas.microsoft.com/sharepoint/v3/contenttype/forms"/>
  </ds:schemaRefs>
</ds:datastoreItem>
</file>

<file path=docMetadata/LabelInfo.xml><?xml version="1.0" encoding="utf-8"?>
<clbl:labelList xmlns:clbl="http://schemas.microsoft.com/office/2020/mipLabelMetadata">
  <clbl:label id="{2e6ba7ff-9897-4e65-9803-3be34fd9cf5a}" enabled="1" method="Privileged" siteId="{8c3c81bc-2b3c-44af-b3f7-6f620b3910ee}" removed="0"/>
</clbl:labelList>
</file>

<file path=docProps/app.xml><?xml version="1.0" encoding="utf-8"?>
<Properties xmlns="http://schemas.openxmlformats.org/officeDocument/2006/extended-properties" xmlns:vt="http://schemas.openxmlformats.org/officeDocument/2006/docPropsVTypes">
  <TotalTime>71</TotalTime>
  <Words>2068</Words>
  <Application>Microsoft Office PowerPoint</Application>
  <PresentationFormat>On-screen Show (4:3)</PresentationFormat>
  <Paragraphs>196</Paragraphs>
  <Slides>20</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Aptos</vt:lpstr>
      <vt:lpstr>Aptos Display</vt:lpstr>
      <vt:lpstr>Arial</vt:lpstr>
      <vt:lpstr>Calibri</vt:lpstr>
      <vt:lpstr>Calibri Light</vt:lpstr>
      <vt:lpstr>Courier New</vt:lpstr>
      <vt:lpstr>1_Office Theme</vt:lpstr>
      <vt:lpstr>Office Theme</vt:lpstr>
      <vt:lpstr>2_Office Theme</vt:lpstr>
      <vt:lpstr>3_Office Theme</vt:lpstr>
      <vt:lpstr>Gas Market Review</vt:lpstr>
      <vt:lpstr>Disclaimer – Gas Market Review</vt:lpstr>
      <vt:lpstr>Agenda</vt:lpstr>
      <vt:lpstr>Introduction and context </vt:lpstr>
      <vt:lpstr>Gas Market Review – Introduction and context</vt:lpstr>
      <vt:lpstr>Commonwealth Gas Market Review 2025</vt:lpstr>
      <vt:lpstr>Gas Market Review: objectives and scope </vt:lpstr>
      <vt:lpstr>Objectives of the Review</vt:lpstr>
      <vt:lpstr>Objectives of the Review</vt:lpstr>
      <vt:lpstr>Scope of the Review</vt:lpstr>
      <vt:lpstr>Consultation Paper </vt:lpstr>
      <vt:lpstr>PowerPoint Presentation</vt:lpstr>
      <vt:lpstr>PowerPoint Presentation</vt:lpstr>
      <vt:lpstr>PowerPoint Presentation</vt:lpstr>
      <vt:lpstr>Possible Reform Options</vt:lpstr>
      <vt:lpstr>PowerPoint Presentation</vt:lpstr>
      <vt:lpstr>Timelines and next steps </vt:lpstr>
      <vt:lpstr>Review Timeframes</vt:lpstr>
      <vt:lpstr>How to be involved </vt:lpstr>
      <vt:lpstr>    Thank you for attending   email: gasmarkets@dcceew.gov.au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ANDERSON</dc:creator>
  <cp:lastModifiedBy>Karen Anderson</cp:lastModifiedBy>
  <cp:revision>3</cp:revision>
  <dcterms:created xsi:type="dcterms:W3CDTF">2025-05-09T04:53:21Z</dcterms:created>
  <dcterms:modified xsi:type="dcterms:W3CDTF">2025-07-16T03:53:23Z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Theme:10</vt:lpwstr>
  </property>
  <property fmtid="{D5CDD505-2E9C-101B-9397-08002B2CF9AE}" pid="3" name="ClassificationContentMarkingFooterText">
    <vt:lpwstr>OFFICIAL Sensitive</vt:lpwstr>
  </property>
  <property fmtid="{D5CDD505-2E9C-101B-9397-08002B2CF9AE}" pid="4" name="ClassificationContentMarkingHeaderLocations">
    <vt:lpwstr>1_Office Theme:9</vt:lpwstr>
  </property>
  <property fmtid="{D5CDD505-2E9C-101B-9397-08002B2CF9AE}" pid="5" name="ClassificationContentMarkingHeaderText">
    <vt:lpwstr>OFFICIAL Sensitive</vt:lpwstr>
  </property>
  <property fmtid="{D5CDD505-2E9C-101B-9397-08002B2CF9AE}" pid="6" name="ContentTypeId">
    <vt:lpwstr>0x0101007490136B03C40C48A0B22D6ADB5E04A5</vt:lpwstr>
  </property>
  <property fmtid="{D5CDD505-2E9C-101B-9397-08002B2CF9AE}" pid="7" name="MediaServiceImageTags">
    <vt:lpwstr/>
  </property>
  <property fmtid="{D5CDD505-2E9C-101B-9397-08002B2CF9AE}" pid="8" name="ComplianceAssetId">
    <vt:lpwstr/>
  </property>
  <property fmtid="{D5CDD505-2E9C-101B-9397-08002B2CF9AE}" pid="9" name="_ExtendedDescription">
    <vt:lpwstr/>
  </property>
  <property fmtid="{D5CDD505-2E9C-101B-9397-08002B2CF9AE}" pid="10" name="_activity">
    <vt:lpwstr>{"FileActivityType":"6","FileActivityTimeStamp":"2025-05-12T01:38:13.210Z","FileActivityUsersOnPage":[{"DisplayName":"Karen ANDERSON","Id":"karen.anderson@dcceew.gov.au"}],"FileActivityNavigationId":null}</vt:lpwstr>
  </property>
  <property fmtid="{D5CDD505-2E9C-101B-9397-08002B2CF9AE}" pid="11" name="TriggerFlowInfo">
    <vt:lpwstr/>
  </property>
</Properties>
</file>