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sldIdLst>
    <p:sldId id="366" r:id="rId2"/>
    <p:sldId id="394" r:id="rId3"/>
    <p:sldId id="385" r:id="rId4"/>
    <p:sldId id="491" r:id="rId5"/>
    <p:sldId id="492" r:id="rId6"/>
    <p:sldId id="490" r:id="rId7"/>
    <p:sldId id="386" r:id="rId8"/>
    <p:sldId id="405" r:id="rId9"/>
    <p:sldId id="406" r:id="rId10"/>
    <p:sldId id="407" r:id="rId11"/>
    <p:sldId id="408" r:id="rId12"/>
    <p:sldId id="393" r:id="rId13"/>
    <p:sldId id="493" r:id="rId14"/>
    <p:sldId id="494" r:id="rId15"/>
    <p:sldId id="396" r:id="rId16"/>
    <p:sldId id="395" r:id="rId17"/>
    <p:sldId id="397" r:id="rId18"/>
    <p:sldId id="495" r:id="rId19"/>
    <p:sldId id="417" r:id="rId20"/>
    <p:sldId id="418" r:id="rId21"/>
    <p:sldId id="496" r:id="rId22"/>
    <p:sldId id="420" r:id="rId23"/>
    <p:sldId id="422" r:id="rId24"/>
    <p:sldId id="497" r:id="rId25"/>
    <p:sldId id="498" r:id="rId26"/>
    <p:sldId id="398" r:id="rId27"/>
    <p:sldId id="399" r:id="rId28"/>
    <p:sldId id="400" r:id="rId29"/>
    <p:sldId id="401" r:id="rId30"/>
    <p:sldId id="402" r:id="rId31"/>
    <p:sldId id="403" r:id="rId32"/>
    <p:sldId id="499" r:id="rId33"/>
    <p:sldId id="500" r:id="rId34"/>
    <p:sldId id="501" r:id="rId35"/>
    <p:sldId id="502" r:id="rId36"/>
    <p:sldId id="411" r:id="rId37"/>
    <p:sldId id="503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515" r:id="rId50"/>
    <p:sldId id="516" r:id="rId51"/>
    <p:sldId id="517" r:id="rId52"/>
    <p:sldId id="518" r:id="rId53"/>
    <p:sldId id="519" r:id="rId54"/>
    <p:sldId id="520" r:id="rId55"/>
    <p:sldId id="521" r:id="rId56"/>
    <p:sldId id="522" r:id="rId57"/>
    <p:sldId id="523" r:id="rId58"/>
    <p:sldId id="524" r:id="rId59"/>
    <p:sldId id="525" r:id="rId60"/>
    <p:sldId id="526" r:id="rId61"/>
    <p:sldId id="412" r:id="rId62"/>
    <p:sldId id="413" r:id="rId63"/>
    <p:sldId id="527" r:id="rId64"/>
    <p:sldId id="409" r:id="rId65"/>
    <p:sldId id="410" r:id="rId66"/>
    <p:sldId id="528" r:id="rId67"/>
    <p:sldId id="529" r:id="rId68"/>
    <p:sldId id="530" r:id="rId69"/>
    <p:sldId id="531" r:id="rId70"/>
    <p:sldId id="414" r:id="rId71"/>
    <p:sldId id="415" r:id="rId72"/>
    <p:sldId id="532" r:id="rId73"/>
    <p:sldId id="533" r:id="rId74"/>
    <p:sldId id="534" r:id="rId75"/>
    <p:sldId id="535" r:id="rId76"/>
    <p:sldId id="536" r:id="rId77"/>
    <p:sldId id="537" r:id="rId78"/>
    <p:sldId id="538" r:id="rId79"/>
    <p:sldId id="539" r:id="rId80"/>
    <p:sldId id="540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02DCF-C7E6-4ABA-A5B6-9355A15A64FC}" v="92" dt="2019-11-17T00:41:39.210"/>
    <p1510:client id="{2D1931D4-B0E3-47FC-8E11-ADD19179D9B9}" v="353" dt="2019-11-17T05:27:49.804"/>
    <p1510:client id="{4FCC1A18-AFBE-4A1E-B1F4-5FE9176153F5}" v="78" dt="2019-11-17T04:44:23.556"/>
    <p1510:client id="{D51A958B-64B1-4A40-9002-48A6F3DA2D32}" v="18" dt="2019-11-17T04:32:18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8E765-CC3A-422C-A31E-35E9804DDCB4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3D1C-2676-4803-A5DE-CF70D1DA0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9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5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97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27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63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75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08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3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16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45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AAC8A6-DE6F-4D76-BD96-BD8A80358F9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DBDF62-3D56-4FD5-BF39-CC0561BF3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1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7028372" cy="1790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>
                <a:latin typeface="+mj-ea"/>
              </a:rPr>
              <a:t>Commentaries on Problems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79696" y="4470736"/>
            <a:ext cx="7543800" cy="11430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kumimoji="1" lang="en-US" altLang="ja-JP" sz="3600" dirty="0">
                <a:latin typeface="+mj-ea"/>
                <a:ea typeface="+mj-ea"/>
              </a:rPr>
              <a:t>Judge Team</a:t>
            </a:r>
          </a:p>
          <a:p>
            <a:pPr algn="ctr"/>
            <a:r>
              <a:rPr kumimoji="1" lang="en-US" altLang="ja-JP" sz="2800" dirty="0">
                <a:latin typeface="ＭＳ Ｐゴシック"/>
                <a:ea typeface="ＭＳ Ｐゴシック"/>
              </a:rPr>
              <a:t>ICPC </a:t>
            </a:r>
            <a:r>
              <a:rPr lang="en-US" altLang="ja-JP" sz="2800" dirty="0">
                <a:latin typeface="ＭＳ Ｐゴシック"/>
                <a:ea typeface="ＭＳ Ｐゴシック"/>
              </a:rPr>
              <a:t>2020</a:t>
            </a:r>
            <a:r>
              <a:rPr kumimoji="1" lang="en-US" altLang="ja-JP" sz="2800" dirty="0">
                <a:latin typeface="ＭＳ Ｐゴシック"/>
                <a:ea typeface="ＭＳ Ｐゴシック"/>
              </a:rPr>
              <a:t> Asia YOKOHAMA Regiona</a:t>
            </a:r>
            <a:r>
              <a:rPr lang="en-US" altLang="ja-JP" sz="2800" dirty="0">
                <a:latin typeface="ＭＳ Ｐゴシック"/>
                <a:ea typeface="ＭＳ Ｐゴシック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1736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An object, a subset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cubes, can make three silhouettes of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squares by three parallel lights perpendicular to its faces</a:t>
                </a:r>
              </a:p>
              <a:p>
                <a:pPr marL="0" indent="0">
                  <a:buNone/>
                </a:pPr>
                <a:endParaRPr lang="en-US" sz="28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  <a:blipFill>
                <a:blip r:embed="rId2"/>
                <a:stretch>
                  <a:fillRect l="-2680" t="-2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FE7F247-9577-49DC-B25C-10EBF2E59B68}"/>
              </a:ext>
            </a:extLst>
          </p:cNvPr>
          <p:cNvGrpSpPr/>
          <p:nvPr/>
        </p:nvGrpSpPr>
        <p:grpSpPr>
          <a:xfrm>
            <a:off x="2496058" y="3285856"/>
            <a:ext cx="1273797" cy="1272608"/>
            <a:chOff x="2564853" y="4052246"/>
            <a:chExt cx="1291053" cy="1289848"/>
          </a:xfrm>
          <a:solidFill>
            <a:srgbClr val="FFFFCC"/>
          </a:solidFill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D43F740-ACCA-4DAA-86BA-5F3F7D40E34F}"/>
                </a:ext>
              </a:extLst>
            </p:cNvPr>
            <p:cNvSpPr/>
            <p:nvPr/>
          </p:nvSpPr>
          <p:spPr>
            <a:xfrm>
              <a:off x="2996008" y="4052246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F84973A-AB15-4093-8D85-0C1515E17575}"/>
                </a:ext>
              </a:extLst>
            </p:cNvPr>
            <p:cNvSpPr/>
            <p:nvPr/>
          </p:nvSpPr>
          <p:spPr>
            <a:xfrm>
              <a:off x="2565456" y="4052247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C930AF2-659F-4225-8C45-7E842ABC5364}"/>
                </a:ext>
              </a:extLst>
            </p:cNvPr>
            <p:cNvSpPr/>
            <p:nvPr/>
          </p:nvSpPr>
          <p:spPr>
            <a:xfrm>
              <a:off x="3425957" y="405224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5307B7F1-9F9D-4F5E-8676-2626584D025C}"/>
                </a:ext>
              </a:extLst>
            </p:cNvPr>
            <p:cNvSpPr/>
            <p:nvPr/>
          </p:nvSpPr>
          <p:spPr>
            <a:xfrm>
              <a:off x="2996008" y="448219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4B9EB6DF-3638-4148-B1E1-B9988F975DE5}"/>
                </a:ext>
              </a:extLst>
            </p:cNvPr>
            <p:cNvSpPr/>
            <p:nvPr/>
          </p:nvSpPr>
          <p:spPr>
            <a:xfrm>
              <a:off x="2565456" y="448219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08AE9C1-962F-4DC9-A1B5-D12510503AE9}"/>
                </a:ext>
              </a:extLst>
            </p:cNvPr>
            <p:cNvSpPr/>
            <p:nvPr/>
          </p:nvSpPr>
          <p:spPr>
            <a:xfrm>
              <a:off x="3425957" y="4482195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22733A6-6DB1-4FE9-8247-8B8912420BC3}"/>
                </a:ext>
              </a:extLst>
            </p:cNvPr>
            <p:cNvSpPr/>
            <p:nvPr/>
          </p:nvSpPr>
          <p:spPr>
            <a:xfrm>
              <a:off x="2995405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EE14B24-C18E-42E0-8E79-BFAED3B24303}"/>
                </a:ext>
              </a:extLst>
            </p:cNvPr>
            <p:cNvSpPr/>
            <p:nvPr/>
          </p:nvSpPr>
          <p:spPr>
            <a:xfrm>
              <a:off x="2564853" y="491214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FA222B1-6FE2-4AB0-8DF4-E1698C6933E7}"/>
                </a:ext>
              </a:extLst>
            </p:cNvPr>
            <p:cNvSpPr/>
            <p:nvPr/>
          </p:nvSpPr>
          <p:spPr>
            <a:xfrm>
              <a:off x="3425354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72EB90F-B1F5-4AC5-8727-3A8F86E19DA0}"/>
              </a:ext>
            </a:extLst>
          </p:cNvPr>
          <p:cNvGrpSpPr/>
          <p:nvPr/>
        </p:nvGrpSpPr>
        <p:grpSpPr>
          <a:xfrm>
            <a:off x="1626857" y="3873901"/>
            <a:ext cx="1414933" cy="1702326"/>
            <a:chOff x="1092877" y="158749"/>
            <a:chExt cx="4366641" cy="5253564"/>
          </a:xfrm>
          <a:solidFill>
            <a:srgbClr val="0091FE"/>
          </a:solidFill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BB23F91D-624B-4F18-85AA-2C4DFA1C8CE2}"/>
                </a:ext>
              </a:extLst>
            </p:cNvPr>
            <p:cNvGrpSpPr/>
            <p:nvPr/>
          </p:nvGrpSpPr>
          <p:grpSpPr>
            <a:xfrm>
              <a:off x="1092877" y="2785532"/>
              <a:ext cx="4366641" cy="2626781"/>
              <a:chOff x="1311952" y="1566332"/>
              <a:chExt cx="4366641" cy="2626781"/>
            </a:xfrm>
            <a:grpFill/>
          </p:grpSpPr>
          <p:sp>
            <p:nvSpPr>
              <p:cNvPr id="46" name="直方体 45">
                <a:extLst>
                  <a:ext uri="{FF2B5EF4-FFF2-40B4-BE49-F238E27FC236}">
                    <a16:creationId xmlns:a16="http://schemas.microsoft.com/office/drawing/2014/main" id="{D80D5DC7-9AC9-4FAD-8587-81F8FFC52512}"/>
                  </a:ext>
                </a:extLst>
              </p:cNvPr>
              <p:cNvSpPr/>
              <p:nvPr/>
            </p:nvSpPr>
            <p:spPr>
              <a:xfrm>
                <a:off x="3094143" y="1566332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7" name="直方体 46">
                <a:extLst>
                  <a:ext uri="{FF2B5EF4-FFF2-40B4-BE49-F238E27FC236}">
                    <a16:creationId xmlns:a16="http://schemas.microsoft.com/office/drawing/2014/main" id="{05F67C75-421E-4F28-A465-D57FCE794C44}"/>
                  </a:ext>
                </a:extLst>
              </p:cNvPr>
              <p:cNvSpPr/>
              <p:nvPr/>
            </p:nvSpPr>
            <p:spPr>
              <a:xfrm>
                <a:off x="1311952" y="2018241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8" name="直方体 47">
                <a:extLst>
                  <a:ext uri="{FF2B5EF4-FFF2-40B4-BE49-F238E27FC236}">
                    <a16:creationId xmlns:a16="http://schemas.microsoft.com/office/drawing/2014/main" id="{7412F6E0-499A-44D7-B66A-C5131F372CFB}"/>
                  </a:ext>
                </a:extLst>
              </p:cNvPr>
              <p:cNvSpPr/>
              <p:nvPr/>
            </p:nvSpPr>
            <p:spPr>
              <a:xfrm>
                <a:off x="2633789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9" name="直方体 48">
                <a:extLst>
                  <a:ext uri="{FF2B5EF4-FFF2-40B4-BE49-F238E27FC236}">
                    <a16:creationId xmlns:a16="http://schemas.microsoft.com/office/drawing/2014/main" id="{414D86AC-B8DB-4A33-AAB9-5465FD41034D}"/>
                  </a:ext>
                </a:extLst>
              </p:cNvPr>
              <p:cNvSpPr/>
              <p:nvPr/>
            </p:nvSpPr>
            <p:spPr>
              <a:xfrm>
                <a:off x="3955626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50" name="直方体 49">
                <a:extLst>
                  <a:ext uri="{FF2B5EF4-FFF2-40B4-BE49-F238E27FC236}">
                    <a16:creationId xmlns:a16="http://schemas.microsoft.com/office/drawing/2014/main" id="{4E1683A8-E816-4C78-9414-7F1B8D51B2A9}"/>
                  </a:ext>
                </a:extLst>
              </p:cNvPr>
              <p:cNvSpPr/>
              <p:nvPr/>
            </p:nvSpPr>
            <p:spPr>
              <a:xfrm>
                <a:off x="2173435" y="2470146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51" name="直方体 50">
                <a:extLst>
                  <a:ext uri="{FF2B5EF4-FFF2-40B4-BE49-F238E27FC236}">
                    <a16:creationId xmlns:a16="http://schemas.microsoft.com/office/drawing/2014/main" id="{63590533-00F5-48FB-B270-581901D92EFE}"/>
                  </a:ext>
                </a:extLst>
              </p:cNvPr>
              <p:cNvSpPr/>
              <p:nvPr/>
            </p:nvSpPr>
            <p:spPr>
              <a:xfrm>
                <a:off x="3495272" y="2470146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</p:grpSp>
        <p:sp>
          <p:nvSpPr>
            <p:cNvPr id="42" name="直方体 41">
              <a:extLst>
                <a:ext uri="{FF2B5EF4-FFF2-40B4-BE49-F238E27FC236}">
                  <a16:creationId xmlns:a16="http://schemas.microsoft.com/office/drawing/2014/main" id="{C3C7397F-A035-4357-8DFF-3E6C7F06F617}"/>
                </a:ext>
              </a:extLst>
            </p:cNvPr>
            <p:cNvSpPr/>
            <p:nvPr/>
          </p:nvSpPr>
          <p:spPr>
            <a:xfrm>
              <a:off x="2414715" y="1924047"/>
              <a:ext cx="1722966" cy="1722966"/>
            </a:xfrm>
            <a:prstGeom prst="cub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/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566CBC33-C9AC-4C98-861A-53239D908983}"/>
                </a:ext>
              </a:extLst>
            </p:cNvPr>
            <p:cNvGrpSpPr/>
            <p:nvPr/>
          </p:nvGrpSpPr>
          <p:grpSpPr>
            <a:xfrm>
              <a:off x="2414714" y="158749"/>
              <a:ext cx="2183321" cy="2174875"/>
              <a:chOff x="2633789" y="1566332"/>
              <a:chExt cx="2183321" cy="2174875"/>
            </a:xfrm>
            <a:grpFill/>
          </p:grpSpPr>
          <p:sp>
            <p:nvSpPr>
              <p:cNvPr id="44" name="直方体 43">
                <a:extLst>
                  <a:ext uri="{FF2B5EF4-FFF2-40B4-BE49-F238E27FC236}">
                    <a16:creationId xmlns:a16="http://schemas.microsoft.com/office/drawing/2014/main" id="{58798B61-B641-4753-87E8-5E83BF93E4E0}"/>
                  </a:ext>
                </a:extLst>
              </p:cNvPr>
              <p:cNvSpPr/>
              <p:nvPr/>
            </p:nvSpPr>
            <p:spPr>
              <a:xfrm>
                <a:off x="3094143" y="1566332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5" name="直方体 44">
                <a:extLst>
                  <a:ext uri="{FF2B5EF4-FFF2-40B4-BE49-F238E27FC236}">
                    <a16:creationId xmlns:a16="http://schemas.microsoft.com/office/drawing/2014/main" id="{1B14ACD2-4A43-4546-8877-FC0D9150FC96}"/>
                  </a:ext>
                </a:extLst>
              </p:cNvPr>
              <p:cNvSpPr/>
              <p:nvPr/>
            </p:nvSpPr>
            <p:spPr>
              <a:xfrm>
                <a:off x="2633789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</p:grp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94A80F4-044B-4C4A-93EE-4DA1B6598962}"/>
              </a:ext>
            </a:extLst>
          </p:cNvPr>
          <p:cNvGrpSpPr/>
          <p:nvPr/>
        </p:nvGrpSpPr>
        <p:grpSpPr>
          <a:xfrm>
            <a:off x="615975" y="3883699"/>
            <a:ext cx="438317" cy="1683001"/>
            <a:chOff x="2766774" y="3792185"/>
            <a:chExt cx="415804" cy="1683001"/>
          </a:xfrm>
        </p:grpSpPr>
        <p:sp>
          <p:nvSpPr>
            <p:cNvPr id="53" name="平行四辺形 52">
              <a:extLst>
                <a:ext uri="{FF2B5EF4-FFF2-40B4-BE49-F238E27FC236}">
                  <a16:creationId xmlns:a16="http://schemas.microsoft.com/office/drawing/2014/main" id="{F021E739-CCD9-44D7-B52E-B701BA9A5C9E}"/>
                </a:ext>
              </a:extLst>
            </p:cNvPr>
            <p:cNvSpPr/>
            <p:nvPr/>
          </p:nvSpPr>
          <p:spPr>
            <a:xfrm rot="5400000" flipV="1">
              <a:off x="2555247" y="5123554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>
              <a:extLst>
                <a:ext uri="{FF2B5EF4-FFF2-40B4-BE49-F238E27FC236}">
                  <a16:creationId xmlns:a16="http://schemas.microsoft.com/office/drawing/2014/main" id="{25B0E66E-F8C6-48F5-BF0D-4ECB1CDDBCCF}"/>
                </a:ext>
              </a:extLst>
            </p:cNvPr>
            <p:cNvSpPr/>
            <p:nvPr/>
          </p:nvSpPr>
          <p:spPr>
            <a:xfrm rot="5400000" flipV="1">
              <a:off x="2692303" y="4979428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平行四辺形 54">
              <a:extLst>
                <a:ext uri="{FF2B5EF4-FFF2-40B4-BE49-F238E27FC236}">
                  <a16:creationId xmlns:a16="http://schemas.microsoft.com/office/drawing/2014/main" id="{B3C67A1D-A0C2-4E6D-82E3-CF2A1FC61B9D}"/>
                </a:ext>
              </a:extLst>
            </p:cNvPr>
            <p:cNvSpPr/>
            <p:nvPr/>
          </p:nvSpPr>
          <p:spPr>
            <a:xfrm rot="5400000" flipV="1">
              <a:off x="2830262" y="4835304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平行四辺形 55">
              <a:extLst>
                <a:ext uri="{FF2B5EF4-FFF2-40B4-BE49-F238E27FC236}">
                  <a16:creationId xmlns:a16="http://schemas.microsoft.com/office/drawing/2014/main" id="{E76B2E50-642D-4DB3-9058-56041F7D17AC}"/>
                </a:ext>
              </a:extLst>
            </p:cNvPr>
            <p:cNvSpPr/>
            <p:nvPr/>
          </p:nvSpPr>
          <p:spPr>
            <a:xfrm rot="5400000" flipV="1">
              <a:off x="2555699" y="4703755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平行四辺形 56">
              <a:extLst>
                <a:ext uri="{FF2B5EF4-FFF2-40B4-BE49-F238E27FC236}">
                  <a16:creationId xmlns:a16="http://schemas.microsoft.com/office/drawing/2014/main" id="{CDD312FC-FA17-4C4D-A8E4-AFA5D30697E6}"/>
                </a:ext>
              </a:extLst>
            </p:cNvPr>
            <p:cNvSpPr/>
            <p:nvPr/>
          </p:nvSpPr>
          <p:spPr>
            <a:xfrm rot="5400000" flipV="1">
              <a:off x="2692755" y="4560820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平行四辺形 57">
              <a:extLst>
                <a:ext uri="{FF2B5EF4-FFF2-40B4-BE49-F238E27FC236}">
                  <a16:creationId xmlns:a16="http://schemas.microsoft.com/office/drawing/2014/main" id="{B19DCF71-8096-4FD9-BC92-039467198BCC}"/>
                </a:ext>
              </a:extLst>
            </p:cNvPr>
            <p:cNvSpPr/>
            <p:nvPr/>
          </p:nvSpPr>
          <p:spPr>
            <a:xfrm rot="5400000" flipV="1">
              <a:off x="2830714" y="441669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平行四辺形 58">
              <a:extLst>
                <a:ext uri="{FF2B5EF4-FFF2-40B4-BE49-F238E27FC236}">
                  <a16:creationId xmlns:a16="http://schemas.microsoft.com/office/drawing/2014/main" id="{594558EE-748A-4D13-A3BF-E10B4B1FDF37}"/>
                </a:ext>
              </a:extLst>
            </p:cNvPr>
            <p:cNvSpPr/>
            <p:nvPr/>
          </p:nvSpPr>
          <p:spPr>
            <a:xfrm rot="5400000" flipV="1">
              <a:off x="2555931" y="4288392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平行四辺形 59">
              <a:extLst>
                <a:ext uri="{FF2B5EF4-FFF2-40B4-BE49-F238E27FC236}">
                  <a16:creationId xmlns:a16="http://schemas.microsoft.com/office/drawing/2014/main" id="{869F53CE-B35B-430A-B892-FB3385C40BF4}"/>
                </a:ext>
              </a:extLst>
            </p:cNvPr>
            <p:cNvSpPr/>
            <p:nvPr/>
          </p:nvSpPr>
          <p:spPr>
            <a:xfrm rot="5400000" flipV="1">
              <a:off x="2692987" y="414664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平行四辺形 60">
              <a:extLst>
                <a:ext uri="{FF2B5EF4-FFF2-40B4-BE49-F238E27FC236}">
                  <a16:creationId xmlns:a16="http://schemas.microsoft.com/office/drawing/2014/main" id="{EC8983DC-24AA-4A76-ABCF-46A8706CE270}"/>
                </a:ext>
              </a:extLst>
            </p:cNvPr>
            <p:cNvSpPr/>
            <p:nvPr/>
          </p:nvSpPr>
          <p:spPr>
            <a:xfrm rot="5400000" flipV="1">
              <a:off x="2830946" y="4003712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EBB15E88-3643-4B82-AEDB-6B3E375F1EBE}"/>
              </a:ext>
            </a:extLst>
          </p:cNvPr>
          <p:cNvGrpSpPr/>
          <p:nvPr/>
        </p:nvGrpSpPr>
        <p:grpSpPr>
          <a:xfrm rot="5400000" flipV="1">
            <a:off x="2091561" y="5162220"/>
            <a:ext cx="460652" cy="1718644"/>
            <a:chOff x="2766777" y="3798141"/>
            <a:chExt cx="415801" cy="1700603"/>
          </a:xfrm>
        </p:grpSpPr>
        <p:sp>
          <p:nvSpPr>
            <p:cNvPr id="63" name="平行四辺形 62">
              <a:extLst>
                <a:ext uri="{FF2B5EF4-FFF2-40B4-BE49-F238E27FC236}">
                  <a16:creationId xmlns:a16="http://schemas.microsoft.com/office/drawing/2014/main" id="{AB3BEAF8-BD0E-464C-B83D-10660C0F77C4}"/>
                </a:ext>
              </a:extLst>
            </p:cNvPr>
            <p:cNvSpPr/>
            <p:nvPr/>
          </p:nvSpPr>
          <p:spPr>
            <a:xfrm rot="5400000" flipV="1">
              <a:off x="2555250" y="5147112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平行四辺形 63">
              <a:extLst>
                <a:ext uri="{FF2B5EF4-FFF2-40B4-BE49-F238E27FC236}">
                  <a16:creationId xmlns:a16="http://schemas.microsoft.com/office/drawing/2014/main" id="{F9D8F0B7-F7D0-4978-A4B1-93D09E283AD9}"/>
                </a:ext>
              </a:extLst>
            </p:cNvPr>
            <p:cNvSpPr/>
            <p:nvPr/>
          </p:nvSpPr>
          <p:spPr>
            <a:xfrm rot="5400000" flipV="1">
              <a:off x="2690154" y="5001901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平行四辺形 64">
              <a:extLst>
                <a:ext uri="{FF2B5EF4-FFF2-40B4-BE49-F238E27FC236}">
                  <a16:creationId xmlns:a16="http://schemas.microsoft.com/office/drawing/2014/main" id="{1F0D5C6D-6343-4740-83EF-BC1482464D76}"/>
                </a:ext>
              </a:extLst>
            </p:cNvPr>
            <p:cNvSpPr/>
            <p:nvPr/>
          </p:nvSpPr>
          <p:spPr>
            <a:xfrm rot="5400000" flipV="1">
              <a:off x="2830262" y="485197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平行四辺形 65">
              <a:extLst>
                <a:ext uri="{FF2B5EF4-FFF2-40B4-BE49-F238E27FC236}">
                  <a16:creationId xmlns:a16="http://schemas.microsoft.com/office/drawing/2014/main" id="{A6E8BEC3-9340-4E5D-98E8-FA4959D494AE}"/>
                </a:ext>
              </a:extLst>
            </p:cNvPr>
            <p:cNvSpPr/>
            <p:nvPr/>
          </p:nvSpPr>
          <p:spPr>
            <a:xfrm rot="5400000" flipV="1">
              <a:off x="2555702" y="4727315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平行四辺形 66">
              <a:extLst>
                <a:ext uri="{FF2B5EF4-FFF2-40B4-BE49-F238E27FC236}">
                  <a16:creationId xmlns:a16="http://schemas.microsoft.com/office/drawing/2014/main" id="{D1EC269C-9BC6-4092-AD66-5E91DD8FC2CE}"/>
                </a:ext>
              </a:extLst>
            </p:cNvPr>
            <p:cNvSpPr/>
            <p:nvPr/>
          </p:nvSpPr>
          <p:spPr>
            <a:xfrm rot="5400000" flipV="1">
              <a:off x="2690606" y="458209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平行四辺形 67">
              <a:extLst>
                <a:ext uri="{FF2B5EF4-FFF2-40B4-BE49-F238E27FC236}">
                  <a16:creationId xmlns:a16="http://schemas.microsoft.com/office/drawing/2014/main" id="{31403C54-C5F4-4B15-A731-9E444532471F}"/>
                </a:ext>
              </a:extLst>
            </p:cNvPr>
            <p:cNvSpPr/>
            <p:nvPr/>
          </p:nvSpPr>
          <p:spPr>
            <a:xfrm rot="5400000" flipV="1">
              <a:off x="2830714" y="4432177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平行四辺形 68">
              <a:extLst>
                <a:ext uri="{FF2B5EF4-FFF2-40B4-BE49-F238E27FC236}">
                  <a16:creationId xmlns:a16="http://schemas.microsoft.com/office/drawing/2014/main" id="{FBA3578A-16C0-483C-B660-42434715180E}"/>
                </a:ext>
              </a:extLst>
            </p:cNvPr>
            <p:cNvSpPr/>
            <p:nvPr/>
          </p:nvSpPr>
          <p:spPr>
            <a:xfrm rot="5400000" flipV="1">
              <a:off x="2555934" y="4304809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平行四辺形 69">
              <a:extLst>
                <a:ext uri="{FF2B5EF4-FFF2-40B4-BE49-F238E27FC236}">
                  <a16:creationId xmlns:a16="http://schemas.microsoft.com/office/drawing/2014/main" id="{F3A8E09A-55DB-4C54-A674-4046C58D08A3}"/>
                </a:ext>
              </a:extLst>
            </p:cNvPr>
            <p:cNvSpPr/>
            <p:nvPr/>
          </p:nvSpPr>
          <p:spPr>
            <a:xfrm rot="5400000" flipV="1">
              <a:off x="2690838" y="4159593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平行四辺形 70">
              <a:extLst>
                <a:ext uri="{FF2B5EF4-FFF2-40B4-BE49-F238E27FC236}">
                  <a16:creationId xmlns:a16="http://schemas.microsoft.com/office/drawing/2014/main" id="{928AE887-828A-4C01-A506-D6C6E0923021}"/>
                </a:ext>
              </a:extLst>
            </p:cNvPr>
            <p:cNvSpPr/>
            <p:nvPr/>
          </p:nvSpPr>
          <p:spPr>
            <a:xfrm rot="5400000" flipV="1">
              <a:off x="2830946" y="4009668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335F0017-1644-42DA-92CA-5CF7DB56F6A4}"/>
              </a:ext>
            </a:extLst>
          </p:cNvPr>
          <p:cNvGrpSpPr/>
          <p:nvPr/>
        </p:nvGrpSpPr>
        <p:grpSpPr>
          <a:xfrm>
            <a:off x="615975" y="3864779"/>
            <a:ext cx="3854427" cy="1713091"/>
            <a:chOff x="749300" y="3767881"/>
            <a:chExt cx="5381772" cy="1713091"/>
          </a:xfrm>
          <a:solidFill>
            <a:srgbClr val="FFFF00">
              <a:alpha val="15000"/>
            </a:srgbClr>
          </a:solidFill>
        </p:grpSpPr>
        <p:sp>
          <p:nvSpPr>
            <p:cNvPr id="73" name="平行四辺形 72">
              <a:extLst>
                <a:ext uri="{FF2B5EF4-FFF2-40B4-BE49-F238E27FC236}">
                  <a16:creationId xmlns:a16="http://schemas.microsoft.com/office/drawing/2014/main" id="{951131AA-2067-4B3C-863F-1456C096E650}"/>
                </a:ext>
              </a:extLst>
            </p:cNvPr>
            <p:cNvSpPr/>
            <p:nvPr/>
          </p:nvSpPr>
          <p:spPr>
            <a:xfrm rot="5400000" flipV="1">
              <a:off x="4961993" y="4311893"/>
              <a:ext cx="1713090" cy="625068"/>
            </a:xfrm>
            <a:prstGeom prst="parallelogram">
              <a:avLst>
                <a:gd name="adj" fmla="val 98995"/>
              </a:avLst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33C667B4-53F0-473F-A4BF-E248EBC92C14}"/>
                </a:ext>
              </a:extLst>
            </p:cNvPr>
            <p:cNvSpPr/>
            <p:nvPr/>
          </p:nvSpPr>
          <p:spPr>
            <a:xfrm>
              <a:off x="749300" y="4202842"/>
              <a:ext cx="4756700" cy="1278125"/>
            </a:xfrm>
            <a:prstGeom prst="rect">
              <a:avLst/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平行四辺形 74">
              <a:extLst>
                <a:ext uri="{FF2B5EF4-FFF2-40B4-BE49-F238E27FC236}">
                  <a16:creationId xmlns:a16="http://schemas.microsoft.com/office/drawing/2014/main" id="{4513B1D7-80C7-482F-9464-B16E27430A62}"/>
                </a:ext>
              </a:extLst>
            </p:cNvPr>
            <p:cNvSpPr/>
            <p:nvPr/>
          </p:nvSpPr>
          <p:spPr>
            <a:xfrm>
              <a:off x="758175" y="3767881"/>
              <a:ext cx="5372893" cy="433066"/>
            </a:xfrm>
            <a:prstGeom prst="parallelogram">
              <a:avLst>
                <a:gd name="adj" fmla="val 102478"/>
              </a:avLst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54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An object, a subset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cubes, can make three silhouettes of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squares by three parallel lights perpendicular to its faces</a:t>
                </a:r>
              </a:p>
              <a:p>
                <a:pPr marL="0" indent="0">
                  <a:buNone/>
                </a:pPr>
                <a:endParaRPr lang="en-US" sz="28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  <a:blipFill>
                <a:blip r:embed="rId2"/>
                <a:stretch>
                  <a:fillRect l="-2680" t="-2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4A0F52F9-E58E-4727-BDC3-52A03850DE24}"/>
              </a:ext>
            </a:extLst>
          </p:cNvPr>
          <p:cNvGrpSpPr/>
          <p:nvPr/>
        </p:nvGrpSpPr>
        <p:grpSpPr>
          <a:xfrm>
            <a:off x="2496058" y="3285856"/>
            <a:ext cx="1273797" cy="1272608"/>
            <a:chOff x="2564853" y="4052246"/>
            <a:chExt cx="1291053" cy="1289848"/>
          </a:xfrm>
          <a:solidFill>
            <a:srgbClr val="FFFFCC"/>
          </a:solidFill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536C3F5-BC83-4294-A1A2-CF3DF55ACD2F}"/>
                </a:ext>
              </a:extLst>
            </p:cNvPr>
            <p:cNvSpPr/>
            <p:nvPr/>
          </p:nvSpPr>
          <p:spPr>
            <a:xfrm>
              <a:off x="2996008" y="4052246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FA296D43-4D8D-444F-B254-A245116A4EB4}"/>
                </a:ext>
              </a:extLst>
            </p:cNvPr>
            <p:cNvSpPr/>
            <p:nvPr/>
          </p:nvSpPr>
          <p:spPr>
            <a:xfrm>
              <a:off x="2565456" y="4052247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C44C5082-89E7-497C-9167-D65000D1C340}"/>
                </a:ext>
              </a:extLst>
            </p:cNvPr>
            <p:cNvSpPr/>
            <p:nvPr/>
          </p:nvSpPr>
          <p:spPr>
            <a:xfrm>
              <a:off x="3425957" y="405224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BE1B7DD3-40CA-4E8C-8CEB-A0AF45EA561F}"/>
                </a:ext>
              </a:extLst>
            </p:cNvPr>
            <p:cNvSpPr/>
            <p:nvPr/>
          </p:nvSpPr>
          <p:spPr>
            <a:xfrm>
              <a:off x="2996008" y="448219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44B1BD3E-D8A3-43EF-8135-758483834250}"/>
                </a:ext>
              </a:extLst>
            </p:cNvPr>
            <p:cNvSpPr/>
            <p:nvPr/>
          </p:nvSpPr>
          <p:spPr>
            <a:xfrm>
              <a:off x="2565456" y="448219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C4810816-829A-45C8-B5FF-AC4AE7DEA6CF}"/>
                </a:ext>
              </a:extLst>
            </p:cNvPr>
            <p:cNvSpPr/>
            <p:nvPr/>
          </p:nvSpPr>
          <p:spPr>
            <a:xfrm>
              <a:off x="3425957" y="4482195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B638D874-D77A-4A11-9AC7-426E31989370}"/>
                </a:ext>
              </a:extLst>
            </p:cNvPr>
            <p:cNvSpPr/>
            <p:nvPr/>
          </p:nvSpPr>
          <p:spPr>
            <a:xfrm>
              <a:off x="2995405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96E58149-D55F-40A3-A4D8-0F8D5F0E4056}"/>
                </a:ext>
              </a:extLst>
            </p:cNvPr>
            <p:cNvSpPr/>
            <p:nvPr/>
          </p:nvSpPr>
          <p:spPr>
            <a:xfrm>
              <a:off x="2564853" y="491214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63AFA116-2AC0-4300-B403-D0F31A0BF742}"/>
                </a:ext>
              </a:extLst>
            </p:cNvPr>
            <p:cNvSpPr/>
            <p:nvPr/>
          </p:nvSpPr>
          <p:spPr>
            <a:xfrm>
              <a:off x="3425354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6C12CD9B-9D7B-41C7-AE06-5B76F6A60555}"/>
              </a:ext>
            </a:extLst>
          </p:cNvPr>
          <p:cNvGrpSpPr/>
          <p:nvPr/>
        </p:nvGrpSpPr>
        <p:grpSpPr>
          <a:xfrm>
            <a:off x="615975" y="3883699"/>
            <a:ext cx="438317" cy="1683001"/>
            <a:chOff x="2766774" y="3792185"/>
            <a:chExt cx="415804" cy="1683001"/>
          </a:xfrm>
        </p:grpSpPr>
        <p:sp>
          <p:nvSpPr>
            <p:cNvPr id="87" name="平行四辺形 86">
              <a:extLst>
                <a:ext uri="{FF2B5EF4-FFF2-40B4-BE49-F238E27FC236}">
                  <a16:creationId xmlns:a16="http://schemas.microsoft.com/office/drawing/2014/main" id="{885D77FD-5AB4-4EB7-9BC1-490A5CCB408C}"/>
                </a:ext>
              </a:extLst>
            </p:cNvPr>
            <p:cNvSpPr/>
            <p:nvPr/>
          </p:nvSpPr>
          <p:spPr>
            <a:xfrm rot="5400000" flipV="1">
              <a:off x="2555247" y="5123554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平行四辺形 87">
              <a:extLst>
                <a:ext uri="{FF2B5EF4-FFF2-40B4-BE49-F238E27FC236}">
                  <a16:creationId xmlns:a16="http://schemas.microsoft.com/office/drawing/2014/main" id="{0739B6F6-D2EB-4B49-9522-6A6FB8C28F14}"/>
                </a:ext>
              </a:extLst>
            </p:cNvPr>
            <p:cNvSpPr/>
            <p:nvPr/>
          </p:nvSpPr>
          <p:spPr>
            <a:xfrm rot="5400000" flipV="1">
              <a:off x="2692303" y="4979428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平行四辺形 88">
              <a:extLst>
                <a:ext uri="{FF2B5EF4-FFF2-40B4-BE49-F238E27FC236}">
                  <a16:creationId xmlns:a16="http://schemas.microsoft.com/office/drawing/2014/main" id="{BAB6FF92-CB45-4F54-BA1B-9326CFE61608}"/>
                </a:ext>
              </a:extLst>
            </p:cNvPr>
            <p:cNvSpPr/>
            <p:nvPr/>
          </p:nvSpPr>
          <p:spPr>
            <a:xfrm rot="5400000" flipV="1">
              <a:off x="2830262" y="4835304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平行四辺形 89">
              <a:extLst>
                <a:ext uri="{FF2B5EF4-FFF2-40B4-BE49-F238E27FC236}">
                  <a16:creationId xmlns:a16="http://schemas.microsoft.com/office/drawing/2014/main" id="{26FD342C-222F-417E-9B2A-7B3894E26E8B}"/>
                </a:ext>
              </a:extLst>
            </p:cNvPr>
            <p:cNvSpPr/>
            <p:nvPr/>
          </p:nvSpPr>
          <p:spPr>
            <a:xfrm rot="5400000" flipV="1">
              <a:off x="2555699" y="4703755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平行四辺形 90">
              <a:extLst>
                <a:ext uri="{FF2B5EF4-FFF2-40B4-BE49-F238E27FC236}">
                  <a16:creationId xmlns:a16="http://schemas.microsoft.com/office/drawing/2014/main" id="{CEC6ECC8-7489-4C00-A6D6-B81CDA9AE0B2}"/>
                </a:ext>
              </a:extLst>
            </p:cNvPr>
            <p:cNvSpPr/>
            <p:nvPr/>
          </p:nvSpPr>
          <p:spPr>
            <a:xfrm rot="5400000" flipV="1">
              <a:off x="2692755" y="4560820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平行四辺形 91">
              <a:extLst>
                <a:ext uri="{FF2B5EF4-FFF2-40B4-BE49-F238E27FC236}">
                  <a16:creationId xmlns:a16="http://schemas.microsoft.com/office/drawing/2014/main" id="{A9B6404B-D13C-4D74-B2AC-B4A05607E1FF}"/>
                </a:ext>
              </a:extLst>
            </p:cNvPr>
            <p:cNvSpPr/>
            <p:nvPr/>
          </p:nvSpPr>
          <p:spPr>
            <a:xfrm rot="5400000" flipV="1">
              <a:off x="2830714" y="441669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平行四辺形 92">
              <a:extLst>
                <a:ext uri="{FF2B5EF4-FFF2-40B4-BE49-F238E27FC236}">
                  <a16:creationId xmlns:a16="http://schemas.microsoft.com/office/drawing/2014/main" id="{FB7C98F6-021C-4738-8CEA-B053FE304831}"/>
                </a:ext>
              </a:extLst>
            </p:cNvPr>
            <p:cNvSpPr/>
            <p:nvPr/>
          </p:nvSpPr>
          <p:spPr>
            <a:xfrm rot="5400000" flipV="1">
              <a:off x="2555931" y="4288392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平行四辺形 93">
              <a:extLst>
                <a:ext uri="{FF2B5EF4-FFF2-40B4-BE49-F238E27FC236}">
                  <a16:creationId xmlns:a16="http://schemas.microsoft.com/office/drawing/2014/main" id="{1B70FE7C-35F0-4444-B7E5-A3A9F557D108}"/>
                </a:ext>
              </a:extLst>
            </p:cNvPr>
            <p:cNvSpPr/>
            <p:nvPr/>
          </p:nvSpPr>
          <p:spPr>
            <a:xfrm rot="5400000" flipV="1">
              <a:off x="2692987" y="414664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平行四辺形 94">
              <a:extLst>
                <a:ext uri="{FF2B5EF4-FFF2-40B4-BE49-F238E27FC236}">
                  <a16:creationId xmlns:a16="http://schemas.microsoft.com/office/drawing/2014/main" id="{FCFB4399-9198-4FC9-9E4F-68AACE64A376}"/>
                </a:ext>
              </a:extLst>
            </p:cNvPr>
            <p:cNvSpPr/>
            <p:nvPr/>
          </p:nvSpPr>
          <p:spPr>
            <a:xfrm rot="5400000" flipV="1">
              <a:off x="2830946" y="4003712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6C3204C9-71F9-497A-BE8A-BFD206FD4BCA}"/>
              </a:ext>
            </a:extLst>
          </p:cNvPr>
          <p:cNvGrpSpPr/>
          <p:nvPr/>
        </p:nvGrpSpPr>
        <p:grpSpPr>
          <a:xfrm rot="5400000" flipV="1">
            <a:off x="2091561" y="5162220"/>
            <a:ext cx="460652" cy="1718644"/>
            <a:chOff x="2766777" y="3798141"/>
            <a:chExt cx="415801" cy="1700603"/>
          </a:xfrm>
        </p:grpSpPr>
        <p:sp>
          <p:nvSpPr>
            <p:cNvPr id="97" name="平行四辺形 96">
              <a:extLst>
                <a:ext uri="{FF2B5EF4-FFF2-40B4-BE49-F238E27FC236}">
                  <a16:creationId xmlns:a16="http://schemas.microsoft.com/office/drawing/2014/main" id="{17C79CA0-7325-47C2-B652-50773C05E2B1}"/>
                </a:ext>
              </a:extLst>
            </p:cNvPr>
            <p:cNvSpPr/>
            <p:nvPr/>
          </p:nvSpPr>
          <p:spPr>
            <a:xfrm rot="5400000" flipV="1">
              <a:off x="2555250" y="5147112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平行四辺形 97">
              <a:extLst>
                <a:ext uri="{FF2B5EF4-FFF2-40B4-BE49-F238E27FC236}">
                  <a16:creationId xmlns:a16="http://schemas.microsoft.com/office/drawing/2014/main" id="{578AA167-DB1E-47A8-B8C4-8592678886B8}"/>
                </a:ext>
              </a:extLst>
            </p:cNvPr>
            <p:cNvSpPr/>
            <p:nvPr/>
          </p:nvSpPr>
          <p:spPr>
            <a:xfrm rot="5400000" flipV="1">
              <a:off x="2690154" y="5001901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平行四辺形 98">
              <a:extLst>
                <a:ext uri="{FF2B5EF4-FFF2-40B4-BE49-F238E27FC236}">
                  <a16:creationId xmlns:a16="http://schemas.microsoft.com/office/drawing/2014/main" id="{D72F9400-AAD9-407B-AACF-16A075EDEB04}"/>
                </a:ext>
              </a:extLst>
            </p:cNvPr>
            <p:cNvSpPr/>
            <p:nvPr/>
          </p:nvSpPr>
          <p:spPr>
            <a:xfrm rot="5400000" flipV="1">
              <a:off x="2830262" y="485197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平行四辺形 99">
              <a:extLst>
                <a:ext uri="{FF2B5EF4-FFF2-40B4-BE49-F238E27FC236}">
                  <a16:creationId xmlns:a16="http://schemas.microsoft.com/office/drawing/2014/main" id="{330F69F0-2570-4216-99E6-27306146F515}"/>
                </a:ext>
              </a:extLst>
            </p:cNvPr>
            <p:cNvSpPr/>
            <p:nvPr/>
          </p:nvSpPr>
          <p:spPr>
            <a:xfrm rot="5400000" flipV="1">
              <a:off x="2555702" y="4727315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平行四辺形 100">
              <a:extLst>
                <a:ext uri="{FF2B5EF4-FFF2-40B4-BE49-F238E27FC236}">
                  <a16:creationId xmlns:a16="http://schemas.microsoft.com/office/drawing/2014/main" id="{B4301ABF-7935-4A3E-83B7-9DF78B9F3D4A}"/>
                </a:ext>
              </a:extLst>
            </p:cNvPr>
            <p:cNvSpPr/>
            <p:nvPr/>
          </p:nvSpPr>
          <p:spPr>
            <a:xfrm rot="5400000" flipV="1">
              <a:off x="2690606" y="458209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平行四辺形 101">
              <a:extLst>
                <a:ext uri="{FF2B5EF4-FFF2-40B4-BE49-F238E27FC236}">
                  <a16:creationId xmlns:a16="http://schemas.microsoft.com/office/drawing/2014/main" id="{DE5D1085-46B0-4B95-ABB4-FD2C76168BE9}"/>
                </a:ext>
              </a:extLst>
            </p:cNvPr>
            <p:cNvSpPr/>
            <p:nvPr/>
          </p:nvSpPr>
          <p:spPr>
            <a:xfrm rot="5400000" flipV="1">
              <a:off x="2830714" y="4432177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平行四辺形 102">
              <a:extLst>
                <a:ext uri="{FF2B5EF4-FFF2-40B4-BE49-F238E27FC236}">
                  <a16:creationId xmlns:a16="http://schemas.microsoft.com/office/drawing/2014/main" id="{DAC50813-14A8-4633-BF65-773ADA3DA7C4}"/>
                </a:ext>
              </a:extLst>
            </p:cNvPr>
            <p:cNvSpPr/>
            <p:nvPr/>
          </p:nvSpPr>
          <p:spPr>
            <a:xfrm rot="5400000" flipV="1">
              <a:off x="2555934" y="4304809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平行四辺形 103">
              <a:extLst>
                <a:ext uri="{FF2B5EF4-FFF2-40B4-BE49-F238E27FC236}">
                  <a16:creationId xmlns:a16="http://schemas.microsoft.com/office/drawing/2014/main" id="{0B3077F6-7074-4F05-A08C-D42C6CC075A6}"/>
                </a:ext>
              </a:extLst>
            </p:cNvPr>
            <p:cNvSpPr/>
            <p:nvPr/>
          </p:nvSpPr>
          <p:spPr>
            <a:xfrm rot="5400000" flipV="1">
              <a:off x="2690838" y="4159593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平行四辺形 104">
              <a:extLst>
                <a:ext uri="{FF2B5EF4-FFF2-40B4-BE49-F238E27FC236}">
                  <a16:creationId xmlns:a16="http://schemas.microsoft.com/office/drawing/2014/main" id="{D0FE7840-CC90-4BC1-B58D-C97DD5D0E21A}"/>
                </a:ext>
              </a:extLst>
            </p:cNvPr>
            <p:cNvSpPr/>
            <p:nvPr/>
          </p:nvSpPr>
          <p:spPr>
            <a:xfrm rot="5400000" flipV="1">
              <a:off x="2830946" y="4009668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直方体 105">
            <a:extLst>
              <a:ext uri="{FF2B5EF4-FFF2-40B4-BE49-F238E27FC236}">
                <a16:creationId xmlns:a16="http://schemas.microsoft.com/office/drawing/2014/main" id="{6C90E121-E352-4CAF-A949-1C91D1421273}"/>
              </a:ext>
            </a:extLst>
          </p:cNvPr>
          <p:cNvSpPr/>
          <p:nvPr/>
        </p:nvSpPr>
        <p:spPr>
          <a:xfrm>
            <a:off x="1487877" y="3872412"/>
            <a:ext cx="1699944" cy="1699947"/>
          </a:xfrm>
          <a:prstGeom prst="cube">
            <a:avLst/>
          </a:prstGeom>
          <a:solidFill>
            <a:srgbClr val="0091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/>
              <a:t>?</a:t>
            </a:r>
            <a:endParaRPr kumimoji="1" lang="ja-JP" altLang="en-US" sz="8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3C80B1-1888-4704-B12E-90F332968E36}"/>
              </a:ext>
            </a:extLst>
          </p:cNvPr>
          <p:cNvSpPr txBox="1"/>
          <p:nvPr/>
        </p:nvSpPr>
        <p:spPr>
          <a:xfrm>
            <a:off x="4173030" y="4151030"/>
            <a:ext cx="466693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/>
              <a:t>Can you make such an object</a:t>
            </a:r>
            <a:br>
              <a:rPr kumimoji="1" lang="en-US" altLang="ja-JP" sz="2800" dirty="0"/>
            </a:br>
            <a:r>
              <a:rPr kumimoji="1" lang="en-US" altLang="ja-JP" sz="2800" dirty="0"/>
              <a:t>to make the given silhouettes?</a:t>
            </a:r>
          </a:p>
        </p:txBody>
      </p:sp>
    </p:spTree>
    <p:extLst>
      <p:ext uri="{BB962C8B-B14F-4D97-AF65-F5344CB8AC3E}">
        <p14:creationId xmlns:p14="http://schemas.microsoft.com/office/powerpoint/2010/main" val="203592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タイトル 1">
                <a:extLst>
                  <a:ext uri="{FF2B5EF4-FFF2-40B4-BE49-F238E27FC236}">
                    <a16:creationId xmlns:a16="http://schemas.microsoft.com/office/drawing/2014/main" id="{8EE6C952-9CE1-42DB-B0D6-977FE9FE88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</p:spPr>
            <p:txBody>
              <a:bodyPr/>
              <a:lstStyle/>
              <a:p>
                <a:r>
                  <a:rPr lang="en-US" dirty="0"/>
                  <a:t>Solution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O</m:t>
                    </m:r>
                    <m:r>
                      <a:rPr lang="en-US" altLang="ja-JP" sz="4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sup>
                    </m:sSup>
                    <m:r>
                      <a:rPr lang="en-US" altLang="ja-JP" sz="4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1" name="タイトル 1">
                <a:extLst>
                  <a:ext uri="{FF2B5EF4-FFF2-40B4-BE49-F238E27FC236}">
                    <a16:creationId xmlns:a16="http://schemas.microsoft.com/office/drawing/2014/main" id="{8EE6C952-9CE1-42DB-B0D6-977FE9FE8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  <a:blipFill>
                <a:blip r:embed="rId2"/>
                <a:stretch>
                  <a:fillRect l="-3635" b="-22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コンテンツ プレースホルダー 2">
                <a:extLst>
                  <a:ext uri="{FF2B5EF4-FFF2-40B4-BE49-F238E27FC236}">
                    <a16:creationId xmlns:a16="http://schemas.microsoft.com/office/drawing/2014/main" id="{546626E6-B620-481C-9C2E-424304124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800" dirty="0"/>
                  <a:t>Begin with the full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altLang="ja-JP" sz="2800" dirty="0">
                    <a:cs typeface="Courier New" panose="02070309020205020404" pitchFamily="49" charset="0"/>
                  </a:rPr>
                  <a:t> </a:t>
                </a:r>
                <a:r>
                  <a:rPr kumimoji="1" lang="en-US" altLang="ja-JP" sz="2800" dirty="0"/>
                  <a:t>cube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800" dirty="0"/>
                  <a:t>Remove 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cubes blocking the light </a:t>
                </a:r>
                <a:r>
                  <a:rPr kumimoji="1" lang="en-US" altLang="ja-JP" sz="2800" dirty="0"/>
                  <a:t>to make a blight cell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800" dirty="0"/>
                  <a:t>Check if the remaining cubes make the silhouettes</a:t>
                </a:r>
                <a:endParaRPr kumimoji="1" lang="ja-JP" alt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4" name="コンテンツ プレースホルダー 2">
                <a:extLst>
                  <a:ext uri="{FF2B5EF4-FFF2-40B4-BE49-F238E27FC236}">
                    <a16:creationId xmlns:a16="http://schemas.microsoft.com/office/drawing/2014/main" id="{546626E6-B620-481C-9C2E-424304124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  <a:blipFill>
                <a:blip r:embed="rId3"/>
                <a:stretch>
                  <a:fillRect l="-2675" t="-2727" r="-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C862EA5A-42D9-455D-91A5-24007EA90876}"/>
              </a:ext>
            </a:extLst>
          </p:cNvPr>
          <p:cNvSpPr/>
          <p:nvPr/>
        </p:nvSpPr>
        <p:spPr>
          <a:xfrm>
            <a:off x="0" y="3514726"/>
            <a:ext cx="9144000" cy="28135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708BF51-52B6-45FC-81C6-F012D0CC5808}"/>
              </a:ext>
            </a:extLst>
          </p:cNvPr>
          <p:cNvGrpSpPr/>
          <p:nvPr/>
        </p:nvGrpSpPr>
        <p:grpSpPr>
          <a:xfrm>
            <a:off x="763312" y="3763071"/>
            <a:ext cx="2329127" cy="2702565"/>
            <a:chOff x="639487" y="3715437"/>
            <a:chExt cx="2329127" cy="2702565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7C55AF2B-1632-4E47-9EF9-35E254F740CA}"/>
                </a:ext>
              </a:extLst>
            </p:cNvPr>
            <p:cNvGrpSpPr/>
            <p:nvPr/>
          </p:nvGrpSpPr>
          <p:grpSpPr>
            <a:xfrm>
              <a:off x="1677561" y="3736975"/>
              <a:ext cx="1291053" cy="1289848"/>
              <a:chOff x="2564853" y="4052246"/>
              <a:chExt cx="1291053" cy="1289848"/>
            </a:xfrm>
            <a:solidFill>
              <a:schemeClr val="tx1"/>
            </a:solidFill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6BF4041-B711-43AF-8E50-068900876720}"/>
                  </a:ext>
                </a:extLst>
              </p:cNvPr>
              <p:cNvSpPr/>
              <p:nvPr/>
            </p:nvSpPr>
            <p:spPr>
              <a:xfrm>
                <a:off x="2996008" y="4052246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52B26AF6-1BA0-4C3B-A603-C6721EDB5454}"/>
                  </a:ext>
                </a:extLst>
              </p:cNvPr>
              <p:cNvSpPr/>
              <p:nvPr/>
            </p:nvSpPr>
            <p:spPr>
              <a:xfrm>
                <a:off x="2565456" y="4052247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3EDAE21C-A0BA-4A80-960C-0B250F20F6D6}"/>
                  </a:ext>
                </a:extLst>
              </p:cNvPr>
              <p:cNvSpPr/>
              <p:nvPr/>
            </p:nvSpPr>
            <p:spPr>
              <a:xfrm>
                <a:off x="3425957" y="4052246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9EE89B76-7239-459E-9030-46B794CD280F}"/>
                  </a:ext>
                </a:extLst>
              </p:cNvPr>
              <p:cNvSpPr/>
              <p:nvPr/>
            </p:nvSpPr>
            <p:spPr>
              <a:xfrm>
                <a:off x="2996008" y="4482195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141CF309-C26B-442F-A7A9-1FA364D5A639}"/>
                  </a:ext>
                </a:extLst>
              </p:cNvPr>
              <p:cNvSpPr/>
              <p:nvPr/>
            </p:nvSpPr>
            <p:spPr>
              <a:xfrm>
                <a:off x="2565456" y="4482196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360CC36-5F07-4305-BA5F-A5F9FCFFBC94}"/>
                  </a:ext>
                </a:extLst>
              </p:cNvPr>
              <p:cNvSpPr/>
              <p:nvPr/>
            </p:nvSpPr>
            <p:spPr>
              <a:xfrm>
                <a:off x="3425957" y="4482195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0D79EF34-ED9E-4853-A073-01A589991AB2}"/>
                  </a:ext>
                </a:extLst>
              </p:cNvPr>
              <p:cNvSpPr/>
              <p:nvPr/>
            </p:nvSpPr>
            <p:spPr>
              <a:xfrm>
                <a:off x="2995405" y="4912144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21EA5CCE-14E9-4C3A-B873-8E41BB72C368}"/>
                  </a:ext>
                </a:extLst>
              </p:cNvPr>
              <p:cNvSpPr/>
              <p:nvPr/>
            </p:nvSpPr>
            <p:spPr>
              <a:xfrm>
                <a:off x="2564853" y="4912145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0FD19433-E5E5-44E7-9EA8-0754EC566C85}"/>
                  </a:ext>
                </a:extLst>
              </p:cNvPr>
              <p:cNvSpPr/>
              <p:nvPr/>
            </p:nvSpPr>
            <p:spPr>
              <a:xfrm>
                <a:off x="3425354" y="4912144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CCA412E-8108-4986-ABE6-1C7B898ECD14}"/>
                </a:ext>
              </a:extLst>
            </p:cNvPr>
            <p:cNvGrpSpPr/>
            <p:nvPr/>
          </p:nvGrpSpPr>
          <p:grpSpPr>
            <a:xfrm>
              <a:off x="639487" y="4346575"/>
              <a:ext cx="1713273" cy="1702326"/>
              <a:chOff x="632523" y="158749"/>
              <a:chExt cx="5287349" cy="5253565"/>
            </a:xfrm>
            <a:solidFill>
              <a:srgbClr val="0091FE"/>
            </a:solidFill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64432549-7AF9-4ED6-9E54-E139077E63AF}"/>
                  </a:ext>
                </a:extLst>
              </p:cNvPr>
              <p:cNvGrpSpPr/>
              <p:nvPr/>
            </p:nvGrpSpPr>
            <p:grpSpPr>
              <a:xfrm>
                <a:off x="632523" y="2785532"/>
                <a:ext cx="5287349" cy="2626782"/>
                <a:chOff x="851598" y="1566332"/>
                <a:chExt cx="5287349" cy="2626782"/>
              </a:xfrm>
              <a:grpFill/>
            </p:grpSpPr>
            <p:sp>
              <p:nvSpPr>
                <p:cNvPr id="4" name="直方体 3">
                  <a:extLst>
                    <a:ext uri="{FF2B5EF4-FFF2-40B4-BE49-F238E27FC236}">
                      <a16:creationId xmlns:a16="http://schemas.microsoft.com/office/drawing/2014/main" id="{5EBC9FEA-8E17-4BFB-8DA7-11546D24EF08}"/>
                    </a:ext>
                  </a:extLst>
                </p:cNvPr>
                <p:cNvSpPr/>
                <p:nvPr/>
              </p:nvSpPr>
              <p:spPr>
                <a:xfrm>
                  <a:off x="1772306" y="1566333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7" name="直方体 6">
                  <a:extLst>
                    <a:ext uri="{FF2B5EF4-FFF2-40B4-BE49-F238E27FC236}">
                      <a16:creationId xmlns:a16="http://schemas.microsoft.com/office/drawing/2014/main" id="{81301344-53F4-4C65-9DF2-4866594A8D74}"/>
                    </a:ext>
                  </a:extLst>
                </p:cNvPr>
                <p:cNvSpPr/>
                <p:nvPr/>
              </p:nvSpPr>
              <p:spPr>
                <a:xfrm>
                  <a:off x="3094143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1" name="直方体 10">
                  <a:extLst>
                    <a:ext uri="{FF2B5EF4-FFF2-40B4-BE49-F238E27FC236}">
                      <a16:creationId xmlns:a16="http://schemas.microsoft.com/office/drawing/2014/main" id="{0A141E90-459D-408A-A694-AC955055602C}"/>
                    </a:ext>
                  </a:extLst>
                </p:cNvPr>
                <p:cNvSpPr/>
                <p:nvPr/>
              </p:nvSpPr>
              <p:spPr>
                <a:xfrm>
                  <a:off x="4415980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3" name="直方体 12">
                  <a:extLst>
                    <a:ext uri="{FF2B5EF4-FFF2-40B4-BE49-F238E27FC236}">
                      <a16:creationId xmlns:a16="http://schemas.microsoft.com/office/drawing/2014/main" id="{294294E6-A240-4DB2-A0C8-F28997DF4C3A}"/>
                    </a:ext>
                  </a:extLst>
                </p:cNvPr>
                <p:cNvSpPr/>
                <p:nvPr/>
              </p:nvSpPr>
              <p:spPr>
                <a:xfrm>
                  <a:off x="1311952" y="2018241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4" name="直方体 13">
                  <a:extLst>
                    <a:ext uri="{FF2B5EF4-FFF2-40B4-BE49-F238E27FC236}">
                      <a16:creationId xmlns:a16="http://schemas.microsoft.com/office/drawing/2014/main" id="{6E4CB927-B087-4987-A3ED-9103160B1E1C}"/>
                    </a:ext>
                  </a:extLst>
                </p:cNvPr>
                <p:cNvSpPr/>
                <p:nvPr/>
              </p:nvSpPr>
              <p:spPr>
                <a:xfrm>
                  <a:off x="2633789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5" name="直方体 14">
                  <a:extLst>
                    <a:ext uri="{FF2B5EF4-FFF2-40B4-BE49-F238E27FC236}">
                      <a16:creationId xmlns:a16="http://schemas.microsoft.com/office/drawing/2014/main" id="{D4C9F5EF-D175-4E05-BE34-F11082AA6C72}"/>
                    </a:ext>
                  </a:extLst>
                </p:cNvPr>
                <p:cNvSpPr/>
                <p:nvPr/>
              </p:nvSpPr>
              <p:spPr>
                <a:xfrm>
                  <a:off x="3955626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6" name="直方体 15">
                  <a:extLst>
                    <a:ext uri="{FF2B5EF4-FFF2-40B4-BE49-F238E27FC236}">
                      <a16:creationId xmlns:a16="http://schemas.microsoft.com/office/drawing/2014/main" id="{8698FC6A-F5A7-41AB-80F4-3979757EB157}"/>
                    </a:ext>
                  </a:extLst>
                </p:cNvPr>
                <p:cNvSpPr/>
                <p:nvPr/>
              </p:nvSpPr>
              <p:spPr>
                <a:xfrm>
                  <a:off x="851598" y="2470147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7" name="直方体 16">
                  <a:extLst>
                    <a:ext uri="{FF2B5EF4-FFF2-40B4-BE49-F238E27FC236}">
                      <a16:creationId xmlns:a16="http://schemas.microsoft.com/office/drawing/2014/main" id="{6894BF88-6EE4-46C4-95CA-F0C3DC8D4297}"/>
                    </a:ext>
                  </a:extLst>
                </p:cNvPr>
                <p:cNvSpPr/>
                <p:nvPr/>
              </p:nvSpPr>
              <p:spPr>
                <a:xfrm>
                  <a:off x="2173435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8" name="直方体 17">
                  <a:extLst>
                    <a:ext uri="{FF2B5EF4-FFF2-40B4-BE49-F238E27FC236}">
                      <a16:creationId xmlns:a16="http://schemas.microsoft.com/office/drawing/2014/main" id="{E3540E06-C557-4D52-8F00-8376640EA1AB}"/>
                    </a:ext>
                  </a:extLst>
                </p:cNvPr>
                <p:cNvSpPr/>
                <p:nvPr/>
              </p:nvSpPr>
              <p:spPr>
                <a:xfrm>
                  <a:off x="3495272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963690ED-B934-44B7-8D2F-D8E6DF13C0EF}"/>
                  </a:ext>
                </a:extLst>
              </p:cNvPr>
              <p:cNvGrpSpPr/>
              <p:nvPr/>
            </p:nvGrpSpPr>
            <p:grpSpPr>
              <a:xfrm>
                <a:off x="632523" y="1472140"/>
                <a:ext cx="5287349" cy="2626782"/>
                <a:chOff x="851598" y="1566332"/>
                <a:chExt cx="5287349" cy="2626782"/>
              </a:xfrm>
              <a:grpFill/>
            </p:grpSpPr>
            <p:sp>
              <p:nvSpPr>
                <p:cNvPr id="22" name="直方体 21">
                  <a:extLst>
                    <a:ext uri="{FF2B5EF4-FFF2-40B4-BE49-F238E27FC236}">
                      <a16:creationId xmlns:a16="http://schemas.microsoft.com/office/drawing/2014/main" id="{F8BB6413-A777-48AD-9DEC-B553586F2197}"/>
                    </a:ext>
                  </a:extLst>
                </p:cNvPr>
                <p:cNvSpPr/>
                <p:nvPr/>
              </p:nvSpPr>
              <p:spPr>
                <a:xfrm>
                  <a:off x="1772306" y="1566333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23" name="直方体 22">
                  <a:extLst>
                    <a:ext uri="{FF2B5EF4-FFF2-40B4-BE49-F238E27FC236}">
                      <a16:creationId xmlns:a16="http://schemas.microsoft.com/office/drawing/2014/main" id="{1FF894B6-2470-446E-854A-6AE7985C26F6}"/>
                    </a:ext>
                  </a:extLst>
                </p:cNvPr>
                <p:cNvSpPr/>
                <p:nvPr/>
              </p:nvSpPr>
              <p:spPr>
                <a:xfrm>
                  <a:off x="3094143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24" name="直方体 23">
                  <a:extLst>
                    <a:ext uri="{FF2B5EF4-FFF2-40B4-BE49-F238E27FC236}">
                      <a16:creationId xmlns:a16="http://schemas.microsoft.com/office/drawing/2014/main" id="{D3986A2B-3D14-444C-904A-085F5DBA47D9}"/>
                    </a:ext>
                  </a:extLst>
                </p:cNvPr>
                <p:cNvSpPr/>
                <p:nvPr/>
              </p:nvSpPr>
              <p:spPr>
                <a:xfrm>
                  <a:off x="4415980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25" name="直方体 24">
                  <a:extLst>
                    <a:ext uri="{FF2B5EF4-FFF2-40B4-BE49-F238E27FC236}">
                      <a16:creationId xmlns:a16="http://schemas.microsoft.com/office/drawing/2014/main" id="{DBA8528E-EF62-4DAA-AC8D-EC993A348390}"/>
                    </a:ext>
                  </a:extLst>
                </p:cNvPr>
                <p:cNvSpPr/>
                <p:nvPr/>
              </p:nvSpPr>
              <p:spPr>
                <a:xfrm>
                  <a:off x="1311952" y="2018241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26" name="直方体 25">
                  <a:extLst>
                    <a:ext uri="{FF2B5EF4-FFF2-40B4-BE49-F238E27FC236}">
                      <a16:creationId xmlns:a16="http://schemas.microsoft.com/office/drawing/2014/main" id="{2E6972DB-E704-4DD4-AD76-8048712F6427}"/>
                    </a:ext>
                  </a:extLst>
                </p:cNvPr>
                <p:cNvSpPr/>
                <p:nvPr/>
              </p:nvSpPr>
              <p:spPr>
                <a:xfrm>
                  <a:off x="2633789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27" name="直方体 26">
                  <a:extLst>
                    <a:ext uri="{FF2B5EF4-FFF2-40B4-BE49-F238E27FC236}">
                      <a16:creationId xmlns:a16="http://schemas.microsoft.com/office/drawing/2014/main" id="{704270F3-46A5-4357-BBDD-C9D1086F2F23}"/>
                    </a:ext>
                  </a:extLst>
                </p:cNvPr>
                <p:cNvSpPr/>
                <p:nvPr/>
              </p:nvSpPr>
              <p:spPr>
                <a:xfrm>
                  <a:off x="3955626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28" name="直方体 27">
                  <a:extLst>
                    <a:ext uri="{FF2B5EF4-FFF2-40B4-BE49-F238E27FC236}">
                      <a16:creationId xmlns:a16="http://schemas.microsoft.com/office/drawing/2014/main" id="{E6A762E5-98B5-4A73-99B4-B48DB094E82C}"/>
                    </a:ext>
                  </a:extLst>
                </p:cNvPr>
                <p:cNvSpPr/>
                <p:nvPr/>
              </p:nvSpPr>
              <p:spPr>
                <a:xfrm>
                  <a:off x="851598" y="2470147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29" name="直方体 28">
                  <a:extLst>
                    <a:ext uri="{FF2B5EF4-FFF2-40B4-BE49-F238E27FC236}">
                      <a16:creationId xmlns:a16="http://schemas.microsoft.com/office/drawing/2014/main" id="{B7DD4AFC-1805-44ED-941B-701D8780DC99}"/>
                    </a:ext>
                  </a:extLst>
                </p:cNvPr>
                <p:cNvSpPr/>
                <p:nvPr/>
              </p:nvSpPr>
              <p:spPr>
                <a:xfrm>
                  <a:off x="2173435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0" name="直方体 29">
                  <a:extLst>
                    <a:ext uri="{FF2B5EF4-FFF2-40B4-BE49-F238E27FC236}">
                      <a16:creationId xmlns:a16="http://schemas.microsoft.com/office/drawing/2014/main" id="{81A24BBE-6DBF-4598-9573-B1AC9F7DCBB1}"/>
                    </a:ext>
                  </a:extLst>
                </p:cNvPr>
                <p:cNvSpPr/>
                <p:nvPr/>
              </p:nvSpPr>
              <p:spPr>
                <a:xfrm>
                  <a:off x="3495272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86374D8A-830A-46B2-9F2B-F43C7C19BE1F}"/>
                  </a:ext>
                </a:extLst>
              </p:cNvPr>
              <p:cNvGrpSpPr/>
              <p:nvPr/>
            </p:nvGrpSpPr>
            <p:grpSpPr>
              <a:xfrm>
                <a:off x="632523" y="158749"/>
                <a:ext cx="5287349" cy="2626782"/>
                <a:chOff x="851598" y="1566332"/>
                <a:chExt cx="5287349" cy="2626782"/>
              </a:xfrm>
              <a:grpFill/>
            </p:grpSpPr>
            <p:sp>
              <p:nvSpPr>
                <p:cNvPr id="32" name="直方体 31">
                  <a:extLst>
                    <a:ext uri="{FF2B5EF4-FFF2-40B4-BE49-F238E27FC236}">
                      <a16:creationId xmlns:a16="http://schemas.microsoft.com/office/drawing/2014/main" id="{3084EFA5-1FF3-4F00-95DB-3C07E62CBA2B}"/>
                    </a:ext>
                  </a:extLst>
                </p:cNvPr>
                <p:cNvSpPr/>
                <p:nvPr/>
              </p:nvSpPr>
              <p:spPr>
                <a:xfrm>
                  <a:off x="1772306" y="1566333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3" name="直方体 32">
                  <a:extLst>
                    <a:ext uri="{FF2B5EF4-FFF2-40B4-BE49-F238E27FC236}">
                      <a16:creationId xmlns:a16="http://schemas.microsoft.com/office/drawing/2014/main" id="{677DBE94-E0BC-4DB7-94BC-5D5405C609CC}"/>
                    </a:ext>
                  </a:extLst>
                </p:cNvPr>
                <p:cNvSpPr/>
                <p:nvPr/>
              </p:nvSpPr>
              <p:spPr>
                <a:xfrm>
                  <a:off x="3094143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4" name="直方体 33">
                  <a:extLst>
                    <a:ext uri="{FF2B5EF4-FFF2-40B4-BE49-F238E27FC236}">
                      <a16:creationId xmlns:a16="http://schemas.microsoft.com/office/drawing/2014/main" id="{DF0102D0-5124-4A48-97EE-08689D2B3C2D}"/>
                    </a:ext>
                  </a:extLst>
                </p:cNvPr>
                <p:cNvSpPr/>
                <p:nvPr/>
              </p:nvSpPr>
              <p:spPr>
                <a:xfrm>
                  <a:off x="4415980" y="1566332"/>
                  <a:ext cx="1722967" cy="1722967"/>
                </a:xfrm>
                <a:prstGeom prst="cube">
                  <a:avLst/>
                </a:prstGeom>
                <a:solidFill>
                  <a:srgbClr val="FF0000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5" name="直方体 34">
                  <a:extLst>
                    <a:ext uri="{FF2B5EF4-FFF2-40B4-BE49-F238E27FC236}">
                      <a16:creationId xmlns:a16="http://schemas.microsoft.com/office/drawing/2014/main" id="{29AEBA6D-36F5-41D6-8809-9701075A7091}"/>
                    </a:ext>
                  </a:extLst>
                </p:cNvPr>
                <p:cNvSpPr/>
                <p:nvPr/>
              </p:nvSpPr>
              <p:spPr>
                <a:xfrm>
                  <a:off x="1311952" y="2018241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6" name="直方体 35">
                  <a:extLst>
                    <a:ext uri="{FF2B5EF4-FFF2-40B4-BE49-F238E27FC236}">
                      <a16:creationId xmlns:a16="http://schemas.microsoft.com/office/drawing/2014/main" id="{C16014B6-E229-49DB-B5AB-84255F3D2B80}"/>
                    </a:ext>
                  </a:extLst>
                </p:cNvPr>
                <p:cNvSpPr/>
                <p:nvPr/>
              </p:nvSpPr>
              <p:spPr>
                <a:xfrm>
                  <a:off x="2633789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7" name="直方体 36">
                  <a:extLst>
                    <a:ext uri="{FF2B5EF4-FFF2-40B4-BE49-F238E27FC236}">
                      <a16:creationId xmlns:a16="http://schemas.microsoft.com/office/drawing/2014/main" id="{EFE55840-E8B2-4465-BECB-F9C926561268}"/>
                    </a:ext>
                  </a:extLst>
                </p:cNvPr>
                <p:cNvSpPr/>
                <p:nvPr/>
              </p:nvSpPr>
              <p:spPr>
                <a:xfrm>
                  <a:off x="3983651" y="2018240"/>
                  <a:ext cx="1722966" cy="1722966"/>
                </a:xfrm>
                <a:prstGeom prst="cube">
                  <a:avLst/>
                </a:prstGeom>
                <a:solidFill>
                  <a:srgbClr val="FF0000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8" name="直方体 37">
                  <a:extLst>
                    <a:ext uri="{FF2B5EF4-FFF2-40B4-BE49-F238E27FC236}">
                      <a16:creationId xmlns:a16="http://schemas.microsoft.com/office/drawing/2014/main" id="{29B7F15B-7D14-445C-8F67-F88FC1F16FB5}"/>
                    </a:ext>
                  </a:extLst>
                </p:cNvPr>
                <p:cNvSpPr/>
                <p:nvPr/>
              </p:nvSpPr>
              <p:spPr>
                <a:xfrm>
                  <a:off x="851598" y="2470147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39" name="直方体 38">
                  <a:extLst>
                    <a:ext uri="{FF2B5EF4-FFF2-40B4-BE49-F238E27FC236}">
                      <a16:creationId xmlns:a16="http://schemas.microsoft.com/office/drawing/2014/main" id="{37634E44-D58A-46C1-A7A9-3C5ED4F44C31}"/>
                    </a:ext>
                  </a:extLst>
                </p:cNvPr>
                <p:cNvSpPr/>
                <p:nvPr/>
              </p:nvSpPr>
              <p:spPr>
                <a:xfrm>
                  <a:off x="2173435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40" name="直方体 39">
                  <a:extLst>
                    <a:ext uri="{FF2B5EF4-FFF2-40B4-BE49-F238E27FC236}">
                      <a16:creationId xmlns:a16="http://schemas.microsoft.com/office/drawing/2014/main" id="{7B0943FE-E891-4ABF-A20D-1E647CEA66F5}"/>
                    </a:ext>
                  </a:extLst>
                </p:cNvPr>
                <p:cNvSpPr/>
                <p:nvPr/>
              </p:nvSpPr>
              <p:spPr>
                <a:xfrm>
                  <a:off x="3523296" y="2470145"/>
                  <a:ext cx="1722966" cy="1722966"/>
                </a:xfrm>
                <a:prstGeom prst="cube">
                  <a:avLst/>
                </a:prstGeom>
                <a:solidFill>
                  <a:srgbClr val="FF0000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</p:grpSp>
        </p:grp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5AC267BB-D4FB-47C4-BD57-395CEADD209B}"/>
                </a:ext>
              </a:extLst>
            </p:cNvPr>
            <p:cNvSpPr/>
            <p:nvPr/>
          </p:nvSpPr>
          <p:spPr>
            <a:xfrm rot="18897586">
              <a:off x="289793" y="5551813"/>
              <a:ext cx="1645877" cy="86502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矢印: 右 67">
              <a:extLst>
                <a:ext uri="{FF2B5EF4-FFF2-40B4-BE49-F238E27FC236}">
                  <a16:creationId xmlns:a16="http://schemas.microsoft.com/office/drawing/2014/main" id="{44BF945E-97DF-413C-B56F-4F607B479901}"/>
                </a:ext>
              </a:extLst>
            </p:cNvPr>
            <p:cNvSpPr/>
            <p:nvPr/>
          </p:nvSpPr>
          <p:spPr>
            <a:xfrm rot="18892936">
              <a:off x="1481440" y="4379491"/>
              <a:ext cx="1505777" cy="177669"/>
            </a:xfrm>
            <a:prstGeom prst="rightArrow">
              <a:avLst>
                <a:gd name="adj1" fmla="val 45325"/>
                <a:gd name="adj2" fmla="val 73189"/>
              </a:avLst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05289E2-EDEB-4FBB-81D6-E64161EE6EC3}"/>
              </a:ext>
            </a:extLst>
          </p:cNvPr>
          <p:cNvGrpSpPr/>
          <p:nvPr/>
        </p:nvGrpSpPr>
        <p:grpSpPr>
          <a:xfrm>
            <a:off x="5779288" y="3515493"/>
            <a:ext cx="2329127" cy="3163854"/>
            <a:chOff x="4898220" y="3467865"/>
            <a:chExt cx="2329127" cy="3163854"/>
          </a:xfrm>
        </p:grpSpPr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4198041A-BE35-4276-ABA2-F5BDF60C2D2E}"/>
                </a:ext>
              </a:extLst>
            </p:cNvPr>
            <p:cNvGrpSpPr/>
            <p:nvPr/>
          </p:nvGrpSpPr>
          <p:grpSpPr>
            <a:xfrm>
              <a:off x="5936294" y="3731017"/>
              <a:ext cx="1291053" cy="1289848"/>
              <a:chOff x="2564853" y="4052246"/>
              <a:chExt cx="1291053" cy="1289848"/>
            </a:xfrm>
            <a:solidFill>
              <a:schemeClr val="tx1"/>
            </a:solidFill>
          </p:grpSpPr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6F3550EE-8F7D-4726-B568-906049946C8C}"/>
                  </a:ext>
                </a:extLst>
              </p:cNvPr>
              <p:cNvSpPr/>
              <p:nvPr/>
            </p:nvSpPr>
            <p:spPr>
              <a:xfrm>
                <a:off x="2996008" y="4052246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4DBD4282-B52F-4C98-BCEC-6D6BE3BB4B53}"/>
                  </a:ext>
                </a:extLst>
              </p:cNvPr>
              <p:cNvSpPr/>
              <p:nvPr/>
            </p:nvSpPr>
            <p:spPr>
              <a:xfrm>
                <a:off x="2565456" y="4052247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F1C47DCB-5F2A-4CA8-A8F9-E5FA3C5F8048}"/>
                  </a:ext>
                </a:extLst>
              </p:cNvPr>
              <p:cNvSpPr/>
              <p:nvPr/>
            </p:nvSpPr>
            <p:spPr>
              <a:xfrm>
                <a:off x="3425957" y="4052246"/>
                <a:ext cx="429949" cy="42994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8AA2BA78-12AB-4CA6-9C4C-EAEA62C6A663}"/>
                  </a:ext>
                </a:extLst>
              </p:cNvPr>
              <p:cNvSpPr/>
              <p:nvPr/>
            </p:nvSpPr>
            <p:spPr>
              <a:xfrm>
                <a:off x="2996008" y="4482195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5941033B-B33D-4CC8-9B31-52C774777B05}"/>
                  </a:ext>
                </a:extLst>
              </p:cNvPr>
              <p:cNvSpPr/>
              <p:nvPr/>
            </p:nvSpPr>
            <p:spPr>
              <a:xfrm>
                <a:off x="2565456" y="4482196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DC1DE893-2910-4990-8322-D0288301BBBB}"/>
                  </a:ext>
                </a:extLst>
              </p:cNvPr>
              <p:cNvSpPr/>
              <p:nvPr/>
            </p:nvSpPr>
            <p:spPr>
              <a:xfrm>
                <a:off x="3425957" y="4482195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4DC6CDFE-A07B-4C20-B828-DB9D5B9EA398}"/>
                  </a:ext>
                </a:extLst>
              </p:cNvPr>
              <p:cNvSpPr/>
              <p:nvPr/>
            </p:nvSpPr>
            <p:spPr>
              <a:xfrm>
                <a:off x="2995405" y="4912144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95183A2C-55C0-4776-8299-EC9DE667699B}"/>
                  </a:ext>
                </a:extLst>
              </p:cNvPr>
              <p:cNvSpPr/>
              <p:nvPr/>
            </p:nvSpPr>
            <p:spPr>
              <a:xfrm>
                <a:off x="2564853" y="4912145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F1DEE035-47E4-45E0-8348-6568880B320C}"/>
                  </a:ext>
                </a:extLst>
              </p:cNvPr>
              <p:cNvSpPr/>
              <p:nvPr/>
            </p:nvSpPr>
            <p:spPr>
              <a:xfrm>
                <a:off x="3425354" y="4912144"/>
                <a:ext cx="429949" cy="42994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666B8172-3E1B-4ACE-AC9C-CA6208DD56E3}"/>
                </a:ext>
              </a:extLst>
            </p:cNvPr>
            <p:cNvGrpSpPr/>
            <p:nvPr/>
          </p:nvGrpSpPr>
          <p:grpSpPr>
            <a:xfrm>
              <a:off x="4898220" y="4340617"/>
              <a:ext cx="1713273" cy="1702326"/>
              <a:chOff x="632523" y="158749"/>
              <a:chExt cx="5287349" cy="5253565"/>
            </a:xfrm>
            <a:solidFill>
              <a:srgbClr val="0091FE"/>
            </a:solidFill>
          </p:grpSpPr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8E626854-72D0-43ED-889A-08F1C638E78A}"/>
                  </a:ext>
                </a:extLst>
              </p:cNvPr>
              <p:cNvGrpSpPr/>
              <p:nvPr/>
            </p:nvGrpSpPr>
            <p:grpSpPr>
              <a:xfrm>
                <a:off x="632523" y="2785532"/>
                <a:ext cx="5287349" cy="2626782"/>
                <a:chOff x="851598" y="1566332"/>
                <a:chExt cx="5287349" cy="2626782"/>
              </a:xfrm>
              <a:grpFill/>
            </p:grpSpPr>
            <p:sp>
              <p:nvSpPr>
                <p:cNvPr id="104" name="直方体 103">
                  <a:extLst>
                    <a:ext uri="{FF2B5EF4-FFF2-40B4-BE49-F238E27FC236}">
                      <a16:creationId xmlns:a16="http://schemas.microsoft.com/office/drawing/2014/main" id="{A028F4C2-B34E-4D99-AF0A-B54D838FE396}"/>
                    </a:ext>
                  </a:extLst>
                </p:cNvPr>
                <p:cNvSpPr/>
                <p:nvPr/>
              </p:nvSpPr>
              <p:spPr>
                <a:xfrm>
                  <a:off x="1772306" y="1566333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5" name="直方体 104">
                  <a:extLst>
                    <a:ext uri="{FF2B5EF4-FFF2-40B4-BE49-F238E27FC236}">
                      <a16:creationId xmlns:a16="http://schemas.microsoft.com/office/drawing/2014/main" id="{BAE15539-57D3-4B24-8F62-130ACA371D97}"/>
                    </a:ext>
                  </a:extLst>
                </p:cNvPr>
                <p:cNvSpPr/>
                <p:nvPr/>
              </p:nvSpPr>
              <p:spPr>
                <a:xfrm>
                  <a:off x="3094143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6" name="直方体 105">
                  <a:extLst>
                    <a:ext uri="{FF2B5EF4-FFF2-40B4-BE49-F238E27FC236}">
                      <a16:creationId xmlns:a16="http://schemas.microsoft.com/office/drawing/2014/main" id="{562154B4-EBF7-427E-A8C9-1AB4FC775012}"/>
                    </a:ext>
                  </a:extLst>
                </p:cNvPr>
                <p:cNvSpPr/>
                <p:nvPr/>
              </p:nvSpPr>
              <p:spPr>
                <a:xfrm>
                  <a:off x="4415980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7" name="直方体 106">
                  <a:extLst>
                    <a:ext uri="{FF2B5EF4-FFF2-40B4-BE49-F238E27FC236}">
                      <a16:creationId xmlns:a16="http://schemas.microsoft.com/office/drawing/2014/main" id="{2BD7F23A-90BF-4182-A1AB-635417AC0DC8}"/>
                    </a:ext>
                  </a:extLst>
                </p:cNvPr>
                <p:cNvSpPr/>
                <p:nvPr/>
              </p:nvSpPr>
              <p:spPr>
                <a:xfrm>
                  <a:off x="1311952" y="2018241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8" name="直方体 107">
                  <a:extLst>
                    <a:ext uri="{FF2B5EF4-FFF2-40B4-BE49-F238E27FC236}">
                      <a16:creationId xmlns:a16="http://schemas.microsoft.com/office/drawing/2014/main" id="{B821E206-E153-4EE7-BB95-EA4F0542217D}"/>
                    </a:ext>
                  </a:extLst>
                </p:cNvPr>
                <p:cNvSpPr/>
                <p:nvPr/>
              </p:nvSpPr>
              <p:spPr>
                <a:xfrm>
                  <a:off x="2633789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9" name="直方体 108">
                  <a:extLst>
                    <a:ext uri="{FF2B5EF4-FFF2-40B4-BE49-F238E27FC236}">
                      <a16:creationId xmlns:a16="http://schemas.microsoft.com/office/drawing/2014/main" id="{149CD784-CB2D-4354-8AFD-AD91AE254735}"/>
                    </a:ext>
                  </a:extLst>
                </p:cNvPr>
                <p:cNvSpPr/>
                <p:nvPr/>
              </p:nvSpPr>
              <p:spPr>
                <a:xfrm>
                  <a:off x="3955626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10" name="直方体 109">
                  <a:extLst>
                    <a:ext uri="{FF2B5EF4-FFF2-40B4-BE49-F238E27FC236}">
                      <a16:creationId xmlns:a16="http://schemas.microsoft.com/office/drawing/2014/main" id="{8561FB0C-48F6-4917-B307-F0302F1D3125}"/>
                    </a:ext>
                  </a:extLst>
                </p:cNvPr>
                <p:cNvSpPr/>
                <p:nvPr/>
              </p:nvSpPr>
              <p:spPr>
                <a:xfrm>
                  <a:off x="851598" y="2470147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11" name="直方体 110">
                  <a:extLst>
                    <a:ext uri="{FF2B5EF4-FFF2-40B4-BE49-F238E27FC236}">
                      <a16:creationId xmlns:a16="http://schemas.microsoft.com/office/drawing/2014/main" id="{881A026E-205F-444A-926C-62DF3C9BBF4F}"/>
                    </a:ext>
                  </a:extLst>
                </p:cNvPr>
                <p:cNvSpPr/>
                <p:nvPr/>
              </p:nvSpPr>
              <p:spPr>
                <a:xfrm>
                  <a:off x="2173435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12" name="直方体 111">
                  <a:extLst>
                    <a:ext uri="{FF2B5EF4-FFF2-40B4-BE49-F238E27FC236}">
                      <a16:creationId xmlns:a16="http://schemas.microsoft.com/office/drawing/2014/main" id="{256E08A3-4A74-4995-8C9A-A4FDC1B1EF5D}"/>
                    </a:ext>
                  </a:extLst>
                </p:cNvPr>
                <p:cNvSpPr/>
                <p:nvPr/>
              </p:nvSpPr>
              <p:spPr>
                <a:xfrm>
                  <a:off x="3495272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</p:grpSp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954F05CB-BB4F-425C-9C33-F5AEC30EDE48}"/>
                  </a:ext>
                </a:extLst>
              </p:cNvPr>
              <p:cNvGrpSpPr/>
              <p:nvPr/>
            </p:nvGrpSpPr>
            <p:grpSpPr>
              <a:xfrm>
                <a:off x="632523" y="1472140"/>
                <a:ext cx="5287349" cy="2626782"/>
                <a:chOff x="851598" y="1566332"/>
                <a:chExt cx="5287349" cy="2626782"/>
              </a:xfrm>
              <a:grpFill/>
            </p:grpSpPr>
            <p:sp>
              <p:nvSpPr>
                <p:cNvPr id="95" name="直方体 94">
                  <a:extLst>
                    <a:ext uri="{FF2B5EF4-FFF2-40B4-BE49-F238E27FC236}">
                      <a16:creationId xmlns:a16="http://schemas.microsoft.com/office/drawing/2014/main" id="{0F72951E-382B-444D-BFB4-984DFE6B7929}"/>
                    </a:ext>
                  </a:extLst>
                </p:cNvPr>
                <p:cNvSpPr/>
                <p:nvPr/>
              </p:nvSpPr>
              <p:spPr>
                <a:xfrm>
                  <a:off x="1772306" y="1566333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96" name="直方体 95">
                  <a:extLst>
                    <a:ext uri="{FF2B5EF4-FFF2-40B4-BE49-F238E27FC236}">
                      <a16:creationId xmlns:a16="http://schemas.microsoft.com/office/drawing/2014/main" id="{ED5A922A-05DD-4102-B44F-9DD2576648DA}"/>
                    </a:ext>
                  </a:extLst>
                </p:cNvPr>
                <p:cNvSpPr/>
                <p:nvPr/>
              </p:nvSpPr>
              <p:spPr>
                <a:xfrm>
                  <a:off x="3094143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97" name="直方体 96">
                  <a:extLst>
                    <a:ext uri="{FF2B5EF4-FFF2-40B4-BE49-F238E27FC236}">
                      <a16:creationId xmlns:a16="http://schemas.microsoft.com/office/drawing/2014/main" id="{7D65C2EE-60E0-44F1-911D-C3A5275EAF6F}"/>
                    </a:ext>
                  </a:extLst>
                </p:cNvPr>
                <p:cNvSpPr/>
                <p:nvPr/>
              </p:nvSpPr>
              <p:spPr>
                <a:xfrm>
                  <a:off x="4415980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98" name="直方体 97">
                  <a:extLst>
                    <a:ext uri="{FF2B5EF4-FFF2-40B4-BE49-F238E27FC236}">
                      <a16:creationId xmlns:a16="http://schemas.microsoft.com/office/drawing/2014/main" id="{D0F2D8C5-C3BC-4702-B513-8971C84763EA}"/>
                    </a:ext>
                  </a:extLst>
                </p:cNvPr>
                <p:cNvSpPr/>
                <p:nvPr/>
              </p:nvSpPr>
              <p:spPr>
                <a:xfrm>
                  <a:off x="1311952" y="2018241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99" name="直方体 98">
                  <a:extLst>
                    <a:ext uri="{FF2B5EF4-FFF2-40B4-BE49-F238E27FC236}">
                      <a16:creationId xmlns:a16="http://schemas.microsoft.com/office/drawing/2014/main" id="{267DBDC0-DC13-400C-8C85-E60D6F80F6BB}"/>
                    </a:ext>
                  </a:extLst>
                </p:cNvPr>
                <p:cNvSpPr/>
                <p:nvPr/>
              </p:nvSpPr>
              <p:spPr>
                <a:xfrm>
                  <a:off x="2633789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0" name="直方体 99">
                  <a:extLst>
                    <a:ext uri="{FF2B5EF4-FFF2-40B4-BE49-F238E27FC236}">
                      <a16:creationId xmlns:a16="http://schemas.microsoft.com/office/drawing/2014/main" id="{FD1C5AFB-59C7-4FC6-9D21-451508CEF44C}"/>
                    </a:ext>
                  </a:extLst>
                </p:cNvPr>
                <p:cNvSpPr/>
                <p:nvPr/>
              </p:nvSpPr>
              <p:spPr>
                <a:xfrm>
                  <a:off x="3955626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1" name="直方体 100">
                  <a:extLst>
                    <a:ext uri="{FF2B5EF4-FFF2-40B4-BE49-F238E27FC236}">
                      <a16:creationId xmlns:a16="http://schemas.microsoft.com/office/drawing/2014/main" id="{490084B4-A8D0-438C-97A3-7304CA015CFA}"/>
                    </a:ext>
                  </a:extLst>
                </p:cNvPr>
                <p:cNvSpPr/>
                <p:nvPr/>
              </p:nvSpPr>
              <p:spPr>
                <a:xfrm>
                  <a:off x="851598" y="2470147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2" name="直方体 101">
                  <a:extLst>
                    <a:ext uri="{FF2B5EF4-FFF2-40B4-BE49-F238E27FC236}">
                      <a16:creationId xmlns:a16="http://schemas.microsoft.com/office/drawing/2014/main" id="{EFD998A8-6BF4-4168-9F0D-16B3AC078285}"/>
                    </a:ext>
                  </a:extLst>
                </p:cNvPr>
                <p:cNvSpPr/>
                <p:nvPr/>
              </p:nvSpPr>
              <p:spPr>
                <a:xfrm>
                  <a:off x="2173435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103" name="直方体 102">
                  <a:extLst>
                    <a:ext uri="{FF2B5EF4-FFF2-40B4-BE49-F238E27FC236}">
                      <a16:creationId xmlns:a16="http://schemas.microsoft.com/office/drawing/2014/main" id="{D31B04FC-CAEC-4284-933A-7B7ECB2EC76C}"/>
                    </a:ext>
                  </a:extLst>
                </p:cNvPr>
                <p:cNvSpPr/>
                <p:nvPr/>
              </p:nvSpPr>
              <p:spPr>
                <a:xfrm>
                  <a:off x="3495272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</p:grp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EB6CBA97-ED44-418B-AAF3-868345E1F42B}"/>
                  </a:ext>
                </a:extLst>
              </p:cNvPr>
              <p:cNvGrpSpPr/>
              <p:nvPr/>
            </p:nvGrpSpPr>
            <p:grpSpPr>
              <a:xfrm>
                <a:off x="632523" y="158749"/>
                <a:ext cx="3965512" cy="2626782"/>
                <a:chOff x="851598" y="1566332"/>
                <a:chExt cx="3965512" cy="2626782"/>
              </a:xfrm>
              <a:grpFill/>
            </p:grpSpPr>
            <p:sp>
              <p:nvSpPr>
                <p:cNvPr id="86" name="直方体 85">
                  <a:extLst>
                    <a:ext uri="{FF2B5EF4-FFF2-40B4-BE49-F238E27FC236}">
                      <a16:creationId xmlns:a16="http://schemas.microsoft.com/office/drawing/2014/main" id="{BE2721C4-2CBC-44E6-998A-183928C8991C}"/>
                    </a:ext>
                  </a:extLst>
                </p:cNvPr>
                <p:cNvSpPr/>
                <p:nvPr/>
              </p:nvSpPr>
              <p:spPr>
                <a:xfrm>
                  <a:off x="1772306" y="1566333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87" name="直方体 86">
                  <a:extLst>
                    <a:ext uri="{FF2B5EF4-FFF2-40B4-BE49-F238E27FC236}">
                      <a16:creationId xmlns:a16="http://schemas.microsoft.com/office/drawing/2014/main" id="{73EA4352-8DED-4428-B2FC-7CAF1B9BC104}"/>
                    </a:ext>
                  </a:extLst>
                </p:cNvPr>
                <p:cNvSpPr/>
                <p:nvPr/>
              </p:nvSpPr>
              <p:spPr>
                <a:xfrm>
                  <a:off x="3094143" y="1566332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89" name="直方体 88">
                  <a:extLst>
                    <a:ext uri="{FF2B5EF4-FFF2-40B4-BE49-F238E27FC236}">
                      <a16:creationId xmlns:a16="http://schemas.microsoft.com/office/drawing/2014/main" id="{27A5257F-745E-4A02-BE6F-CE7F05190C0F}"/>
                    </a:ext>
                  </a:extLst>
                </p:cNvPr>
                <p:cNvSpPr/>
                <p:nvPr/>
              </p:nvSpPr>
              <p:spPr>
                <a:xfrm>
                  <a:off x="1311952" y="2018241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90" name="直方体 89">
                  <a:extLst>
                    <a:ext uri="{FF2B5EF4-FFF2-40B4-BE49-F238E27FC236}">
                      <a16:creationId xmlns:a16="http://schemas.microsoft.com/office/drawing/2014/main" id="{945B97F4-5F86-4569-B5CC-B654A2A05587}"/>
                    </a:ext>
                  </a:extLst>
                </p:cNvPr>
                <p:cNvSpPr/>
                <p:nvPr/>
              </p:nvSpPr>
              <p:spPr>
                <a:xfrm>
                  <a:off x="2633789" y="2018240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92" name="直方体 91">
                  <a:extLst>
                    <a:ext uri="{FF2B5EF4-FFF2-40B4-BE49-F238E27FC236}">
                      <a16:creationId xmlns:a16="http://schemas.microsoft.com/office/drawing/2014/main" id="{08608816-972C-4355-A352-E8A804FA6D0D}"/>
                    </a:ext>
                  </a:extLst>
                </p:cNvPr>
                <p:cNvSpPr/>
                <p:nvPr/>
              </p:nvSpPr>
              <p:spPr>
                <a:xfrm>
                  <a:off x="851598" y="2470147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  <p:sp>
              <p:nvSpPr>
                <p:cNvPr id="93" name="直方体 92">
                  <a:extLst>
                    <a:ext uri="{FF2B5EF4-FFF2-40B4-BE49-F238E27FC236}">
                      <a16:creationId xmlns:a16="http://schemas.microsoft.com/office/drawing/2014/main" id="{64083033-2656-4A3C-A679-98071C549FA7}"/>
                    </a:ext>
                  </a:extLst>
                </p:cNvPr>
                <p:cNvSpPr/>
                <p:nvPr/>
              </p:nvSpPr>
              <p:spPr>
                <a:xfrm>
                  <a:off x="2173435" y="2470146"/>
                  <a:ext cx="1722967" cy="1722967"/>
                </a:xfrm>
                <a:prstGeom prst="cub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400" dirty="0"/>
                </a:p>
              </p:txBody>
            </p:sp>
          </p:grpSp>
        </p:grpSp>
        <p:sp>
          <p:nvSpPr>
            <p:cNvPr id="71" name="矢印: 右 70">
              <a:extLst>
                <a:ext uri="{FF2B5EF4-FFF2-40B4-BE49-F238E27FC236}">
                  <a16:creationId xmlns:a16="http://schemas.microsoft.com/office/drawing/2014/main" id="{64BC4D80-B385-4864-B28E-29731EAEACC3}"/>
                </a:ext>
              </a:extLst>
            </p:cNvPr>
            <p:cNvSpPr/>
            <p:nvPr/>
          </p:nvSpPr>
          <p:spPr>
            <a:xfrm rot="18892936">
              <a:off x="4326123" y="4960957"/>
              <a:ext cx="3163854" cy="177669"/>
            </a:xfrm>
            <a:prstGeom prst="rightArrow">
              <a:avLst>
                <a:gd name="adj1" fmla="val 45325"/>
                <a:gd name="adj2" fmla="val 73189"/>
              </a:avLst>
            </a:prstGeom>
            <a:solidFill>
              <a:srgbClr val="FFFFCC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矢印: 右 5">
            <a:extLst>
              <a:ext uri="{FF2B5EF4-FFF2-40B4-BE49-F238E27FC236}">
                <a16:creationId xmlns:a16="http://schemas.microsoft.com/office/drawing/2014/main" id="{82ACCE02-F692-44B6-B6D4-8A244A6EC79F}"/>
              </a:ext>
            </a:extLst>
          </p:cNvPr>
          <p:cNvSpPr/>
          <p:nvPr/>
        </p:nvSpPr>
        <p:spPr>
          <a:xfrm>
            <a:off x="3510768" y="4492800"/>
            <a:ext cx="1921510" cy="1235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Removal of blocking cubes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246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8160174" cy="3566160"/>
          </a:xfrm>
        </p:spPr>
        <p:txBody>
          <a:bodyPr/>
          <a:lstStyle/>
          <a:p>
            <a:r>
              <a:rPr lang="en-US" altLang="ja-JP" dirty="0"/>
              <a:t>B: Secrets of Legendary Treasure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049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(1/2)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Numbers from 1 to X were partitioned into two lists, each sorted in ascending order, but……………….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C90918-2E33-4116-A389-700D22B97983}"/>
              </a:ext>
            </a:extLst>
          </p:cNvPr>
          <p:cNvSpPr/>
          <p:nvPr/>
        </p:nvSpPr>
        <p:spPr>
          <a:xfrm>
            <a:off x="1820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6D65AB-F257-4106-B351-16865C2F8F44}"/>
              </a:ext>
            </a:extLst>
          </p:cNvPr>
          <p:cNvSpPr/>
          <p:nvPr/>
        </p:nvSpPr>
        <p:spPr>
          <a:xfrm>
            <a:off x="2582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895BE8-7891-4F48-A76C-DC64C19B9913}"/>
              </a:ext>
            </a:extLst>
          </p:cNvPr>
          <p:cNvSpPr/>
          <p:nvPr/>
        </p:nvSpPr>
        <p:spPr>
          <a:xfrm>
            <a:off x="3344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14F70B-081E-4356-B09F-0EEE49B71B22}"/>
              </a:ext>
            </a:extLst>
          </p:cNvPr>
          <p:cNvSpPr/>
          <p:nvPr/>
        </p:nvSpPr>
        <p:spPr>
          <a:xfrm>
            <a:off x="4106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8E652A-7A2B-4C24-8BC3-73902EEF69F0}"/>
              </a:ext>
            </a:extLst>
          </p:cNvPr>
          <p:cNvSpPr/>
          <p:nvPr/>
        </p:nvSpPr>
        <p:spPr>
          <a:xfrm>
            <a:off x="4868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7EDECB-BEB8-4EAB-BCDE-E33D36378D3C}"/>
              </a:ext>
            </a:extLst>
          </p:cNvPr>
          <p:cNvSpPr/>
          <p:nvPr/>
        </p:nvSpPr>
        <p:spPr>
          <a:xfrm>
            <a:off x="5633488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D40E93-C2C9-471C-9783-ECC9532A5A7C}"/>
              </a:ext>
            </a:extLst>
          </p:cNvPr>
          <p:cNvSpPr/>
          <p:nvPr/>
        </p:nvSpPr>
        <p:spPr>
          <a:xfrm>
            <a:off x="1820334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AC0906-9AD2-432B-B6E0-3086AD115AEE}"/>
              </a:ext>
            </a:extLst>
          </p:cNvPr>
          <p:cNvSpPr/>
          <p:nvPr/>
        </p:nvSpPr>
        <p:spPr>
          <a:xfrm>
            <a:off x="2582334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79388B-C758-4154-860A-AF4CC2F7A3AA}"/>
              </a:ext>
            </a:extLst>
          </p:cNvPr>
          <p:cNvSpPr/>
          <p:nvPr/>
        </p:nvSpPr>
        <p:spPr>
          <a:xfrm>
            <a:off x="3344334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51483F-3BFC-4383-AA36-46DE5A966A46}"/>
              </a:ext>
            </a:extLst>
          </p:cNvPr>
          <p:cNvSpPr/>
          <p:nvPr/>
        </p:nvSpPr>
        <p:spPr>
          <a:xfrm>
            <a:off x="4109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5564CC3-874B-4836-AACB-825F260B24B6}"/>
              </a:ext>
            </a:extLst>
          </p:cNvPr>
          <p:cNvSpPr/>
          <p:nvPr/>
        </p:nvSpPr>
        <p:spPr>
          <a:xfrm>
            <a:off x="4871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69BDD16-6598-4D73-B7E8-053AA5DC017D}"/>
              </a:ext>
            </a:extLst>
          </p:cNvPr>
          <p:cNvSpPr/>
          <p:nvPr/>
        </p:nvSpPr>
        <p:spPr>
          <a:xfrm>
            <a:off x="5633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2CE2C7-16F6-482B-9506-7CF1D9893450}"/>
              </a:ext>
            </a:extLst>
          </p:cNvPr>
          <p:cNvSpPr/>
          <p:nvPr/>
        </p:nvSpPr>
        <p:spPr>
          <a:xfrm>
            <a:off x="6395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3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(2/2)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3"/>
            <a:ext cx="7958434" cy="4639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Numbers from 1 to X were partitioned into two lists, each sorted in ascending order, but ……………….</a:t>
            </a:r>
          </a:p>
          <a:p>
            <a:pPr marL="0" indent="0">
              <a:buNone/>
            </a:pP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some of the numbers were lost!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  <a:cs typeface="Courier New" panose="02070309020205020404" pitchFamily="49" charset="0"/>
              </a:rPr>
              <a:t>Please restore the original pair of lists.</a:t>
            </a:r>
            <a:r>
              <a:rPr lang="en-US" sz="2800" b="1" dirty="0">
                <a:cs typeface="Courier New" panose="02070309020205020404" pitchFamily="49" charset="0"/>
              </a:rPr>
              <a:t> 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1800" dirty="0">
                <a:cs typeface="Courier New" panose="02070309020205020404" pitchFamily="49" charset="0"/>
              </a:rPr>
              <a:t>  (Any one of them is accepted when there are multiple possibilities.)</a:t>
            </a:r>
            <a:endParaRPr lang="en-US" sz="1400" dirty="0">
              <a:cs typeface="Courier New" panose="02070309020205020404" pitchFamily="49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C90918-2E33-4116-A389-700D22B97983}"/>
              </a:ext>
            </a:extLst>
          </p:cNvPr>
          <p:cNvSpPr/>
          <p:nvPr/>
        </p:nvSpPr>
        <p:spPr>
          <a:xfrm>
            <a:off x="1820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6D65AB-F257-4106-B351-16865C2F8F44}"/>
              </a:ext>
            </a:extLst>
          </p:cNvPr>
          <p:cNvSpPr/>
          <p:nvPr/>
        </p:nvSpPr>
        <p:spPr>
          <a:xfrm>
            <a:off x="2582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895BE8-7891-4F48-A76C-DC64C19B9913}"/>
              </a:ext>
            </a:extLst>
          </p:cNvPr>
          <p:cNvSpPr/>
          <p:nvPr/>
        </p:nvSpPr>
        <p:spPr>
          <a:xfrm>
            <a:off x="3344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14F70B-081E-4356-B09F-0EEE49B71B22}"/>
              </a:ext>
            </a:extLst>
          </p:cNvPr>
          <p:cNvSpPr/>
          <p:nvPr/>
        </p:nvSpPr>
        <p:spPr>
          <a:xfrm>
            <a:off x="4106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8E652A-7A2B-4C24-8BC3-73902EEF69F0}"/>
              </a:ext>
            </a:extLst>
          </p:cNvPr>
          <p:cNvSpPr/>
          <p:nvPr/>
        </p:nvSpPr>
        <p:spPr>
          <a:xfrm>
            <a:off x="4868334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7EDECB-BEB8-4EAB-BCDE-E33D36378D3C}"/>
              </a:ext>
            </a:extLst>
          </p:cNvPr>
          <p:cNvSpPr/>
          <p:nvPr/>
        </p:nvSpPr>
        <p:spPr>
          <a:xfrm>
            <a:off x="5633488" y="2861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D40E93-C2C9-471C-9783-ECC9532A5A7C}"/>
              </a:ext>
            </a:extLst>
          </p:cNvPr>
          <p:cNvSpPr/>
          <p:nvPr/>
        </p:nvSpPr>
        <p:spPr>
          <a:xfrm>
            <a:off x="1820334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AC0906-9AD2-432B-B6E0-3086AD115AEE}"/>
              </a:ext>
            </a:extLst>
          </p:cNvPr>
          <p:cNvSpPr/>
          <p:nvPr/>
        </p:nvSpPr>
        <p:spPr>
          <a:xfrm>
            <a:off x="2582334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79388B-C758-4154-860A-AF4CC2F7A3AA}"/>
              </a:ext>
            </a:extLst>
          </p:cNvPr>
          <p:cNvSpPr/>
          <p:nvPr/>
        </p:nvSpPr>
        <p:spPr>
          <a:xfrm>
            <a:off x="3344334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51483F-3BFC-4383-AA36-46DE5A966A46}"/>
              </a:ext>
            </a:extLst>
          </p:cNvPr>
          <p:cNvSpPr/>
          <p:nvPr/>
        </p:nvSpPr>
        <p:spPr>
          <a:xfrm>
            <a:off x="4109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5564CC3-874B-4836-AACB-825F260B24B6}"/>
              </a:ext>
            </a:extLst>
          </p:cNvPr>
          <p:cNvSpPr/>
          <p:nvPr/>
        </p:nvSpPr>
        <p:spPr>
          <a:xfrm>
            <a:off x="4871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69BDD16-6598-4D73-B7E8-053AA5DC017D}"/>
              </a:ext>
            </a:extLst>
          </p:cNvPr>
          <p:cNvSpPr/>
          <p:nvPr/>
        </p:nvSpPr>
        <p:spPr>
          <a:xfrm>
            <a:off x="5633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2CE2C7-16F6-482B-9506-7CF1D9893450}"/>
              </a:ext>
            </a:extLst>
          </p:cNvPr>
          <p:cNvSpPr/>
          <p:nvPr/>
        </p:nvSpPr>
        <p:spPr>
          <a:xfrm>
            <a:off x="6395488" y="4004733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(Greedy algorithm)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E3C4D-486A-4B7C-A0BA-3228986B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5537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 finding where to put the least unused number: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The leftmost unknown pos of the either of the list,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2800" dirty="0"/>
              <a:t> such that </a:t>
            </a:r>
            <a:r>
              <a:rPr lang="en-US" sz="2800" dirty="0">
                <a:solidFill>
                  <a:srgbClr val="FF0000"/>
                </a:solidFill>
              </a:rPr>
              <a:t>the next right known number is smaller.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l"/>
            </a:pPr>
            <a:endParaRPr lang="en-US" sz="2800" dirty="0"/>
          </a:p>
          <a:p>
            <a:pPr>
              <a:buFont typeface="Wingdings" panose="05000000000000000000" pitchFamily="2" charset="2"/>
              <a:buChar char="l"/>
            </a:pPr>
            <a:endParaRPr lang="en-US" sz="28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69EF7A3-7A3B-4E02-9B26-29063D5FEA69}"/>
              </a:ext>
            </a:extLst>
          </p:cNvPr>
          <p:cNvSpPr/>
          <p:nvPr/>
        </p:nvSpPr>
        <p:spPr>
          <a:xfrm>
            <a:off x="3674533" y="3894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9B24B3A-2CCB-46AD-9535-B73087710E55}"/>
              </a:ext>
            </a:extLst>
          </p:cNvPr>
          <p:cNvSpPr/>
          <p:nvPr/>
        </p:nvSpPr>
        <p:spPr>
          <a:xfrm>
            <a:off x="4436533" y="3894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037822-C33D-41BC-8702-A116CCB872F3}"/>
              </a:ext>
            </a:extLst>
          </p:cNvPr>
          <p:cNvSpPr/>
          <p:nvPr/>
        </p:nvSpPr>
        <p:spPr>
          <a:xfrm>
            <a:off x="5198533" y="3894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A017FC-7B4C-496C-ADD3-98FE745BC7ED}"/>
              </a:ext>
            </a:extLst>
          </p:cNvPr>
          <p:cNvSpPr/>
          <p:nvPr/>
        </p:nvSpPr>
        <p:spPr>
          <a:xfrm>
            <a:off x="5960533" y="3894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E2CE9D0-D82A-46C3-8A85-1527701DB701}"/>
              </a:ext>
            </a:extLst>
          </p:cNvPr>
          <p:cNvSpPr/>
          <p:nvPr/>
        </p:nvSpPr>
        <p:spPr>
          <a:xfrm>
            <a:off x="6722533" y="3894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C31DDE-A0A2-4975-95B8-45085AE4DD78}"/>
              </a:ext>
            </a:extLst>
          </p:cNvPr>
          <p:cNvSpPr/>
          <p:nvPr/>
        </p:nvSpPr>
        <p:spPr>
          <a:xfrm>
            <a:off x="7487687" y="3894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288828-29FC-4E2F-AAFF-96A7B7B699EE}"/>
              </a:ext>
            </a:extLst>
          </p:cNvPr>
          <p:cNvSpPr/>
          <p:nvPr/>
        </p:nvSpPr>
        <p:spPr>
          <a:xfrm>
            <a:off x="3674533" y="5037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E29EAA-4DCA-429A-AC02-CDE797817CF0}"/>
              </a:ext>
            </a:extLst>
          </p:cNvPr>
          <p:cNvSpPr/>
          <p:nvPr/>
        </p:nvSpPr>
        <p:spPr>
          <a:xfrm>
            <a:off x="4436533" y="5037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17EE26B-6EE5-4530-A6BE-26EE7BCF44B8}"/>
              </a:ext>
            </a:extLst>
          </p:cNvPr>
          <p:cNvSpPr/>
          <p:nvPr/>
        </p:nvSpPr>
        <p:spPr>
          <a:xfrm>
            <a:off x="5198533" y="5037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C1DCE0-2FAD-4824-8870-90B1BE4D8655}"/>
              </a:ext>
            </a:extLst>
          </p:cNvPr>
          <p:cNvSpPr/>
          <p:nvPr/>
        </p:nvSpPr>
        <p:spPr>
          <a:xfrm>
            <a:off x="5963687" y="5037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B17992-DDA3-4C0A-9B5F-4D832987C9ED}"/>
              </a:ext>
            </a:extLst>
          </p:cNvPr>
          <p:cNvSpPr/>
          <p:nvPr/>
        </p:nvSpPr>
        <p:spPr>
          <a:xfrm>
            <a:off x="6725687" y="5037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3FD1D11-3D35-400C-A487-6CD4B11729C3}"/>
              </a:ext>
            </a:extLst>
          </p:cNvPr>
          <p:cNvSpPr/>
          <p:nvPr/>
        </p:nvSpPr>
        <p:spPr>
          <a:xfrm>
            <a:off x="7487687" y="5037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20E4A2-11D7-478D-A7C3-1083E8742F1C}"/>
              </a:ext>
            </a:extLst>
          </p:cNvPr>
          <p:cNvSpPr/>
          <p:nvPr/>
        </p:nvSpPr>
        <p:spPr>
          <a:xfrm>
            <a:off x="8249687" y="5037654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2F2826F-B446-4DBE-9FEC-57D0541763B7}"/>
              </a:ext>
            </a:extLst>
          </p:cNvPr>
          <p:cNvSpPr/>
          <p:nvPr/>
        </p:nvSpPr>
        <p:spPr>
          <a:xfrm>
            <a:off x="2153688" y="4453455"/>
            <a:ext cx="762000" cy="762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60958B99-FA0A-46FF-B50B-7A7EAE68FF7A}"/>
              </a:ext>
            </a:extLst>
          </p:cNvPr>
          <p:cNvSpPr/>
          <p:nvPr/>
        </p:nvSpPr>
        <p:spPr>
          <a:xfrm rot="20191075">
            <a:off x="2990292" y="4310963"/>
            <a:ext cx="927975" cy="2202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5DFD3D41-790C-4F2E-9D90-C016682357B2}"/>
              </a:ext>
            </a:extLst>
          </p:cNvPr>
          <p:cNvSpPr/>
          <p:nvPr/>
        </p:nvSpPr>
        <p:spPr>
          <a:xfrm rot="1256017">
            <a:off x="2990293" y="5169434"/>
            <a:ext cx="927975" cy="2202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93F96C10-D929-4639-A8F9-E45A2FF2B936}"/>
              </a:ext>
            </a:extLst>
          </p:cNvPr>
          <p:cNvSpPr/>
          <p:nvPr/>
        </p:nvSpPr>
        <p:spPr>
          <a:xfrm>
            <a:off x="4064000" y="3437463"/>
            <a:ext cx="880533" cy="382689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下カーブ 22">
            <a:extLst>
              <a:ext uri="{FF2B5EF4-FFF2-40B4-BE49-F238E27FC236}">
                <a16:creationId xmlns:a16="http://schemas.microsoft.com/office/drawing/2014/main" id="{5ACC30C0-B3BF-405E-B298-5A505A8CA353}"/>
              </a:ext>
            </a:extLst>
          </p:cNvPr>
          <p:cNvSpPr/>
          <p:nvPr/>
        </p:nvSpPr>
        <p:spPr>
          <a:xfrm flipV="1">
            <a:off x="4047067" y="5884325"/>
            <a:ext cx="1650999" cy="39794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1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7CA47-DE27-4515-BED4-AB6855C3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Solution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9810A4-3C37-45A7-90CF-B974E554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2800" b="1" dirty="0">
                <a:solidFill>
                  <a:schemeClr val="accent2"/>
                </a:solidFill>
              </a:rPr>
              <a:t>[Proof outline of the greedy method]</a:t>
            </a:r>
            <a:r>
              <a:rPr kumimoji="1" lang="en-US" altLang="ja-JP" sz="2800" dirty="0"/>
              <a:t> show that “if there’s a solution that fills y (y&gt;</a:t>
            </a:r>
            <a:r>
              <a:rPr lang="en-US" altLang="ja-JP" sz="2800" dirty="0"/>
              <a:t>x</a:t>
            </a:r>
            <a:r>
              <a:rPr kumimoji="1" lang="en-US" altLang="ja-JP" sz="2800" dirty="0"/>
              <a:t>) to the greedy choice position, then filling the least value x also leads to another solution.” </a:t>
            </a:r>
            <a:r>
              <a:rPr kumimoji="1" lang="en-US" altLang="ja-JP" sz="2800" dirty="0">
                <a:sym typeface="Wingdings" panose="05000000000000000000" pitchFamily="2" charset="2"/>
              </a:rPr>
              <a:t>Rotating {x, x+1, …, y} in the former solution gives you the latter.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b="1" dirty="0">
                <a:solidFill>
                  <a:schemeClr val="accent2"/>
                </a:solidFill>
              </a:rPr>
              <a:t>[</a:t>
            </a:r>
            <a:r>
              <a:rPr kumimoji="1" lang="en-US" altLang="ja-JP" sz="2800" b="1" dirty="0">
                <a:solidFill>
                  <a:schemeClr val="accent2"/>
                </a:solidFill>
              </a:rPr>
              <a:t>Other approaches]</a:t>
            </a:r>
          </a:p>
          <a:p>
            <a:pPr>
              <a:buFont typeface="Wingdings" panose="05000000000000000000" pitchFamily="2" charset="2"/>
              <a:buChar char="l"/>
              <a:tabLst>
                <a:tab pos="2065338" algn="l"/>
              </a:tabLst>
            </a:pP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Memoized</a:t>
            </a:r>
            <a:r>
              <a:rPr kumimoji="1" lang="en-US" altLang="ja-JP" sz="2800" dirty="0"/>
              <a:t> search</a:t>
            </a:r>
          </a:p>
          <a:p>
            <a:pPr>
              <a:buFont typeface="Wingdings" panose="05000000000000000000" pitchFamily="2" charset="2"/>
              <a:buChar char="l"/>
              <a:tabLst>
                <a:tab pos="2065338" algn="l"/>
              </a:tabLst>
            </a:pPr>
            <a:r>
              <a:rPr lang="en-US" altLang="ja-JP" sz="2800" dirty="0"/>
              <a:t> BFS-like search</a:t>
            </a:r>
          </a:p>
          <a:p>
            <a:pPr lvl="2">
              <a:buFont typeface="Wingdings" panose="05000000000000000000" pitchFamily="2" charset="2"/>
              <a:buChar char="l"/>
              <a:tabLst>
                <a:tab pos="2065338" algn="l"/>
              </a:tabLst>
            </a:pPr>
            <a:r>
              <a:rPr kumimoji="1" lang="en-US" altLang="ja-JP" sz="2200" dirty="0"/>
              <a:t> State (</a:t>
            </a:r>
            <a:r>
              <a:rPr kumimoji="1" lang="en-US" altLang="ja-JP" sz="2200" dirty="0" err="1"/>
              <a:t>a,b</a:t>
            </a:r>
            <a:r>
              <a:rPr kumimoji="1" lang="en-US" altLang="ja-JP" sz="2200" dirty="0"/>
              <a:t>) reachable </a:t>
            </a:r>
            <a:r>
              <a:rPr kumimoji="1" lang="en-US" altLang="ja-JP" sz="2200" dirty="0">
                <a:sym typeface="Wingdings" panose="05000000000000000000" pitchFamily="2" charset="2"/>
              </a:rPr>
              <a:t></a:t>
            </a:r>
            <a:r>
              <a:rPr kumimoji="1" lang="en-US" altLang="ja-JP" sz="2200" dirty="0"/>
              <a:t> partitioning {1..a+b} into lists of length a and b is possible without contradiction</a:t>
            </a:r>
          </a:p>
        </p:txBody>
      </p:sp>
    </p:spTree>
    <p:extLst>
      <p:ext uri="{BB962C8B-B14F-4D97-AF65-F5344CB8AC3E}">
        <p14:creationId xmlns:p14="http://schemas.microsoft.com/office/powerpoint/2010/main" val="258953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J: Formica </a:t>
            </a:r>
            <a:r>
              <a:rPr lang="en-US" altLang="ja-JP" dirty="0" err="1"/>
              <a:t>Sokobanica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615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Formica</a:t>
            </a:r>
            <a:r>
              <a:rPr lang="ja-JP" altLang="en-US"/>
              <a:t> </a:t>
            </a:r>
            <a:r>
              <a:rPr lang="en-US" altLang="ja-JP" dirty="0" err="1"/>
              <a:t>Sokobanica</a:t>
            </a:r>
            <a:endParaRPr 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848798" y="1865067"/>
            <a:ext cx="774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/>
              <a:t>Formica</a:t>
            </a:r>
            <a:r>
              <a:rPr lang="ja-JP" altLang="en-US" sz="2400"/>
              <a:t> </a:t>
            </a:r>
            <a:r>
              <a:rPr lang="en-US" altLang="ja-JP" sz="2400" dirty="0" err="1">
                <a:solidFill>
                  <a:srgbClr val="FF0000"/>
                </a:solidFill>
              </a:rPr>
              <a:t>Sokoban</a:t>
            </a:r>
            <a:r>
              <a:rPr lang="en-US" altLang="ja-JP" sz="2400" dirty="0" err="1"/>
              <a:t>ica</a:t>
            </a:r>
            <a:r>
              <a:rPr lang="ja-JP" altLang="en-US" sz="2400"/>
              <a:t> </a:t>
            </a:r>
            <a:r>
              <a:rPr lang="en-US" altLang="ja-JP" sz="2400" dirty="0"/>
              <a:t>is</a:t>
            </a:r>
            <a:r>
              <a:rPr lang="ja-JP" altLang="en-US" sz="2400"/>
              <a:t> </a:t>
            </a:r>
            <a:r>
              <a:rPr lang="en-US" altLang="ja-JP" sz="2400" dirty="0"/>
              <a:t>named</a:t>
            </a:r>
            <a:r>
              <a:rPr lang="ja-JP" altLang="en-US" sz="2400"/>
              <a:t> </a:t>
            </a:r>
            <a:r>
              <a:rPr lang="en-US" altLang="ja-JP" sz="2400" dirty="0"/>
              <a:t>after</a:t>
            </a:r>
            <a:r>
              <a:rPr lang="ja-JP" altLang="en-US" sz="2400"/>
              <a:t> </a:t>
            </a:r>
            <a:r>
              <a:rPr lang="en-US" altLang="ja-JP" sz="2400" dirty="0"/>
              <a:t>a</a:t>
            </a:r>
            <a:r>
              <a:rPr lang="ja-JP" altLang="en-US" sz="2400"/>
              <a:t> </a:t>
            </a:r>
            <a:r>
              <a:rPr lang="en-US" altLang="ja-JP" sz="2400" dirty="0"/>
              <a:t>computer</a:t>
            </a:r>
            <a:r>
              <a:rPr lang="ja-JP" altLang="en-US" sz="2400"/>
              <a:t> </a:t>
            </a:r>
            <a:r>
              <a:rPr lang="en-US" altLang="ja-JP" sz="2400" dirty="0"/>
              <a:t>game.</a:t>
            </a:r>
            <a:endParaRPr lang="en-US" sz="2400" dirty="0"/>
          </a:p>
          <a:p>
            <a:r>
              <a:rPr lang="en-US" altLang="ja-JP" sz="2400" dirty="0"/>
              <a:t>A</a:t>
            </a:r>
            <a:r>
              <a:rPr lang="ja-JP" altLang="en-US" sz="2400"/>
              <a:t> </a:t>
            </a:r>
            <a:r>
              <a:rPr lang="en-US" altLang="ja-JP" sz="2400" dirty="0"/>
              <a:t>worker</a:t>
            </a:r>
            <a:r>
              <a:rPr lang="ja-JP" altLang="en-US" sz="2400"/>
              <a:t> </a:t>
            </a:r>
            <a:r>
              <a:rPr lang="en-US" altLang="ja-JP" sz="2400" dirty="0"/>
              <a:t>arranges</a:t>
            </a:r>
            <a:r>
              <a:rPr lang="ja-JP" altLang="en-US" sz="2400"/>
              <a:t> </a:t>
            </a:r>
            <a:r>
              <a:rPr lang="en-US" altLang="ja-JP" sz="2400" dirty="0"/>
              <a:t>boxes</a:t>
            </a:r>
            <a:r>
              <a:rPr lang="ja-JP" altLang="en-US" sz="2400"/>
              <a:t> </a:t>
            </a:r>
            <a:r>
              <a:rPr lang="en-US" altLang="ja-JP" sz="2400" dirty="0"/>
              <a:t>in</a:t>
            </a:r>
            <a:r>
              <a:rPr lang="ja-JP" altLang="en-US" sz="2400"/>
              <a:t> </a:t>
            </a:r>
            <a:r>
              <a:rPr lang="en-US" altLang="ja-JP" sz="2400" dirty="0"/>
              <a:t>a</a:t>
            </a:r>
            <a:r>
              <a:rPr lang="ja-JP" altLang="en-US" sz="2400"/>
              <a:t> </a:t>
            </a:r>
            <a:r>
              <a:rPr lang="en-US" altLang="ja-JP" sz="2400" dirty="0"/>
              <a:t>warehouse</a:t>
            </a:r>
            <a:r>
              <a:rPr lang="ja-JP" altLang="en-US" sz="2400"/>
              <a:t> </a:t>
            </a:r>
            <a:r>
              <a:rPr lang="en-US" altLang="ja-JP" sz="2400" dirty="0"/>
              <a:t>by</a:t>
            </a:r>
            <a:r>
              <a:rPr lang="ja-JP" altLang="en-US" sz="2400"/>
              <a:t> </a:t>
            </a:r>
            <a:r>
              <a:rPr lang="en-US" altLang="ja-JP" sz="2400" dirty="0"/>
              <a:t>pushing</a:t>
            </a:r>
            <a:r>
              <a:rPr lang="ja-JP" altLang="en-US" sz="2400"/>
              <a:t> </a:t>
            </a:r>
            <a:r>
              <a:rPr lang="en-US" altLang="ja-JP" sz="2400" dirty="0"/>
              <a:t>them.</a:t>
            </a:r>
          </a:p>
          <a:p>
            <a:r>
              <a:rPr lang="en-US" sz="2400" dirty="0"/>
              <a:t>The worker cannot push multiple boxes simultaneously.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D0EC25B9-E77F-5B49-8918-6D280480E850}"/>
              </a:ext>
            </a:extLst>
          </p:cNvPr>
          <p:cNvGraphicFramePr>
            <a:graphicFrameLocks noGrp="1"/>
          </p:cNvGraphicFramePr>
          <p:nvPr/>
        </p:nvGraphicFramePr>
        <p:xfrm>
          <a:off x="1178446" y="3299323"/>
          <a:ext cx="2707530" cy="2451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506">
                  <a:extLst>
                    <a:ext uri="{9D8B030D-6E8A-4147-A177-3AD203B41FA5}">
                      <a16:colId xmlns:a16="http://schemas.microsoft.com/office/drawing/2014/main" val="261573343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3792121273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506467472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1092981380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957233148"/>
                    </a:ext>
                  </a:extLst>
                </a:gridCol>
              </a:tblGrid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70899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97699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82605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544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15577"/>
                  </a:ext>
                </a:extLst>
              </a:tr>
            </a:tbl>
          </a:graphicData>
        </a:graphic>
      </p:graphicFrame>
      <p:graphicFrame>
        <p:nvGraphicFramePr>
          <p:cNvPr id="23" name="表 14">
            <a:extLst>
              <a:ext uri="{FF2B5EF4-FFF2-40B4-BE49-F238E27FC236}">
                <a16:creationId xmlns:a16="http://schemas.microsoft.com/office/drawing/2014/main" id="{5F933820-AF2C-114B-9496-0DA0C205EB3B}"/>
              </a:ext>
            </a:extLst>
          </p:cNvPr>
          <p:cNvGraphicFramePr>
            <a:graphicFrameLocks noGrp="1"/>
          </p:cNvGraphicFramePr>
          <p:nvPr/>
        </p:nvGraphicFramePr>
        <p:xfrm>
          <a:off x="4984093" y="3299323"/>
          <a:ext cx="2707530" cy="2451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506">
                  <a:extLst>
                    <a:ext uri="{9D8B030D-6E8A-4147-A177-3AD203B41FA5}">
                      <a16:colId xmlns:a16="http://schemas.microsoft.com/office/drawing/2014/main" val="261573343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3792121273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506467472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1092981380"/>
                    </a:ext>
                  </a:extLst>
                </a:gridCol>
                <a:gridCol w="541506">
                  <a:extLst>
                    <a:ext uri="{9D8B030D-6E8A-4147-A177-3AD203B41FA5}">
                      <a16:colId xmlns:a16="http://schemas.microsoft.com/office/drawing/2014/main" val="957233148"/>
                    </a:ext>
                  </a:extLst>
                </a:gridCol>
              </a:tblGrid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70899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97699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82605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544"/>
                  </a:ext>
                </a:extLst>
              </a:tr>
              <a:tr h="490274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72235" marR="72235" marT="36117" marB="361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15577"/>
                  </a:ext>
                </a:extLst>
              </a:tr>
            </a:tbl>
          </a:graphicData>
        </a:graphic>
      </p:graphicFrame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0290D6-F98E-584A-89D5-B86DADA43892}"/>
              </a:ext>
            </a:extLst>
          </p:cNvPr>
          <p:cNvSpPr/>
          <p:nvPr/>
        </p:nvSpPr>
        <p:spPr>
          <a:xfrm>
            <a:off x="2343800" y="3859458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5BA7F6A-D9B0-F24B-80DE-2B38D9052783}"/>
              </a:ext>
            </a:extLst>
          </p:cNvPr>
          <p:cNvSpPr/>
          <p:nvPr/>
        </p:nvSpPr>
        <p:spPr>
          <a:xfrm>
            <a:off x="2343800" y="4336597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F20670F-5E18-6941-889B-873FE37933D0}"/>
              </a:ext>
            </a:extLst>
          </p:cNvPr>
          <p:cNvSpPr/>
          <p:nvPr/>
        </p:nvSpPr>
        <p:spPr>
          <a:xfrm>
            <a:off x="1805536" y="4829465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2E6BB39-AAC3-7A4E-8A91-A839DC069274}"/>
              </a:ext>
            </a:extLst>
          </p:cNvPr>
          <p:cNvSpPr/>
          <p:nvPr/>
        </p:nvSpPr>
        <p:spPr>
          <a:xfrm>
            <a:off x="2882749" y="4829465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B57AB1D-A686-2E4F-9301-26157311C2AF}"/>
              </a:ext>
            </a:extLst>
          </p:cNvPr>
          <p:cNvSpPr/>
          <p:nvPr/>
        </p:nvSpPr>
        <p:spPr>
          <a:xfrm>
            <a:off x="6128200" y="3859458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228E962-0830-4B4F-99AA-A6C7669CE140}"/>
              </a:ext>
            </a:extLst>
          </p:cNvPr>
          <p:cNvSpPr/>
          <p:nvPr/>
        </p:nvSpPr>
        <p:spPr>
          <a:xfrm>
            <a:off x="6128200" y="4336597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4DECEA1-EA81-0A4A-98F4-C63B128E3B17}"/>
              </a:ext>
            </a:extLst>
          </p:cNvPr>
          <p:cNvSpPr/>
          <p:nvPr/>
        </p:nvSpPr>
        <p:spPr>
          <a:xfrm>
            <a:off x="5074370" y="4829465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9A545EF-5AD6-D44D-8EA4-72E40286B5FE}"/>
              </a:ext>
            </a:extLst>
          </p:cNvPr>
          <p:cNvSpPr/>
          <p:nvPr/>
        </p:nvSpPr>
        <p:spPr>
          <a:xfrm>
            <a:off x="6667149" y="4829465"/>
            <a:ext cx="376822" cy="37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AF1A961B-7645-DC42-8366-1A052E0205F5}"/>
              </a:ext>
            </a:extLst>
          </p:cNvPr>
          <p:cNvSpPr/>
          <p:nvPr/>
        </p:nvSpPr>
        <p:spPr>
          <a:xfrm>
            <a:off x="2362734" y="4839843"/>
            <a:ext cx="132825" cy="1354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BD420FA-1F94-584E-BC66-DFACA800C871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2476107" y="4955415"/>
            <a:ext cx="162896" cy="25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107A349-DA36-C544-A5CF-C4B88EB13E6B}"/>
              </a:ext>
            </a:extLst>
          </p:cNvPr>
          <p:cNvCxnSpPr/>
          <p:nvPr/>
        </p:nvCxnSpPr>
        <p:spPr>
          <a:xfrm flipH="1">
            <a:off x="2477685" y="5085752"/>
            <a:ext cx="73987" cy="130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FBE5B7D-0DF4-5346-B15E-66E12D4AE814}"/>
              </a:ext>
            </a:extLst>
          </p:cNvPr>
          <p:cNvCxnSpPr/>
          <p:nvPr/>
        </p:nvCxnSpPr>
        <p:spPr>
          <a:xfrm flipH="1">
            <a:off x="2340117" y="5025309"/>
            <a:ext cx="192094" cy="10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D9B9E37-02EA-2D47-B414-F08111780748}"/>
              </a:ext>
            </a:extLst>
          </p:cNvPr>
          <p:cNvGrpSpPr/>
          <p:nvPr/>
        </p:nvGrpSpPr>
        <p:grpSpPr>
          <a:xfrm>
            <a:off x="5628717" y="4829465"/>
            <a:ext cx="298886" cy="376822"/>
            <a:chOff x="5628717" y="4829465"/>
            <a:chExt cx="298886" cy="376822"/>
          </a:xfrm>
        </p:grpSpPr>
        <p:sp>
          <p:nvSpPr>
            <p:cNvPr id="48" name="円/楕円 47">
              <a:extLst>
                <a:ext uri="{FF2B5EF4-FFF2-40B4-BE49-F238E27FC236}">
                  <a16:creationId xmlns:a16="http://schemas.microsoft.com/office/drawing/2014/main" id="{F4DEAF46-0B36-8346-9C36-5940249D15D5}"/>
                </a:ext>
              </a:extLst>
            </p:cNvPr>
            <p:cNvSpPr/>
            <p:nvPr/>
          </p:nvSpPr>
          <p:spPr>
            <a:xfrm>
              <a:off x="5651334" y="4829465"/>
              <a:ext cx="132825" cy="1354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0A4041F7-2D9C-0E44-8B68-C9D0D04768C0}"/>
                </a:ext>
              </a:extLst>
            </p:cNvPr>
            <p:cNvCxnSpPr>
              <a:cxnSpLocks/>
              <a:stCxn id="48" idx="5"/>
            </p:cNvCxnSpPr>
            <p:nvPr/>
          </p:nvCxnSpPr>
          <p:spPr>
            <a:xfrm>
              <a:off x="5764707" y="4945037"/>
              <a:ext cx="162896" cy="2508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8770CB8E-F4F7-1546-86C5-D0D57E64C1BD}"/>
                </a:ext>
              </a:extLst>
            </p:cNvPr>
            <p:cNvCxnSpPr/>
            <p:nvPr/>
          </p:nvCxnSpPr>
          <p:spPr>
            <a:xfrm flipH="1">
              <a:off x="5766285" y="5075374"/>
              <a:ext cx="73987" cy="130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08219AC-65BB-A74E-88E8-CE458ED55E74}"/>
                </a:ext>
              </a:extLst>
            </p:cNvPr>
            <p:cNvCxnSpPr/>
            <p:nvPr/>
          </p:nvCxnSpPr>
          <p:spPr>
            <a:xfrm flipH="1">
              <a:off x="5628717" y="5014931"/>
              <a:ext cx="192094" cy="10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725B252-9DB3-FE49-9658-0BB3F874BA04}"/>
              </a:ext>
            </a:extLst>
          </p:cNvPr>
          <p:cNvCxnSpPr/>
          <p:nvPr/>
        </p:nvCxnSpPr>
        <p:spPr>
          <a:xfrm>
            <a:off x="4193005" y="4283242"/>
            <a:ext cx="481263" cy="0"/>
          </a:xfrm>
          <a:prstGeom prst="straightConnector1">
            <a:avLst/>
          </a:prstGeom>
          <a:ln w="34925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9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5769" y="286604"/>
            <a:ext cx="7806786" cy="975419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ea typeface="ＭＳ Ｐゴシック"/>
              </a:rPr>
              <a:t>Problem vs. #Teams</a:t>
            </a:r>
            <a:r>
              <a:rPr lang="en-US" altLang="ja-JP" dirty="0">
                <a:ea typeface="ＭＳ Ｐゴシック"/>
              </a:rPr>
              <a:t> @Freeze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A53488-E425-1F42-9231-837D5D8D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663" y="1894491"/>
            <a:ext cx="7525406" cy="75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6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円/楕円 309">
            <a:extLst>
              <a:ext uri="{FF2B5EF4-FFF2-40B4-BE49-F238E27FC236}">
                <a16:creationId xmlns:a16="http://schemas.microsoft.com/office/drawing/2014/main" id="{7FDB05D4-35FE-E24F-929E-DA25700AB61A}"/>
              </a:ext>
            </a:extLst>
          </p:cNvPr>
          <p:cNvSpPr/>
          <p:nvPr/>
        </p:nvSpPr>
        <p:spPr>
          <a:xfrm>
            <a:off x="4243286" y="5137062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円/楕円 345">
            <a:extLst>
              <a:ext uri="{FF2B5EF4-FFF2-40B4-BE49-F238E27FC236}">
                <a16:creationId xmlns:a16="http://schemas.microsoft.com/office/drawing/2014/main" id="{9C0ED9E1-A679-F943-B87D-519E1843D416}"/>
              </a:ext>
            </a:extLst>
          </p:cNvPr>
          <p:cNvSpPr/>
          <p:nvPr/>
        </p:nvSpPr>
        <p:spPr>
          <a:xfrm>
            <a:off x="6970703" y="5137062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円/楕円 349">
            <a:extLst>
              <a:ext uri="{FF2B5EF4-FFF2-40B4-BE49-F238E27FC236}">
                <a16:creationId xmlns:a16="http://schemas.microsoft.com/office/drawing/2014/main" id="{5F99E668-B76A-7C4A-A26E-73B1A3D4FBC4}"/>
              </a:ext>
            </a:extLst>
          </p:cNvPr>
          <p:cNvSpPr/>
          <p:nvPr/>
        </p:nvSpPr>
        <p:spPr>
          <a:xfrm>
            <a:off x="6418069" y="572502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1" name="直線コネクタ 350">
            <a:extLst>
              <a:ext uri="{FF2B5EF4-FFF2-40B4-BE49-F238E27FC236}">
                <a16:creationId xmlns:a16="http://schemas.microsoft.com/office/drawing/2014/main" id="{2EBF4359-59D7-A541-BA9F-ADDEB4E48349}"/>
              </a:ext>
            </a:extLst>
          </p:cNvPr>
          <p:cNvCxnSpPr>
            <a:cxnSpLocks/>
            <a:stCxn id="346" idx="3"/>
            <a:endCxn id="350" idx="0"/>
          </p:cNvCxnSpPr>
          <p:nvPr/>
        </p:nvCxnSpPr>
        <p:spPr>
          <a:xfrm flipH="1">
            <a:off x="6566797" y="5390956"/>
            <a:ext cx="447467" cy="3340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円/楕円 346">
            <a:extLst>
              <a:ext uri="{FF2B5EF4-FFF2-40B4-BE49-F238E27FC236}">
                <a16:creationId xmlns:a16="http://schemas.microsoft.com/office/drawing/2014/main" id="{EEE18685-1BF6-9D40-A04D-ED5A0B4C134B}"/>
              </a:ext>
            </a:extLst>
          </p:cNvPr>
          <p:cNvSpPr/>
          <p:nvPr/>
        </p:nvSpPr>
        <p:spPr>
          <a:xfrm>
            <a:off x="8425255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円/楕円 310">
            <a:extLst>
              <a:ext uri="{FF2B5EF4-FFF2-40B4-BE49-F238E27FC236}">
                <a16:creationId xmlns:a16="http://schemas.microsoft.com/office/drawing/2014/main" id="{13ACC860-E49E-854A-9B46-432EE682F131}"/>
              </a:ext>
            </a:extLst>
          </p:cNvPr>
          <p:cNvSpPr/>
          <p:nvPr/>
        </p:nvSpPr>
        <p:spPr>
          <a:xfrm>
            <a:off x="5697838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848798" y="1865067"/>
            <a:ext cx="8253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/>
              <a:t>A</a:t>
            </a:r>
            <a:r>
              <a:rPr lang="ja-JP" altLang="en-US" sz="2400"/>
              <a:t> </a:t>
            </a:r>
            <a:r>
              <a:rPr lang="en-US" altLang="ja-JP" sz="2400" dirty="0"/>
              <a:t>variant</a:t>
            </a:r>
            <a:r>
              <a:rPr lang="ja-JP" altLang="en-US" sz="2400"/>
              <a:t> </a:t>
            </a:r>
            <a:r>
              <a:rPr lang="en-US" altLang="ja-JP" sz="2400" dirty="0"/>
              <a:t>of</a:t>
            </a:r>
            <a:r>
              <a:rPr lang="ja-JP" altLang="en-US" sz="2400"/>
              <a:t> </a:t>
            </a:r>
            <a:r>
              <a:rPr lang="en-US" altLang="ja-JP" sz="2400" dirty="0"/>
              <a:t>the</a:t>
            </a:r>
            <a:r>
              <a:rPr lang="ja-JP" altLang="en-US" sz="2400"/>
              <a:t> </a:t>
            </a:r>
            <a:r>
              <a:rPr lang="en-US" altLang="ja-JP" sz="2400" dirty="0"/>
              <a:t>computer</a:t>
            </a:r>
            <a:r>
              <a:rPr lang="ja-JP" altLang="en-US" sz="2400"/>
              <a:t> </a:t>
            </a:r>
            <a:r>
              <a:rPr lang="en-US" altLang="ja-JP" sz="2400" dirty="0"/>
              <a:t>game.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worker is an ant.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Topology of the </a:t>
            </a:r>
            <a:r>
              <a:rPr lang="en-US" altLang="ja-JP" sz="2400" dirty="0"/>
              <a:t>field</a:t>
            </a:r>
            <a:r>
              <a:rPr lang="ja-JP" altLang="en-US" sz="2400"/>
              <a:t> </a:t>
            </a:r>
            <a:r>
              <a:rPr lang="en-US" sz="2400" dirty="0"/>
              <a:t>is a tree.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worker can push a nut to any adjacent vacant room</a:t>
            </a:r>
            <a:r>
              <a:rPr lang="ja-JP" altLang="en-US" sz="2400"/>
              <a:t> </a:t>
            </a:r>
            <a:r>
              <a:rPr lang="en-US" altLang="ja-JP" sz="2400" dirty="0"/>
              <a:t>(AVR)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23361099-EA55-A545-8FB5-C26454819F11}"/>
              </a:ext>
            </a:extLst>
          </p:cNvPr>
          <p:cNvGrpSpPr/>
          <p:nvPr/>
        </p:nvGrpSpPr>
        <p:grpSpPr>
          <a:xfrm>
            <a:off x="7472579" y="1609734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8" name="円/楕円 187">
              <a:extLst>
                <a:ext uri="{FF2B5EF4-FFF2-40B4-BE49-F238E27FC236}">
                  <a16:creationId xmlns:a16="http://schemas.microsoft.com/office/drawing/2014/main" id="{15343CE6-ACE6-4C4E-9A23-AA8BB80B9CB9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レーム (半分) 188">
              <a:extLst>
                <a:ext uri="{FF2B5EF4-FFF2-40B4-BE49-F238E27FC236}">
                  <a16:creationId xmlns:a16="http://schemas.microsoft.com/office/drawing/2014/main" id="{633CBCD6-8EE3-8D48-9329-0971AC719691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フレーム (半分) 189">
              <a:extLst>
                <a:ext uri="{FF2B5EF4-FFF2-40B4-BE49-F238E27FC236}">
                  <a16:creationId xmlns:a16="http://schemas.microsoft.com/office/drawing/2014/main" id="{C6167CD7-C61F-FA47-AC93-3F433E6932E8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フレーム (半分) 190">
              <a:extLst>
                <a:ext uri="{FF2B5EF4-FFF2-40B4-BE49-F238E27FC236}">
                  <a16:creationId xmlns:a16="http://schemas.microsoft.com/office/drawing/2014/main" id="{6EA53914-F4BA-8944-B2E5-E91897555F1B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2" name="フレーム (半分) 191">
              <a:extLst>
                <a:ext uri="{FF2B5EF4-FFF2-40B4-BE49-F238E27FC236}">
                  <a16:creationId xmlns:a16="http://schemas.microsoft.com/office/drawing/2014/main" id="{48C252A4-5390-1148-8686-77F4B7A3C030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フレーム (半分) 192">
              <a:extLst>
                <a:ext uri="{FF2B5EF4-FFF2-40B4-BE49-F238E27FC236}">
                  <a16:creationId xmlns:a16="http://schemas.microsoft.com/office/drawing/2014/main" id="{CF9CBB62-28C4-A14C-95C4-3BE61B29616E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フレーム (半分) 193">
              <a:extLst>
                <a:ext uri="{FF2B5EF4-FFF2-40B4-BE49-F238E27FC236}">
                  <a16:creationId xmlns:a16="http://schemas.microsoft.com/office/drawing/2014/main" id="{274C9B21-2029-2F44-9A42-2EF236088543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円/楕円 194">
              <a:extLst>
                <a:ext uri="{FF2B5EF4-FFF2-40B4-BE49-F238E27FC236}">
                  <a16:creationId xmlns:a16="http://schemas.microsoft.com/office/drawing/2014/main" id="{224CE255-C22C-1447-99CE-C33A1D522AC2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円/楕円 195">
              <a:extLst>
                <a:ext uri="{FF2B5EF4-FFF2-40B4-BE49-F238E27FC236}">
                  <a16:creationId xmlns:a16="http://schemas.microsoft.com/office/drawing/2014/main" id="{EA81B2DC-6726-C845-8AA8-18AA2F23B0FE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B9B15D70-158D-264E-B97D-D96DB7289AA0}"/>
                </a:ext>
              </a:extLst>
            </p:cNvPr>
            <p:cNvCxnSpPr>
              <a:stCxn id="188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74D30651-BAE4-7546-831B-D18144CBD6AE}"/>
                </a:ext>
              </a:extLst>
            </p:cNvPr>
            <p:cNvCxnSpPr>
              <a:cxnSpLocks/>
              <a:stCxn id="188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0EA98182-033F-DA4C-83F8-03539BAC3B1D}"/>
              </a:ext>
            </a:extLst>
          </p:cNvPr>
          <p:cNvGrpSpPr/>
          <p:nvPr/>
        </p:nvGrpSpPr>
        <p:grpSpPr>
          <a:xfrm>
            <a:off x="6340196" y="1661418"/>
            <a:ext cx="488161" cy="514531"/>
            <a:chOff x="5628717" y="4829465"/>
            <a:chExt cx="298886" cy="376822"/>
          </a:xfrm>
        </p:grpSpPr>
        <p:sp>
          <p:nvSpPr>
            <p:cNvPr id="200" name="円/楕円 199">
              <a:extLst>
                <a:ext uri="{FF2B5EF4-FFF2-40B4-BE49-F238E27FC236}">
                  <a16:creationId xmlns:a16="http://schemas.microsoft.com/office/drawing/2014/main" id="{3BE83343-06D8-1145-8053-29FA71C2AA6A}"/>
                </a:ext>
              </a:extLst>
            </p:cNvPr>
            <p:cNvSpPr/>
            <p:nvPr/>
          </p:nvSpPr>
          <p:spPr>
            <a:xfrm>
              <a:off x="5651334" y="4829465"/>
              <a:ext cx="132825" cy="1354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5ACB8C72-FC13-2C44-B1A5-EFD016C09140}"/>
                </a:ext>
              </a:extLst>
            </p:cNvPr>
            <p:cNvCxnSpPr>
              <a:cxnSpLocks/>
              <a:stCxn id="200" idx="5"/>
            </p:cNvCxnSpPr>
            <p:nvPr/>
          </p:nvCxnSpPr>
          <p:spPr>
            <a:xfrm>
              <a:off x="5764707" y="4945037"/>
              <a:ext cx="162896" cy="2508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5F931A8A-9DE7-EA43-83F2-B5B59B607B9F}"/>
                </a:ext>
              </a:extLst>
            </p:cNvPr>
            <p:cNvCxnSpPr/>
            <p:nvPr/>
          </p:nvCxnSpPr>
          <p:spPr>
            <a:xfrm flipH="1">
              <a:off x="5766285" y="5075374"/>
              <a:ext cx="73987" cy="130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2948762D-471A-E644-B6B3-274C150F415A}"/>
                </a:ext>
              </a:extLst>
            </p:cNvPr>
            <p:cNvCxnSpPr/>
            <p:nvPr/>
          </p:nvCxnSpPr>
          <p:spPr>
            <a:xfrm flipH="1">
              <a:off x="5628717" y="5014931"/>
              <a:ext cx="192094" cy="10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7BA208F6-8BEC-0E4F-8A9E-7DF9FF8DB998}"/>
              </a:ext>
            </a:extLst>
          </p:cNvPr>
          <p:cNvSpPr txBox="1"/>
          <p:nvPr/>
        </p:nvSpPr>
        <p:spPr>
          <a:xfrm>
            <a:off x="6999270" y="17367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=</a:t>
            </a:r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D9F37A7C-476F-E140-84BC-7DF2F5D5B46A}"/>
              </a:ext>
            </a:extLst>
          </p:cNvPr>
          <p:cNvSpPr/>
          <p:nvPr/>
        </p:nvSpPr>
        <p:spPr>
          <a:xfrm>
            <a:off x="2243144" y="452390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CE6BCF72-45A6-1A47-947E-3067F5690A15}"/>
              </a:ext>
            </a:extLst>
          </p:cNvPr>
          <p:cNvSpPr/>
          <p:nvPr/>
        </p:nvSpPr>
        <p:spPr>
          <a:xfrm>
            <a:off x="2243144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119D3C3-DDCA-9845-A362-E663EB47AC38}"/>
              </a:ext>
            </a:extLst>
          </p:cNvPr>
          <p:cNvSpPr/>
          <p:nvPr/>
        </p:nvSpPr>
        <p:spPr>
          <a:xfrm>
            <a:off x="1515868" y="393595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9DDAC7A5-7E28-F043-A9DF-6FDCF137FB0F}"/>
              </a:ext>
            </a:extLst>
          </p:cNvPr>
          <p:cNvCxnSpPr>
            <a:stCxn id="52" idx="3"/>
            <a:endCxn id="59" idx="7"/>
          </p:cNvCxnSpPr>
          <p:nvPr/>
        </p:nvCxnSpPr>
        <p:spPr>
          <a:xfrm flipH="1">
            <a:off x="1068400" y="4189844"/>
            <a:ext cx="491029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527A742-BD2B-6E47-9AC5-A7396D2F0224}"/>
              </a:ext>
            </a:extLst>
          </p:cNvPr>
          <p:cNvCxnSpPr>
            <a:cxnSpLocks/>
            <a:stCxn id="60" idx="1"/>
            <a:endCxn id="52" idx="5"/>
          </p:cNvCxnSpPr>
          <p:nvPr/>
        </p:nvCxnSpPr>
        <p:spPr>
          <a:xfrm flipH="1" flipV="1">
            <a:off x="1769762" y="4189844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2C6EF2C0-2EC7-1948-9E1C-2056F3164FBC}"/>
              </a:ext>
            </a:extLst>
          </p:cNvPr>
          <p:cNvCxnSpPr>
            <a:cxnSpLocks/>
            <a:stCxn id="60" idx="3"/>
            <a:endCxn id="61" idx="7"/>
          </p:cNvCxnSpPr>
          <p:nvPr/>
        </p:nvCxnSpPr>
        <p:spPr>
          <a:xfrm flipH="1">
            <a:off x="1769762" y="4777803"/>
            <a:ext cx="516943" cy="4028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036DB906-3A9D-6A45-826E-CA134789A94C}"/>
              </a:ext>
            </a:extLst>
          </p:cNvPr>
          <p:cNvCxnSpPr>
            <a:cxnSpLocks/>
            <a:stCxn id="60" idx="4"/>
            <a:endCxn id="62" idx="0"/>
          </p:cNvCxnSpPr>
          <p:nvPr/>
        </p:nvCxnSpPr>
        <p:spPr>
          <a:xfrm>
            <a:off x="2391872" y="4821364"/>
            <a:ext cx="0" cy="2905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1AE49652-CE10-AC4E-B4A1-6FE6E44143C1}"/>
              </a:ext>
            </a:extLst>
          </p:cNvPr>
          <p:cNvCxnSpPr>
            <a:cxnSpLocks/>
            <a:stCxn id="60" idx="5"/>
            <a:endCxn id="63" idx="1"/>
          </p:cNvCxnSpPr>
          <p:nvPr/>
        </p:nvCxnSpPr>
        <p:spPr>
          <a:xfrm>
            <a:off x="2497038" y="4777803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809BEAE7-6D27-E645-9646-221FE6A3E296}"/>
              </a:ext>
            </a:extLst>
          </p:cNvPr>
          <p:cNvGrpSpPr/>
          <p:nvPr/>
        </p:nvGrpSpPr>
        <p:grpSpPr>
          <a:xfrm>
            <a:off x="1559429" y="3680617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1" name="円/楕円 100">
              <a:extLst>
                <a:ext uri="{FF2B5EF4-FFF2-40B4-BE49-F238E27FC236}">
                  <a16:creationId xmlns:a16="http://schemas.microsoft.com/office/drawing/2014/main" id="{BFDCCF51-7872-D442-B4A0-B366B8F49104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レーム (半分) 107">
              <a:extLst>
                <a:ext uri="{FF2B5EF4-FFF2-40B4-BE49-F238E27FC236}">
                  <a16:creationId xmlns:a16="http://schemas.microsoft.com/office/drawing/2014/main" id="{1B30E3AD-0E7D-0F41-A81B-89D860FB8C50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フレーム (半分) 110">
              <a:extLst>
                <a:ext uri="{FF2B5EF4-FFF2-40B4-BE49-F238E27FC236}">
                  <a16:creationId xmlns:a16="http://schemas.microsoft.com/office/drawing/2014/main" id="{21D34DAA-43DD-3447-9442-FD96F648F539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フレーム (半分) 111">
              <a:extLst>
                <a:ext uri="{FF2B5EF4-FFF2-40B4-BE49-F238E27FC236}">
                  <a16:creationId xmlns:a16="http://schemas.microsoft.com/office/drawing/2014/main" id="{B2EE1B45-CDC0-8D44-BE06-0BA83E3222AA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フレーム (半分) 114">
              <a:extLst>
                <a:ext uri="{FF2B5EF4-FFF2-40B4-BE49-F238E27FC236}">
                  <a16:creationId xmlns:a16="http://schemas.microsoft.com/office/drawing/2014/main" id="{96C9B376-E6EA-8D48-A4FB-D7DBDFC81FF8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フレーム (半分) 116">
              <a:extLst>
                <a:ext uri="{FF2B5EF4-FFF2-40B4-BE49-F238E27FC236}">
                  <a16:creationId xmlns:a16="http://schemas.microsoft.com/office/drawing/2014/main" id="{E4D8E4D8-941E-B340-886E-B911C668D290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フレーム (半分) 117">
              <a:extLst>
                <a:ext uri="{FF2B5EF4-FFF2-40B4-BE49-F238E27FC236}">
                  <a16:creationId xmlns:a16="http://schemas.microsoft.com/office/drawing/2014/main" id="{D6C0BA48-9875-384B-AB34-A9E8FC9B1991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円/楕円 101">
              <a:extLst>
                <a:ext uri="{FF2B5EF4-FFF2-40B4-BE49-F238E27FC236}">
                  <a16:creationId xmlns:a16="http://schemas.microsoft.com/office/drawing/2014/main" id="{89DC9E84-888E-4646-A881-FA0F3515FB8E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id="{D6AB848B-0308-F648-84E8-95B1EEA318FB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325D62B1-47A7-3C40-A7B3-356FD6061317}"/>
                </a:ext>
              </a:extLst>
            </p:cNvPr>
            <p:cNvCxnSpPr>
              <a:stCxn id="101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99FE838-7153-1441-B520-09276CDBD2FD}"/>
                </a:ext>
              </a:extLst>
            </p:cNvPr>
            <p:cNvCxnSpPr>
              <a:cxnSpLocks/>
              <a:stCxn id="101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3594761-7487-8E42-AE5C-EF78CED049F8}"/>
              </a:ext>
            </a:extLst>
          </p:cNvPr>
          <p:cNvGrpSpPr/>
          <p:nvPr/>
        </p:nvGrpSpPr>
        <p:grpSpPr>
          <a:xfrm>
            <a:off x="2275682" y="4365311"/>
            <a:ext cx="302617" cy="408613"/>
            <a:chOff x="2346537" y="4712672"/>
            <a:chExt cx="302617" cy="408613"/>
          </a:xfrm>
        </p:grpSpPr>
        <p:sp>
          <p:nvSpPr>
            <p:cNvPr id="126" name="ハート 125">
              <a:extLst>
                <a:ext uri="{FF2B5EF4-FFF2-40B4-BE49-F238E27FC236}">
                  <a16:creationId xmlns:a16="http://schemas.microsoft.com/office/drawing/2014/main" id="{29933445-023F-E14D-8092-EC259107F545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>
              <a:extLst>
                <a:ext uri="{FF2B5EF4-FFF2-40B4-BE49-F238E27FC236}">
                  <a16:creationId xmlns:a16="http://schemas.microsoft.com/office/drawing/2014/main" id="{2DD8A7FC-5938-E649-AA9D-49007CA134CD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>
              <a:extLst>
                <a:ext uri="{FF2B5EF4-FFF2-40B4-BE49-F238E27FC236}">
                  <a16:creationId xmlns:a16="http://schemas.microsoft.com/office/drawing/2014/main" id="{266B711A-DFCD-B748-BBDB-3C8048B4E4D0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9" name="円/楕円 228">
            <a:extLst>
              <a:ext uri="{FF2B5EF4-FFF2-40B4-BE49-F238E27FC236}">
                <a16:creationId xmlns:a16="http://schemas.microsoft.com/office/drawing/2014/main" id="{A6C5668C-A5CB-D64C-9144-3524C30F7B98}"/>
              </a:ext>
            </a:extLst>
          </p:cNvPr>
          <p:cNvSpPr/>
          <p:nvPr/>
        </p:nvSpPr>
        <p:spPr>
          <a:xfrm>
            <a:off x="2187694" y="5001688"/>
            <a:ext cx="383238" cy="3006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ハート 229">
            <a:extLst>
              <a:ext uri="{FF2B5EF4-FFF2-40B4-BE49-F238E27FC236}">
                <a16:creationId xmlns:a16="http://schemas.microsoft.com/office/drawing/2014/main" id="{D64CF827-F9AF-C248-AC51-F9F537B57C44}"/>
              </a:ext>
            </a:extLst>
          </p:cNvPr>
          <p:cNvSpPr/>
          <p:nvPr/>
        </p:nvSpPr>
        <p:spPr>
          <a:xfrm>
            <a:off x="2203612" y="5082016"/>
            <a:ext cx="373776" cy="282733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>
            <a:extLst>
              <a:ext uri="{FF2B5EF4-FFF2-40B4-BE49-F238E27FC236}">
                <a16:creationId xmlns:a16="http://schemas.microsoft.com/office/drawing/2014/main" id="{247E4E14-4F19-2F45-9616-B46D2F5B1369}"/>
              </a:ext>
            </a:extLst>
          </p:cNvPr>
          <p:cNvSpPr/>
          <p:nvPr/>
        </p:nvSpPr>
        <p:spPr>
          <a:xfrm>
            <a:off x="2227798" y="5008380"/>
            <a:ext cx="295774" cy="1982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円/楕円 231">
            <a:extLst>
              <a:ext uri="{FF2B5EF4-FFF2-40B4-BE49-F238E27FC236}">
                <a16:creationId xmlns:a16="http://schemas.microsoft.com/office/drawing/2014/main" id="{C77A7B83-612F-E945-90FA-D31A3A42856C}"/>
              </a:ext>
            </a:extLst>
          </p:cNvPr>
          <p:cNvSpPr/>
          <p:nvPr/>
        </p:nvSpPr>
        <p:spPr>
          <a:xfrm>
            <a:off x="2242259" y="5001688"/>
            <a:ext cx="295774" cy="1245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7B513CCF-BFF7-1749-B1C5-5EE320A3E38E}"/>
              </a:ext>
            </a:extLst>
          </p:cNvPr>
          <p:cNvSpPr/>
          <p:nvPr/>
        </p:nvSpPr>
        <p:spPr>
          <a:xfrm>
            <a:off x="814506" y="452390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0D1559C7-C735-2145-8F6C-D557E50D9ACB}"/>
              </a:ext>
            </a:extLst>
          </p:cNvPr>
          <p:cNvSpPr/>
          <p:nvPr/>
        </p:nvSpPr>
        <p:spPr>
          <a:xfrm>
            <a:off x="1515868" y="5137062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98FE7A8A-4DFD-444D-9E37-4C8B5D980E69}"/>
              </a:ext>
            </a:extLst>
          </p:cNvPr>
          <p:cNvSpPr/>
          <p:nvPr/>
        </p:nvSpPr>
        <p:spPr>
          <a:xfrm>
            <a:off x="2970420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056E46CE-F1C4-A444-9B5C-E5A2CB3289A7}"/>
              </a:ext>
            </a:extLst>
          </p:cNvPr>
          <p:cNvCxnSpPr>
            <a:cxnSpLocks/>
            <a:stCxn id="62" idx="4"/>
            <a:endCxn id="181" idx="0"/>
          </p:cNvCxnSpPr>
          <p:nvPr/>
        </p:nvCxnSpPr>
        <p:spPr>
          <a:xfrm>
            <a:off x="2391872" y="5409323"/>
            <a:ext cx="0" cy="3156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円/楕円 180">
            <a:extLst>
              <a:ext uri="{FF2B5EF4-FFF2-40B4-BE49-F238E27FC236}">
                <a16:creationId xmlns:a16="http://schemas.microsoft.com/office/drawing/2014/main" id="{A4ED9B99-FE60-C941-9708-202A4DCA9506}"/>
              </a:ext>
            </a:extLst>
          </p:cNvPr>
          <p:cNvSpPr/>
          <p:nvPr/>
        </p:nvSpPr>
        <p:spPr>
          <a:xfrm>
            <a:off x="2243144" y="572502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82">
            <a:extLst>
              <a:ext uri="{FF2B5EF4-FFF2-40B4-BE49-F238E27FC236}">
                <a16:creationId xmlns:a16="http://schemas.microsoft.com/office/drawing/2014/main" id="{AD22AE47-E3B3-DE41-B8AE-7EF0A4B05EB8}"/>
              </a:ext>
            </a:extLst>
          </p:cNvPr>
          <p:cNvSpPr/>
          <p:nvPr/>
        </p:nvSpPr>
        <p:spPr>
          <a:xfrm>
            <a:off x="963234" y="572502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E9B5ED19-12D4-044D-9FFB-0DD4D3C8800F}"/>
              </a:ext>
            </a:extLst>
          </p:cNvPr>
          <p:cNvCxnSpPr>
            <a:cxnSpLocks/>
            <a:stCxn id="61" idx="3"/>
            <a:endCxn id="183" idx="0"/>
          </p:cNvCxnSpPr>
          <p:nvPr/>
        </p:nvCxnSpPr>
        <p:spPr>
          <a:xfrm flipH="1">
            <a:off x="1111962" y="5390956"/>
            <a:ext cx="447467" cy="3340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円/楕円 294">
            <a:extLst>
              <a:ext uri="{FF2B5EF4-FFF2-40B4-BE49-F238E27FC236}">
                <a16:creationId xmlns:a16="http://schemas.microsoft.com/office/drawing/2014/main" id="{55F6F746-398C-A24B-861B-38E52D4EF7BF}"/>
              </a:ext>
            </a:extLst>
          </p:cNvPr>
          <p:cNvSpPr/>
          <p:nvPr/>
        </p:nvSpPr>
        <p:spPr>
          <a:xfrm>
            <a:off x="4970562" y="452390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円/楕円 295">
            <a:extLst>
              <a:ext uri="{FF2B5EF4-FFF2-40B4-BE49-F238E27FC236}">
                <a16:creationId xmlns:a16="http://schemas.microsoft.com/office/drawing/2014/main" id="{17C7ADFF-B25F-D94C-95D3-EC67EFB00F0A}"/>
              </a:ext>
            </a:extLst>
          </p:cNvPr>
          <p:cNvSpPr/>
          <p:nvPr/>
        </p:nvSpPr>
        <p:spPr>
          <a:xfrm>
            <a:off x="4970562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円/楕円 296">
            <a:extLst>
              <a:ext uri="{FF2B5EF4-FFF2-40B4-BE49-F238E27FC236}">
                <a16:creationId xmlns:a16="http://schemas.microsoft.com/office/drawing/2014/main" id="{52D1934E-A3E3-4941-BAF9-9F1F0402289B}"/>
              </a:ext>
            </a:extLst>
          </p:cNvPr>
          <p:cNvSpPr/>
          <p:nvPr/>
        </p:nvSpPr>
        <p:spPr>
          <a:xfrm>
            <a:off x="4243286" y="393595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8" name="直線コネクタ 297">
            <a:extLst>
              <a:ext uri="{FF2B5EF4-FFF2-40B4-BE49-F238E27FC236}">
                <a16:creationId xmlns:a16="http://schemas.microsoft.com/office/drawing/2014/main" id="{04731613-322B-7949-B9C4-3B40A2552A42}"/>
              </a:ext>
            </a:extLst>
          </p:cNvPr>
          <p:cNvCxnSpPr>
            <a:stCxn id="297" idx="3"/>
            <a:endCxn id="309" idx="7"/>
          </p:cNvCxnSpPr>
          <p:nvPr/>
        </p:nvCxnSpPr>
        <p:spPr>
          <a:xfrm flipH="1">
            <a:off x="3795819" y="4189844"/>
            <a:ext cx="491028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94A042D6-C0C5-F443-8B50-545AF5D47EA1}"/>
              </a:ext>
            </a:extLst>
          </p:cNvPr>
          <p:cNvCxnSpPr>
            <a:cxnSpLocks/>
            <a:stCxn id="295" idx="1"/>
            <a:endCxn id="297" idx="5"/>
          </p:cNvCxnSpPr>
          <p:nvPr/>
        </p:nvCxnSpPr>
        <p:spPr>
          <a:xfrm flipH="1" flipV="1">
            <a:off x="4497180" y="4189844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>
            <a:extLst>
              <a:ext uri="{FF2B5EF4-FFF2-40B4-BE49-F238E27FC236}">
                <a16:creationId xmlns:a16="http://schemas.microsoft.com/office/drawing/2014/main" id="{3D28C871-3CA4-4442-A790-C41894C4D63E}"/>
              </a:ext>
            </a:extLst>
          </p:cNvPr>
          <p:cNvCxnSpPr>
            <a:cxnSpLocks/>
            <a:stCxn id="295" idx="3"/>
            <a:endCxn id="310" idx="7"/>
          </p:cNvCxnSpPr>
          <p:nvPr/>
        </p:nvCxnSpPr>
        <p:spPr>
          <a:xfrm flipH="1">
            <a:off x="4497180" y="4777803"/>
            <a:ext cx="516943" cy="4028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>
            <a:extLst>
              <a:ext uri="{FF2B5EF4-FFF2-40B4-BE49-F238E27FC236}">
                <a16:creationId xmlns:a16="http://schemas.microsoft.com/office/drawing/2014/main" id="{0C993261-B7AD-6540-8262-200ABFC4E6A8}"/>
              </a:ext>
            </a:extLst>
          </p:cNvPr>
          <p:cNvCxnSpPr>
            <a:cxnSpLocks/>
            <a:stCxn id="295" idx="4"/>
            <a:endCxn id="296" idx="0"/>
          </p:cNvCxnSpPr>
          <p:nvPr/>
        </p:nvCxnSpPr>
        <p:spPr>
          <a:xfrm>
            <a:off x="5119290" y="4821364"/>
            <a:ext cx="0" cy="2905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>
            <a:extLst>
              <a:ext uri="{FF2B5EF4-FFF2-40B4-BE49-F238E27FC236}">
                <a16:creationId xmlns:a16="http://schemas.microsoft.com/office/drawing/2014/main" id="{D83EDAE8-D465-C24A-A6AA-C754BC23CE4E}"/>
              </a:ext>
            </a:extLst>
          </p:cNvPr>
          <p:cNvCxnSpPr>
            <a:cxnSpLocks/>
            <a:stCxn id="295" idx="5"/>
            <a:endCxn id="311" idx="1"/>
          </p:cNvCxnSpPr>
          <p:nvPr/>
        </p:nvCxnSpPr>
        <p:spPr>
          <a:xfrm>
            <a:off x="5224456" y="4777803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2C77E778-069A-E447-9D6A-DA8EF3AEED5B}"/>
              </a:ext>
            </a:extLst>
          </p:cNvPr>
          <p:cNvGrpSpPr/>
          <p:nvPr/>
        </p:nvGrpSpPr>
        <p:grpSpPr>
          <a:xfrm>
            <a:off x="4709300" y="4214440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9" name="円/楕円 318">
              <a:extLst>
                <a:ext uri="{FF2B5EF4-FFF2-40B4-BE49-F238E27FC236}">
                  <a16:creationId xmlns:a16="http://schemas.microsoft.com/office/drawing/2014/main" id="{3F946E27-F673-B747-B444-3043699BF5F8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レーム (半分) 319">
              <a:extLst>
                <a:ext uri="{FF2B5EF4-FFF2-40B4-BE49-F238E27FC236}">
                  <a16:creationId xmlns:a16="http://schemas.microsoft.com/office/drawing/2014/main" id="{04501C20-C4A2-354E-9C19-C22DBD9D6375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1" name="フレーム (半分) 320">
              <a:extLst>
                <a:ext uri="{FF2B5EF4-FFF2-40B4-BE49-F238E27FC236}">
                  <a16:creationId xmlns:a16="http://schemas.microsoft.com/office/drawing/2014/main" id="{ED7E1AB2-3FD6-7A4E-B2D8-32CAA0036AD7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2" name="フレーム (半分) 321">
              <a:extLst>
                <a:ext uri="{FF2B5EF4-FFF2-40B4-BE49-F238E27FC236}">
                  <a16:creationId xmlns:a16="http://schemas.microsoft.com/office/drawing/2014/main" id="{FF8D36CC-78DD-5C49-9F67-DB8EAB41E89F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3" name="フレーム (半分) 322">
              <a:extLst>
                <a:ext uri="{FF2B5EF4-FFF2-40B4-BE49-F238E27FC236}">
                  <a16:creationId xmlns:a16="http://schemas.microsoft.com/office/drawing/2014/main" id="{0418610C-B90E-3D47-8B70-459FCD5C6F41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4" name="フレーム (半分) 323">
              <a:extLst>
                <a:ext uri="{FF2B5EF4-FFF2-40B4-BE49-F238E27FC236}">
                  <a16:creationId xmlns:a16="http://schemas.microsoft.com/office/drawing/2014/main" id="{35EBAC4A-FAEF-7D44-AC39-82DF00E99581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5" name="フレーム (半分) 324">
              <a:extLst>
                <a:ext uri="{FF2B5EF4-FFF2-40B4-BE49-F238E27FC236}">
                  <a16:creationId xmlns:a16="http://schemas.microsoft.com/office/drawing/2014/main" id="{49065722-0AB9-DB43-8212-76C87D3A1F5D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6" name="円/楕円 325">
              <a:extLst>
                <a:ext uri="{FF2B5EF4-FFF2-40B4-BE49-F238E27FC236}">
                  <a16:creationId xmlns:a16="http://schemas.microsoft.com/office/drawing/2014/main" id="{1E7CA536-8837-204E-A87B-6C8D31ED1379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円/楕円 326">
              <a:extLst>
                <a:ext uri="{FF2B5EF4-FFF2-40B4-BE49-F238E27FC236}">
                  <a16:creationId xmlns:a16="http://schemas.microsoft.com/office/drawing/2014/main" id="{6ADD932E-92B9-9749-B703-FCE694B106B6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8" name="直線コネクタ 327">
              <a:extLst>
                <a:ext uri="{FF2B5EF4-FFF2-40B4-BE49-F238E27FC236}">
                  <a16:creationId xmlns:a16="http://schemas.microsoft.com/office/drawing/2014/main" id="{4F91526C-E9D3-FB49-AE2B-2D88CF469A17}"/>
                </a:ext>
              </a:extLst>
            </p:cNvPr>
            <p:cNvCxnSpPr>
              <a:stCxn id="319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71DFDD1B-9CE8-BF4D-9F90-B49783021518}"/>
                </a:ext>
              </a:extLst>
            </p:cNvPr>
            <p:cNvCxnSpPr>
              <a:cxnSpLocks/>
              <a:stCxn id="319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グループ化 303">
            <a:extLst>
              <a:ext uri="{FF2B5EF4-FFF2-40B4-BE49-F238E27FC236}">
                <a16:creationId xmlns:a16="http://schemas.microsoft.com/office/drawing/2014/main" id="{F94F32EF-1A94-8742-8092-335CD913D2B4}"/>
              </a:ext>
            </a:extLst>
          </p:cNvPr>
          <p:cNvGrpSpPr/>
          <p:nvPr/>
        </p:nvGrpSpPr>
        <p:grpSpPr>
          <a:xfrm>
            <a:off x="4252061" y="5003117"/>
            <a:ext cx="302617" cy="408613"/>
            <a:chOff x="2346537" y="4712672"/>
            <a:chExt cx="302617" cy="408613"/>
          </a:xfrm>
        </p:grpSpPr>
        <p:sp>
          <p:nvSpPr>
            <p:cNvPr id="316" name="ハート 315">
              <a:extLst>
                <a:ext uri="{FF2B5EF4-FFF2-40B4-BE49-F238E27FC236}">
                  <a16:creationId xmlns:a16="http://schemas.microsoft.com/office/drawing/2014/main" id="{ABBD8137-1733-D145-AEA9-301D2DFDEDAF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円/楕円 316">
              <a:extLst>
                <a:ext uri="{FF2B5EF4-FFF2-40B4-BE49-F238E27FC236}">
                  <a16:creationId xmlns:a16="http://schemas.microsoft.com/office/drawing/2014/main" id="{6ACC3C98-64EA-7849-B309-1B75B84531C8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円/楕円 317">
              <a:extLst>
                <a:ext uri="{FF2B5EF4-FFF2-40B4-BE49-F238E27FC236}">
                  <a16:creationId xmlns:a16="http://schemas.microsoft.com/office/drawing/2014/main" id="{471394D4-7BFE-264B-815A-42570B00CC9D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67D1F3A-D929-8A4A-AEE5-AA37A1F58FC8}"/>
              </a:ext>
            </a:extLst>
          </p:cNvPr>
          <p:cNvGrpSpPr/>
          <p:nvPr/>
        </p:nvGrpSpPr>
        <p:grpSpPr>
          <a:xfrm>
            <a:off x="4915112" y="5001688"/>
            <a:ext cx="389694" cy="363061"/>
            <a:chOff x="4915112" y="5001688"/>
            <a:chExt cx="389694" cy="363061"/>
          </a:xfrm>
        </p:grpSpPr>
        <p:sp>
          <p:nvSpPr>
            <p:cNvPr id="305" name="円/楕円 304">
              <a:extLst>
                <a:ext uri="{FF2B5EF4-FFF2-40B4-BE49-F238E27FC236}">
                  <a16:creationId xmlns:a16="http://schemas.microsoft.com/office/drawing/2014/main" id="{2F40742B-C3CE-3B41-9A13-3FE7AE392901}"/>
                </a:ext>
              </a:extLst>
            </p:cNvPr>
            <p:cNvSpPr/>
            <p:nvPr/>
          </p:nvSpPr>
          <p:spPr>
            <a:xfrm>
              <a:off x="4915112" y="5001688"/>
              <a:ext cx="383238" cy="30062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ハート 305">
              <a:extLst>
                <a:ext uri="{FF2B5EF4-FFF2-40B4-BE49-F238E27FC236}">
                  <a16:creationId xmlns:a16="http://schemas.microsoft.com/office/drawing/2014/main" id="{8E10C314-B298-244F-9EBF-13CD25923B08}"/>
                </a:ext>
              </a:extLst>
            </p:cNvPr>
            <p:cNvSpPr/>
            <p:nvPr/>
          </p:nvSpPr>
          <p:spPr>
            <a:xfrm>
              <a:off x="4931030" y="5082016"/>
              <a:ext cx="373776" cy="282733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円/楕円 306">
              <a:extLst>
                <a:ext uri="{FF2B5EF4-FFF2-40B4-BE49-F238E27FC236}">
                  <a16:creationId xmlns:a16="http://schemas.microsoft.com/office/drawing/2014/main" id="{0D1A03FF-E9A9-7048-B700-2998E89B60BE}"/>
                </a:ext>
              </a:extLst>
            </p:cNvPr>
            <p:cNvSpPr/>
            <p:nvPr/>
          </p:nvSpPr>
          <p:spPr>
            <a:xfrm>
              <a:off x="4955216" y="5008380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円/楕円 307">
              <a:extLst>
                <a:ext uri="{FF2B5EF4-FFF2-40B4-BE49-F238E27FC236}">
                  <a16:creationId xmlns:a16="http://schemas.microsoft.com/office/drawing/2014/main" id="{B4BA0F47-A17A-3643-84CC-A35BCE485521}"/>
                </a:ext>
              </a:extLst>
            </p:cNvPr>
            <p:cNvSpPr/>
            <p:nvPr/>
          </p:nvSpPr>
          <p:spPr>
            <a:xfrm>
              <a:off x="4969677" y="5001688"/>
              <a:ext cx="295774" cy="1245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9" name="円/楕円 308">
            <a:extLst>
              <a:ext uri="{FF2B5EF4-FFF2-40B4-BE49-F238E27FC236}">
                <a16:creationId xmlns:a16="http://schemas.microsoft.com/office/drawing/2014/main" id="{5180AC8E-3703-B14F-82FA-2866EA92CFF6}"/>
              </a:ext>
            </a:extLst>
          </p:cNvPr>
          <p:cNvSpPr/>
          <p:nvPr/>
        </p:nvSpPr>
        <p:spPr>
          <a:xfrm>
            <a:off x="3541925" y="452390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00466549-78D1-5A4E-B759-05BA11454AAA}"/>
              </a:ext>
            </a:extLst>
          </p:cNvPr>
          <p:cNvCxnSpPr>
            <a:cxnSpLocks/>
            <a:stCxn id="296" idx="4"/>
            <a:endCxn id="313" idx="0"/>
          </p:cNvCxnSpPr>
          <p:nvPr/>
        </p:nvCxnSpPr>
        <p:spPr>
          <a:xfrm>
            <a:off x="5119290" y="5409323"/>
            <a:ext cx="0" cy="3156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円/楕円 312">
            <a:extLst>
              <a:ext uri="{FF2B5EF4-FFF2-40B4-BE49-F238E27FC236}">
                <a16:creationId xmlns:a16="http://schemas.microsoft.com/office/drawing/2014/main" id="{0F65B512-9F24-464A-A960-4EEBAC05887C}"/>
              </a:ext>
            </a:extLst>
          </p:cNvPr>
          <p:cNvSpPr/>
          <p:nvPr/>
        </p:nvSpPr>
        <p:spPr>
          <a:xfrm>
            <a:off x="4970562" y="572502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円/楕円 313">
            <a:extLst>
              <a:ext uri="{FF2B5EF4-FFF2-40B4-BE49-F238E27FC236}">
                <a16:creationId xmlns:a16="http://schemas.microsoft.com/office/drawing/2014/main" id="{55657FBD-1BD8-DE42-BFE3-6E74725777B3}"/>
              </a:ext>
            </a:extLst>
          </p:cNvPr>
          <p:cNvSpPr/>
          <p:nvPr/>
        </p:nvSpPr>
        <p:spPr>
          <a:xfrm>
            <a:off x="3690652" y="572502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5" name="直線コネクタ 314">
            <a:extLst>
              <a:ext uri="{FF2B5EF4-FFF2-40B4-BE49-F238E27FC236}">
                <a16:creationId xmlns:a16="http://schemas.microsoft.com/office/drawing/2014/main" id="{956C709B-B330-3544-A93D-F279850D69CB}"/>
              </a:ext>
            </a:extLst>
          </p:cNvPr>
          <p:cNvCxnSpPr>
            <a:cxnSpLocks/>
            <a:stCxn id="310" idx="3"/>
            <a:endCxn id="314" idx="0"/>
          </p:cNvCxnSpPr>
          <p:nvPr/>
        </p:nvCxnSpPr>
        <p:spPr>
          <a:xfrm flipH="1">
            <a:off x="3839380" y="5390956"/>
            <a:ext cx="447467" cy="3340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円/楕円 330">
            <a:extLst>
              <a:ext uri="{FF2B5EF4-FFF2-40B4-BE49-F238E27FC236}">
                <a16:creationId xmlns:a16="http://schemas.microsoft.com/office/drawing/2014/main" id="{AF05CA87-6553-024C-BEAD-23651A4A8225}"/>
              </a:ext>
            </a:extLst>
          </p:cNvPr>
          <p:cNvSpPr/>
          <p:nvPr/>
        </p:nvSpPr>
        <p:spPr>
          <a:xfrm>
            <a:off x="7697979" y="452390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円/楕円 331">
            <a:extLst>
              <a:ext uri="{FF2B5EF4-FFF2-40B4-BE49-F238E27FC236}">
                <a16:creationId xmlns:a16="http://schemas.microsoft.com/office/drawing/2014/main" id="{8BF8AEFC-9143-E64D-8B0B-E09BE47F436B}"/>
              </a:ext>
            </a:extLst>
          </p:cNvPr>
          <p:cNvSpPr/>
          <p:nvPr/>
        </p:nvSpPr>
        <p:spPr>
          <a:xfrm>
            <a:off x="7697979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円/楕円 332">
            <a:extLst>
              <a:ext uri="{FF2B5EF4-FFF2-40B4-BE49-F238E27FC236}">
                <a16:creationId xmlns:a16="http://schemas.microsoft.com/office/drawing/2014/main" id="{38CA6743-5C9D-DD41-B3CC-4E8CF6007860}"/>
              </a:ext>
            </a:extLst>
          </p:cNvPr>
          <p:cNvSpPr/>
          <p:nvPr/>
        </p:nvSpPr>
        <p:spPr>
          <a:xfrm>
            <a:off x="6970703" y="393595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4" name="直線コネクタ 333">
            <a:extLst>
              <a:ext uri="{FF2B5EF4-FFF2-40B4-BE49-F238E27FC236}">
                <a16:creationId xmlns:a16="http://schemas.microsoft.com/office/drawing/2014/main" id="{98C776B6-F018-B844-B1C4-D1F40D03CB08}"/>
              </a:ext>
            </a:extLst>
          </p:cNvPr>
          <p:cNvCxnSpPr>
            <a:stCxn id="333" idx="3"/>
            <a:endCxn id="345" idx="7"/>
          </p:cNvCxnSpPr>
          <p:nvPr/>
        </p:nvCxnSpPr>
        <p:spPr>
          <a:xfrm flipH="1">
            <a:off x="6523235" y="4189844"/>
            <a:ext cx="491029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>
            <a:extLst>
              <a:ext uri="{FF2B5EF4-FFF2-40B4-BE49-F238E27FC236}">
                <a16:creationId xmlns:a16="http://schemas.microsoft.com/office/drawing/2014/main" id="{F11F2566-3DBB-304A-8C96-04375FF16251}"/>
              </a:ext>
            </a:extLst>
          </p:cNvPr>
          <p:cNvCxnSpPr>
            <a:cxnSpLocks/>
            <a:stCxn id="331" idx="1"/>
            <a:endCxn id="333" idx="5"/>
          </p:cNvCxnSpPr>
          <p:nvPr/>
        </p:nvCxnSpPr>
        <p:spPr>
          <a:xfrm flipH="1" flipV="1">
            <a:off x="7224597" y="4189844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>
            <a:extLst>
              <a:ext uri="{FF2B5EF4-FFF2-40B4-BE49-F238E27FC236}">
                <a16:creationId xmlns:a16="http://schemas.microsoft.com/office/drawing/2014/main" id="{EB41E282-A627-4242-A3B3-74B355DD19F8}"/>
              </a:ext>
            </a:extLst>
          </p:cNvPr>
          <p:cNvCxnSpPr>
            <a:cxnSpLocks/>
            <a:stCxn id="331" idx="3"/>
            <a:endCxn id="346" idx="7"/>
          </p:cNvCxnSpPr>
          <p:nvPr/>
        </p:nvCxnSpPr>
        <p:spPr>
          <a:xfrm flipH="1">
            <a:off x="7224597" y="4777803"/>
            <a:ext cx="516943" cy="4028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>
            <a:extLst>
              <a:ext uri="{FF2B5EF4-FFF2-40B4-BE49-F238E27FC236}">
                <a16:creationId xmlns:a16="http://schemas.microsoft.com/office/drawing/2014/main" id="{36BC6CDB-4AF9-474E-A351-DBE1A27A8747}"/>
              </a:ext>
            </a:extLst>
          </p:cNvPr>
          <p:cNvCxnSpPr>
            <a:cxnSpLocks/>
            <a:stCxn id="331" idx="4"/>
            <a:endCxn id="332" idx="0"/>
          </p:cNvCxnSpPr>
          <p:nvPr/>
        </p:nvCxnSpPr>
        <p:spPr>
          <a:xfrm>
            <a:off x="7846707" y="4821364"/>
            <a:ext cx="0" cy="2905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98D453AF-F9A6-B642-8667-EC67BF9BA7F9}"/>
              </a:ext>
            </a:extLst>
          </p:cNvPr>
          <p:cNvCxnSpPr>
            <a:cxnSpLocks/>
            <a:stCxn id="331" idx="5"/>
            <a:endCxn id="347" idx="1"/>
          </p:cNvCxnSpPr>
          <p:nvPr/>
        </p:nvCxnSpPr>
        <p:spPr>
          <a:xfrm>
            <a:off x="7951873" y="4777803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9" name="グループ化 338">
            <a:extLst>
              <a:ext uri="{FF2B5EF4-FFF2-40B4-BE49-F238E27FC236}">
                <a16:creationId xmlns:a16="http://schemas.microsoft.com/office/drawing/2014/main" id="{07EB975F-363A-0347-8B68-D030B539AB30}"/>
              </a:ext>
            </a:extLst>
          </p:cNvPr>
          <p:cNvGrpSpPr/>
          <p:nvPr/>
        </p:nvGrpSpPr>
        <p:grpSpPr>
          <a:xfrm>
            <a:off x="7456791" y="4210407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55" name="円/楕円 354">
              <a:extLst>
                <a:ext uri="{FF2B5EF4-FFF2-40B4-BE49-F238E27FC236}">
                  <a16:creationId xmlns:a16="http://schemas.microsoft.com/office/drawing/2014/main" id="{4B12AB89-2BA1-0248-A0B6-E9DAE2D10D71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レーム (半分) 355">
              <a:extLst>
                <a:ext uri="{FF2B5EF4-FFF2-40B4-BE49-F238E27FC236}">
                  <a16:creationId xmlns:a16="http://schemas.microsoft.com/office/drawing/2014/main" id="{50EEC63E-2769-3241-AADE-7A849CB320A2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7" name="フレーム (半分) 356">
              <a:extLst>
                <a:ext uri="{FF2B5EF4-FFF2-40B4-BE49-F238E27FC236}">
                  <a16:creationId xmlns:a16="http://schemas.microsoft.com/office/drawing/2014/main" id="{F8094B86-CEE3-754D-90ED-F374CBEC3C11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8" name="フレーム (半分) 357">
              <a:extLst>
                <a:ext uri="{FF2B5EF4-FFF2-40B4-BE49-F238E27FC236}">
                  <a16:creationId xmlns:a16="http://schemas.microsoft.com/office/drawing/2014/main" id="{B25DD3D2-0891-F847-AC4E-06FEF313A639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9" name="フレーム (半分) 358">
              <a:extLst>
                <a:ext uri="{FF2B5EF4-FFF2-40B4-BE49-F238E27FC236}">
                  <a16:creationId xmlns:a16="http://schemas.microsoft.com/office/drawing/2014/main" id="{4198774F-2B96-5147-869E-99D196FDBF95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0" name="フレーム (半分) 359">
              <a:extLst>
                <a:ext uri="{FF2B5EF4-FFF2-40B4-BE49-F238E27FC236}">
                  <a16:creationId xmlns:a16="http://schemas.microsoft.com/office/drawing/2014/main" id="{16C4EC6E-29B7-2F45-879F-8958B45448D2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1" name="フレーム (半分) 360">
              <a:extLst>
                <a:ext uri="{FF2B5EF4-FFF2-40B4-BE49-F238E27FC236}">
                  <a16:creationId xmlns:a16="http://schemas.microsoft.com/office/drawing/2014/main" id="{DDE4CEAC-D081-8143-A7A5-A85B2BFE2D08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2" name="円/楕円 361">
              <a:extLst>
                <a:ext uri="{FF2B5EF4-FFF2-40B4-BE49-F238E27FC236}">
                  <a16:creationId xmlns:a16="http://schemas.microsoft.com/office/drawing/2014/main" id="{965B5BE4-8344-584A-AF51-801AD2D39C1E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円/楕円 362">
              <a:extLst>
                <a:ext uri="{FF2B5EF4-FFF2-40B4-BE49-F238E27FC236}">
                  <a16:creationId xmlns:a16="http://schemas.microsoft.com/office/drawing/2014/main" id="{62919555-2A1A-E74E-BEC3-A08D21E8B20C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4" name="直線コネクタ 363">
              <a:extLst>
                <a:ext uri="{FF2B5EF4-FFF2-40B4-BE49-F238E27FC236}">
                  <a16:creationId xmlns:a16="http://schemas.microsoft.com/office/drawing/2014/main" id="{48148A02-B5E3-D94C-B2FD-9016D3BE8E98}"/>
                </a:ext>
              </a:extLst>
            </p:cNvPr>
            <p:cNvCxnSpPr>
              <a:stCxn id="355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線コネクタ 364">
              <a:extLst>
                <a:ext uri="{FF2B5EF4-FFF2-40B4-BE49-F238E27FC236}">
                  <a16:creationId xmlns:a16="http://schemas.microsoft.com/office/drawing/2014/main" id="{05E48C2E-E876-A249-8144-C928E315AC60}"/>
                </a:ext>
              </a:extLst>
            </p:cNvPr>
            <p:cNvCxnSpPr>
              <a:cxnSpLocks/>
              <a:stCxn id="355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グループ化 339">
            <a:extLst>
              <a:ext uri="{FF2B5EF4-FFF2-40B4-BE49-F238E27FC236}">
                <a16:creationId xmlns:a16="http://schemas.microsoft.com/office/drawing/2014/main" id="{7ADBEFF9-4C44-634C-8582-A66947840F3F}"/>
              </a:ext>
            </a:extLst>
          </p:cNvPr>
          <p:cNvGrpSpPr/>
          <p:nvPr/>
        </p:nvGrpSpPr>
        <p:grpSpPr>
          <a:xfrm>
            <a:off x="8455588" y="4976316"/>
            <a:ext cx="302617" cy="408613"/>
            <a:chOff x="2346537" y="4712672"/>
            <a:chExt cx="302617" cy="408613"/>
          </a:xfrm>
        </p:grpSpPr>
        <p:sp>
          <p:nvSpPr>
            <p:cNvPr id="352" name="ハート 351">
              <a:extLst>
                <a:ext uri="{FF2B5EF4-FFF2-40B4-BE49-F238E27FC236}">
                  <a16:creationId xmlns:a16="http://schemas.microsoft.com/office/drawing/2014/main" id="{EEFD0E96-5D8E-C44F-BF6B-07772D8B9253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円/楕円 352">
              <a:extLst>
                <a:ext uri="{FF2B5EF4-FFF2-40B4-BE49-F238E27FC236}">
                  <a16:creationId xmlns:a16="http://schemas.microsoft.com/office/drawing/2014/main" id="{1A48EC6F-AEA9-D145-8536-2A0C13DC2C1A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円/楕円 353">
              <a:extLst>
                <a:ext uri="{FF2B5EF4-FFF2-40B4-BE49-F238E27FC236}">
                  <a16:creationId xmlns:a16="http://schemas.microsoft.com/office/drawing/2014/main" id="{AD2CAAEF-1FBB-094F-B11E-822E17DACC33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1" name="円/楕円 340">
            <a:extLst>
              <a:ext uri="{FF2B5EF4-FFF2-40B4-BE49-F238E27FC236}">
                <a16:creationId xmlns:a16="http://schemas.microsoft.com/office/drawing/2014/main" id="{28CC68AB-A560-8F41-95EE-FFBF56B94B90}"/>
              </a:ext>
            </a:extLst>
          </p:cNvPr>
          <p:cNvSpPr/>
          <p:nvPr/>
        </p:nvSpPr>
        <p:spPr>
          <a:xfrm>
            <a:off x="7642529" y="5001688"/>
            <a:ext cx="383238" cy="3006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ハート 341">
            <a:extLst>
              <a:ext uri="{FF2B5EF4-FFF2-40B4-BE49-F238E27FC236}">
                <a16:creationId xmlns:a16="http://schemas.microsoft.com/office/drawing/2014/main" id="{8D815292-2E10-064D-A796-2BAFB0E8921D}"/>
              </a:ext>
            </a:extLst>
          </p:cNvPr>
          <p:cNvSpPr/>
          <p:nvPr/>
        </p:nvSpPr>
        <p:spPr>
          <a:xfrm>
            <a:off x="7658447" y="5082016"/>
            <a:ext cx="373776" cy="282733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円/楕円 342">
            <a:extLst>
              <a:ext uri="{FF2B5EF4-FFF2-40B4-BE49-F238E27FC236}">
                <a16:creationId xmlns:a16="http://schemas.microsoft.com/office/drawing/2014/main" id="{643B829C-2AE4-FD4D-B30E-98CA228B0A24}"/>
              </a:ext>
            </a:extLst>
          </p:cNvPr>
          <p:cNvSpPr/>
          <p:nvPr/>
        </p:nvSpPr>
        <p:spPr>
          <a:xfrm>
            <a:off x="7682633" y="5008380"/>
            <a:ext cx="295774" cy="1982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円/楕円 343">
            <a:extLst>
              <a:ext uri="{FF2B5EF4-FFF2-40B4-BE49-F238E27FC236}">
                <a16:creationId xmlns:a16="http://schemas.microsoft.com/office/drawing/2014/main" id="{CBA22CA3-FCC1-EF43-B59F-368F80A0F5AF}"/>
              </a:ext>
            </a:extLst>
          </p:cNvPr>
          <p:cNvSpPr/>
          <p:nvPr/>
        </p:nvSpPr>
        <p:spPr>
          <a:xfrm>
            <a:off x="7697094" y="5001688"/>
            <a:ext cx="295774" cy="1245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円/楕円 344">
            <a:extLst>
              <a:ext uri="{FF2B5EF4-FFF2-40B4-BE49-F238E27FC236}">
                <a16:creationId xmlns:a16="http://schemas.microsoft.com/office/drawing/2014/main" id="{3335956C-101C-AD4A-820B-F9DC55FF887A}"/>
              </a:ext>
            </a:extLst>
          </p:cNvPr>
          <p:cNvSpPr/>
          <p:nvPr/>
        </p:nvSpPr>
        <p:spPr>
          <a:xfrm>
            <a:off x="6269341" y="452390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8" name="直線コネクタ 347">
            <a:extLst>
              <a:ext uri="{FF2B5EF4-FFF2-40B4-BE49-F238E27FC236}">
                <a16:creationId xmlns:a16="http://schemas.microsoft.com/office/drawing/2014/main" id="{FCB63AC4-E0FA-7441-8CC5-C74CFB5D215A}"/>
              </a:ext>
            </a:extLst>
          </p:cNvPr>
          <p:cNvCxnSpPr>
            <a:cxnSpLocks/>
            <a:stCxn id="332" idx="4"/>
            <a:endCxn id="349" idx="0"/>
          </p:cNvCxnSpPr>
          <p:nvPr/>
        </p:nvCxnSpPr>
        <p:spPr>
          <a:xfrm>
            <a:off x="7846707" y="5409323"/>
            <a:ext cx="0" cy="3156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円/楕円 348">
            <a:extLst>
              <a:ext uri="{FF2B5EF4-FFF2-40B4-BE49-F238E27FC236}">
                <a16:creationId xmlns:a16="http://schemas.microsoft.com/office/drawing/2014/main" id="{33923519-F717-F449-9CB7-8F55F1C70533}"/>
              </a:ext>
            </a:extLst>
          </p:cNvPr>
          <p:cNvSpPr/>
          <p:nvPr/>
        </p:nvSpPr>
        <p:spPr>
          <a:xfrm>
            <a:off x="7697979" y="572502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ADAE49A-21A3-0D4D-BABC-95D981A02312}"/>
              </a:ext>
            </a:extLst>
          </p:cNvPr>
          <p:cNvSpPr/>
          <p:nvPr/>
        </p:nvSpPr>
        <p:spPr>
          <a:xfrm>
            <a:off x="2821406" y="3620270"/>
            <a:ext cx="1327608" cy="326088"/>
          </a:xfrm>
          <a:custGeom>
            <a:avLst/>
            <a:gdLst>
              <a:gd name="connsiteX0" fmla="*/ 0 w 1702469"/>
              <a:gd name="connsiteY0" fmla="*/ 326088 h 326088"/>
              <a:gd name="connsiteX1" fmla="*/ 818148 w 1702469"/>
              <a:gd name="connsiteY1" fmla="*/ 1235 h 326088"/>
              <a:gd name="connsiteX2" fmla="*/ 1702469 w 1702469"/>
              <a:gd name="connsiteY2" fmla="*/ 235851 h 32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469" h="326088">
                <a:moveTo>
                  <a:pt x="0" y="326088"/>
                </a:moveTo>
                <a:cubicBezTo>
                  <a:pt x="267201" y="171181"/>
                  <a:pt x="534403" y="16274"/>
                  <a:pt x="818148" y="1235"/>
                </a:cubicBezTo>
                <a:cubicBezTo>
                  <a:pt x="1101893" y="-13804"/>
                  <a:pt x="1402181" y="111023"/>
                  <a:pt x="1702469" y="235851"/>
                </a:cubicBezTo>
              </a:path>
            </a:pathLst>
          </a:custGeom>
          <a:noFill/>
          <a:ln w="317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01CE3AA-5244-674E-9B7C-977FAB85C95E}"/>
              </a:ext>
            </a:extLst>
          </p:cNvPr>
          <p:cNvSpPr/>
          <p:nvPr/>
        </p:nvSpPr>
        <p:spPr>
          <a:xfrm>
            <a:off x="2809374" y="3351920"/>
            <a:ext cx="3862137" cy="516233"/>
          </a:xfrm>
          <a:custGeom>
            <a:avLst/>
            <a:gdLst>
              <a:gd name="connsiteX0" fmla="*/ 0 w 3862137"/>
              <a:gd name="connsiteY0" fmla="*/ 510217 h 516233"/>
              <a:gd name="connsiteX1" fmla="*/ 770021 w 3862137"/>
              <a:gd name="connsiteY1" fmla="*/ 125206 h 516233"/>
              <a:gd name="connsiteX2" fmla="*/ 2412331 w 3862137"/>
              <a:gd name="connsiteY2" fmla="*/ 22938 h 516233"/>
              <a:gd name="connsiteX3" fmla="*/ 3862137 w 3862137"/>
              <a:gd name="connsiteY3" fmla="*/ 516233 h 51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2137" h="516233">
                <a:moveTo>
                  <a:pt x="0" y="510217"/>
                </a:moveTo>
                <a:cubicBezTo>
                  <a:pt x="183983" y="358318"/>
                  <a:pt x="367966" y="206419"/>
                  <a:pt x="770021" y="125206"/>
                </a:cubicBezTo>
                <a:cubicBezTo>
                  <a:pt x="1172076" y="43993"/>
                  <a:pt x="1896978" y="-42233"/>
                  <a:pt x="2412331" y="22938"/>
                </a:cubicBezTo>
                <a:cubicBezTo>
                  <a:pt x="2927684" y="88109"/>
                  <a:pt x="3394910" y="302171"/>
                  <a:pt x="3862137" y="516233"/>
                </a:cubicBezTo>
              </a:path>
            </a:pathLst>
          </a:custGeom>
          <a:noFill/>
          <a:ln w="317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32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  <a:r>
              <a:rPr lang="en-US" altLang="ja-JP" dirty="0"/>
              <a:t>:</a:t>
            </a:r>
            <a:r>
              <a:rPr lang="ja-JP" altLang="en-US"/>
              <a:t> </a:t>
            </a:r>
            <a:r>
              <a:rPr lang="en-US" altLang="ja-JP" dirty="0"/>
              <a:t>objective</a:t>
            </a:r>
            <a:endParaRPr 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848798" y="1865067"/>
            <a:ext cx="774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/>
              <a:t>Count</a:t>
            </a:r>
            <a:r>
              <a:rPr lang="ja-JP" altLang="en-US" sz="2400"/>
              <a:t> </a:t>
            </a:r>
            <a:r>
              <a:rPr lang="en-US" altLang="ja-JP" sz="2400" dirty="0"/>
              <a:t>up</a:t>
            </a:r>
            <a:r>
              <a:rPr lang="ja-JP" altLang="en-US" sz="2400"/>
              <a:t> </a:t>
            </a:r>
            <a:r>
              <a:rPr lang="en-US" altLang="ja-JP" sz="2400" dirty="0"/>
              <a:t>the</a:t>
            </a:r>
            <a:r>
              <a:rPr lang="ja-JP" altLang="en-US" sz="2400"/>
              <a:t> </a:t>
            </a:r>
            <a:r>
              <a:rPr lang="en-US" altLang="ja-JP" sz="2400" dirty="0"/>
              <a:t>number</a:t>
            </a:r>
            <a:r>
              <a:rPr lang="ja-JP" altLang="en-US" sz="2400"/>
              <a:t> </a:t>
            </a:r>
            <a:r>
              <a:rPr lang="en-US" altLang="ja-JP" sz="2400" dirty="0"/>
              <a:t>of</a:t>
            </a:r>
            <a:r>
              <a:rPr lang="ja-JP" altLang="en-US" sz="2400"/>
              <a:t> </a:t>
            </a:r>
            <a:r>
              <a:rPr lang="en-US" altLang="ja-JP" sz="2400" dirty="0"/>
              <a:t>rooms</a:t>
            </a:r>
            <a:r>
              <a:rPr lang="ja-JP" altLang="en-US" sz="2400"/>
              <a:t> </a:t>
            </a:r>
            <a:r>
              <a:rPr lang="en-US" altLang="ja-JP" sz="2400" dirty="0"/>
              <a:t>the</a:t>
            </a:r>
            <a:r>
              <a:rPr lang="ja-JP" altLang="en-US" sz="2400"/>
              <a:t> </a:t>
            </a:r>
            <a:r>
              <a:rPr lang="en-US" altLang="ja-JP" sz="2400" dirty="0"/>
              <a:t>ant</a:t>
            </a:r>
            <a:r>
              <a:rPr lang="ja-JP" altLang="en-US" sz="2400"/>
              <a:t> </a:t>
            </a:r>
            <a:r>
              <a:rPr lang="en-US" altLang="ja-JP" sz="2400" dirty="0"/>
              <a:t>can</a:t>
            </a:r>
            <a:r>
              <a:rPr lang="ja-JP" altLang="en-US" sz="2400"/>
              <a:t> </a:t>
            </a:r>
            <a:r>
              <a:rPr lang="en-US" altLang="ja-JP" sz="2400" dirty="0"/>
              <a:t>reach.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38" name="円/楕円 237">
            <a:extLst>
              <a:ext uri="{FF2B5EF4-FFF2-40B4-BE49-F238E27FC236}">
                <a16:creationId xmlns:a16="http://schemas.microsoft.com/office/drawing/2014/main" id="{49475B64-9634-8B44-AF09-82B1A0591778}"/>
              </a:ext>
            </a:extLst>
          </p:cNvPr>
          <p:cNvSpPr/>
          <p:nvPr/>
        </p:nvSpPr>
        <p:spPr>
          <a:xfrm>
            <a:off x="4240215" y="358449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>
            <a:extLst>
              <a:ext uri="{FF2B5EF4-FFF2-40B4-BE49-F238E27FC236}">
                <a16:creationId xmlns:a16="http://schemas.microsoft.com/office/drawing/2014/main" id="{AEFD0D56-3CC6-1C42-9BAA-FD4F25E79F74}"/>
              </a:ext>
            </a:extLst>
          </p:cNvPr>
          <p:cNvSpPr/>
          <p:nvPr/>
        </p:nvSpPr>
        <p:spPr>
          <a:xfrm>
            <a:off x="6970703" y="5137062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>
            <a:extLst>
              <a:ext uri="{FF2B5EF4-FFF2-40B4-BE49-F238E27FC236}">
                <a16:creationId xmlns:a16="http://schemas.microsoft.com/office/drawing/2014/main" id="{F5B93034-B8B9-304F-B7FC-E39E8E88EE98}"/>
              </a:ext>
            </a:extLst>
          </p:cNvPr>
          <p:cNvSpPr/>
          <p:nvPr/>
        </p:nvSpPr>
        <p:spPr>
          <a:xfrm>
            <a:off x="6418069" y="5725020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E3D04EF4-C14C-944D-9D32-41A944626A6F}"/>
              </a:ext>
            </a:extLst>
          </p:cNvPr>
          <p:cNvCxnSpPr>
            <a:cxnSpLocks/>
            <a:stCxn id="239" idx="3"/>
            <a:endCxn id="240" idx="0"/>
          </p:cNvCxnSpPr>
          <p:nvPr/>
        </p:nvCxnSpPr>
        <p:spPr>
          <a:xfrm flipH="1">
            <a:off x="6566797" y="5390956"/>
            <a:ext cx="447467" cy="3340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円/楕円 241">
            <a:extLst>
              <a:ext uri="{FF2B5EF4-FFF2-40B4-BE49-F238E27FC236}">
                <a16:creationId xmlns:a16="http://schemas.microsoft.com/office/drawing/2014/main" id="{C7DFAA5A-E14A-8E4A-87F6-F35ECA420B0B}"/>
              </a:ext>
            </a:extLst>
          </p:cNvPr>
          <p:cNvSpPr/>
          <p:nvPr/>
        </p:nvSpPr>
        <p:spPr>
          <a:xfrm>
            <a:off x="8425255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>
            <a:extLst>
              <a:ext uri="{FF2B5EF4-FFF2-40B4-BE49-F238E27FC236}">
                <a16:creationId xmlns:a16="http://schemas.microsoft.com/office/drawing/2014/main" id="{18A6D7E9-3C3E-DF48-92A9-77EC355D8020}"/>
              </a:ext>
            </a:extLst>
          </p:cNvPr>
          <p:cNvSpPr/>
          <p:nvPr/>
        </p:nvSpPr>
        <p:spPr>
          <a:xfrm>
            <a:off x="5694767" y="3559305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9905382D-4C55-D943-92DF-21F43F986F55}"/>
              </a:ext>
            </a:extLst>
          </p:cNvPr>
          <p:cNvGrpSpPr/>
          <p:nvPr/>
        </p:nvGrpSpPr>
        <p:grpSpPr>
          <a:xfrm>
            <a:off x="389032" y="3467752"/>
            <a:ext cx="2453369" cy="2341858"/>
            <a:chOff x="885361" y="3753450"/>
            <a:chExt cx="2453369" cy="2341858"/>
          </a:xfrm>
        </p:grpSpPr>
        <p:sp>
          <p:nvSpPr>
            <p:cNvPr id="245" name="円/楕円 244">
              <a:extLst>
                <a:ext uri="{FF2B5EF4-FFF2-40B4-BE49-F238E27FC236}">
                  <a16:creationId xmlns:a16="http://schemas.microsoft.com/office/drawing/2014/main" id="{BC52239A-DA7A-0944-BD28-A3BA7E6CD2FC}"/>
                </a:ext>
              </a:extLst>
            </p:cNvPr>
            <p:cNvSpPr/>
            <p:nvPr/>
          </p:nvSpPr>
          <p:spPr>
            <a:xfrm>
              <a:off x="2313999" y="4596742"/>
              <a:ext cx="297455" cy="29745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円/楕円 245">
              <a:extLst>
                <a:ext uri="{FF2B5EF4-FFF2-40B4-BE49-F238E27FC236}">
                  <a16:creationId xmlns:a16="http://schemas.microsoft.com/office/drawing/2014/main" id="{BA8F1AC0-B482-B047-B000-38E182F6335F}"/>
                </a:ext>
              </a:extLst>
            </p:cNvPr>
            <p:cNvSpPr/>
            <p:nvPr/>
          </p:nvSpPr>
          <p:spPr>
            <a:xfrm>
              <a:off x="2313999" y="5184701"/>
              <a:ext cx="297455" cy="29745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円/楕円 246">
              <a:extLst>
                <a:ext uri="{FF2B5EF4-FFF2-40B4-BE49-F238E27FC236}">
                  <a16:creationId xmlns:a16="http://schemas.microsoft.com/office/drawing/2014/main" id="{355F1985-1E41-E842-9885-57926450DCF1}"/>
                </a:ext>
              </a:extLst>
            </p:cNvPr>
            <p:cNvSpPr/>
            <p:nvPr/>
          </p:nvSpPr>
          <p:spPr>
            <a:xfrm>
              <a:off x="1586723" y="4008783"/>
              <a:ext cx="297455" cy="29745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8" name="直線コネクタ 247">
              <a:extLst>
                <a:ext uri="{FF2B5EF4-FFF2-40B4-BE49-F238E27FC236}">
                  <a16:creationId xmlns:a16="http://schemas.microsoft.com/office/drawing/2014/main" id="{19A82730-EC0A-254E-A228-E4EEF2E0F8C4}"/>
                </a:ext>
              </a:extLst>
            </p:cNvPr>
            <p:cNvCxnSpPr>
              <a:stCxn id="247" idx="3"/>
              <a:endCxn id="259" idx="7"/>
            </p:cNvCxnSpPr>
            <p:nvPr/>
          </p:nvCxnSpPr>
          <p:spPr>
            <a:xfrm flipH="1">
              <a:off x="1139255" y="4262677"/>
              <a:ext cx="491029" cy="37762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A5B0FDD8-D9FC-0646-8F66-3EEE079CEAD3}"/>
                </a:ext>
              </a:extLst>
            </p:cNvPr>
            <p:cNvCxnSpPr>
              <a:cxnSpLocks/>
              <a:stCxn id="245" idx="1"/>
              <a:endCxn id="247" idx="5"/>
            </p:cNvCxnSpPr>
            <p:nvPr/>
          </p:nvCxnSpPr>
          <p:spPr>
            <a:xfrm flipH="1" flipV="1">
              <a:off x="1840617" y="4262677"/>
              <a:ext cx="516943" cy="37762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37B712B1-0A3B-0848-BB73-31F935ABFF02}"/>
                </a:ext>
              </a:extLst>
            </p:cNvPr>
            <p:cNvCxnSpPr>
              <a:cxnSpLocks/>
              <a:stCxn id="245" idx="3"/>
              <a:endCxn id="260" idx="7"/>
            </p:cNvCxnSpPr>
            <p:nvPr/>
          </p:nvCxnSpPr>
          <p:spPr>
            <a:xfrm flipH="1">
              <a:off x="1840617" y="4850636"/>
              <a:ext cx="516943" cy="4028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F901CB51-F271-A04B-9CB7-5F1A2533B599}"/>
                </a:ext>
              </a:extLst>
            </p:cNvPr>
            <p:cNvCxnSpPr>
              <a:cxnSpLocks/>
              <a:stCxn id="245" idx="4"/>
              <a:endCxn id="246" idx="0"/>
            </p:cNvCxnSpPr>
            <p:nvPr/>
          </p:nvCxnSpPr>
          <p:spPr>
            <a:xfrm>
              <a:off x="2462727" y="4894197"/>
              <a:ext cx="0" cy="29050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4F58804B-F749-164B-AEBF-DB709170A1F6}"/>
                </a:ext>
              </a:extLst>
            </p:cNvPr>
            <p:cNvCxnSpPr>
              <a:cxnSpLocks/>
              <a:stCxn id="245" idx="5"/>
              <a:endCxn id="261" idx="1"/>
            </p:cNvCxnSpPr>
            <p:nvPr/>
          </p:nvCxnSpPr>
          <p:spPr>
            <a:xfrm>
              <a:off x="2567893" y="4850636"/>
              <a:ext cx="516943" cy="37762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グループ化 252">
              <a:extLst>
                <a:ext uri="{FF2B5EF4-FFF2-40B4-BE49-F238E27FC236}">
                  <a16:creationId xmlns:a16="http://schemas.microsoft.com/office/drawing/2014/main" id="{67DE3957-066A-C24C-B4E6-20D649D2A696}"/>
                </a:ext>
              </a:extLst>
            </p:cNvPr>
            <p:cNvGrpSpPr/>
            <p:nvPr/>
          </p:nvGrpSpPr>
          <p:grpSpPr>
            <a:xfrm>
              <a:off x="1630284" y="3753450"/>
              <a:ext cx="988538" cy="566215"/>
              <a:chOff x="1560586" y="3804059"/>
              <a:chExt cx="988538" cy="56621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9" name="円/楕円 268">
                <a:extLst>
                  <a:ext uri="{FF2B5EF4-FFF2-40B4-BE49-F238E27FC236}">
                    <a16:creationId xmlns:a16="http://schemas.microsoft.com/office/drawing/2014/main" id="{38F97177-44A9-0148-9CE7-DE9292C0F1FF}"/>
                  </a:ext>
                </a:extLst>
              </p:cNvPr>
              <p:cNvSpPr/>
              <p:nvPr/>
            </p:nvSpPr>
            <p:spPr>
              <a:xfrm>
                <a:off x="1637779" y="3903297"/>
                <a:ext cx="297455" cy="1987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レーム (半分) 269">
                <a:extLst>
                  <a:ext uri="{FF2B5EF4-FFF2-40B4-BE49-F238E27FC236}">
                    <a16:creationId xmlns:a16="http://schemas.microsoft.com/office/drawing/2014/main" id="{21058C4B-EE4A-5545-BD89-91414C84BC0E}"/>
                  </a:ext>
                </a:extLst>
              </p:cNvPr>
              <p:cNvSpPr/>
              <p:nvPr/>
            </p:nvSpPr>
            <p:spPr>
              <a:xfrm>
                <a:off x="1819188" y="4073020"/>
                <a:ext cx="116046" cy="260836"/>
              </a:xfrm>
              <a:prstGeom prst="halfFram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フレーム (半分) 270">
                <a:extLst>
                  <a:ext uri="{FF2B5EF4-FFF2-40B4-BE49-F238E27FC236}">
                    <a16:creationId xmlns:a16="http://schemas.microsoft.com/office/drawing/2014/main" id="{18625A15-5E5A-C04D-9E1B-DAB1D62649B5}"/>
                  </a:ext>
                </a:extLst>
              </p:cNvPr>
              <p:cNvSpPr/>
              <p:nvPr/>
            </p:nvSpPr>
            <p:spPr>
              <a:xfrm>
                <a:off x="1887922" y="4091229"/>
                <a:ext cx="116046" cy="260836"/>
              </a:xfrm>
              <a:prstGeom prst="halfFram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フレーム (半分) 271">
                <a:extLst>
                  <a:ext uri="{FF2B5EF4-FFF2-40B4-BE49-F238E27FC236}">
                    <a16:creationId xmlns:a16="http://schemas.microsoft.com/office/drawing/2014/main" id="{2925B66A-89AC-6646-B78A-33ACF69E4FEA}"/>
                  </a:ext>
                </a:extLst>
              </p:cNvPr>
              <p:cNvSpPr/>
              <p:nvPr/>
            </p:nvSpPr>
            <p:spPr>
              <a:xfrm>
                <a:off x="1942623" y="4109438"/>
                <a:ext cx="116046" cy="260836"/>
              </a:xfrm>
              <a:prstGeom prst="halfFram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フレーム (半分) 272">
                <a:extLst>
                  <a:ext uri="{FF2B5EF4-FFF2-40B4-BE49-F238E27FC236}">
                    <a16:creationId xmlns:a16="http://schemas.microsoft.com/office/drawing/2014/main" id="{4C16E6C0-38BC-B747-A8DB-F9B9C653CB18}"/>
                  </a:ext>
                </a:extLst>
              </p:cNvPr>
              <p:cNvSpPr/>
              <p:nvPr/>
            </p:nvSpPr>
            <p:spPr>
              <a:xfrm flipH="1">
                <a:off x="1976325" y="3960528"/>
                <a:ext cx="134307" cy="279819"/>
              </a:xfrm>
              <a:prstGeom prst="halfFram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フレーム (半分) 273">
                <a:extLst>
                  <a:ext uri="{FF2B5EF4-FFF2-40B4-BE49-F238E27FC236}">
                    <a16:creationId xmlns:a16="http://schemas.microsoft.com/office/drawing/2014/main" id="{E089190E-7F98-4B43-B538-D49CEA7F887E}"/>
                  </a:ext>
                </a:extLst>
              </p:cNvPr>
              <p:cNvSpPr/>
              <p:nvPr/>
            </p:nvSpPr>
            <p:spPr>
              <a:xfrm flipH="1">
                <a:off x="2027674" y="3972152"/>
                <a:ext cx="134307" cy="285257"/>
              </a:xfrm>
              <a:prstGeom prst="halfFram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フレーム (半分) 274">
                <a:extLst>
                  <a:ext uri="{FF2B5EF4-FFF2-40B4-BE49-F238E27FC236}">
                    <a16:creationId xmlns:a16="http://schemas.microsoft.com/office/drawing/2014/main" id="{2A624B0B-4F78-B04C-9E7D-E0F96A555346}"/>
                  </a:ext>
                </a:extLst>
              </p:cNvPr>
              <p:cNvSpPr/>
              <p:nvPr/>
            </p:nvSpPr>
            <p:spPr>
              <a:xfrm flipH="1">
                <a:off x="2098655" y="4006394"/>
                <a:ext cx="94935" cy="218702"/>
              </a:xfrm>
              <a:prstGeom prst="halfFram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円/楕円 275">
                <a:extLst>
                  <a:ext uri="{FF2B5EF4-FFF2-40B4-BE49-F238E27FC236}">
                    <a16:creationId xmlns:a16="http://schemas.microsoft.com/office/drawing/2014/main" id="{2CF8A69E-875A-5E4C-852F-66DD755D67A8}"/>
                  </a:ext>
                </a:extLst>
              </p:cNvPr>
              <p:cNvSpPr/>
              <p:nvPr/>
            </p:nvSpPr>
            <p:spPr>
              <a:xfrm>
                <a:off x="1914124" y="3976089"/>
                <a:ext cx="158329" cy="125909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円/楕円 276">
                <a:extLst>
                  <a:ext uri="{FF2B5EF4-FFF2-40B4-BE49-F238E27FC236}">
                    <a16:creationId xmlns:a16="http://schemas.microsoft.com/office/drawing/2014/main" id="{225CFCEF-6B9E-524F-94DF-227A713722E6}"/>
                  </a:ext>
                </a:extLst>
              </p:cNvPr>
              <p:cNvSpPr/>
              <p:nvPr/>
            </p:nvSpPr>
            <p:spPr>
              <a:xfrm rot="1742842">
                <a:off x="2018240" y="4097465"/>
                <a:ext cx="530884" cy="26247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8" name="直線コネクタ 277">
                <a:extLst>
                  <a:ext uri="{FF2B5EF4-FFF2-40B4-BE49-F238E27FC236}">
                    <a16:creationId xmlns:a16="http://schemas.microsoft.com/office/drawing/2014/main" id="{83DC37EA-611B-F24E-8B7B-CFBA2FC67BC0}"/>
                  </a:ext>
                </a:extLst>
              </p:cNvPr>
              <p:cNvCxnSpPr>
                <a:stCxn id="269" idx="1"/>
              </p:cNvCxnSpPr>
              <p:nvPr/>
            </p:nvCxnSpPr>
            <p:spPr>
              <a:xfrm flipH="1" flipV="1">
                <a:off x="1637779" y="3804059"/>
                <a:ext cx="43561" cy="128337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コネクタ 278">
                <a:extLst>
                  <a:ext uri="{FF2B5EF4-FFF2-40B4-BE49-F238E27FC236}">
                    <a16:creationId xmlns:a16="http://schemas.microsoft.com/office/drawing/2014/main" id="{DB1930A6-ED2A-954D-9B73-3117075BCADF}"/>
                  </a:ext>
                </a:extLst>
              </p:cNvPr>
              <p:cNvCxnSpPr>
                <a:cxnSpLocks/>
                <a:stCxn id="269" idx="1"/>
              </p:cNvCxnSpPr>
              <p:nvPr/>
            </p:nvCxnSpPr>
            <p:spPr>
              <a:xfrm flipH="1" flipV="1">
                <a:off x="1560586" y="3907984"/>
                <a:ext cx="120754" cy="24412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2DBD346E-8B57-1E4A-B08A-10442D6D0588}"/>
                </a:ext>
              </a:extLst>
            </p:cNvPr>
            <p:cNvGrpSpPr/>
            <p:nvPr/>
          </p:nvGrpSpPr>
          <p:grpSpPr>
            <a:xfrm>
              <a:off x="2346537" y="4438144"/>
              <a:ext cx="302617" cy="408613"/>
              <a:chOff x="2346537" y="4712672"/>
              <a:chExt cx="302617" cy="408613"/>
            </a:xfrm>
          </p:grpSpPr>
          <p:sp>
            <p:nvSpPr>
              <p:cNvPr id="266" name="ハート 265">
                <a:extLst>
                  <a:ext uri="{FF2B5EF4-FFF2-40B4-BE49-F238E27FC236}">
                    <a16:creationId xmlns:a16="http://schemas.microsoft.com/office/drawing/2014/main" id="{264FE1E0-1D39-AC46-AF2A-4989A8BA331A}"/>
                  </a:ext>
                </a:extLst>
              </p:cNvPr>
              <p:cNvSpPr/>
              <p:nvPr/>
            </p:nvSpPr>
            <p:spPr>
              <a:xfrm>
                <a:off x="2346537" y="4767569"/>
                <a:ext cx="298577" cy="353716"/>
              </a:xfrm>
              <a:prstGeom prst="hear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円/楕円 266">
                <a:extLst>
                  <a:ext uri="{FF2B5EF4-FFF2-40B4-BE49-F238E27FC236}">
                    <a16:creationId xmlns:a16="http://schemas.microsoft.com/office/drawing/2014/main" id="{E7F63A13-86F0-1B4A-9999-3D3F84035AF4}"/>
                  </a:ext>
                </a:extLst>
              </p:cNvPr>
              <p:cNvSpPr/>
              <p:nvPr/>
            </p:nvSpPr>
            <p:spPr>
              <a:xfrm>
                <a:off x="2353380" y="4719157"/>
                <a:ext cx="295774" cy="19828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円/楕円 267">
                <a:extLst>
                  <a:ext uri="{FF2B5EF4-FFF2-40B4-BE49-F238E27FC236}">
                    <a16:creationId xmlns:a16="http://schemas.microsoft.com/office/drawing/2014/main" id="{A98127C0-2320-DB4D-8A4A-6908183273A8}"/>
                  </a:ext>
                </a:extLst>
              </p:cNvPr>
              <p:cNvSpPr/>
              <p:nvPr/>
            </p:nvSpPr>
            <p:spPr>
              <a:xfrm>
                <a:off x="2398311" y="4712672"/>
                <a:ext cx="195028" cy="991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5" name="円/楕円 254">
              <a:extLst>
                <a:ext uri="{FF2B5EF4-FFF2-40B4-BE49-F238E27FC236}">
                  <a16:creationId xmlns:a16="http://schemas.microsoft.com/office/drawing/2014/main" id="{406B2484-8C80-644B-A170-E81C96BF33D0}"/>
                </a:ext>
              </a:extLst>
            </p:cNvPr>
            <p:cNvSpPr/>
            <p:nvPr/>
          </p:nvSpPr>
          <p:spPr>
            <a:xfrm>
              <a:off x="2258549" y="5074521"/>
              <a:ext cx="383238" cy="30062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ハート 255">
              <a:extLst>
                <a:ext uri="{FF2B5EF4-FFF2-40B4-BE49-F238E27FC236}">
                  <a16:creationId xmlns:a16="http://schemas.microsoft.com/office/drawing/2014/main" id="{B65F9817-3B8E-2445-BA7F-20E42C2ADE61}"/>
                </a:ext>
              </a:extLst>
            </p:cNvPr>
            <p:cNvSpPr/>
            <p:nvPr/>
          </p:nvSpPr>
          <p:spPr>
            <a:xfrm>
              <a:off x="2274467" y="5154849"/>
              <a:ext cx="373776" cy="282733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円/楕円 256">
              <a:extLst>
                <a:ext uri="{FF2B5EF4-FFF2-40B4-BE49-F238E27FC236}">
                  <a16:creationId xmlns:a16="http://schemas.microsoft.com/office/drawing/2014/main" id="{5E2604E8-2DBC-3E44-98E5-A29DA016AB79}"/>
                </a:ext>
              </a:extLst>
            </p:cNvPr>
            <p:cNvSpPr/>
            <p:nvPr/>
          </p:nvSpPr>
          <p:spPr>
            <a:xfrm>
              <a:off x="2298653" y="5081213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円/楕円 257">
              <a:extLst>
                <a:ext uri="{FF2B5EF4-FFF2-40B4-BE49-F238E27FC236}">
                  <a16:creationId xmlns:a16="http://schemas.microsoft.com/office/drawing/2014/main" id="{E963AA20-FA83-BE44-B1BA-C4EA35FF103A}"/>
                </a:ext>
              </a:extLst>
            </p:cNvPr>
            <p:cNvSpPr/>
            <p:nvPr/>
          </p:nvSpPr>
          <p:spPr>
            <a:xfrm>
              <a:off x="2313114" y="5074521"/>
              <a:ext cx="295774" cy="1245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円/楕円 258">
              <a:extLst>
                <a:ext uri="{FF2B5EF4-FFF2-40B4-BE49-F238E27FC236}">
                  <a16:creationId xmlns:a16="http://schemas.microsoft.com/office/drawing/2014/main" id="{13BB40B0-3BFA-A047-941B-68CD47394FD9}"/>
                </a:ext>
              </a:extLst>
            </p:cNvPr>
            <p:cNvSpPr/>
            <p:nvPr/>
          </p:nvSpPr>
          <p:spPr>
            <a:xfrm>
              <a:off x="885361" y="4596742"/>
              <a:ext cx="297455" cy="29745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円/楕円 259">
              <a:extLst>
                <a:ext uri="{FF2B5EF4-FFF2-40B4-BE49-F238E27FC236}">
                  <a16:creationId xmlns:a16="http://schemas.microsoft.com/office/drawing/2014/main" id="{E1B32AC3-F870-1B4C-8417-8C0BC8192332}"/>
                </a:ext>
              </a:extLst>
            </p:cNvPr>
            <p:cNvSpPr/>
            <p:nvPr/>
          </p:nvSpPr>
          <p:spPr>
            <a:xfrm>
              <a:off x="1586723" y="5209895"/>
              <a:ext cx="297455" cy="29745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円/楕円 260">
              <a:extLst>
                <a:ext uri="{FF2B5EF4-FFF2-40B4-BE49-F238E27FC236}">
                  <a16:creationId xmlns:a16="http://schemas.microsoft.com/office/drawing/2014/main" id="{3FCCD90B-349E-CE41-B236-1178D0F4C885}"/>
                </a:ext>
              </a:extLst>
            </p:cNvPr>
            <p:cNvSpPr/>
            <p:nvPr/>
          </p:nvSpPr>
          <p:spPr>
            <a:xfrm>
              <a:off x="3041275" y="5184701"/>
              <a:ext cx="297455" cy="29745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2" name="直線コネクタ 261">
              <a:extLst>
                <a:ext uri="{FF2B5EF4-FFF2-40B4-BE49-F238E27FC236}">
                  <a16:creationId xmlns:a16="http://schemas.microsoft.com/office/drawing/2014/main" id="{BA1A6561-F904-CC4D-8DB8-B34D46B9646A}"/>
                </a:ext>
              </a:extLst>
            </p:cNvPr>
            <p:cNvCxnSpPr>
              <a:cxnSpLocks/>
              <a:stCxn id="246" idx="4"/>
              <a:endCxn id="263" idx="0"/>
            </p:cNvCxnSpPr>
            <p:nvPr/>
          </p:nvCxnSpPr>
          <p:spPr>
            <a:xfrm>
              <a:off x="2462727" y="5482156"/>
              <a:ext cx="0" cy="31569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円/楕円 262">
              <a:extLst>
                <a:ext uri="{FF2B5EF4-FFF2-40B4-BE49-F238E27FC236}">
                  <a16:creationId xmlns:a16="http://schemas.microsoft.com/office/drawing/2014/main" id="{2CBD1194-7B9E-2841-B1E5-4C5F9DD8B44C}"/>
                </a:ext>
              </a:extLst>
            </p:cNvPr>
            <p:cNvSpPr/>
            <p:nvPr/>
          </p:nvSpPr>
          <p:spPr>
            <a:xfrm>
              <a:off x="2313999" y="5797853"/>
              <a:ext cx="297455" cy="29745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円/楕円 263">
              <a:extLst>
                <a:ext uri="{FF2B5EF4-FFF2-40B4-BE49-F238E27FC236}">
                  <a16:creationId xmlns:a16="http://schemas.microsoft.com/office/drawing/2014/main" id="{DCE29B67-353C-6440-AEE3-F9F848C12FAA}"/>
                </a:ext>
              </a:extLst>
            </p:cNvPr>
            <p:cNvSpPr/>
            <p:nvPr/>
          </p:nvSpPr>
          <p:spPr>
            <a:xfrm>
              <a:off x="1034089" y="5797853"/>
              <a:ext cx="297455" cy="29745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5" name="直線コネクタ 264">
              <a:extLst>
                <a:ext uri="{FF2B5EF4-FFF2-40B4-BE49-F238E27FC236}">
                  <a16:creationId xmlns:a16="http://schemas.microsoft.com/office/drawing/2014/main" id="{A9EA74AE-1725-2843-83FA-FCC81B83CDA1}"/>
                </a:ext>
              </a:extLst>
            </p:cNvPr>
            <p:cNvCxnSpPr>
              <a:cxnSpLocks/>
              <a:stCxn id="260" idx="3"/>
              <a:endCxn id="264" idx="0"/>
            </p:cNvCxnSpPr>
            <p:nvPr/>
          </p:nvCxnSpPr>
          <p:spPr>
            <a:xfrm flipH="1">
              <a:off x="1182817" y="5463789"/>
              <a:ext cx="447467" cy="33406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円/楕円 279">
            <a:extLst>
              <a:ext uri="{FF2B5EF4-FFF2-40B4-BE49-F238E27FC236}">
                <a16:creationId xmlns:a16="http://schemas.microsoft.com/office/drawing/2014/main" id="{2F7771A9-70EE-AE44-AD32-0331521F8D79}"/>
              </a:ext>
            </a:extLst>
          </p:cNvPr>
          <p:cNvSpPr/>
          <p:nvPr/>
        </p:nvSpPr>
        <p:spPr>
          <a:xfrm>
            <a:off x="4967491" y="2971346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円/楕円 280">
            <a:extLst>
              <a:ext uri="{FF2B5EF4-FFF2-40B4-BE49-F238E27FC236}">
                <a16:creationId xmlns:a16="http://schemas.microsoft.com/office/drawing/2014/main" id="{DF717A1E-C423-994C-99D6-C8EE632A4DF1}"/>
              </a:ext>
            </a:extLst>
          </p:cNvPr>
          <p:cNvSpPr/>
          <p:nvPr/>
        </p:nvSpPr>
        <p:spPr>
          <a:xfrm>
            <a:off x="4967491" y="3559305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円/楕円 281">
            <a:extLst>
              <a:ext uri="{FF2B5EF4-FFF2-40B4-BE49-F238E27FC236}">
                <a16:creationId xmlns:a16="http://schemas.microsoft.com/office/drawing/2014/main" id="{941932D5-EEA0-9E40-B882-07E0B8210E94}"/>
              </a:ext>
            </a:extLst>
          </p:cNvPr>
          <p:cNvSpPr/>
          <p:nvPr/>
        </p:nvSpPr>
        <p:spPr>
          <a:xfrm>
            <a:off x="4240215" y="2383387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3" name="直線コネクタ 282">
            <a:extLst>
              <a:ext uri="{FF2B5EF4-FFF2-40B4-BE49-F238E27FC236}">
                <a16:creationId xmlns:a16="http://schemas.microsoft.com/office/drawing/2014/main" id="{EA7DA2C8-9E86-2E47-AF56-FB639AA42EE9}"/>
              </a:ext>
            </a:extLst>
          </p:cNvPr>
          <p:cNvCxnSpPr>
            <a:stCxn id="282" idx="3"/>
            <a:endCxn id="308" idx="7"/>
          </p:cNvCxnSpPr>
          <p:nvPr/>
        </p:nvCxnSpPr>
        <p:spPr>
          <a:xfrm flipH="1">
            <a:off x="3792747" y="2637281"/>
            <a:ext cx="491029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コネクタ 283">
            <a:extLst>
              <a:ext uri="{FF2B5EF4-FFF2-40B4-BE49-F238E27FC236}">
                <a16:creationId xmlns:a16="http://schemas.microsoft.com/office/drawing/2014/main" id="{A33228CC-F22B-9041-B5CA-4C4BFB591C24}"/>
              </a:ext>
            </a:extLst>
          </p:cNvPr>
          <p:cNvCxnSpPr>
            <a:cxnSpLocks/>
            <a:stCxn id="280" idx="1"/>
            <a:endCxn id="282" idx="5"/>
          </p:cNvCxnSpPr>
          <p:nvPr/>
        </p:nvCxnSpPr>
        <p:spPr>
          <a:xfrm flipH="1" flipV="1">
            <a:off x="4494109" y="2637281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>
            <a:extLst>
              <a:ext uri="{FF2B5EF4-FFF2-40B4-BE49-F238E27FC236}">
                <a16:creationId xmlns:a16="http://schemas.microsoft.com/office/drawing/2014/main" id="{1EE17446-77DC-AB41-B1A2-0D4EA90321CB}"/>
              </a:ext>
            </a:extLst>
          </p:cNvPr>
          <p:cNvCxnSpPr>
            <a:cxnSpLocks/>
            <a:stCxn id="280" idx="3"/>
            <a:endCxn id="238" idx="7"/>
          </p:cNvCxnSpPr>
          <p:nvPr/>
        </p:nvCxnSpPr>
        <p:spPr>
          <a:xfrm flipH="1">
            <a:off x="4494109" y="3225240"/>
            <a:ext cx="516943" cy="4028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>
            <a:extLst>
              <a:ext uri="{FF2B5EF4-FFF2-40B4-BE49-F238E27FC236}">
                <a16:creationId xmlns:a16="http://schemas.microsoft.com/office/drawing/2014/main" id="{7CDB6EFA-D6A1-1044-AE29-1A2E3F255530}"/>
              </a:ext>
            </a:extLst>
          </p:cNvPr>
          <p:cNvCxnSpPr>
            <a:cxnSpLocks/>
            <a:stCxn id="280" idx="4"/>
            <a:endCxn id="281" idx="0"/>
          </p:cNvCxnSpPr>
          <p:nvPr/>
        </p:nvCxnSpPr>
        <p:spPr>
          <a:xfrm>
            <a:off x="5116219" y="3268801"/>
            <a:ext cx="0" cy="2905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>
            <a:extLst>
              <a:ext uri="{FF2B5EF4-FFF2-40B4-BE49-F238E27FC236}">
                <a16:creationId xmlns:a16="http://schemas.microsoft.com/office/drawing/2014/main" id="{BF1A7809-1F23-9B4A-9FF5-0A3BA73B25C1}"/>
              </a:ext>
            </a:extLst>
          </p:cNvPr>
          <p:cNvCxnSpPr>
            <a:cxnSpLocks/>
            <a:stCxn id="280" idx="5"/>
            <a:endCxn id="243" idx="1"/>
          </p:cNvCxnSpPr>
          <p:nvPr/>
        </p:nvCxnSpPr>
        <p:spPr>
          <a:xfrm>
            <a:off x="5221385" y="3225240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8" name="グループ化 287">
            <a:extLst>
              <a:ext uri="{FF2B5EF4-FFF2-40B4-BE49-F238E27FC236}">
                <a16:creationId xmlns:a16="http://schemas.microsoft.com/office/drawing/2014/main" id="{2CCF3745-8FEA-5448-853A-3BA815B4B3CE}"/>
              </a:ext>
            </a:extLst>
          </p:cNvPr>
          <p:cNvGrpSpPr/>
          <p:nvPr/>
        </p:nvGrpSpPr>
        <p:grpSpPr>
          <a:xfrm>
            <a:off x="5512068" y="3100125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9" name="円/楕円 288">
              <a:extLst>
                <a:ext uri="{FF2B5EF4-FFF2-40B4-BE49-F238E27FC236}">
                  <a16:creationId xmlns:a16="http://schemas.microsoft.com/office/drawing/2014/main" id="{0163E692-132A-5B4F-A3A8-0E4E8BDC6262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レーム (半分) 289">
              <a:extLst>
                <a:ext uri="{FF2B5EF4-FFF2-40B4-BE49-F238E27FC236}">
                  <a16:creationId xmlns:a16="http://schemas.microsoft.com/office/drawing/2014/main" id="{12A0EA86-35EC-2043-A711-B7713BBD1F88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1" name="フレーム (半分) 290">
              <a:extLst>
                <a:ext uri="{FF2B5EF4-FFF2-40B4-BE49-F238E27FC236}">
                  <a16:creationId xmlns:a16="http://schemas.microsoft.com/office/drawing/2014/main" id="{3E84528C-1145-D14A-A7CA-AB27E294F552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フレーム (半分) 291">
              <a:extLst>
                <a:ext uri="{FF2B5EF4-FFF2-40B4-BE49-F238E27FC236}">
                  <a16:creationId xmlns:a16="http://schemas.microsoft.com/office/drawing/2014/main" id="{BF0B35FB-A7B7-7047-9F57-783583C10B7D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3" name="フレーム (半分) 292">
              <a:extLst>
                <a:ext uri="{FF2B5EF4-FFF2-40B4-BE49-F238E27FC236}">
                  <a16:creationId xmlns:a16="http://schemas.microsoft.com/office/drawing/2014/main" id="{4CC0D897-3F7A-DF42-8F95-680EDB449562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4" name="フレーム (半分) 293">
              <a:extLst>
                <a:ext uri="{FF2B5EF4-FFF2-40B4-BE49-F238E27FC236}">
                  <a16:creationId xmlns:a16="http://schemas.microsoft.com/office/drawing/2014/main" id="{75E8B5C8-8FFE-0841-A0E3-214C6176BB66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フレーム (半分) 294">
              <a:extLst>
                <a:ext uri="{FF2B5EF4-FFF2-40B4-BE49-F238E27FC236}">
                  <a16:creationId xmlns:a16="http://schemas.microsoft.com/office/drawing/2014/main" id="{525CFFFD-7E24-2B4F-9BE2-9790901BA6F3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6" name="円/楕円 295">
              <a:extLst>
                <a:ext uri="{FF2B5EF4-FFF2-40B4-BE49-F238E27FC236}">
                  <a16:creationId xmlns:a16="http://schemas.microsoft.com/office/drawing/2014/main" id="{6218E032-D41C-1349-AB24-C4C98069CC0B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円/楕円 296">
              <a:extLst>
                <a:ext uri="{FF2B5EF4-FFF2-40B4-BE49-F238E27FC236}">
                  <a16:creationId xmlns:a16="http://schemas.microsoft.com/office/drawing/2014/main" id="{9D9282E6-CF73-6849-9226-3EDF09BD0459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8" name="直線コネクタ 297">
              <a:extLst>
                <a:ext uri="{FF2B5EF4-FFF2-40B4-BE49-F238E27FC236}">
                  <a16:creationId xmlns:a16="http://schemas.microsoft.com/office/drawing/2014/main" id="{15F5A8C8-E1B8-7448-8674-DD85DA95AA54}"/>
                </a:ext>
              </a:extLst>
            </p:cNvPr>
            <p:cNvCxnSpPr>
              <a:stCxn id="289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>
              <a:extLst>
                <a:ext uri="{FF2B5EF4-FFF2-40B4-BE49-F238E27FC236}">
                  <a16:creationId xmlns:a16="http://schemas.microsoft.com/office/drawing/2014/main" id="{A05A48CE-F9BD-C84C-8168-5743293616A6}"/>
                </a:ext>
              </a:extLst>
            </p:cNvPr>
            <p:cNvCxnSpPr>
              <a:cxnSpLocks/>
              <a:stCxn id="289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20CA56A4-67BC-5046-AC07-601B1C39EBBA}"/>
              </a:ext>
            </a:extLst>
          </p:cNvPr>
          <p:cNvGrpSpPr/>
          <p:nvPr/>
        </p:nvGrpSpPr>
        <p:grpSpPr>
          <a:xfrm>
            <a:off x="4248990" y="3450554"/>
            <a:ext cx="302617" cy="408613"/>
            <a:chOff x="2346537" y="4712672"/>
            <a:chExt cx="302617" cy="408613"/>
          </a:xfrm>
        </p:grpSpPr>
        <p:sp>
          <p:nvSpPr>
            <p:cNvPr id="301" name="ハート 300">
              <a:extLst>
                <a:ext uri="{FF2B5EF4-FFF2-40B4-BE49-F238E27FC236}">
                  <a16:creationId xmlns:a16="http://schemas.microsoft.com/office/drawing/2014/main" id="{E3EC5885-A2F6-0641-BA1E-31A781AE164A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円/楕円 301">
              <a:extLst>
                <a:ext uri="{FF2B5EF4-FFF2-40B4-BE49-F238E27FC236}">
                  <a16:creationId xmlns:a16="http://schemas.microsoft.com/office/drawing/2014/main" id="{2C804B85-58DC-E344-8174-A56C17C8954D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円/楕円 302">
              <a:extLst>
                <a:ext uri="{FF2B5EF4-FFF2-40B4-BE49-F238E27FC236}">
                  <a16:creationId xmlns:a16="http://schemas.microsoft.com/office/drawing/2014/main" id="{7E920113-5D30-1D42-84F1-8027AB85E2D4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4" name="円/楕円 303">
            <a:extLst>
              <a:ext uri="{FF2B5EF4-FFF2-40B4-BE49-F238E27FC236}">
                <a16:creationId xmlns:a16="http://schemas.microsoft.com/office/drawing/2014/main" id="{4DD03C9A-4338-7049-A73E-F589166124F5}"/>
              </a:ext>
            </a:extLst>
          </p:cNvPr>
          <p:cNvSpPr/>
          <p:nvPr/>
        </p:nvSpPr>
        <p:spPr>
          <a:xfrm>
            <a:off x="4912041" y="3449125"/>
            <a:ext cx="383238" cy="3006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ハート 304">
            <a:extLst>
              <a:ext uri="{FF2B5EF4-FFF2-40B4-BE49-F238E27FC236}">
                <a16:creationId xmlns:a16="http://schemas.microsoft.com/office/drawing/2014/main" id="{FB63B6FC-42BA-3041-B0A9-B7BFA07716A5}"/>
              </a:ext>
            </a:extLst>
          </p:cNvPr>
          <p:cNvSpPr/>
          <p:nvPr/>
        </p:nvSpPr>
        <p:spPr>
          <a:xfrm>
            <a:off x="4927959" y="3529453"/>
            <a:ext cx="373776" cy="282733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円/楕円 305">
            <a:extLst>
              <a:ext uri="{FF2B5EF4-FFF2-40B4-BE49-F238E27FC236}">
                <a16:creationId xmlns:a16="http://schemas.microsoft.com/office/drawing/2014/main" id="{2EC0E0DE-0E78-A544-8741-60529661DDFE}"/>
              </a:ext>
            </a:extLst>
          </p:cNvPr>
          <p:cNvSpPr/>
          <p:nvPr/>
        </p:nvSpPr>
        <p:spPr>
          <a:xfrm>
            <a:off x="4952145" y="3455817"/>
            <a:ext cx="295774" cy="1982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円/楕円 306">
            <a:extLst>
              <a:ext uri="{FF2B5EF4-FFF2-40B4-BE49-F238E27FC236}">
                <a16:creationId xmlns:a16="http://schemas.microsoft.com/office/drawing/2014/main" id="{E5AE0837-CFC4-4F4B-8EBC-1EFFF9C6FB49}"/>
              </a:ext>
            </a:extLst>
          </p:cNvPr>
          <p:cNvSpPr/>
          <p:nvPr/>
        </p:nvSpPr>
        <p:spPr>
          <a:xfrm>
            <a:off x="4966606" y="3449125"/>
            <a:ext cx="295774" cy="1245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円/楕円 307">
            <a:extLst>
              <a:ext uri="{FF2B5EF4-FFF2-40B4-BE49-F238E27FC236}">
                <a16:creationId xmlns:a16="http://schemas.microsoft.com/office/drawing/2014/main" id="{1A76A24D-B995-2147-947E-5261EE0A621C}"/>
              </a:ext>
            </a:extLst>
          </p:cNvPr>
          <p:cNvSpPr/>
          <p:nvPr/>
        </p:nvSpPr>
        <p:spPr>
          <a:xfrm>
            <a:off x="3538853" y="2971346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9" name="直線コネクタ 308">
            <a:extLst>
              <a:ext uri="{FF2B5EF4-FFF2-40B4-BE49-F238E27FC236}">
                <a16:creationId xmlns:a16="http://schemas.microsoft.com/office/drawing/2014/main" id="{CCB97240-518D-A345-BB5B-AFB4D857C91B}"/>
              </a:ext>
            </a:extLst>
          </p:cNvPr>
          <p:cNvCxnSpPr>
            <a:cxnSpLocks/>
            <a:stCxn id="281" idx="4"/>
            <a:endCxn id="310" idx="0"/>
          </p:cNvCxnSpPr>
          <p:nvPr/>
        </p:nvCxnSpPr>
        <p:spPr>
          <a:xfrm>
            <a:off x="5116219" y="3856760"/>
            <a:ext cx="0" cy="3156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円/楕円 309">
            <a:extLst>
              <a:ext uri="{FF2B5EF4-FFF2-40B4-BE49-F238E27FC236}">
                <a16:creationId xmlns:a16="http://schemas.microsoft.com/office/drawing/2014/main" id="{DB41F75B-6E54-E949-9FE9-B38EE98D0961}"/>
              </a:ext>
            </a:extLst>
          </p:cNvPr>
          <p:cNvSpPr/>
          <p:nvPr/>
        </p:nvSpPr>
        <p:spPr>
          <a:xfrm>
            <a:off x="4967491" y="4172457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円/楕円 310">
            <a:extLst>
              <a:ext uri="{FF2B5EF4-FFF2-40B4-BE49-F238E27FC236}">
                <a16:creationId xmlns:a16="http://schemas.microsoft.com/office/drawing/2014/main" id="{E9644456-5754-9745-B772-0120251B6A45}"/>
              </a:ext>
            </a:extLst>
          </p:cNvPr>
          <p:cNvSpPr/>
          <p:nvPr/>
        </p:nvSpPr>
        <p:spPr>
          <a:xfrm>
            <a:off x="3687581" y="4172457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E6A81D88-DBA1-454B-B4D5-713C0C49E575}"/>
              </a:ext>
            </a:extLst>
          </p:cNvPr>
          <p:cNvCxnSpPr>
            <a:cxnSpLocks/>
            <a:stCxn id="238" idx="3"/>
            <a:endCxn id="311" idx="0"/>
          </p:cNvCxnSpPr>
          <p:nvPr/>
        </p:nvCxnSpPr>
        <p:spPr>
          <a:xfrm flipH="1">
            <a:off x="3836309" y="3838393"/>
            <a:ext cx="447467" cy="3340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円/楕円 312">
            <a:extLst>
              <a:ext uri="{FF2B5EF4-FFF2-40B4-BE49-F238E27FC236}">
                <a16:creationId xmlns:a16="http://schemas.microsoft.com/office/drawing/2014/main" id="{3323AF0E-7C79-574A-A026-466122BDA422}"/>
              </a:ext>
            </a:extLst>
          </p:cNvPr>
          <p:cNvSpPr/>
          <p:nvPr/>
        </p:nvSpPr>
        <p:spPr>
          <a:xfrm>
            <a:off x="7697979" y="4523909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円/楕円 313">
            <a:extLst>
              <a:ext uri="{FF2B5EF4-FFF2-40B4-BE49-F238E27FC236}">
                <a16:creationId xmlns:a16="http://schemas.microsoft.com/office/drawing/2014/main" id="{69BB191F-F1E5-BE49-B739-7D600DF02603}"/>
              </a:ext>
            </a:extLst>
          </p:cNvPr>
          <p:cNvSpPr/>
          <p:nvPr/>
        </p:nvSpPr>
        <p:spPr>
          <a:xfrm>
            <a:off x="7697979" y="511186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円/楕円 314">
            <a:extLst>
              <a:ext uri="{FF2B5EF4-FFF2-40B4-BE49-F238E27FC236}">
                <a16:creationId xmlns:a16="http://schemas.microsoft.com/office/drawing/2014/main" id="{8F7BF070-D770-3840-8EC9-B7CAFF02363E}"/>
              </a:ext>
            </a:extLst>
          </p:cNvPr>
          <p:cNvSpPr/>
          <p:nvPr/>
        </p:nvSpPr>
        <p:spPr>
          <a:xfrm>
            <a:off x="6970703" y="3935950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6" name="直線コネクタ 315">
            <a:extLst>
              <a:ext uri="{FF2B5EF4-FFF2-40B4-BE49-F238E27FC236}">
                <a16:creationId xmlns:a16="http://schemas.microsoft.com/office/drawing/2014/main" id="{4F0E51AF-E43B-3D4F-AFA1-A92B9A6D0704}"/>
              </a:ext>
            </a:extLst>
          </p:cNvPr>
          <p:cNvCxnSpPr>
            <a:stCxn id="315" idx="3"/>
            <a:endCxn id="341" idx="7"/>
          </p:cNvCxnSpPr>
          <p:nvPr/>
        </p:nvCxnSpPr>
        <p:spPr>
          <a:xfrm flipH="1">
            <a:off x="6523235" y="4189844"/>
            <a:ext cx="491029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>
            <a:extLst>
              <a:ext uri="{FF2B5EF4-FFF2-40B4-BE49-F238E27FC236}">
                <a16:creationId xmlns:a16="http://schemas.microsoft.com/office/drawing/2014/main" id="{A73ED8DB-44BD-5C4D-9CD3-51443AE456C2}"/>
              </a:ext>
            </a:extLst>
          </p:cNvPr>
          <p:cNvCxnSpPr>
            <a:cxnSpLocks/>
            <a:stCxn id="313" idx="1"/>
            <a:endCxn id="315" idx="5"/>
          </p:cNvCxnSpPr>
          <p:nvPr/>
        </p:nvCxnSpPr>
        <p:spPr>
          <a:xfrm flipH="1" flipV="1">
            <a:off x="7224597" y="4189844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6B06FFAE-C892-934F-BE10-17A38515F05D}"/>
              </a:ext>
            </a:extLst>
          </p:cNvPr>
          <p:cNvCxnSpPr>
            <a:cxnSpLocks/>
            <a:stCxn id="313" idx="3"/>
            <a:endCxn id="239" idx="7"/>
          </p:cNvCxnSpPr>
          <p:nvPr/>
        </p:nvCxnSpPr>
        <p:spPr>
          <a:xfrm flipH="1">
            <a:off x="7224597" y="4777803"/>
            <a:ext cx="516943" cy="4028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1E874257-0580-1542-BDA7-6FD0C0A28A30}"/>
              </a:ext>
            </a:extLst>
          </p:cNvPr>
          <p:cNvCxnSpPr>
            <a:cxnSpLocks/>
            <a:stCxn id="313" idx="4"/>
            <a:endCxn id="314" idx="0"/>
          </p:cNvCxnSpPr>
          <p:nvPr/>
        </p:nvCxnSpPr>
        <p:spPr>
          <a:xfrm>
            <a:off x="7846707" y="4821364"/>
            <a:ext cx="0" cy="29050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2B654992-C3C8-EA45-9C16-9361866BCAFB}"/>
              </a:ext>
            </a:extLst>
          </p:cNvPr>
          <p:cNvCxnSpPr>
            <a:cxnSpLocks/>
            <a:stCxn id="313" idx="5"/>
            <a:endCxn id="242" idx="1"/>
          </p:cNvCxnSpPr>
          <p:nvPr/>
        </p:nvCxnSpPr>
        <p:spPr>
          <a:xfrm>
            <a:off x="7951873" y="4777803"/>
            <a:ext cx="516943" cy="3776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グループ化 320">
            <a:extLst>
              <a:ext uri="{FF2B5EF4-FFF2-40B4-BE49-F238E27FC236}">
                <a16:creationId xmlns:a16="http://schemas.microsoft.com/office/drawing/2014/main" id="{1CE624B8-D11C-7548-9407-0DFA03C093D2}"/>
              </a:ext>
            </a:extLst>
          </p:cNvPr>
          <p:cNvGrpSpPr/>
          <p:nvPr/>
        </p:nvGrpSpPr>
        <p:grpSpPr>
          <a:xfrm>
            <a:off x="6341718" y="5386133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2" name="円/楕円 321">
              <a:extLst>
                <a:ext uri="{FF2B5EF4-FFF2-40B4-BE49-F238E27FC236}">
                  <a16:creationId xmlns:a16="http://schemas.microsoft.com/office/drawing/2014/main" id="{CE3FA1C5-9102-134F-A8F0-F567D9714305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レーム (半分) 322">
              <a:extLst>
                <a:ext uri="{FF2B5EF4-FFF2-40B4-BE49-F238E27FC236}">
                  <a16:creationId xmlns:a16="http://schemas.microsoft.com/office/drawing/2014/main" id="{B7511866-54F8-EF45-9BAE-BF7AEDE45CCA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4" name="フレーム (半分) 323">
              <a:extLst>
                <a:ext uri="{FF2B5EF4-FFF2-40B4-BE49-F238E27FC236}">
                  <a16:creationId xmlns:a16="http://schemas.microsoft.com/office/drawing/2014/main" id="{1BB202A5-25F4-9543-8624-C62AA924A10F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5" name="フレーム (半分) 324">
              <a:extLst>
                <a:ext uri="{FF2B5EF4-FFF2-40B4-BE49-F238E27FC236}">
                  <a16:creationId xmlns:a16="http://schemas.microsoft.com/office/drawing/2014/main" id="{78A047B2-3ED3-0C4A-B8D0-55F38B8B3FC1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6" name="フレーム (半分) 325">
              <a:extLst>
                <a:ext uri="{FF2B5EF4-FFF2-40B4-BE49-F238E27FC236}">
                  <a16:creationId xmlns:a16="http://schemas.microsoft.com/office/drawing/2014/main" id="{1256D9DC-CA80-7F4D-A836-6A47AC122E5A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7" name="フレーム (半分) 326">
              <a:extLst>
                <a:ext uri="{FF2B5EF4-FFF2-40B4-BE49-F238E27FC236}">
                  <a16:creationId xmlns:a16="http://schemas.microsoft.com/office/drawing/2014/main" id="{3B32FA2E-5B57-E445-9F6A-6C72C0B8262D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8" name="フレーム (半分) 327">
              <a:extLst>
                <a:ext uri="{FF2B5EF4-FFF2-40B4-BE49-F238E27FC236}">
                  <a16:creationId xmlns:a16="http://schemas.microsoft.com/office/drawing/2014/main" id="{4B609DF3-96B4-8842-AA8B-F779405BB254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9" name="円/楕円 328">
              <a:extLst>
                <a:ext uri="{FF2B5EF4-FFF2-40B4-BE49-F238E27FC236}">
                  <a16:creationId xmlns:a16="http://schemas.microsoft.com/office/drawing/2014/main" id="{3BD51E56-F275-D442-9220-1445ECDADC95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円/楕円 329">
              <a:extLst>
                <a:ext uri="{FF2B5EF4-FFF2-40B4-BE49-F238E27FC236}">
                  <a16:creationId xmlns:a16="http://schemas.microsoft.com/office/drawing/2014/main" id="{60F85EA7-E8B8-FD45-A88A-36259931E63A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56C05791-299F-5141-9DFE-90F3D128E0A3}"/>
                </a:ext>
              </a:extLst>
            </p:cNvPr>
            <p:cNvCxnSpPr>
              <a:stCxn id="322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>
              <a:extLst>
                <a:ext uri="{FF2B5EF4-FFF2-40B4-BE49-F238E27FC236}">
                  <a16:creationId xmlns:a16="http://schemas.microsoft.com/office/drawing/2014/main" id="{548316FD-0036-F348-8B4B-69727A72CCFF}"/>
                </a:ext>
              </a:extLst>
            </p:cNvPr>
            <p:cNvCxnSpPr>
              <a:cxnSpLocks/>
              <a:stCxn id="322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グループ化 332">
            <a:extLst>
              <a:ext uri="{FF2B5EF4-FFF2-40B4-BE49-F238E27FC236}">
                <a16:creationId xmlns:a16="http://schemas.microsoft.com/office/drawing/2014/main" id="{85F7CDF0-C461-AD4F-B4D1-9AF3E0CACF6E}"/>
              </a:ext>
            </a:extLst>
          </p:cNvPr>
          <p:cNvGrpSpPr/>
          <p:nvPr/>
        </p:nvGrpSpPr>
        <p:grpSpPr>
          <a:xfrm>
            <a:off x="8455588" y="4976316"/>
            <a:ext cx="302617" cy="408613"/>
            <a:chOff x="2346537" y="4712672"/>
            <a:chExt cx="302617" cy="408613"/>
          </a:xfrm>
        </p:grpSpPr>
        <p:sp>
          <p:nvSpPr>
            <p:cNvPr id="334" name="ハート 333">
              <a:extLst>
                <a:ext uri="{FF2B5EF4-FFF2-40B4-BE49-F238E27FC236}">
                  <a16:creationId xmlns:a16="http://schemas.microsoft.com/office/drawing/2014/main" id="{3777E5DD-CFAB-864F-B622-AFDB52541581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円/楕円 334">
              <a:extLst>
                <a:ext uri="{FF2B5EF4-FFF2-40B4-BE49-F238E27FC236}">
                  <a16:creationId xmlns:a16="http://schemas.microsoft.com/office/drawing/2014/main" id="{449E43B1-2647-D640-863A-7CC7BD8D6582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円/楕円 335">
              <a:extLst>
                <a:ext uri="{FF2B5EF4-FFF2-40B4-BE49-F238E27FC236}">
                  <a16:creationId xmlns:a16="http://schemas.microsoft.com/office/drawing/2014/main" id="{F5400464-FDD2-D744-94FA-ED6BAF2518EE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7" name="円/楕円 336">
            <a:extLst>
              <a:ext uri="{FF2B5EF4-FFF2-40B4-BE49-F238E27FC236}">
                <a16:creationId xmlns:a16="http://schemas.microsoft.com/office/drawing/2014/main" id="{D403BC51-DBE3-C64B-86E3-09EB8BFDC7FA}"/>
              </a:ext>
            </a:extLst>
          </p:cNvPr>
          <p:cNvSpPr/>
          <p:nvPr/>
        </p:nvSpPr>
        <p:spPr>
          <a:xfrm>
            <a:off x="7642529" y="5001688"/>
            <a:ext cx="383238" cy="3006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ハート 337">
            <a:extLst>
              <a:ext uri="{FF2B5EF4-FFF2-40B4-BE49-F238E27FC236}">
                <a16:creationId xmlns:a16="http://schemas.microsoft.com/office/drawing/2014/main" id="{18DA82EB-167A-DE4D-8BFF-E921E7BEBBF7}"/>
              </a:ext>
            </a:extLst>
          </p:cNvPr>
          <p:cNvSpPr/>
          <p:nvPr/>
        </p:nvSpPr>
        <p:spPr>
          <a:xfrm>
            <a:off x="7658447" y="5082016"/>
            <a:ext cx="373776" cy="282733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円/楕円 338">
            <a:extLst>
              <a:ext uri="{FF2B5EF4-FFF2-40B4-BE49-F238E27FC236}">
                <a16:creationId xmlns:a16="http://schemas.microsoft.com/office/drawing/2014/main" id="{178FEFF6-FD90-2041-94B6-94F3226905FD}"/>
              </a:ext>
            </a:extLst>
          </p:cNvPr>
          <p:cNvSpPr/>
          <p:nvPr/>
        </p:nvSpPr>
        <p:spPr>
          <a:xfrm>
            <a:off x="7682633" y="5008380"/>
            <a:ext cx="295774" cy="1982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円/楕円 339">
            <a:extLst>
              <a:ext uri="{FF2B5EF4-FFF2-40B4-BE49-F238E27FC236}">
                <a16:creationId xmlns:a16="http://schemas.microsoft.com/office/drawing/2014/main" id="{D553BE72-6288-CF40-BE94-0F26EAA0F255}"/>
              </a:ext>
            </a:extLst>
          </p:cNvPr>
          <p:cNvSpPr/>
          <p:nvPr/>
        </p:nvSpPr>
        <p:spPr>
          <a:xfrm>
            <a:off x="7697094" y="5001688"/>
            <a:ext cx="295774" cy="1245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円/楕円 340">
            <a:extLst>
              <a:ext uri="{FF2B5EF4-FFF2-40B4-BE49-F238E27FC236}">
                <a16:creationId xmlns:a16="http://schemas.microsoft.com/office/drawing/2014/main" id="{C54704A1-7E99-E847-A5F6-538017AEFFEF}"/>
              </a:ext>
            </a:extLst>
          </p:cNvPr>
          <p:cNvSpPr/>
          <p:nvPr/>
        </p:nvSpPr>
        <p:spPr>
          <a:xfrm>
            <a:off x="6269341" y="4523909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1EACE46A-5C93-6042-9A03-4A63D1F2CAA9}"/>
              </a:ext>
            </a:extLst>
          </p:cNvPr>
          <p:cNvCxnSpPr>
            <a:cxnSpLocks/>
            <a:stCxn id="314" idx="4"/>
            <a:endCxn id="343" idx="0"/>
          </p:cNvCxnSpPr>
          <p:nvPr/>
        </p:nvCxnSpPr>
        <p:spPr>
          <a:xfrm>
            <a:off x="7846707" y="5409323"/>
            <a:ext cx="0" cy="3156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円/楕円 342">
            <a:extLst>
              <a:ext uri="{FF2B5EF4-FFF2-40B4-BE49-F238E27FC236}">
                <a16:creationId xmlns:a16="http://schemas.microsoft.com/office/drawing/2014/main" id="{2E50EC95-2B4A-9A4B-B024-6C77F3751E72}"/>
              </a:ext>
            </a:extLst>
          </p:cNvPr>
          <p:cNvSpPr/>
          <p:nvPr/>
        </p:nvSpPr>
        <p:spPr>
          <a:xfrm>
            <a:off x="7697979" y="572502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B96C119F-1DA0-FE43-8101-BE5AD1F338B7}"/>
              </a:ext>
            </a:extLst>
          </p:cNvPr>
          <p:cNvSpPr txBox="1"/>
          <p:nvPr/>
        </p:nvSpPr>
        <p:spPr>
          <a:xfrm>
            <a:off x="2820587" y="4024085"/>
            <a:ext cx="6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=</a:t>
            </a:r>
            <a:endParaRPr kumimoji="1" lang="ja-JP" altLang="en-US" sz="4000"/>
          </a:p>
        </p:txBody>
      </p:sp>
      <p:sp>
        <p:nvSpPr>
          <p:cNvPr id="345" name="テキスト ボックス 344">
            <a:extLst>
              <a:ext uri="{FF2B5EF4-FFF2-40B4-BE49-F238E27FC236}">
                <a16:creationId xmlns:a16="http://schemas.microsoft.com/office/drawing/2014/main" id="{80F09038-21E9-914F-B497-FF255BC6F8CC}"/>
              </a:ext>
            </a:extLst>
          </p:cNvPr>
          <p:cNvSpPr txBox="1"/>
          <p:nvPr/>
        </p:nvSpPr>
        <p:spPr>
          <a:xfrm>
            <a:off x="6114197" y="3815394"/>
            <a:ext cx="6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4000" dirty="0"/>
              <a:t>U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221856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707BF4CF-8DF0-364F-ABA0-FF9FEDD7B981}"/>
              </a:ext>
            </a:extLst>
          </p:cNvPr>
          <p:cNvCxnSpPr>
            <a:cxnSpLocks/>
            <a:stCxn id="172" idx="0"/>
            <a:endCxn id="167" idx="4"/>
          </p:cNvCxnSpPr>
          <p:nvPr/>
        </p:nvCxnSpPr>
        <p:spPr>
          <a:xfrm flipV="1">
            <a:off x="8236166" y="5501068"/>
            <a:ext cx="0" cy="4127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94E593-CAEC-4751-9918-32B3CD49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Solution</a:t>
            </a:r>
            <a:endParaRPr lang="en-US" dirty="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7F4D6A3-1C01-4F2D-9AEF-26CC2A8BE4D5}"/>
              </a:ext>
            </a:extLst>
          </p:cNvPr>
          <p:cNvSpPr txBox="1">
            <a:spLocks/>
          </p:cNvSpPr>
          <p:nvPr/>
        </p:nvSpPr>
        <p:spPr>
          <a:xfrm>
            <a:off x="822960" y="1980844"/>
            <a:ext cx="8343901" cy="4343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altLang="ja-JP" sz="2600" dirty="0">
                <a:solidFill>
                  <a:schemeClr val="tx1"/>
                </a:solidFill>
              </a:rPr>
              <a:t>Depth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first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search</a:t>
            </a:r>
            <a:br>
              <a:rPr lang="en-US" altLang="ja-JP" sz="2600" dirty="0">
                <a:solidFill>
                  <a:schemeClr val="tx1"/>
                </a:solidFill>
              </a:rPr>
            </a:b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while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keeping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track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of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if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the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ant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is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pushing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a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nut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or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not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altLang="ja-JP" sz="2600" dirty="0">
                <a:solidFill>
                  <a:schemeClr val="tx1"/>
                </a:solidFill>
              </a:rPr>
              <a:t>Ant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can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enter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a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room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if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</a:rPr>
              <a:t>neither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the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ant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is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pushing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nor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the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room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contains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a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nut,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or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</a:rPr>
              <a:t>the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room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has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one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or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more</a:t>
            </a:r>
            <a:r>
              <a:rPr lang="ja-JP" altLang="en-US" sz="240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AVRs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5303E55A-4E2C-4840-8116-92F143EAA1F1}"/>
              </a:ext>
            </a:extLst>
          </p:cNvPr>
          <p:cNvSpPr/>
          <p:nvPr/>
        </p:nvSpPr>
        <p:spPr>
          <a:xfrm>
            <a:off x="6600757" y="519813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2D6B1DD4-155D-B449-86BE-98ED45505AA9}"/>
              </a:ext>
            </a:extLst>
          </p:cNvPr>
          <p:cNvSpPr/>
          <p:nvPr/>
        </p:nvSpPr>
        <p:spPr>
          <a:xfrm>
            <a:off x="6600757" y="4520231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FCF5EAC-EBD7-9340-9237-E63410A5FB96}"/>
              </a:ext>
            </a:extLst>
          </p:cNvPr>
          <p:cNvCxnSpPr>
            <a:cxnSpLocks/>
            <a:stCxn id="71" idx="0"/>
            <a:endCxn id="72" idx="4"/>
          </p:cNvCxnSpPr>
          <p:nvPr/>
        </p:nvCxnSpPr>
        <p:spPr>
          <a:xfrm flipV="1">
            <a:off x="6749485" y="4817686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3E346F48-0AF2-E742-A8D5-2FAA5A2B1AF2}"/>
              </a:ext>
            </a:extLst>
          </p:cNvPr>
          <p:cNvGrpSpPr/>
          <p:nvPr/>
        </p:nvGrpSpPr>
        <p:grpSpPr>
          <a:xfrm>
            <a:off x="6706330" y="4562350"/>
            <a:ext cx="302617" cy="408613"/>
            <a:chOff x="2346537" y="4712672"/>
            <a:chExt cx="302617" cy="408613"/>
          </a:xfrm>
        </p:grpSpPr>
        <p:sp>
          <p:nvSpPr>
            <p:cNvPr id="87" name="ハート 86">
              <a:extLst>
                <a:ext uri="{FF2B5EF4-FFF2-40B4-BE49-F238E27FC236}">
                  <a16:creationId xmlns:a16="http://schemas.microsoft.com/office/drawing/2014/main" id="{33455B7A-AB6F-2743-BDF0-3022CA57A3B6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>
              <a:extLst>
                <a:ext uri="{FF2B5EF4-FFF2-40B4-BE49-F238E27FC236}">
                  <a16:creationId xmlns:a16="http://schemas.microsoft.com/office/drawing/2014/main" id="{353E1139-F4FC-6C4D-B912-CEDA9445789C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>
              <a:extLst>
                <a:ext uri="{FF2B5EF4-FFF2-40B4-BE49-F238E27FC236}">
                  <a16:creationId xmlns:a16="http://schemas.microsoft.com/office/drawing/2014/main" id="{2C9F0F58-02AC-0441-A52A-D1E104040AAD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円/楕円 90">
            <a:extLst>
              <a:ext uri="{FF2B5EF4-FFF2-40B4-BE49-F238E27FC236}">
                <a16:creationId xmlns:a16="http://schemas.microsoft.com/office/drawing/2014/main" id="{D49736C8-B339-AE46-B2E5-2B17D08D2A36}"/>
              </a:ext>
            </a:extLst>
          </p:cNvPr>
          <p:cNvSpPr/>
          <p:nvPr/>
        </p:nvSpPr>
        <p:spPr>
          <a:xfrm>
            <a:off x="6600757" y="5908294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75D98864-3FF5-834C-9E0D-CE2A15D58BE8}"/>
              </a:ext>
            </a:extLst>
          </p:cNvPr>
          <p:cNvCxnSpPr>
            <a:cxnSpLocks/>
            <a:stCxn id="91" idx="0"/>
            <a:endCxn id="71" idx="4"/>
          </p:cNvCxnSpPr>
          <p:nvPr/>
        </p:nvCxnSpPr>
        <p:spPr>
          <a:xfrm flipV="1">
            <a:off x="6749485" y="5495585"/>
            <a:ext cx="0" cy="4127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円/楕円 166">
            <a:extLst>
              <a:ext uri="{FF2B5EF4-FFF2-40B4-BE49-F238E27FC236}">
                <a16:creationId xmlns:a16="http://schemas.microsoft.com/office/drawing/2014/main" id="{62B523E8-1273-1E46-9D9C-3A251A8C7196}"/>
              </a:ext>
            </a:extLst>
          </p:cNvPr>
          <p:cNvSpPr/>
          <p:nvPr/>
        </p:nvSpPr>
        <p:spPr>
          <a:xfrm>
            <a:off x="8087438" y="5203613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>
            <a:extLst>
              <a:ext uri="{FF2B5EF4-FFF2-40B4-BE49-F238E27FC236}">
                <a16:creationId xmlns:a16="http://schemas.microsoft.com/office/drawing/2014/main" id="{43D109AB-666B-B847-99B7-23FC91D03999}"/>
              </a:ext>
            </a:extLst>
          </p:cNvPr>
          <p:cNvSpPr/>
          <p:nvPr/>
        </p:nvSpPr>
        <p:spPr>
          <a:xfrm>
            <a:off x="8087438" y="4525714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5B3C6951-547A-6A49-9105-4B52A626BE30}"/>
              </a:ext>
            </a:extLst>
          </p:cNvPr>
          <p:cNvCxnSpPr>
            <a:cxnSpLocks/>
            <a:stCxn id="167" idx="0"/>
            <a:endCxn id="168" idx="4"/>
          </p:cNvCxnSpPr>
          <p:nvPr/>
        </p:nvCxnSpPr>
        <p:spPr>
          <a:xfrm flipV="1">
            <a:off x="8236166" y="4823169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29D0BD49-2185-DC48-8B05-82CD0F9FE033}"/>
              </a:ext>
            </a:extLst>
          </p:cNvPr>
          <p:cNvGrpSpPr/>
          <p:nvPr/>
        </p:nvGrpSpPr>
        <p:grpSpPr>
          <a:xfrm>
            <a:off x="7876242" y="4867884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7" name="円/楕円 176">
              <a:extLst>
                <a:ext uri="{FF2B5EF4-FFF2-40B4-BE49-F238E27FC236}">
                  <a16:creationId xmlns:a16="http://schemas.microsoft.com/office/drawing/2014/main" id="{F9F38103-15E3-2547-9064-5E4147E81B2F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レーム (半分) 177">
              <a:extLst>
                <a:ext uri="{FF2B5EF4-FFF2-40B4-BE49-F238E27FC236}">
                  <a16:creationId xmlns:a16="http://schemas.microsoft.com/office/drawing/2014/main" id="{272A754B-DE13-D24A-A9CD-F5E30C9E94B8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フレーム (半分) 178">
              <a:extLst>
                <a:ext uri="{FF2B5EF4-FFF2-40B4-BE49-F238E27FC236}">
                  <a16:creationId xmlns:a16="http://schemas.microsoft.com/office/drawing/2014/main" id="{B40CF98D-CAE7-1245-9489-DADD81E97C96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0" name="フレーム (半分) 179">
              <a:extLst>
                <a:ext uri="{FF2B5EF4-FFF2-40B4-BE49-F238E27FC236}">
                  <a16:creationId xmlns:a16="http://schemas.microsoft.com/office/drawing/2014/main" id="{F49E8A50-0E09-4A48-81BA-3D6A8D3EC466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フレーム (半分) 180">
              <a:extLst>
                <a:ext uri="{FF2B5EF4-FFF2-40B4-BE49-F238E27FC236}">
                  <a16:creationId xmlns:a16="http://schemas.microsoft.com/office/drawing/2014/main" id="{6A6E753E-FA8D-B443-B654-6343AF449068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フレーム (半分) 181">
              <a:extLst>
                <a:ext uri="{FF2B5EF4-FFF2-40B4-BE49-F238E27FC236}">
                  <a16:creationId xmlns:a16="http://schemas.microsoft.com/office/drawing/2014/main" id="{DEA35CE8-136A-FB47-B77E-0855C3DD2FFE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3" name="フレーム (半分) 182">
              <a:extLst>
                <a:ext uri="{FF2B5EF4-FFF2-40B4-BE49-F238E27FC236}">
                  <a16:creationId xmlns:a16="http://schemas.microsoft.com/office/drawing/2014/main" id="{50895B53-072E-0346-A3E4-0F6D44C282C6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円/楕円 183">
              <a:extLst>
                <a:ext uri="{FF2B5EF4-FFF2-40B4-BE49-F238E27FC236}">
                  <a16:creationId xmlns:a16="http://schemas.microsoft.com/office/drawing/2014/main" id="{B1B23DB9-2ED7-AB48-A69E-8FD79769C753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60C36E69-0E7B-124E-B1F2-52C8EB00FBF7}"/>
                </a:ext>
              </a:extLst>
            </p:cNvPr>
            <p:cNvCxnSpPr>
              <a:cxnSpLocks/>
              <a:stCxn id="177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018BA447-1178-B745-BB2F-17BDE49EE98E}"/>
                </a:ext>
              </a:extLst>
            </p:cNvPr>
            <p:cNvCxnSpPr>
              <a:cxnSpLocks/>
              <a:stCxn id="177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円/楕円 184">
              <a:extLst>
                <a:ext uri="{FF2B5EF4-FFF2-40B4-BE49-F238E27FC236}">
                  <a16:creationId xmlns:a16="http://schemas.microsoft.com/office/drawing/2014/main" id="{8992BF15-05FC-4946-BB57-F921A87BD4F5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1876027E-DA3A-CE41-8C87-43A2B93369EA}"/>
              </a:ext>
            </a:extLst>
          </p:cNvPr>
          <p:cNvGrpSpPr/>
          <p:nvPr/>
        </p:nvGrpSpPr>
        <p:grpSpPr>
          <a:xfrm>
            <a:off x="8169839" y="5369553"/>
            <a:ext cx="302617" cy="408613"/>
            <a:chOff x="2346537" y="4712672"/>
            <a:chExt cx="302617" cy="408613"/>
          </a:xfrm>
        </p:grpSpPr>
        <p:sp>
          <p:nvSpPr>
            <p:cNvPr id="174" name="ハート 173">
              <a:extLst>
                <a:ext uri="{FF2B5EF4-FFF2-40B4-BE49-F238E27FC236}">
                  <a16:creationId xmlns:a16="http://schemas.microsoft.com/office/drawing/2014/main" id="{CEB7CF0E-CC1A-CF40-9CC2-856AAEEB06BC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円/楕円 174">
              <a:extLst>
                <a:ext uri="{FF2B5EF4-FFF2-40B4-BE49-F238E27FC236}">
                  <a16:creationId xmlns:a16="http://schemas.microsoft.com/office/drawing/2014/main" id="{EEE433F2-25AD-2446-BE80-7799774EB461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円/楕円 175">
              <a:extLst>
                <a:ext uri="{FF2B5EF4-FFF2-40B4-BE49-F238E27FC236}">
                  <a16:creationId xmlns:a16="http://schemas.microsoft.com/office/drawing/2014/main" id="{AB530A3C-8E2A-F249-BB9E-4947A9FE278C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2" name="円/楕円 171">
            <a:extLst>
              <a:ext uri="{FF2B5EF4-FFF2-40B4-BE49-F238E27FC236}">
                <a16:creationId xmlns:a16="http://schemas.microsoft.com/office/drawing/2014/main" id="{DFFDF32F-C607-5B48-982D-0DC7C923F9B3}"/>
              </a:ext>
            </a:extLst>
          </p:cNvPr>
          <p:cNvSpPr/>
          <p:nvPr/>
        </p:nvSpPr>
        <p:spPr>
          <a:xfrm>
            <a:off x="8087438" y="5913777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8" name="直線矢印コネクタ 207">
            <a:extLst>
              <a:ext uri="{FF2B5EF4-FFF2-40B4-BE49-F238E27FC236}">
                <a16:creationId xmlns:a16="http://schemas.microsoft.com/office/drawing/2014/main" id="{E5FA236C-8234-624B-8321-090E6570E2B8}"/>
              </a:ext>
            </a:extLst>
          </p:cNvPr>
          <p:cNvCxnSpPr>
            <a:cxnSpLocks/>
          </p:cNvCxnSpPr>
          <p:nvPr/>
        </p:nvCxnSpPr>
        <p:spPr>
          <a:xfrm>
            <a:off x="7345140" y="5367304"/>
            <a:ext cx="481263" cy="0"/>
          </a:xfrm>
          <a:prstGeom prst="straightConnector1">
            <a:avLst/>
          </a:prstGeom>
          <a:ln w="34925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>
            <a:extLst>
              <a:ext uri="{FF2B5EF4-FFF2-40B4-BE49-F238E27FC236}">
                <a16:creationId xmlns:a16="http://schemas.microsoft.com/office/drawing/2014/main" id="{7E958745-4C73-A545-82EA-59E15170B324}"/>
              </a:ext>
            </a:extLst>
          </p:cNvPr>
          <p:cNvCxnSpPr>
            <a:cxnSpLocks/>
            <a:stCxn id="279" idx="0"/>
            <a:endCxn id="260" idx="4"/>
          </p:cNvCxnSpPr>
          <p:nvPr/>
        </p:nvCxnSpPr>
        <p:spPr>
          <a:xfrm flipV="1">
            <a:off x="2126643" y="5466000"/>
            <a:ext cx="0" cy="4127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円/楕円 238">
            <a:extLst>
              <a:ext uri="{FF2B5EF4-FFF2-40B4-BE49-F238E27FC236}">
                <a16:creationId xmlns:a16="http://schemas.microsoft.com/office/drawing/2014/main" id="{D5530382-C463-7D4F-9B86-9BFD286F8F1C}"/>
              </a:ext>
            </a:extLst>
          </p:cNvPr>
          <p:cNvSpPr/>
          <p:nvPr/>
        </p:nvSpPr>
        <p:spPr>
          <a:xfrm>
            <a:off x="491234" y="5163062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>
            <a:extLst>
              <a:ext uri="{FF2B5EF4-FFF2-40B4-BE49-F238E27FC236}">
                <a16:creationId xmlns:a16="http://schemas.microsoft.com/office/drawing/2014/main" id="{1F160531-5BC6-3A47-8D0C-CBBB4CFCA0FB}"/>
              </a:ext>
            </a:extLst>
          </p:cNvPr>
          <p:cNvSpPr/>
          <p:nvPr/>
        </p:nvSpPr>
        <p:spPr>
          <a:xfrm>
            <a:off x="491234" y="4485163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C484DB18-A098-5C40-A260-6187119CAF03}"/>
              </a:ext>
            </a:extLst>
          </p:cNvPr>
          <p:cNvCxnSpPr>
            <a:cxnSpLocks/>
            <a:stCxn id="239" idx="0"/>
            <a:endCxn id="240" idx="4"/>
          </p:cNvCxnSpPr>
          <p:nvPr/>
        </p:nvCxnSpPr>
        <p:spPr>
          <a:xfrm flipV="1">
            <a:off x="639962" y="4782618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CC864CEF-6E71-6742-995E-441792F678B3}"/>
              </a:ext>
            </a:extLst>
          </p:cNvPr>
          <p:cNvGrpSpPr/>
          <p:nvPr/>
        </p:nvGrpSpPr>
        <p:grpSpPr>
          <a:xfrm>
            <a:off x="492095" y="4136938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3" name="円/楕円 242">
              <a:extLst>
                <a:ext uri="{FF2B5EF4-FFF2-40B4-BE49-F238E27FC236}">
                  <a16:creationId xmlns:a16="http://schemas.microsoft.com/office/drawing/2014/main" id="{70ECD0C7-2752-1440-8869-2F9FB7AE9DC7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レーム (半分) 243">
              <a:extLst>
                <a:ext uri="{FF2B5EF4-FFF2-40B4-BE49-F238E27FC236}">
                  <a16:creationId xmlns:a16="http://schemas.microsoft.com/office/drawing/2014/main" id="{037C66A3-9F3A-7948-B163-BAEC45A7C617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5" name="フレーム (半分) 244">
              <a:extLst>
                <a:ext uri="{FF2B5EF4-FFF2-40B4-BE49-F238E27FC236}">
                  <a16:creationId xmlns:a16="http://schemas.microsoft.com/office/drawing/2014/main" id="{D5AF1813-9FDE-8148-AD6C-F6F74F03AC57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フレーム (半分) 245">
              <a:extLst>
                <a:ext uri="{FF2B5EF4-FFF2-40B4-BE49-F238E27FC236}">
                  <a16:creationId xmlns:a16="http://schemas.microsoft.com/office/drawing/2014/main" id="{F5B40CB1-49D9-594C-9B93-5B9812D38E8D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7" name="フレーム (半分) 246">
              <a:extLst>
                <a:ext uri="{FF2B5EF4-FFF2-40B4-BE49-F238E27FC236}">
                  <a16:creationId xmlns:a16="http://schemas.microsoft.com/office/drawing/2014/main" id="{FA3968E3-7707-6B4A-94E4-2C69838E9214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8" name="フレーム (半分) 247">
              <a:extLst>
                <a:ext uri="{FF2B5EF4-FFF2-40B4-BE49-F238E27FC236}">
                  <a16:creationId xmlns:a16="http://schemas.microsoft.com/office/drawing/2014/main" id="{DA610579-0E28-774B-83BB-1234BB044ED0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フレーム (半分) 248">
              <a:extLst>
                <a:ext uri="{FF2B5EF4-FFF2-40B4-BE49-F238E27FC236}">
                  <a16:creationId xmlns:a16="http://schemas.microsoft.com/office/drawing/2014/main" id="{49D97F35-9E5E-8A43-96D2-D5347416A9C8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0" name="円/楕円 249">
              <a:extLst>
                <a:ext uri="{FF2B5EF4-FFF2-40B4-BE49-F238E27FC236}">
                  <a16:creationId xmlns:a16="http://schemas.microsoft.com/office/drawing/2014/main" id="{25AE627B-36ED-FF4A-903E-C57126732B69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円/楕円 250">
              <a:extLst>
                <a:ext uri="{FF2B5EF4-FFF2-40B4-BE49-F238E27FC236}">
                  <a16:creationId xmlns:a16="http://schemas.microsoft.com/office/drawing/2014/main" id="{9223D7B2-74C3-9B4C-9AB8-4E9540A4BDB0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4DFDD396-6807-EF40-8F60-3BC43F3B43B7}"/>
                </a:ext>
              </a:extLst>
            </p:cNvPr>
            <p:cNvCxnSpPr>
              <a:cxnSpLocks/>
              <a:stCxn id="243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コネクタ 252">
              <a:extLst>
                <a:ext uri="{FF2B5EF4-FFF2-40B4-BE49-F238E27FC236}">
                  <a16:creationId xmlns:a16="http://schemas.microsoft.com/office/drawing/2014/main" id="{9B33A007-3099-B241-9AF6-53DDD4C114EF}"/>
                </a:ext>
              </a:extLst>
            </p:cNvPr>
            <p:cNvCxnSpPr>
              <a:cxnSpLocks/>
              <a:stCxn id="243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円/楕円 257">
            <a:extLst>
              <a:ext uri="{FF2B5EF4-FFF2-40B4-BE49-F238E27FC236}">
                <a16:creationId xmlns:a16="http://schemas.microsoft.com/office/drawing/2014/main" id="{73978086-7C5B-3E4D-BC07-5708528D3047}"/>
              </a:ext>
            </a:extLst>
          </p:cNvPr>
          <p:cNvSpPr/>
          <p:nvPr/>
        </p:nvSpPr>
        <p:spPr>
          <a:xfrm>
            <a:off x="491234" y="5873226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9" name="直線コネクタ 258">
            <a:extLst>
              <a:ext uri="{FF2B5EF4-FFF2-40B4-BE49-F238E27FC236}">
                <a16:creationId xmlns:a16="http://schemas.microsoft.com/office/drawing/2014/main" id="{8BF92240-485D-7641-A0FE-77FED3837F30}"/>
              </a:ext>
            </a:extLst>
          </p:cNvPr>
          <p:cNvCxnSpPr>
            <a:cxnSpLocks/>
            <a:stCxn id="258" idx="0"/>
            <a:endCxn id="239" idx="4"/>
          </p:cNvCxnSpPr>
          <p:nvPr/>
        </p:nvCxnSpPr>
        <p:spPr>
          <a:xfrm flipV="1">
            <a:off x="639962" y="5460517"/>
            <a:ext cx="0" cy="4127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円/楕円 259">
            <a:extLst>
              <a:ext uri="{FF2B5EF4-FFF2-40B4-BE49-F238E27FC236}">
                <a16:creationId xmlns:a16="http://schemas.microsoft.com/office/drawing/2014/main" id="{67D930AF-35CE-814E-8A76-4C81B93353B5}"/>
              </a:ext>
            </a:extLst>
          </p:cNvPr>
          <p:cNvSpPr/>
          <p:nvPr/>
        </p:nvSpPr>
        <p:spPr>
          <a:xfrm>
            <a:off x="1977915" y="5168545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>
            <a:extLst>
              <a:ext uri="{FF2B5EF4-FFF2-40B4-BE49-F238E27FC236}">
                <a16:creationId xmlns:a16="http://schemas.microsoft.com/office/drawing/2014/main" id="{C34E474C-9011-9742-B3D9-A97B57E8A425}"/>
              </a:ext>
            </a:extLst>
          </p:cNvPr>
          <p:cNvSpPr/>
          <p:nvPr/>
        </p:nvSpPr>
        <p:spPr>
          <a:xfrm>
            <a:off x="1977915" y="4490646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D65155F1-542A-DC4F-B380-5444B757D1DF}"/>
              </a:ext>
            </a:extLst>
          </p:cNvPr>
          <p:cNvCxnSpPr>
            <a:cxnSpLocks/>
            <a:stCxn id="260" idx="0"/>
            <a:endCxn id="261" idx="4"/>
          </p:cNvCxnSpPr>
          <p:nvPr/>
        </p:nvCxnSpPr>
        <p:spPr>
          <a:xfrm flipV="1">
            <a:off x="2126643" y="4788101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44068081-BCC0-4F47-8B2A-7E492FD8EDF7}"/>
              </a:ext>
            </a:extLst>
          </p:cNvPr>
          <p:cNvGrpSpPr/>
          <p:nvPr/>
        </p:nvGrpSpPr>
        <p:grpSpPr>
          <a:xfrm>
            <a:off x="1766719" y="4832816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4" name="円/楕円 263">
              <a:extLst>
                <a:ext uri="{FF2B5EF4-FFF2-40B4-BE49-F238E27FC236}">
                  <a16:creationId xmlns:a16="http://schemas.microsoft.com/office/drawing/2014/main" id="{4486C379-F77D-DC4D-A72A-AFC20024D438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レーム (半分) 264">
              <a:extLst>
                <a:ext uri="{FF2B5EF4-FFF2-40B4-BE49-F238E27FC236}">
                  <a16:creationId xmlns:a16="http://schemas.microsoft.com/office/drawing/2014/main" id="{63F78179-40CE-084C-9804-5F2B712DB429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6" name="フレーム (半分) 265">
              <a:extLst>
                <a:ext uri="{FF2B5EF4-FFF2-40B4-BE49-F238E27FC236}">
                  <a16:creationId xmlns:a16="http://schemas.microsoft.com/office/drawing/2014/main" id="{A61E5126-7D17-8A4D-98E0-42A0BA0595F6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7" name="フレーム (半分) 266">
              <a:extLst>
                <a:ext uri="{FF2B5EF4-FFF2-40B4-BE49-F238E27FC236}">
                  <a16:creationId xmlns:a16="http://schemas.microsoft.com/office/drawing/2014/main" id="{8C9796D0-BCBA-9B40-9D6F-4E1D09E26B17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フレーム (半分) 267">
              <a:extLst>
                <a:ext uri="{FF2B5EF4-FFF2-40B4-BE49-F238E27FC236}">
                  <a16:creationId xmlns:a16="http://schemas.microsoft.com/office/drawing/2014/main" id="{A394802F-9E7D-6D47-9C27-110892884416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9" name="フレーム (半分) 268">
              <a:extLst>
                <a:ext uri="{FF2B5EF4-FFF2-40B4-BE49-F238E27FC236}">
                  <a16:creationId xmlns:a16="http://schemas.microsoft.com/office/drawing/2014/main" id="{9BEB163A-B85A-DE46-BF11-3ABEAF798FF7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0" name="フレーム (半分) 269">
              <a:extLst>
                <a:ext uri="{FF2B5EF4-FFF2-40B4-BE49-F238E27FC236}">
                  <a16:creationId xmlns:a16="http://schemas.microsoft.com/office/drawing/2014/main" id="{2A33750E-ECA9-504F-8C2C-961F260304D3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円/楕円 270">
              <a:extLst>
                <a:ext uri="{FF2B5EF4-FFF2-40B4-BE49-F238E27FC236}">
                  <a16:creationId xmlns:a16="http://schemas.microsoft.com/office/drawing/2014/main" id="{D070AD87-3CB1-8641-A344-0EEFC11E6FED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円/楕円 271">
              <a:extLst>
                <a:ext uri="{FF2B5EF4-FFF2-40B4-BE49-F238E27FC236}">
                  <a16:creationId xmlns:a16="http://schemas.microsoft.com/office/drawing/2014/main" id="{7201256C-9E1A-274B-988F-CEF016E1A2E5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3" name="直線コネクタ 272">
              <a:extLst>
                <a:ext uri="{FF2B5EF4-FFF2-40B4-BE49-F238E27FC236}">
                  <a16:creationId xmlns:a16="http://schemas.microsoft.com/office/drawing/2014/main" id="{2FCB3B59-6869-454A-B4F3-DF8323F22B28}"/>
                </a:ext>
              </a:extLst>
            </p:cNvPr>
            <p:cNvCxnSpPr>
              <a:cxnSpLocks/>
              <a:stCxn id="264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>
              <a:extLst>
                <a:ext uri="{FF2B5EF4-FFF2-40B4-BE49-F238E27FC236}">
                  <a16:creationId xmlns:a16="http://schemas.microsoft.com/office/drawing/2014/main" id="{E2A51860-9A7C-2B4A-9E45-F168BE618943}"/>
                </a:ext>
              </a:extLst>
            </p:cNvPr>
            <p:cNvCxnSpPr>
              <a:cxnSpLocks/>
              <a:stCxn id="264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円/楕円 278">
            <a:extLst>
              <a:ext uri="{FF2B5EF4-FFF2-40B4-BE49-F238E27FC236}">
                <a16:creationId xmlns:a16="http://schemas.microsoft.com/office/drawing/2014/main" id="{8FD8FFA5-B6AF-A749-9AE8-0BF625426E1D}"/>
              </a:ext>
            </a:extLst>
          </p:cNvPr>
          <p:cNvSpPr/>
          <p:nvPr/>
        </p:nvSpPr>
        <p:spPr>
          <a:xfrm>
            <a:off x="1977915" y="587870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0" name="直線矢印コネクタ 279">
            <a:extLst>
              <a:ext uri="{FF2B5EF4-FFF2-40B4-BE49-F238E27FC236}">
                <a16:creationId xmlns:a16="http://schemas.microsoft.com/office/drawing/2014/main" id="{A13FEA35-251D-0C4D-BF91-F3528B2A29EA}"/>
              </a:ext>
            </a:extLst>
          </p:cNvPr>
          <p:cNvCxnSpPr>
            <a:cxnSpLocks/>
          </p:cNvCxnSpPr>
          <p:nvPr/>
        </p:nvCxnSpPr>
        <p:spPr>
          <a:xfrm>
            <a:off x="1235617" y="5332236"/>
            <a:ext cx="481263" cy="0"/>
          </a:xfrm>
          <a:prstGeom prst="straightConnector1">
            <a:avLst/>
          </a:prstGeom>
          <a:ln w="34925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>
            <a:extLst>
              <a:ext uri="{FF2B5EF4-FFF2-40B4-BE49-F238E27FC236}">
                <a16:creationId xmlns:a16="http://schemas.microsoft.com/office/drawing/2014/main" id="{35A1CDE2-AD76-EE4C-A740-4DE5FAEDB471}"/>
              </a:ext>
            </a:extLst>
          </p:cNvPr>
          <p:cNvCxnSpPr>
            <a:cxnSpLocks/>
            <a:stCxn id="318" idx="0"/>
            <a:endCxn id="303" idx="4"/>
          </p:cNvCxnSpPr>
          <p:nvPr/>
        </p:nvCxnSpPr>
        <p:spPr>
          <a:xfrm flipV="1">
            <a:off x="5370387" y="5513138"/>
            <a:ext cx="0" cy="4127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円/楕円 281">
            <a:extLst>
              <a:ext uri="{FF2B5EF4-FFF2-40B4-BE49-F238E27FC236}">
                <a16:creationId xmlns:a16="http://schemas.microsoft.com/office/drawing/2014/main" id="{4AE5845F-A555-D14D-AA1D-CCDE47023E5F}"/>
              </a:ext>
            </a:extLst>
          </p:cNvPr>
          <p:cNvSpPr/>
          <p:nvPr/>
        </p:nvSpPr>
        <p:spPr>
          <a:xfrm>
            <a:off x="3734978" y="521020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円/楕円 282">
            <a:extLst>
              <a:ext uri="{FF2B5EF4-FFF2-40B4-BE49-F238E27FC236}">
                <a16:creationId xmlns:a16="http://schemas.microsoft.com/office/drawing/2014/main" id="{48A4468B-CF5F-934A-B035-7D97C072F710}"/>
              </a:ext>
            </a:extLst>
          </p:cNvPr>
          <p:cNvSpPr/>
          <p:nvPr/>
        </p:nvSpPr>
        <p:spPr>
          <a:xfrm>
            <a:off x="3734978" y="4532301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4" name="直線コネクタ 283">
            <a:extLst>
              <a:ext uri="{FF2B5EF4-FFF2-40B4-BE49-F238E27FC236}">
                <a16:creationId xmlns:a16="http://schemas.microsoft.com/office/drawing/2014/main" id="{EFB5A39E-B125-774B-81F0-A058B8D4ECAB}"/>
              </a:ext>
            </a:extLst>
          </p:cNvPr>
          <p:cNvCxnSpPr>
            <a:cxnSpLocks/>
            <a:stCxn id="282" idx="0"/>
            <a:endCxn id="283" idx="4"/>
          </p:cNvCxnSpPr>
          <p:nvPr/>
        </p:nvCxnSpPr>
        <p:spPr>
          <a:xfrm flipV="1">
            <a:off x="3883706" y="4829756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グループ化 284">
            <a:extLst>
              <a:ext uri="{FF2B5EF4-FFF2-40B4-BE49-F238E27FC236}">
                <a16:creationId xmlns:a16="http://schemas.microsoft.com/office/drawing/2014/main" id="{E5D2F6BA-BA34-9E40-BC0C-7E04F1CB5B35}"/>
              </a:ext>
            </a:extLst>
          </p:cNvPr>
          <p:cNvGrpSpPr/>
          <p:nvPr/>
        </p:nvGrpSpPr>
        <p:grpSpPr>
          <a:xfrm>
            <a:off x="3735839" y="4184076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6" name="円/楕円 285">
              <a:extLst>
                <a:ext uri="{FF2B5EF4-FFF2-40B4-BE49-F238E27FC236}">
                  <a16:creationId xmlns:a16="http://schemas.microsoft.com/office/drawing/2014/main" id="{26A8A6AC-7341-BB41-AAAA-7C9A55B6D106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レーム (半分) 286">
              <a:extLst>
                <a:ext uri="{FF2B5EF4-FFF2-40B4-BE49-F238E27FC236}">
                  <a16:creationId xmlns:a16="http://schemas.microsoft.com/office/drawing/2014/main" id="{67E76416-12DA-7145-A444-89B78F30ECC6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8" name="フレーム (半分) 287">
              <a:extLst>
                <a:ext uri="{FF2B5EF4-FFF2-40B4-BE49-F238E27FC236}">
                  <a16:creationId xmlns:a16="http://schemas.microsoft.com/office/drawing/2014/main" id="{BBFA7314-ED1E-AB4A-8D43-F9382376CB14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フレーム (半分) 288">
              <a:extLst>
                <a:ext uri="{FF2B5EF4-FFF2-40B4-BE49-F238E27FC236}">
                  <a16:creationId xmlns:a16="http://schemas.microsoft.com/office/drawing/2014/main" id="{4AAFBFA6-3F36-E44D-A6EF-0455EDE152DA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0" name="フレーム (半分) 289">
              <a:extLst>
                <a:ext uri="{FF2B5EF4-FFF2-40B4-BE49-F238E27FC236}">
                  <a16:creationId xmlns:a16="http://schemas.microsoft.com/office/drawing/2014/main" id="{9C5624C5-FAFB-CC4E-8037-8801ECCF8B69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1" name="フレーム (半分) 290">
              <a:extLst>
                <a:ext uri="{FF2B5EF4-FFF2-40B4-BE49-F238E27FC236}">
                  <a16:creationId xmlns:a16="http://schemas.microsoft.com/office/drawing/2014/main" id="{C048CD96-5A2E-3947-99CB-673B1D062FE7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フレーム (半分) 291">
              <a:extLst>
                <a:ext uri="{FF2B5EF4-FFF2-40B4-BE49-F238E27FC236}">
                  <a16:creationId xmlns:a16="http://schemas.microsoft.com/office/drawing/2014/main" id="{72C69043-EC62-E74B-B0F4-896053700358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3" name="円/楕円 292">
              <a:extLst>
                <a:ext uri="{FF2B5EF4-FFF2-40B4-BE49-F238E27FC236}">
                  <a16:creationId xmlns:a16="http://schemas.microsoft.com/office/drawing/2014/main" id="{6CB1A249-3A04-FC44-8128-DA9C79B3762E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円/楕円 293">
              <a:extLst>
                <a:ext uri="{FF2B5EF4-FFF2-40B4-BE49-F238E27FC236}">
                  <a16:creationId xmlns:a16="http://schemas.microsoft.com/office/drawing/2014/main" id="{D8DF63D5-CEB4-FE4F-84D7-CAD4E5551068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5" name="直線コネクタ 294">
              <a:extLst>
                <a:ext uri="{FF2B5EF4-FFF2-40B4-BE49-F238E27FC236}">
                  <a16:creationId xmlns:a16="http://schemas.microsoft.com/office/drawing/2014/main" id="{8CF8F6A1-9C1B-AE43-B7A3-C4F945BBE25F}"/>
                </a:ext>
              </a:extLst>
            </p:cNvPr>
            <p:cNvCxnSpPr>
              <a:cxnSpLocks/>
              <a:stCxn id="286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>
              <a:extLst>
                <a:ext uri="{FF2B5EF4-FFF2-40B4-BE49-F238E27FC236}">
                  <a16:creationId xmlns:a16="http://schemas.microsoft.com/office/drawing/2014/main" id="{9E7BB6F5-2718-2946-8FDD-BE7FE0EF2F18}"/>
                </a:ext>
              </a:extLst>
            </p:cNvPr>
            <p:cNvCxnSpPr>
              <a:cxnSpLocks/>
              <a:stCxn id="286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グループ化 296">
            <a:extLst>
              <a:ext uri="{FF2B5EF4-FFF2-40B4-BE49-F238E27FC236}">
                <a16:creationId xmlns:a16="http://schemas.microsoft.com/office/drawing/2014/main" id="{53D5B37F-8AE4-C443-B4D2-C146825D86A6}"/>
              </a:ext>
            </a:extLst>
          </p:cNvPr>
          <p:cNvGrpSpPr/>
          <p:nvPr/>
        </p:nvGrpSpPr>
        <p:grpSpPr>
          <a:xfrm>
            <a:off x="3834540" y="5090717"/>
            <a:ext cx="302617" cy="408613"/>
            <a:chOff x="2346537" y="4712672"/>
            <a:chExt cx="302617" cy="408613"/>
          </a:xfrm>
        </p:grpSpPr>
        <p:sp>
          <p:nvSpPr>
            <p:cNvPr id="298" name="ハート 297">
              <a:extLst>
                <a:ext uri="{FF2B5EF4-FFF2-40B4-BE49-F238E27FC236}">
                  <a16:creationId xmlns:a16="http://schemas.microsoft.com/office/drawing/2014/main" id="{079303B0-E7D5-894D-9BC8-1A64E3ABDB5A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円/楕円 298">
              <a:extLst>
                <a:ext uri="{FF2B5EF4-FFF2-40B4-BE49-F238E27FC236}">
                  <a16:creationId xmlns:a16="http://schemas.microsoft.com/office/drawing/2014/main" id="{37693A72-C8F3-2D4E-8EE3-FF4AF68CB567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円/楕円 299">
              <a:extLst>
                <a:ext uri="{FF2B5EF4-FFF2-40B4-BE49-F238E27FC236}">
                  <a16:creationId xmlns:a16="http://schemas.microsoft.com/office/drawing/2014/main" id="{2C13273C-C9AC-0C43-B45A-A599C8240A88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1" name="円/楕円 300">
            <a:extLst>
              <a:ext uri="{FF2B5EF4-FFF2-40B4-BE49-F238E27FC236}">
                <a16:creationId xmlns:a16="http://schemas.microsoft.com/office/drawing/2014/main" id="{79096349-F21F-504A-8109-0F1A161D7B54}"/>
              </a:ext>
            </a:extLst>
          </p:cNvPr>
          <p:cNvSpPr/>
          <p:nvPr/>
        </p:nvSpPr>
        <p:spPr>
          <a:xfrm>
            <a:off x="3734978" y="5920364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2" name="直線コネクタ 301">
            <a:extLst>
              <a:ext uri="{FF2B5EF4-FFF2-40B4-BE49-F238E27FC236}">
                <a16:creationId xmlns:a16="http://schemas.microsoft.com/office/drawing/2014/main" id="{2D0F7520-8E00-364D-9AF6-08B005A6E922}"/>
              </a:ext>
            </a:extLst>
          </p:cNvPr>
          <p:cNvCxnSpPr>
            <a:cxnSpLocks/>
            <a:stCxn id="301" idx="0"/>
            <a:endCxn id="282" idx="4"/>
          </p:cNvCxnSpPr>
          <p:nvPr/>
        </p:nvCxnSpPr>
        <p:spPr>
          <a:xfrm flipV="1">
            <a:off x="3883706" y="5507655"/>
            <a:ext cx="0" cy="4127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円/楕円 302">
            <a:extLst>
              <a:ext uri="{FF2B5EF4-FFF2-40B4-BE49-F238E27FC236}">
                <a16:creationId xmlns:a16="http://schemas.microsoft.com/office/drawing/2014/main" id="{5534814F-F449-D442-AFE1-FD01347555BB}"/>
              </a:ext>
            </a:extLst>
          </p:cNvPr>
          <p:cNvSpPr/>
          <p:nvPr/>
        </p:nvSpPr>
        <p:spPr>
          <a:xfrm>
            <a:off x="5221659" y="5215683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円/楕円 303">
            <a:extLst>
              <a:ext uri="{FF2B5EF4-FFF2-40B4-BE49-F238E27FC236}">
                <a16:creationId xmlns:a16="http://schemas.microsoft.com/office/drawing/2014/main" id="{8352538F-89BF-FB4F-B4A2-AA25AAC6A210}"/>
              </a:ext>
            </a:extLst>
          </p:cNvPr>
          <p:cNvSpPr/>
          <p:nvPr/>
        </p:nvSpPr>
        <p:spPr>
          <a:xfrm>
            <a:off x="5221659" y="4537784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5" name="直線コネクタ 304">
            <a:extLst>
              <a:ext uri="{FF2B5EF4-FFF2-40B4-BE49-F238E27FC236}">
                <a16:creationId xmlns:a16="http://schemas.microsoft.com/office/drawing/2014/main" id="{94CE9B01-2114-8347-A749-3412DB108761}"/>
              </a:ext>
            </a:extLst>
          </p:cNvPr>
          <p:cNvCxnSpPr>
            <a:cxnSpLocks/>
            <a:stCxn id="303" idx="0"/>
            <a:endCxn id="304" idx="4"/>
          </p:cNvCxnSpPr>
          <p:nvPr/>
        </p:nvCxnSpPr>
        <p:spPr>
          <a:xfrm flipV="1">
            <a:off x="5370387" y="4835239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円/楕円 317">
            <a:extLst>
              <a:ext uri="{FF2B5EF4-FFF2-40B4-BE49-F238E27FC236}">
                <a16:creationId xmlns:a16="http://schemas.microsoft.com/office/drawing/2014/main" id="{168DD99C-52AB-8A4E-AE58-659A94787F79}"/>
              </a:ext>
            </a:extLst>
          </p:cNvPr>
          <p:cNvSpPr/>
          <p:nvPr/>
        </p:nvSpPr>
        <p:spPr>
          <a:xfrm>
            <a:off x="5221659" y="5925847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9" name="直線矢印コネクタ 318">
            <a:extLst>
              <a:ext uri="{FF2B5EF4-FFF2-40B4-BE49-F238E27FC236}">
                <a16:creationId xmlns:a16="http://schemas.microsoft.com/office/drawing/2014/main" id="{2BEB6657-FA9C-794F-BB68-EADA79A3D866}"/>
              </a:ext>
            </a:extLst>
          </p:cNvPr>
          <p:cNvCxnSpPr>
            <a:cxnSpLocks/>
          </p:cNvCxnSpPr>
          <p:nvPr/>
        </p:nvCxnSpPr>
        <p:spPr>
          <a:xfrm>
            <a:off x="4479361" y="5379374"/>
            <a:ext cx="481263" cy="0"/>
          </a:xfrm>
          <a:prstGeom prst="straightConnector1">
            <a:avLst/>
          </a:prstGeom>
          <a:ln w="34925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0A57AB08-6B3A-B940-AEFA-ABBF62DB746D}"/>
              </a:ext>
            </a:extLst>
          </p:cNvPr>
          <p:cNvGrpSpPr/>
          <p:nvPr/>
        </p:nvGrpSpPr>
        <p:grpSpPr>
          <a:xfrm>
            <a:off x="5318162" y="5249622"/>
            <a:ext cx="302617" cy="408613"/>
            <a:chOff x="2346537" y="4712672"/>
            <a:chExt cx="302617" cy="408613"/>
          </a:xfrm>
        </p:grpSpPr>
        <p:sp>
          <p:nvSpPr>
            <p:cNvPr id="321" name="ハート 320">
              <a:extLst>
                <a:ext uri="{FF2B5EF4-FFF2-40B4-BE49-F238E27FC236}">
                  <a16:creationId xmlns:a16="http://schemas.microsoft.com/office/drawing/2014/main" id="{2E4A6976-B557-E348-9DF1-AA8FBB504FF2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円/楕円 321">
              <a:extLst>
                <a:ext uri="{FF2B5EF4-FFF2-40B4-BE49-F238E27FC236}">
                  <a16:creationId xmlns:a16="http://schemas.microsoft.com/office/drawing/2014/main" id="{3919CD6E-47CA-BE48-9B03-A7AB16A43346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円/楕円 322">
              <a:extLst>
                <a:ext uri="{FF2B5EF4-FFF2-40B4-BE49-F238E27FC236}">
                  <a16:creationId xmlns:a16="http://schemas.microsoft.com/office/drawing/2014/main" id="{A5059D05-E6F3-FC4E-99B2-6F02D2BF2F63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6" name="グループ化 305">
            <a:extLst>
              <a:ext uri="{FF2B5EF4-FFF2-40B4-BE49-F238E27FC236}">
                <a16:creationId xmlns:a16="http://schemas.microsoft.com/office/drawing/2014/main" id="{0B75E70D-BD8F-3D4D-91AF-351C7C927E6F}"/>
              </a:ext>
            </a:extLst>
          </p:cNvPr>
          <p:cNvGrpSpPr/>
          <p:nvPr/>
        </p:nvGrpSpPr>
        <p:grpSpPr>
          <a:xfrm>
            <a:off x="5010463" y="4879954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7" name="円/楕円 306">
              <a:extLst>
                <a:ext uri="{FF2B5EF4-FFF2-40B4-BE49-F238E27FC236}">
                  <a16:creationId xmlns:a16="http://schemas.microsoft.com/office/drawing/2014/main" id="{26A762DF-08E8-EA44-AF42-7D4E3CE01F96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レーム (半分) 307">
              <a:extLst>
                <a:ext uri="{FF2B5EF4-FFF2-40B4-BE49-F238E27FC236}">
                  <a16:creationId xmlns:a16="http://schemas.microsoft.com/office/drawing/2014/main" id="{29E7CA97-83EE-3B48-B577-CB5B6DB6C0E2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9" name="フレーム (半分) 308">
              <a:extLst>
                <a:ext uri="{FF2B5EF4-FFF2-40B4-BE49-F238E27FC236}">
                  <a16:creationId xmlns:a16="http://schemas.microsoft.com/office/drawing/2014/main" id="{6983B834-8211-8C40-8F19-ED0D522E44FE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0" name="フレーム (半分) 309">
              <a:extLst>
                <a:ext uri="{FF2B5EF4-FFF2-40B4-BE49-F238E27FC236}">
                  <a16:creationId xmlns:a16="http://schemas.microsoft.com/office/drawing/2014/main" id="{21AA54A0-3CD5-3146-90A4-A7CF43E69F8C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1" name="フレーム (半分) 310">
              <a:extLst>
                <a:ext uri="{FF2B5EF4-FFF2-40B4-BE49-F238E27FC236}">
                  <a16:creationId xmlns:a16="http://schemas.microsoft.com/office/drawing/2014/main" id="{639FCE23-63CE-D348-8D3F-CA297AF6244F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2" name="フレーム (半分) 311">
              <a:extLst>
                <a:ext uri="{FF2B5EF4-FFF2-40B4-BE49-F238E27FC236}">
                  <a16:creationId xmlns:a16="http://schemas.microsoft.com/office/drawing/2014/main" id="{643FA734-7647-0C43-9B10-FD17EE0C0B37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3" name="フレーム (半分) 312">
              <a:extLst>
                <a:ext uri="{FF2B5EF4-FFF2-40B4-BE49-F238E27FC236}">
                  <a16:creationId xmlns:a16="http://schemas.microsoft.com/office/drawing/2014/main" id="{41F37DC0-A4DA-1744-8FDC-E52D9203585E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4" name="円/楕円 313">
              <a:extLst>
                <a:ext uri="{FF2B5EF4-FFF2-40B4-BE49-F238E27FC236}">
                  <a16:creationId xmlns:a16="http://schemas.microsoft.com/office/drawing/2014/main" id="{4202B36A-7DFE-F949-8697-F6052F182A1C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円/楕円 314">
              <a:extLst>
                <a:ext uri="{FF2B5EF4-FFF2-40B4-BE49-F238E27FC236}">
                  <a16:creationId xmlns:a16="http://schemas.microsoft.com/office/drawing/2014/main" id="{E848FA16-A996-B246-A145-7DF49A198215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id="{2A050EF1-245D-C546-979E-342EF7FC8091}"/>
                </a:ext>
              </a:extLst>
            </p:cNvPr>
            <p:cNvCxnSpPr>
              <a:cxnSpLocks/>
              <a:stCxn id="307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C226245A-1673-3740-AD28-C7B918C4A3C8}"/>
                </a:ext>
              </a:extLst>
            </p:cNvPr>
            <p:cNvCxnSpPr>
              <a:cxnSpLocks/>
              <a:stCxn id="307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84B99163-8EB6-C04D-A3C7-7011736C0F8B}"/>
              </a:ext>
            </a:extLst>
          </p:cNvPr>
          <p:cNvGrpSpPr/>
          <p:nvPr/>
        </p:nvGrpSpPr>
        <p:grpSpPr>
          <a:xfrm>
            <a:off x="6601618" y="4172006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5" name="円/楕円 74">
              <a:extLst>
                <a:ext uri="{FF2B5EF4-FFF2-40B4-BE49-F238E27FC236}">
                  <a16:creationId xmlns:a16="http://schemas.microsoft.com/office/drawing/2014/main" id="{2C1523D2-1A4E-0947-9B4C-C2AD5E422068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レーム (半分) 75">
              <a:extLst>
                <a:ext uri="{FF2B5EF4-FFF2-40B4-BE49-F238E27FC236}">
                  <a16:creationId xmlns:a16="http://schemas.microsoft.com/office/drawing/2014/main" id="{00B3E2E3-945B-BE42-8B06-16BB2090A1BD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フレーム (半分) 76">
              <a:extLst>
                <a:ext uri="{FF2B5EF4-FFF2-40B4-BE49-F238E27FC236}">
                  <a16:creationId xmlns:a16="http://schemas.microsoft.com/office/drawing/2014/main" id="{35E3C769-D55C-C240-B6C5-C2512500F774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フレーム (半分) 77">
              <a:extLst>
                <a:ext uri="{FF2B5EF4-FFF2-40B4-BE49-F238E27FC236}">
                  <a16:creationId xmlns:a16="http://schemas.microsoft.com/office/drawing/2014/main" id="{D77DCF2F-A76D-FC46-8A60-3EB11BB49453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フレーム (半分) 78">
              <a:extLst>
                <a:ext uri="{FF2B5EF4-FFF2-40B4-BE49-F238E27FC236}">
                  <a16:creationId xmlns:a16="http://schemas.microsoft.com/office/drawing/2014/main" id="{4A806D95-EB52-F944-BA6E-68B4552D312C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フレーム (半分) 79">
              <a:extLst>
                <a:ext uri="{FF2B5EF4-FFF2-40B4-BE49-F238E27FC236}">
                  <a16:creationId xmlns:a16="http://schemas.microsoft.com/office/drawing/2014/main" id="{E8C1AE07-6265-E445-A9F6-5E3BEE1D4E59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フレーム (半分) 80">
              <a:extLst>
                <a:ext uri="{FF2B5EF4-FFF2-40B4-BE49-F238E27FC236}">
                  <a16:creationId xmlns:a16="http://schemas.microsoft.com/office/drawing/2014/main" id="{EDF93D71-64D5-1548-B373-5DA7F80F6C9F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円/楕円 81">
              <a:extLst>
                <a:ext uri="{FF2B5EF4-FFF2-40B4-BE49-F238E27FC236}">
                  <a16:creationId xmlns:a16="http://schemas.microsoft.com/office/drawing/2014/main" id="{A7419AA7-D827-7F47-9D01-B6AF0392AAFA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>
              <a:extLst>
                <a:ext uri="{FF2B5EF4-FFF2-40B4-BE49-F238E27FC236}">
                  <a16:creationId xmlns:a16="http://schemas.microsoft.com/office/drawing/2014/main" id="{979AC5B1-AD6B-8E4F-B7CD-7A8A5738E035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CC3031C0-643A-864A-A584-32D426CBADE2}"/>
                </a:ext>
              </a:extLst>
            </p:cNvPr>
            <p:cNvCxnSpPr>
              <a:cxnSpLocks/>
              <a:stCxn id="75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7FFED01F-8063-1746-A009-21FB3481FDEC}"/>
                </a:ext>
              </a:extLst>
            </p:cNvPr>
            <p:cNvCxnSpPr>
              <a:cxnSpLocks/>
              <a:stCxn id="75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857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円/楕円 256">
            <a:extLst>
              <a:ext uri="{FF2B5EF4-FFF2-40B4-BE49-F238E27FC236}">
                <a16:creationId xmlns:a16="http://schemas.microsoft.com/office/drawing/2014/main" id="{8634A2B1-72F3-7F41-A267-B262CEEB0F60}"/>
              </a:ext>
            </a:extLst>
          </p:cNvPr>
          <p:cNvSpPr/>
          <p:nvPr/>
        </p:nvSpPr>
        <p:spPr>
          <a:xfrm>
            <a:off x="8218032" y="5186966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8" name="直線コネクタ 257">
            <a:extLst>
              <a:ext uri="{FF2B5EF4-FFF2-40B4-BE49-F238E27FC236}">
                <a16:creationId xmlns:a16="http://schemas.microsoft.com/office/drawing/2014/main" id="{B2239DA5-3607-FA4A-8616-6E655EEF57C1}"/>
              </a:ext>
            </a:extLst>
          </p:cNvPr>
          <p:cNvCxnSpPr>
            <a:cxnSpLocks/>
            <a:stCxn id="257" idx="0"/>
            <a:endCxn id="238" idx="5"/>
          </p:cNvCxnSpPr>
          <p:nvPr/>
        </p:nvCxnSpPr>
        <p:spPr>
          <a:xfrm flipH="1" flipV="1">
            <a:off x="8070608" y="4712028"/>
            <a:ext cx="296152" cy="474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94E593-CAEC-4751-9918-32B3CD49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Solution</a:t>
            </a:r>
            <a:endParaRPr lang="en-US" dirty="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7F4D6A3-1C01-4F2D-9AEF-26CC2A8BE4D5}"/>
              </a:ext>
            </a:extLst>
          </p:cNvPr>
          <p:cNvSpPr txBox="1">
            <a:spLocks/>
          </p:cNvSpPr>
          <p:nvPr/>
        </p:nvSpPr>
        <p:spPr>
          <a:xfrm>
            <a:off x="822960" y="1980844"/>
            <a:ext cx="8343901" cy="21306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altLang="ja-JP" sz="2600" dirty="0">
                <a:solidFill>
                  <a:schemeClr val="tx1"/>
                </a:solidFill>
              </a:rPr>
              <a:t>The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ant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is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considered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to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lose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its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nut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when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it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enters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a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room</a:t>
            </a:r>
            <a:br>
              <a:rPr lang="en-US" altLang="ja-JP" sz="2600" dirty="0">
                <a:solidFill>
                  <a:schemeClr val="tx1"/>
                </a:solidFill>
              </a:rPr>
            </a:b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with</a:t>
            </a:r>
            <a:r>
              <a:rPr lang="ja-JP" altLang="en-US" sz="2600">
                <a:solidFill>
                  <a:schemeClr val="tx1"/>
                </a:solidFill>
              </a:rPr>
              <a:t> ≥</a:t>
            </a:r>
            <a:r>
              <a:rPr lang="en-US" altLang="ja-JP" sz="2600" dirty="0">
                <a:solidFill>
                  <a:schemeClr val="tx1"/>
                </a:solidFill>
              </a:rPr>
              <a:t>2</a:t>
            </a:r>
            <a:r>
              <a:rPr lang="ja-JP" altLang="en-US" sz="260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AVRs</a:t>
            </a: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812DAF9-4CE0-D145-9B6A-555B55528CC0}"/>
              </a:ext>
            </a:extLst>
          </p:cNvPr>
          <p:cNvCxnSpPr>
            <a:cxnSpLocks/>
            <a:stCxn id="127" idx="0"/>
            <a:endCxn id="214" idx="3"/>
          </p:cNvCxnSpPr>
          <p:nvPr/>
        </p:nvCxnSpPr>
        <p:spPr>
          <a:xfrm flipV="1">
            <a:off x="5734236" y="4733687"/>
            <a:ext cx="302918" cy="4862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円/楕円 126">
            <a:extLst>
              <a:ext uri="{FF2B5EF4-FFF2-40B4-BE49-F238E27FC236}">
                <a16:creationId xmlns:a16="http://schemas.microsoft.com/office/drawing/2014/main" id="{F5EA8CB1-2577-AC42-BF2E-B9D8693DA459}"/>
              </a:ext>
            </a:extLst>
          </p:cNvPr>
          <p:cNvSpPr/>
          <p:nvPr/>
        </p:nvSpPr>
        <p:spPr>
          <a:xfrm>
            <a:off x="5585508" y="5219900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>
            <a:extLst>
              <a:ext uri="{FF2B5EF4-FFF2-40B4-BE49-F238E27FC236}">
                <a16:creationId xmlns:a16="http://schemas.microsoft.com/office/drawing/2014/main" id="{2F916F0E-E876-FB46-8148-404303A067C4}"/>
              </a:ext>
            </a:extLst>
          </p:cNvPr>
          <p:cNvSpPr/>
          <p:nvPr/>
        </p:nvSpPr>
        <p:spPr>
          <a:xfrm>
            <a:off x="1469956" y="4595587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>
            <a:extLst>
              <a:ext uri="{FF2B5EF4-FFF2-40B4-BE49-F238E27FC236}">
                <a16:creationId xmlns:a16="http://schemas.microsoft.com/office/drawing/2014/main" id="{42B907BE-6A21-AF46-8498-E7D3E82678AD}"/>
              </a:ext>
            </a:extLst>
          </p:cNvPr>
          <p:cNvSpPr/>
          <p:nvPr/>
        </p:nvSpPr>
        <p:spPr>
          <a:xfrm>
            <a:off x="1469956" y="3917688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3BE929E0-514D-2D48-8629-94407F538C48}"/>
              </a:ext>
            </a:extLst>
          </p:cNvPr>
          <p:cNvCxnSpPr>
            <a:cxnSpLocks/>
            <a:stCxn id="128" idx="0"/>
            <a:endCxn id="129" idx="4"/>
          </p:cNvCxnSpPr>
          <p:nvPr/>
        </p:nvCxnSpPr>
        <p:spPr>
          <a:xfrm flipV="1">
            <a:off x="1618684" y="4215143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グループ化 187">
            <a:extLst>
              <a:ext uri="{FF2B5EF4-FFF2-40B4-BE49-F238E27FC236}">
                <a16:creationId xmlns:a16="http://schemas.microsoft.com/office/drawing/2014/main" id="{65AF6A86-6F98-314D-8B25-E80554BD5150}"/>
              </a:ext>
            </a:extLst>
          </p:cNvPr>
          <p:cNvGrpSpPr/>
          <p:nvPr/>
        </p:nvGrpSpPr>
        <p:grpSpPr>
          <a:xfrm>
            <a:off x="1575748" y="3927423"/>
            <a:ext cx="302617" cy="408613"/>
            <a:chOff x="2346537" y="4712672"/>
            <a:chExt cx="302617" cy="408613"/>
          </a:xfrm>
        </p:grpSpPr>
        <p:sp>
          <p:nvSpPr>
            <p:cNvPr id="189" name="ハート 188">
              <a:extLst>
                <a:ext uri="{FF2B5EF4-FFF2-40B4-BE49-F238E27FC236}">
                  <a16:creationId xmlns:a16="http://schemas.microsoft.com/office/drawing/2014/main" id="{82946C6C-A015-5546-8650-BEB67841B54D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円/楕円 204">
              <a:extLst>
                <a:ext uri="{FF2B5EF4-FFF2-40B4-BE49-F238E27FC236}">
                  <a16:creationId xmlns:a16="http://schemas.microsoft.com/office/drawing/2014/main" id="{4438C1D8-F6EE-A54D-93A6-9BECEA6B070C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円/楕円 205">
              <a:extLst>
                <a:ext uri="{FF2B5EF4-FFF2-40B4-BE49-F238E27FC236}">
                  <a16:creationId xmlns:a16="http://schemas.microsoft.com/office/drawing/2014/main" id="{C92DC126-C6E7-3B4A-9A31-469863A47578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0" name="円/楕円 209">
            <a:extLst>
              <a:ext uri="{FF2B5EF4-FFF2-40B4-BE49-F238E27FC236}">
                <a16:creationId xmlns:a16="http://schemas.microsoft.com/office/drawing/2014/main" id="{EE38590D-0315-BD4E-AA48-2304E243D499}"/>
              </a:ext>
            </a:extLst>
          </p:cNvPr>
          <p:cNvSpPr/>
          <p:nvPr/>
        </p:nvSpPr>
        <p:spPr>
          <a:xfrm>
            <a:off x="1061871" y="5335694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円/楕円 210">
            <a:extLst>
              <a:ext uri="{FF2B5EF4-FFF2-40B4-BE49-F238E27FC236}">
                <a16:creationId xmlns:a16="http://schemas.microsoft.com/office/drawing/2014/main" id="{CDA5D4D3-6F14-9246-8542-F8F3E70955AF}"/>
              </a:ext>
            </a:extLst>
          </p:cNvPr>
          <p:cNvSpPr/>
          <p:nvPr/>
        </p:nvSpPr>
        <p:spPr>
          <a:xfrm>
            <a:off x="1871274" y="5324419"/>
            <a:ext cx="297455" cy="2974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B9B174C8-81FC-5C4A-9B81-D74BF1ED1875}"/>
              </a:ext>
            </a:extLst>
          </p:cNvPr>
          <p:cNvCxnSpPr>
            <a:cxnSpLocks/>
            <a:stCxn id="210" idx="0"/>
            <a:endCxn id="128" idx="3"/>
          </p:cNvCxnSpPr>
          <p:nvPr/>
        </p:nvCxnSpPr>
        <p:spPr>
          <a:xfrm flipV="1">
            <a:off x="1210599" y="4849481"/>
            <a:ext cx="302918" cy="4862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ABBA3D68-0B80-9347-9D4B-A1ACA7291D69}"/>
              </a:ext>
            </a:extLst>
          </p:cNvPr>
          <p:cNvCxnSpPr>
            <a:cxnSpLocks/>
            <a:stCxn id="211" idx="0"/>
            <a:endCxn id="128" idx="5"/>
          </p:cNvCxnSpPr>
          <p:nvPr/>
        </p:nvCxnSpPr>
        <p:spPr>
          <a:xfrm flipH="1" flipV="1">
            <a:off x="1723850" y="4849481"/>
            <a:ext cx="296152" cy="474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円/楕円 213">
            <a:extLst>
              <a:ext uri="{FF2B5EF4-FFF2-40B4-BE49-F238E27FC236}">
                <a16:creationId xmlns:a16="http://schemas.microsoft.com/office/drawing/2014/main" id="{1700B22F-DB20-9347-8849-EE066F56840C}"/>
              </a:ext>
            </a:extLst>
          </p:cNvPr>
          <p:cNvSpPr/>
          <p:nvPr/>
        </p:nvSpPr>
        <p:spPr>
          <a:xfrm>
            <a:off x="5993593" y="4479793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円/楕円 214">
            <a:extLst>
              <a:ext uri="{FF2B5EF4-FFF2-40B4-BE49-F238E27FC236}">
                <a16:creationId xmlns:a16="http://schemas.microsoft.com/office/drawing/2014/main" id="{6C06CD68-71AB-8247-A8FA-AADD3E0597E6}"/>
              </a:ext>
            </a:extLst>
          </p:cNvPr>
          <p:cNvSpPr/>
          <p:nvPr/>
        </p:nvSpPr>
        <p:spPr>
          <a:xfrm>
            <a:off x="5993593" y="3801894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F20FBD1B-2A51-B64B-ABCA-E40906A87046}"/>
              </a:ext>
            </a:extLst>
          </p:cNvPr>
          <p:cNvCxnSpPr>
            <a:cxnSpLocks/>
            <a:stCxn id="214" idx="0"/>
            <a:endCxn id="215" idx="4"/>
          </p:cNvCxnSpPr>
          <p:nvPr/>
        </p:nvCxnSpPr>
        <p:spPr>
          <a:xfrm flipV="1">
            <a:off x="6142321" y="4099349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グループ化 216">
            <a:extLst>
              <a:ext uri="{FF2B5EF4-FFF2-40B4-BE49-F238E27FC236}">
                <a16:creationId xmlns:a16="http://schemas.microsoft.com/office/drawing/2014/main" id="{1D28D1CA-4E27-6040-BE73-054BCAD379B8}"/>
              </a:ext>
            </a:extLst>
          </p:cNvPr>
          <p:cNvGrpSpPr/>
          <p:nvPr/>
        </p:nvGrpSpPr>
        <p:grpSpPr>
          <a:xfrm>
            <a:off x="5837249" y="4125588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8" name="円/楕円 217">
              <a:extLst>
                <a:ext uri="{FF2B5EF4-FFF2-40B4-BE49-F238E27FC236}">
                  <a16:creationId xmlns:a16="http://schemas.microsoft.com/office/drawing/2014/main" id="{E485537D-3B3E-DD47-A61A-D13628A28CEA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レーム (半分) 218">
              <a:extLst>
                <a:ext uri="{FF2B5EF4-FFF2-40B4-BE49-F238E27FC236}">
                  <a16:creationId xmlns:a16="http://schemas.microsoft.com/office/drawing/2014/main" id="{A87625A8-EFA9-3948-8585-7FBD9F09014A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0" name="フレーム (半分) 219">
              <a:extLst>
                <a:ext uri="{FF2B5EF4-FFF2-40B4-BE49-F238E27FC236}">
                  <a16:creationId xmlns:a16="http://schemas.microsoft.com/office/drawing/2014/main" id="{C2A3A34E-D85F-C341-A7C3-9615BD502F83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フレーム (半分) 220">
              <a:extLst>
                <a:ext uri="{FF2B5EF4-FFF2-40B4-BE49-F238E27FC236}">
                  <a16:creationId xmlns:a16="http://schemas.microsoft.com/office/drawing/2014/main" id="{1058F4FD-9993-E149-BF0A-51F60AC5A594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2" name="フレーム (半分) 221">
              <a:extLst>
                <a:ext uri="{FF2B5EF4-FFF2-40B4-BE49-F238E27FC236}">
                  <a16:creationId xmlns:a16="http://schemas.microsoft.com/office/drawing/2014/main" id="{03EAB6DE-76EE-E542-B1C7-BE7111A1118F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3" name="フレーム (半分) 222">
              <a:extLst>
                <a:ext uri="{FF2B5EF4-FFF2-40B4-BE49-F238E27FC236}">
                  <a16:creationId xmlns:a16="http://schemas.microsoft.com/office/drawing/2014/main" id="{F5D7EF98-17E4-334F-A5A3-020F7CA6434A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フレーム (半分) 223">
              <a:extLst>
                <a:ext uri="{FF2B5EF4-FFF2-40B4-BE49-F238E27FC236}">
                  <a16:creationId xmlns:a16="http://schemas.microsoft.com/office/drawing/2014/main" id="{08A3E88B-9825-2F48-9D1C-45C6D4A3A0C5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5" name="円/楕円 224">
              <a:extLst>
                <a:ext uri="{FF2B5EF4-FFF2-40B4-BE49-F238E27FC236}">
                  <a16:creationId xmlns:a16="http://schemas.microsoft.com/office/drawing/2014/main" id="{A44DA850-F89F-2B44-A918-48DE6B2E32A6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円/楕円 225">
              <a:extLst>
                <a:ext uri="{FF2B5EF4-FFF2-40B4-BE49-F238E27FC236}">
                  <a16:creationId xmlns:a16="http://schemas.microsoft.com/office/drawing/2014/main" id="{118E2480-D5ED-5E4E-B60F-C60B279D8326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7" name="直線コネクタ 226">
              <a:extLst>
                <a:ext uri="{FF2B5EF4-FFF2-40B4-BE49-F238E27FC236}">
                  <a16:creationId xmlns:a16="http://schemas.microsoft.com/office/drawing/2014/main" id="{F6A262FD-1BED-C342-BBE0-B58B58AB45C0}"/>
                </a:ext>
              </a:extLst>
            </p:cNvPr>
            <p:cNvCxnSpPr>
              <a:stCxn id="218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>
              <a:extLst>
                <a:ext uri="{FF2B5EF4-FFF2-40B4-BE49-F238E27FC236}">
                  <a16:creationId xmlns:a16="http://schemas.microsoft.com/office/drawing/2014/main" id="{27A76869-4FCC-5946-AD68-0BE72C940EA2}"/>
                </a:ext>
              </a:extLst>
            </p:cNvPr>
            <p:cNvCxnSpPr>
              <a:cxnSpLocks/>
              <a:stCxn id="218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E439EAFB-E3B0-E14C-A35D-E9944AB57525}"/>
              </a:ext>
            </a:extLst>
          </p:cNvPr>
          <p:cNvGrpSpPr/>
          <p:nvPr/>
        </p:nvGrpSpPr>
        <p:grpSpPr>
          <a:xfrm>
            <a:off x="5527017" y="4998248"/>
            <a:ext cx="302617" cy="408613"/>
            <a:chOff x="2346537" y="4712672"/>
            <a:chExt cx="302617" cy="408613"/>
          </a:xfrm>
        </p:grpSpPr>
        <p:sp>
          <p:nvSpPr>
            <p:cNvPr id="230" name="ハート 229">
              <a:extLst>
                <a:ext uri="{FF2B5EF4-FFF2-40B4-BE49-F238E27FC236}">
                  <a16:creationId xmlns:a16="http://schemas.microsoft.com/office/drawing/2014/main" id="{A0498FBC-B291-E441-A286-01880756B645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円/楕円 230">
              <a:extLst>
                <a:ext uri="{FF2B5EF4-FFF2-40B4-BE49-F238E27FC236}">
                  <a16:creationId xmlns:a16="http://schemas.microsoft.com/office/drawing/2014/main" id="{BC153F08-13AA-8341-B030-F8C18110A853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円/楕円 231">
              <a:extLst>
                <a:ext uri="{FF2B5EF4-FFF2-40B4-BE49-F238E27FC236}">
                  <a16:creationId xmlns:a16="http://schemas.microsoft.com/office/drawing/2014/main" id="{EEAF8C2F-7950-DE46-B63F-58E54F9A1A29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3" name="円/楕円 232">
            <a:extLst>
              <a:ext uri="{FF2B5EF4-FFF2-40B4-BE49-F238E27FC236}">
                <a16:creationId xmlns:a16="http://schemas.microsoft.com/office/drawing/2014/main" id="{4F875C82-146E-9144-9538-E520C2ADAA80}"/>
              </a:ext>
            </a:extLst>
          </p:cNvPr>
          <p:cNvSpPr/>
          <p:nvPr/>
        </p:nvSpPr>
        <p:spPr>
          <a:xfrm>
            <a:off x="6394911" y="5208625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4BA61697-9F33-5E47-BC0C-25E8BD7BE079}"/>
              </a:ext>
            </a:extLst>
          </p:cNvPr>
          <p:cNvCxnSpPr>
            <a:cxnSpLocks/>
            <a:stCxn id="233" idx="0"/>
            <a:endCxn id="214" idx="5"/>
          </p:cNvCxnSpPr>
          <p:nvPr/>
        </p:nvCxnSpPr>
        <p:spPr>
          <a:xfrm flipH="1" flipV="1">
            <a:off x="6247487" y="4733687"/>
            <a:ext cx="296152" cy="474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210A74E6-90F5-794D-905F-7723F119D9E5}"/>
              </a:ext>
            </a:extLst>
          </p:cNvPr>
          <p:cNvCxnSpPr>
            <a:cxnSpLocks/>
            <a:stCxn id="237" idx="0"/>
            <a:endCxn id="238" idx="3"/>
          </p:cNvCxnSpPr>
          <p:nvPr/>
        </p:nvCxnSpPr>
        <p:spPr>
          <a:xfrm flipV="1">
            <a:off x="7557357" y="4712028"/>
            <a:ext cx="302918" cy="4862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円/楕円 236">
            <a:extLst>
              <a:ext uri="{FF2B5EF4-FFF2-40B4-BE49-F238E27FC236}">
                <a16:creationId xmlns:a16="http://schemas.microsoft.com/office/drawing/2014/main" id="{04483764-3B19-9A47-9BCE-0D9908A2A2D5}"/>
              </a:ext>
            </a:extLst>
          </p:cNvPr>
          <p:cNvSpPr/>
          <p:nvPr/>
        </p:nvSpPr>
        <p:spPr>
          <a:xfrm>
            <a:off x="7408629" y="5198241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>
            <a:extLst>
              <a:ext uri="{FF2B5EF4-FFF2-40B4-BE49-F238E27FC236}">
                <a16:creationId xmlns:a16="http://schemas.microsoft.com/office/drawing/2014/main" id="{AFB6DF7B-9C52-6647-9FF0-0AD33928F557}"/>
              </a:ext>
            </a:extLst>
          </p:cNvPr>
          <p:cNvSpPr/>
          <p:nvPr/>
        </p:nvSpPr>
        <p:spPr>
          <a:xfrm>
            <a:off x="7816714" y="4458134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>
            <a:extLst>
              <a:ext uri="{FF2B5EF4-FFF2-40B4-BE49-F238E27FC236}">
                <a16:creationId xmlns:a16="http://schemas.microsoft.com/office/drawing/2014/main" id="{971711AD-053C-D149-9BD7-8C9A6C9D5F04}"/>
              </a:ext>
            </a:extLst>
          </p:cNvPr>
          <p:cNvSpPr/>
          <p:nvPr/>
        </p:nvSpPr>
        <p:spPr>
          <a:xfrm>
            <a:off x="7816714" y="3780235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BE0E9ADE-1C26-9949-A519-3766FC33C7DE}"/>
              </a:ext>
            </a:extLst>
          </p:cNvPr>
          <p:cNvCxnSpPr>
            <a:cxnSpLocks/>
            <a:stCxn id="238" idx="0"/>
            <a:endCxn id="239" idx="4"/>
          </p:cNvCxnSpPr>
          <p:nvPr/>
        </p:nvCxnSpPr>
        <p:spPr>
          <a:xfrm flipV="1">
            <a:off x="7965442" y="4077690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D89CC1BB-4D11-BB4B-B54E-1B28A65AF508}"/>
              </a:ext>
            </a:extLst>
          </p:cNvPr>
          <p:cNvGrpSpPr/>
          <p:nvPr/>
        </p:nvGrpSpPr>
        <p:grpSpPr>
          <a:xfrm>
            <a:off x="7671348" y="4178747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2" name="円/楕円 241">
              <a:extLst>
                <a:ext uri="{FF2B5EF4-FFF2-40B4-BE49-F238E27FC236}">
                  <a16:creationId xmlns:a16="http://schemas.microsoft.com/office/drawing/2014/main" id="{14F4B50B-1864-6C42-954C-85FE3E0F9746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レーム (半分) 242">
              <a:extLst>
                <a:ext uri="{FF2B5EF4-FFF2-40B4-BE49-F238E27FC236}">
                  <a16:creationId xmlns:a16="http://schemas.microsoft.com/office/drawing/2014/main" id="{751ABEEB-B76B-0E49-B851-FE8F5E294CDB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4" name="フレーム (半分) 243">
              <a:extLst>
                <a:ext uri="{FF2B5EF4-FFF2-40B4-BE49-F238E27FC236}">
                  <a16:creationId xmlns:a16="http://schemas.microsoft.com/office/drawing/2014/main" id="{2C87145F-02F8-084A-90A9-67D5B08DDB1C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5" name="フレーム (半分) 244">
              <a:extLst>
                <a:ext uri="{FF2B5EF4-FFF2-40B4-BE49-F238E27FC236}">
                  <a16:creationId xmlns:a16="http://schemas.microsoft.com/office/drawing/2014/main" id="{54D48E94-A044-0B40-81CE-7132602928D4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フレーム (半分) 245">
              <a:extLst>
                <a:ext uri="{FF2B5EF4-FFF2-40B4-BE49-F238E27FC236}">
                  <a16:creationId xmlns:a16="http://schemas.microsoft.com/office/drawing/2014/main" id="{1B5C7AA7-B9E4-334D-94F8-D0E7C79F859B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7" name="フレーム (半分) 246">
              <a:extLst>
                <a:ext uri="{FF2B5EF4-FFF2-40B4-BE49-F238E27FC236}">
                  <a16:creationId xmlns:a16="http://schemas.microsoft.com/office/drawing/2014/main" id="{E6948B4E-D256-264E-B05F-CED22CA4D860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8" name="フレーム (半分) 247">
              <a:extLst>
                <a:ext uri="{FF2B5EF4-FFF2-40B4-BE49-F238E27FC236}">
                  <a16:creationId xmlns:a16="http://schemas.microsoft.com/office/drawing/2014/main" id="{6E74B8B4-3A6C-FE41-B4EF-7A58B8D549D3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円/楕円 248">
              <a:extLst>
                <a:ext uri="{FF2B5EF4-FFF2-40B4-BE49-F238E27FC236}">
                  <a16:creationId xmlns:a16="http://schemas.microsoft.com/office/drawing/2014/main" id="{700FDF6E-53CF-2848-ADF0-F48C46480479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円/楕円 249">
              <a:extLst>
                <a:ext uri="{FF2B5EF4-FFF2-40B4-BE49-F238E27FC236}">
                  <a16:creationId xmlns:a16="http://schemas.microsoft.com/office/drawing/2014/main" id="{AC828E03-F09C-114E-BEA1-4A112118DD85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7CC4BA56-A347-ED4A-A2FD-33447395F5C5}"/>
                </a:ext>
              </a:extLst>
            </p:cNvPr>
            <p:cNvCxnSpPr>
              <a:stCxn id="242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6E9B42E4-D3B2-5E4B-950D-DDCE87DEB903}"/>
                </a:ext>
              </a:extLst>
            </p:cNvPr>
            <p:cNvCxnSpPr>
              <a:cxnSpLocks/>
              <a:stCxn id="242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B73E319A-40A7-3942-88A7-17189057917B}"/>
              </a:ext>
            </a:extLst>
          </p:cNvPr>
          <p:cNvGrpSpPr/>
          <p:nvPr/>
        </p:nvGrpSpPr>
        <p:grpSpPr>
          <a:xfrm>
            <a:off x="8098983" y="4993934"/>
            <a:ext cx="302617" cy="408613"/>
            <a:chOff x="2346537" y="4712672"/>
            <a:chExt cx="302617" cy="408613"/>
          </a:xfrm>
        </p:grpSpPr>
        <p:sp>
          <p:nvSpPr>
            <p:cNvPr id="254" name="ハート 253">
              <a:extLst>
                <a:ext uri="{FF2B5EF4-FFF2-40B4-BE49-F238E27FC236}">
                  <a16:creationId xmlns:a16="http://schemas.microsoft.com/office/drawing/2014/main" id="{8E1D4234-C6AE-CA47-946F-746B98E19232}"/>
                </a:ext>
              </a:extLst>
            </p:cNvPr>
            <p:cNvSpPr/>
            <p:nvPr/>
          </p:nvSpPr>
          <p:spPr>
            <a:xfrm>
              <a:off x="2346537" y="4767569"/>
              <a:ext cx="298577" cy="353716"/>
            </a:xfrm>
            <a:prstGeom prst="hear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円/楕円 254">
              <a:extLst>
                <a:ext uri="{FF2B5EF4-FFF2-40B4-BE49-F238E27FC236}">
                  <a16:creationId xmlns:a16="http://schemas.microsoft.com/office/drawing/2014/main" id="{0742A97E-EF36-BF4B-8B29-175AA723C969}"/>
                </a:ext>
              </a:extLst>
            </p:cNvPr>
            <p:cNvSpPr/>
            <p:nvPr/>
          </p:nvSpPr>
          <p:spPr>
            <a:xfrm>
              <a:off x="2353380" y="4719157"/>
              <a:ext cx="295774" cy="1982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円/楕円 255">
              <a:extLst>
                <a:ext uri="{FF2B5EF4-FFF2-40B4-BE49-F238E27FC236}">
                  <a16:creationId xmlns:a16="http://schemas.microsoft.com/office/drawing/2014/main" id="{06FE7E61-BB80-1B42-8642-255BE9CA6EE5}"/>
                </a:ext>
              </a:extLst>
            </p:cNvPr>
            <p:cNvSpPr/>
            <p:nvPr/>
          </p:nvSpPr>
          <p:spPr>
            <a:xfrm>
              <a:off x="2398311" y="4712672"/>
              <a:ext cx="195028" cy="991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0C40872D-FC3E-4245-824E-F99DA4132AAC}"/>
              </a:ext>
            </a:extLst>
          </p:cNvPr>
          <p:cNvGrpSpPr/>
          <p:nvPr/>
        </p:nvGrpSpPr>
        <p:grpSpPr>
          <a:xfrm>
            <a:off x="1469956" y="3569463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2" name="円/楕円 131">
              <a:extLst>
                <a:ext uri="{FF2B5EF4-FFF2-40B4-BE49-F238E27FC236}">
                  <a16:creationId xmlns:a16="http://schemas.microsoft.com/office/drawing/2014/main" id="{80000BA8-A217-B047-BA1F-3574EE198B10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レーム (半分) 132">
              <a:extLst>
                <a:ext uri="{FF2B5EF4-FFF2-40B4-BE49-F238E27FC236}">
                  <a16:creationId xmlns:a16="http://schemas.microsoft.com/office/drawing/2014/main" id="{D82A015D-EA4F-E64D-B1BD-59BE126F771F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フレーム (半分) 133">
              <a:extLst>
                <a:ext uri="{FF2B5EF4-FFF2-40B4-BE49-F238E27FC236}">
                  <a16:creationId xmlns:a16="http://schemas.microsoft.com/office/drawing/2014/main" id="{3CB23219-691A-4D41-838F-5856C0A2DD36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フレーム (半分) 134">
              <a:extLst>
                <a:ext uri="{FF2B5EF4-FFF2-40B4-BE49-F238E27FC236}">
                  <a16:creationId xmlns:a16="http://schemas.microsoft.com/office/drawing/2014/main" id="{09420C66-6E3E-474D-A436-FA98A90CCB3B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フレーム (半分) 135">
              <a:extLst>
                <a:ext uri="{FF2B5EF4-FFF2-40B4-BE49-F238E27FC236}">
                  <a16:creationId xmlns:a16="http://schemas.microsoft.com/office/drawing/2014/main" id="{4A1212F6-BEE0-3E40-A83D-6C03DEB22D50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フレーム (半分) 136">
              <a:extLst>
                <a:ext uri="{FF2B5EF4-FFF2-40B4-BE49-F238E27FC236}">
                  <a16:creationId xmlns:a16="http://schemas.microsoft.com/office/drawing/2014/main" id="{F87C8212-D12A-B14F-9873-A407C6B87065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フレーム (半分) 137">
              <a:extLst>
                <a:ext uri="{FF2B5EF4-FFF2-40B4-BE49-F238E27FC236}">
                  <a16:creationId xmlns:a16="http://schemas.microsoft.com/office/drawing/2014/main" id="{ACF0C669-ABF0-1842-9716-8A9AD248D307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円/楕円 139">
              <a:extLst>
                <a:ext uri="{FF2B5EF4-FFF2-40B4-BE49-F238E27FC236}">
                  <a16:creationId xmlns:a16="http://schemas.microsoft.com/office/drawing/2014/main" id="{6C13F793-EEE7-8F4B-BBF0-40779E7D4AA6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B5018156-8379-4B4F-87F3-897C3D00B9D3}"/>
                </a:ext>
              </a:extLst>
            </p:cNvPr>
            <p:cNvCxnSpPr>
              <a:stCxn id="132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DC3DC802-85E0-764A-A19A-E0722A3D90CB}"/>
                </a:ext>
              </a:extLst>
            </p:cNvPr>
            <p:cNvCxnSpPr>
              <a:cxnSpLocks/>
              <a:stCxn id="132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円/楕円 140">
              <a:extLst>
                <a:ext uri="{FF2B5EF4-FFF2-40B4-BE49-F238E27FC236}">
                  <a16:creationId xmlns:a16="http://schemas.microsoft.com/office/drawing/2014/main" id="{CDEA996D-6A7C-8A46-A463-5E14F84D116E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E0A522-0BE3-074B-8688-9959B5E67A4C}"/>
              </a:ext>
            </a:extLst>
          </p:cNvPr>
          <p:cNvSpPr txBox="1"/>
          <p:nvPr/>
        </p:nvSpPr>
        <p:spPr>
          <a:xfrm>
            <a:off x="6912470" y="4377335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U</a:t>
            </a:r>
            <a:endParaRPr kumimoji="1" lang="ja-JP" altLang="en-US" sz="3200"/>
          </a:p>
        </p:txBody>
      </p: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2B310493-7886-1744-B6CA-AC20203FD445}"/>
              </a:ext>
            </a:extLst>
          </p:cNvPr>
          <p:cNvCxnSpPr>
            <a:cxnSpLocks/>
            <a:stCxn id="263" idx="0"/>
            <a:endCxn id="264" idx="3"/>
          </p:cNvCxnSpPr>
          <p:nvPr/>
        </p:nvCxnSpPr>
        <p:spPr>
          <a:xfrm flipV="1">
            <a:off x="3299305" y="4787232"/>
            <a:ext cx="302918" cy="4862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円/楕円 262">
            <a:extLst>
              <a:ext uri="{FF2B5EF4-FFF2-40B4-BE49-F238E27FC236}">
                <a16:creationId xmlns:a16="http://schemas.microsoft.com/office/drawing/2014/main" id="{546D78B5-773A-CD49-A74E-D4DC1E537EA8}"/>
              </a:ext>
            </a:extLst>
          </p:cNvPr>
          <p:cNvSpPr/>
          <p:nvPr/>
        </p:nvSpPr>
        <p:spPr>
          <a:xfrm>
            <a:off x="3150577" y="5273445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>
            <a:extLst>
              <a:ext uri="{FF2B5EF4-FFF2-40B4-BE49-F238E27FC236}">
                <a16:creationId xmlns:a16="http://schemas.microsoft.com/office/drawing/2014/main" id="{512B7244-8663-004E-A38F-DEA383F93381}"/>
              </a:ext>
            </a:extLst>
          </p:cNvPr>
          <p:cNvSpPr/>
          <p:nvPr/>
        </p:nvSpPr>
        <p:spPr>
          <a:xfrm>
            <a:off x="3558662" y="4533338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>
            <a:extLst>
              <a:ext uri="{FF2B5EF4-FFF2-40B4-BE49-F238E27FC236}">
                <a16:creationId xmlns:a16="http://schemas.microsoft.com/office/drawing/2014/main" id="{548808A2-BB66-B346-BFA8-53F2E4EF8468}"/>
              </a:ext>
            </a:extLst>
          </p:cNvPr>
          <p:cNvSpPr/>
          <p:nvPr/>
        </p:nvSpPr>
        <p:spPr>
          <a:xfrm>
            <a:off x="3558662" y="3855439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6" name="直線コネクタ 265">
            <a:extLst>
              <a:ext uri="{FF2B5EF4-FFF2-40B4-BE49-F238E27FC236}">
                <a16:creationId xmlns:a16="http://schemas.microsoft.com/office/drawing/2014/main" id="{A889E9F2-674C-E94C-8CCD-6E3DCC376BAA}"/>
              </a:ext>
            </a:extLst>
          </p:cNvPr>
          <p:cNvCxnSpPr>
            <a:cxnSpLocks/>
            <a:stCxn id="264" idx="0"/>
            <a:endCxn id="265" idx="4"/>
          </p:cNvCxnSpPr>
          <p:nvPr/>
        </p:nvCxnSpPr>
        <p:spPr>
          <a:xfrm flipV="1">
            <a:off x="3707390" y="4152894"/>
            <a:ext cx="0" cy="3804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グループ化 266">
            <a:extLst>
              <a:ext uri="{FF2B5EF4-FFF2-40B4-BE49-F238E27FC236}">
                <a16:creationId xmlns:a16="http://schemas.microsoft.com/office/drawing/2014/main" id="{D16D3CD9-F02E-0449-8400-C09DFF6046F7}"/>
              </a:ext>
            </a:extLst>
          </p:cNvPr>
          <p:cNvGrpSpPr/>
          <p:nvPr/>
        </p:nvGrpSpPr>
        <p:grpSpPr>
          <a:xfrm>
            <a:off x="3402318" y="4179133"/>
            <a:ext cx="988538" cy="566215"/>
            <a:chOff x="1560586" y="3804059"/>
            <a:chExt cx="988538" cy="566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8" name="円/楕円 267">
              <a:extLst>
                <a:ext uri="{FF2B5EF4-FFF2-40B4-BE49-F238E27FC236}">
                  <a16:creationId xmlns:a16="http://schemas.microsoft.com/office/drawing/2014/main" id="{D5EFCC9D-1C5D-DA4A-9367-837CA39C7539}"/>
                </a:ext>
              </a:extLst>
            </p:cNvPr>
            <p:cNvSpPr/>
            <p:nvPr/>
          </p:nvSpPr>
          <p:spPr>
            <a:xfrm>
              <a:off x="1637779" y="3903297"/>
              <a:ext cx="297455" cy="19870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レーム (半分) 268">
              <a:extLst>
                <a:ext uri="{FF2B5EF4-FFF2-40B4-BE49-F238E27FC236}">
                  <a16:creationId xmlns:a16="http://schemas.microsoft.com/office/drawing/2014/main" id="{FE5D7429-BE9D-1546-B6A4-A3B7B7466017}"/>
                </a:ext>
              </a:extLst>
            </p:cNvPr>
            <p:cNvSpPr/>
            <p:nvPr/>
          </p:nvSpPr>
          <p:spPr>
            <a:xfrm>
              <a:off x="1819188" y="4073020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0" name="フレーム (半分) 269">
              <a:extLst>
                <a:ext uri="{FF2B5EF4-FFF2-40B4-BE49-F238E27FC236}">
                  <a16:creationId xmlns:a16="http://schemas.microsoft.com/office/drawing/2014/main" id="{61F8A6AF-616A-3141-899F-53C32C7EACEC}"/>
                </a:ext>
              </a:extLst>
            </p:cNvPr>
            <p:cNvSpPr/>
            <p:nvPr/>
          </p:nvSpPr>
          <p:spPr>
            <a:xfrm>
              <a:off x="1887922" y="4091229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フレーム (半分) 270">
              <a:extLst>
                <a:ext uri="{FF2B5EF4-FFF2-40B4-BE49-F238E27FC236}">
                  <a16:creationId xmlns:a16="http://schemas.microsoft.com/office/drawing/2014/main" id="{34E81589-A149-BA4A-9426-F681AECAEA6F}"/>
                </a:ext>
              </a:extLst>
            </p:cNvPr>
            <p:cNvSpPr/>
            <p:nvPr/>
          </p:nvSpPr>
          <p:spPr>
            <a:xfrm>
              <a:off x="1942623" y="4109438"/>
              <a:ext cx="116046" cy="260836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2" name="フレーム (半分) 271">
              <a:extLst>
                <a:ext uri="{FF2B5EF4-FFF2-40B4-BE49-F238E27FC236}">
                  <a16:creationId xmlns:a16="http://schemas.microsoft.com/office/drawing/2014/main" id="{C0F8306D-6BC9-9643-BAFC-0FB5E7D7F463}"/>
                </a:ext>
              </a:extLst>
            </p:cNvPr>
            <p:cNvSpPr/>
            <p:nvPr/>
          </p:nvSpPr>
          <p:spPr>
            <a:xfrm flipH="1">
              <a:off x="1976325" y="3960528"/>
              <a:ext cx="134307" cy="279819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3" name="フレーム (半分) 272">
              <a:extLst>
                <a:ext uri="{FF2B5EF4-FFF2-40B4-BE49-F238E27FC236}">
                  <a16:creationId xmlns:a16="http://schemas.microsoft.com/office/drawing/2014/main" id="{158BDB3E-D327-B545-A7F3-5EC3F25E8829}"/>
                </a:ext>
              </a:extLst>
            </p:cNvPr>
            <p:cNvSpPr/>
            <p:nvPr/>
          </p:nvSpPr>
          <p:spPr>
            <a:xfrm flipH="1">
              <a:off x="2027674" y="3972152"/>
              <a:ext cx="134307" cy="285257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フレーム (半分) 273">
              <a:extLst>
                <a:ext uri="{FF2B5EF4-FFF2-40B4-BE49-F238E27FC236}">
                  <a16:creationId xmlns:a16="http://schemas.microsoft.com/office/drawing/2014/main" id="{174CC2C7-A193-0945-8207-58CEF6103678}"/>
                </a:ext>
              </a:extLst>
            </p:cNvPr>
            <p:cNvSpPr/>
            <p:nvPr/>
          </p:nvSpPr>
          <p:spPr>
            <a:xfrm flipH="1">
              <a:off x="2098655" y="4006394"/>
              <a:ext cx="94935" cy="218702"/>
            </a:xfrm>
            <a:prstGeom prst="halfFram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5" name="円/楕円 274">
              <a:extLst>
                <a:ext uri="{FF2B5EF4-FFF2-40B4-BE49-F238E27FC236}">
                  <a16:creationId xmlns:a16="http://schemas.microsoft.com/office/drawing/2014/main" id="{8DC27548-5D19-5D44-AF68-0C72AEAAEB3E}"/>
                </a:ext>
              </a:extLst>
            </p:cNvPr>
            <p:cNvSpPr/>
            <p:nvPr/>
          </p:nvSpPr>
          <p:spPr>
            <a:xfrm>
              <a:off x="1914124" y="3976089"/>
              <a:ext cx="158329" cy="125909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円/楕円 275">
              <a:extLst>
                <a:ext uri="{FF2B5EF4-FFF2-40B4-BE49-F238E27FC236}">
                  <a16:creationId xmlns:a16="http://schemas.microsoft.com/office/drawing/2014/main" id="{95EF88B9-261F-5F4C-8C1C-75A0F3940570}"/>
                </a:ext>
              </a:extLst>
            </p:cNvPr>
            <p:cNvSpPr/>
            <p:nvPr/>
          </p:nvSpPr>
          <p:spPr>
            <a:xfrm rot="1742842">
              <a:off x="2018240" y="4097465"/>
              <a:ext cx="530884" cy="262472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7" name="直線コネクタ 276">
              <a:extLst>
                <a:ext uri="{FF2B5EF4-FFF2-40B4-BE49-F238E27FC236}">
                  <a16:creationId xmlns:a16="http://schemas.microsoft.com/office/drawing/2014/main" id="{D01A6376-FD63-B946-A011-AF21A7565E28}"/>
                </a:ext>
              </a:extLst>
            </p:cNvPr>
            <p:cNvCxnSpPr>
              <a:stCxn id="268" idx="1"/>
            </p:cNvCxnSpPr>
            <p:nvPr/>
          </p:nvCxnSpPr>
          <p:spPr>
            <a:xfrm flipH="1" flipV="1">
              <a:off x="1637779" y="3804059"/>
              <a:ext cx="43561" cy="128337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線コネクタ 277">
              <a:extLst>
                <a:ext uri="{FF2B5EF4-FFF2-40B4-BE49-F238E27FC236}">
                  <a16:creationId xmlns:a16="http://schemas.microsoft.com/office/drawing/2014/main" id="{44B03960-CADA-F94E-BB1F-A903E20F742C}"/>
                </a:ext>
              </a:extLst>
            </p:cNvPr>
            <p:cNvCxnSpPr>
              <a:cxnSpLocks/>
              <a:stCxn id="268" idx="1"/>
            </p:cNvCxnSpPr>
            <p:nvPr/>
          </p:nvCxnSpPr>
          <p:spPr>
            <a:xfrm flipH="1" flipV="1">
              <a:off x="1560586" y="3907984"/>
              <a:ext cx="120754" cy="24412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" name="円/楕円 282">
            <a:extLst>
              <a:ext uri="{FF2B5EF4-FFF2-40B4-BE49-F238E27FC236}">
                <a16:creationId xmlns:a16="http://schemas.microsoft.com/office/drawing/2014/main" id="{99285567-FBF8-E142-B447-0005EBD3B1FF}"/>
              </a:ext>
            </a:extLst>
          </p:cNvPr>
          <p:cNvSpPr/>
          <p:nvPr/>
        </p:nvSpPr>
        <p:spPr>
          <a:xfrm>
            <a:off x="3959980" y="5262170"/>
            <a:ext cx="297455" cy="297455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4" name="直線コネクタ 283">
            <a:extLst>
              <a:ext uri="{FF2B5EF4-FFF2-40B4-BE49-F238E27FC236}">
                <a16:creationId xmlns:a16="http://schemas.microsoft.com/office/drawing/2014/main" id="{D6AF4ECE-690D-B74E-98F9-5D10F7110566}"/>
              </a:ext>
            </a:extLst>
          </p:cNvPr>
          <p:cNvCxnSpPr>
            <a:cxnSpLocks/>
            <a:stCxn id="283" idx="0"/>
            <a:endCxn id="264" idx="5"/>
          </p:cNvCxnSpPr>
          <p:nvPr/>
        </p:nvCxnSpPr>
        <p:spPr>
          <a:xfrm flipH="1" flipV="1">
            <a:off x="3812556" y="4787232"/>
            <a:ext cx="296152" cy="474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284">
            <a:extLst>
              <a:ext uri="{FF2B5EF4-FFF2-40B4-BE49-F238E27FC236}">
                <a16:creationId xmlns:a16="http://schemas.microsoft.com/office/drawing/2014/main" id="{B399B651-1EFD-1F45-8B58-261E950A52CA}"/>
              </a:ext>
            </a:extLst>
          </p:cNvPr>
          <p:cNvCxnSpPr>
            <a:cxnSpLocks/>
          </p:cNvCxnSpPr>
          <p:nvPr/>
        </p:nvCxnSpPr>
        <p:spPr>
          <a:xfrm>
            <a:off x="2488826" y="4708011"/>
            <a:ext cx="481263" cy="0"/>
          </a:xfrm>
          <a:prstGeom prst="straightConnector1">
            <a:avLst/>
          </a:prstGeom>
          <a:ln w="34925">
            <a:solidFill>
              <a:schemeClr val="bg2">
                <a:lumMod val="1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C53F1D83-1B7C-7C40-9DA2-5BF10C8E48E2}"/>
              </a:ext>
            </a:extLst>
          </p:cNvPr>
          <p:cNvSpPr txBox="1"/>
          <p:nvPr/>
        </p:nvSpPr>
        <p:spPr>
          <a:xfrm>
            <a:off x="4853332" y="436961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=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586217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8160174" cy="3566160"/>
          </a:xfrm>
        </p:spPr>
        <p:txBody>
          <a:bodyPr>
            <a:normAutofit/>
          </a:bodyPr>
          <a:lstStyle/>
          <a:p>
            <a:r>
              <a:rPr lang="en-US" altLang="ja-JP" sz="6600" dirty="0"/>
              <a:t>G:To be Connected,</a:t>
            </a:r>
            <a:br>
              <a:rPr lang="en-US" altLang="ja-JP" sz="6600" dirty="0"/>
            </a:br>
            <a:r>
              <a:rPr lang="en-US" altLang="ja-JP" sz="6600" dirty="0"/>
              <a:t>or not to be,</a:t>
            </a:r>
            <a:br>
              <a:rPr lang="en-US" altLang="ja-JP" sz="6600" dirty="0"/>
            </a:br>
            <a:r>
              <a:rPr lang="en-US" altLang="ja-JP" sz="6600" dirty="0"/>
              <a:t>that is the Question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132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Summary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Divide the nodes into two groups (by a threshold) and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remove edges connecting nodes in different groups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2718706" y="4139293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105150" y="5717722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253342" y="4931229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748892" y="3818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42163" y="54809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625191" y="380455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408964" y="474345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4196442" y="3445328"/>
            <a:ext cx="0" cy="27432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1" idx="5"/>
            <a:endCxn id="20" idx="1"/>
          </p:cNvCxnSpPr>
          <p:nvPr/>
        </p:nvCxnSpPr>
        <p:spPr>
          <a:xfrm>
            <a:off x="2643587" y="5321474"/>
            <a:ext cx="528518" cy="46320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1" idx="6"/>
            <a:endCxn id="23" idx="2"/>
          </p:cNvCxnSpPr>
          <p:nvPr/>
        </p:nvCxnSpPr>
        <p:spPr>
          <a:xfrm>
            <a:off x="2710542" y="5159829"/>
            <a:ext cx="2631621" cy="54972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0" idx="6"/>
            <a:endCxn id="23" idx="3"/>
          </p:cNvCxnSpPr>
          <p:nvPr/>
        </p:nvCxnSpPr>
        <p:spPr>
          <a:xfrm flipV="1">
            <a:off x="3562350" y="5871202"/>
            <a:ext cx="1846768" cy="7512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8" idx="6"/>
            <a:endCxn id="22" idx="2"/>
          </p:cNvCxnSpPr>
          <p:nvPr/>
        </p:nvCxnSpPr>
        <p:spPr>
          <a:xfrm flipV="1">
            <a:off x="3175906" y="4046764"/>
            <a:ext cx="1572986" cy="321129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2" idx="6"/>
            <a:endCxn id="24" idx="2"/>
          </p:cNvCxnSpPr>
          <p:nvPr/>
        </p:nvCxnSpPr>
        <p:spPr>
          <a:xfrm flipV="1">
            <a:off x="5206092" y="4033158"/>
            <a:ext cx="419099" cy="1360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4" idx="5"/>
            <a:endCxn id="25" idx="1"/>
          </p:cNvCxnSpPr>
          <p:nvPr/>
        </p:nvCxnSpPr>
        <p:spPr>
          <a:xfrm>
            <a:off x="6015436" y="4194803"/>
            <a:ext cx="460483" cy="61560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3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Summary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206741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Make the subgraph connected by adding new edges</a:t>
            </a:r>
          </a:p>
          <a:p>
            <a:pPr marL="514350" indent="-514350">
              <a:buNone/>
            </a:pPr>
            <a:r>
              <a:rPr lang="en-US" sz="2800" dirty="0">
                <a:cs typeface="Courier New" panose="02070309020205020404" pitchFamily="49" charset="0"/>
              </a:rPr>
              <a:t>1. New edges must connect nodes in different groups</a:t>
            </a:r>
          </a:p>
          <a:p>
            <a:pPr marL="514350" indent="-514350">
              <a:buNone/>
            </a:pPr>
            <a:r>
              <a:rPr lang="en-US" sz="2800" dirty="0">
                <a:cs typeface="Courier New" panose="02070309020205020404" pitchFamily="49" charset="0"/>
              </a:rPr>
              <a:t>2. Each node can be incident with at most one new edge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2718706" y="4139293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105150" y="5717722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253342" y="4931229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748892" y="3818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42163" y="54809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625191" y="380455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408964" y="474345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4196442" y="3445328"/>
            <a:ext cx="0" cy="27432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1" idx="5"/>
            <a:endCxn id="20" idx="1"/>
          </p:cNvCxnSpPr>
          <p:nvPr/>
        </p:nvCxnSpPr>
        <p:spPr>
          <a:xfrm>
            <a:off x="2643587" y="5321474"/>
            <a:ext cx="528518" cy="46320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2" idx="6"/>
            <a:endCxn id="24" idx="2"/>
          </p:cNvCxnSpPr>
          <p:nvPr/>
        </p:nvCxnSpPr>
        <p:spPr>
          <a:xfrm flipV="1">
            <a:off x="5206092" y="4033158"/>
            <a:ext cx="419099" cy="1360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4" idx="5"/>
            <a:endCxn id="25" idx="1"/>
          </p:cNvCxnSpPr>
          <p:nvPr/>
        </p:nvCxnSpPr>
        <p:spPr>
          <a:xfrm>
            <a:off x="6015436" y="4194803"/>
            <a:ext cx="460483" cy="61560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8" idx="6"/>
            <a:endCxn id="22" idx="2"/>
          </p:cNvCxnSpPr>
          <p:nvPr/>
        </p:nvCxnSpPr>
        <p:spPr>
          <a:xfrm flipV="1">
            <a:off x="3175906" y="4046764"/>
            <a:ext cx="1572986" cy="3211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1" idx="6"/>
            <a:endCxn id="24" idx="3"/>
          </p:cNvCxnSpPr>
          <p:nvPr/>
        </p:nvCxnSpPr>
        <p:spPr>
          <a:xfrm flipV="1">
            <a:off x="2710542" y="4194803"/>
            <a:ext cx="2981604" cy="9650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0" idx="6"/>
            <a:endCxn id="23" idx="3"/>
          </p:cNvCxnSpPr>
          <p:nvPr/>
        </p:nvCxnSpPr>
        <p:spPr>
          <a:xfrm flipV="1">
            <a:off x="3562350" y="5871202"/>
            <a:ext cx="1846768" cy="751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384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be the graph where each connected component corresponds to a node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+1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is necessary for connectivity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  <a:blipFill rotWithShape="1">
                <a:blip r:embed="rId2"/>
                <a:stretch>
                  <a:fillRect l="-2600" t="-24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2718706" y="4139293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105150" y="5717722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253342" y="4931229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748892" y="3818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42163" y="54809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625191" y="380455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408964" y="474345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4196442" y="3445328"/>
            <a:ext cx="0" cy="27432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1" idx="5"/>
            <a:endCxn id="20" idx="1"/>
          </p:cNvCxnSpPr>
          <p:nvPr/>
        </p:nvCxnSpPr>
        <p:spPr>
          <a:xfrm>
            <a:off x="2643587" y="5321474"/>
            <a:ext cx="528518" cy="46320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2" idx="6"/>
            <a:endCxn id="24" idx="2"/>
          </p:cNvCxnSpPr>
          <p:nvPr/>
        </p:nvCxnSpPr>
        <p:spPr>
          <a:xfrm flipV="1">
            <a:off x="5206092" y="4033158"/>
            <a:ext cx="419099" cy="1360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4" idx="5"/>
            <a:endCxn id="25" idx="1"/>
          </p:cNvCxnSpPr>
          <p:nvPr/>
        </p:nvCxnSpPr>
        <p:spPr>
          <a:xfrm>
            <a:off x="6015436" y="4194803"/>
            <a:ext cx="460483" cy="61560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1877786" y="4751614"/>
            <a:ext cx="2106385" cy="1551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490359" y="3347358"/>
            <a:ext cx="2898320" cy="2081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81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ourier New" panose="02070309020205020404" pitchFamily="49" charset="0"/>
                        </a:rPr>
                        <m:t>min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, |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ourier New" panose="02070309020205020404" pitchFamily="49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8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2718706" y="4139293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105150" y="5717722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253342" y="4931229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748892" y="3818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42163" y="54809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625191" y="380455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408964" y="474345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4196442" y="3445328"/>
            <a:ext cx="0" cy="27432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1" idx="5"/>
            <a:endCxn id="20" idx="1"/>
          </p:cNvCxnSpPr>
          <p:nvPr/>
        </p:nvCxnSpPr>
        <p:spPr>
          <a:xfrm>
            <a:off x="2643587" y="5321474"/>
            <a:ext cx="528518" cy="46320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2" idx="6"/>
            <a:endCxn id="24" idx="2"/>
          </p:cNvCxnSpPr>
          <p:nvPr/>
        </p:nvCxnSpPr>
        <p:spPr>
          <a:xfrm flipV="1">
            <a:off x="5206092" y="4033158"/>
            <a:ext cx="419099" cy="1360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4" idx="5"/>
            <a:endCxn id="25" idx="1"/>
          </p:cNvCxnSpPr>
          <p:nvPr/>
        </p:nvCxnSpPr>
        <p:spPr>
          <a:xfrm>
            <a:off x="6015436" y="4194803"/>
            <a:ext cx="460483" cy="61560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97026" y="5096041"/>
                <a:ext cx="6791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26" y="5096041"/>
                <a:ext cx="6791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473108" y="4890458"/>
                <a:ext cx="6568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108" y="4890458"/>
                <a:ext cx="6568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矢印 4"/>
          <p:cNvSpPr/>
          <p:nvPr/>
        </p:nvSpPr>
        <p:spPr>
          <a:xfrm>
            <a:off x="997026" y="2732183"/>
            <a:ext cx="679160" cy="39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13758" y="3128790"/>
                <a:ext cx="5470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cs typeface="Courier New" panose="02070309020205020404" pitchFamily="49" charset="0"/>
                  </a:rPr>
                  <a:t>(*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cs typeface="Courier New" panose="02070309020205020404" pitchFamily="49" charset="0"/>
                      </a:rPr>
                      <m:t>𝑐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  <a:cs typeface="Courier New" panose="02070309020205020404" pitchFamily="49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altLang="ja-JP" dirty="0">
                    <a:cs typeface="Courier New" panose="02070309020205020404" pitchFamily="49" charset="0"/>
                  </a:rPr>
                  <a:t> is the number of connected components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cs typeface="Courier New" panose="02070309020205020404" pitchFamily="49" charset="0"/>
                      </a:rPr>
                      <m:t>𝐻</m:t>
                    </m:r>
                  </m:oMath>
                </a14:m>
                <a:r>
                  <a:rPr lang="en-US" altLang="ja-JP" dirty="0">
                    <a:cs typeface="Courier New" panose="02070309020205020404" pitchFamily="49" charset="0"/>
                  </a:rPr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58" y="3128790"/>
                <a:ext cx="54702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91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95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ourier New" panose="02070309020205020404" pitchFamily="49" charset="0"/>
                        </a:rPr>
                        <m:t>min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, |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ourier New" panose="02070309020205020404" pitchFamily="49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cs typeface="Courier New" panose="02070309020205020404" pitchFamily="49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8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8206741" cy="40233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2718706" y="4139293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105150" y="5717722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253342" y="4931229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748892" y="3818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42163" y="548095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625191" y="380455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408964" y="474345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4196442" y="3445328"/>
            <a:ext cx="0" cy="27432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1" idx="5"/>
            <a:endCxn id="20" idx="1"/>
          </p:cNvCxnSpPr>
          <p:nvPr/>
        </p:nvCxnSpPr>
        <p:spPr>
          <a:xfrm>
            <a:off x="2643587" y="5321474"/>
            <a:ext cx="528518" cy="46320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2" idx="6"/>
            <a:endCxn id="24" idx="2"/>
          </p:cNvCxnSpPr>
          <p:nvPr/>
        </p:nvCxnSpPr>
        <p:spPr>
          <a:xfrm flipV="1">
            <a:off x="5206092" y="4033158"/>
            <a:ext cx="419099" cy="1360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4" idx="5"/>
            <a:endCxn id="25" idx="1"/>
          </p:cNvCxnSpPr>
          <p:nvPr/>
        </p:nvCxnSpPr>
        <p:spPr>
          <a:xfrm>
            <a:off x="6015436" y="4194803"/>
            <a:ext cx="460483" cy="61560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97026" y="5096041"/>
                <a:ext cx="6791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26" y="5096041"/>
                <a:ext cx="6791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473108" y="4890458"/>
                <a:ext cx="6568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108" y="4890458"/>
                <a:ext cx="6568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矢印 4"/>
          <p:cNvSpPr/>
          <p:nvPr/>
        </p:nvSpPr>
        <p:spPr>
          <a:xfrm>
            <a:off x="997026" y="2732183"/>
            <a:ext cx="679160" cy="39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13758" y="3128790"/>
                <a:ext cx="5470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cs typeface="Courier New" panose="02070309020205020404" pitchFamily="49" charset="0"/>
                  </a:rPr>
                  <a:t>(*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cs typeface="Courier New" panose="02070309020205020404" pitchFamily="49" charset="0"/>
                      </a:rPr>
                      <m:t>𝑐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  <a:cs typeface="Courier New" panose="02070309020205020404" pitchFamily="49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altLang="ja-JP" dirty="0">
                    <a:cs typeface="Courier New" panose="02070309020205020404" pitchFamily="49" charset="0"/>
                  </a:rPr>
                  <a:t> is the number of connected components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cs typeface="Courier New" panose="02070309020205020404" pitchFamily="49" charset="0"/>
                      </a:rPr>
                      <m:t>𝐻</m:t>
                    </m:r>
                  </m:oMath>
                </a14:m>
                <a:r>
                  <a:rPr lang="en-US" altLang="ja-JP" dirty="0">
                    <a:cs typeface="Courier New" panose="02070309020205020404" pitchFamily="49" charset="0"/>
                  </a:rPr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58" y="3128790"/>
                <a:ext cx="54702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91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905563" y="3547832"/>
            <a:ext cx="53986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This is actually sufficient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7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1082"/>
          </a:xfrm>
        </p:spPr>
        <p:txBody>
          <a:bodyPr>
            <a:normAutofit/>
          </a:bodyPr>
          <a:lstStyle/>
          <a:p>
            <a:r>
              <a:rPr lang="en-US" altLang="ja-JP" dirty="0">
                <a:ea typeface="ＭＳ Ｐゴシック"/>
              </a:rPr>
              <a:t>#Solved vs #Teams @Freeze</a:t>
            </a:r>
            <a:endParaRPr kumimoji="1" lang="ja-JP" altLang="en-US" dirty="0"/>
          </a:p>
        </p:txBody>
      </p:sp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86A56907-AF9A-C140-A87B-DE48D7CCF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48" y="1077687"/>
            <a:ext cx="6505904" cy="48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7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8321041" cy="40233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The numbers of nodes and connected components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</a:t>
                </a:r>
                <a:br>
                  <a:rPr lang="en-US" sz="2800" dirty="0">
                    <a:cs typeface="Courier New" panose="02070309020205020404" pitchFamily="49" charset="0"/>
                  </a:rPr>
                </a:br>
                <a:r>
                  <a:rPr lang="en-US" sz="2800" dirty="0">
                    <a:cs typeface="Courier New" panose="02070309020205020404" pitchFamily="49" charset="0"/>
                  </a:rPr>
                  <a:t>can be calculated by checking nodes from smaller values</a:t>
                </a:r>
              </a:p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Same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by checking nodes from larger values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8321041" cy="4023360"/>
              </a:xfrm>
              <a:blipFill rotWithShape="1">
                <a:blip r:embed="rId2"/>
                <a:stretch>
                  <a:fillRect l="-2344" t="-2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1204181" y="414531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184951" y="4931803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333143" y="414531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>
            <a:stCxn id="21" idx="5"/>
            <a:endCxn id="20" idx="1"/>
          </p:cNvCxnSpPr>
          <p:nvPr/>
        </p:nvCxnSpPr>
        <p:spPr>
          <a:xfrm>
            <a:off x="3723388" y="4535555"/>
            <a:ext cx="528518" cy="46320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右矢印 3"/>
          <p:cNvSpPr/>
          <p:nvPr/>
        </p:nvSpPr>
        <p:spPr>
          <a:xfrm>
            <a:off x="2313542" y="4488209"/>
            <a:ext cx="683046" cy="55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5354198" y="4471405"/>
            <a:ext cx="683046" cy="55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7280692" y="4931803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428884" y="414531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31" idx="5"/>
            <a:endCxn id="29" idx="1"/>
          </p:cNvCxnSpPr>
          <p:nvPr/>
        </p:nvCxnSpPr>
        <p:spPr>
          <a:xfrm>
            <a:off x="6819129" y="4535555"/>
            <a:ext cx="528518" cy="46320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8120644" y="4521751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791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8321041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1. Calculate the numbers of nodes and connected components for two groups with each possible threshold</a:t>
                </a:r>
              </a:p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2. Find the minimum threshold satisfying the necessary condition</a:t>
                </a:r>
              </a:p>
              <a:p>
                <a:pPr marL="0" indent="0">
                  <a:buNone/>
                </a:pPr>
                <a:endParaRPr lang="en-US" sz="2800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The total time complexity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𝑚𝑎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8321041" cy="4023360"/>
              </a:xfrm>
              <a:blipFill rotWithShape="1">
                <a:blip r:embed="rId2"/>
                <a:stretch>
                  <a:fillRect l="-2564" t="-2424" r="-1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916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I:High-Tech</a:t>
            </a:r>
            <a:br>
              <a:rPr lang="en-US" altLang="ja-JP" dirty="0"/>
            </a:br>
            <a:r>
              <a:rPr lang="en-US" altLang="ja-JP" dirty="0"/>
              <a:t> 	Detective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046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cs typeface="Courier New" panose="02070309020205020404" pitchFamily="49" charset="0"/>
                  </a:rPr>
                  <a:t>You are given a list of</a:t>
                </a:r>
                <a:r>
                  <a:rPr lang="en-US" altLang="ja-JP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b="0" dirty="0">
                    <a:cs typeface="Courier New" panose="02070309020205020404" pitchFamily="49" charset="0"/>
                  </a:rPr>
                  <a:t> events describing the entry and the </a:t>
                </a:r>
                <a:r>
                  <a:rPr lang="en-US" dirty="0">
                    <a:cs typeface="Courier New" panose="02070309020205020404" pitchFamily="49" charset="0"/>
                  </a:rPr>
                  <a:t>exit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persons.</a:t>
                </a:r>
                <a:br>
                  <a:rPr lang="en-US" dirty="0">
                    <a:cs typeface="Courier New" panose="02070309020205020404" pitchFamily="49" charset="0"/>
                  </a:rPr>
                </a:br>
                <a:r>
                  <a:rPr lang="en-US" dirty="0">
                    <a:cs typeface="Courier New" panose="02070309020205020404" pitchFamily="49" charset="0"/>
                  </a:rPr>
                  <a:t>  - Each ID is appeared once for its entry and once for its exit.</a:t>
                </a:r>
                <a:br>
                  <a:rPr lang="en-US" dirty="0">
                    <a:cs typeface="Courier New" panose="02070309020205020404" pitchFamily="49" charset="0"/>
                  </a:rPr>
                </a:br>
                <a:r>
                  <a:rPr lang="en-US" dirty="0">
                    <a:cs typeface="Courier New" panose="02070309020205020404" pitchFamily="49" charset="0"/>
                  </a:rPr>
                  <a:t>  - Some of the ID(s) are missing.</a:t>
                </a:r>
              </a:p>
              <a:p>
                <a:pPr marL="0" indent="0">
                  <a:buNone/>
                </a:pPr>
                <a:r>
                  <a:rPr lang="en-US" dirty="0">
                    <a:cs typeface="Courier New" panose="02070309020205020404" pitchFamily="49" charset="0"/>
                  </a:rPr>
                  <a:t>Your task is to calculate the number of consistent ways to fill the missing ID(s</a:t>
                </a:r>
                <a:r>
                  <a:rPr lang="en-US">
                    <a:cs typeface="Courier New" panose="02070309020205020404" pitchFamily="49" charset="0"/>
                  </a:rPr>
                  <a:t>) modulo 1,000,000,007. 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  <a:blipFill>
                <a:blip r:embed="rId2"/>
                <a:stretch>
                  <a:fillRect l="-1914" t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E738B9-C607-4D1F-A7A2-0C93F532D777}"/>
              </a:ext>
            </a:extLst>
          </p:cNvPr>
          <p:cNvSpPr/>
          <p:nvPr/>
        </p:nvSpPr>
        <p:spPr>
          <a:xfrm>
            <a:off x="430530" y="4353560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F4FA74-FD10-4248-B325-716074E2AD70}"/>
              </a:ext>
            </a:extLst>
          </p:cNvPr>
          <p:cNvSpPr/>
          <p:nvPr/>
        </p:nvSpPr>
        <p:spPr>
          <a:xfrm>
            <a:off x="736600" y="5505027"/>
            <a:ext cx="321310" cy="260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0441BEC2-3D53-450C-9D7E-7C01AFA11A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160" y="5450840"/>
                <a:ext cx="2047240" cy="83312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cs typeface="Courier New" panose="02070309020205020404" pitchFamily="49" charset="0"/>
                  </a:rPr>
                  <a:t>: Visitor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entered.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cs typeface="Courier New" panose="02070309020205020404" pitchFamily="49" charset="0"/>
                  </a:rPr>
                  <a:t>: Visitor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altLang="ja-JP" dirty="0">
                    <a:cs typeface="Courier New" panose="02070309020205020404" pitchFamily="49" charset="0"/>
                  </a:rPr>
                  <a:t> exited.</a:t>
                </a:r>
                <a:endParaRPr lang="en-US" dirty="0">
                  <a:cs typeface="Courier New" panose="02070309020205020404" pitchFamily="49" charset="0"/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0441BEC2-3D53-450C-9D7E-7C01AFA11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" y="5450840"/>
                <a:ext cx="2047240" cy="833120"/>
              </a:xfrm>
              <a:prstGeom prst="rect">
                <a:avLst/>
              </a:prstGeom>
              <a:blipFill>
                <a:blip r:embed="rId4"/>
                <a:stretch>
                  <a:fillRect l="-7440" t="-10219" b="-43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>
            <a:extLst>
              <a:ext uri="{FF2B5EF4-FFF2-40B4-BE49-F238E27FC236}">
                <a16:creationId xmlns:a16="http://schemas.microsoft.com/office/drawing/2014/main" id="{F4FF458E-E5DD-44DB-B498-21541689091C}"/>
              </a:ext>
            </a:extLst>
          </p:cNvPr>
          <p:cNvSpPr/>
          <p:nvPr/>
        </p:nvSpPr>
        <p:spPr>
          <a:xfrm>
            <a:off x="771525" y="5867400"/>
            <a:ext cx="292100" cy="260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C8B3CA-6EF5-409E-934A-BA59E485DA30}"/>
              </a:ext>
            </a:extLst>
          </p:cNvPr>
          <p:cNvSpPr/>
          <p:nvPr/>
        </p:nvSpPr>
        <p:spPr>
          <a:xfrm>
            <a:off x="936625" y="4353560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88C17D-1382-4C56-8EDD-CA1D326D0160}"/>
              </a:ext>
            </a:extLst>
          </p:cNvPr>
          <p:cNvSpPr/>
          <p:nvPr/>
        </p:nvSpPr>
        <p:spPr>
          <a:xfrm>
            <a:off x="1933575" y="4363720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E305703-921F-4C2C-AA96-5E629396AE45}"/>
              </a:ext>
            </a:extLst>
          </p:cNvPr>
          <p:cNvSpPr/>
          <p:nvPr/>
        </p:nvSpPr>
        <p:spPr>
          <a:xfrm>
            <a:off x="1442720" y="4363720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2628900-3AAD-4E5C-A37E-43CE3C9BEF51}"/>
              </a:ext>
            </a:extLst>
          </p:cNvPr>
          <p:cNvSpPr/>
          <p:nvPr/>
        </p:nvSpPr>
        <p:spPr>
          <a:xfrm>
            <a:off x="2442845" y="4353560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9EDE59-0FD4-4DAF-BA90-4CC5152CFDBE}"/>
              </a:ext>
            </a:extLst>
          </p:cNvPr>
          <p:cNvSpPr/>
          <p:nvPr/>
        </p:nvSpPr>
        <p:spPr>
          <a:xfrm>
            <a:off x="2948940" y="4363720"/>
            <a:ext cx="373380" cy="360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9340611-365F-44E2-B2EE-4B893288C354}"/>
              </a:ext>
            </a:extLst>
          </p:cNvPr>
          <p:cNvSpPr/>
          <p:nvPr/>
        </p:nvSpPr>
        <p:spPr>
          <a:xfrm>
            <a:off x="3455035" y="4363720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FCE3A81-F46F-4F8B-82E9-F1DE6E92C8E7}"/>
              </a:ext>
            </a:extLst>
          </p:cNvPr>
          <p:cNvSpPr/>
          <p:nvPr/>
        </p:nvSpPr>
        <p:spPr>
          <a:xfrm>
            <a:off x="3949065" y="4363720"/>
            <a:ext cx="373380" cy="3606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19104B-2405-4487-B5A0-739ACC3E2ED7}"/>
              </a:ext>
            </a:extLst>
          </p:cNvPr>
          <p:cNvSpPr/>
          <p:nvPr/>
        </p:nvSpPr>
        <p:spPr>
          <a:xfrm>
            <a:off x="4911090" y="3779520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98407AC-0B84-41AA-9387-3DDE78B8E106}"/>
              </a:ext>
            </a:extLst>
          </p:cNvPr>
          <p:cNvSpPr/>
          <p:nvPr/>
        </p:nvSpPr>
        <p:spPr>
          <a:xfrm>
            <a:off x="5417185" y="3779520"/>
            <a:ext cx="373380" cy="3606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29B9BC-853B-425B-80D2-CD3BB81C0BA0}"/>
              </a:ext>
            </a:extLst>
          </p:cNvPr>
          <p:cNvSpPr/>
          <p:nvPr/>
        </p:nvSpPr>
        <p:spPr>
          <a:xfrm>
            <a:off x="6414135" y="3789680"/>
            <a:ext cx="373380" cy="3606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F507A19-5C5A-49C6-BFAF-F38920D89D48}"/>
              </a:ext>
            </a:extLst>
          </p:cNvPr>
          <p:cNvSpPr/>
          <p:nvPr/>
        </p:nvSpPr>
        <p:spPr>
          <a:xfrm>
            <a:off x="5923280" y="3789680"/>
            <a:ext cx="373380" cy="3606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B8058C3-7D9B-4BC2-90A9-DE929E6AF69A}"/>
              </a:ext>
            </a:extLst>
          </p:cNvPr>
          <p:cNvSpPr/>
          <p:nvPr/>
        </p:nvSpPr>
        <p:spPr>
          <a:xfrm>
            <a:off x="6923405" y="3779520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873AE93-8CA9-47AB-9CB0-8C6D42337D10}"/>
              </a:ext>
            </a:extLst>
          </p:cNvPr>
          <p:cNvSpPr/>
          <p:nvPr/>
        </p:nvSpPr>
        <p:spPr>
          <a:xfrm>
            <a:off x="7429500" y="3789680"/>
            <a:ext cx="373380" cy="360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50DAE01-32A0-4020-9A6C-7770EE9D88FF}"/>
              </a:ext>
            </a:extLst>
          </p:cNvPr>
          <p:cNvSpPr/>
          <p:nvPr/>
        </p:nvSpPr>
        <p:spPr>
          <a:xfrm>
            <a:off x="7935595" y="3789680"/>
            <a:ext cx="373380" cy="3606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DEA638F-7B06-43FF-8594-E51148C7AB7E}"/>
              </a:ext>
            </a:extLst>
          </p:cNvPr>
          <p:cNvSpPr/>
          <p:nvPr/>
        </p:nvSpPr>
        <p:spPr>
          <a:xfrm>
            <a:off x="8429625" y="3789680"/>
            <a:ext cx="373380" cy="3606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B839FB6-1081-4613-BDB5-C95EC9CF9770}"/>
              </a:ext>
            </a:extLst>
          </p:cNvPr>
          <p:cNvSpPr/>
          <p:nvPr/>
        </p:nvSpPr>
        <p:spPr>
          <a:xfrm>
            <a:off x="4911090" y="4363720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AF0D097-48BD-43AD-8BE5-59CC5E96E75D}"/>
              </a:ext>
            </a:extLst>
          </p:cNvPr>
          <p:cNvSpPr/>
          <p:nvPr/>
        </p:nvSpPr>
        <p:spPr>
          <a:xfrm>
            <a:off x="5417185" y="4363720"/>
            <a:ext cx="373380" cy="3606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64BE84C-B323-4E59-BE9C-F63F468F73B1}"/>
              </a:ext>
            </a:extLst>
          </p:cNvPr>
          <p:cNvSpPr/>
          <p:nvPr/>
        </p:nvSpPr>
        <p:spPr>
          <a:xfrm>
            <a:off x="6414135" y="4373880"/>
            <a:ext cx="373380" cy="3606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AF29C334-DA56-40F3-994B-A0542325E145}"/>
              </a:ext>
            </a:extLst>
          </p:cNvPr>
          <p:cNvSpPr/>
          <p:nvPr/>
        </p:nvSpPr>
        <p:spPr>
          <a:xfrm>
            <a:off x="5923280" y="4373880"/>
            <a:ext cx="373380" cy="3606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04E3C276-5CD7-43AE-AD6A-927006473FC1}"/>
              </a:ext>
            </a:extLst>
          </p:cNvPr>
          <p:cNvSpPr/>
          <p:nvPr/>
        </p:nvSpPr>
        <p:spPr>
          <a:xfrm>
            <a:off x="6923405" y="4363720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F521B19-03ED-48F7-8328-5333B62CD197}"/>
              </a:ext>
            </a:extLst>
          </p:cNvPr>
          <p:cNvSpPr/>
          <p:nvPr/>
        </p:nvSpPr>
        <p:spPr>
          <a:xfrm>
            <a:off x="7429500" y="4373880"/>
            <a:ext cx="373380" cy="360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9C8AB42F-5C73-49C6-AD16-410AF7629284}"/>
              </a:ext>
            </a:extLst>
          </p:cNvPr>
          <p:cNvSpPr/>
          <p:nvPr/>
        </p:nvSpPr>
        <p:spPr>
          <a:xfrm>
            <a:off x="7935595" y="4373880"/>
            <a:ext cx="373380" cy="3606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D1CB43A1-97AD-44D8-98CA-7B249AB8E554}"/>
              </a:ext>
            </a:extLst>
          </p:cNvPr>
          <p:cNvSpPr/>
          <p:nvPr/>
        </p:nvSpPr>
        <p:spPr>
          <a:xfrm>
            <a:off x="8429625" y="4373880"/>
            <a:ext cx="373380" cy="3606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B11CF18-3861-48A0-BBD5-B2C8DD109384}"/>
              </a:ext>
            </a:extLst>
          </p:cNvPr>
          <p:cNvSpPr/>
          <p:nvPr/>
        </p:nvSpPr>
        <p:spPr>
          <a:xfrm>
            <a:off x="4911090" y="4958080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0BC29D0-5286-4AB4-A807-0FE6D0CCC154}"/>
              </a:ext>
            </a:extLst>
          </p:cNvPr>
          <p:cNvSpPr/>
          <p:nvPr/>
        </p:nvSpPr>
        <p:spPr>
          <a:xfrm>
            <a:off x="5417185" y="4958080"/>
            <a:ext cx="373380" cy="3606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2ACA6E9-46EE-4F90-8544-F77A8D478BBC}"/>
              </a:ext>
            </a:extLst>
          </p:cNvPr>
          <p:cNvSpPr/>
          <p:nvPr/>
        </p:nvSpPr>
        <p:spPr>
          <a:xfrm>
            <a:off x="6414135" y="4968240"/>
            <a:ext cx="373380" cy="3606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3BB9C54-AA66-414F-B249-42C15BE9C2D4}"/>
              </a:ext>
            </a:extLst>
          </p:cNvPr>
          <p:cNvSpPr/>
          <p:nvPr/>
        </p:nvSpPr>
        <p:spPr>
          <a:xfrm>
            <a:off x="5923280" y="4968240"/>
            <a:ext cx="373380" cy="3606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07B8554-D765-467B-8FAC-0EB850FC2149}"/>
              </a:ext>
            </a:extLst>
          </p:cNvPr>
          <p:cNvSpPr/>
          <p:nvPr/>
        </p:nvSpPr>
        <p:spPr>
          <a:xfrm>
            <a:off x="6923405" y="4958080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C287893-163B-4D2A-9BD0-9B8320BB597D}"/>
              </a:ext>
            </a:extLst>
          </p:cNvPr>
          <p:cNvSpPr/>
          <p:nvPr/>
        </p:nvSpPr>
        <p:spPr>
          <a:xfrm>
            <a:off x="7429500" y="4968240"/>
            <a:ext cx="373380" cy="360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20CE1C6B-3BED-4639-93C7-96A3E0616518}"/>
              </a:ext>
            </a:extLst>
          </p:cNvPr>
          <p:cNvSpPr/>
          <p:nvPr/>
        </p:nvSpPr>
        <p:spPr>
          <a:xfrm>
            <a:off x="7935595" y="4968240"/>
            <a:ext cx="373380" cy="3606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A7DFABE-3580-458F-9E6E-5C9F556E5F70}"/>
              </a:ext>
            </a:extLst>
          </p:cNvPr>
          <p:cNvSpPr/>
          <p:nvPr/>
        </p:nvSpPr>
        <p:spPr>
          <a:xfrm>
            <a:off x="8429625" y="4968240"/>
            <a:ext cx="373380" cy="3606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41" name="左中かっこ 40">
            <a:extLst>
              <a:ext uri="{FF2B5EF4-FFF2-40B4-BE49-F238E27FC236}">
                <a16:creationId xmlns:a16="http://schemas.microsoft.com/office/drawing/2014/main" id="{5292D8B1-1044-4212-9493-E1863E71FEFD}"/>
              </a:ext>
            </a:extLst>
          </p:cNvPr>
          <p:cNvSpPr/>
          <p:nvPr/>
        </p:nvSpPr>
        <p:spPr>
          <a:xfrm>
            <a:off x="4480242" y="3769360"/>
            <a:ext cx="249555" cy="156972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A8481F53-8B29-4838-BC24-1B514EDB0125}"/>
              </a:ext>
            </a:extLst>
          </p:cNvPr>
          <p:cNvSpPr txBox="1">
            <a:spLocks/>
          </p:cNvSpPr>
          <p:nvPr/>
        </p:nvSpPr>
        <p:spPr>
          <a:xfrm>
            <a:off x="3949065" y="5472008"/>
            <a:ext cx="4918403" cy="3386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Note: We cannot exit before entry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5D467D7-A540-4AD4-8703-F04B80515547}"/>
              </a:ext>
            </a:extLst>
          </p:cNvPr>
          <p:cNvSpPr/>
          <p:nvPr/>
        </p:nvSpPr>
        <p:spPr>
          <a:xfrm>
            <a:off x="4729797" y="5875021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C369305-0A7C-4F0B-9DA9-F6C0330CA6AF}"/>
              </a:ext>
            </a:extLst>
          </p:cNvPr>
          <p:cNvSpPr/>
          <p:nvPr/>
        </p:nvSpPr>
        <p:spPr>
          <a:xfrm>
            <a:off x="5235892" y="5875021"/>
            <a:ext cx="373380" cy="3606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47EFB5A-26D8-410A-B96F-3AEE6A1BAF9D}"/>
              </a:ext>
            </a:extLst>
          </p:cNvPr>
          <p:cNvSpPr/>
          <p:nvPr/>
        </p:nvSpPr>
        <p:spPr>
          <a:xfrm>
            <a:off x="6232842" y="5885181"/>
            <a:ext cx="373380" cy="3606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D6F32B8-04AE-4BAD-A65D-EF6A60AF6562}"/>
              </a:ext>
            </a:extLst>
          </p:cNvPr>
          <p:cNvSpPr/>
          <p:nvPr/>
        </p:nvSpPr>
        <p:spPr>
          <a:xfrm>
            <a:off x="5741987" y="5885181"/>
            <a:ext cx="373380" cy="3606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F4410C86-62BE-49D2-9E46-0794A9DF1C2A}"/>
              </a:ext>
            </a:extLst>
          </p:cNvPr>
          <p:cNvSpPr/>
          <p:nvPr/>
        </p:nvSpPr>
        <p:spPr>
          <a:xfrm>
            <a:off x="6742112" y="5875021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0ACD0E26-EA18-40F8-B813-9514EE7EE2CF}"/>
              </a:ext>
            </a:extLst>
          </p:cNvPr>
          <p:cNvSpPr/>
          <p:nvPr/>
        </p:nvSpPr>
        <p:spPr>
          <a:xfrm>
            <a:off x="7248207" y="5885181"/>
            <a:ext cx="373380" cy="360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6D6B802E-4159-47D9-907D-BD8769E94C18}"/>
              </a:ext>
            </a:extLst>
          </p:cNvPr>
          <p:cNvSpPr/>
          <p:nvPr/>
        </p:nvSpPr>
        <p:spPr>
          <a:xfrm>
            <a:off x="7754302" y="5885181"/>
            <a:ext cx="373380" cy="3606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0C318B8C-996E-4EE3-9A45-B80062203036}"/>
              </a:ext>
            </a:extLst>
          </p:cNvPr>
          <p:cNvSpPr/>
          <p:nvPr/>
        </p:nvSpPr>
        <p:spPr>
          <a:xfrm>
            <a:off x="8248332" y="5885181"/>
            <a:ext cx="373380" cy="3606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DCC9515-8730-4EEA-B5DA-3205A2F8A46B}"/>
              </a:ext>
            </a:extLst>
          </p:cNvPr>
          <p:cNvSpPr/>
          <p:nvPr/>
        </p:nvSpPr>
        <p:spPr>
          <a:xfrm>
            <a:off x="5660707" y="5826760"/>
            <a:ext cx="1006158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コンテンツ プレースホルダー 2">
            <a:extLst>
              <a:ext uri="{FF2B5EF4-FFF2-40B4-BE49-F238E27FC236}">
                <a16:creationId xmlns:a16="http://schemas.microsoft.com/office/drawing/2014/main" id="{B7F74E5D-CBC9-4BF6-A455-BE026472A480}"/>
              </a:ext>
            </a:extLst>
          </p:cNvPr>
          <p:cNvSpPr txBox="1">
            <a:spLocks/>
          </p:cNvSpPr>
          <p:nvPr/>
        </p:nvSpPr>
        <p:spPr>
          <a:xfrm>
            <a:off x="5456776" y="5629486"/>
            <a:ext cx="846943" cy="4986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×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E9379FD-AF4A-400D-AE78-F3355F65F7EB}"/>
                  </a:ext>
                </a:extLst>
              </p:cNvPr>
              <p:cNvSpPr txBox="1"/>
              <p:nvPr/>
            </p:nvSpPr>
            <p:spPr>
              <a:xfrm>
                <a:off x="722948" y="5457616"/>
                <a:ext cx="4197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E9379FD-AF4A-400D-AE78-F3355F65F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8" y="5457616"/>
                <a:ext cx="4197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67AA3EEA-351A-4234-A1CC-DB1E66209444}"/>
                  </a:ext>
                </a:extLst>
              </p:cNvPr>
              <p:cNvSpPr txBox="1"/>
              <p:nvPr/>
            </p:nvSpPr>
            <p:spPr>
              <a:xfrm>
                <a:off x="736917" y="5810673"/>
                <a:ext cx="4197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67AA3EEA-351A-4234-A1CC-DB1E66209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17" y="5810673"/>
                <a:ext cx="4197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42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E3C4D-486A-4B7C-A0BA-3228986B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categorize ID(s) into the following four groups:</a:t>
            </a:r>
          </a:p>
          <a:p>
            <a:pPr marL="0" indent="0">
              <a:buNone/>
            </a:pPr>
            <a:r>
              <a:rPr lang="en-US" dirty="0"/>
              <a:t>                    -  Case A: Both the entry and the exit logs are missing.</a:t>
            </a:r>
          </a:p>
          <a:p>
            <a:pPr marL="0" indent="0">
              <a:buNone/>
            </a:pPr>
            <a:r>
              <a:rPr lang="en-US" altLang="ja-JP" dirty="0"/>
              <a:t>                    -  Case B: Only the entry log remains.</a:t>
            </a:r>
            <a:endParaRPr lang="en-US" dirty="0"/>
          </a:p>
          <a:p>
            <a:pPr marL="0" indent="0">
              <a:buNone/>
            </a:pPr>
            <a:r>
              <a:rPr lang="en-US" altLang="ja-JP" dirty="0"/>
              <a:t>                    -  Case C: Only the exit log remains.</a:t>
            </a:r>
          </a:p>
          <a:p>
            <a:pPr marL="0" indent="0">
              <a:buNone/>
            </a:pPr>
            <a:r>
              <a:rPr lang="en-US" altLang="ja-JP" dirty="0"/>
              <a:t>                    -  Case D: Both logs remain.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We can safely exclude the case D’s logs from the input. 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EA11D6-FFC8-4EDB-8937-C424C462A816}"/>
              </a:ext>
            </a:extLst>
          </p:cNvPr>
          <p:cNvSpPr/>
          <p:nvPr/>
        </p:nvSpPr>
        <p:spPr>
          <a:xfrm>
            <a:off x="982345" y="2270760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C63326B-278A-496D-8CE0-B59F00840A64}"/>
              </a:ext>
            </a:extLst>
          </p:cNvPr>
          <p:cNvSpPr/>
          <p:nvPr/>
        </p:nvSpPr>
        <p:spPr>
          <a:xfrm>
            <a:off x="1488440" y="2280920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4D5A8263-C467-4FAC-8D91-55A685AC6BEB}"/>
                  </a:ext>
                </a:extLst>
              </p:cNvPr>
              <p:cNvSpPr/>
              <p:nvPr/>
            </p:nvSpPr>
            <p:spPr>
              <a:xfrm>
                <a:off x="982345" y="2739813"/>
                <a:ext cx="373380" cy="36068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4D5A8263-C467-4FAC-8D91-55A685AC6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5" y="2739813"/>
                <a:ext cx="373380" cy="360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ACF51222-0EF4-49D0-8BE2-FFF44FF88FF4}"/>
              </a:ext>
            </a:extLst>
          </p:cNvPr>
          <p:cNvSpPr/>
          <p:nvPr/>
        </p:nvSpPr>
        <p:spPr>
          <a:xfrm>
            <a:off x="1488440" y="2749973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D670DB-5B42-4ADB-94B0-B1EC6EDC14A0}"/>
              </a:ext>
            </a:extLst>
          </p:cNvPr>
          <p:cNvSpPr/>
          <p:nvPr/>
        </p:nvSpPr>
        <p:spPr>
          <a:xfrm>
            <a:off x="982345" y="3208866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A923FE5-5673-4934-8D58-5D5BB77CDE15}"/>
              </a:ext>
            </a:extLst>
          </p:cNvPr>
          <p:cNvSpPr/>
          <p:nvPr/>
        </p:nvSpPr>
        <p:spPr>
          <a:xfrm>
            <a:off x="1488440" y="3219026"/>
            <a:ext cx="373380" cy="36068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5978D32-B846-4D0D-9A5A-55DE76FF66FA}"/>
                  </a:ext>
                </a:extLst>
              </p:cNvPr>
              <p:cNvSpPr/>
              <p:nvPr/>
            </p:nvSpPr>
            <p:spPr>
              <a:xfrm>
                <a:off x="982345" y="3672839"/>
                <a:ext cx="373380" cy="36068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5978D32-B846-4D0D-9A5A-55DE76FF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5" y="3672839"/>
                <a:ext cx="373380" cy="360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楕円 10">
            <a:extLst>
              <a:ext uri="{FF2B5EF4-FFF2-40B4-BE49-F238E27FC236}">
                <a16:creationId xmlns:a16="http://schemas.microsoft.com/office/drawing/2014/main" id="{9C7916C4-9089-4277-A97A-FC708236B630}"/>
              </a:ext>
            </a:extLst>
          </p:cNvPr>
          <p:cNvSpPr/>
          <p:nvPr/>
        </p:nvSpPr>
        <p:spPr>
          <a:xfrm>
            <a:off x="1488440" y="3682999"/>
            <a:ext cx="373380" cy="36068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ABEBC8-1665-4530-9DA9-8FA4E5778394}"/>
                  </a:ext>
                </a:extLst>
              </p:cNvPr>
              <p:cNvSpPr txBox="1"/>
              <p:nvPr/>
            </p:nvSpPr>
            <p:spPr>
              <a:xfrm>
                <a:off x="1488440" y="3219026"/>
                <a:ext cx="4457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ABEBC8-1665-4530-9DA9-8FA4E5778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40" y="3219026"/>
                <a:ext cx="4457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61951C5-4D72-4E80-A04E-92C25D71A033}"/>
                  </a:ext>
                </a:extLst>
              </p:cNvPr>
              <p:cNvSpPr txBox="1"/>
              <p:nvPr/>
            </p:nvSpPr>
            <p:spPr>
              <a:xfrm>
                <a:off x="1486852" y="3676703"/>
                <a:ext cx="4457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61951C5-4D72-4E80-A04E-92C25D71A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52" y="3676703"/>
                <a:ext cx="4457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DF933F7-FEB2-4E5A-B146-E319B82E961C}"/>
              </a:ext>
            </a:extLst>
          </p:cNvPr>
          <p:cNvSpPr/>
          <p:nvPr/>
        </p:nvSpPr>
        <p:spPr>
          <a:xfrm>
            <a:off x="2269490" y="5406258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EEBF540-778E-494B-A21B-FD2A7B8FF644}"/>
              </a:ext>
            </a:extLst>
          </p:cNvPr>
          <p:cNvSpPr/>
          <p:nvPr/>
        </p:nvSpPr>
        <p:spPr>
          <a:xfrm>
            <a:off x="2775585" y="5406258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0A2C1EC-2186-4A35-B45A-DCEBFF3A98F5}"/>
              </a:ext>
            </a:extLst>
          </p:cNvPr>
          <p:cNvSpPr/>
          <p:nvPr/>
        </p:nvSpPr>
        <p:spPr>
          <a:xfrm>
            <a:off x="3772535" y="5416418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8E252607-7D0C-427A-9213-A4F7CC0BEA6C}"/>
              </a:ext>
            </a:extLst>
          </p:cNvPr>
          <p:cNvSpPr/>
          <p:nvPr/>
        </p:nvSpPr>
        <p:spPr>
          <a:xfrm>
            <a:off x="3281680" y="5416418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2A84D8B-E881-4924-BBE7-2FD2333483DF}"/>
              </a:ext>
            </a:extLst>
          </p:cNvPr>
          <p:cNvSpPr/>
          <p:nvPr/>
        </p:nvSpPr>
        <p:spPr>
          <a:xfrm>
            <a:off x="4281805" y="5406258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A79925B-3F8D-484F-92CD-25462432B8A7}"/>
              </a:ext>
            </a:extLst>
          </p:cNvPr>
          <p:cNvSpPr/>
          <p:nvPr/>
        </p:nvSpPr>
        <p:spPr>
          <a:xfrm>
            <a:off x="4787900" y="5416418"/>
            <a:ext cx="373380" cy="360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7804558-B863-402B-A50A-A0CC44465E8A}"/>
              </a:ext>
            </a:extLst>
          </p:cNvPr>
          <p:cNvSpPr/>
          <p:nvPr/>
        </p:nvSpPr>
        <p:spPr>
          <a:xfrm>
            <a:off x="5293995" y="5416418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362C75A-1D66-4EA0-BB0F-593CF94C72F3}"/>
              </a:ext>
            </a:extLst>
          </p:cNvPr>
          <p:cNvSpPr/>
          <p:nvPr/>
        </p:nvSpPr>
        <p:spPr>
          <a:xfrm>
            <a:off x="5788025" y="5416418"/>
            <a:ext cx="373380" cy="3606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0E3B867F-756A-4D25-BBE7-696CD5301904}"/>
              </a:ext>
            </a:extLst>
          </p:cNvPr>
          <p:cNvSpPr/>
          <p:nvPr/>
        </p:nvSpPr>
        <p:spPr>
          <a:xfrm>
            <a:off x="4670710" y="5334987"/>
            <a:ext cx="584550" cy="523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D806495-BDA5-485F-9210-F568DEC00B5E}"/>
              </a:ext>
            </a:extLst>
          </p:cNvPr>
          <p:cNvSpPr/>
          <p:nvPr/>
        </p:nvSpPr>
        <p:spPr>
          <a:xfrm>
            <a:off x="5682440" y="5341960"/>
            <a:ext cx="584550" cy="523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3A58A1EE-8DBF-4A10-973E-9C1F320A272C}"/>
              </a:ext>
            </a:extLst>
          </p:cNvPr>
          <p:cNvSpPr/>
          <p:nvPr/>
        </p:nvSpPr>
        <p:spPr>
          <a:xfrm flipH="1">
            <a:off x="4962984" y="4965788"/>
            <a:ext cx="2798379" cy="704193"/>
          </a:xfrm>
          <a:prstGeom prst="arc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72575202-F23B-45BB-8CCD-4169E55A6175}"/>
              </a:ext>
            </a:extLst>
          </p:cNvPr>
          <p:cNvSpPr/>
          <p:nvPr/>
        </p:nvSpPr>
        <p:spPr>
          <a:xfrm flipH="1">
            <a:off x="5979860" y="5139208"/>
            <a:ext cx="927300" cy="425670"/>
          </a:xfrm>
          <a:prstGeom prst="arc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D8D94C90-168B-4611-93A5-6E2FB14E6AA1}"/>
              </a:ext>
            </a:extLst>
          </p:cNvPr>
          <p:cNvSpPr txBox="1">
            <a:spLocks/>
          </p:cNvSpPr>
          <p:nvPr/>
        </p:nvSpPr>
        <p:spPr>
          <a:xfrm>
            <a:off x="6396850" y="4662185"/>
            <a:ext cx="1669027" cy="9815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800" dirty="0">
                <a:solidFill>
                  <a:srgbClr val="FF0000"/>
                </a:solidFill>
              </a:rPr>
              <a:t>×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74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4890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Basic idea is to determine the cases for missing IDs from left to right.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the case A and B, it is enough to remember #(unclosed IDs)</a:t>
                </a:r>
                <a:r>
                  <a:rPr lang="en-US" altLang="ja-JP" dirty="0"/>
                  <a:t> (having entered but not having exited yet)</a:t>
                </a:r>
                <a:r>
                  <a:rPr lang="en-US" dirty="0"/>
                  <a:t> at </a:t>
                </a:r>
                <a:r>
                  <a:rPr lang="en-US" dirty="0" err="1"/>
                  <a:t>i-th</a:t>
                </a:r>
                <a:r>
                  <a:rPr lang="en-US" dirty="0"/>
                  <a:t> position.</a:t>
                </a:r>
                <a:br>
                  <a:rPr lang="en-US" dirty="0"/>
                </a:br>
                <a:r>
                  <a:rPr lang="en-US" dirty="0"/>
                  <a:t>  - For the case A, we determine each ID at its entry.</a:t>
                </a:r>
                <a:br>
                  <a:rPr lang="en-US" dirty="0"/>
                </a:br>
                <a:r>
                  <a:rPr lang="en-US" altLang="ja-JP" dirty="0"/>
                  <a:t>For the case C, it is not necessary to determine each ID for its entry.</a:t>
                </a:r>
                <a:br>
                  <a:rPr lang="en-US" altLang="ja-JP" dirty="0"/>
                </a:br>
                <a:r>
                  <a:rPr lang="en-US" altLang="ja-JP" dirty="0"/>
                  <a:t>  - We can determine its ID at its exit.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The following values can be calculated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/>
                  <a:t>) time complexity by Dynamic Programming (DP).</a:t>
                </a:r>
                <a:br>
                  <a:rPr lang="en-US" altLang="ja-JP" dirty="0"/>
                </a:br>
                <a:r>
                  <a:rPr lang="en-US" altLang="ja-JP" dirty="0"/>
                  <a:t>    </a:t>
                </a:r>
                <a:r>
                  <a:rPr lang="en-US" altLang="ja-JP" dirty="0" err="1"/>
                  <a:t>dp</a:t>
                </a:r>
                <a:r>
                  <a:rPr lang="en-US" altLang="ja-JP" dirty="0"/>
                  <a:t>[</a:t>
                </a:r>
                <a:r>
                  <a:rPr lang="en-US" altLang="ja-JP" dirty="0" err="1"/>
                  <a:t>i</a:t>
                </a:r>
                <a:r>
                  <a:rPr lang="en-US" altLang="ja-JP" dirty="0"/>
                  <a:t>][</a:t>
                </a:r>
                <a:r>
                  <a:rPr lang="en-US" altLang="ja-JP" dirty="0" err="1"/>
                  <a:t>I_caseA</a:t>
                </a:r>
                <a:r>
                  <a:rPr lang="en-US" altLang="ja-JP" dirty="0"/>
                  <a:t>][</a:t>
                </a:r>
                <a:r>
                  <a:rPr lang="en-US" altLang="ja-JP" dirty="0" err="1"/>
                  <a:t>I_caseB</a:t>
                </a:r>
                <a:r>
                  <a:rPr lang="en-US" altLang="ja-JP" dirty="0"/>
                  <a:t>] := #combinations at the </a:t>
                </a:r>
                <a:r>
                  <a:rPr lang="en-US" altLang="ja-JP" dirty="0" err="1"/>
                  <a:t>i-th</a:t>
                </a:r>
                <a:r>
                  <a:rPr lang="en-US" altLang="ja-JP" dirty="0"/>
                  <a:t> event where</a:t>
                </a:r>
                <a:br>
                  <a:rPr lang="en-US" altLang="ja-JP" dirty="0"/>
                </a:br>
                <a:r>
                  <a:rPr lang="en-US" altLang="ja-JP" dirty="0"/>
                  <a:t>          </a:t>
                </a:r>
                <a:r>
                  <a:rPr lang="en-US" altLang="ja-JP" dirty="0" err="1"/>
                  <a:t>I_caseX</a:t>
                </a:r>
                <a:r>
                  <a:rPr lang="en-US" altLang="ja-JP" dirty="0"/>
                  <a:t> = #(unclose IDs) of the case X (X </a:t>
                </a:r>
                <a:r>
                  <a:rPr lang="ja-JP" altLang="en-US" dirty="0"/>
                  <a:t>∈</a:t>
                </a:r>
                <a:r>
                  <a:rPr lang="en-US" altLang="ja-JP" dirty="0"/>
                  <a:t> {A, B, C})</a:t>
                </a:r>
                <a:br>
                  <a:rPr lang="en-US" altLang="ja-JP" dirty="0"/>
                </a:br>
                <a:r>
                  <a:rPr lang="en-US" altLang="ja-JP" dirty="0"/>
                  <a:t>          (</a:t>
                </a:r>
                <a:r>
                  <a:rPr lang="en-US" altLang="ja-JP" dirty="0" err="1"/>
                  <a:t>I_caseC</a:t>
                </a:r>
                <a:r>
                  <a:rPr lang="en-US" altLang="ja-JP" dirty="0"/>
                  <a:t> can be uniquely determined by </a:t>
                </a:r>
                <a:r>
                  <a:rPr lang="en-US" altLang="ja-JP" dirty="0" err="1"/>
                  <a:t>i</a:t>
                </a:r>
                <a:r>
                  <a:rPr lang="en-US" altLang="ja-JP" dirty="0"/>
                  <a:t>, </a:t>
                </a:r>
                <a:r>
                  <a:rPr lang="en-US" altLang="ja-JP" dirty="0" err="1"/>
                  <a:t>I_caseA</a:t>
                </a:r>
                <a:r>
                  <a:rPr lang="en-US" altLang="ja-JP" dirty="0"/>
                  <a:t>, and </a:t>
                </a:r>
                <a:r>
                  <a:rPr lang="en-US" altLang="ja-JP" dirty="0" err="1"/>
                  <a:t>I_caseB</a:t>
                </a:r>
                <a:r>
                  <a:rPr lang="en-US" altLang="ja-JP" dirty="0"/>
                  <a:t>).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489026"/>
              </a:xfrm>
              <a:blipFill>
                <a:blip r:embed="rId2"/>
                <a:stretch>
                  <a:fillRect l="-2019" t="-1495" b="-2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D20851C-A24F-43B3-A70A-1C85445AA3A7}"/>
              </a:ext>
            </a:extLst>
          </p:cNvPr>
          <p:cNvSpPr/>
          <p:nvPr/>
        </p:nvSpPr>
        <p:spPr>
          <a:xfrm>
            <a:off x="3087370" y="2713858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63ACC2-400B-49FD-86E4-BBCAB7234299}"/>
              </a:ext>
            </a:extLst>
          </p:cNvPr>
          <p:cNvSpPr/>
          <p:nvPr/>
        </p:nvSpPr>
        <p:spPr>
          <a:xfrm>
            <a:off x="3593465" y="2713858"/>
            <a:ext cx="373380" cy="3606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*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55427B-57A5-4B53-85D1-C3474465BD50}"/>
              </a:ext>
            </a:extLst>
          </p:cNvPr>
          <p:cNvSpPr/>
          <p:nvPr/>
        </p:nvSpPr>
        <p:spPr>
          <a:xfrm>
            <a:off x="4590415" y="2724018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7614EB9-4541-4F01-B7A7-B07E52EEE6F7}"/>
              </a:ext>
            </a:extLst>
          </p:cNvPr>
          <p:cNvSpPr/>
          <p:nvPr/>
        </p:nvSpPr>
        <p:spPr>
          <a:xfrm>
            <a:off x="4099560" y="2724018"/>
            <a:ext cx="373380" cy="3606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D7A9626-2727-48C5-9EA3-F543F1904CEE}"/>
              </a:ext>
            </a:extLst>
          </p:cNvPr>
          <p:cNvSpPr/>
          <p:nvPr/>
        </p:nvSpPr>
        <p:spPr>
          <a:xfrm>
            <a:off x="5099685" y="2713858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6BB64E5-7C23-4B06-BD79-C1CFE397442D}"/>
              </a:ext>
            </a:extLst>
          </p:cNvPr>
          <p:cNvSpPr/>
          <p:nvPr/>
        </p:nvSpPr>
        <p:spPr>
          <a:xfrm>
            <a:off x="5590540" y="2724018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62624E7-9750-42B1-8A4D-002010506595}"/>
              </a:ext>
            </a:extLst>
          </p:cNvPr>
          <p:cNvCxnSpPr>
            <a:cxnSpLocks/>
          </p:cNvCxnSpPr>
          <p:nvPr/>
        </p:nvCxnSpPr>
        <p:spPr>
          <a:xfrm flipV="1">
            <a:off x="5023374" y="2607178"/>
            <a:ext cx="0" cy="547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1581BC8-730C-4D51-A28B-3F4260E0A521}"/>
              </a:ext>
            </a:extLst>
          </p:cNvPr>
          <p:cNvSpPr/>
          <p:nvPr/>
        </p:nvSpPr>
        <p:spPr>
          <a:xfrm>
            <a:off x="4892040" y="2281503"/>
            <a:ext cx="364266" cy="278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7CE33E0-A7C1-465D-BB0D-E9A4FB43D594}"/>
              </a:ext>
            </a:extLst>
          </p:cNvPr>
          <p:cNvSpPr txBox="1"/>
          <p:nvPr/>
        </p:nvSpPr>
        <p:spPr>
          <a:xfrm>
            <a:off x="3159760" y="2377560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F3C066B-A890-467E-9F69-C73DABE25619}"/>
              </a:ext>
            </a:extLst>
          </p:cNvPr>
          <p:cNvSpPr txBox="1"/>
          <p:nvPr/>
        </p:nvSpPr>
        <p:spPr>
          <a:xfrm>
            <a:off x="3665855" y="2377560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B91F023-29DC-4B6B-98C7-61C50FD71F67}"/>
              </a:ext>
            </a:extLst>
          </p:cNvPr>
          <p:cNvSpPr txBox="1"/>
          <p:nvPr/>
        </p:nvSpPr>
        <p:spPr>
          <a:xfrm>
            <a:off x="4175759" y="2377560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1D6521A-599A-4682-A060-39CDF3A47638}"/>
              </a:ext>
            </a:extLst>
          </p:cNvPr>
          <p:cNvSpPr txBox="1"/>
          <p:nvPr/>
        </p:nvSpPr>
        <p:spPr>
          <a:xfrm>
            <a:off x="2431153" y="2377560"/>
            <a:ext cx="65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Case</a:t>
            </a:r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3803FC6-2B73-4915-B533-9DB73A03F3E7}"/>
              </a:ext>
            </a:extLst>
          </p:cNvPr>
          <p:cNvSpPr txBox="1"/>
          <p:nvPr/>
        </p:nvSpPr>
        <p:spPr>
          <a:xfrm>
            <a:off x="4660955" y="2371064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23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determining the case A’s ID at its exit, we can combine the case A</a:t>
                </a:r>
                <a:br>
                  <a:rPr lang="en-US" dirty="0"/>
                </a:br>
                <a:r>
                  <a:rPr lang="en-US" dirty="0"/>
                  <a:t>with 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altLang="ja-JP" dirty="0"/>
                  <a:t>The following values can be calculated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) time complexity by DP.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    </a:t>
                </a:r>
                <a:r>
                  <a:rPr lang="en-US" altLang="ja-JP" dirty="0" err="1"/>
                  <a:t>dp</a:t>
                </a:r>
                <a:r>
                  <a:rPr lang="en-US" altLang="ja-JP" dirty="0"/>
                  <a:t>[</a:t>
                </a:r>
                <a:r>
                  <a:rPr lang="en-US" altLang="ja-JP" dirty="0" err="1"/>
                  <a:t>i</a:t>
                </a:r>
                <a:r>
                  <a:rPr lang="en-US" altLang="ja-JP" dirty="0"/>
                  <a:t>][</a:t>
                </a:r>
                <a:r>
                  <a:rPr lang="en-US" altLang="ja-JP" dirty="0" err="1"/>
                  <a:t>I_caseAC</a:t>
                </a:r>
                <a:r>
                  <a:rPr lang="en-US" altLang="ja-JP" dirty="0"/>
                  <a:t>] := #combinations at the </a:t>
                </a:r>
                <a:r>
                  <a:rPr lang="en-US" altLang="ja-JP" dirty="0" err="1"/>
                  <a:t>i-th</a:t>
                </a:r>
                <a:r>
                  <a:rPr lang="en-US" altLang="ja-JP" dirty="0"/>
                  <a:t> event where</a:t>
                </a:r>
                <a:br>
                  <a:rPr lang="en-US" altLang="ja-JP" dirty="0"/>
                </a:br>
                <a:r>
                  <a:rPr lang="en-US" altLang="ja-JP" dirty="0"/>
                  <a:t>          </a:t>
                </a:r>
                <a:r>
                  <a:rPr lang="en-US" altLang="ja-JP" dirty="0" err="1"/>
                  <a:t>I_caseAC</a:t>
                </a:r>
                <a:r>
                  <a:rPr lang="en-US" altLang="ja-JP" dirty="0"/>
                  <a:t> = #(unclose IDs) of the case A and C.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9" t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BD164A-00A4-41F7-9544-7C145645145F}"/>
              </a:ext>
            </a:extLst>
          </p:cNvPr>
          <p:cNvSpPr/>
          <p:nvPr/>
        </p:nvSpPr>
        <p:spPr>
          <a:xfrm>
            <a:off x="3087370" y="2891658"/>
            <a:ext cx="373380" cy="3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52AD4B-83F0-4981-874C-8056B5FD6421}"/>
              </a:ext>
            </a:extLst>
          </p:cNvPr>
          <p:cNvSpPr/>
          <p:nvPr/>
        </p:nvSpPr>
        <p:spPr>
          <a:xfrm>
            <a:off x="3593465" y="2891658"/>
            <a:ext cx="373380" cy="3606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*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097E9F-F6A4-4695-8BA6-9E4EACDC2954}"/>
              </a:ext>
            </a:extLst>
          </p:cNvPr>
          <p:cNvSpPr/>
          <p:nvPr/>
        </p:nvSpPr>
        <p:spPr>
          <a:xfrm>
            <a:off x="4590415" y="2901818"/>
            <a:ext cx="373380" cy="36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*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0A87D1B-E8AC-44C6-80C2-B4BB8AFF4E4E}"/>
              </a:ext>
            </a:extLst>
          </p:cNvPr>
          <p:cNvSpPr/>
          <p:nvPr/>
        </p:nvSpPr>
        <p:spPr>
          <a:xfrm>
            <a:off x="4099560" y="2901818"/>
            <a:ext cx="373380" cy="3606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05B8B3-C806-44D8-BEF6-BE7234D72A04}"/>
              </a:ext>
            </a:extLst>
          </p:cNvPr>
          <p:cNvSpPr/>
          <p:nvPr/>
        </p:nvSpPr>
        <p:spPr>
          <a:xfrm>
            <a:off x="5099685" y="2891658"/>
            <a:ext cx="373380" cy="3606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F12EA94-771B-4E54-A0AD-ED87DE1212B1}"/>
              </a:ext>
            </a:extLst>
          </p:cNvPr>
          <p:cNvSpPr/>
          <p:nvPr/>
        </p:nvSpPr>
        <p:spPr>
          <a:xfrm>
            <a:off x="5590540" y="2901818"/>
            <a:ext cx="373380" cy="3606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4C26212-CD37-47A0-A413-AAD581C4DE06}"/>
              </a:ext>
            </a:extLst>
          </p:cNvPr>
          <p:cNvCxnSpPr>
            <a:cxnSpLocks/>
          </p:cNvCxnSpPr>
          <p:nvPr/>
        </p:nvCxnSpPr>
        <p:spPr>
          <a:xfrm flipV="1">
            <a:off x="5028454" y="2784978"/>
            <a:ext cx="0" cy="547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右 10">
            <a:extLst>
              <a:ext uri="{FF2B5EF4-FFF2-40B4-BE49-F238E27FC236}">
                <a16:creationId xmlns:a16="http://schemas.microsoft.com/office/drawing/2014/main" id="{9EC4B1B4-F91D-4E93-AC2A-BB9FE33593C2}"/>
              </a:ext>
            </a:extLst>
          </p:cNvPr>
          <p:cNvSpPr/>
          <p:nvPr/>
        </p:nvSpPr>
        <p:spPr>
          <a:xfrm>
            <a:off x="4892040" y="2459303"/>
            <a:ext cx="364266" cy="278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E8CC2D-5407-4B48-9223-06F8D20EB8B4}"/>
              </a:ext>
            </a:extLst>
          </p:cNvPr>
          <p:cNvSpPr txBox="1"/>
          <p:nvPr/>
        </p:nvSpPr>
        <p:spPr>
          <a:xfrm>
            <a:off x="3159760" y="2555360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F3C0CE-4EEE-43EA-93C2-9EC00269AD9B}"/>
              </a:ext>
            </a:extLst>
          </p:cNvPr>
          <p:cNvSpPr txBox="1"/>
          <p:nvPr/>
        </p:nvSpPr>
        <p:spPr>
          <a:xfrm>
            <a:off x="3536949" y="2555360"/>
            <a:ext cx="479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AC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F5A8FB-0626-46BF-A2DD-56F9E0431408}"/>
              </a:ext>
            </a:extLst>
          </p:cNvPr>
          <p:cNvSpPr txBox="1"/>
          <p:nvPr/>
        </p:nvSpPr>
        <p:spPr>
          <a:xfrm>
            <a:off x="4175759" y="2555360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48AC53-EB44-4C84-BC23-6CC94B9595B5}"/>
              </a:ext>
            </a:extLst>
          </p:cNvPr>
          <p:cNvSpPr txBox="1"/>
          <p:nvPr/>
        </p:nvSpPr>
        <p:spPr>
          <a:xfrm>
            <a:off x="2431153" y="2555360"/>
            <a:ext cx="65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Case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B3428E-B883-4C33-8DC8-5EC4AE0057AA}"/>
              </a:ext>
            </a:extLst>
          </p:cNvPr>
          <p:cNvSpPr txBox="1"/>
          <p:nvPr/>
        </p:nvSpPr>
        <p:spPr>
          <a:xfrm>
            <a:off x="4534507" y="2552899"/>
            <a:ext cx="485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AC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59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E: Jewelry Size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960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Given lengths of the edges of a polygon.</a:t>
            </a:r>
          </a:p>
          <a:p>
            <a:pPr>
              <a:buFontTx/>
              <a:buChar char="-"/>
            </a:pPr>
            <a:endParaRPr lang="en-US" altLang="ja-JP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" y="2852367"/>
            <a:ext cx="3120083" cy="27734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78" y="2852366"/>
            <a:ext cx="3074796" cy="28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92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There are many polygons each of which has the edges with the given lengths.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" y="3133721"/>
            <a:ext cx="3613290" cy="32118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21" y="3133721"/>
            <a:ext cx="4149039" cy="31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1082"/>
          </a:xfrm>
        </p:spPr>
        <p:txBody>
          <a:bodyPr>
            <a:normAutofit/>
          </a:bodyPr>
          <a:lstStyle/>
          <a:p>
            <a:r>
              <a:rPr lang="en-US" altLang="ja-JP" dirty="0">
                <a:ea typeface="ＭＳ Ｐゴシック"/>
              </a:rPr>
              <a:t>cf. 2019’s #Solved vs #Teams</a:t>
            </a:r>
            <a:endParaRPr kumimoji="1" lang="ja-JP" altLang="en-US" dirty="0"/>
          </a:p>
        </p:txBody>
      </p:sp>
      <p:pic>
        <p:nvPicPr>
          <p:cNvPr id="8" name="図 8" descr="挿絵 が含まれている画像&#10;&#10;非常に高い精度で生成された説明">
            <a:extLst>
              <a:ext uri="{FF2B5EF4-FFF2-40B4-BE49-F238E27FC236}">
                <a16:creationId xmlns:a16="http://schemas.microsoft.com/office/drawing/2014/main" id="{52B37E00-0992-4818-B607-B00F64AE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3" y="1166648"/>
            <a:ext cx="5802461" cy="2950856"/>
          </a:xfrm>
          <a:prstGeom prst="rect">
            <a:avLst/>
          </a:prstGeom>
        </p:spPr>
      </p:pic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96C0FC9C-FC08-1643-B140-F18065A9C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2" y="3957144"/>
            <a:ext cx="3867808" cy="29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3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Your task is to find a polygon that has the circumscribed circle and print its radius.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75" y="2954215"/>
            <a:ext cx="3690885" cy="32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8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Fixing radius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800" dirty="0"/>
                  <a:t> to an approximate value, compute angle</a:t>
                </a:r>
                <a:br>
                  <a:rPr lang="en-US" sz="2800" dirty="0"/>
                </a:br>
                <a:r>
                  <a:rPr lang="en-US" sz="28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altLang="ja-JP" sz="2800" dirty="0"/>
                          <m:t> 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altLang="ja-JP" sz="28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altLang="ja-JP" sz="2800" b="0" i="0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sin</m:t>
                    </m:r>
                    <m:r>
                      <a:rPr lang="en-US" altLang="ja-JP" sz="28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⁡(</m:t>
                    </m:r>
                    <m:f>
                      <m:fPr>
                        <m:ctrlPr>
                          <a:rPr lang="mr-IN" altLang="ja-JP" sz="2800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0" i="1" dirty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altLang="ja-JP" sz="28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altLang="ja-JP" sz="28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US" altLang="ja-JP" sz="28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7" t="-22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52" y="3297393"/>
            <a:ext cx="5043263" cy="28018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24C369-6909-6040-9F07-BD8870C53533}"/>
              </a:ext>
            </a:extLst>
          </p:cNvPr>
          <p:cNvSpPr txBox="1"/>
          <p:nvPr/>
        </p:nvSpPr>
        <p:spPr>
          <a:xfrm>
            <a:off x="4188241" y="4863669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Center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945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E3C4D-486A-4B7C-A0BA-3228986B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two patterns: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48" y="2831215"/>
            <a:ext cx="2847452" cy="25898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0" y="2831215"/>
            <a:ext cx="3201307" cy="28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71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Type 1  All the sum of angles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2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altLang="ja-JP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ja-JP" sz="3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3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latin typeface="Cambria Math" charset="0"/>
                            </a:rPr>
                            <m:t>=2</m:t>
                          </m:r>
                          <m:r>
                            <a:rPr lang="en-US" altLang="ja-JP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8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8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ja-JP" sz="28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charset="0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i="1">
                                              <a:latin typeface="Cambria Math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ja-JP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en-US" altLang="ja-JP" sz="28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−2</m:t>
                          </m:r>
                          <m:r>
                            <a:rPr lang="en-US" altLang="ja-JP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7" t="-32075" b="-20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64" y="110530"/>
            <a:ext cx="2547836" cy="22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75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Type 2   The maximum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equal to the sum of the other angles:</a:t>
                </a:r>
                <a:br>
                  <a:rPr lang="en-US" altLang="ja-JP" sz="2400" i="1" dirty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altLang="ja-JP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ja-JP" sz="3200" i="1">
                              <a:latin typeface="Cambria Math" charset="0"/>
                            </a:rPr>
                            <m:t>=1</m:t>
                          </m:r>
                          <m:r>
                            <a:rPr lang="en-US" altLang="ja-JP" sz="32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altLang="ja-JP" sz="3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ja-JP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</m:t>
                          </m:r>
                          <m:r>
                            <a:rPr lang="en-US" altLang="ja-JP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ja-JP" sz="3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charset="0"/>
                        </a:rPr>
                        <m:t>=2</m:t>
                      </m:r>
                      <m:func>
                        <m:func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ja-JP" sz="2400" b="0" i="1" smtClean="0"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is-I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=1,</m:t>
                          </m:r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ja-JP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</m:t>
                          </m:r>
                          <m:r>
                            <a:rPr lang="en-US" altLang="ja-JP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mr-IN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Where the maximum length of the given edge lengths:</a:t>
                </a:r>
                <a:br>
                  <a:rPr lang="en-US" altLang="ja-JP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i="1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4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543801" cy="4023360"/>
              </a:xfrm>
              <a:blipFill>
                <a:blip r:embed="rId2"/>
                <a:stretch>
                  <a:fillRect l="-2857" t="-22642" r="-2689" b="-19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9" y="-16090"/>
            <a:ext cx="1984481" cy="18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2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minimum candidate radius: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Solve one of the nonlinear equations: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charset="0"/>
                        </a:rPr>
                        <m:t>when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altLang="ja-JP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</m:t>
                      </m:r>
                    </m:oMath>
                  </m:oMathPara>
                </a14:m>
                <a:endParaRPr lang="en-US" altLang="ja-JP" sz="2400" b="0" dirty="0"/>
              </a:p>
              <a:p>
                <a:pPr marL="0" indent="0">
                  <a:buNone/>
                </a:pPr>
                <a:r>
                  <a:rPr lang="en-US" altLang="ja-JP" sz="2400" dirty="0"/>
                  <a:t>or</a:t>
                </a:r>
                <a:br>
                  <a:rPr lang="en-US" altLang="ja-JP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charset="0"/>
                        </a:rPr>
                        <m:t>when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charset="0"/>
                        </a:rPr>
                        <m:t>)</m:t>
                      </m:r>
                      <m:r>
                        <a:rPr lang="mr-IN" altLang="ja-JP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</m:t>
                      </m:r>
                      <m:r>
                        <a:rPr lang="en-US" altLang="ja-JP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with the bisection method, the Newton method, etc.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xmlns="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543801" cy="4023360"/>
              </a:xfrm>
              <a:blipFill rotWithShape="0">
                <a:blip r:embed="rId2"/>
                <a:stretch>
                  <a:fillRect l="-2423" t="-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013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3"/>
                <a:ext cx="7543801" cy="41951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Type 1:  minimum radius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maximum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max length of circumference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1000⋅6000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max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6⋅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/(2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/>
                  <a:t>input example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1000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6000  6000  6000 …  6000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3"/>
                <a:ext cx="7543801" cy="4195143"/>
              </a:xfrm>
              <a:blipFill>
                <a:blip r:embed="rId2"/>
                <a:stretch>
                  <a:fillRect l="-2521" t="-1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0A60ABBB-F601-FC4D-B20B-2BFD2BA3E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64" y="110530"/>
            <a:ext cx="2547836" cy="22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4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3"/>
                <a:ext cx="7543801" cy="41951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Type 2: minimum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maximum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=6000/2</m:t>
                    </m:r>
                  </m:oMath>
                </a14:m>
                <a:r>
                  <a:rPr lang="en-US" sz="2400" dirty="0"/>
                  <a:t>    and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≃6001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6000⋅10</m:t>
                      </m:r>
                      <m:rad>
                        <m:radPr>
                          <m:deg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/2≃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input example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1000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6000  7  7   7  7  7  7  7  6  6  6  …   6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3"/>
                <a:ext cx="7543801" cy="4195143"/>
              </a:xfrm>
              <a:blipFill>
                <a:blip r:embed="rId2"/>
                <a:stretch>
                  <a:fillRect l="-2521" t="-1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C8B3D154-B307-664B-BCAB-2AD78A033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9" y="-16090"/>
            <a:ext cx="1984481" cy="18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7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altLang="ja-JP" dirty="0"/>
              <a:t>H:</a:t>
            </a:r>
            <a:r>
              <a:rPr lang="ja-JP" altLang="en-US" dirty="0"/>
              <a:t> </a:t>
            </a:r>
            <a:r>
              <a:rPr lang="en-US" altLang="ja-JP" dirty="0"/>
              <a:t>LCM of GCD</a:t>
            </a:r>
            <a:r>
              <a:rPr lang="ja-JP" altLang="en-US" dirty="0"/>
              <a:t>ｓ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4028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98" y="263527"/>
            <a:ext cx="7543800" cy="725379"/>
          </a:xfrm>
        </p:spPr>
        <p:txBody>
          <a:bodyPr/>
          <a:lstStyle/>
          <a:p>
            <a:r>
              <a:rPr lang="en-US" altLang="ja-JP" dirty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1970"/>
                <a:ext cx="7958434" cy="505011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Find LCM of GCDs of the subsets of a given multiset of integers.</a:t>
                </a:r>
              </a:p>
              <a:p>
                <a:pPr marL="0" indent="0">
                  <a:buNone/>
                </a:pPr>
                <a:r>
                  <a:rPr lang="en-US" sz="2400" dirty="0"/>
                  <a:t>The subsets are those obtained by excluding some of the members of the given integer set.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Its naïve implementation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requires taking GCD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times, which</a:t>
                </a:r>
                <a:r>
                  <a:rPr lang="en-US" altLang="ja-JP" sz="2400" dirty="0"/>
                  <a:t> is </a:t>
                </a:r>
                <a:r>
                  <a:rPr lang="en-US" altLang="ja-JP" sz="2400" dirty="0">
                    <a:solidFill>
                      <a:srgbClr val="C00000"/>
                    </a:solidFill>
                  </a:rPr>
                  <a:t>too computationally heavy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 to meet the time constraint. 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1970"/>
                <a:ext cx="7958434" cy="5050114"/>
              </a:xfrm>
              <a:blipFill>
                <a:blip r:embed="rId2"/>
                <a:stretch>
                  <a:fillRect l="-2144" t="-2053" r="-1685" b="-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38307BA-442D-4A38-A057-87C45C040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2" y="2239954"/>
            <a:ext cx="6846056" cy="2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1082"/>
          </a:xfrm>
        </p:spPr>
        <p:txBody>
          <a:bodyPr>
            <a:normAutofit/>
          </a:bodyPr>
          <a:lstStyle/>
          <a:p>
            <a:r>
              <a:rPr lang="en-US" altLang="ja-JP" dirty="0">
                <a:ea typeface="ＭＳ Ｐゴシック"/>
              </a:rPr>
              <a:t>cf. 2018’s #Solved vs #Teams</a:t>
            </a:r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A738B331-ECFA-4716-AED8-2EB3CAD35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206196"/>
              </p:ext>
            </p:extLst>
          </p:nvPr>
        </p:nvGraphicFramePr>
        <p:xfrm>
          <a:off x="249589" y="1030391"/>
          <a:ext cx="5862610" cy="320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9153331" imgH="4495731" progId="Excel.Sheet.12">
                  <p:embed/>
                </p:oleObj>
              </mc:Choice>
              <mc:Fallback>
                <p:oleObj name="Worksheet" r:id="rId3" imgW="9153331" imgH="4495731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A738B331-ECFA-4716-AED8-2EB3CAD35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89" y="1030391"/>
                        <a:ext cx="5862610" cy="3205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5BEA17F0-483C-8646-ACBB-303151B7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2" y="3957144"/>
            <a:ext cx="3867808" cy="29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85704"/>
          </a:xfrm>
        </p:spPr>
        <p:txBody>
          <a:bodyPr/>
          <a:lstStyle/>
          <a:p>
            <a:r>
              <a:rPr lang="en-US" altLang="ja-JP" dirty="0"/>
              <a:t>GCD, LCM, and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72309"/>
                <a:ext cx="7543801" cy="508218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Assume that the members of a set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factorized as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prime.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GCD and LCM of all the members of the set are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>
                                          <a:latin typeface="Cambria Math" panose="02040503050406030204" pitchFamily="18" charset="0"/>
                                        </a:rPr>
                                        <m:t>𝒫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func>
                            </m:fNam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</m:e>
                      </m:nary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LCM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ax</m:t>
                                  </m:r>
                                </m:e>
                                <m:li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GCDs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altLang="ja-JP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sPre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excluding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members are</a:t>
                </a:r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Pre>
                                  <m:sPre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, factorized as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  <m:t>𝒬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then the value to computed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LCM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0" i="1" smtClean="0">
                                    <a:latin typeface="Cambria Math" panose="02040503050406030204" pitchFamily="18" charset="0"/>
                                  </a:rPr>
                                  <m:t>𝒬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100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100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ja-JP" sz="2100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100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100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100" i="1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among the members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Thus, those subsets excluding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members with the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i="1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have the smallest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So,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-</a:t>
                </a:r>
                <a:r>
                  <a:rPr lang="en-US" dirty="0" err="1">
                    <a:solidFill>
                      <a:srgbClr val="00B050"/>
                    </a:solidFill>
                  </a:rPr>
                  <a:t>th</a:t>
                </a:r>
                <a:r>
                  <a:rPr lang="en-US" dirty="0">
                    <a:solidFill>
                      <a:srgbClr val="00B050"/>
                    </a:solidFill>
                  </a:rPr>
                  <a:t>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among all the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72309"/>
                <a:ext cx="7543801" cy="5082187"/>
              </a:xfrm>
              <a:blipFill>
                <a:blip r:embed="rId2"/>
                <a:stretch>
                  <a:fillRect l="-1939" t="-1199" r="-6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628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58652E9-8E85-428E-BC89-96FED8C820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286605"/>
                <a:ext cx="7543800" cy="1040348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3600" dirty="0"/>
                  <a:t>Finding the </a:t>
                </a:r>
                <a14:m>
                  <m:oMath xmlns:m="http://schemas.openxmlformats.org/officeDocument/2006/math"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kumimoji="1" lang="en-US" altLang="ja-JP" sz="3600" dirty="0"/>
                  <a:t>-</a:t>
                </a:r>
                <a:r>
                  <a:rPr kumimoji="1" lang="en-US" altLang="ja-JP" sz="3600" dirty="0" err="1"/>
                  <a:t>th</a:t>
                </a:r>
                <a:r>
                  <a:rPr kumimoji="1" lang="en-US" altLang="ja-JP" sz="3600" dirty="0"/>
                  <a:t> Largest Factor Based on a Specific Prime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58652E9-8E85-428E-BC89-96FED8C82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286605"/>
                <a:ext cx="7543800" cy="1040348"/>
              </a:xfrm>
              <a:blipFill>
                <a:blip r:embed="rId2"/>
                <a:stretch>
                  <a:fillRect l="-2423" t="-15789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108FBCD-AE0A-403A-AB88-5DF243849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405" y="1326953"/>
                <a:ext cx="7543801" cy="104034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When the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dirty="0"/>
                  <a:t> largest factors based on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/>
                  <a:t>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are </a:t>
                </a:r>
                <a:r>
                  <a:rPr kumimoji="1" lang="en-US" altLang="ja-JP" dirty="0"/>
                  <a:t>kept in an array, say “top[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+1]”, a new 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ja-JP" dirty="0"/>
                  <a:t> can be incorporated to it by the following procedure.</a:t>
                </a:r>
              </a:p>
              <a:p>
                <a:endParaRPr kumimoji="1" lang="en-US" altLang="ja-JP" dirty="0"/>
              </a:p>
              <a:p>
                <a:endParaRPr kumimoji="1" lang="en-US" altLang="ja-JP" dirty="0"/>
              </a:p>
              <a:p>
                <a:endParaRPr lang="en-US" altLang="ja-JP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108FBCD-AE0A-403A-AB88-5DF243849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405" y="1326953"/>
                <a:ext cx="7543801" cy="1040348"/>
              </a:xfrm>
              <a:blipFill>
                <a:blip r:embed="rId3"/>
                <a:stretch>
                  <a:fillRect l="-889" t="-5294" r="-1778" b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A8E6552-5585-4AE5-B6FB-69CB6CFC6C42}"/>
                  </a:ext>
                </a:extLst>
              </p:cNvPr>
              <p:cNvSpPr txBox="1"/>
              <p:nvPr/>
            </p:nvSpPr>
            <p:spPr>
              <a:xfrm>
                <a:off x="1002261" y="2331502"/>
                <a:ext cx="7051448" cy="94564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tmp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altLang="ja-JP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x in 0..k:</a:t>
                </a:r>
              </a:p>
              <a:p>
                <a:pPr marL="182563"/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top[x], tmp ← min(top[x], tmp), max(top[x], tmp)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A8E6552-5585-4AE5-B6FB-69CB6CFC6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61" y="2331502"/>
                <a:ext cx="7051448" cy="945643"/>
              </a:xfrm>
              <a:prstGeom prst="rect">
                <a:avLst/>
              </a:prstGeom>
              <a:blipFill>
                <a:blip r:embed="rId4"/>
                <a:stretch>
                  <a:fillRect l="-691" t="-1282" b="-8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CEB70D-03E3-4F23-A2BB-3FBCF176E4FF}"/>
                  </a:ext>
                </a:extLst>
              </p:cNvPr>
              <p:cNvSpPr txBox="1"/>
              <p:nvPr/>
            </p:nvSpPr>
            <p:spPr>
              <a:xfrm>
                <a:off x="1002261" y="4059934"/>
                <a:ext cx="7051448" cy="94564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tmp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altLang="ja-JP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x in 0..k:</a:t>
                </a:r>
              </a:p>
              <a:p>
                <a:pPr marL="182563"/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top[x], tmp ← </a:t>
                </a:r>
                <a:r>
                  <a:rPr kumimoji="1" lang="en-US" altLang="ja-JP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gcd</a:t>
                </a:r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(top[x], tmp), </a:t>
                </a:r>
                <a:r>
                  <a:rPr kumimoji="1" lang="en-US" altLang="ja-JP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lcm</a:t>
                </a:r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(top[x], tmp)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CEB70D-03E3-4F23-A2BB-3FBCF176E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61" y="4059934"/>
                <a:ext cx="7051448" cy="945643"/>
              </a:xfrm>
              <a:prstGeom prst="rect">
                <a:avLst/>
              </a:prstGeom>
              <a:blipFill>
                <a:blip r:embed="rId5"/>
                <a:stretch>
                  <a:fillRect l="-691" t="-1290"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E3D02E5D-40BF-4FA9-85C3-4AFDD69FCF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405" y="3364149"/>
                <a:ext cx="7543801" cy="7396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/>
                  <a:t>As the elements of the array “top” </a:t>
                </a:r>
                <a:r>
                  <a:rPr lang="en-US" altLang="ja-JP" dirty="0">
                    <a:cs typeface="Courier New" panose="02070309020205020404" pitchFamily="49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>
                    <a:cs typeface="Courier New" panose="02070309020205020404" pitchFamily="49" charset="0"/>
                  </a:rPr>
                  <a:t> are powers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>
                    <a:cs typeface="Courier New" panose="02070309020205020404" pitchFamily="49" charset="0"/>
                  </a:rPr>
                  <a:t>, the max and min operations can be substituted by GCD and LCM.</a:t>
                </a:r>
              </a:p>
              <a:p>
                <a:endParaRPr lang="en-US" altLang="ja-JP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E3D02E5D-40BF-4FA9-85C3-4AFDD69F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05" y="3364149"/>
                <a:ext cx="7543801" cy="739678"/>
              </a:xfrm>
              <a:prstGeom prst="rect">
                <a:avLst/>
              </a:prstGeom>
              <a:blipFill>
                <a:blip r:embed="rId6"/>
                <a:stretch>
                  <a:fillRect l="-889" t="-7438" r="-1293" b="-4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849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5966F563-079C-444F-A549-F93650E43E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dirty="0"/>
                  <a:t>Finding </a:t>
                </a:r>
                <a:r>
                  <a:rPr kumimoji="1" lang="en-US" altLang="ja-JP" sz="4800" dirty="0"/>
                  <a:t>the </a:t>
                </a:r>
                <a14:m>
                  <m:oMath xmlns:m="http://schemas.openxmlformats.org/officeDocument/2006/math">
                    <m:r>
                      <a:rPr kumimoji="1" lang="en-US" altLang="ja-JP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4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4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kumimoji="1" lang="en-US" altLang="ja-JP" sz="4800" dirty="0"/>
                  <a:t>-</a:t>
                </a:r>
                <a:r>
                  <a:rPr kumimoji="1" lang="en-US" altLang="ja-JP" sz="4800" dirty="0" err="1"/>
                  <a:t>th</a:t>
                </a:r>
                <a:r>
                  <a:rPr kumimoji="1" lang="en-US" altLang="ja-JP" sz="4800" dirty="0"/>
                  <a:t> Largest Factors Based on All the Primes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5966F563-079C-444F-A549-F93650E43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50" b="-197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E1AC78-6116-4B76-BE32-E21B2B8E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817965"/>
            <a:ext cx="7543801" cy="94564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procedure described above </a:t>
            </a:r>
            <a:r>
              <a:rPr lang="en-US" altLang="ja-JP" dirty="0"/>
              <a:t>can be applied to</a:t>
            </a:r>
            <a:r>
              <a:rPr kumimoji="1" lang="en-US" altLang="ja-JP" dirty="0"/>
              <a:t> all the factors based on </a:t>
            </a:r>
            <a:r>
              <a:rPr lang="en-US" altLang="ja-JP" dirty="0"/>
              <a:t>all the </a:t>
            </a:r>
            <a:r>
              <a:rPr kumimoji="1" lang="en-US" altLang="ja-JP" dirty="0"/>
              <a:t>primes </a:t>
            </a:r>
            <a:r>
              <a:rPr kumimoji="1" lang="en-US" altLang="ja-JP" dirty="0">
                <a:solidFill>
                  <a:srgbClr val="00B050"/>
                </a:solidFill>
              </a:rPr>
              <a:t>simultaneously</a:t>
            </a:r>
            <a:r>
              <a:rPr kumimoji="1" lang="en-US" altLang="ja-JP" dirty="0"/>
              <a:t>, as GCD and LCM work for factors based on </a:t>
            </a:r>
            <a:r>
              <a:rPr lang="en-US" altLang="ja-JP" dirty="0"/>
              <a:t>different primes </a:t>
            </a:r>
            <a:r>
              <a:rPr kumimoji="1" lang="en-US" altLang="ja-JP" dirty="0">
                <a:solidFill>
                  <a:srgbClr val="00B050"/>
                </a:solidFill>
              </a:rPr>
              <a:t>independently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8A1D72-B5DB-4D30-9915-811BD2AAC478}"/>
                  </a:ext>
                </a:extLst>
              </p:cNvPr>
              <p:cNvSpPr txBox="1"/>
              <p:nvPr/>
            </p:nvSpPr>
            <p:spPr>
              <a:xfrm>
                <a:off x="1091997" y="2811586"/>
                <a:ext cx="7051448" cy="109459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tmp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a:rPr kumimoji="1" lang="ja-JP" alt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</m:nary>
                          </m:e>
                          <m:sub>
                            <m:r>
                              <a:rPr kumimoji="1"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kumimoji="1"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x in 0..k:</a:t>
                </a:r>
              </a:p>
              <a:p>
                <a:pPr marL="182563"/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top[x], tmp ← </a:t>
                </a:r>
                <a:r>
                  <a:rPr kumimoji="1" lang="en-US" altLang="ja-JP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gcd</a:t>
                </a:r>
                <a:r>
                  <a:rPr kumimoji="1" lang="en-US" altLang="ja-JP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(top[x], tmp), lcm(top[x], tmp)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8A1D72-B5DB-4D30-9915-811BD2AAC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7" y="2811586"/>
                <a:ext cx="7051448" cy="1094595"/>
              </a:xfrm>
              <a:prstGeom prst="rect">
                <a:avLst/>
              </a:prstGeom>
              <a:blipFill>
                <a:blip r:embed="rId3"/>
                <a:stretch>
                  <a:fillRect l="-691" t="-33889" b="-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4ADEC4C5-37E6-4134-8526-5A1EFAEA4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" y="3906315"/>
                <a:ext cx="7543801" cy="23042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/>
                  <a:t>Applying this procedure through all the elements leaves the desired value in “top[k]”.  This algorithm requires computing GCD and LCM only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times.</a:t>
                </a:r>
              </a:p>
              <a:p>
                <a:r>
                  <a:rPr lang="en-US" altLang="ja-JP" dirty="0"/>
                  <a:t>This operation is 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associative</a:t>
                </a:r>
                <a:r>
                  <a:rPr lang="en-US" altLang="ja-JP" dirty="0"/>
                  <a:t> on sets of integers.  As the sequence of integers remains almost the same for all the queries, building a 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segment tree</a:t>
                </a:r>
                <a:r>
                  <a:rPr lang="en-US" altLang="ja-JP" dirty="0"/>
                  <a:t> is beneficial.  Building the tree requires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dirty="0"/>
                  <a:t>calls of GCD and LCM, and only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calls are required for each query and update.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4ADEC4C5-37E6-4134-8526-5A1EFAEA4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906315"/>
                <a:ext cx="7543801" cy="2304290"/>
              </a:xfrm>
              <a:prstGeom prst="rect">
                <a:avLst/>
              </a:prstGeom>
              <a:blipFill>
                <a:blip r:embed="rId4"/>
                <a:stretch>
                  <a:fillRect l="-727" t="-2646" r="-2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801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C:Short Coding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6318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1/2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cs typeface="Courier New" panose="02070309020205020404" pitchFamily="49" charset="0"/>
              </a:rPr>
              <a:t>Find a program with the fewest possible number of lines to solve a given maze.</a:t>
            </a:r>
          </a:p>
          <a:p>
            <a:pPr marL="0" indent="0">
              <a:buNone/>
            </a:pPr>
            <a:endParaRPr lang="en-US" sz="28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b="1" dirty="0">
              <a:cs typeface="Courier New" panose="02070309020205020404" pitchFamily="49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EC6163-85AB-4F75-B9D7-C22337D54730}"/>
              </a:ext>
            </a:extLst>
          </p:cNvPr>
          <p:cNvSpPr txBox="1"/>
          <p:nvPr/>
        </p:nvSpPr>
        <p:spPr>
          <a:xfrm>
            <a:off x="2613547" y="3213627"/>
            <a:ext cx="157176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.##S...##.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..#...#...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..#...#...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.###...##.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.##....##.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.#.#..#...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.##...#...</a:t>
            </a:r>
          </a:p>
          <a:p>
            <a:r>
              <a:rPr lang="ja-JP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.#.....G#.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232746-7986-4069-97BE-ED2EF1279495}"/>
              </a:ext>
            </a:extLst>
          </p:cNvPr>
          <p:cNvSpPr txBox="1"/>
          <p:nvPr/>
        </p:nvSpPr>
        <p:spPr>
          <a:xfrm>
            <a:off x="4940490" y="3672748"/>
            <a:ext cx="1520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  : Start</a:t>
            </a:r>
          </a:p>
          <a:p>
            <a:r>
              <a:rPr kumimoji="1" lang="en-US" altLang="ja-JP" dirty="0"/>
              <a:t>G : Goal</a:t>
            </a:r>
          </a:p>
          <a:p>
            <a:r>
              <a:rPr kumimoji="1" lang="en-US" altLang="ja-JP" dirty="0"/>
              <a:t>.   : Vacant cell</a:t>
            </a:r>
          </a:p>
          <a:p>
            <a:r>
              <a:rPr kumimoji="1" lang="en-US" altLang="ja-JP" dirty="0"/>
              <a:t>#  : Filled cell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6813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2/2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cs typeface="Courier New" panose="02070309020205020404" pitchFamily="49" charset="0"/>
              </a:rPr>
              <a:t>You can use only the following commands:</a:t>
            </a:r>
            <a:endParaRPr lang="en-US" sz="2800" dirty="0">
              <a:cs typeface="Courier New" panose="02070309020205020404" pitchFamily="49" charset="0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7704997-267F-4BFA-8F2A-5403EEC24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56504"/>
              </p:ext>
            </p:extLst>
          </p:nvPr>
        </p:nvGraphicFramePr>
        <p:xfrm>
          <a:off x="960332" y="2957393"/>
          <a:ext cx="76836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288">
                  <a:extLst>
                    <a:ext uri="{9D8B030D-6E8A-4147-A177-3AD203B41FA5}">
                      <a16:colId xmlns:a16="http://schemas.microsoft.com/office/drawing/2014/main" val="1610198432"/>
                    </a:ext>
                  </a:extLst>
                </a:gridCol>
                <a:gridCol w="5533402">
                  <a:extLst>
                    <a:ext uri="{9D8B030D-6E8A-4147-A177-3AD203B41FA5}">
                      <a16:colId xmlns:a16="http://schemas.microsoft.com/office/drawing/2014/main" val="1891624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Command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Description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74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GOTO 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Goto</a:t>
                      </a:r>
                      <a:r>
                        <a:rPr kumimoji="1" lang="en-US" altLang="ja-JP" dirty="0"/>
                        <a:t> the l-</a:t>
                      </a:r>
                      <a:r>
                        <a:rPr kumimoji="1" lang="en-US" altLang="ja-JP" dirty="0" err="1"/>
                        <a:t>th</a:t>
                      </a:r>
                      <a:r>
                        <a:rPr kumimoji="1" lang="en-US" altLang="ja-JP" dirty="0"/>
                        <a:t> line in the program.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7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IF-OPEN 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Goto</a:t>
                      </a:r>
                      <a:r>
                        <a:rPr kumimoji="1" lang="en-US" altLang="ja-JP" dirty="0"/>
                        <a:t> the l-</a:t>
                      </a:r>
                      <a:r>
                        <a:rPr kumimoji="1" lang="en-US" altLang="ja-JP" dirty="0" err="1"/>
                        <a:t>th</a:t>
                      </a:r>
                      <a:r>
                        <a:rPr kumimoji="1" lang="en-US" altLang="ja-JP" dirty="0"/>
                        <a:t> line in the program if can move forward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5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FORWARD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Move forward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9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LEFT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Turn left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54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RIGHT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Turn right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528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8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Any maze can be solved by the left-hand rule algorithm.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 number of lines of a solution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	</a:t>
                </a:r>
                <a:r>
                  <a:rPr lang="en-US" sz="2800" b="1" dirty="0"/>
                  <a:t>Brute-force search + simulation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27" t="-2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FC291E-7903-49C5-9073-2762F2AA55D9}"/>
              </a:ext>
            </a:extLst>
          </p:cNvPr>
          <p:cNvSpPr txBox="1"/>
          <p:nvPr/>
        </p:nvSpPr>
        <p:spPr>
          <a:xfrm>
            <a:off x="3435696" y="2652215"/>
            <a:ext cx="115916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LEFT</a:t>
            </a:r>
          </a:p>
          <a:p>
            <a:r>
              <a:rPr kumimoji="1" lang="en-US" altLang="ja-JP" dirty="0"/>
              <a:t>IF-OPEN 5</a:t>
            </a:r>
          </a:p>
          <a:p>
            <a:r>
              <a:rPr kumimoji="1" lang="en-US" altLang="ja-JP" dirty="0"/>
              <a:t>RIGHT</a:t>
            </a:r>
          </a:p>
          <a:p>
            <a:r>
              <a:rPr kumimoji="1" lang="en-US" altLang="ja-JP" dirty="0"/>
              <a:t>GOTO 2</a:t>
            </a:r>
          </a:p>
          <a:p>
            <a:r>
              <a:rPr kumimoji="1" lang="en-US" altLang="ja-JP" dirty="0"/>
              <a:t>FORWARD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300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87D1A1-9AA8-4F59-B2A1-815CD587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Estimation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F37641E-0D12-425D-9C2A-302033628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/>
                  <a:t>How many valid programs?</a:t>
                </a:r>
                <a:endParaRPr kumimoji="1" lang="en-US" altLang="ja-JP" b="1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𝑝𝑟𝑜𝑔𝑟𝑎𝑚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𝑙𝑖𝑛𝑒𝑠</m:t>
                              </m:r>
                            </m:e>
                          </m:d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=14641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201168" lvl="1" indent="0">
                  <a:buNone/>
                </a:pPr>
                <a:endParaRPr kumimoji="1" lang="en-US" altLang="ja-JP" dirty="0"/>
              </a:p>
              <a:p>
                <a:pPr lvl="1"/>
                <a:r>
                  <a:rPr lang="en-US" altLang="ja-JP" dirty="0"/>
                  <a:t>GOTO 1, …, GOTO 4</a:t>
                </a:r>
              </a:p>
              <a:p>
                <a:pPr lvl="1"/>
                <a:r>
                  <a:rPr lang="en-US" altLang="ja-JP" dirty="0"/>
                  <a:t>IF-OPEN 1, …, IF-OPEN 4</a:t>
                </a:r>
              </a:p>
              <a:p>
                <a:pPr lvl="1"/>
                <a:r>
                  <a:rPr kumimoji="1" lang="en-US" altLang="ja-JP" dirty="0"/>
                  <a:t>FORWARD, LEFT, RIGHT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b="1" dirty="0"/>
                  <a:t>How many states in a simulation (to check one program.)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×4×4≤1600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F37641E-0D12-425D-9C2A-302033628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中かっこ 3">
            <a:extLst>
              <a:ext uri="{FF2B5EF4-FFF2-40B4-BE49-F238E27FC236}">
                <a16:creationId xmlns:a16="http://schemas.microsoft.com/office/drawing/2014/main" id="{F6EF26F8-11F8-4A84-86A0-6E88B0DDEE98}"/>
              </a:ext>
            </a:extLst>
          </p:cNvPr>
          <p:cNvSpPr/>
          <p:nvPr/>
        </p:nvSpPr>
        <p:spPr>
          <a:xfrm>
            <a:off x="3789528" y="2797792"/>
            <a:ext cx="150125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E84421-5B1F-4EF7-97E0-775F4588F1A6}"/>
              </a:ext>
            </a:extLst>
          </p:cNvPr>
          <p:cNvSpPr txBox="1"/>
          <p:nvPr/>
        </p:nvSpPr>
        <p:spPr>
          <a:xfrm>
            <a:off x="4176215" y="3108426"/>
            <a:ext cx="30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 kinds of commands per line</a:t>
            </a:r>
            <a:endParaRPr kumimoji="1" lang="ja-JP" altLang="en-US" dirty="0"/>
          </a:p>
        </p:txBody>
      </p:sp>
      <p:sp>
        <p:nvSpPr>
          <p:cNvPr id="6" name="左中かっこ 5">
            <a:extLst>
              <a:ext uri="{FF2B5EF4-FFF2-40B4-BE49-F238E27FC236}">
                <a16:creationId xmlns:a16="http://schemas.microsoft.com/office/drawing/2014/main" id="{6D823253-5567-42D8-AD7F-BEFC64874224}"/>
              </a:ext>
            </a:extLst>
          </p:cNvPr>
          <p:cNvSpPr/>
          <p:nvPr/>
        </p:nvSpPr>
        <p:spPr>
          <a:xfrm rot="16200000">
            <a:off x="3616654" y="4624265"/>
            <a:ext cx="150125" cy="5004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7FF52C-EC21-4AF9-B378-86069CE439E3}"/>
              </a:ext>
            </a:extLst>
          </p:cNvPr>
          <p:cNvSpPr txBox="1"/>
          <p:nvPr/>
        </p:nvSpPr>
        <p:spPr>
          <a:xfrm>
            <a:off x="3049010" y="4874474"/>
            <a:ext cx="908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Where</a:t>
            </a:r>
          </a:p>
          <a:p>
            <a:r>
              <a:rPr kumimoji="1" lang="en-US" altLang="ja-JP" dirty="0"/>
              <a:t>in maze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A1B0802-CD97-4680-AD42-E11D44C90ED6}"/>
              </a:ext>
            </a:extLst>
          </p:cNvPr>
          <p:cNvCxnSpPr>
            <a:cxnSpLocks/>
          </p:cNvCxnSpPr>
          <p:nvPr/>
        </p:nvCxnSpPr>
        <p:spPr>
          <a:xfrm flipV="1">
            <a:off x="4335440" y="4786910"/>
            <a:ext cx="0" cy="733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304002-E0C1-4A88-B2FD-3059B6467726}"/>
              </a:ext>
            </a:extLst>
          </p:cNvPr>
          <p:cNvSpPr txBox="1"/>
          <p:nvPr/>
        </p:nvSpPr>
        <p:spPr>
          <a:xfrm>
            <a:off x="3823825" y="5508397"/>
            <a:ext cx="102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Which</a:t>
            </a:r>
          </a:p>
          <a:p>
            <a:r>
              <a:rPr kumimoji="1" lang="en-US" altLang="ja-JP" dirty="0"/>
              <a:t>direction</a:t>
            </a:r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E74B5C6-C211-4A9D-AEF4-9E143C96017C}"/>
              </a:ext>
            </a:extLst>
          </p:cNvPr>
          <p:cNvCxnSpPr>
            <a:cxnSpLocks/>
          </p:cNvCxnSpPr>
          <p:nvPr/>
        </p:nvCxnSpPr>
        <p:spPr>
          <a:xfrm flipH="1" flipV="1">
            <a:off x="4758519" y="4799411"/>
            <a:ext cx="436729" cy="51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9AF2DB-FEBD-41F5-9539-686FDAEA23B6}"/>
              </a:ext>
            </a:extLst>
          </p:cNvPr>
          <p:cNvSpPr txBox="1"/>
          <p:nvPr/>
        </p:nvSpPr>
        <p:spPr>
          <a:xfrm>
            <a:off x="5149755" y="5268146"/>
            <a:ext cx="1974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Which</a:t>
            </a:r>
          </a:p>
          <a:p>
            <a:r>
              <a:rPr kumimoji="1" lang="en-US" altLang="ja-JP" dirty="0"/>
              <a:t>line in the program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649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>
                <a:ea typeface="ＭＳ Ｐゴシック"/>
              </a:rPr>
              <a:t>K:</a:t>
            </a:r>
            <a:r>
              <a:rPr lang="en-US" dirty="0" err="1">
                <a:ea typeface="+mj-lt"/>
                <a:cs typeface="+mj-lt"/>
              </a:rPr>
              <a:t>Suffixes</a:t>
            </a:r>
            <a:r>
              <a:rPr lang="en-US" dirty="0">
                <a:ea typeface="+mj-lt"/>
                <a:cs typeface="+mj-lt"/>
              </a:rPr>
              <a:t> may Contain Prefixes</a:t>
            </a:r>
            <a:endParaRPr lang="en-US" altLang="ja-JP" dirty="0">
              <a:ea typeface="ＭＳ Ｐゴシック"/>
              <a:cs typeface="Calibri Ligh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309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Given a target string</a:t>
            </a:r>
            <a:endParaRPr lang="en-US" altLang="ja-JP" sz="2800" dirty="0">
              <a:ea typeface="ＭＳ Ｐゴシック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latin typeface="Calibri"/>
                <a:ea typeface="ＭＳ Ｐゴシック"/>
                <a:cs typeface="Calibri"/>
              </a:rPr>
              <a:t>Bullet string s has n suffixes, s(1) … s(n)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ea typeface="ＭＳ Ｐゴシック"/>
                <a:cs typeface="Calibri"/>
              </a:rPr>
              <a:t>Score = sum of LCP(target, s(</a:t>
            </a:r>
            <a:r>
              <a:rPr lang="en-US" sz="2800" dirty="0" err="1">
                <a:latin typeface="Calibri"/>
                <a:ea typeface="ＭＳ Ｐゴシック"/>
                <a:cs typeface="Calibri"/>
              </a:rPr>
              <a:t>i</a:t>
            </a:r>
            <a:r>
              <a:rPr lang="en-US" sz="2800" dirty="0">
                <a:latin typeface="Calibri"/>
                <a:ea typeface="ＭＳ Ｐゴシック"/>
                <a:cs typeface="Calibri"/>
              </a:rPr>
              <a:t>))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ea typeface="ＭＳ Ｐゴシック"/>
                <a:cs typeface="Calibri"/>
              </a:rPr>
              <a:t>Find bullet string, print the maximum score</a:t>
            </a:r>
          </a:p>
          <a:p>
            <a:pPr marL="0" indent="0">
              <a:buNone/>
            </a:pPr>
            <a:r>
              <a:rPr lang="en-US" dirty="0"/>
              <a:t>LCP = length of longest common prefix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6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B78C4-1413-4F0E-8A45-720C939D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Calibri Light"/>
              </a:rPr>
              <a:t>Commentaries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4D04B1-94C1-4A91-9419-9F378ECF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Decreasing order of #attempt teams</a:t>
            </a:r>
            <a:br>
              <a:rPr lang="en-US" altLang="ja-JP" dirty="0">
                <a:cs typeface="Calibri"/>
              </a:rPr>
            </a:br>
            <a:r>
              <a:rPr lang="en-US" altLang="ja-JP" dirty="0"/>
              <a:t>(tie-breaking by alphabetical order)</a:t>
            </a:r>
            <a:endParaRPr lang="en-US" altLang="ja-JP" dirty="0">
              <a:cs typeface="Calibri"/>
            </a:endParaRPr>
          </a:p>
          <a:p>
            <a:endParaRPr kumimoji="1" lang="en-US" altLang="ja-JP" dirty="0"/>
          </a:p>
          <a:p>
            <a:r>
              <a:rPr lang="en-US" altLang="ja-JP" dirty="0"/>
              <a:t>A </a:t>
            </a:r>
            <a:r>
              <a:rPr lang="en-US" altLang="ja-JP" dirty="0">
                <a:sym typeface="Wingdings" pitchFamily="2" charset="2"/>
              </a:rPr>
              <a:t> B  J  G  I  E  H  C  K  F  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1940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129193"/>
          </a:xfrm>
        </p:spPr>
        <p:txBody>
          <a:bodyPr vert="horz" lIns="0" tIns="45720" rIns="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cs typeface="Calibri"/>
              </a:rPr>
              <a:t>Build automaton</a:t>
            </a:r>
          </a:p>
          <a:p>
            <a:pPr marL="514350" indent="-514350">
              <a:buAutoNum type="arabicPeriod"/>
            </a:pPr>
            <a:endParaRPr lang="en-US" sz="2800" dirty="0">
              <a:cs typeface="Calibri"/>
            </a:endParaRPr>
          </a:p>
          <a:p>
            <a:pPr marL="514350" indent="-514350">
              <a:buAutoNum type="arabicPeriod"/>
            </a:pPr>
            <a:endParaRPr lang="en-US" sz="28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>
                <a:cs typeface="Calibri"/>
              </a:rPr>
              <a:t>Dynamic programming</a:t>
            </a:r>
          </a:p>
        </p:txBody>
      </p:sp>
      <p:pic>
        <p:nvPicPr>
          <p:cNvPr id="5" name="図 6">
            <a:extLst>
              <a:ext uri="{FF2B5EF4-FFF2-40B4-BE49-F238E27FC236}">
                <a16:creationId xmlns:a16="http://schemas.microsoft.com/office/drawing/2014/main" id="{36540550-78B3-4A02-A406-CA9F32ED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0" y="2407712"/>
            <a:ext cx="4314415" cy="9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0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Automaton</a:t>
            </a:r>
          </a:p>
        </p:txBody>
      </p:sp>
      <p:pic>
        <p:nvPicPr>
          <p:cNvPr id="7" name="図 8">
            <a:extLst>
              <a:ext uri="{FF2B5EF4-FFF2-40B4-BE49-F238E27FC236}">
                <a16:creationId xmlns:a16="http://schemas.microsoft.com/office/drawing/2014/main" id="{E4C3F32E-D292-4FC5-9D7F-7FBEF9F0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52" y="2439506"/>
            <a:ext cx="4407876" cy="935635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1CC4B7-FF46-406E-82A2-94C4FBD1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altLang="ja-JP" sz="2800">
                <a:ea typeface="+mn-lt"/>
                <a:cs typeface="+mn-lt"/>
              </a:rPr>
              <a:t>Forward edge makes suffixes longer</a:t>
            </a:r>
            <a:endParaRPr lang="ja-JP" sz="2800">
              <a:ea typeface="+mn-lt"/>
              <a:cs typeface="+mn-lt"/>
            </a:endParaRPr>
          </a:p>
          <a:p>
            <a:pPr indent="-91440"/>
            <a:endParaRPr lang="ja-JP" altLang="en-US" dirty="0">
              <a:ea typeface="ＭＳ Ｐゴシック"/>
              <a:cs typeface="Calibri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E5C9D7-11D5-4DDB-912E-880DB53FF122}"/>
              </a:ext>
            </a:extLst>
          </p:cNvPr>
          <p:cNvSpPr txBox="1"/>
          <p:nvPr/>
        </p:nvSpPr>
        <p:spPr>
          <a:xfrm>
            <a:off x="2098430" y="3862987"/>
            <a:ext cx="85578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ja-JP" altLang="en-US" sz="2400">
                <a:ea typeface="ＭＳ Ｐゴシック"/>
              </a:rPr>
              <a:t>abab</a:t>
            </a:r>
            <a:endParaRPr lang="ja-JP" sz="2400">
              <a:ea typeface="ＭＳ Ｐゴシック" panose="020B0600070205080204" pitchFamily="34" charset="-128"/>
              <a:cs typeface="Calibri"/>
            </a:endParaRP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bab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ab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E16A61-125C-4F53-8957-37E83E07E98F}"/>
              </a:ext>
            </a:extLst>
          </p:cNvPr>
          <p:cNvSpPr txBox="1"/>
          <p:nvPr/>
        </p:nvSpPr>
        <p:spPr>
          <a:xfrm>
            <a:off x="5804487" y="3898155"/>
            <a:ext cx="97145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ja-JP" altLang="en-US" sz="2400">
                <a:ea typeface="ＭＳ Ｐゴシック"/>
              </a:rPr>
              <a:t>ababc</a:t>
            </a:r>
            <a:endParaRPr lang="ja-JP" sz="2400">
              <a:ea typeface="ＭＳ Ｐゴシック" panose="020B0600070205080204" pitchFamily="34" charset="-128"/>
              <a:cs typeface="Calibri"/>
            </a:endParaRP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babc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abc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bc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c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CDB4066-BEDD-4197-9F1F-C05480D437C0}"/>
              </a:ext>
            </a:extLst>
          </p:cNvPr>
          <p:cNvSpPr/>
          <p:nvPr/>
        </p:nvSpPr>
        <p:spPr>
          <a:xfrm>
            <a:off x="3970200" y="4560076"/>
            <a:ext cx="973015" cy="4806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554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Automaton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1CC4B7-FF46-406E-82A2-94C4FBD1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14350" indent="-514350">
              <a:buFont typeface="Courier New,monospace" panose="020F0502020204030204" pitchFamily="34" charset="0"/>
              <a:buChar char="o"/>
            </a:pPr>
            <a:r>
              <a:rPr lang="en-US" sz="2800">
                <a:ea typeface="+mn-lt"/>
                <a:cs typeface="+mn-lt"/>
              </a:rPr>
              <a:t>Backward edge fixes some LCP scores</a:t>
            </a:r>
          </a:p>
          <a:p>
            <a:pPr marL="383540" lvl="1">
              <a:buFont typeface="Courier New,monospace" panose="020F0502020204030204" pitchFamily="34" charset="0"/>
              <a:buChar char="o"/>
            </a:pPr>
            <a:r>
              <a:rPr lang="en-US" sz="2200">
                <a:ea typeface="+mn-lt"/>
                <a:cs typeface="+mn-lt"/>
              </a:rPr>
              <a:t>Precalculate backward edge scores</a:t>
            </a:r>
          </a:p>
          <a:p>
            <a:endParaRPr lang="en-US" altLang="ja-JP" sz="2800" dirty="0">
              <a:ea typeface="+mn-lt"/>
              <a:cs typeface="+mn-lt"/>
            </a:endParaRPr>
          </a:p>
          <a:p>
            <a:pPr indent="-91440"/>
            <a:endParaRPr lang="ja-JP" altLang="en-US" dirty="0">
              <a:ea typeface="ＭＳ Ｐゴシック"/>
              <a:cs typeface="Calibri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E5C9D7-11D5-4DDB-912E-880DB53FF122}"/>
              </a:ext>
            </a:extLst>
          </p:cNvPr>
          <p:cNvSpPr txBox="1"/>
          <p:nvPr/>
        </p:nvSpPr>
        <p:spPr>
          <a:xfrm>
            <a:off x="2098430" y="4078007"/>
            <a:ext cx="85578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ja-JP" altLang="en-US" sz="2400">
                <a:ea typeface="ＭＳ Ｐゴシック"/>
              </a:rPr>
              <a:t>abab</a:t>
            </a:r>
            <a:endParaRPr lang="ja-JP" sz="2400">
              <a:ea typeface="ＭＳ Ｐゴシック" panose="020B0600070205080204" pitchFamily="34" charset="-128"/>
              <a:cs typeface="Calibri"/>
            </a:endParaRP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bab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ab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E16A61-125C-4F53-8957-37E83E07E98F}"/>
              </a:ext>
            </a:extLst>
          </p:cNvPr>
          <p:cNvSpPr txBox="1"/>
          <p:nvPr/>
        </p:nvSpPr>
        <p:spPr>
          <a:xfrm>
            <a:off x="5804487" y="4113175"/>
            <a:ext cx="97145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ja-JP" altLang="en-US" sz="2400" b="1">
                <a:solidFill>
                  <a:srgbClr val="FF0000"/>
                </a:solidFill>
                <a:ea typeface="ＭＳ Ｐゴシック"/>
              </a:rPr>
              <a:t>abab</a:t>
            </a:r>
            <a:r>
              <a:rPr lang="ja-JP" altLang="en-US" sz="2400">
                <a:ea typeface="ＭＳ Ｐゴシック"/>
              </a:rPr>
              <a:t>a</a:t>
            </a:r>
            <a:endParaRPr lang="ja-JP" sz="2400">
              <a:ea typeface="ＭＳ Ｐゴシック" panose="020B0600070205080204" pitchFamily="34" charset="-128"/>
              <a:cs typeface="Calibri"/>
            </a:endParaRP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baba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aba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ba</a:t>
            </a:r>
          </a:p>
          <a:p>
            <a:pPr algn="r"/>
            <a:r>
              <a:rPr lang="ja-JP" altLang="en-US" sz="2400">
                <a:ea typeface="ＭＳ Ｐゴシック"/>
                <a:cs typeface="Calibri"/>
              </a:rPr>
              <a:t>a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CDB4066-BEDD-4197-9F1F-C05480D437C0}"/>
              </a:ext>
            </a:extLst>
          </p:cNvPr>
          <p:cNvSpPr/>
          <p:nvPr/>
        </p:nvSpPr>
        <p:spPr>
          <a:xfrm>
            <a:off x="3970200" y="4775096"/>
            <a:ext cx="973015" cy="4806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図 9">
            <a:extLst>
              <a:ext uri="{FF2B5EF4-FFF2-40B4-BE49-F238E27FC236}">
                <a16:creationId xmlns:a16="http://schemas.microsoft.com/office/drawing/2014/main" id="{6B0DE675-9E8F-4BE0-9F96-5EA4861C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92" y="3114105"/>
            <a:ext cx="4196861" cy="9356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3DF868-9078-48D1-8B04-E16C103C1958}"/>
              </a:ext>
            </a:extLst>
          </p:cNvPr>
          <p:cNvSpPr txBox="1"/>
          <p:nvPr/>
        </p:nvSpPr>
        <p:spPr>
          <a:xfrm>
            <a:off x="7014173" y="4196281"/>
            <a:ext cx="1509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ea typeface="ＭＳ Ｐゴシック"/>
              </a:rPr>
              <a:t>Fixed score 4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6513667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Automaton</a:t>
            </a:r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id="{7BCD62E3-2604-4506-B858-27AD7744F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088" y="2181375"/>
            <a:ext cx="4314415" cy="935939"/>
          </a:xfrm>
        </p:spPr>
      </p:pic>
      <p:pic>
        <p:nvPicPr>
          <p:cNvPr id="7" name="図 8">
            <a:extLst>
              <a:ext uri="{FF2B5EF4-FFF2-40B4-BE49-F238E27FC236}">
                <a16:creationId xmlns:a16="http://schemas.microsoft.com/office/drawing/2014/main" id="{E4C3F32E-D292-4FC5-9D7F-7FBEF9F0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623536"/>
            <a:ext cx="4407876" cy="935635"/>
          </a:xfrm>
          <a:prstGeom prst="rect">
            <a:avLst/>
          </a:prstGeom>
        </p:spPr>
      </p:pic>
      <p:pic>
        <p:nvPicPr>
          <p:cNvPr id="9" name="図 9">
            <a:extLst>
              <a:ext uri="{FF2B5EF4-FFF2-40B4-BE49-F238E27FC236}">
                <a16:creationId xmlns:a16="http://schemas.microsoft.com/office/drawing/2014/main" id="{7A748784-0672-4DE9-ABA7-85A40DC2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108" y="4924798"/>
            <a:ext cx="4196861" cy="9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93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129193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514350" indent="-514350">
              <a:buFont typeface="Courier New" panose="020F0502020204030204" pitchFamily="34" charset="0"/>
              <a:buChar char="o"/>
            </a:pPr>
            <a:r>
              <a:rPr lang="en-US" sz="2800" dirty="0" err="1">
                <a:cs typeface="Calibri"/>
              </a:rPr>
              <a:t>dp</a:t>
            </a:r>
            <a:r>
              <a:rPr lang="en-US" sz="2800" dirty="0">
                <a:cs typeface="Calibri"/>
              </a:rPr>
              <a:t>(</a:t>
            </a:r>
            <a:r>
              <a:rPr lang="en-US" sz="2800" dirty="0" err="1">
                <a:cs typeface="Calibri"/>
              </a:rPr>
              <a:t>i</a:t>
            </a:r>
            <a:r>
              <a:rPr lang="en-US" sz="2800" dirty="0">
                <a:cs typeface="Calibri"/>
              </a:rPr>
              <a:t>, j) = maximum score</a:t>
            </a:r>
            <a:endParaRPr lang="en-US" sz="220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400" err="1">
                <a:cs typeface="Calibri"/>
              </a:rPr>
              <a:t>i</a:t>
            </a:r>
            <a:r>
              <a:rPr lang="en-US" sz="2400">
                <a:cs typeface="Calibri"/>
              </a:rPr>
              <a:t> letters of the bullet string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400" dirty="0">
                <a:cs typeface="Calibri"/>
              </a:rPr>
              <a:t>j-</a:t>
            </a:r>
            <a:r>
              <a:rPr lang="en-US" sz="2400" err="1">
                <a:cs typeface="Calibri"/>
              </a:rPr>
              <a:t>th</a:t>
            </a:r>
            <a:r>
              <a:rPr lang="en-US" sz="2400">
                <a:cs typeface="Calibri"/>
              </a:rPr>
              <a:t> node on the automaton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endParaRPr lang="en-US" sz="2400" dirty="0">
              <a:cs typeface="Calibri"/>
            </a:endParaRPr>
          </a:p>
          <a:p>
            <a:pPr indent="-514350">
              <a:buFont typeface="Courier New" panose="020F0502020204030204" pitchFamily="34" charset="0"/>
              <a:buChar char="o"/>
            </a:pPr>
            <a:r>
              <a:rPr lang="en-US" sz="2800">
                <a:cs typeface="Calibri"/>
              </a:rPr>
              <a:t>Forward edge from j to j+1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600">
                <a:cs typeface="Calibri"/>
              </a:rPr>
              <a:t>dp(i+1, j+1) ← max(dp(i+1, j+1), dp(i, j))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endParaRPr lang="en-US" sz="2600" dirty="0">
              <a:cs typeface="Calibri"/>
            </a:endParaRPr>
          </a:p>
          <a:p>
            <a:pPr indent="-514350">
              <a:buFont typeface="Courier New" panose="020F0502020204030204" pitchFamily="34" charset="0"/>
              <a:buChar char="o"/>
            </a:pPr>
            <a:r>
              <a:rPr lang="en-US" sz="2800">
                <a:cs typeface="Calibri"/>
              </a:rPr>
              <a:t>Backward edge from x to y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2600" err="1">
                <a:ea typeface="+mn-lt"/>
                <a:cs typeface="+mn-lt"/>
              </a:rPr>
              <a:t>dp</a:t>
            </a:r>
            <a:r>
              <a:rPr lang="en-US" sz="2600" dirty="0">
                <a:ea typeface="+mn-lt"/>
                <a:cs typeface="+mn-lt"/>
              </a:rPr>
              <a:t>(</a:t>
            </a:r>
            <a:r>
              <a:rPr lang="en-US" sz="2600">
                <a:ea typeface="+mn-lt"/>
                <a:cs typeface="+mn-lt"/>
              </a:rPr>
              <a:t>i+1, y) ← max(</a:t>
            </a:r>
            <a:r>
              <a:rPr lang="en-US" sz="2600" err="1">
                <a:ea typeface="+mn-lt"/>
                <a:cs typeface="+mn-lt"/>
              </a:rPr>
              <a:t>dp</a:t>
            </a:r>
            <a:r>
              <a:rPr lang="en-US" sz="2600">
                <a:ea typeface="+mn-lt"/>
                <a:cs typeface="+mn-lt"/>
              </a:rPr>
              <a:t>(i+1, y), dp(i, x) + score(x, y))</a:t>
            </a:r>
            <a:endParaRPr lang="en-US" sz="2600" dirty="0">
              <a:cs typeface="Calibri" panose="020F0502020204030204"/>
            </a:endParaRPr>
          </a:p>
          <a:p>
            <a:pPr indent="-514350">
              <a:buFont typeface="Courier New" panose="020F0502020204030204" pitchFamily="34" charset="0"/>
              <a:buChar char="o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0971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/>
                <a:cs typeface="Calibri Light"/>
              </a:rPr>
              <a:t>Dynamic programming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129193"/>
          </a:xfrm>
        </p:spPr>
        <p:txBody>
          <a:bodyPr vert="horz" lIns="0" tIns="45720" rIns="0" bIns="45720" rtlCol="0" anchor="t">
            <a:normAutofit/>
          </a:bodyPr>
          <a:lstStyle/>
          <a:p>
            <a:pPr indent="-514350">
              <a:buFont typeface="Courier New" panose="020F0502020204030204" pitchFamily="34" charset="0"/>
              <a:buChar char="o"/>
            </a:pPr>
            <a:r>
              <a:rPr lang="en-US" sz="2800" dirty="0">
                <a:cs typeface="Calibri"/>
              </a:rPr>
              <a:t>O(</a:t>
            </a:r>
            <a:r>
              <a:rPr lang="en-US" sz="2800" dirty="0" err="1">
                <a:cs typeface="Calibri"/>
              </a:rPr>
              <a:t>an</a:t>
            </a:r>
            <a:r>
              <a:rPr lang="en-US" altLang="ja-JP" sz="2800" dirty="0" err="1">
                <a:ea typeface="ＭＳ Ｐゴシック"/>
                <a:cs typeface="Calibri"/>
              </a:rPr>
              <a:t>m</a:t>
            </a:r>
            <a:r>
              <a:rPr lang="en-US" sz="2800" dirty="0">
                <a:cs typeface="Calibri"/>
              </a:rPr>
              <a:t>)</a:t>
            </a:r>
            <a:endParaRPr lang="ja-JP" dirty="0"/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ja-JP" altLang="en-US" sz="2600">
                <a:ea typeface="ＭＳ Ｐゴシック"/>
                <a:cs typeface="Calibri"/>
              </a:rPr>
              <a:t>a : kinds of letters, 26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ja-JP" altLang="en-US" sz="2600">
                <a:ea typeface="ＭＳ Ｐゴシック"/>
                <a:cs typeface="Calibri"/>
              </a:rPr>
              <a:t>m : length of target string</a:t>
            </a:r>
            <a:endParaRPr lang="ja-JP" altLang="en-US" sz="2600" dirty="0">
              <a:ea typeface="ＭＳ Ｐゴシック"/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ja-JP" altLang="en-US" sz="2600">
                <a:ea typeface="ＭＳ Ｐゴシック"/>
                <a:cs typeface="Calibri"/>
              </a:rPr>
              <a:t>DFA has O(am) edges</a:t>
            </a:r>
            <a:endParaRPr lang="ja-JP" altLang="en-US" sz="2600" dirty="0">
              <a:ea typeface="ＭＳ Ｐゴシック"/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endParaRPr lang="ja-JP" altLang="en-US" sz="2600" dirty="0">
              <a:ea typeface="ＭＳ Ｐゴシック"/>
              <a:cs typeface="Calibri"/>
            </a:endParaRPr>
          </a:p>
          <a:p>
            <a:pPr indent="-514350">
              <a:buFont typeface="Courier New" panose="020F0502020204030204" pitchFamily="34" charset="0"/>
              <a:buChar char="o"/>
            </a:pPr>
            <a:r>
              <a:rPr lang="ja-JP" altLang="en-US" sz="2800">
                <a:ea typeface="ＭＳ Ｐゴシック"/>
                <a:cs typeface="Calibri"/>
              </a:rPr>
              <a:t>O(nm)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ja-JP" altLang="en-US" sz="2600">
                <a:ea typeface="ＭＳ Ｐゴシック"/>
                <a:cs typeface="Calibri"/>
              </a:rPr>
              <a:t>NFA has O(m) edges</a:t>
            </a:r>
            <a:endParaRPr lang="ja-JP" altLang="en-US" sz="2600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687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F: Solar Car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736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6894"/>
          </a:xfrm>
        </p:spPr>
        <p:txBody>
          <a:bodyPr/>
          <a:lstStyle/>
          <a:p>
            <a:r>
              <a:rPr lang="en-US" dirty="0"/>
              <a:t>Problem Description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720647" y="1541220"/>
            <a:ext cx="7748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of poles are placed at the field.</a:t>
            </a:r>
          </a:p>
          <a:p>
            <a:r>
              <a:rPr lang="en-US" sz="2400" dirty="0"/>
              <a:t>Drives a car from pole </a:t>
            </a:r>
            <a:r>
              <a:rPr lang="en-US" sz="2400" b="1" dirty="0"/>
              <a:t>s</a:t>
            </a:r>
            <a:r>
              <a:rPr lang="en-US" sz="2400" dirty="0"/>
              <a:t> to </a:t>
            </a:r>
            <a:r>
              <a:rPr lang="en-US" sz="2400" b="1" dirty="0"/>
              <a:t>t</a:t>
            </a:r>
            <a:r>
              <a:rPr lang="en-US" sz="2400" dirty="0"/>
              <a:t>, and then from </a:t>
            </a:r>
            <a:r>
              <a:rPr lang="en-US" sz="2400" b="1" dirty="0"/>
              <a:t>t</a:t>
            </a:r>
            <a:r>
              <a:rPr lang="en-US" sz="2400" dirty="0"/>
              <a:t> to </a:t>
            </a:r>
            <a:r>
              <a:rPr lang="en-US" sz="2400" b="1" dirty="0"/>
              <a:t>u</a:t>
            </a:r>
            <a:r>
              <a:rPr lang="en-US" sz="2400" dirty="0"/>
              <a:t> within shortest route.</a:t>
            </a:r>
          </a:p>
          <a:p>
            <a:r>
              <a:rPr lang="en-US" sz="2400" dirty="0"/>
              <a:t>Poles cast infinitely long shadows, and the car cannot go across them.</a:t>
            </a:r>
          </a:p>
          <a:p>
            <a:endParaRPr lang="en-US" sz="2400" dirty="0"/>
          </a:p>
        </p:txBody>
      </p:sp>
      <p:pic>
        <p:nvPicPr>
          <p:cNvPr id="15" name="図 14" descr="グラフ, 折れ線グラフ&#10;&#10;自動的に生成された説明">
            <a:extLst>
              <a:ext uri="{FF2B5EF4-FFF2-40B4-BE49-F238E27FC236}">
                <a16:creationId xmlns:a16="http://schemas.microsoft.com/office/drawing/2014/main" id="{BDEDCE2B-73E6-334D-879E-91AA80A8F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1"/>
          <a:stretch/>
        </p:blipFill>
        <p:spPr>
          <a:xfrm>
            <a:off x="774597" y="3521086"/>
            <a:ext cx="3357924" cy="26436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9BBDFD-657D-2F4A-A93F-65E288CF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48" y="5693137"/>
            <a:ext cx="457545" cy="4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3E97C7-87EC-0B4D-B717-A8B807A60FEC}"/>
              </a:ext>
            </a:extLst>
          </p:cNvPr>
          <p:cNvSpPr txBox="1"/>
          <p:nvPr/>
        </p:nvSpPr>
        <p:spPr>
          <a:xfrm>
            <a:off x="4444410" y="3575704"/>
            <a:ext cx="4464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First, </a:t>
            </a:r>
            <a:r>
              <a:rPr lang="en-US" sz="2400" b="1" dirty="0"/>
              <a:t>s</a:t>
            </a:r>
            <a:r>
              <a:rPr lang="en-US" sz="2400" dirty="0"/>
              <a:t> and </a:t>
            </a:r>
            <a:r>
              <a:rPr lang="en-US" sz="2400" b="1" dirty="0"/>
              <a:t>u</a:t>
            </a:r>
            <a:r>
              <a:rPr lang="en-US" sz="2400" dirty="0"/>
              <a:t> are chosen from each range, and </a:t>
            </a:r>
            <a:r>
              <a:rPr lang="en-US" sz="2400" b="1" dirty="0"/>
              <a:t>t</a:t>
            </a:r>
            <a:r>
              <a:rPr lang="en-US" sz="2400" dirty="0"/>
              <a:t> is chosen to maximize the length of the path.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7284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6894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720647" y="1541220"/>
            <a:ext cx="7748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Find the shortest path between each pair of poles.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O(n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Find </a:t>
            </a:r>
            <a:r>
              <a:rPr lang="en-US" sz="2400" b="1" dirty="0"/>
              <a:t>t</a:t>
            </a:r>
            <a:r>
              <a:rPr lang="en-US" sz="2400" dirty="0"/>
              <a:t> for all pairs (</a:t>
            </a:r>
            <a:r>
              <a:rPr lang="en-US" sz="2400" b="1" dirty="0"/>
              <a:t>s</a:t>
            </a:r>
            <a:r>
              <a:rPr lang="en-US" sz="2400" dirty="0"/>
              <a:t>, </a:t>
            </a:r>
            <a:r>
              <a:rPr lang="en-US" sz="2400" b="1" dirty="0"/>
              <a:t>u</a:t>
            </a:r>
            <a:r>
              <a:rPr lang="en-US" sz="2400" dirty="0"/>
              <a:t>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O(n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Answer the queries.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Find cumulative sum and answer each query in O(1)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O(n</a:t>
            </a:r>
            <a:r>
              <a:rPr lang="en-US" sz="2400" baseline="30000" dirty="0"/>
              <a:t>2</a:t>
            </a:r>
            <a:r>
              <a:rPr lang="en-US" sz="2400" dirty="0"/>
              <a:t>+q)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8554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6894"/>
          </a:xfrm>
        </p:spPr>
        <p:txBody>
          <a:bodyPr/>
          <a:lstStyle/>
          <a:p>
            <a:r>
              <a:rPr lang="en-US" dirty="0"/>
              <a:t>Step 1. (slow version O(n</a:t>
            </a:r>
            <a:r>
              <a:rPr lang="en-US" baseline="30000" dirty="0"/>
              <a:t>3</a:t>
            </a:r>
            <a:r>
              <a:rPr lang="en-US" dirty="0"/>
              <a:t>))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720647" y="1541220"/>
            <a:ext cx="774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shortest path between each pair of </a:t>
            </a:r>
            <a:r>
              <a:rPr lang="en-US" altLang="ja-JP" sz="2400" dirty="0"/>
              <a:t>poles 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</a:t>
            </a:r>
            <a:r>
              <a:rPr lang="en-US" altLang="ja-JP" sz="2400" b="1" dirty="0"/>
              <a:t>x</a:t>
            </a:r>
            <a:r>
              <a:rPr lang="en-US" altLang="ja-JP" sz="2400" dirty="0"/>
              <a:t>).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28B6908-3F8E-4345-A08D-71C7E5ECB982}"/>
              </a:ext>
            </a:extLst>
          </p:cNvPr>
          <p:cNvCxnSpPr/>
          <p:nvPr/>
        </p:nvCxnSpPr>
        <p:spPr>
          <a:xfrm>
            <a:off x="822960" y="5082362"/>
            <a:ext cx="305154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025C21-E04A-EE4A-8004-671D61582C09}"/>
              </a:ext>
            </a:extLst>
          </p:cNvPr>
          <p:cNvCxnSpPr>
            <a:cxnSpLocks/>
          </p:cNvCxnSpPr>
          <p:nvPr/>
        </p:nvCxnSpPr>
        <p:spPr>
          <a:xfrm flipV="1">
            <a:off x="3874504" y="2413591"/>
            <a:ext cx="1633161" cy="266877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969CE0D2-7E5C-394E-9DED-25CD081FFC9E}"/>
              </a:ext>
            </a:extLst>
          </p:cNvPr>
          <p:cNvSpPr/>
          <p:nvPr/>
        </p:nvSpPr>
        <p:spPr>
          <a:xfrm>
            <a:off x="1477925" y="5018565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56E8E449-8C97-634B-B297-BEFB6BF6AE21}"/>
              </a:ext>
            </a:extLst>
          </p:cNvPr>
          <p:cNvSpPr/>
          <p:nvPr/>
        </p:nvSpPr>
        <p:spPr>
          <a:xfrm>
            <a:off x="2831804" y="4703132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4141D9AE-EC6F-C549-8A00-57391ADF6EF9}"/>
              </a:ext>
            </a:extLst>
          </p:cNvPr>
          <p:cNvSpPr/>
          <p:nvPr/>
        </p:nvSpPr>
        <p:spPr>
          <a:xfrm>
            <a:off x="5234763" y="2675470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6451239-77E3-1941-9B41-3D68591C380C}"/>
              </a:ext>
            </a:extLst>
          </p:cNvPr>
          <p:cNvSpPr/>
          <p:nvPr/>
        </p:nvSpPr>
        <p:spPr>
          <a:xfrm>
            <a:off x="4033283" y="3991143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60B93BF7-6954-7448-9C0D-0A0CB18F82A5}"/>
              </a:ext>
            </a:extLst>
          </p:cNvPr>
          <p:cNvSpPr/>
          <p:nvPr/>
        </p:nvSpPr>
        <p:spPr>
          <a:xfrm>
            <a:off x="2034363" y="3534377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48F96AAA-8AB0-584D-A898-12709984A68D}"/>
              </a:ext>
            </a:extLst>
          </p:cNvPr>
          <p:cNvSpPr/>
          <p:nvPr/>
        </p:nvSpPr>
        <p:spPr>
          <a:xfrm>
            <a:off x="3601602" y="2645855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56C0C49-3281-7C46-AB0F-354817EAEC81}"/>
              </a:ext>
            </a:extLst>
          </p:cNvPr>
          <p:cNvCxnSpPr>
            <a:cxnSpLocks/>
          </p:cNvCxnSpPr>
          <p:nvPr/>
        </p:nvCxnSpPr>
        <p:spPr>
          <a:xfrm flipV="1">
            <a:off x="1536404" y="4777681"/>
            <a:ext cx="1353879" cy="315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D3A4F6-3CA2-8047-B9E3-3EE09528AD6C}"/>
              </a:ext>
            </a:extLst>
          </p:cNvPr>
          <p:cNvCxnSpPr>
            <a:cxnSpLocks/>
          </p:cNvCxnSpPr>
          <p:nvPr/>
        </p:nvCxnSpPr>
        <p:spPr>
          <a:xfrm flipV="1">
            <a:off x="2890283" y="4065691"/>
            <a:ext cx="1201479" cy="7119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B88E6AF-EDC2-D745-809F-7C799122D02E}"/>
              </a:ext>
            </a:extLst>
          </p:cNvPr>
          <p:cNvCxnSpPr>
            <a:cxnSpLocks/>
            <a:endCxn id="13" idx="7"/>
          </p:cNvCxnSpPr>
          <p:nvPr/>
        </p:nvCxnSpPr>
        <p:spPr>
          <a:xfrm flipV="1">
            <a:off x="4069668" y="2693821"/>
            <a:ext cx="1264925" cy="1404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3BB7A1-D00B-4049-A6DE-8868650658B6}"/>
              </a:ext>
            </a:extLst>
          </p:cNvPr>
          <p:cNvSpPr txBox="1"/>
          <p:nvPr/>
        </p:nvSpPr>
        <p:spPr>
          <a:xfrm>
            <a:off x="5075983" y="3982799"/>
            <a:ext cx="3879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convex hull O(n</a:t>
            </a:r>
            <a:r>
              <a:rPr lang="en-US" sz="2400" baseline="30000" dirty="0"/>
              <a:t>2</a:t>
            </a:r>
            <a:r>
              <a:rPr lang="en-US" sz="2400" dirty="0"/>
              <a:t>) times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82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846908" cy="3566160"/>
          </a:xfrm>
        </p:spPr>
        <p:txBody>
          <a:bodyPr/>
          <a:lstStyle/>
          <a:p>
            <a:r>
              <a:rPr lang="en-US" altLang="ja-JP" dirty="0"/>
              <a:t>A:Three-Axis Views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048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6894"/>
          </a:xfrm>
        </p:spPr>
        <p:txBody>
          <a:bodyPr/>
          <a:lstStyle/>
          <a:p>
            <a:r>
              <a:rPr lang="en-US" dirty="0"/>
              <a:t>Step 1. (fast version O(n</a:t>
            </a:r>
            <a:r>
              <a:rPr lang="en-US" baseline="30000" dirty="0"/>
              <a:t>2</a:t>
            </a:r>
            <a:r>
              <a:rPr lang="en-US" dirty="0"/>
              <a:t>))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720647" y="1541220"/>
            <a:ext cx="774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shortest path between each pair of poles (</a:t>
            </a:r>
            <a:r>
              <a:rPr lang="en-US" sz="2400" b="1" dirty="0"/>
              <a:t>s</a:t>
            </a:r>
            <a:r>
              <a:rPr lang="en-US" sz="2400" dirty="0"/>
              <a:t>, </a:t>
            </a:r>
            <a:r>
              <a:rPr lang="en-US" sz="2400" b="1" dirty="0"/>
              <a:t>x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28B6908-3F8E-4345-A08D-71C7E5ECB982}"/>
              </a:ext>
            </a:extLst>
          </p:cNvPr>
          <p:cNvCxnSpPr/>
          <p:nvPr/>
        </p:nvCxnSpPr>
        <p:spPr>
          <a:xfrm>
            <a:off x="822960" y="5082362"/>
            <a:ext cx="305154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025C21-E04A-EE4A-8004-671D61582C09}"/>
              </a:ext>
            </a:extLst>
          </p:cNvPr>
          <p:cNvCxnSpPr>
            <a:cxnSpLocks/>
          </p:cNvCxnSpPr>
          <p:nvPr/>
        </p:nvCxnSpPr>
        <p:spPr>
          <a:xfrm flipV="1">
            <a:off x="3874504" y="2413591"/>
            <a:ext cx="1633161" cy="266877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円/楕円 8">
            <a:extLst>
              <a:ext uri="{FF2B5EF4-FFF2-40B4-BE49-F238E27FC236}">
                <a16:creationId xmlns:a16="http://schemas.microsoft.com/office/drawing/2014/main" id="{969CE0D2-7E5C-394E-9DED-25CD081FFC9E}"/>
              </a:ext>
            </a:extLst>
          </p:cNvPr>
          <p:cNvSpPr/>
          <p:nvPr/>
        </p:nvSpPr>
        <p:spPr>
          <a:xfrm>
            <a:off x="1477925" y="5018565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56E8E449-8C97-634B-B297-BEFB6BF6AE21}"/>
              </a:ext>
            </a:extLst>
          </p:cNvPr>
          <p:cNvSpPr/>
          <p:nvPr/>
        </p:nvSpPr>
        <p:spPr>
          <a:xfrm>
            <a:off x="2831804" y="4703132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4141D9AE-EC6F-C549-8A00-57391ADF6EF9}"/>
              </a:ext>
            </a:extLst>
          </p:cNvPr>
          <p:cNvSpPr/>
          <p:nvPr/>
        </p:nvSpPr>
        <p:spPr>
          <a:xfrm>
            <a:off x="5234763" y="2675470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6451239-77E3-1941-9B41-3D68591C380C}"/>
              </a:ext>
            </a:extLst>
          </p:cNvPr>
          <p:cNvSpPr/>
          <p:nvPr/>
        </p:nvSpPr>
        <p:spPr>
          <a:xfrm>
            <a:off x="3584946" y="3681657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60B93BF7-6954-7448-9C0D-0A0CB18F82A5}"/>
              </a:ext>
            </a:extLst>
          </p:cNvPr>
          <p:cNvSpPr/>
          <p:nvPr/>
        </p:nvSpPr>
        <p:spPr>
          <a:xfrm>
            <a:off x="2034363" y="3534377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48F96AAA-8AB0-584D-A898-12709984A68D}"/>
              </a:ext>
            </a:extLst>
          </p:cNvPr>
          <p:cNvSpPr/>
          <p:nvPr/>
        </p:nvSpPr>
        <p:spPr>
          <a:xfrm>
            <a:off x="3601602" y="2645855"/>
            <a:ext cx="116958" cy="12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56C0C49-3281-7C46-AB0F-354817EAEC81}"/>
              </a:ext>
            </a:extLst>
          </p:cNvPr>
          <p:cNvCxnSpPr>
            <a:cxnSpLocks/>
          </p:cNvCxnSpPr>
          <p:nvPr/>
        </p:nvCxnSpPr>
        <p:spPr>
          <a:xfrm flipV="1">
            <a:off x="1536404" y="4777681"/>
            <a:ext cx="1353879" cy="315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D3A4F6-3CA2-8047-B9E3-3EE09528AD6C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2898315" y="3806966"/>
            <a:ext cx="745110" cy="969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B88E6AF-EDC2-D745-809F-7C799122D02E}"/>
              </a:ext>
            </a:extLst>
          </p:cNvPr>
          <p:cNvCxnSpPr>
            <a:cxnSpLocks/>
          </p:cNvCxnSpPr>
          <p:nvPr/>
        </p:nvCxnSpPr>
        <p:spPr>
          <a:xfrm flipV="1">
            <a:off x="3639405" y="2707833"/>
            <a:ext cx="41351" cy="1080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3BB7A1-D00B-4049-A6DE-8868650658B6}"/>
              </a:ext>
            </a:extLst>
          </p:cNvPr>
          <p:cNvSpPr txBox="1"/>
          <p:nvPr/>
        </p:nvSpPr>
        <p:spPr>
          <a:xfrm>
            <a:off x="4857125" y="2230356"/>
            <a:ext cx="114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</a:t>
            </a:r>
          </a:p>
          <a:p>
            <a:endParaRPr lang="en-US" sz="2400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393570F-2183-0D49-B963-072B3316D6E1}"/>
              </a:ext>
            </a:extLst>
          </p:cNvPr>
          <p:cNvCxnSpPr>
            <a:cxnSpLocks/>
          </p:cNvCxnSpPr>
          <p:nvPr/>
        </p:nvCxnSpPr>
        <p:spPr>
          <a:xfrm flipV="1">
            <a:off x="2831804" y="2781752"/>
            <a:ext cx="2402959" cy="2027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B53080-DD3B-B145-B9B7-CC7A32F721CF}"/>
              </a:ext>
            </a:extLst>
          </p:cNvPr>
          <p:cNvSpPr txBox="1"/>
          <p:nvPr/>
        </p:nvSpPr>
        <p:spPr>
          <a:xfrm>
            <a:off x="4857125" y="3982799"/>
            <a:ext cx="4098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all convex hull from </a:t>
            </a:r>
            <a:r>
              <a:rPr lang="en-US" sz="2400" b="1" dirty="0"/>
              <a:t>s</a:t>
            </a:r>
            <a:br>
              <a:rPr lang="en-US" sz="2400" dirty="0"/>
            </a:br>
            <a:r>
              <a:rPr lang="en-US" sz="2400" dirty="0"/>
              <a:t>in O(n) times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5730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1462-79E4-4752-9FAF-3E25FD69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6894"/>
          </a:xfrm>
        </p:spPr>
        <p:txBody>
          <a:bodyPr/>
          <a:lstStyle/>
          <a:p>
            <a:r>
              <a:rPr lang="en-US" dirty="0"/>
              <a:t>Step 2.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8A16C6-CCAB-4FF5-AFE0-082CC02B39E8}"/>
              </a:ext>
            </a:extLst>
          </p:cNvPr>
          <p:cNvSpPr txBox="1"/>
          <p:nvPr/>
        </p:nvSpPr>
        <p:spPr>
          <a:xfrm>
            <a:off x="720647" y="1541220"/>
            <a:ext cx="7748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Find </a:t>
            </a:r>
            <a:r>
              <a:rPr lang="en-US" altLang="ja-JP" sz="2400" b="1" dirty="0"/>
              <a:t>t </a:t>
            </a:r>
            <a:r>
              <a:rPr lang="en-US" altLang="ja-JP" sz="2400" dirty="0"/>
              <a:t>for all pairs 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</a:t>
            </a:r>
            <a:r>
              <a:rPr lang="en-US" altLang="ja-JP" sz="2400" b="1" dirty="0"/>
              <a:t>u</a:t>
            </a:r>
            <a:r>
              <a:rPr lang="en-US" altLang="ja-JP" sz="2400" dirty="0"/>
              <a:t>).</a:t>
            </a:r>
          </a:p>
          <a:p>
            <a:endParaRPr lang="en-US" altLang="ja-JP" sz="2400" dirty="0"/>
          </a:p>
          <a:p>
            <a:r>
              <a:rPr lang="en-US" altLang="ja-JP" sz="2400" dirty="0"/>
              <a:t>Let f(s, u) = t such that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The shortest route of </a:t>
            </a:r>
            <a:r>
              <a:rPr lang="en-US" altLang="ja-JP" sz="2400" b="1" dirty="0"/>
              <a:t>s</a:t>
            </a:r>
            <a:r>
              <a:rPr lang="en-US" altLang="ja-JP" sz="2400" dirty="0"/>
              <a:t> -&gt; </a:t>
            </a:r>
            <a:r>
              <a:rPr lang="en-US" altLang="ja-JP" sz="2400" b="1" dirty="0"/>
              <a:t>t</a:t>
            </a:r>
            <a:r>
              <a:rPr lang="en-US" altLang="ja-JP" sz="2400" dirty="0"/>
              <a:t> -&gt; </a:t>
            </a:r>
            <a:r>
              <a:rPr lang="en-US" altLang="ja-JP" sz="2400" b="1" dirty="0"/>
              <a:t>u</a:t>
            </a:r>
            <a:r>
              <a:rPr lang="en-US" altLang="ja-JP" sz="2400" dirty="0"/>
              <a:t> is clockwise.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/>
              <a:t>t</a:t>
            </a:r>
            <a:r>
              <a:rPr lang="en-US" altLang="ja-JP" sz="2400" dirty="0"/>
              <a:t> is chosen to maximize the shortest route</a:t>
            </a:r>
          </a:p>
          <a:p>
            <a:endParaRPr lang="en-US" altLang="ja-JP" sz="2400" dirty="0"/>
          </a:p>
          <a:p>
            <a:r>
              <a:rPr lang="en-US" altLang="ja-JP" sz="2400" dirty="0"/>
              <a:t>The answer is</a:t>
            </a:r>
          </a:p>
          <a:p>
            <a:r>
              <a:rPr lang="en-US" altLang="ja-JP" sz="2400" dirty="0"/>
              <a:t>   max(</a:t>
            </a:r>
            <a:r>
              <a:rPr lang="en-US" altLang="ja-JP" sz="2400" dirty="0" err="1"/>
              <a:t>dist</a:t>
            </a:r>
            <a:r>
              <a:rPr lang="en-US" altLang="ja-JP" sz="2400" dirty="0"/>
              <a:t>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f(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</a:t>
            </a:r>
            <a:r>
              <a:rPr lang="en-US" altLang="ja-JP" sz="2400" b="1" dirty="0"/>
              <a:t>u</a:t>
            </a:r>
            <a:r>
              <a:rPr lang="en-US" altLang="ja-JP" sz="2400" dirty="0"/>
              <a:t>)) + </a:t>
            </a:r>
            <a:r>
              <a:rPr lang="en-US" altLang="ja-JP" sz="2400" dirty="0" err="1"/>
              <a:t>dist</a:t>
            </a:r>
            <a:r>
              <a:rPr lang="en-US" altLang="ja-JP" sz="2400" dirty="0"/>
              <a:t>(</a:t>
            </a:r>
            <a:r>
              <a:rPr lang="en-US" altLang="ja-JP" sz="2400" b="1" dirty="0"/>
              <a:t>u</a:t>
            </a:r>
            <a:r>
              <a:rPr lang="en-US" altLang="ja-JP" sz="2400" dirty="0"/>
              <a:t>, f(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</a:t>
            </a:r>
            <a:r>
              <a:rPr lang="en-US" altLang="ja-JP" sz="2400" b="1" dirty="0"/>
              <a:t>u</a:t>
            </a:r>
            <a:r>
              <a:rPr lang="en-US" altLang="ja-JP" sz="2400" dirty="0"/>
              <a:t>)),</a:t>
            </a:r>
          </a:p>
          <a:p>
            <a:r>
              <a:rPr lang="en-US" altLang="ja-JP" sz="2400" dirty="0"/>
              <a:t>            </a:t>
            </a:r>
            <a:r>
              <a:rPr lang="en-US" altLang="ja-JP" sz="2400" dirty="0" err="1"/>
              <a:t>dist</a:t>
            </a:r>
            <a:r>
              <a:rPr lang="en-US" altLang="ja-JP" sz="2400" dirty="0"/>
              <a:t>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f(</a:t>
            </a:r>
            <a:r>
              <a:rPr lang="en-US" altLang="ja-JP" sz="2400" b="1" dirty="0"/>
              <a:t>u</a:t>
            </a:r>
            <a:r>
              <a:rPr lang="en-US" altLang="ja-JP" sz="2400" dirty="0"/>
              <a:t>, </a:t>
            </a:r>
            <a:r>
              <a:rPr lang="en-US" altLang="ja-JP" sz="2400" b="1" dirty="0"/>
              <a:t>s</a:t>
            </a:r>
            <a:r>
              <a:rPr lang="en-US" altLang="ja-JP" sz="2400" dirty="0"/>
              <a:t>)) + </a:t>
            </a:r>
            <a:r>
              <a:rPr lang="en-US" altLang="ja-JP" sz="2400" dirty="0" err="1"/>
              <a:t>dist</a:t>
            </a:r>
            <a:r>
              <a:rPr lang="en-US" altLang="ja-JP" sz="2400" dirty="0"/>
              <a:t>(</a:t>
            </a:r>
            <a:r>
              <a:rPr lang="en-US" altLang="ja-JP" sz="2400" b="1" dirty="0"/>
              <a:t>u</a:t>
            </a:r>
            <a:r>
              <a:rPr lang="en-US" altLang="ja-JP" sz="2400" dirty="0"/>
              <a:t>, f(</a:t>
            </a:r>
            <a:r>
              <a:rPr lang="en-US" altLang="ja-JP" sz="2400" b="1" dirty="0"/>
              <a:t>u</a:t>
            </a:r>
            <a:r>
              <a:rPr lang="en-US" altLang="ja-JP" sz="2400" dirty="0"/>
              <a:t>, </a:t>
            </a:r>
            <a:r>
              <a:rPr lang="en-US" altLang="ja-JP" sz="2400" b="1" dirty="0"/>
              <a:t>s</a:t>
            </a:r>
            <a:r>
              <a:rPr lang="en-US" altLang="ja-JP" sz="2400" dirty="0"/>
              <a:t>)))</a:t>
            </a:r>
          </a:p>
          <a:p>
            <a:endParaRPr lang="en-US" altLang="ja-JP" sz="2400" dirty="0"/>
          </a:p>
          <a:p>
            <a:r>
              <a:rPr lang="en-US" altLang="ja-JP" sz="2400" dirty="0"/>
              <a:t>Property: f(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</a:t>
            </a:r>
            <a:r>
              <a:rPr lang="en-US" altLang="ja-JP" sz="2400" b="1" dirty="0"/>
              <a:t>u</a:t>
            </a:r>
            <a:r>
              <a:rPr lang="en-US" altLang="ja-JP" sz="2400" dirty="0"/>
              <a:t>-1) &lt;= f(</a:t>
            </a:r>
            <a:r>
              <a:rPr lang="en-US" altLang="ja-JP" sz="2400" b="1" dirty="0"/>
              <a:t>s</a:t>
            </a:r>
            <a:r>
              <a:rPr lang="en-US" altLang="ja-JP" sz="2400" dirty="0"/>
              <a:t>, </a:t>
            </a:r>
            <a:r>
              <a:rPr lang="en-US" altLang="ja-JP" sz="2400" b="1" dirty="0"/>
              <a:t>u</a:t>
            </a:r>
            <a:r>
              <a:rPr lang="en-US" altLang="ja-JP" sz="2400" dirty="0"/>
              <a:t>) &lt;= f(</a:t>
            </a:r>
            <a:r>
              <a:rPr lang="en-US" altLang="ja-JP" sz="2400" b="1" dirty="0"/>
              <a:t>s</a:t>
            </a:r>
            <a:r>
              <a:rPr lang="en-US" altLang="ja-JP" sz="2400" dirty="0"/>
              <a:t>+1, </a:t>
            </a:r>
            <a:r>
              <a:rPr lang="en-US" altLang="ja-JP" sz="2400" b="1" dirty="0"/>
              <a:t>u</a:t>
            </a:r>
            <a:r>
              <a:rPr lang="en-US" altLang="ja-JP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Can be speeded up to O(n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42992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/>
              <a:t>D:Colorful</a:t>
            </a:r>
            <a:r>
              <a:rPr lang="en-US" altLang="ja-JP" dirty="0"/>
              <a:t> Rectangle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14654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ED131-83CD-4C1C-BD21-31668B00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9584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red, blue, green points on a plane.</a:t>
            </a:r>
          </a:p>
          <a:p>
            <a:pPr marL="0" indent="0">
              <a:buNone/>
            </a:pPr>
            <a:r>
              <a:rPr lang="en-US" sz="2800" dirty="0"/>
              <a:t>Find the shortest perimeter of a colorful rectangle.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ED659A-E27A-054E-8EF5-9D6A1227AF4B}"/>
              </a:ext>
            </a:extLst>
          </p:cNvPr>
          <p:cNvSpPr/>
          <p:nvPr/>
        </p:nvSpPr>
        <p:spPr>
          <a:xfrm>
            <a:off x="1192829" y="3698696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547C8638-5624-E349-90C5-5F02056C7172}"/>
              </a:ext>
            </a:extLst>
          </p:cNvPr>
          <p:cNvSpPr/>
          <p:nvPr/>
        </p:nvSpPr>
        <p:spPr>
          <a:xfrm>
            <a:off x="1526739" y="4926954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5214840-3851-7147-ABD0-3C0757F84169}"/>
              </a:ext>
            </a:extLst>
          </p:cNvPr>
          <p:cNvSpPr/>
          <p:nvPr/>
        </p:nvSpPr>
        <p:spPr>
          <a:xfrm>
            <a:off x="1310982" y="3811676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ED15E890-9462-8D4C-A81D-58DE72DF2BD0}"/>
              </a:ext>
            </a:extLst>
          </p:cNvPr>
          <p:cNvSpPr/>
          <p:nvPr/>
        </p:nvSpPr>
        <p:spPr>
          <a:xfrm>
            <a:off x="2349699" y="4279683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510857-129C-5841-AF91-C37B22CB2FDE}"/>
              </a:ext>
            </a:extLst>
          </p:cNvPr>
          <p:cNvSpPr txBox="1"/>
          <p:nvPr/>
        </p:nvSpPr>
        <p:spPr>
          <a:xfrm>
            <a:off x="1310982" y="5235046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Colorful</a:t>
            </a:r>
            <a:endParaRPr kumimoji="1" lang="ja-JP" altLang="en-US" sz="280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009721D-B2F4-8345-B171-D755EC2FB357}"/>
              </a:ext>
            </a:extLst>
          </p:cNvPr>
          <p:cNvSpPr/>
          <p:nvPr/>
        </p:nvSpPr>
        <p:spPr>
          <a:xfrm>
            <a:off x="3629381" y="3429000"/>
            <a:ext cx="1372627" cy="1605337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66184396-E3DF-4041-80C6-0ECC3404FB18}"/>
              </a:ext>
            </a:extLst>
          </p:cNvPr>
          <p:cNvSpPr/>
          <p:nvPr/>
        </p:nvSpPr>
        <p:spPr>
          <a:xfrm>
            <a:off x="4894129" y="4926954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4CEC1ECA-DA5D-8045-BA83-52E51054C37A}"/>
              </a:ext>
            </a:extLst>
          </p:cNvPr>
          <p:cNvSpPr/>
          <p:nvPr/>
        </p:nvSpPr>
        <p:spPr>
          <a:xfrm>
            <a:off x="3874383" y="4489771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49227AD5-35FF-2849-9C35-C5D42EFB5F0D}"/>
              </a:ext>
            </a:extLst>
          </p:cNvPr>
          <p:cNvSpPr/>
          <p:nvPr/>
        </p:nvSpPr>
        <p:spPr>
          <a:xfrm>
            <a:off x="3531777" y="3321121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B86556-6788-BC45-B5D4-EDB0679214D2}"/>
              </a:ext>
            </a:extLst>
          </p:cNvPr>
          <p:cNvSpPr txBox="1"/>
          <p:nvPr/>
        </p:nvSpPr>
        <p:spPr>
          <a:xfrm>
            <a:off x="3747534" y="5235046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Colorful</a:t>
            </a:r>
            <a:endParaRPr kumimoji="1" lang="ja-JP" altLang="en-US" sz="2800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EF01E51E-4476-3E4D-96FA-A05D1C2862D3}"/>
              </a:ext>
            </a:extLst>
          </p:cNvPr>
          <p:cNvSpPr/>
          <p:nvPr/>
        </p:nvSpPr>
        <p:spPr>
          <a:xfrm>
            <a:off x="4225281" y="3829371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BAE61EA4-EB60-554C-96B1-EC67FB3F640D}"/>
              </a:ext>
            </a:extLst>
          </p:cNvPr>
          <p:cNvSpPr/>
          <p:nvPr/>
        </p:nvSpPr>
        <p:spPr>
          <a:xfrm>
            <a:off x="4531790" y="4597649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C486676-CF9B-3944-A766-AAD8BAB9FD88}"/>
              </a:ext>
            </a:extLst>
          </p:cNvPr>
          <p:cNvSpPr/>
          <p:nvPr/>
        </p:nvSpPr>
        <p:spPr>
          <a:xfrm>
            <a:off x="6200455" y="3698696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62FEAB9B-9566-414C-98EE-23C6C63A99AD}"/>
              </a:ext>
            </a:extLst>
          </p:cNvPr>
          <p:cNvSpPr/>
          <p:nvPr/>
        </p:nvSpPr>
        <p:spPr>
          <a:xfrm>
            <a:off x="6534365" y="4926954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F4B4DFD3-6069-2044-8778-C5585A700CF0}"/>
              </a:ext>
            </a:extLst>
          </p:cNvPr>
          <p:cNvSpPr/>
          <p:nvPr/>
        </p:nvSpPr>
        <p:spPr>
          <a:xfrm>
            <a:off x="6318608" y="3811676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3795AACB-65E6-2140-B117-784AD4D0BC81}"/>
              </a:ext>
            </a:extLst>
          </p:cNvPr>
          <p:cNvSpPr/>
          <p:nvPr/>
        </p:nvSpPr>
        <p:spPr>
          <a:xfrm>
            <a:off x="7357325" y="4279683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B11456-12EB-AD48-8F74-651E4E9C316B}"/>
              </a:ext>
            </a:extLst>
          </p:cNvPr>
          <p:cNvSpPr txBox="1"/>
          <p:nvPr/>
        </p:nvSpPr>
        <p:spPr>
          <a:xfrm>
            <a:off x="6072028" y="5235046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Not Colorful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585983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E3C4D-486A-4B7C-A0BA-3228986B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By considering rotations and color swapping, we only need to consider the following two types of arrangements.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6AC0A-9A11-BC4D-A7F5-4D6EBE18B535}"/>
              </a:ext>
            </a:extLst>
          </p:cNvPr>
          <p:cNvSpPr/>
          <p:nvPr/>
        </p:nvSpPr>
        <p:spPr>
          <a:xfrm>
            <a:off x="1964706" y="3559464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AB5344-F44B-D04A-B3C7-0F22F5AE86EB}"/>
              </a:ext>
            </a:extLst>
          </p:cNvPr>
          <p:cNvSpPr/>
          <p:nvPr/>
        </p:nvSpPr>
        <p:spPr>
          <a:xfrm>
            <a:off x="5608380" y="3559463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29A282E2-05DB-494C-A8AF-FAFA90E1E283}"/>
              </a:ext>
            </a:extLst>
          </p:cNvPr>
          <p:cNvSpPr/>
          <p:nvPr/>
        </p:nvSpPr>
        <p:spPr>
          <a:xfrm>
            <a:off x="1856827" y="4787225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62917CE-6AFB-DC49-BEE2-258814C15765}"/>
              </a:ext>
            </a:extLst>
          </p:cNvPr>
          <p:cNvSpPr/>
          <p:nvPr/>
        </p:nvSpPr>
        <p:spPr>
          <a:xfrm>
            <a:off x="6316782" y="3451584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A40458BF-E21E-B549-93F0-CE449A5A4CA7}"/>
              </a:ext>
            </a:extLst>
          </p:cNvPr>
          <p:cNvSpPr/>
          <p:nvPr/>
        </p:nvSpPr>
        <p:spPr>
          <a:xfrm>
            <a:off x="7140999" y="4119404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CA5E5D1B-1595-EE42-B421-DC868B413439}"/>
              </a:ext>
            </a:extLst>
          </p:cNvPr>
          <p:cNvSpPr/>
          <p:nvPr/>
        </p:nvSpPr>
        <p:spPr>
          <a:xfrm>
            <a:off x="5500502" y="4787224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269F05B-E34C-6E43-96F9-F34F0D8F2F84}"/>
              </a:ext>
            </a:extLst>
          </p:cNvPr>
          <p:cNvSpPr/>
          <p:nvPr/>
        </p:nvSpPr>
        <p:spPr>
          <a:xfrm>
            <a:off x="2871486" y="4335161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D0F7910E-D30D-0B45-B5C4-C5AAE772A9B0}"/>
              </a:ext>
            </a:extLst>
          </p:cNvPr>
          <p:cNvSpPr/>
          <p:nvPr/>
        </p:nvSpPr>
        <p:spPr>
          <a:xfrm>
            <a:off x="3485653" y="3445914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09BD443-1363-0D4A-81F9-EF84CB64B829}"/>
              </a:ext>
            </a:extLst>
          </p:cNvPr>
          <p:cNvSpPr txBox="1"/>
          <p:nvPr/>
        </p:nvSpPr>
        <p:spPr>
          <a:xfrm>
            <a:off x="2314929" y="5089623"/>
            <a:ext cx="93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Type1</a:t>
            </a:r>
            <a:endParaRPr kumimoji="1" lang="ja-JP" altLang="en-US" sz="2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03A106-6368-904F-9E6A-FA1E9516B7EE}"/>
              </a:ext>
            </a:extLst>
          </p:cNvPr>
          <p:cNvSpPr txBox="1"/>
          <p:nvPr/>
        </p:nvSpPr>
        <p:spPr>
          <a:xfrm>
            <a:off x="5959013" y="5089623"/>
            <a:ext cx="93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Type2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502799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0 (Easy 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Sort points by x</a:t>
                </a:r>
              </a:p>
              <a:p>
                <a:pPr marL="0" indent="0">
                  <a:buNone/>
                </a:pPr>
                <a:r>
                  <a:rPr lang="en-US" sz="2800" dirty="0"/>
                  <a:t>For each </a:t>
                </a:r>
                <a:r>
                  <a:rPr lang="en-US" sz="2800" dirty="0">
                    <a:solidFill>
                      <a:srgbClr val="00B050"/>
                    </a:solidFill>
                  </a:rPr>
                  <a:t>p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   </a:t>
                </a:r>
                <a:r>
                  <a:rPr lang="en-US" sz="2800" dirty="0">
                    <a:solidFill>
                      <a:schemeClr val="tx1"/>
                    </a:solidFill>
                  </a:rPr>
                  <a:t>maximize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q.x</a:t>
                </a:r>
                <a:r>
                  <a:rPr lang="en-US" sz="2800" dirty="0">
                    <a:solidFill>
                      <a:srgbClr val="FF0000"/>
                    </a:solidFill>
                  </a:rPr>
                  <a:t> +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q.y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            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:r>
                  <a:rPr lang="en-US" altLang="ja-JP" sz="2800" dirty="0" err="1">
                    <a:solidFill>
                      <a:srgbClr val="FF0000"/>
                    </a:solidFill>
                  </a:rPr>
                  <a:t>q.y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 err="1">
                    <a:solidFill>
                      <a:srgbClr val="00B050"/>
                    </a:solidFill>
                  </a:rPr>
                  <a:t>p.y</a:t>
                </a:r>
                <a:endParaRPr lang="en-US" altLang="ja-JP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Segment Tree (Range maximum query)</a:t>
                </a:r>
              </a:p>
              <a:p>
                <a:pPr marL="0" indent="0">
                  <a:buNone/>
                </a:pPr>
                <a:r>
                  <a:rPr lang="en-US" sz="2800" dirty="0"/>
                  <a:t>	O(n log n)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2" t="-2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6AC0A-9A11-BC4D-A7F5-4D6EBE18B535}"/>
              </a:ext>
            </a:extLst>
          </p:cNvPr>
          <p:cNvSpPr/>
          <p:nvPr/>
        </p:nvSpPr>
        <p:spPr>
          <a:xfrm>
            <a:off x="6659998" y="510093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29A282E2-05DB-494C-A8AF-FAFA90E1E283}"/>
              </a:ext>
            </a:extLst>
          </p:cNvPr>
          <p:cNvSpPr/>
          <p:nvPr/>
        </p:nvSpPr>
        <p:spPr>
          <a:xfrm>
            <a:off x="6552119" y="1737854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D0F7910E-D30D-0B45-B5C4-C5AAE772A9B0}"/>
              </a:ext>
            </a:extLst>
          </p:cNvPr>
          <p:cNvSpPr/>
          <p:nvPr/>
        </p:nvSpPr>
        <p:spPr>
          <a:xfrm>
            <a:off x="8180945" y="396543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4690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0 (Easy problem)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E3C4D-486A-4B7C-A0BA-3228986B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Sort points by x</a:t>
            </a:r>
          </a:p>
          <a:p>
            <a:pPr marL="0" indent="0">
              <a:buNone/>
            </a:pPr>
            <a:r>
              <a:rPr lang="en-US" altLang="ja-JP" sz="2800" dirty="0"/>
              <a:t>Initialize </a:t>
            </a:r>
            <a:r>
              <a:rPr lang="en-US" altLang="ja-JP" sz="2800" dirty="0" err="1"/>
              <a:t>segtree</a:t>
            </a:r>
            <a:r>
              <a:rPr lang="en-US" altLang="ja-JP" sz="2800" dirty="0"/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T</a:t>
            </a:r>
          </a:p>
          <a:p>
            <a:pPr marL="0" indent="0">
              <a:buNone/>
            </a:pPr>
            <a:r>
              <a:rPr lang="en-US" altLang="ja-JP" sz="2800" dirty="0"/>
              <a:t>For each 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</a:t>
            </a:r>
            <a:r>
              <a:rPr lang="en-US" sz="2800" dirty="0">
                <a:solidFill>
                  <a:srgbClr val="FF0000"/>
                </a:solidFill>
              </a:rPr>
              <a:t>if p is red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en-US" sz="2800" dirty="0" err="1">
                <a:solidFill>
                  <a:srgbClr val="FF0000"/>
                </a:solidFill>
              </a:rPr>
              <a:t>T.insert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p.y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p.x+p.y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if p is green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   </a:t>
            </a:r>
            <a:r>
              <a:rPr lang="en-US" sz="2800" dirty="0" err="1">
                <a:solidFill>
                  <a:srgbClr val="00B050"/>
                </a:solidFill>
              </a:rPr>
              <a:t>p.x+p.y-T.query</a:t>
            </a:r>
            <a:r>
              <a:rPr lang="en-US" sz="2800" dirty="0">
                <a:solidFill>
                  <a:srgbClr val="00B050"/>
                </a:solidFill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p.y</a:t>
            </a:r>
            <a:r>
              <a:rPr lang="en-US" sz="28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6AC0A-9A11-BC4D-A7F5-4D6EBE18B535}"/>
              </a:ext>
            </a:extLst>
          </p:cNvPr>
          <p:cNvSpPr/>
          <p:nvPr/>
        </p:nvSpPr>
        <p:spPr>
          <a:xfrm>
            <a:off x="6659998" y="510093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29A282E2-05DB-494C-A8AF-FAFA90E1E283}"/>
              </a:ext>
            </a:extLst>
          </p:cNvPr>
          <p:cNvSpPr/>
          <p:nvPr/>
        </p:nvSpPr>
        <p:spPr>
          <a:xfrm>
            <a:off x="6552119" y="1737854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D0F7910E-D30D-0B45-B5C4-C5AAE772A9B0}"/>
              </a:ext>
            </a:extLst>
          </p:cNvPr>
          <p:cNvSpPr/>
          <p:nvPr/>
        </p:nvSpPr>
        <p:spPr>
          <a:xfrm>
            <a:off x="8180945" y="396543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634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E3C4D-486A-4B7C-A0BA-3228986B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Sort points by x</a:t>
            </a:r>
          </a:p>
          <a:p>
            <a:pPr marL="0" indent="0">
              <a:buNone/>
            </a:pPr>
            <a:r>
              <a:rPr lang="en-US" sz="2800" dirty="0"/>
              <a:t>Initialize </a:t>
            </a:r>
            <a:r>
              <a:rPr lang="en-US" sz="2800" dirty="0" err="1"/>
              <a:t>segtree</a:t>
            </a:r>
            <a:r>
              <a:rPr lang="en-US" sz="2800" dirty="0"/>
              <a:t> R and B</a:t>
            </a:r>
          </a:p>
          <a:p>
            <a:pPr marL="0" indent="0">
              <a:buNone/>
            </a:pPr>
            <a:r>
              <a:rPr lang="en-US" sz="2800" dirty="0"/>
              <a:t>For each p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>
                <a:solidFill>
                  <a:srgbClr val="FF0000"/>
                </a:solidFill>
              </a:rPr>
              <a:t>R.insert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p.y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p.x+p.y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>
                <a:solidFill>
                  <a:srgbClr val="0070C0"/>
                </a:solidFill>
              </a:rPr>
              <a:t>B.insert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err="1">
                <a:solidFill>
                  <a:srgbClr val="0070C0"/>
                </a:solidFill>
              </a:rPr>
              <a:t>p.y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R.query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err="1">
                <a:solidFill>
                  <a:srgbClr val="0070C0"/>
                </a:solidFill>
              </a:rPr>
              <a:t>p.y</a:t>
            </a:r>
            <a:r>
              <a:rPr lang="en-US" sz="2800" dirty="0">
                <a:solidFill>
                  <a:srgbClr val="0070C0"/>
                </a:solidFill>
              </a:rPr>
              <a:t>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 </a:t>
            </a:r>
            <a:r>
              <a:rPr lang="en-US" sz="2800" dirty="0" err="1">
                <a:solidFill>
                  <a:srgbClr val="00B050"/>
                </a:solidFill>
              </a:rPr>
              <a:t>p.x+p.y-B.query</a:t>
            </a:r>
            <a:r>
              <a:rPr lang="en-US" sz="2800" dirty="0">
                <a:solidFill>
                  <a:srgbClr val="00B050"/>
                </a:solidFill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p.y</a:t>
            </a:r>
            <a:r>
              <a:rPr lang="en-US" sz="2800" dirty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sz="2800" dirty="0"/>
              <a:t>	O(n log n)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6AC0A-9A11-BC4D-A7F5-4D6EBE18B535}"/>
              </a:ext>
            </a:extLst>
          </p:cNvPr>
          <p:cNvSpPr/>
          <p:nvPr/>
        </p:nvSpPr>
        <p:spPr>
          <a:xfrm>
            <a:off x="6172965" y="468502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29A282E2-05DB-494C-A8AF-FAFA90E1E283}"/>
              </a:ext>
            </a:extLst>
          </p:cNvPr>
          <p:cNvSpPr/>
          <p:nvPr/>
        </p:nvSpPr>
        <p:spPr>
          <a:xfrm>
            <a:off x="6065086" y="1696263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269F05B-E34C-6E43-96F9-F34F0D8F2F84}"/>
              </a:ext>
            </a:extLst>
          </p:cNvPr>
          <p:cNvSpPr/>
          <p:nvPr/>
        </p:nvSpPr>
        <p:spPr>
          <a:xfrm>
            <a:off x="7079745" y="1244199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D0F7910E-D30D-0B45-B5C4-C5AAE772A9B0}"/>
              </a:ext>
            </a:extLst>
          </p:cNvPr>
          <p:cNvSpPr/>
          <p:nvPr/>
        </p:nvSpPr>
        <p:spPr>
          <a:xfrm>
            <a:off x="7693912" y="354952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3833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 (Difficult)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Sort points by x</a:t>
                </a:r>
              </a:p>
              <a:p>
                <a:pPr marL="0" indent="0">
                  <a:buNone/>
                </a:pPr>
                <a:r>
                  <a:rPr lang="en-US" sz="2800" dirty="0"/>
                  <a:t>For each </a:t>
                </a:r>
                <a:r>
                  <a:rPr lang="en-US" sz="2800" dirty="0">
                    <a:solidFill>
                      <a:srgbClr val="00B050"/>
                    </a:solidFill>
                  </a:rPr>
                  <a:t>g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    </a:t>
                </a:r>
                <a:r>
                  <a:rPr lang="en-US" sz="2800" dirty="0"/>
                  <a:t>minimize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b.y</a:t>
                </a:r>
                <a:r>
                  <a:rPr lang="en-US" sz="2800" dirty="0"/>
                  <a:t> –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r.y</a:t>
                </a:r>
                <a:r>
                  <a:rPr lang="en-US" sz="2800" dirty="0"/>
                  <a:t> –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r.x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              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r.y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B050"/>
                    </a:solidFill>
                  </a:rPr>
                  <a:t>g.</a:t>
                </a:r>
                <a:r>
                  <a:rPr lang="en-US" sz="2800" dirty="0" err="1">
                    <a:solidFill>
                      <a:srgbClr val="00B050"/>
                    </a:solidFill>
                  </a:rPr>
                  <a:t>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b.y</a:t>
                </a:r>
                <a:r>
                  <a:rPr lang="en-US" sz="2800" dirty="0"/>
                  <a:t> and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r.x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b.x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Segment Tree (Range Update + Point Query)</a:t>
                </a:r>
              </a:p>
              <a:p>
                <a:pPr marL="0" indent="0">
                  <a:buNone/>
                </a:pPr>
                <a:r>
                  <a:rPr lang="en-US" altLang="ja-JP" sz="2800" dirty="0"/>
                  <a:t>	O(n log n)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2" t="-2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645F850-3E23-DC4B-9951-56269F82D225}"/>
              </a:ext>
            </a:extLst>
          </p:cNvPr>
          <p:cNvSpPr/>
          <p:nvPr/>
        </p:nvSpPr>
        <p:spPr>
          <a:xfrm>
            <a:off x="6163188" y="382730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C4A8F499-55EC-6741-B9FE-C7BD3C9F4FD7}"/>
              </a:ext>
            </a:extLst>
          </p:cNvPr>
          <p:cNvSpPr/>
          <p:nvPr/>
        </p:nvSpPr>
        <p:spPr>
          <a:xfrm>
            <a:off x="6871590" y="274851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1A0E0711-330B-154E-A191-9D2CC4B25431}"/>
              </a:ext>
            </a:extLst>
          </p:cNvPr>
          <p:cNvSpPr/>
          <p:nvPr/>
        </p:nvSpPr>
        <p:spPr>
          <a:xfrm>
            <a:off x="7695807" y="942671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C33267C-684F-BC46-8D07-1F8626F44879}"/>
              </a:ext>
            </a:extLst>
          </p:cNvPr>
          <p:cNvSpPr/>
          <p:nvPr/>
        </p:nvSpPr>
        <p:spPr>
          <a:xfrm>
            <a:off x="6055310" y="1610491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052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290A-26E9-4CE1-9373-59B04C0B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 (Difficult)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Each segment [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s,t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keeps three values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minimum </a:t>
                </a:r>
                <a:r>
                  <a:rPr lang="en-US" sz="2800" dirty="0">
                    <a:solidFill>
                      <a:srgbClr val="FF0000"/>
                    </a:solidFill>
                  </a:rPr>
                  <a:t>–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r.x</a:t>
                </a:r>
                <a:r>
                  <a:rPr lang="en-US" sz="2800" dirty="0">
                    <a:solidFill>
                      <a:srgbClr val="FF0000"/>
                    </a:solidFill>
                  </a:rPr>
                  <a:t> –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r.y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r.y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minimum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b.y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s.t</a:t>
                </a:r>
                <a:r>
                  <a:rPr lang="en-US" altLang="ja-JP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ja-JP" sz="2800" dirty="0" err="1">
                    <a:solidFill>
                      <a:srgbClr val="0070C0"/>
                    </a:solidFill>
                  </a:rPr>
                  <a:t>b.y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800" dirty="0">
                    <a:solidFill>
                      <a:schemeClr val="tx1"/>
                    </a:solidFill>
                  </a:rPr>
                  <a:t>minimum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2800" dirty="0" err="1">
                    <a:solidFill>
                      <a:srgbClr val="0070C0"/>
                    </a:solidFill>
                  </a:rPr>
                  <a:t>b.y</a:t>
                </a:r>
                <a:r>
                  <a:rPr lang="en-US" altLang="ja-JP" sz="2800" dirty="0"/>
                  <a:t> – </a:t>
                </a:r>
                <a:r>
                  <a:rPr lang="en-US" altLang="ja-JP" sz="2800" dirty="0" err="1">
                    <a:solidFill>
                      <a:srgbClr val="FF0000"/>
                    </a:solidFill>
                  </a:rPr>
                  <a:t>r.y</a:t>
                </a:r>
                <a:r>
                  <a:rPr lang="en-US" altLang="ja-JP" sz="2800" dirty="0"/>
                  <a:t> – </a:t>
                </a:r>
                <a:r>
                  <a:rPr lang="en-US" altLang="ja-JP" sz="2800" dirty="0" err="1">
                    <a:solidFill>
                      <a:srgbClr val="FF0000"/>
                    </a:solidFill>
                  </a:rPr>
                  <a:t>r.x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2800" dirty="0">
                    <a:solidFill>
                      <a:srgbClr val="FF0000"/>
                    </a:solidFill>
                  </a:rPr>
                  <a:t>                  </a:t>
                </a:r>
                <a:r>
                  <a:rPr lang="en-US" altLang="ja-JP" sz="2800" dirty="0" err="1"/>
                  <a:t>s.t.</a:t>
                </a:r>
                <a:r>
                  <a:rPr lang="en-US" altLang="ja-JP" sz="2800" dirty="0"/>
                  <a:t> </a:t>
                </a:r>
                <a:r>
                  <a:rPr lang="en-US" altLang="ja-JP" sz="2800" dirty="0" err="1">
                    <a:solidFill>
                      <a:srgbClr val="FF0000"/>
                    </a:solidFill>
                  </a:rPr>
                  <a:t>r.x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 err="1">
                    <a:solidFill>
                      <a:srgbClr val="0070C0"/>
                    </a:solidFill>
                  </a:rPr>
                  <a:t>b.x</a:t>
                </a:r>
                <a:r>
                  <a:rPr lang="en-US" altLang="ja-JP" sz="2800" dirty="0"/>
                  <a:t> and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r.y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800" dirty="0"/>
                  <a:t>s and t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ja-JP" sz="2800" dirty="0" err="1">
                    <a:solidFill>
                      <a:srgbClr val="0070C0"/>
                    </a:solidFill>
                  </a:rPr>
                  <a:t>b.y</a:t>
                </a:r>
                <a:endParaRPr lang="en-US" altLang="ja-JP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Answer:  </a:t>
                </a:r>
                <a:r>
                  <a:rPr lang="en-US" sz="2800" dirty="0" err="1">
                    <a:solidFill>
                      <a:srgbClr val="00B050"/>
                    </a:solidFill>
                  </a:rPr>
                  <a:t>g.x</a:t>
                </a:r>
                <a:r>
                  <a:rPr lang="en-US" sz="2800" dirty="0"/>
                  <a:t> + min val3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s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</a:rPr>
                  <a:t>g.y</a:t>
                </a:r>
                <a:r>
                  <a:rPr lang="en-US" sz="2800" dirty="0"/>
                  <a:t> &lt; t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8E3C4D-486A-4B7C-A0BA-3228986B2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2" t="-2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645F850-3E23-DC4B-9951-56269F82D225}"/>
              </a:ext>
            </a:extLst>
          </p:cNvPr>
          <p:cNvSpPr/>
          <p:nvPr/>
        </p:nvSpPr>
        <p:spPr>
          <a:xfrm>
            <a:off x="6163188" y="382730"/>
            <a:ext cx="1632563" cy="13356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C4A8F499-55EC-6741-B9FE-C7BD3C9F4FD7}"/>
              </a:ext>
            </a:extLst>
          </p:cNvPr>
          <p:cNvSpPr/>
          <p:nvPr/>
        </p:nvSpPr>
        <p:spPr>
          <a:xfrm>
            <a:off x="6871590" y="274851"/>
            <a:ext cx="215757" cy="215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1A0E0711-330B-154E-A191-9D2CC4B25431}"/>
              </a:ext>
            </a:extLst>
          </p:cNvPr>
          <p:cNvSpPr/>
          <p:nvPr/>
        </p:nvSpPr>
        <p:spPr>
          <a:xfrm>
            <a:off x="7695807" y="942671"/>
            <a:ext cx="215757" cy="2157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C33267C-684F-BC46-8D07-1F8626F44879}"/>
              </a:ext>
            </a:extLst>
          </p:cNvPr>
          <p:cNvSpPr/>
          <p:nvPr/>
        </p:nvSpPr>
        <p:spPr>
          <a:xfrm>
            <a:off x="6055310" y="1610491"/>
            <a:ext cx="215757" cy="215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96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An object, a subset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cubes, can make three silhouettes of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squares by three parallel lights perpendicular to its faces</a:t>
                </a:r>
              </a:p>
              <a:p>
                <a:pPr marL="0" indent="0">
                  <a:buNone/>
                </a:pPr>
                <a:endParaRPr lang="en-US" sz="28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  <a:blipFill>
                <a:blip r:embed="rId2"/>
                <a:stretch>
                  <a:fillRect l="-2680" t="-2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71277CF0-45A3-4853-B042-7920843F6613}"/>
              </a:ext>
            </a:extLst>
          </p:cNvPr>
          <p:cNvGrpSpPr/>
          <p:nvPr/>
        </p:nvGrpSpPr>
        <p:grpSpPr>
          <a:xfrm>
            <a:off x="2496058" y="3285856"/>
            <a:ext cx="1273797" cy="1272608"/>
            <a:chOff x="2564853" y="4052246"/>
            <a:chExt cx="1291053" cy="1289848"/>
          </a:xfrm>
          <a:solidFill>
            <a:srgbClr val="FFFFCC"/>
          </a:solidFill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05DC3321-AC82-4D12-82F1-BD45F7C80D7E}"/>
                </a:ext>
              </a:extLst>
            </p:cNvPr>
            <p:cNvSpPr/>
            <p:nvPr/>
          </p:nvSpPr>
          <p:spPr>
            <a:xfrm>
              <a:off x="2996008" y="4052246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06E05A57-128F-450F-8FD8-DF5276E96B9A}"/>
                </a:ext>
              </a:extLst>
            </p:cNvPr>
            <p:cNvSpPr/>
            <p:nvPr/>
          </p:nvSpPr>
          <p:spPr>
            <a:xfrm>
              <a:off x="2565456" y="4052247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F578B005-8E6D-4481-8DD3-02B4152EBCCC}"/>
                </a:ext>
              </a:extLst>
            </p:cNvPr>
            <p:cNvSpPr/>
            <p:nvPr/>
          </p:nvSpPr>
          <p:spPr>
            <a:xfrm>
              <a:off x="3425957" y="405224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8C56BD6D-611A-47CE-8364-F9CF9456D99B}"/>
                </a:ext>
              </a:extLst>
            </p:cNvPr>
            <p:cNvSpPr/>
            <p:nvPr/>
          </p:nvSpPr>
          <p:spPr>
            <a:xfrm>
              <a:off x="2996008" y="448219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69428162-2D8D-4502-91F3-1D4C3798166F}"/>
                </a:ext>
              </a:extLst>
            </p:cNvPr>
            <p:cNvSpPr/>
            <p:nvPr/>
          </p:nvSpPr>
          <p:spPr>
            <a:xfrm>
              <a:off x="2565456" y="448219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969F4273-EC9E-4839-89AD-382C062C8A1F}"/>
                </a:ext>
              </a:extLst>
            </p:cNvPr>
            <p:cNvSpPr/>
            <p:nvPr/>
          </p:nvSpPr>
          <p:spPr>
            <a:xfrm>
              <a:off x="3425957" y="4482195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D4E36209-7DA7-47C5-A060-605CBE59D909}"/>
                </a:ext>
              </a:extLst>
            </p:cNvPr>
            <p:cNvSpPr/>
            <p:nvPr/>
          </p:nvSpPr>
          <p:spPr>
            <a:xfrm>
              <a:off x="2995405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E8C13BB2-438F-4D39-A1EC-6A4C7824B22D}"/>
                </a:ext>
              </a:extLst>
            </p:cNvPr>
            <p:cNvSpPr/>
            <p:nvPr/>
          </p:nvSpPr>
          <p:spPr>
            <a:xfrm>
              <a:off x="2564853" y="491214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20EDA2AF-D618-46AD-813A-0ED120C3E93A}"/>
                </a:ext>
              </a:extLst>
            </p:cNvPr>
            <p:cNvSpPr/>
            <p:nvPr/>
          </p:nvSpPr>
          <p:spPr>
            <a:xfrm>
              <a:off x="3425354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1BCCC07B-6235-4A2A-8FA3-633AB0D619F4}"/>
              </a:ext>
            </a:extLst>
          </p:cNvPr>
          <p:cNvGrpSpPr/>
          <p:nvPr/>
        </p:nvGrpSpPr>
        <p:grpSpPr>
          <a:xfrm>
            <a:off x="1626857" y="3873901"/>
            <a:ext cx="1414933" cy="1702326"/>
            <a:chOff x="1092877" y="158749"/>
            <a:chExt cx="4366641" cy="5253564"/>
          </a:xfrm>
          <a:solidFill>
            <a:srgbClr val="0091FE"/>
          </a:solidFill>
        </p:grpSpPr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D6DD5CC8-B623-4D7C-8C7B-39A6DB697E44}"/>
                </a:ext>
              </a:extLst>
            </p:cNvPr>
            <p:cNvGrpSpPr/>
            <p:nvPr/>
          </p:nvGrpSpPr>
          <p:grpSpPr>
            <a:xfrm>
              <a:off x="1092877" y="2785532"/>
              <a:ext cx="4366641" cy="2626781"/>
              <a:chOff x="1311952" y="1566332"/>
              <a:chExt cx="4366641" cy="2626781"/>
            </a:xfrm>
            <a:grpFill/>
          </p:grpSpPr>
          <p:sp>
            <p:nvSpPr>
              <p:cNvPr id="107" name="直方体 106">
                <a:extLst>
                  <a:ext uri="{FF2B5EF4-FFF2-40B4-BE49-F238E27FC236}">
                    <a16:creationId xmlns:a16="http://schemas.microsoft.com/office/drawing/2014/main" id="{52368510-1C41-46D2-BCF5-5B38C96FDC5E}"/>
                  </a:ext>
                </a:extLst>
              </p:cNvPr>
              <p:cNvSpPr/>
              <p:nvPr/>
            </p:nvSpPr>
            <p:spPr>
              <a:xfrm>
                <a:off x="3094143" y="1566332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108" name="直方体 107">
                <a:extLst>
                  <a:ext uri="{FF2B5EF4-FFF2-40B4-BE49-F238E27FC236}">
                    <a16:creationId xmlns:a16="http://schemas.microsoft.com/office/drawing/2014/main" id="{E92170F4-240E-4EA4-90CB-44238D439640}"/>
                  </a:ext>
                </a:extLst>
              </p:cNvPr>
              <p:cNvSpPr/>
              <p:nvPr/>
            </p:nvSpPr>
            <p:spPr>
              <a:xfrm>
                <a:off x="1311952" y="2018241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109" name="直方体 108">
                <a:extLst>
                  <a:ext uri="{FF2B5EF4-FFF2-40B4-BE49-F238E27FC236}">
                    <a16:creationId xmlns:a16="http://schemas.microsoft.com/office/drawing/2014/main" id="{DADE7ADC-C265-483E-8D59-656215C5DB0E}"/>
                  </a:ext>
                </a:extLst>
              </p:cNvPr>
              <p:cNvSpPr/>
              <p:nvPr/>
            </p:nvSpPr>
            <p:spPr>
              <a:xfrm>
                <a:off x="2633789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110" name="直方体 109">
                <a:extLst>
                  <a:ext uri="{FF2B5EF4-FFF2-40B4-BE49-F238E27FC236}">
                    <a16:creationId xmlns:a16="http://schemas.microsoft.com/office/drawing/2014/main" id="{24043DE2-6734-4D98-A677-EF33F048F34D}"/>
                  </a:ext>
                </a:extLst>
              </p:cNvPr>
              <p:cNvSpPr/>
              <p:nvPr/>
            </p:nvSpPr>
            <p:spPr>
              <a:xfrm>
                <a:off x="3955626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111" name="直方体 110">
                <a:extLst>
                  <a:ext uri="{FF2B5EF4-FFF2-40B4-BE49-F238E27FC236}">
                    <a16:creationId xmlns:a16="http://schemas.microsoft.com/office/drawing/2014/main" id="{443AF91F-C51A-4E63-AA00-0D00DC944D7C}"/>
                  </a:ext>
                </a:extLst>
              </p:cNvPr>
              <p:cNvSpPr/>
              <p:nvPr/>
            </p:nvSpPr>
            <p:spPr>
              <a:xfrm>
                <a:off x="2173435" y="2470146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112" name="直方体 111">
                <a:extLst>
                  <a:ext uri="{FF2B5EF4-FFF2-40B4-BE49-F238E27FC236}">
                    <a16:creationId xmlns:a16="http://schemas.microsoft.com/office/drawing/2014/main" id="{F39F1964-E324-4194-915C-BD836FA3B1C8}"/>
                  </a:ext>
                </a:extLst>
              </p:cNvPr>
              <p:cNvSpPr/>
              <p:nvPr/>
            </p:nvSpPr>
            <p:spPr>
              <a:xfrm>
                <a:off x="3495272" y="2470146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</p:grpSp>
        <p:sp>
          <p:nvSpPr>
            <p:cNvPr id="103" name="直方体 102">
              <a:extLst>
                <a:ext uri="{FF2B5EF4-FFF2-40B4-BE49-F238E27FC236}">
                  <a16:creationId xmlns:a16="http://schemas.microsoft.com/office/drawing/2014/main" id="{A3D2F8A8-A3E8-427B-9462-B4CACD4AD2C3}"/>
                </a:ext>
              </a:extLst>
            </p:cNvPr>
            <p:cNvSpPr/>
            <p:nvPr/>
          </p:nvSpPr>
          <p:spPr>
            <a:xfrm>
              <a:off x="2414715" y="1924047"/>
              <a:ext cx="1722966" cy="1722966"/>
            </a:xfrm>
            <a:prstGeom prst="cub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/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9FB8822B-E812-4A1A-BDE3-99CCB05D07F1}"/>
                </a:ext>
              </a:extLst>
            </p:cNvPr>
            <p:cNvGrpSpPr/>
            <p:nvPr/>
          </p:nvGrpSpPr>
          <p:grpSpPr>
            <a:xfrm>
              <a:off x="2414714" y="158749"/>
              <a:ext cx="2183321" cy="2174875"/>
              <a:chOff x="2633789" y="1566332"/>
              <a:chExt cx="2183321" cy="2174875"/>
            </a:xfrm>
            <a:grpFill/>
          </p:grpSpPr>
          <p:sp>
            <p:nvSpPr>
              <p:cNvPr id="105" name="直方体 104">
                <a:extLst>
                  <a:ext uri="{FF2B5EF4-FFF2-40B4-BE49-F238E27FC236}">
                    <a16:creationId xmlns:a16="http://schemas.microsoft.com/office/drawing/2014/main" id="{E7D0D736-35FD-408A-8847-DAF6E33C4105}"/>
                  </a:ext>
                </a:extLst>
              </p:cNvPr>
              <p:cNvSpPr/>
              <p:nvPr/>
            </p:nvSpPr>
            <p:spPr>
              <a:xfrm>
                <a:off x="3094143" y="1566332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106" name="直方体 105">
                <a:extLst>
                  <a:ext uri="{FF2B5EF4-FFF2-40B4-BE49-F238E27FC236}">
                    <a16:creationId xmlns:a16="http://schemas.microsoft.com/office/drawing/2014/main" id="{97DCAFC7-5CE2-409A-8422-EDE3C850A75C}"/>
                  </a:ext>
                </a:extLst>
              </p:cNvPr>
              <p:cNvSpPr/>
              <p:nvPr/>
            </p:nvSpPr>
            <p:spPr>
              <a:xfrm>
                <a:off x="2633789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</p:grp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A691C882-AE24-4C35-A2CD-F427A6EEA585}"/>
              </a:ext>
            </a:extLst>
          </p:cNvPr>
          <p:cNvGrpSpPr/>
          <p:nvPr/>
        </p:nvGrpSpPr>
        <p:grpSpPr>
          <a:xfrm>
            <a:off x="1081783" y="3285356"/>
            <a:ext cx="2697667" cy="2684325"/>
            <a:chOff x="5997603" y="-2815415"/>
            <a:chExt cx="2691412" cy="9069761"/>
          </a:xfrm>
          <a:solidFill>
            <a:srgbClr val="FFFF00">
              <a:alpha val="15000"/>
            </a:srgbClr>
          </a:solidFill>
        </p:grpSpPr>
        <p:sp>
          <p:nvSpPr>
            <p:cNvPr id="114" name="平行四辺形 113">
              <a:extLst>
                <a:ext uri="{FF2B5EF4-FFF2-40B4-BE49-F238E27FC236}">
                  <a16:creationId xmlns:a16="http://schemas.microsoft.com/office/drawing/2014/main" id="{71908D2A-1CAD-4AD2-9D55-969EDB557394}"/>
                </a:ext>
              </a:extLst>
            </p:cNvPr>
            <p:cNvSpPr/>
            <p:nvPr/>
          </p:nvSpPr>
          <p:spPr>
            <a:xfrm rot="10800000">
              <a:off x="6000480" y="-2812398"/>
              <a:ext cx="2688535" cy="4784733"/>
            </a:xfrm>
            <a:prstGeom prst="parallelogram">
              <a:avLst>
                <a:gd name="adj" fmla="val 98995"/>
              </a:avLst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6E0AE355-1DB0-4C5F-A8E8-0AADE4789C67}"/>
                </a:ext>
              </a:extLst>
            </p:cNvPr>
            <p:cNvSpPr/>
            <p:nvPr/>
          </p:nvSpPr>
          <p:spPr>
            <a:xfrm rot="5400000">
              <a:off x="4505455" y="3473277"/>
              <a:ext cx="4273217" cy="1288922"/>
            </a:xfrm>
            <a:prstGeom prst="rect">
              <a:avLst/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平行四辺形 115">
              <a:extLst>
                <a:ext uri="{FF2B5EF4-FFF2-40B4-BE49-F238E27FC236}">
                  <a16:creationId xmlns:a16="http://schemas.microsoft.com/office/drawing/2014/main" id="{F95A8413-8973-4693-B83E-BBBC8E48ED77}"/>
                </a:ext>
              </a:extLst>
            </p:cNvPr>
            <p:cNvSpPr/>
            <p:nvPr/>
          </p:nvSpPr>
          <p:spPr>
            <a:xfrm rot="5400000" flipV="1">
              <a:off x="3455072" y="1015648"/>
              <a:ext cx="9065005" cy="1402880"/>
            </a:xfrm>
            <a:prstGeom prst="parallelogram">
              <a:avLst>
                <a:gd name="adj" fmla="val 101874"/>
              </a:avLst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7088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E3C4D-486A-4B7C-A0BA-3228986B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425" y="171048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6149815-884B-0643-A61F-AFF0E425EF28}"/>
                  </a:ext>
                </a:extLst>
              </p:cNvPr>
              <p:cNvSpPr/>
              <p:nvPr/>
            </p:nvSpPr>
            <p:spPr>
              <a:xfrm>
                <a:off x="1079809" y="652108"/>
                <a:ext cx="7543799" cy="1338466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dirty="0">
                    <a:solidFill>
                      <a:srgbClr val="FF0000"/>
                    </a:solidFill>
                  </a:rPr>
                  <a:t>val1(P) = min – </a:t>
                </a:r>
                <a:r>
                  <a:rPr lang="en-US" altLang="ja-JP" sz="2800" dirty="0" err="1">
                    <a:solidFill>
                      <a:srgbClr val="FF0000"/>
                    </a:solidFill>
                  </a:rPr>
                  <a:t>r.x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– </a:t>
                </a:r>
                <a:r>
                  <a:rPr lang="en-US" altLang="ja-JP" sz="2800" dirty="0" err="1">
                    <a:solidFill>
                      <a:srgbClr val="FF0000"/>
                    </a:solidFill>
                  </a:rPr>
                  <a:t>r.y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ja-JP" sz="2800" dirty="0">
                    <a:solidFill>
                      <a:srgbClr val="0070C0"/>
                    </a:solidFill>
                  </a:rPr>
                  <a:t>val2(P) = min </a:t>
                </a:r>
                <a:r>
                  <a:rPr lang="en-US" altLang="ja-JP" sz="2800" dirty="0" err="1">
                    <a:solidFill>
                      <a:srgbClr val="0070C0"/>
                    </a:solidFill>
                  </a:rPr>
                  <a:t>b.y</a:t>
                </a:r>
                <a:endParaRPr lang="en-US" altLang="ja-JP" sz="28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altLang="ja-JP" sz="2800" dirty="0">
                    <a:solidFill>
                      <a:srgbClr val="00B050"/>
                    </a:solidFill>
                  </a:rPr>
                  <a:t>val3(P) = min </a:t>
                </a:r>
                <a:r>
                  <a:rPr lang="en-US" altLang="ja-JP" sz="2800" dirty="0" err="1">
                    <a:solidFill>
                      <a:srgbClr val="00B050"/>
                    </a:solidFill>
                  </a:rPr>
                  <a:t>b.y</a:t>
                </a:r>
                <a:r>
                  <a:rPr lang="en-US" altLang="ja-JP" sz="2800" dirty="0">
                    <a:solidFill>
                      <a:srgbClr val="00B050"/>
                    </a:solidFill>
                  </a:rPr>
                  <a:t> – </a:t>
                </a:r>
                <a:r>
                  <a:rPr lang="en-US" altLang="ja-JP" sz="2800" dirty="0" err="1">
                    <a:solidFill>
                      <a:srgbClr val="00B050"/>
                    </a:solidFill>
                  </a:rPr>
                  <a:t>r.y</a:t>
                </a:r>
                <a:r>
                  <a:rPr lang="en-US" altLang="ja-JP" sz="2800" dirty="0">
                    <a:solidFill>
                      <a:srgbClr val="00B050"/>
                    </a:solidFill>
                  </a:rPr>
                  <a:t> – </a:t>
                </a:r>
                <a:r>
                  <a:rPr lang="en-US" altLang="ja-JP" sz="2800" dirty="0" err="1">
                    <a:solidFill>
                      <a:srgbClr val="00B050"/>
                    </a:solidFill>
                  </a:rPr>
                  <a:t>r.x</a:t>
                </a:r>
                <a:r>
                  <a:rPr lang="en-US" altLang="ja-JP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ja-JP" sz="2800" dirty="0" err="1">
                    <a:solidFill>
                      <a:srgbClr val="00B050"/>
                    </a:solidFill>
                  </a:rPr>
                  <a:t>s.t.</a:t>
                </a:r>
                <a:r>
                  <a:rPr lang="en-US" altLang="ja-JP" sz="2800" dirty="0">
                    <a:solidFill>
                      <a:srgbClr val="00B050"/>
                    </a:solidFill>
                  </a:rPr>
                  <a:t> r.x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ja-JP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ja-JP" sz="2800" dirty="0" err="1">
                    <a:solidFill>
                      <a:srgbClr val="00B050"/>
                    </a:solidFill>
                  </a:rPr>
                  <a:t>b.x</a:t>
                </a:r>
                <a:r>
                  <a:rPr lang="en-US" altLang="ja-JP" sz="2800" dirty="0">
                    <a:solidFill>
                      <a:srgbClr val="00B050"/>
                    </a:solidFill>
                  </a:rPr>
                  <a:t> 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6149815-884B-0643-A61F-AFF0E425E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09" y="652108"/>
                <a:ext cx="7543799" cy="1338466"/>
              </a:xfrm>
              <a:prstGeom prst="rect">
                <a:avLst/>
              </a:prstGeom>
              <a:blipFill>
                <a:blip r:embed="rId2"/>
                <a:stretch>
                  <a:fillRect t="-4587" b="-11009"/>
                </a:stretch>
              </a:blipFill>
              <a:ln w="28575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DF9E16-2567-8F46-A144-B4760231C315}"/>
              </a:ext>
            </a:extLst>
          </p:cNvPr>
          <p:cNvSpPr/>
          <p:nvPr/>
        </p:nvSpPr>
        <p:spPr>
          <a:xfrm>
            <a:off x="1079809" y="2694951"/>
            <a:ext cx="3646299" cy="133846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val1(L)</a:t>
            </a:r>
          </a:p>
          <a:p>
            <a:pPr algn="ctr"/>
            <a:r>
              <a:rPr kumimoji="1" lang="en-US" altLang="ja-JP" sz="2800" dirty="0">
                <a:solidFill>
                  <a:srgbClr val="0070C0"/>
                </a:solidFill>
              </a:rPr>
              <a:t>val2(L)</a:t>
            </a:r>
          </a:p>
          <a:p>
            <a:pPr algn="ctr"/>
            <a:r>
              <a:rPr kumimoji="1" lang="en-US" altLang="ja-JP" sz="2800" dirty="0">
                <a:solidFill>
                  <a:srgbClr val="00B050"/>
                </a:solidFill>
              </a:rPr>
              <a:t>val3(L)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380B6FC-C37F-CA40-8E6C-C3ABD43F4A3C}"/>
              </a:ext>
            </a:extLst>
          </p:cNvPr>
          <p:cNvSpPr/>
          <p:nvPr/>
        </p:nvSpPr>
        <p:spPr>
          <a:xfrm>
            <a:off x="4977309" y="2694951"/>
            <a:ext cx="3646299" cy="133846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val1(R)</a:t>
            </a:r>
          </a:p>
          <a:p>
            <a:pPr algn="ctr"/>
            <a:r>
              <a:rPr kumimoji="1" lang="en-US" altLang="ja-JP" sz="2800" dirty="0">
                <a:solidFill>
                  <a:srgbClr val="0070C0"/>
                </a:solidFill>
              </a:rPr>
              <a:t>val2(R)</a:t>
            </a:r>
          </a:p>
          <a:p>
            <a:pPr algn="ctr"/>
            <a:r>
              <a:rPr kumimoji="1" lang="en-US" altLang="ja-JP" sz="2800" dirty="0">
                <a:solidFill>
                  <a:srgbClr val="00B050"/>
                </a:solidFill>
              </a:rPr>
              <a:t>val3(R)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B89328-5245-1B42-81B1-D55ABC0A854A}"/>
              </a:ext>
            </a:extLst>
          </p:cNvPr>
          <p:cNvSpPr txBox="1"/>
          <p:nvPr/>
        </p:nvSpPr>
        <p:spPr>
          <a:xfrm>
            <a:off x="907324" y="4033417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A0321C-D2DA-5148-8156-7467DD0814CF}"/>
              </a:ext>
            </a:extLst>
          </p:cNvPr>
          <p:cNvSpPr txBox="1"/>
          <p:nvPr/>
        </p:nvSpPr>
        <p:spPr>
          <a:xfrm>
            <a:off x="4268261" y="4033417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(</a:t>
            </a:r>
            <a:r>
              <a:rPr kumimoji="1" lang="en-US" altLang="ja-JP" sz="3200" dirty="0" err="1"/>
              <a:t>s+t</a:t>
            </a:r>
            <a:r>
              <a:rPr kumimoji="1" lang="en-US" altLang="ja-JP" sz="3200" dirty="0"/>
              <a:t>)/2</a:t>
            </a:r>
            <a:endParaRPr kumimoji="1" lang="ja-JP" altLang="en-US" sz="32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D6EE1C-59B4-1C42-B054-171389ADCF78}"/>
              </a:ext>
            </a:extLst>
          </p:cNvPr>
          <p:cNvSpPr txBox="1"/>
          <p:nvPr/>
        </p:nvSpPr>
        <p:spPr>
          <a:xfrm>
            <a:off x="8490917" y="4033416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</a:t>
            </a:r>
            <a:endParaRPr kumimoji="1" lang="ja-JP" altLang="en-US" sz="320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F080D7E-7BD0-0849-A131-EAB7834A12DD}"/>
              </a:ext>
            </a:extLst>
          </p:cNvPr>
          <p:cNvCxnSpPr>
            <a:cxnSpLocks/>
          </p:cNvCxnSpPr>
          <p:nvPr/>
        </p:nvCxnSpPr>
        <p:spPr>
          <a:xfrm>
            <a:off x="123290" y="4615647"/>
            <a:ext cx="8907694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D94E9DA-68D5-E647-92E1-7365E8A374EA}"/>
              </a:ext>
            </a:extLst>
          </p:cNvPr>
          <p:cNvCxnSpPr>
            <a:cxnSpLocks/>
          </p:cNvCxnSpPr>
          <p:nvPr/>
        </p:nvCxnSpPr>
        <p:spPr>
          <a:xfrm flipV="1">
            <a:off x="791107" y="300656"/>
            <a:ext cx="0" cy="4765399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D55225-8FCF-A649-9587-D620659EB78C}"/>
              </a:ext>
            </a:extLst>
          </p:cNvPr>
          <p:cNvSpPr txBox="1"/>
          <p:nvPr/>
        </p:nvSpPr>
        <p:spPr>
          <a:xfrm>
            <a:off x="8593320" y="45428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y</a:t>
            </a:r>
            <a:endParaRPr kumimoji="1" lang="ja-JP" altLang="en-US" sz="28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7FA70A-14E5-FE4C-9E15-88EEFCC7E362}"/>
              </a:ext>
            </a:extLst>
          </p:cNvPr>
          <p:cNvSpPr txBox="1"/>
          <p:nvPr/>
        </p:nvSpPr>
        <p:spPr>
          <a:xfrm>
            <a:off x="454811" y="26075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</a:rPr>
              <a:t>x</a:t>
            </a:r>
            <a:endParaRPr kumimoji="1" lang="ja-JP" altLang="en-US" sz="2800">
              <a:solidFill>
                <a:srgbClr val="00B050"/>
              </a:solidFill>
            </a:endParaRPr>
          </a:p>
        </p:txBody>
      </p:sp>
      <p:sp>
        <p:nvSpPr>
          <p:cNvPr id="26" name="下矢印 25">
            <a:extLst>
              <a:ext uri="{FF2B5EF4-FFF2-40B4-BE49-F238E27FC236}">
                <a16:creationId xmlns:a16="http://schemas.microsoft.com/office/drawing/2014/main" id="{8C038DEE-3E8D-604B-9BBB-321325E1CDCA}"/>
              </a:ext>
            </a:extLst>
          </p:cNvPr>
          <p:cNvSpPr/>
          <p:nvPr/>
        </p:nvSpPr>
        <p:spPr>
          <a:xfrm>
            <a:off x="2718026" y="2083600"/>
            <a:ext cx="484632" cy="48920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>
            <a:extLst>
              <a:ext uri="{FF2B5EF4-FFF2-40B4-BE49-F238E27FC236}">
                <a16:creationId xmlns:a16="http://schemas.microsoft.com/office/drawing/2014/main" id="{5AB19631-5AFB-6C4C-8BF6-6444479553EA}"/>
              </a:ext>
            </a:extLst>
          </p:cNvPr>
          <p:cNvSpPr/>
          <p:nvPr/>
        </p:nvSpPr>
        <p:spPr>
          <a:xfrm>
            <a:off x="6558142" y="2089559"/>
            <a:ext cx="484632" cy="48920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1D20525-04AA-1542-BA12-AC227749FA43}"/>
              </a:ext>
            </a:extLst>
          </p:cNvPr>
          <p:cNvSpPr txBox="1"/>
          <p:nvPr/>
        </p:nvSpPr>
        <p:spPr>
          <a:xfrm>
            <a:off x="3954571" y="2054191"/>
            <a:ext cx="1794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</a:rPr>
              <a:t>Push down</a:t>
            </a:r>
            <a:endParaRPr kumimoji="1" lang="ja-JP" altLang="en-US" sz="2800">
              <a:solidFill>
                <a:schemeClr val="accent2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B4F88AA-8BE2-9E42-ADBC-9CF0652D5E56}"/>
              </a:ext>
            </a:extLst>
          </p:cNvPr>
          <p:cNvSpPr txBox="1"/>
          <p:nvPr/>
        </p:nvSpPr>
        <p:spPr>
          <a:xfrm>
            <a:off x="1558411" y="4804445"/>
            <a:ext cx="6539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val1(L)</a:t>
            </a:r>
            <a:r>
              <a:rPr kumimoji="1" lang="en-US" altLang="ja-JP" sz="2800" dirty="0"/>
              <a:t>=min(</a:t>
            </a:r>
            <a:r>
              <a:rPr kumimoji="1" lang="en-US" altLang="ja-JP" sz="2800" dirty="0">
                <a:solidFill>
                  <a:srgbClr val="FF0000"/>
                </a:solidFill>
              </a:rPr>
              <a:t>val1(L)</a:t>
            </a:r>
            <a:r>
              <a:rPr kumimoji="1" lang="en-US" altLang="ja-JP" sz="2800" dirty="0"/>
              <a:t>, </a:t>
            </a:r>
            <a:r>
              <a:rPr kumimoji="1" lang="en-US" altLang="ja-JP" sz="2800" dirty="0">
                <a:solidFill>
                  <a:srgbClr val="FF0000"/>
                </a:solidFill>
              </a:rPr>
              <a:t>val1(P)</a:t>
            </a:r>
            <a:r>
              <a:rPr kumimoji="1" lang="en-US" altLang="ja-JP" sz="2800" dirty="0"/>
              <a:t>)</a:t>
            </a:r>
          </a:p>
          <a:p>
            <a:r>
              <a:rPr kumimoji="1" lang="en-US" altLang="ja-JP" sz="2800" dirty="0">
                <a:solidFill>
                  <a:srgbClr val="0070C0"/>
                </a:solidFill>
              </a:rPr>
              <a:t>val2(L)</a:t>
            </a:r>
            <a:r>
              <a:rPr kumimoji="1" lang="en-US" altLang="ja-JP" sz="2800" dirty="0"/>
              <a:t>=min(</a:t>
            </a:r>
            <a:r>
              <a:rPr kumimoji="1" lang="en-US" altLang="ja-JP" sz="2800" dirty="0">
                <a:solidFill>
                  <a:srgbClr val="0070C0"/>
                </a:solidFill>
              </a:rPr>
              <a:t>val2(L)</a:t>
            </a:r>
            <a:r>
              <a:rPr kumimoji="1" lang="en-US" altLang="ja-JP" sz="2800" dirty="0"/>
              <a:t>, </a:t>
            </a:r>
            <a:r>
              <a:rPr kumimoji="1" lang="en-US" altLang="ja-JP" sz="2800" dirty="0">
                <a:solidFill>
                  <a:srgbClr val="0070C0"/>
                </a:solidFill>
              </a:rPr>
              <a:t>val2(P)</a:t>
            </a:r>
            <a:r>
              <a:rPr kumimoji="1" lang="en-US" altLang="ja-JP" sz="2800" dirty="0"/>
              <a:t>)</a:t>
            </a:r>
          </a:p>
          <a:p>
            <a:r>
              <a:rPr kumimoji="1" lang="en-US" altLang="ja-JP" sz="2800" dirty="0">
                <a:solidFill>
                  <a:srgbClr val="00B050"/>
                </a:solidFill>
              </a:rPr>
              <a:t>val3(L)</a:t>
            </a:r>
            <a:r>
              <a:rPr kumimoji="1" lang="en-US" altLang="ja-JP" sz="2800" dirty="0"/>
              <a:t>=min(</a:t>
            </a:r>
            <a:r>
              <a:rPr kumimoji="1" lang="en-US" altLang="ja-JP" sz="2800" dirty="0">
                <a:solidFill>
                  <a:srgbClr val="00B050"/>
                </a:solidFill>
              </a:rPr>
              <a:t>val3(L)</a:t>
            </a:r>
            <a:r>
              <a:rPr kumimoji="1" lang="en-US" altLang="ja-JP" sz="2800" dirty="0"/>
              <a:t>, </a:t>
            </a:r>
            <a:r>
              <a:rPr kumimoji="1" lang="en-US" altLang="ja-JP" sz="2800" dirty="0">
                <a:solidFill>
                  <a:srgbClr val="00B050"/>
                </a:solidFill>
              </a:rPr>
              <a:t>val3(P)</a:t>
            </a:r>
            <a:r>
              <a:rPr kumimoji="1" lang="en-US" altLang="ja-JP" sz="2800" dirty="0"/>
              <a:t>, </a:t>
            </a:r>
            <a:r>
              <a:rPr kumimoji="1" lang="en-US" altLang="ja-JP" sz="2800" dirty="0">
                <a:solidFill>
                  <a:srgbClr val="FF0000"/>
                </a:solidFill>
              </a:rPr>
              <a:t>val1(L)</a:t>
            </a:r>
            <a:r>
              <a:rPr kumimoji="1" lang="en-US" altLang="ja-JP" sz="2800" dirty="0"/>
              <a:t>+</a:t>
            </a:r>
            <a:r>
              <a:rPr kumimoji="1" lang="en-US" altLang="ja-JP" sz="2800" dirty="0">
                <a:solidFill>
                  <a:srgbClr val="0070C0"/>
                </a:solidFill>
              </a:rPr>
              <a:t>val2(P)</a:t>
            </a:r>
            <a:r>
              <a:rPr kumimoji="1" lang="en-US" altLang="ja-JP" sz="2800" dirty="0"/>
              <a:t>)</a:t>
            </a:r>
            <a:endParaRPr kumimoji="1" lang="ja-JP" altLang="en-US" sz="28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0ECEFB9-71DA-6C44-A506-7952A5001A73}"/>
              </a:ext>
            </a:extLst>
          </p:cNvPr>
          <p:cNvSpPr txBox="1"/>
          <p:nvPr/>
        </p:nvSpPr>
        <p:spPr>
          <a:xfrm>
            <a:off x="90331" y="2162416"/>
            <a:ext cx="142209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Key Property</a:t>
            </a:r>
            <a:endParaRPr kumimoji="1" lang="ja-JP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6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4BB5C-8B27-48B4-9915-39EEAFD7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cs typeface="Courier New" panose="02070309020205020404" pitchFamily="49" charset="0"/>
                  </a:rPr>
                  <a:t>An object, a subset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cubes, can make three silhouettes of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>
                    <a:cs typeface="Courier New" panose="02070309020205020404" pitchFamily="49" charset="0"/>
                  </a:rPr>
                  <a:t> squares by three parallel lights perpendicular to its faces</a:t>
                </a:r>
              </a:p>
              <a:p>
                <a:pPr marL="0" indent="0">
                  <a:buNone/>
                </a:pPr>
                <a:endParaRPr lang="en-US" sz="2800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FED131-83CD-4C1C-BD21-31668B00E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958434" cy="4023360"/>
              </a:xfrm>
              <a:blipFill>
                <a:blip r:embed="rId2"/>
                <a:stretch>
                  <a:fillRect l="-2680" t="-2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4B58D24-CD51-443E-A71E-604FF3FB4795}"/>
              </a:ext>
            </a:extLst>
          </p:cNvPr>
          <p:cNvGrpSpPr/>
          <p:nvPr/>
        </p:nvGrpSpPr>
        <p:grpSpPr>
          <a:xfrm>
            <a:off x="2496058" y="3285856"/>
            <a:ext cx="1273797" cy="1272608"/>
            <a:chOff x="2564853" y="4052246"/>
            <a:chExt cx="1291053" cy="1289848"/>
          </a:xfrm>
          <a:solidFill>
            <a:srgbClr val="FFFFCC"/>
          </a:solidFill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1EFA28A-A0D6-4440-BDE7-1972270CE9A1}"/>
                </a:ext>
              </a:extLst>
            </p:cNvPr>
            <p:cNvSpPr/>
            <p:nvPr/>
          </p:nvSpPr>
          <p:spPr>
            <a:xfrm>
              <a:off x="2996008" y="4052246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07B6F2FE-708E-4FCA-AC58-C69990742E28}"/>
                </a:ext>
              </a:extLst>
            </p:cNvPr>
            <p:cNvSpPr/>
            <p:nvPr/>
          </p:nvSpPr>
          <p:spPr>
            <a:xfrm>
              <a:off x="2565456" y="4052247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1A46CA9-5E36-4D8E-8A82-2ED7D84FF530}"/>
                </a:ext>
              </a:extLst>
            </p:cNvPr>
            <p:cNvSpPr/>
            <p:nvPr/>
          </p:nvSpPr>
          <p:spPr>
            <a:xfrm>
              <a:off x="3425957" y="405224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46395FF4-AFC4-40FD-9BA4-4DB7211B4C73}"/>
                </a:ext>
              </a:extLst>
            </p:cNvPr>
            <p:cNvSpPr/>
            <p:nvPr/>
          </p:nvSpPr>
          <p:spPr>
            <a:xfrm>
              <a:off x="2996008" y="448219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6738CFC-306E-4E2B-94F2-3BC33CD7DA34}"/>
                </a:ext>
              </a:extLst>
            </p:cNvPr>
            <p:cNvSpPr/>
            <p:nvPr/>
          </p:nvSpPr>
          <p:spPr>
            <a:xfrm>
              <a:off x="2565456" y="4482196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7F52A2DD-285A-4CB3-8C97-179121314008}"/>
                </a:ext>
              </a:extLst>
            </p:cNvPr>
            <p:cNvSpPr/>
            <p:nvPr/>
          </p:nvSpPr>
          <p:spPr>
            <a:xfrm>
              <a:off x="3425957" y="4482195"/>
              <a:ext cx="429949" cy="42994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5A207B1B-69A5-4758-B206-DE2BED9375EA}"/>
                </a:ext>
              </a:extLst>
            </p:cNvPr>
            <p:cNvSpPr/>
            <p:nvPr/>
          </p:nvSpPr>
          <p:spPr>
            <a:xfrm>
              <a:off x="2995405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ED49210-B0DF-4C0F-87F6-C375A2EF677D}"/>
                </a:ext>
              </a:extLst>
            </p:cNvPr>
            <p:cNvSpPr/>
            <p:nvPr/>
          </p:nvSpPr>
          <p:spPr>
            <a:xfrm>
              <a:off x="2564853" y="4912145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FD66C98F-2656-40B7-8DD3-CC515E60313B}"/>
                </a:ext>
              </a:extLst>
            </p:cNvPr>
            <p:cNvSpPr/>
            <p:nvPr/>
          </p:nvSpPr>
          <p:spPr>
            <a:xfrm>
              <a:off x="3425354" y="4912144"/>
              <a:ext cx="429949" cy="42994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F1149DC-2484-4D33-AAD9-AD428C558E8D}"/>
              </a:ext>
            </a:extLst>
          </p:cNvPr>
          <p:cNvGrpSpPr/>
          <p:nvPr/>
        </p:nvGrpSpPr>
        <p:grpSpPr>
          <a:xfrm>
            <a:off x="1626857" y="3873901"/>
            <a:ext cx="1414933" cy="1702326"/>
            <a:chOff x="1092877" y="158749"/>
            <a:chExt cx="4366641" cy="5253564"/>
          </a:xfrm>
          <a:solidFill>
            <a:srgbClr val="0091FE"/>
          </a:solidFill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66074B3D-DA6B-43D6-B5F2-6C8191117988}"/>
                </a:ext>
              </a:extLst>
            </p:cNvPr>
            <p:cNvGrpSpPr/>
            <p:nvPr/>
          </p:nvGrpSpPr>
          <p:grpSpPr>
            <a:xfrm>
              <a:off x="1092877" y="2785532"/>
              <a:ext cx="4366641" cy="2626781"/>
              <a:chOff x="1311952" y="1566332"/>
              <a:chExt cx="4366641" cy="2626781"/>
            </a:xfrm>
            <a:grpFill/>
          </p:grpSpPr>
          <p:sp>
            <p:nvSpPr>
              <p:cNvPr id="46" name="直方体 45">
                <a:extLst>
                  <a:ext uri="{FF2B5EF4-FFF2-40B4-BE49-F238E27FC236}">
                    <a16:creationId xmlns:a16="http://schemas.microsoft.com/office/drawing/2014/main" id="{7FB454C7-3F49-499F-99EF-01E163253DD4}"/>
                  </a:ext>
                </a:extLst>
              </p:cNvPr>
              <p:cNvSpPr/>
              <p:nvPr/>
            </p:nvSpPr>
            <p:spPr>
              <a:xfrm>
                <a:off x="3094143" y="1566332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7" name="直方体 46">
                <a:extLst>
                  <a:ext uri="{FF2B5EF4-FFF2-40B4-BE49-F238E27FC236}">
                    <a16:creationId xmlns:a16="http://schemas.microsoft.com/office/drawing/2014/main" id="{FBD4A8C6-E0FB-4D03-93CD-639D0ED56C60}"/>
                  </a:ext>
                </a:extLst>
              </p:cNvPr>
              <p:cNvSpPr/>
              <p:nvPr/>
            </p:nvSpPr>
            <p:spPr>
              <a:xfrm>
                <a:off x="1311952" y="2018241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8" name="直方体 47">
                <a:extLst>
                  <a:ext uri="{FF2B5EF4-FFF2-40B4-BE49-F238E27FC236}">
                    <a16:creationId xmlns:a16="http://schemas.microsoft.com/office/drawing/2014/main" id="{CD92263E-C53F-4880-8404-BEC024E5EF8D}"/>
                  </a:ext>
                </a:extLst>
              </p:cNvPr>
              <p:cNvSpPr/>
              <p:nvPr/>
            </p:nvSpPr>
            <p:spPr>
              <a:xfrm>
                <a:off x="2633789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9" name="直方体 48">
                <a:extLst>
                  <a:ext uri="{FF2B5EF4-FFF2-40B4-BE49-F238E27FC236}">
                    <a16:creationId xmlns:a16="http://schemas.microsoft.com/office/drawing/2014/main" id="{BB5EA28F-FBFC-4376-B51A-06B2D4F1B318}"/>
                  </a:ext>
                </a:extLst>
              </p:cNvPr>
              <p:cNvSpPr/>
              <p:nvPr/>
            </p:nvSpPr>
            <p:spPr>
              <a:xfrm>
                <a:off x="3955626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50" name="直方体 49">
                <a:extLst>
                  <a:ext uri="{FF2B5EF4-FFF2-40B4-BE49-F238E27FC236}">
                    <a16:creationId xmlns:a16="http://schemas.microsoft.com/office/drawing/2014/main" id="{FC5239A3-02C9-42FA-AC69-EE63707452A1}"/>
                  </a:ext>
                </a:extLst>
              </p:cNvPr>
              <p:cNvSpPr/>
              <p:nvPr/>
            </p:nvSpPr>
            <p:spPr>
              <a:xfrm>
                <a:off x="2173435" y="2470146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51" name="直方体 50">
                <a:extLst>
                  <a:ext uri="{FF2B5EF4-FFF2-40B4-BE49-F238E27FC236}">
                    <a16:creationId xmlns:a16="http://schemas.microsoft.com/office/drawing/2014/main" id="{BB7CAB33-3541-461F-8565-A7A309189699}"/>
                  </a:ext>
                </a:extLst>
              </p:cNvPr>
              <p:cNvSpPr/>
              <p:nvPr/>
            </p:nvSpPr>
            <p:spPr>
              <a:xfrm>
                <a:off x="3495272" y="2470146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</p:grpSp>
        <p:sp>
          <p:nvSpPr>
            <p:cNvPr id="42" name="直方体 41">
              <a:extLst>
                <a:ext uri="{FF2B5EF4-FFF2-40B4-BE49-F238E27FC236}">
                  <a16:creationId xmlns:a16="http://schemas.microsoft.com/office/drawing/2014/main" id="{710ED1FD-EAE5-44EC-863D-003C66F12A00}"/>
                </a:ext>
              </a:extLst>
            </p:cNvPr>
            <p:cNvSpPr/>
            <p:nvPr/>
          </p:nvSpPr>
          <p:spPr>
            <a:xfrm>
              <a:off x="2414715" y="1924047"/>
              <a:ext cx="1722966" cy="1722966"/>
            </a:xfrm>
            <a:prstGeom prst="cub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/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BE548A0C-E06F-443B-8217-59231285C923}"/>
                </a:ext>
              </a:extLst>
            </p:cNvPr>
            <p:cNvGrpSpPr/>
            <p:nvPr/>
          </p:nvGrpSpPr>
          <p:grpSpPr>
            <a:xfrm>
              <a:off x="2414714" y="158749"/>
              <a:ext cx="2183321" cy="2174875"/>
              <a:chOff x="2633789" y="1566332"/>
              <a:chExt cx="2183321" cy="2174875"/>
            </a:xfrm>
            <a:grpFill/>
          </p:grpSpPr>
          <p:sp>
            <p:nvSpPr>
              <p:cNvPr id="44" name="直方体 43">
                <a:extLst>
                  <a:ext uri="{FF2B5EF4-FFF2-40B4-BE49-F238E27FC236}">
                    <a16:creationId xmlns:a16="http://schemas.microsoft.com/office/drawing/2014/main" id="{CD8DF5FB-A2EE-45D9-8D97-7251248698C7}"/>
                  </a:ext>
                </a:extLst>
              </p:cNvPr>
              <p:cNvSpPr/>
              <p:nvPr/>
            </p:nvSpPr>
            <p:spPr>
              <a:xfrm>
                <a:off x="3094143" y="1566332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  <p:sp>
            <p:nvSpPr>
              <p:cNvPr id="45" name="直方体 44">
                <a:extLst>
                  <a:ext uri="{FF2B5EF4-FFF2-40B4-BE49-F238E27FC236}">
                    <a16:creationId xmlns:a16="http://schemas.microsoft.com/office/drawing/2014/main" id="{7A11755C-10C5-4ABF-B595-2ECAA0697734}"/>
                  </a:ext>
                </a:extLst>
              </p:cNvPr>
              <p:cNvSpPr/>
              <p:nvPr/>
            </p:nvSpPr>
            <p:spPr>
              <a:xfrm>
                <a:off x="2633789" y="2018240"/>
                <a:ext cx="1722967" cy="1722967"/>
              </a:xfrm>
              <a:prstGeom prst="cub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5400" dirty="0"/>
              </a:p>
            </p:txBody>
          </p:sp>
        </p:grp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E358C18-0525-4DB5-B4E3-66DF8F3E0A8F}"/>
              </a:ext>
            </a:extLst>
          </p:cNvPr>
          <p:cNvGrpSpPr/>
          <p:nvPr/>
        </p:nvGrpSpPr>
        <p:grpSpPr>
          <a:xfrm rot="5400000" flipV="1">
            <a:off x="2091561" y="5162220"/>
            <a:ext cx="460652" cy="1718644"/>
            <a:chOff x="2766777" y="3798141"/>
            <a:chExt cx="415801" cy="1700603"/>
          </a:xfrm>
        </p:grpSpPr>
        <p:sp>
          <p:nvSpPr>
            <p:cNvPr id="53" name="平行四辺形 52">
              <a:extLst>
                <a:ext uri="{FF2B5EF4-FFF2-40B4-BE49-F238E27FC236}">
                  <a16:creationId xmlns:a16="http://schemas.microsoft.com/office/drawing/2014/main" id="{B54C65D3-0C28-459E-9867-828771E98FE0}"/>
                </a:ext>
              </a:extLst>
            </p:cNvPr>
            <p:cNvSpPr/>
            <p:nvPr/>
          </p:nvSpPr>
          <p:spPr>
            <a:xfrm rot="5400000" flipV="1">
              <a:off x="2555250" y="5147112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>
              <a:extLst>
                <a:ext uri="{FF2B5EF4-FFF2-40B4-BE49-F238E27FC236}">
                  <a16:creationId xmlns:a16="http://schemas.microsoft.com/office/drawing/2014/main" id="{942FDE19-2320-45FD-AFAE-5E9758527898}"/>
                </a:ext>
              </a:extLst>
            </p:cNvPr>
            <p:cNvSpPr/>
            <p:nvPr/>
          </p:nvSpPr>
          <p:spPr>
            <a:xfrm rot="5400000" flipV="1">
              <a:off x="2690154" y="5001901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平行四辺形 54">
              <a:extLst>
                <a:ext uri="{FF2B5EF4-FFF2-40B4-BE49-F238E27FC236}">
                  <a16:creationId xmlns:a16="http://schemas.microsoft.com/office/drawing/2014/main" id="{37A1CB34-D937-46BF-B995-F2C803115F93}"/>
                </a:ext>
              </a:extLst>
            </p:cNvPr>
            <p:cNvSpPr/>
            <p:nvPr/>
          </p:nvSpPr>
          <p:spPr>
            <a:xfrm rot="5400000" flipV="1">
              <a:off x="2830262" y="485197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平行四辺形 55">
              <a:extLst>
                <a:ext uri="{FF2B5EF4-FFF2-40B4-BE49-F238E27FC236}">
                  <a16:creationId xmlns:a16="http://schemas.microsoft.com/office/drawing/2014/main" id="{65A568F8-A765-4587-86D1-8134E62E39B8}"/>
                </a:ext>
              </a:extLst>
            </p:cNvPr>
            <p:cNvSpPr/>
            <p:nvPr/>
          </p:nvSpPr>
          <p:spPr>
            <a:xfrm rot="5400000" flipV="1">
              <a:off x="2555702" y="4727315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平行四辺形 56">
              <a:extLst>
                <a:ext uri="{FF2B5EF4-FFF2-40B4-BE49-F238E27FC236}">
                  <a16:creationId xmlns:a16="http://schemas.microsoft.com/office/drawing/2014/main" id="{F0CB5927-8F62-483B-939C-85B4520160B2}"/>
                </a:ext>
              </a:extLst>
            </p:cNvPr>
            <p:cNvSpPr/>
            <p:nvPr/>
          </p:nvSpPr>
          <p:spPr>
            <a:xfrm rot="5400000" flipV="1">
              <a:off x="2690606" y="4582096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平行四辺形 57">
              <a:extLst>
                <a:ext uri="{FF2B5EF4-FFF2-40B4-BE49-F238E27FC236}">
                  <a16:creationId xmlns:a16="http://schemas.microsoft.com/office/drawing/2014/main" id="{5CDD6441-29A5-4923-9D63-A9287B0ADE0E}"/>
                </a:ext>
              </a:extLst>
            </p:cNvPr>
            <p:cNvSpPr/>
            <p:nvPr/>
          </p:nvSpPr>
          <p:spPr>
            <a:xfrm rot="5400000" flipV="1">
              <a:off x="2830714" y="4432177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平行四辺形 58">
              <a:extLst>
                <a:ext uri="{FF2B5EF4-FFF2-40B4-BE49-F238E27FC236}">
                  <a16:creationId xmlns:a16="http://schemas.microsoft.com/office/drawing/2014/main" id="{31F276BB-4607-4F94-A565-CF3B94D8ABA2}"/>
                </a:ext>
              </a:extLst>
            </p:cNvPr>
            <p:cNvSpPr/>
            <p:nvPr/>
          </p:nvSpPr>
          <p:spPr>
            <a:xfrm rot="5400000" flipV="1">
              <a:off x="2555934" y="4304809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平行四辺形 59">
              <a:extLst>
                <a:ext uri="{FF2B5EF4-FFF2-40B4-BE49-F238E27FC236}">
                  <a16:creationId xmlns:a16="http://schemas.microsoft.com/office/drawing/2014/main" id="{B68B6904-D076-49E0-908E-942EF9029ABE}"/>
                </a:ext>
              </a:extLst>
            </p:cNvPr>
            <p:cNvSpPr/>
            <p:nvPr/>
          </p:nvSpPr>
          <p:spPr>
            <a:xfrm rot="5400000" flipV="1">
              <a:off x="2690838" y="4159593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平行四辺形 60">
              <a:extLst>
                <a:ext uri="{FF2B5EF4-FFF2-40B4-BE49-F238E27FC236}">
                  <a16:creationId xmlns:a16="http://schemas.microsoft.com/office/drawing/2014/main" id="{452160ED-7DE5-4C88-AFE5-2B0BD4941D90}"/>
                </a:ext>
              </a:extLst>
            </p:cNvPr>
            <p:cNvSpPr/>
            <p:nvPr/>
          </p:nvSpPr>
          <p:spPr>
            <a:xfrm rot="5400000" flipV="1">
              <a:off x="2830946" y="4009668"/>
              <a:ext cx="563159" cy="140105"/>
            </a:xfrm>
            <a:prstGeom prst="parallelogram">
              <a:avLst>
                <a:gd name="adj" fmla="val 98995"/>
              </a:avLst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A76D019-C5C2-4723-995B-CFA9E32BA616}"/>
              </a:ext>
            </a:extLst>
          </p:cNvPr>
          <p:cNvGrpSpPr/>
          <p:nvPr/>
        </p:nvGrpSpPr>
        <p:grpSpPr>
          <a:xfrm>
            <a:off x="1449087" y="2907327"/>
            <a:ext cx="1739896" cy="3342002"/>
            <a:chOff x="5997602" y="876691"/>
            <a:chExt cx="1735862" cy="5377657"/>
          </a:xfrm>
          <a:solidFill>
            <a:srgbClr val="FFFF00">
              <a:alpha val="15000"/>
            </a:srgbClr>
          </a:solidFill>
        </p:grpSpPr>
        <p:sp>
          <p:nvSpPr>
            <p:cNvPr id="63" name="平行四辺形 62">
              <a:extLst>
                <a:ext uri="{FF2B5EF4-FFF2-40B4-BE49-F238E27FC236}">
                  <a16:creationId xmlns:a16="http://schemas.microsoft.com/office/drawing/2014/main" id="{48D06E62-47B9-4B97-BB6B-429A48C87531}"/>
                </a:ext>
              </a:extLst>
            </p:cNvPr>
            <p:cNvSpPr/>
            <p:nvPr/>
          </p:nvSpPr>
          <p:spPr>
            <a:xfrm rot="10800000">
              <a:off x="6013161" y="877092"/>
              <a:ext cx="1720301" cy="716462"/>
            </a:xfrm>
            <a:prstGeom prst="parallelogram">
              <a:avLst>
                <a:gd name="adj" fmla="val 98995"/>
              </a:avLst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DE373FE7-ED4E-4C75-9993-3B57AEBB71E2}"/>
                </a:ext>
              </a:extLst>
            </p:cNvPr>
            <p:cNvSpPr/>
            <p:nvPr/>
          </p:nvSpPr>
          <p:spPr>
            <a:xfrm rot="5400000">
              <a:off x="4313567" y="3281391"/>
              <a:ext cx="4656992" cy="1288922"/>
            </a:xfrm>
            <a:prstGeom prst="rect">
              <a:avLst/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平行四辺形 64">
              <a:extLst>
                <a:ext uri="{FF2B5EF4-FFF2-40B4-BE49-F238E27FC236}">
                  <a16:creationId xmlns:a16="http://schemas.microsoft.com/office/drawing/2014/main" id="{2568352D-6237-4CAD-A289-EA98B31A423C}"/>
                </a:ext>
              </a:extLst>
            </p:cNvPr>
            <p:cNvSpPr/>
            <p:nvPr/>
          </p:nvSpPr>
          <p:spPr>
            <a:xfrm rot="5400000" flipV="1">
              <a:off x="4823353" y="3339474"/>
              <a:ext cx="5372893" cy="447328"/>
            </a:xfrm>
            <a:prstGeom prst="parallelogram">
              <a:avLst>
                <a:gd name="adj" fmla="val 102478"/>
              </a:avLst>
            </a:prstGeom>
            <a:grpFill/>
            <a:ln>
              <a:solidFill>
                <a:srgbClr val="FFFF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376199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8300</TotalTime>
  <Words>3612</Words>
  <Application>Microsoft Macintosh PowerPoint</Application>
  <PresentationFormat>On-screen Show (4:3)</PresentationFormat>
  <Paragraphs>535</Paragraphs>
  <Slides>80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ＭＳ Ｐゴシック</vt:lpstr>
      <vt:lpstr>游ゴシック</vt:lpstr>
      <vt:lpstr>Arial</vt:lpstr>
      <vt:lpstr>Calibri</vt:lpstr>
      <vt:lpstr>Calibri Light</vt:lpstr>
      <vt:lpstr>Cambria Math</vt:lpstr>
      <vt:lpstr>Courier New</vt:lpstr>
      <vt:lpstr>Courier New,monospace</vt:lpstr>
      <vt:lpstr>Times New Roman</vt:lpstr>
      <vt:lpstr>Wingdings</vt:lpstr>
      <vt:lpstr>レトロスペクト</vt:lpstr>
      <vt:lpstr>Worksheet</vt:lpstr>
      <vt:lpstr>Commentaries on Problems</vt:lpstr>
      <vt:lpstr>Problem vs. #Teams @Freeze</vt:lpstr>
      <vt:lpstr>#Solved vs #Teams @Freeze</vt:lpstr>
      <vt:lpstr>cf. 2019’s #Solved vs #Teams</vt:lpstr>
      <vt:lpstr>cf. 2018’s #Solved vs #Teams</vt:lpstr>
      <vt:lpstr>Commentaries</vt:lpstr>
      <vt:lpstr>A:Three-Axis Views </vt:lpstr>
      <vt:lpstr>Story</vt:lpstr>
      <vt:lpstr>Story</vt:lpstr>
      <vt:lpstr>Story</vt:lpstr>
      <vt:lpstr>Problem</vt:lpstr>
      <vt:lpstr>Solution ( O(n^3) )</vt:lpstr>
      <vt:lpstr>B: Secrets of Legendary Treasure</vt:lpstr>
      <vt:lpstr>Problem (1/2)</vt:lpstr>
      <vt:lpstr>Problem (2/2)</vt:lpstr>
      <vt:lpstr>Solution (Greedy algorithm)</vt:lpstr>
      <vt:lpstr>Solution</vt:lpstr>
      <vt:lpstr>J: Formica Sokobanica</vt:lpstr>
      <vt:lpstr>Formica Sokobanica</vt:lpstr>
      <vt:lpstr>Problem Description</vt:lpstr>
      <vt:lpstr>Problem Description: objective</vt:lpstr>
      <vt:lpstr>Solution</vt:lpstr>
      <vt:lpstr>Solution</vt:lpstr>
      <vt:lpstr>G:To be Connected, or not to be, that is the Question</vt:lpstr>
      <vt:lpstr>Problem Summary</vt:lpstr>
      <vt:lpstr>Problem Summary</vt:lpstr>
      <vt:lpstr>Necessary Conditions</vt:lpstr>
      <vt:lpstr>Necessary Conditions</vt:lpstr>
      <vt:lpstr>Necessary Conditions</vt:lpstr>
      <vt:lpstr>Compute Values</vt:lpstr>
      <vt:lpstr>Summary</vt:lpstr>
      <vt:lpstr>I:High-Tech   Detective</vt:lpstr>
      <vt:lpstr>Problem Description</vt:lpstr>
      <vt:lpstr>Solution</vt:lpstr>
      <vt:lpstr>Solution</vt:lpstr>
      <vt:lpstr>Solution</vt:lpstr>
      <vt:lpstr>E: Jewelry Size</vt:lpstr>
      <vt:lpstr>Story</vt:lpstr>
      <vt:lpstr>Story</vt:lpstr>
      <vt:lpstr>Story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H: LCM of GCDｓ</vt:lpstr>
      <vt:lpstr>Problem</vt:lpstr>
      <vt:lpstr>GCD, LCM, and Factorization</vt:lpstr>
      <vt:lpstr>Finding the (k+1)-th Largest Factor Based on a Specific Prime</vt:lpstr>
      <vt:lpstr>Finding the (k+1)-th Largest Factors Based on All the Primes</vt:lpstr>
      <vt:lpstr>C:Short Coding</vt:lpstr>
      <vt:lpstr>Problem 1/2</vt:lpstr>
      <vt:lpstr>Problem 2/2</vt:lpstr>
      <vt:lpstr>Solution</vt:lpstr>
      <vt:lpstr>Estimation</vt:lpstr>
      <vt:lpstr>K:Suffixes may Contain Prefixes</vt:lpstr>
      <vt:lpstr>Problem</vt:lpstr>
      <vt:lpstr>Solution</vt:lpstr>
      <vt:lpstr>Automaton</vt:lpstr>
      <vt:lpstr>Automaton</vt:lpstr>
      <vt:lpstr>Automaton</vt:lpstr>
      <vt:lpstr>Dynamic programming</vt:lpstr>
      <vt:lpstr>Dynamic programming</vt:lpstr>
      <vt:lpstr>F: Solar Car</vt:lpstr>
      <vt:lpstr>Problem Description</vt:lpstr>
      <vt:lpstr>Solution</vt:lpstr>
      <vt:lpstr>Step 1. (slow version O(n3))</vt:lpstr>
      <vt:lpstr>Step 1. (fast version O(n2))</vt:lpstr>
      <vt:lpstr>Step 2. O(n2)</vt:lpstr>
      <vt:lpstr>D:Colorful Rectangle</vt:lpstr>
      <vt:lpstr>Task</vt:lpstr>
      <vt:lpstr>Two types</vt:lpstr>
      <vt:lpstr>Type 0 (Easy problem)</vt:lpstr>
      <vt:lpstr>Type 0 (Easy problem)</vt:lpstr>
      <vt:lpstr>Type 1</vt:lpstr>
      <vt:lpstr>Type 2 (Difficult)</vt:lpstr>
      <vt:lpstr>Type 2 (Difficult)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Commentaries on Problems</dc:title>
  <dc:creator>Takashi Chikayama</dc:creator>
  <cp:lastModifiedBy>Takanori Maehara</cp:lastModifiedBy>
  <cp:revision>170</cp:revision>
  <cp:lastPrinted>2016-11-03T07:15:29Z</cp:lastPrinted>
  <dcterms:created xsi:type="dcterms:W3CDTF">2016-10-16T04:25:48Z</dcterms:created>
  <dcterms:modified xsi:type="dcterms:W3CDTF">2021-04-28T08:06:22Z</dcterms:modified>
</cp:coreProperties>
</file>