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54"/>
  </p:notesMasterIdLst>
  <p:sldIdLst>
    <p:sldId id="265" r:id="rId2"/>
    <p:sldId id="516" r:id="rId3"/>
    <p:sldId id="517" r:id="rId4"/>
    <p:sldId id="521" r:id="rId5"/>
    <p:sldId id="523" r:id="rId6"/>
    <p:sldId id="524" r:id="rId7"/>
    <p:sldId id="563" r:id="rId8"/>
    <p:sldId id="564" r:id="rId9"/>
    <p:sldId id="519" r:id="rId10"/>
    <p:sldId id="520" r:id="rId11"/>
    <p:sldId id="526" r:id="rId12"/>
    <p:sldId id="527" r:id="rId13"/>
    <p:sldId id="529" r:id="rId14"/>
    <p:sldId id="530" r:id="rId15"/>
    <p:sldId id="531" r:id="rId16"/>
    <p:sldId id="532" r:id="rId17"/>
    <p:sldId id="534" r:id="rId18"/>
    <p:sldId id="535" r:id="rId19"/>
    <p:sldId id="543" r:id="rId20"/>
    <p:sldId id="539" r:id="rId21"/>
    <p:sldId id="540" r:id="rId22"/>
    <p:sldId id="541" r:id="rId23"/>
    <p:sldId id="542" r:id="rId24"/>
    <p:sldId id="544" r:id="rId25"/>
    <p:sldId id="558" r:id="rId26"/>
    <p:sldId id="406" r:id="rId27"/>
    <p:sldId id="570" r:id="rId28"/>
    <p:sldId id="614" r:id="rId29"/>
    <p:sldId id="571" r:id="rId30"/>
    <p:sldId id="602" r:id="rId31"/>
    <p:sldId id="586" r:id="rId32"/>
    <p:sldId id="587" r:id="rId33"/>
    <p:sldId id="591" r:id="rId34"/>
    <p:sldId id="598" r:id="rId35"/>
    <p:sldId id="592" r:id="rId36"/>
    <p:sldId id="593" r:id="rId37"/>
    <p:sldId id="594" r:id="rId38"/>
    <p:sldId id="599" r:id="rId39"/>
    <p:sldId id="600" r:id="rId40"/>
    <p:sldId id="601" r:id="rId41"/>
    <p:sldId id="595" r:id="rId42"/>
    <p:sldId id="596" r:id="rId43"/>
    <p:sldId id="597" r:id="rId44"/>
    <p:sldId id="588" r:id="rId45"/>
    <p:sldId id="605" r:id="rId46"/>
    <p:sldId id="603" r:id="rId47"/>
    <p:sldId id="584" r:id="rId48"/>
    <p:sldId id="569" r:id="rId49"/>
    <p:sldId id="611" r:id="rId50"/>
    <p:sldId id="612" r:id="rId51"/>
    <p:sldId id="482" r:id="rId52"/>
    <p:sldId id="496" r:id="rId53"/>
  </p:sldIdLst>
  <p:sldSz cx="11522075" cy="72009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96434B7-84BB-4452-BC7E-CFBCAE9EB09E}">
          <p14:sldIdLst>
            <p14:sldId id="265"/>
          </p14:sldIdLst>
        </p14:section>
        <p14:section name="Contexto" id="{61211E55-55D8-41D0-A0C6-4615B34BD22D}">
          <p14:sldIdLst>
            <p14:sldId id="516"/>
          </p14:sldIdLst>
        </p14:section>
        <p14:section name="Antecedentes" id="{69EC35C3-A6BF-4232-835B-EF8B941E6ECD}">
          <p14:sldIdLst>
            <p14:sldId id="517"/>
            <p14:sldId id="521"/>
            <p14:sldId id="523"/>
            <p14:sldId id="524"/>
            <p14:sldId id="563"/>
            <p14:sldId id="564"/>
            <p14:sldId id="519"/>
            <p14:sldId id="520"/>
          </p14:sldIdLst>
        </p14:section>
        <p14:section name="Metodología" id="{0E8459A8-FCBA-45A6-8811-87D0C6629E40}">
          <p14:sldIdLst/>
        </p14:section>
        <p14:section name="Recopilacion y Diagnostico" id="{16056874-052A-4A70-9D95-0255FE884339}">
          <p14:sldIdLst>
            <p14:sldId id="526"/>
            <p14:sldId id="527"/>
            <p14:sldId id="529"/>
          </p14:sldIdLst>
        </p14:section>
        <p14:section name="Modelacion de la Amenaza" id="{6A31D3E4-5195-41F2-8B89-234D32B418C0}">
          <p14:sldIdLst>
            <p14:sldId id="530"/>
            <p14:sldId id="531"/>
            <p14:sldId id="532"/>
            <p14:sldId id="534"/>
            <p14:sldId id="535"/>
            <p14:sldId id="543"/>
            <p14:sldId id="539"/>
            <p14:sldId id="540"/>
            <p14:sldId id="541"/>
            <p14:sldId id="542"/>
            <p14:sldId id="544"/>
            <p14:sldId id="558"/>
            <p14:sldId id="406"/>
            <p14:sldId id="570"/>
            <p14:sldId id="614"/>
            <p14:sldId id="571"/>
            <p14:sldId id="602"/>
            <p14:sldId id="586"/>
            <p14:sldId id="587"/>
            <p14:sldId id="591"/>
            <p14:sldId id="598"/>
            <p14:sldId id="592"/>
            <p14:sldId id="593"/>
            <p14:sldId id="594"/>
            <p14:sldId id="599"/>
            <p14:sldId id="600"/>
            <p14:sldId id="601"/>
            <p14:sldId id="595"/>
            <p14:sldId id="596"/>
            <p14:sldId id="597"/>
            <p14:sldId id="588"/>
            <p14:sldId id="605"/>
            <p14:sldId id="603"/>
            <p14:sldId id="584"/>
            <p14:sldId id="569"/>
            <p14:sldId id="611"/>
            <p14:sldId id="612"/>
            <p14:sldId id="482"/>
            <p14:sldId id="49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268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" initials="d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D93D"/>
    <a:srgbClr val="4F55D9"/>
    <a:srgbClr val="F0B960"/>
    <a:srgbClr val="FFE16F"/>
    <a:srgbClr val="FC143B"/>
    <a:srgbClr val="64F5FF"/>
    <a:srgbClr val="84270A"/>
    <a:srgbClr val="9A0000"/>
    <a:srgbClr val="8A9AC8"/>
    <a:srgbClr val="B3B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7" autoAdjust="0"/>
    <p:restoredTop sz="91640" autoAdjust="0"/>
  </p:normalViewPr>
  <p:slideViewPr>
    <p:cSldViewPr snapToGrid="0" snapToObjects="1">
      <p:cViewPr varScale="1">
        <p:scale>
          <a:sx n="75" d="100"/>
          <a:sy n="75" d="100"/>
        </p:scale>
        <p:origin x="-296" y="-112"/>
      </p:cViewPr>
      <p:guideLst>
        <p:guide orient="horz" pos="2268"/>
        <p:guide pos="3629"/>
      </p:guideLst>
    </p:cSldViewPr>
  </p:slideViewPr>
  <p:outlineViewPr>
    <p:cViewPr>
      <p:scale>
        <a:sx n="33" d="100"/>
        <a:sy n="33" d="100"/>
      </p:scale>
      <p:origin x="0" y="7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commentAuthors" Target="commentAuthors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La%20Mojana\Doc_antecedentes\Info%20de%20inversiones%20La%20Mojana\InversionHist+&#166;ricaLaMojana_JL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7657207406036"/>
          <c:y val="0.154811750226137"/>
          <c:w val="0.839396467846583"/>
          <c:h val="0.7199673769592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COLOMBIA HUMANITARIA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cat>
            <c:numRef>
              <c:f>Hoja1!$A$5:$A$16</c:f>
              <c:numCache>
                <c:formatCode>General</c:formatCode>
                <c:ptCount val="12"/>
                <c:pt idx="0">
                  <c:v>2003.0</c:v>
                </c:pt>
                <c:pt idx="1">
                  <c:v>2004.0</c:v>
                </c:pt>
                <c:pt idx="2">
                  <c:v>2005.0</c:v>
                </c:pt>
                <c:pt idx="3">
                  <c:v>2006.0</c:v>
                </c:pt>
                <c:pt idx="4">
                  <c:v>2007.0</c:v>
                </c:pt>
                <c:pt idx="5">
                  <c:v>2008.0</c:v>
                </c:pt>
                <c:pt idx="6">
                  <c:v>2009.0</c:v>
                </c:pt>
                <c:pt idx="7">
                  <c:v>2010.0</c:v>
                </c:pt>
                <c:pt idx="8">
                  <c:v>2011.0</c:v>
                </c:pt>
                <c:pt idx="9">
                  <c:v>2012.0</c:v>
                </c:pt>
                <c:pt idx="10">
                  <c:v>2013.0</c:v>
                </c:pt>
                <c:pt idx="11">
                  <c:v>2014.0</c:v>
                </c:pt>
              </c:numCache>
            </c:numRef>
          </c:cat>
          <c:val>
            <c:numRef>
              <c:f>Hoja1!$B$5:$B$16</c:f>
              <c:numCache>
                <c:formatCode>General</c:formatCode>
                <c:ptCount val="12"/>
                <c:pt idx="10">
                  <c:v>1.39402740637E11</c:v>
                </c:pt>
              </c:numCache>
            </c:numRef>
          </c:val>
        </c:ser>
        <c:ser>
          <c:idx val="1"/>
          <c:order val="1"/>
          <c:tx>
            <c:strRef>
              <c:f>Hoja1!$C$4</c:f>
              <c:strCache>
                <c:ptCount val="1"/>
                <c:pt idx="0">
                  <c:v>INVIAS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val>
            <c:numRef>
              <c:f>Hoja1!$C$5:$C$16</c:f>
              <c:numCache>
                <c:formatCode>General</c:formatCode>
                <c:ptCount val="12"/>
                <c:pt idx="0">
                  <c:v>1.82309885343E9</c:v>
                </c:pt>
                <c:pt idx="1">
                  <c:v>7.1586745356E9</c:v>
                </c:pt>
                <c:pt idx="2">
                  <c:v>7.8998970725E9</c:v>
                </c:pt>
                <c:pt idx="3">
                  <c:v>1.4725116128776E11</c:v>
                </c:pt>
                <c:pt idx="4">
                  <c:v>2.591731151118E10</c:v>
                </c:pt>
                <c:pt idx="5">
                  <c:v>1.81735019E9</c:v>
                </c:pt>
                <c:pt idx="6">
                  <c:v>2.2083441026E10</c:v>
                </c:pt>
                <c:pt idx="7">
                  <c:v>2.23936704E9</c:v>
                </c:pt>
                <c:pt idx="8">
                  <c:v>2.985361674E10</c:v>
                </c:pt>
              </c:numCache>
            </c:numRef>
          </c:val>
        </c:ser>
        <c:ser>
          <c:idx val="2"/>
          <c:order val="2"/>
          <c:tx>
            <c:strRef>
              <c:f>Hoja1!$D$4</c:f>
              <c:strCache>
                <c:ptCount val="1"/>
                <c:pt idx="0">
                  <c:v>UNGRD</c:v>
                </c:pt>
              </c:strCache>
            </c:strRef>
          </c:tx>
          <c:spPr>
            <a:noFill/>
            <a:ln>
              <a:solidFill>
                <a:sysClr val="windowText" lastClr="000000"/>
              </a:solidFill>
            </a:ln>
          </c:spPr>
          <c:invertIfNegative val="0"/>
          <c:val>
            <c:numRef>
              <c:f>Hoja1!$D$5:$D$16</c:f>
              <c:numCache>
                <c:formatCode>General</c:formatCode>
                <c:ptCount val="12"/>
                <c:pt idx="7">
                  <c:v>2.123056E8</c:v>
                </c:pt>
                <c:pt idx="8">
                  <c:v>3.509E9</c:v>
                </c:pt>
                <c:pt idx="9">
                  <c:v>9.0834636901E9</c:v>
                </c:pt>
                <c:pt idx="10">
                  <c:v>6.252423697735E10</c:v>
                </c:pt>
                <c:pt idx="11">
                  <c:v>1.6837458172E10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1"/>
        <c:axId val="-997481320"/>
        <c:axId val="-1163378728"/>
      </c:barChart>
      <c:catAx>
        <c:axId val="-9974813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25400">
            <a:solidFill>
              <a:sysClr val="windowText" lastClr="000000"/>
            </a:solidFill>
          </a:ln>
        </c:spPr>
        <c:txPr>
          <a:bodyPr/>
          <a:lstStyle/>
          <a:p>
            <a:pPr>
              <a:defRPr lang="es-ES" sz="1600"/>
            </a:pPr>
            <a:endParaRPr lang="en-US"/>
          </a:p>
        </c:txPr>
        <c:crossAx val="-1163378728"/>
        <c:crosses val="autoZero"/>
        <c:auto val="1"/>
        <c:lblAlgn val="ctr"/>
        <c:lblOffset val="100"/>
        <c:noMultiLvlLbl val="0"/>
      </c:catAx>
      <c:valAx>
        <c:axId val="-1163378728"/>
        <c:scaling>
          <c:orientation val="minMax"/>
        </c:scaling>
        <c:delete val="0"/>
        <c:axPos val="l"/>
        <c:numFmt formatCode="@" sourceLinked="0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lang="es-ES" sz="1600"/>
            </a:pPr>
            <a:endParaRPr lang="en-US"/>
          </a:p>
        </c:txPr>
        <c:crossAx val="-997481320"/>
        <c:crosses val="autoZero"/>
        <c:crossBetween val="between"/>
        <c:dispUnits>
          <c:builtInUnit val="billions"/>
          <c:dispUnitsLbl>
            <c:layout>
              <c:manualLayout>
                <c:xMode val="edge"/>
                <c:yMode val="edge"/>
                <c:x val="0.0174923704157234"/>
                <c:y val="0.147278793540638"/>
              </c:manualLayout>
            </c:layout>
            <c:tx>
              <c:rich>
                <a:bodyPr/>
                <a:lstStyle/>
                <a:p>
                  <a:pPr>
                    <a:defRPr lang="es-ES"/>
                  </a:pPr>
                  <a:r>
                    <a:rPr lang="en-US"/>
                    <a:t>Miles de millones de pesos (pesos</a:t>
                  </a:r>
                  <a:r>
                    <a:rPr lang="en-US" baseline="0"/>
                    <a:t> corrientes)</a:t>
                  </a:r>
                  <a:endParaRPr lang="en-US"/>
                </a:p>
              </c:rich>
            </c:tx>
          </c:dispUnitsLbl>
        </c:dispUnits>
      </c:valAx>
      <c:spPr>
        <a:noFill/>
        <a:ln>
          <a:noFill/>
        </a:ln>
      </c:spPr>
    </c:plotArea>
    <c:legend>
      <c:legendPos val="r"/>
      <c:layout>
        <c:manualLayout>
          <c:xMode val="edge"/>
          <c:yMode val="edge"/>
          <c:x val="0.427090204703719"/>
          <c:y val="0.00188480186351174"/>
          <c:w val="0.449181670025483"/>
          <c:h val="0.189260791553598"/>
        </c:manualLayout>
      </c:layout>
      <c:overlay val="0"/>
      <c:spPr>
        <a:noFill/>
        <a:ln>
          <a:solidFill>
            <a:sysClr val="windowText" lastClr="000000"/>
          </a:solidFill>
        </a:ln>
      </c:spPr>
      <c:txPr>
        <a:bodyPr/>
        <a:lstStyle/>
        <a:p>
          <a:pPr>
            <a:defRPr lang="es-ES" sz="1400">
              <a:latin typeface="Lucida Sans" panose="020B0602030504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image" Target="../media/image59.png"/><Relationship Id="rId2" Type="http://schemas.openxmlformats.org/officeDocument/2006/relationships/image" Target="../media/image60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image" Target="../media/image59.png"/><Relationship Id="rId2" Type="http://schemas.openxmlformats.org/officeDocument/2006/relationships/image" Target="../media/image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6F9B60-0296-EA41-BD27-08613F032768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47B9FA-44A4-744D-B7B1-EEB64B50D946}">
      <dgm:prSet phldrT="[Text]" custT="1"/>
      <dgm:spPr/>
      <dgm:t>
        <a:bodyPr/>
        <a:lstStyle/>
        <a:p>
          <a:r>
            <a:rPr lang="en-US" sz="1600" dirty="0" err="1" smtClean="0">
              <a:latin typeface="Lucida Sans"/>
              <a:cs typeface="Lucida Sans"/>
            </a:rPr>
            <a:t>Debilidad</a:t>
          </a:r>
          <a:r>
            <a:rPr lang="en-US" sz="1600" dirty="0" smtClean="0">
              <a:latin typeface="Lucida Sans"/>
              <a:cs typeface="Lucida Sans"/>
            </a:rPr>
            <a:t> de los </a:t>
          </a:r>
          <a:r>
            <a:rPr lang="en-US" sz="1600" dirty="0" err="1" smtClean="0">
              <a:latin typeface="Lucida Sans"/>
              <a:cs typeface="Lucida Sans"/>
            </a:rPr>
            <a:t>entes</a:t>
          </a:r>
          <a:r>
            <a:rPr lang="en-US" sz="1600" dirty="0" smtClean="0">
              <a:latin typeface="Lucida Sans"/>
              <a:cs typeface="Lucida Sans"/>
            </a:rPr>
            <a:t> e </a:t>
          </a:r>
          <a:r>
            <a:rPr lang="en-US" sz="1600" dirty="0" err="1" smtClean="0">
              <a:latin typeface="Lucida Sans"/>
              <a:cs typeface="Lucida Sans"/>
            </a:rPr>
            <a:t>instrumentos</a:t>
          </a:r>
          <a:r>
            <a:rPr lang="en-US" sz="1600" dirty="0" smtClean="0">
              <a:latin typeface="Lucida Sans"/>
              <a:cs typeface="Lucida Sans"/>
            </a:rPr>
            <a:t> </a:t>
          </a:r>
          <a:r>
            <a:rPr lang="en-US" sz="1600" dirty="0" err="1" smtClean="0">
              <a:latin typeface="Lucida Sans"/>
              <a:cs typeface="Lucida Sans"/>
            </a:rPr>
            <a:t>territoriales</a:t>
          </a:r>
          <a:endParaRPr lang="en-US" sz="1600" dirty="0">
            <a:latin typeface="Lucida Sans"/>
            <a:cs typeface="Lucida Sans"/>
          </a:endParaRPr>
        </a:p>
      </dgm:t>
    </dgm:pt>
    <dgm:pt modelId="{74686A10-5DD9-4948-8825-B5511794CC04}" type="parTrans" cxnId="{50E6277A-AA4F-7648-B2CD-1F9D6B9FAEDF}">
      <dgm:prSet/>
      <dgm:spPr/>
      <dgm:t>
        <a:bodyPr/>
        <a:lstStyle/>
        <a:p>
          <a:endParaRPr lang="en-US">
            <a:latin typeface="Lucida Sans"/>
            <a:cs typeface="Lucida Sans"/>
          </a:endParaRPr>
        </a:p>
      </dgm:t>
    </dgm:pt>
    <dgm:pt modelId="{36311E54-497B-684E-8D98-EA146DFD149F}" type="sibTrans" cxnId="{50E6277A-AA4F-7648-B2CD-1F9D6B9FAEDF}">
      <dgm:prSet/>
      <dgm:spPr/>
      <dgm:t>
        <a:bodyPr/>
        <a:lstStyle/>
        <a:p>
          <a:endParaRPr lang="en-US">
            <a:latin typeface="Lucida Sans"/>
            <a:cs typeface="Lucida Sans"/>
          </a:endParaRPr>
        </a:p>
      </dgm:t>
    </dgm:pt>
    <dgm:pt modelId="{FF21ACEB-01E9-9E45-8AB3-31C524E2701A}">
      <dgm:prSet phldrT="[Text]" custT="1"/>
      <dgm:spPr/>
      <dgm:t>
        <a:bodyPr/>
        <a:lstStyle/>
        <a:p>
          <a:r>
            <a:rPr lang="en-US" sz="1600" dirty="0" err="1" smtClean="0">
              <a:latin typeface="Lucida Sans"/>
              <a:cs typeface="Lucida Sans"/>
            </a:rPr>
            <a:t>Infraestructura</a:t>
          </a:r>
          <a:r>
            <a:rPr lang="en-US" sz="1600" dirty="0" smtClean="0">
              <a:latin typeface="Lucida Sans"/>
              <a:cs typeface="Lucida Sans"/>
            </a:rPr>
            <a:t> vulnerable</a:t>
          </a:r>
          <a:endParaRPr lang="en-US" sz="1600" dirty="0">
            <a:latin typeface="Lucida Sans"/>
            <a:cs typeface="Lucida Sans"/>
          </a:endParaRPr>
        </a:p>
      </dgm:t>
    </dgm:pt>
    <dgm:pt modelId="{FB920296-7199-C146-AB87-EE276F943B6B}" type="parTrans" cxnId="{6089EB6B-7C4D-CC48-83CB-EDD91A32E10A}">
      <dgm:prSet/>
      <dgm:spPr/>
      <dgm:t>
        <a:bodyPr/>
        <a:lstStyle/>
        <a:p>
          <a:endParaRPr lang="en-US">
            <a:latin typeface="Lucida Sans"/>
            <a:cs typeface="Lucida Sans"/>
          </a:endParaRPr>
        </a:p>
      </dgm:t>
    </dgm:pt>
    <dgm:pt modelId="{2E517196-A977-0049-B405-7B822F210D5B}" type="sibTrans" cxnId="{6089EB6B-7C4D-CC48-83CB-EDD91A32E10A}">
      <dgm:prSet/>
      <dgm:spPr/>
      <dgm:t>
        <a:bodyPr/>
        <a:lstStyle/>
        <a:p>
          <a:endParaRPr lang="en-US">
            <a:latin typeface="Lucida Sans"/>
            <a:cs typeface="Lucida Sans"/>
          </a:endParaRPr>
        </a:p>
      </dgm:t>
    </dgm:pt>
    <dgm:pt modelId="{2AF1370E-A44D-2A41-9C8B-924880601841}">
      <dgm:prSet phldrT="[Text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just"/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Deficiente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dirty="0" err="1" smtClean="0">
              <a:solidFill>
                <a:schemeClr val="tx1"/>
              </a:solidFill>
              <a:latin typeface="Lucida Sans"/>
              <a:ea typeface="Calibri"/>
              <a:cs typeface="Lucida Sans"/>
            </a:rPr>
            <a:t>g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estión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del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riesgo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por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amenazas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hidrometeorológicas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que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ha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impedido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la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adaptación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al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cambio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climático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y el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desarrollo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integral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sostenible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de la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región</a:t>
          </a:r>
          <a:r>
            <a:rPr lang="en-US" sz="1600" b="1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de La </a:t>
          </a:r>
          <a:r>
            <a:rPr lang="en-US" sz="1600" b="1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Mojana</a:t>
          </a:r>
          <a:endParaRPr lang="en-US" sz="1600" dirty="0">
            <a:solidFill>
              <a:schemeClr val="tx1"/>
            </a:solidFill>
            <a:latin typeface="Lucida Sans"/>
            <a:cs typeface="Lucida Sans"/>
          </a:endParaRPr>
        </a:p>
      </dgm:t>
    </dgm:pt>
    <dgm:pt modelId="{F3C2AC61-9F14-6545-B8B7-C1ED619E7B07}" type="parTrans" cxnId="{C8E0019A-02F6-5449-AFE9-B72204E996D6}">
      <dgm:prSet/>
      <dgm:spPr/>
      <dgm:t>
        <a:bodyPr/>
        <a:lstStyle/>
        <a:p>
          <a:endParaRPr lang="en-US">
            <a:latin typeface="Lucida Sans"/>
            <a:cs typeface="Lucida Sans"/>
          </a:endParaRPr>
        </a:p>
      </dgm:t>
    </dgm:pt>
    <dgm:pt modelId="{C15158E7-F5F6-C64B-862E-A0CCF6EF7EA1}" type="sibTrans" cxnId="{C8E0019A-02F6-5449-AFE9-B72204E996D6}">
      <dgm:prSet/>
      <dgm:spPr/>
      <dgm:t>
        <a:bodyPr/>
        <a:lstStyle/>
        <a:p>
          <a:endParaRPr lang="en-US">
            <a:latin typeface="Lucida Sans"/>
            <a:cs typeface="Lucida Sans"/>
          </a:endParaRPr>
        </a:p>
      </dgm:t>
    </dgm:pt>
    <dgm:pt modelId="{2B2FC846-20CA-2444-A567-E0EB2E06FDDB}">
      <dgm:prSet phldrT="[Text]" custT="1"/>
      <dgm:spPr/>
      <dgm:t>
        <a:bodyPr/>
        <a:lstStyle/>
        <a:p>
          <a:r>
            <a:rPr lang="en-US" sz="1600" dirty="0" err="1" smtClean="0">
              <a:latin typeface="Lucida Sans"/>
              <a:cs typeface="Lucida Sans"/>
            </a:rPr>
            <a:t>Medios</a:t>
          </a:r>
          <a:r>
            <a:rPr lang="en-US" sz="1600" dirty="0" smtClean="0">
              <a:latin typeface="Lucida Sans"/>
              <a:cs typeface="Lucida Sans"/>
            </a:rPr>
            <a:t> de </a:t>
          </a:r>
          <a:r>
            <a:rPr lang="en-US" sz="1600" dirty="0" err="1" smtClean="0">
              <a:latin typeface="Lucida Sans"/>
              <a:cs typeface="Lucida Sans"/>
            </a:rPr>
            <a:t>vida</a:t>
          </a:r>
          <a:r>
            <a:rPr lang="en-US" sz="1600" dirty="0" smtClean="0">
              <a:latin typeface="Lucida Sans"/>
              <a:cs typeface="Lucida Sans"/>
            </a:rPr>
            <a:t> </a:t>
          </a:r>
          <a:r>
            <a:rPr lang="en-US" sz="1600" dirty="0" err="1" smtClean="0">
              <a:latin typeface="Lucida Sans"/>
              <a:cs typeface="Lucida Sans"/>
            </a:rPr>
            <a:t>deteriorados</a:t>
          </a:r>
          <a:r>
            <a:rPr lang="en-US" sz="1600" dirty="0" smtClean="0">
              <a:latin typeface="Lucida Sans"/>
              <a:cs typeface="Lucida Sans"/>
            </a:rPr>
            <a:t>, </a:t>
          </a:r>
          <a:r>
            <a:rPr lang="en-US" sz="1600" dirty="0" err="1" smtClean="0">
              <a:latin typeface="Lucida Sans"/>
              <a:cs typeface="Lucida Sans"/>
            </a:rPr>
            <a:t>analfabetismo</a:t>
          </a:r>
          <a:r>
            <a:rPr lang="en-US" sz="1600" dirty="0" smtClean="0">
              <a:latin typeface="Lucida Sans"/>
              <a:cs typeface="Lucida Sans"/>
            </a:rPr>
            <a:t> y </a:t>
          </a:r>
          <a:r>
            <a:rPr lang="en-US" sz="1600" dirty="0" err="1" smtClean="0">
              <a:latin typeface="Lucida Sans"/>
              <a:cs typeface="Lucida Sans"/>
            </a:rPr>
            <a:t>baja</a:t>
          </a:r>
          <a:r>
            <a:rPr lang="en-US" sz="1600" dirty="0" smtClean="0">
              <a:latin typeface="Lucida Sans"/>
              <a:cs typeface="Lucida Sans"/>
            </a:rPr>
            <a:t> </a:t>
          </a:r>
          <a:r>
            <a:rPr lang="en-US" sz="1600" dirty="0" err="1" smtClean="0">
              <a:latin typeface="Lucida Sans"/>
              <a:cs typeface="Lucida Sans"/>
            </a:rPr>
            <a:t>cobertura</a:t>
          </a:r>
          <a:r>
            <a:rPr lang="en-US" sz="1600" dirty="0" smtClean="0">
              <a:latin typeface="Lucida Sans"/>
              <a:cs typeface="Lucida Sans"/>
            </a:rPr>
            <a:t> en </a:t>
          </a:r>
          <a:r>
            <a:rPr lang="en-US" sz="1600" dirty="0" err="1" smtClean="0">
              <a:latin typeface="Lucida Sans"/>
              <a:cs typeface="Lucida Sans"/>
            </a:rPr>
            <a:t>salud</a:t>
          </a:r>
          <a:endParaRPr lang="en-US" sz="1600" dirty="0">
            <a:latin typeface="Lucida Sans"/>
            <a:cs typeface="Lucida Sans"/>
          </a:endParaRPr>
        </a:p>
      </dgm:t>
    </dgm:pt>
    <dgm:pt modelId="{6FE83A10-E0CE-5C49-9AE6-1798C673C0AB}" type="parTrans" cxnId="{A2BD0883-D7F0-0D41-ABEF-C3CF51ED7CE3}">
      <dgm:prSet/>
      <dgm:spPr/>
      <dgm:t>
        <a:bodyPr/>
        <a:lstStyle/>
        <a:p>
          <a:endParaRPr lang="en-US"/>
        </a:p>
      </dgm:t>
    </dgm:pt>
    <dgm:pt modelId="{7D4261B0-2EC0-7B46-81DD-B96659A7C2C4}" type="sibTrans" cxnId="{A2BD0883-D7F0-0D41-ABEF-C3CF51ED7CE3}">
      <dgm:prSet/>
      <dgm:spPr/>
      <dgm:t>
        <a:bodyPr/>
        <a:lstStyle/>
        <a:p>
          <a:endParaRPr lang="en-US"/>
        </a:p>
      </dgm:t>
    </dgm:pt>
    <dgm:pt modelId="{8ABF537C-795E-024F-B63F-E7543FC33652}" type="pres">
      <dgm:prSet presAssocID="{9C6F9B60-0296-EA41-BD27-08613F032768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A39D9D9-0C65-9948-B504-C626F4AECA40}" type="pres">
      <dgm:prSet presAssocID="{9C6F9B60-0296-EA41-BD27-08613F032768}" presName="ellipse" presStyleLbl="trBgShp" presStyleIdx="0" presStyleCnt="1"/>
      <dgm:spPr/>
    </dgm:pt>
    <dgm:pt modelId="{E75678A6-6BD5-F64E-9292-79BDC8338E1B}" type="pres">
      <dgm:prSet presAssocID="{9C6F9B60-0296-EA41-BD27-08613F032768}" presName="arrow1" presStyleLbl="fgShp" presStyleIdx="0" presStyleCnt="1" custLinFactNeighborY="-15519"/>
      <dgm:spPr/>
    </dgm:pt>
    <dgm:pt modelId="{CA1FD006-63CC-7742-A8F0-63FC928546F9}" type="pres">
      <dgm:prSet presAssocID="{9C6F9B60-0296-EA41-BD27-08613F032768}" presName="rectangle" presStyleLbl="revTx" presStyleIdx="0" presStyleCnt="1" custScaleX="166667" custScaleY="719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3FB137-0DA7-4046-9A41-DC1EC8634878}" type="pres">
      <dgm:prSet presAssocID="{7A47B9FA-44A4-744D-B7B1-EEB64B50D946}" presName="item1" presStyleLbl="node1" presStyleIdx="0" presStyleCnt="3" custScaleX="1099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F3CF6D-4910-2648-83A3-73F19D8FF5AB}" type="pres">
      <dgm:prSet presAssocID="{FF21ACEB-01E9-9E45-8AB3-31C524E2701A}" presName="item2" presStyleLbl="node1" presStyleIdx="1" presStyleCnt="3" custLinFactNeighborX="-15961" custLinFactNeighborY="-684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DFA63E-2090-144F-AD71-CDF18BE96647}" type="pres">
      <dgm:prSet presAssocID="{2AF1370E-A44D-2A41-9C8B-924880601841}" presName="item3" presStyleLbl="node1" presStyleIdx="2" presStyleCnt="3" custScaleX="125093" custScaleY="95240" custLinFactNeighborX="1520" custLinFactNeighborY="-60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589BCE-4BE5-BF4F-BA4A-4F26BA3658EB}" type="pres">
      <dgm:prSet presAssocID="{9C6F9B60-0296-EA41-BD27-08613F032768}" presName="funnel" presStyleLbl="trAlignAcc1" presStyleIdx="0" presStyleCnt="1"/>
      <dgm:spPr/>
      <dgm:t>
        <a:bodyPr/>
        <a:lstStyle/>
        <a:p>
          <a:endParaRPr lang="en-US"/>
        </a:p>
      </dgm:t>
    </dgm:pt>
  </dgm:ptLst>
  <dgm:cxnLst>
    <dgm:cxn modelId="{C8E0019A-02F6-5449-AFE9-B72204E996D6}" srcId="{9C6F9B60-0296-EA41-BD27-08613F032768}" destId="{2AF1370E-A44D-2A41-9C8B-924880601841}" srcOrd="3" destOrd="0" parTransId="{F3C2AC61-9F14-6545-B8B7-C1ED619E7B07}" sibTransId="{C15158E7-F5F6-C64B-862E-A0CCF6EF7EA1}"/>
    <dgm:cxn modelId="{E173CA15-C2F7-E94D-8CBA-C68D9F6511C4}" type="presOf" srcId="{9C6F9B60-0296-EA41-BD27-08613F032768}" destId="{8ABF537C-795E-024F-B63F-E7543FC33652}" srcOrd="0" destOrd="0" presId="urn:microsoft.com/office/officeart/2005/8/layout/funnel1"/>
    <dgm:cxn modelId="{55AFA53F-8D68-C04B-8A0D-4D8F0411E186}" type="presOf" srcId="{7A47B9FA-44A4-744D-B7B1-EEB64B50D946}" destId="{6AF3CF6D-4910-2648-83A3-73F19D8FF5AB}" srcOrd="0" destOrd="0" presId="urn:microsoft.com/office/officeart/2005/8/layout/funnel1"/>
    <dgm:cxn modelId="{695A2A6B-40CB-AC4F-B993-7926679164D4}" type="presOf" srcId="{2AF1370E-A44D-2A41-9C8B-924880601841}" destId="{CA1FD006-63CC-7742-A8F0-63FC928546F9}" srcOrd="0" destOrd="0" presId="urn:microsoft.com/office/officeart/2005/8/layout/funnel1"/>
    <dgm:cxn modelId="{FD4C3015-1832-BD40-A15E-D0A6A2286E80}" type="presOf" srcId="{2B2FC846-20CA-2444-A567-E0EB2E06FDDB}" destId="{2CDFA63E-2090-144F-AD71-CDF18BE96647}" srcOrd="0" destOrd="0" presId="urn:microsoft.com/office/officeart/2005/8/layout/funnel1"/>
    <dgm:cxn modelId="{6089EB6B-7C4D-CC48-83CB-EDD91A32E10A}" srcId="{9C6F9B60-0296-EA41-BD27-08613F032768}" destId="{FF21ACEB-01E9-9E45-8AB3-31C524E2701A}" srcOrd="2" destOrd="0" parTransId="{FB920296-7199-C146-AB87-EE276F943B6B}" sibTransId="{2E517196-A977-0049-B405-7B822F210D5B}"/>
    <dgm:cxn modelId="{A2BD0883-D7F0-0D41-ABEF-C3CF51ED7CE3}" srcId="{9C6F9B60-0296-EA41-BD27-08613F032768}" destId="{2B2FC846-20CA-2444-A567-E0EB2E06FDDB}" srcOrd="0" destOrd="0" parTransId="{6FE83A10-E0CE-5C49-9AE6-1798C673C0AB}" sibTransId="{7D4261B0-2EC0-7B46-81DD-B96659A7C2C4}"/>
    <dgm:cxn modelId="{D24132A5-661E-9B44-8D01-9900E9DCB3FB}" type="presOf" srcId="{FF21ACEB-01E9-9E45-8AB3-31C524E2701A}" destId="{E73FB137-0DA7-4046-9A41-DC1EC8634878}" srcOrd="0" destOrd="0" presId="urn:microsoft.com/office/officeart/2005/8/layout/funnel1"/>
    <dgm:cxn modelId="{50E6277A-AA4F-7648-B2CD-1F9D6B9FAEDF}" srcId="{9C6F9B60-0296-EA41-BD27-08613F032768}" destId="{7A47B9FA-44A4-744D-B7B1-EEB64B50D946}" srcOrd="1" destOrd="0" parTransId="{74686A10-5DD9-4948-8825-B5511794CC04}" sibTransId="{36311E54-497B-684E-8D98-EA146DFD149F}"/>
    <dgm:cxn modelId="{69CB0339-4EFB-DF45-A652-D4FB7B8BF36D}" type="presParOf" srcId="{8ABF537C-795E-024F-B63F-E7543FC33652}" destId="{EA39D9D9-0C65-9948-B504-C626F4AECA40}" srcOrd="0" destOrd="0" presId="urn:microsoft.com/office/officeart/2005/8/layout/funnel1"/>
    <dgm:cxn modelId="{B6ACD017-FF4C-DD44-AB4F-90016CF3245F}" type="presParOf" srcId="{8ABF537C-795E-024F-B63F-E7543FC33652}" destId="{E75678A6-6BD5-F64E-9292-79BDC8338E1B}" srcOrd="1" destOrd="0" presId="urn:microsoft.com/office/officeart/2005/8/layout/funnel1"/>
    <dgm:cxn modelId="{67501972-F6CB-8A4D-BA8C-B7D2E3BB924A}" type="presParOf" srcId="{8ABF537C-795E-024F-B63F-E7543FC33652}" destId="{CA1FD006-63CC-7742-A8F0-63FC928546F9}" srcOrd="2" destOrd="0" presId="urn:microsoft.com/office/officeart/2005/8/layout/funnel1"/>
    <dgm:cxn modelId="{2BE8C69C-2952-D641-A95C-0D395E2F53A2}" type="presParOf" srcId="{8ABF537C-795E-024F-B63F-E7543FC33652}" destId="{E73FB137-0DA7-4046-9A41-DC1EC8634878}" srcOrd="3" destOrd="0" presId="urn:microsoft.com/office/officeart/2005/8/layout/funnel1"/>
    <dgm:cxn modelId="{71BC6CE6-0E85-8343-AEA7-A27A7EF0A1AE}" type="presParOf" srcId="{8ABF537C-795E-024F-B63F-E7543FC33652}" destId="{6AF3CF6D-4910-2648-83A3-73F19D8FF5AB}" srcOrd="4" destOrd="0" presId="urn:microsoft.com/office/officeart/2005/8/layout/funnel1"/>
    <dgm:cxn modelId="{88A21A97-4AA6-0643-9E97-0971E4356416}" type="presParOf" srcId="{8ABF537C-795E-024F-B63F-E7543FC33652}" destId="{2CDFA63E-2090-144F-AD71-CDF18BE96647}" srcOrd="5" destOrd="0" presId="urn:microsoft.com/office/officeart/2005/8/layout/funnel1"/>
    <dgm:cxn modelId="{B0C13651-A8FD-6243-9817-DC67A07EA044}" type="presParOf" srcId="{8ABF537C-795E-024F-B63F-E7543FC33652}" destId="{EE589BCE-4BE5-BF4F-BA4A-4F26BA3658EB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E35BE95-483C-D141-890C-031DC1E77A81}" type="doc">
      <dgm:prSet loTypeId="urn:microsoft.com/office/officeart/2005/8/layout/hProcess10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07E97EE-6E3D-C14D-BB7D-6A50CFE10401}">
      <dgm:prSet phldrT="[Text]" custT="1"/>
      <dgm:spPr/>
      <dgm:t>
        <a:bodyPr/>
        <a:lstStyle/>
        <a:p>
          <a:r>
            <a:rPr lang="en-US" sz="1800" dirty="0" smtClean="0">
              <a:latin typeface="Lucida Sans"/>
              <a:cs typeface="Lucida Sans"/>
            </a:rPr>
            <a:t>MODELOS HIDROLÓGICOS</a:t>
          </a:r>
          <a:endParaRPr lang="en-US" sz="1800" dirty="0">
            <a:latin typeface="Lucida Sans"/>
            <a:cs typeface="Lucida Sans"/>
          </a:endParaRPr>
        </a:p>
      </dgm:t>
    </dgm:pt>
    <dgm:pt modelId="{C7E0D5BD-8A66-2840-B471-240D0B78519B}" type="parTrans" cxnId="{90822D2E-D5E1-2F48-B519-95A3CE709165}">
      <dgm:prSet/>
      <dgm:spPr/>
      <dgm:t>
        <a:bodyPr/>
        <a:lstStyle/>
        <a:p>
          <a:endParaRPr lang="en-US" sz="1600">
            <a:latin typeface="Lucida Sans"/>
            <a:cs typeface="Lucida Sans"/>
          </a:endParaRPr>
        </a:p>
      </dgm:t>
    </dgm:pt>
    <dgm:pt modelId="{95659FD9-6AF2-A444-837C-A44AD04A3A7E}" type="sibTrans" cxnId="{90822D2E-D5E1-2F48-B519-95A3CE709165}">
      <dgm:prSet custT="1"/>
      <dgm:spPr/>
      <dgm:t>
        <a:bodyPr/>
        <a:lstStyle/>
        <a:p>
          <a:endParaRPr lang="en-US" sz="1600">
            <a:latin typeface="Lucida Sans"/>
            <a:cs typeface="Lucida Sans"/>
          </a:endParaRPr>
        </a:p>
      </dgm:t>
    </dgm:pt>
    <dgm:pt modelId="{2FB7611B-F13C-564F-8846-E751B1F6D8A8}">
      <dgm:prSet phldrT="[Text]" custT="1"/>
      <dgm:spPr/>
      <dgm:t>
        <a:bodyPr/>
        <a:lstStyle/>
        <a:p>
          <a:r>
            <a:rPr lang="en-US" sz="1800" dirty="0" smtClean="0">
              <a:latin typeface="Lucida Sans"/>
              <a:cs typeface="Lucida Sans"/>
            </a:rPr>
            <a:t>MODELOS HIDRODINÁMICOS</a:t>
          </a:r>
          <a:endParaRPr lang="en-US" sz="1800" dirty="0">
            <a:latin typeface="Lucida Sans"/>
            <a:cs typeface="Lucida Sans"/>
          </a:endParaRPr>
        </a:p>
      </dgm:t>
    </dgm:pt>
    <dgm:pt modelId="{84BBFD9C-983F-4D4F-968C-55FA8FF544F5}" type="parTrans" cxnId="{2944EFF4-1028-7D49-89D8-ECC442B6DB5F}">
      <dgm:prSet/>
      <dgm:spPr/>
      <dgm:t>
        <a:bodyPr/>
        <a:lstStyle/>
        <a:p>
          <a:endParaRPr lang="en-US" sz="1600">
            <a:latin typeface="Lucida Sans"/>
            <a:cs typeface="Lucida Sans"/>
          </a:endParaRPr>
        </a:p>
      </dgm:t>
    </dgm:pt>
    <dgm:pt modelId="{68F207E9-0EBD-5344-9AE8-953A81E394E5}" type="sibTrans" cxnId="{2944EFF4-1028-7D49-89D8-ECC442B6DB5F}">
      <dgm:prSet/>
      <dgm:spPr/>
      <dgm:t>
        <a:bodyPr/>
        <a:lstStyle/>
        <a:p>
          <a:endParaRPr lang="en-US" sz="1600">
            <a:latin typeface="Lucida Sans"/>
            <a:cs typeface="Lucida Sans"/>
          </a:endParaRPr>
        </a:p>
      </dgm:t>
    </dgm:pt>
    <dgm:pt modelId="{4B74321D-D4BE-964A-B633-66D7299C41EE}">
      <dgm:prSet phldrT="[Text]" custT="1"/>
      <dgm:spPr/>
      <dgm:t>
        <a:bodyPr/>
        <a:lstStyle/>
        <a:p>
          <a:r>
            <a:rPr lang="en-US" sz="1800" dirty="0" smtClean="0">
              <a:latin typeface="Lucida Sans"/>
              <a:cs typeface="Lucida Sans"/>
            </a:rPr>
            <a:t>MODELOS METEREOLÓGICOS</a:t>
          </a:r>
          <a:endParaRPr lang="en-US" sz="1800" dirty="0">
            <a:latin typeface="Lucida Sans"/>
            <a:cs typeface="Lucida Sans"/>
          </a:endParaRPr>
        </a:p>
      </dgm:t>
    </dgm:pt>
    <dgm:pt modelId="{E6007469-19C7-D241-9030-831E4FFD59EF}" type="sibTrans" cxnId="{252AD881-963D-E748-B9BE-14DE454BF0E1}">
      <dgm:prSet custT="1"/>
      <dgm:spPr/>
      <dgm:t>
        <a:bodyPr/>
        <a:lstStyle/>
        <a:p>
          <a:endParaRPr lang="en-US" sz="1600">
            <a:latin typeface="Lucida Sans"/>
            <a:cs typeface="Lucida Sans"/>
          </a:endParaRPr>
        </a:p>
      </dgm:t>
    </dgm:pt>
    <dgm:pt modelId="{91F4690E-9B52-9743-8B3A-0CF517BFE1A9}" type="parTrans" cxnId="{252AD881-963D-E748-B9BE-14DE454BF0E1}">
      <dgm:prSet/>
      <dgm:spPr/>
      <dgm:t>
        <a:bodyPr/>
        <a:lstStyle/>
        <a:p>
          <a:endParaRPr lang="en-US" sz="1600">
            <a:latin typeface="Lucida Sans"/>
            <a:cs typeface="Lucida Sans"/>
          </a:endParaRPr>
        </a:p>
      </dgm:t>
    </dgm:pt>
    <dgm:pt modelId="{48988EE4-32A1-1C43-A503-4140EDD55582}" type="pres">
      <dgm:prSet presAssocID="{3E35BE95-483C-D141-890C-031DC1E77A8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90D40A-9C03-D04E-9E00-69E158BFB75F}" type="pres">
      <dgm:prSet presAssocID="{4B74321D-D4BE-964A-B633-66D7299C41EE}" presName="composite" presStyleCnt="0"/>
      <dgm:spPr/>
      <dgm:t>
        <a:bodyPr/>
        <a:lstStyle/>
        <a:p>
          <a:endParaRPr lang="en-US"/>
        </a:p>
      </dgm:t>
    </dgm:pt>
    <dgm:pt modelId="{8141864B-1C31-454B-AC95-4B7E47E96F23}" type="pres">
      <dgm:prSet presAssocID="{4B74321D-D4BE-964A-B633-66D7299C41EE}" presName="imagSh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  <dgm:t>
        <a:bodyPr/>
        <a:lstStyle/>
        <a:p>
          <a:endParaRPr lang="en-US"/>
        </a:p>
      </dgm:t>
    </dgm:pt>
    <dgm:pt modelId="{AAA6391A-D264-5945-97B7-D1B2DA16D777}" type="pres">
      <dgm:prSet presAssocID="{4B74321D-D4BE-964A-B633-66D7299C41EE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D8DA4-B528-4F49-A3E1-CD5ED81CB809}" type="pres">
      <dgm:prSet presAssocID="{E6007469-19C7-D241-9030-831E4FFD59EF}" presName="sibTrans" presStyleLbl="sibTrans2D1" presStyleIdx="0" presStyleCnt="2" custAng="254362" custScaleX="84514" custScaleY="113757" custLinFactNeighborY="4380"/>
      <dgm:spPr/>
      <dgm:t>
        <a:bodyPr/>
        <a:lstStyle/>
        <a:p>
          <a:endParaRPr lang="en-US"/>
        </a:p>
      </dgm:t>
    </dgm:pt>
    <dgm:pt modelId="{3EA4687D-1BA2-384D-A838-040E4C05A2B0}" type="pres">
      <dgm:prSet presAssocID="{E6007469-19C7-D241-9030-831E4FFD59EF}" presName="connTx" presStyleLbl="sibTrans2D1" presStyleIdx="0" presStyleCnt="2"/>
      <dgm:spPr/>
      <dgm:t>
        <a:bodyPr/>
        <a:lstStyle/>
        <a:p>
          <a:endParaRPr lang="en-US"/>
        </a:p>
      </dgm:t>
    </dgm:pt>
    <dgm:pt modelId="{27BA2799-25D7-7642-8FD9-FE8B8BECC41D}" type="pres">
      <dgm:prSet presAssocID="{907E97EE-6E3D-C14D-BB7D-6A50CFE10401}" presName="composite" presStyleCnt="0"/>
      <dgm:spPr/>
      <dgm:t>
        <a:bodyPr/>
        <a:lstStyle/>
        <a:p>
          <a:endParaRPr lang="en-US"/>
        </a:p>
      </dgm:t>
    </dgm:pt>
    <dgm:pt modelId="{E6D476C1-FC82-1649-B5D7-E56B4FD20DEF}" type="pres">
      <dgm:prSet presAssocID="{907E97EE-6E3D-C14D-BB7D-6A50CFE10401}" presName="imagSh" presStyleLbl="bgImgPlace1" presStyleIdx="1" presStyleCnt="3" custScaleX="145608" custLinFactNeighborX="1477" custLinFactNeighborY="-1329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066CBCB-96D7-3E43-BF11-D944007A09AE}" type="pres">
      <dgm:prSet presAssocID="{907E97EE-6E3D-C14D-BB7D-6A50CFE10401}" presName="tx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1FBB19-D0B2-5948-BE03-1FE98999EF13}" type="pres">
      <dgm:prSet presAssocID="{95659FD9-6AF2-A444-837C-A44AD04A3A7E}" presName="sibTrans" presStyleLbl="sibTrans2D1" presStyleIdx="1" presStyleCnt="2" custAng="21315210"/>
      <dgm:spPr/>
      <dgm:t>
        <a:bodyPr/>
        <a:lstStyle/>
        <a:p>
          <a:endParaRPr lang="en-US"/>
        </a:p>
      </dgm:t>
    </dgm:pt>
    <dgm:pt modelId="{5D616614-9333-1547-990C-FC6A30504F2A}" type="pres">
      <dgm:prSet presAssocID="{95659FD9-6AF2-A444-837C-A44AD04A3A7E}" presName="connTx" presStyleLbl="sibTrans2D1" presStyleIdx="1" presStyleCnt="2"/>
      <dgm:spPr/>
      <dgm:t>
        <a:bodyPr/>
        <a:lstStyle/>
        <a:p>
          <a:endParaRPr lang="en-US"/>
        </a:p>
      </dgm:t>
    </dgm:pt>
    <dgm:pt modelId="{CB887BEA-66ED-0C44-A852-B2394AEB6F0C}" type="pres">
      <dgm:prSet presAssocID="{2FB7611B-F13C-564F-8846-E751B1F6D8A8}" presName="composite" presStyleCnt="0"/>
      <dgm:spPr/>
      <dgm:t>
        <a:bodyPr/>
        <a:lstStyle/>
        <a:p>
          <a:endParaRPr lang="en-US"/>
        </a:p>
      </dgm:t>
    </dgm:pt>
    <dgm:pt modelId="{0D7EE3D6-C157-B34E-AAAF-23E053644551}" type="pres">
      <dgm:prSet presAssocID="{2FB7611B-F13C-564F-8846-E751B1F6D8A8}" presName="imagSh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</dgm:spPr>
      <dgm:t>
        <a:bodyPr/>
        <a:lstStyle/>
        <a:p>
          <a:endParaRPr lang="en-US"/>
        </a:p>
      </dgm:t>
    </dgm:pt>
    <dgm:pt modelId="{8601A247-36B0-5A42-91E9-2735774EF797}" type="pres">
      <dgm:prSet presAssocID="{2FB7611B-F13C-564F-8846-E751B1F6D8A8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E4F20C4-12A3-2F41-887C-DD70463DF05A}" type="presOf" srcId="{907E97EE-6E3D-C14D-BB7D-6A50CFE10401}" destId="{D066CBCB-96D7-3E43-BF11-D944007A09AE}" srcOrd="0" destOrd="0" presId="urn:microsoft.com/office/officeart/2005/8/layout/hProcess10"/>
    <dgm:cxn modelId="{F9A6CFF1-4FA6-7B41-86D8-FD780303AB62}" type="presOf" srcId="{E6007469-19C7-D241-9030-831E4FFD59EF}" destId="{D2CD8DA4-B528-4F49-A3E1-CD5ED81CB809}" srcOrd="0" destOrd="0" presId="urn:microsoft.com/office/officeart/2005/8/layout/hProcess10"/>
    <dgm:cxn modelId="{438DF92D-D065-9844-B2F6-A76926FBBC6E}" type="presOf" srcId="{2FB7611B-F13C-564F-8846-E751B1F6D8A8}" destId="{8601A247-36B0-5A42-91E9-2735774EF797}" srcOrd="0" destOrd="0" presId="urn:microsoft.com/office/officeart/2005/8/layout/hProcess10"/>
    <dgm:cxn modelId="{1F49B91E-A807-224C-808A-5E54E50A0206}" type="presOf" srcId="{95659FD9-6AF2-A444-837C-A44AD04A3A7E}" destId="{5D616614-9333-1547-990C-FC6A30504F2A}" srcOrd="1" destOrd="0" presId="urn:microsoft.com/office/officeart/2005/8/layout/hProcess10"/>
    <dgm:cxn modelId="{2944EFF4-1028-7D49-89D8-ECC442B6DB5F}" srcId="{3E35BE95-483C-D141-890C-031DC1E77A81}" destId="{2FB7611B-F13C-564F-8846-E751B1F6D8A8}" srcOrd="2" destOrd="0" parTransId="{84BBFD9C-983F-4D4F-968C-55FA8FF544F5}" sibTransId="{68F207E9-0EBD-5344-9AE8-953A81E394E5}"/>
    <dgm:cxn modelId="{90822D2E-D5E1-2F48-B519-95A3CE709165}" srcId="{3E35BE95-483C-D141-890C-031DC1E77A81}" destId="{907E97EE-6E3D-C14D-BB7D-6A50CFE10401}" srcOrd="1" destOrd="0" parTransId="{C7E0D5BD-8A66-2840-B471-240D0B78519B}" sibTransId="{95659FD9-6AF2-A444-837C-A44AD04A3A7E}"/>
    <dgm:cxn modelId="{1796A1B0-CBD5-9446-B02B-392E566811B0}" type="presOf" srcId="{3E35BE95-483C-D141-890C-031DC1E77A81}" destId="{48988EE4-32A1-1C43-A503-4140EDD55582}" srcOrd="0" destOrd="0" presId="urn:microsoft.com/office/officeart/2005/8/layout/hProcess10"/>
    <dgm:cxn modelId="{972016EC-2005-1A4D-8B64-4AA1258C91EC}" type="presOf" srcId="{E6007469-19C7-D241-9030-831E4FFD59EF}" destId="{3EA4687D-1BA2-384D-A838-040E4C05A2B0}" srcOrd="1" destOrd="0" presId="urn:microsoft.com/office/officeart/2005/8/layout/hProcess10"/>
    <dgm:cxn modelId="{06859964-0966-7D4C-ADBB-C12D6956C1B1}" type="presOf" srcId="{4B74321D-D4BE-964A-B633-66D7299C41EE}" destId="{AAA6391A-D264-5945-97B7-D1B2DA16D777}" srcOrd="0" destOrd="0" presId="urn:microsoft.com/office/officeart/2005/8/layout/hProcess10"/>
    <dgm:cxn modelId="{21310F55-2D2B-AF48-A235-92B1E245FC9A}" type="presOf" srcId="{95659FD9-6AF2-A444-837C-A44AD04A3A7E}" destId="{A51FBB19-D0B2-5948-BE03-1FE98999EF13}" srcOrd="0" destOrd="0" presId="urn:microsoft.com/office/officeart/2005/8/layout/hProcess10"/>
    <dgm:cxn modelId="{252AD881-963D-E748-B9BE-14DE454BF0E1}" srcId="{3E35BE95-483C-D141-890C-031DC1E77A81}" destId="{4B74321D-D4BE-964A-B633-66D7299C41EE}" srcOrd="0" destOrd="0" parTransId="{91F4690E-9B52-9743-8B3A-0CF517BFE1A9}" sibTransId="{E6007469-19C7-D241-9030-831E4FFD59EF}"/>
    <dgm:cxn modelId="{15DF8F8D-AE73-9145-8C67-FC25119142F9}" type="presParOf" srcId="{48988EE4-32A1-1C43-A503-4140EDD55582}" destId="{8D90D40A-9C03-D04E-9E00-69E158BFB75F}" srcOrd="0" destOrd="0" presId="urn:microsoft.com/office/officeart/2005/8/layout/hProcess10"/>
    <dgm:cxn modelId="{C87065CB-684D-0A4E-BA87-19B17A041218}" type="presParOf" srcId="{8D90D40A-9C03-D04E-9E00-69E158BFB75F}" destId="{8141864B-1C31-454B-AC95-4B7E47E96F23}" srcOrd="0" destOrd="0" presId="urn:microsoft.com/office/officeart/2005/8/layout/hProcess10"/>
    <dgm:cxn modelId="{278A167D-FEEC-0547-BBA6-BA0BC0EE4F57}" type="presParOf" srcId="{8D90D40A-9C03-D04E-9E00-69E158BFB75F}" destId="{AAA6391A-D264-5945-97B7-D1B2DA16D777}" srcOrd="1" destOrd="0" presId="urn:microsoft.com/office/officeart/2005/8/layout/hProcess10"/>
    <dgm:cxn modelId="{2A6CB4C3-5CF6-2D48-8E6D-5B161C16380C}" type="presParOf" srcId="{48988EE4-32A1-1C43-A503-4140EDD55582}" destId="{D2CD8DA4-B528-4F49-A3E1-CD5ED81CB809}" srcOrd="1" destOrd="0" presId="urn:microsoft.com/office/officeart/2005/8/layout/hProcess10"/>
    <dgm:cxn modelId="{BA4C2D51-AAE8-ED4B-8D5A-DB1E22A9E65B}" type="presParOf" srcId="{D2CD8DA4-B528-4F49-A3E1-CD5ED81CB809}" destId="{3EA4687D-1BA2-384D-A838-040E4C05A2B0}" srcOrd="0" destOrd="0" presId="urn:microsoft.com/office/officeart/2005/8/layout/hProcess10"/>
    <dgm:cxn modelId="{F6B68F18-C83F-0749-8BFD-855E8DF024E6}" type="presParOf" srcId="{48988EE4-32A1-1C43-A503-4140EDD55582}" destId="{27BA2799-25D7-7642-8FD9-FE8B8BECC41D}" srcOrd="2" destOrd="0" presId="urn:microsoft.com/office/officeart/2005/8/layout/hProcess10"/>
    <dgm:cxn modelId="{2061287E-6E17-AC40-8986-306C1FAAE85F}" type="presParOf" srcId="{27BA2799-25D7-7642-8FD9-FE8B8BECC41D}" destId="{E6D476C1-FC82-1649-B5D7-E56B4FD20DEF}" srcOrd="0" destOrd="0" presId="urn:microsoft.com/office/officeart/2005/8/layout/hProcess10"/>
    <dgm:cxn modelId="{CB84987D-34CE-D04C-A5B3-2089EE97A801}" type="presParOf" srcId="{27BA2799-25D7-7642-8FD9-FE8B8BECC41D}" destId="{D066CBCB-96D7-3E43-BF11-D944007A09AE}" srcOrd="1" destOrd="0" presId="urn:microsoft.com/office/officeart/2005/8/layout/hProcess10"/>
    <dgm:cxn modelId="{6FEF2AA5-223F-B848-9167-EFFA4E144696}" type="presParOf" srcId="{48988EE4-32A1-1C43-A503-4140EDD55582}" destId="{A51FBB19-D0B2-5948-BE03-1FE98999EF13}" srcOrd="3" destOrd="0" presId="urn:microsoft.com/office/officeart/2005/8/layout/hProcess10"/>
    <dgm:cxn modelId="{DC1057ED-D65A-B349-8E40-94B594D48F70}" type="presParOf" srcId="{A51FBB19-D0B2-5948-BE03-1FE98999EF13}" destId="{5D616614-9333-1547-990C-FC6A30504F2A}" srcOrd="0" destOrd="0" presId="urn:microsoft.com/office/officeart/2005/8/layout/hProcess10"/>
    <dgm:cxn modelId="{31F6738D-3D28-424B-A519-BDF68EBE3E53}" type="presParOf" srcId="{48988EE4-32A1-1C43-A503-4140EDD55582}" destId="{CB887BEA-66ED-0C44-A852-B2394AEB6F0C}" srcOrd="4" destOrd="0" presId="urn:microsoft.com/office/officeart/2005/8/layout/hProcess10"/>
    <dgm:cxn modelId="{840DF3A2-099B-1C46-BAA3-BAEC670F917E}" type="presParOf" srcId="{CB887BEA-66ED-0C44-A852-B2394AEB6F0C}" destId="{0D7EE3D6-C157-B34E-AAAF-23E053644551}" srcOrd="0" destOrd="0" presId="urn:microsoft.com/office/officeart/2005/8/layout/hProcess10"/>
    <dgm:cxn modelId="{A4CCBFE4-22FD-CB48-88D4-E101362D4095}" type="presParOf" srcId="{CB887BEA-66ED-0C44-A852-B2394AEB6F0C}" destId="{8601A247-36B0-5A42-91E9-2735774EF797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30EBD0-C976-0B40-96D7-737CE5B1BFB6}" type="doc">
      <dgm:prSet loTypeId="urn:microsoft.com/office/officeart/2008/layout/CaptionedPicture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8E8189-760F-8C40-A862-029994E098A0}">
      <dgm:prSet phldrT="[Text]" custT="1"/>
      <dgm:spPr/>
      <dgm:t>
        <a:bodyPr/>
        <a:lstStyle/>
        <a:p>
          <a:r>
            <a:rPr lang="en-US" sz="1400" dirty="0" smtClean="0"/>
            <a:t>1. Sin </a:t>
          </a:r>
          <a:r>
            <a:rPr lang="en-US" sz="1400" dirty="0" err="1" smtClean="0"/>
            <a:t>intervenciones</a:t>
          </a:r>
          <a:r>
            <a:rPr lang="en-US" sz="1400" dirty="0" smtClean="0"/>
            <a:t> en el </a:t>
          </a:r>
          <a:r>
            <a:rPr lang="en-US" sz="1400" dirty="0" err="1" smtClean="0"/>
            <a:t>dique</a:t>
          </a:r>
          <a:r>
            <a:rPr lang="en-US" sz="1400" dirty="0" smtClean="0"/>
            <a:t> </a:t>
          </a:r>
          <a:r>
            <a:rPr lang="en-US" sz="1400" dirty="0" err="1" smtClean="0"/>
            <a:t>sobre</a:t>
          </a:r>
          <a:r>
            <a:rPr lang="en-US" sz="1400" dirty="0" smtClean="0"/>
            <a:t> el </a:t>
          </a:r>
          <a:r>
            <a:rPr lang="en-US" sz="1400" dirty="0" err="1" smtClean="0"/>
            <a:t>río</a:t>
          </a:r>
          <a:r>
            <a:rPr lang="en-US" sz="1400" dirty="0" smtClean="0"/>
            <a:t> Cauca</a:t>
          </a:r>
          <a:endParaRPr lang="en-US" sz="1400" dirty="0"/>
        </a:p>
      </dgm:t>
    </dgm:pt>
    <dgm:pt modelId="{85286096-44DD-5546-ACE3-CF6FEF046627}" type="parTrans" cxnId="{9F12B682-CDCD-7E42-922A-DFE05EF5BC56}">
      <dgm:prSet/>
      <dgm:spPr/>
      <dgm:t>
        <a:bodyPr/>
        <a:lstStyle/>
        <a:p>
          <a:endParaRPr lang="en-US"/>
        </a:p>
      </dgm:t>
    </dgm:pt>
    <dgm:pt modelId="{42933EBF-4660-D84F-A00D-12BEAE25CB4A}" type="sibTrans" cxnId="{9F12B682-CDCD-7E42-922A-DFE05EF5BC56}">
      <dgm:prSet/>
      <dgm:spPr/>
      <dgm:t>
        <a:bodyPr/>
        <a:lstStyle/>
        <a:p>
          <a:endParaRPr lang="en-US"/>
        </a:p>
      </dgm:t>
    </dgm:pt>
    <dgm:pt modelId="{93CA335D-5F9E-7441-BD41-E41DBA4DD4CD}">
      <dgm:prSet phldrT="[Text]" custT="1"/>
      <dgm:spPr/>
      <dgm:t>
        <a:bodyPr/>
        <a:lstStyle/>
        <a:p>
          <a:r>
            <a:rPr lang="en-US" sz="1400" dirty="0" smtClean="0"/>
            <a:t>2. </a:t>
          </a:r>
          <a:r>
            <a:rPr lang="en-US" sz="1400" dirty="0" err="1" smtClean="0"/>
            <a:t>Refuerzo</a:t>
          </a:r>
          <a:r>
            <a:rPr lang="en-US" sz="1400" dirty="0" smtClean="0"/>
            <a:t> y </a:t>
          </a:r>
          <a:r>
            <a:rPr lang="en-US" sz="1400" dirty="0" err="1" smtClean="0"/>
            <a:t>realce</a:t>
          </a:r>
          <a:r>
            <a:rPr lang="en-US" sz="1400" dirty="0" smtClean="0"/>
            <a:t> del </a:t>
          </a:r>
          <a:r>
            <a:rPr lang="en-US" sz="1400" dirty="0" err="1" smtClean="0"/>
            <a:t>dique</a:t>
          </a:r>
          <a:r>
            <a:rPr lang="en-US" sz="1400" dirty="0" smtClean="0"/>
            <a:t> actual en el </a:t>
          </a:r>
          <a:r>
            <a:rPr lang="en-US" sz="1400" dirty="0" err="1" smtClean="0"/>
            <a:t>tramo</a:t>
          </a:r>
          <a:r>
            <a:rPr lang="en-US" sz="1400" dirty="0" smtClean="0"/>
            <a:t> Colorado-Las </a:t>
          </a:r>
          <a:r>
            <a:rPr lang="en-US" sz="1400" dirty="0" err="1" smtClean="0"/>
            <a:t>Brisas</a:t>
          </a:r>
          <a:endParaRPr lang="en-US" sz="1400" dirty="0"/>
        </a:p>
      </dgm:t>
    </dgm:pt>
    <dgm:pt modelId="{3C46F3A2-5C39-524D-9394-30BEE9B69103}" type="parTrans" cxnId="{AA077078-3EB7-4640-BFE7-2BC75DBE073E}">
      <dgm:prSet/>
      <dgm:spPr/>
      <dgm:t>
        <a:bodyPr/>
        <a:lstStyle/>
        <a:p>
          <a:endParaRPr lang="en-US"/>
        </a:p>
      </dgm:t>
    </dgm:pt>
    <dgm:pt modelId="{D64E1BB7-E995-334A-BA32-D764B730FC17}" type="sibTrans" cxnId="{AA077078-3EB7-4640-BFE7-2BC75DBE073E}">
      <dgm:prSet/>
      <dgm:spPr/>
      <dgm:t>
        <a:bodyPr/>
        <a:lstStyle/>
        <a:p>
          <a:endParaRPr lang="en-US"/>
        </a:p>
      </dgm:t>
    </dgm:pt>
    <dgm:pt modelId="{55CC6A78-296F-3840-8C88-F3BAF2E3FB60}">
      <dgm:prSet phldrT="[Text]" custT="1"/>
      <dgm:spPr/>
      <dgm:t>
        <a:bodyPr/>
        <a:lstStyle/>
        <a:p>
          <a:r>
            <a:rPr lang="en-US" sz="1400" dirty="0" smtClean="0"/>
            <a:t>3. </a:t>
          </a:r>
          <a:r>
            <a:rPr lang="en-US" sz="1400" dirty="0" err="1" smtClean="0"/>
            <a:t>Realce</a:t>
          </a:r>
          <a:r>
            <a:rPr lang="en-US" sz="1400" dirty="0" smtClean="0"/>
            <a:t> del </a:t>
          </a:r>
          <a:r>
            <a:rPr lang="en-US" sz="1400" dirty="0" err="1" smtClean="0"/>
            <a:t>dique</a:t>
          </a:r>
          <a:r>
            <a:rPr lang="en-US" sz="1400" dirty="0" smtClean="0"/>
            <a:t> actual y </a:t>
          </a:r>
          <a:r>
            <a:rPr lang="en-US" sz="1400" dirty="0" err="1" smtClean="0"/>
            <a:t>continuación</a:t>
          </a:r>
          <a:r>
            <a:rPr lang="en-US" sz="1400" dirty="0" smtClean="0"/>
            <a:t> de </a:t>
          </a:r>
          <a:r>
            <a:rPr lang="en-US" sz="1400" dirty="0" err="1" smtClean="0"/>
            <a:t>dique</a:t>
          </a:r>
          <a:r>
            <a:rPr lang="en-US" sz="1400" dirty="0" smtClean="0"/>
            <a:t> hasta </a:t>
          </a:r>
          <a:r>
            <a:rPr lang="en-US" sz="1400" dirty="0" err="1" smtClean="0"/>
            <a:t>Pinillos</a:t>
          </a:r>
          <a:endParaRPr lang="en-US" sz="1400" dirty="0"/>
        </a:p>
      </dgm:t>
    </dgm:pt>
    <dgm:pt modelId="{EBB716C9-EC2D-2C46-8971-2E5AB1DB50FF}" type="parTrans" cxnId="{26BBF4DD-2FDA-E043-B57B-17E8A8852577}">
      <dgm:prSet/>
      <dgm:spPr/>
      <dgm:t>
        <a:bodyPr/>
        <a:lstStyle/>
        <a:p>
          <a:endParaRPr lang="en-US"/>
        </a:p>
      </dgm:t>
    </dgm:pt>
    <dgm:pt modelId="{8A4657C0-9649-CD44-B6F1-E414D5FE757C}" type="sibTrans" cxnId="{26BBF4DD-2FDA-E043-B57B-17E8A8852577}">
      <dgm:prSet/>
      <dgm:spPr/>
      <dgm:t>
        <a:bodyPr/>
        <a:lstStyle/>
        <a:p>
          <a:endParaRPr lang="en-US"/>
        </a:p>
      </dgm:t>
    </dgm:pt>
    <dgm:pt modelId="{707961BA-EC29-DD4C-A4FE-C6E162F2966A}">
      <dgm:prSet phldrT="[Text]" custT="1"/>
      <dgm:spPr/>
      <dgm:t>
        <a:bodyPr/>
        <a:lstStyle/>
        <a:p>
          <a:r>
            <a:rPr lang="en-US" sz="1400" b="0" dirty="0" smtClean="0">
              <a:solidFill>
                <a:schemeClr val="tx1"/>
              </a:solidFill>
              <a:latin typeface="+mn-lt"/>
            </a:rPr>
            <a:t>4. </a:t>
          </a:r>
          <a:r>
            <a:rPr lang="es-CO" sz="1400" b="0" dirty="0" smtClean="0">
              <a:solidFill>
                <a:schemeClr val="tx1"/>
              </a:solidFill>
              <a:latin typeface="+mn-lt"/>
            </a:rPr>
            <a:t>Dique reforzado con estructuras de derivación</a:t>
          </a:r>
          <a:endParaRPr lang="en-US" sz="1400" b="0" dirty="0">
            <a:solidFill>
              <a:schemeClr val="tx1"/>
            </a:solidFill>
            <a:latin typeface="+mn-lt"/>
          </a:endParaRPr>
        </a:p>
      </dgm:t>
    </dgm:pt>
    <dgm:pt modelId="{CE577A3B-06AD-6D46-AC5B-CFB120A3F1F8}" type="parTrans" cxnId="{5FB39273-6353-B54B-B816-3E0A5CF0F667}">
      <dgm:prSet/>
      <dgm:spPr/>
      <dgm:t>
        <a:bodyPr/>
        <a:lstStyle/>
        <a:p>
          <a:endParaRPr lang="en-US"/>
        </a:p>
      </dgm:t>
    </dgm:pt>
    <dgm:pt modelId="{7F1BC92D-07F2-7045-BE6F-3472747C8CCD}" type="sibTrans" cxnId="{5FB39273-6353-B54B-B816-3E0A5CF0F667}">
      <dgm:prSet/>
      <dgm:spPr/>
      <dgm:t>
        <a:bodyPr/>
        <a:lstStyle/>
        <a:p>
          <a:endParaRPr lang="en-US"/>
        </a:p>
      </dgm:t>
    </dgm:pt>
    <dgm:pt modelId="{942B9292-49FE-7446-9C58-BBDC96B452DA}">
      <dgm:prSet phldrT="[Text]" custT="1"/>
      <dgm:spPr/>
      <dgm:t>
        <a:bodyPr/>
        <a:lstStyle/>
        <a:p>
          <a:r>
            <a:rPr lang="en-US" sz="1400" dirty="0" smtClean="0"/>
            <a:t>5. </a:t>
          </a:r>
          <a:r>
            <a:rPr lang="en-US" sz="1400" dirty="0" err="1" smtClean="0"/>
            <a:t>Dique</a:t>
          </a:r>
          <a:r>
            <a:rPr lang="en-US" sz="1400" dirty="0" smtClean="0"/>
            <a:t> </a:t>
          </a:r>
          <a:r>
            <a:rPr lang="en-US" sz="1400" dirty="0" err="1" smtClean="0"/>
            <a:t>paralelo</a:t>
          </a:r>
          <a:r>
            <a:rPr lang="en-US" sz="1400" dirty="0" smtClean="0"/>
            <a:t> </a:t>
          </a:r>
          <a:r>
            <a:rPr lang="en-US" sz="1400" dirty="0" err="1" smtClean="0"/>
            <a:t>fuera</a:t>
          </a:r>
          <a:r>
            <a:rPr lang="en-US" sz="1400" dirty="0" smtClean="0"/>
            <a:t> del </a:t>
          </a:r>
          <a:r>
            <a:rPr lang="en-US" sz="1400" dirty="0" err="1" smtClean="0"/>
            <a:t>cauce</a:t>
          </a:r>
          <a:r>
            <a:rPr lang="en-US" sz="1400" dirty="0" smtClean="0"/>
            <a:t> mayor con </a:t>
          </a:r>
          <a:r>
            <a:rPr lang="en-US" sz="1400" dirty="0" err="1" smtClean="0"/>
            <a:t>estructuras</a:t>
          </a:r>
          <a:r>
            <a:rPr lang="en-US" sz="1400" dirty="0" smtClean="0"/>
            <a:t> de </a:t>
          </a:r>
          <a:r>
            <a:rPr lang="en-US" sz="1400" dirty="0" err="1" smtClean="0"/>
            <a:t>derivación</a:t>
          </a:r>
          <a:r>
            <a:rPr lang="en-US" sz="1400" dirty="0" smtClean="0"/>
            <a:t> </a:t>
          </a:r>
          <a:endParaRPr lang="en-US" sz="1400" dirty="0"/>
        </a:p>
      </dgm:t>
    </dgm:pt>
    <dgm:pt modelId="{3052F94F-07F7-5E43-97E1-9CA1AEB285A1}" type="parTrans" cxnId="{EB7C30A2-8D84-5040-8B9B-D691B620C203}">
      <dgm:prSet/>
      <dgm:spPr/>
      <dgm:t>
        <a:bodyPr/>
        <a:lstStyle/>
        <a:p>
          <a:endParaRPr lang="en-US"/>
        </a:p>
      </dgm:t>
    </dgm:pt>
    <dgm:pt modelId="{F6051A6E-2F11-AD4E-A965-A2208EFFE944}" type="sibTrans" cxnId="{EB7C30A2-8D84-5040-8B9B-D691B620C203}">
      <dgm:prSet/>
      <dgm:spPr/>
      <dgm:t>
        <a:bodyPr/>
        <a:lstStyle/>
        <a:p>
          <a:endParaRPr lang="en-US"/>
        </a:p>
      </dgm:t>
    </dgm:pt>
    <dgm:pt modelId="{0A810C1F-4DC9-864B-9484-78F78A8AFBC2}" type="pres">
      <dgm:prSet presAssocID="{1E30EBD0-C976-0B40-96D7-737CE5B1BFB6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12B7A51E-0A1E-4D4E-AA9B-C6B071C6865C}" type="pres">
      <dgm:prSet presAssocID="{9B8E8189-760F-8C40-A862-029994E098A0}" presName="composite" presStyleCnt="0">
        <dgm:presLayoutVars>
          <dgm:chMax val="1"/>
          <dgm:chPref val="1"/>
        </dgm:presLayoutVars>
      </dgm:prSet>
      <dgm:spPr/>
    </dgm:pt>
    <dgm:pt modelId="{78B14A57-E9E0-8449-BC41-DD22CBD317E6}" type="pres">
      <dgm:prSet presAssocID="{9B8E8189-760F-8C40-A862-029994E098A0}" presName="Accent" presStyleLbl="trAlignAcc1" presStyleIdx="0" presStyleCnt="5">
        <dgm:presLayoutVars>
          <dgm:chMax val="0"/>
          <dgm:chPref val="0"/>
        </dgm:presLayoutVars>
      </dgm:prSet>
      <dgm:spPr/>
    </dgm:pt>
    <dgm:pt modelId="{0C8AC4D3-E45A-8440-AE21-CDAE7FEC79B4}" type="pres">
      <dgm:prSet presAssocID="{9B8E8189-760F-8C40-A862-029994E098A0}" presName="Image" presStyleLbl="alignImgPlace1" presStyleIdx="0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2B25FEF-E46D-654E-BE7C-C74EBA3002A0}" type="pres">
      <dgm:prSet presAssocID="{9B8E8189-760F-8C40-A862-029994E098A0}" presName="ChildComposite" presStyleCnt="0"/>
      <dgm:spPr/>
    </dgm:pt>
    <dgm:pt modelId="{7B9395ED-8621-294C-83B9-53D18E2B1FAB}" type="pres">
      <dgm:prSet presAssocID="{9B8E8189-760F-8C40-A862-029994E098A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4883ACB9-0CFF-AA49-9A7F-7994B94F1D61}" type="pres">
      <dgm:prSet presAssocID="{9B8E8189-760F-8C40-A862-029994E098A0}" presName="Parent" presStyleLbl="revTx" presStyleIdx="0" presStyleCnt="5" custLinFactNeighborY="6558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9CC906-1CE9-2349-A38F-E265F7F38251}" type="pres">
      <dgm:prSet presAssocID="{42933EBF-4660-D84F-A00D-12BEAE25CB4A}" presName="sibTrans" presStyleCnt="0"/>
      <dgm:spPr/>
    </dgm:pt>
    <dgm:pt modelId="{2A7C511E-7F47-3544-88AB-19B6BFB2CF4B}" type="pres">
      <dgm:prSet presAssocID="{93CA335D-5F9E-7441-BD41-E41DBA4DD4CD}" presName="composite" presStyleCnt="0">
        <dgm:presLayoutVars>
          <dgm:chMax val="1"/>
          <dgm:chPref val="1"/>
        </dgm:presLayoutVars>
      </dgm:prSet>
      <dgm:spPr/>
    </dgm:pt>
    <dgm:pt modelId="{BC164654-DD17-804C-8B31-6AA92F846BFC}" type="pres">
      <dgm:prSet presAssocID="{93CA335D-5F9E-7441-BD41-E41DBA4DD4CD}" presName="Accent" presStyleLbl="trAlignAcc1" presStyleIdx="1" presStyleCnt="5">
        <dgm:presLayoutVars>
          <dgm:chMax val="0"/>
          <dgm:chPref val="0"/>
        </dgm:presLayoutVars>
      </dgm:prSet>
      <dgm:spPr/>
    </dgm:pt>
    <dgm:pt modelId="{9988E31B-A831-484D-8D82-E854BE804232}" type="pres">
      <dgm:prSet presAssocID="{93CA335D-5F9E-7441-BD41-E41DBA4DD4CD}" presName="Image" presStyleLbl="alignImgPlace1" presStyleIdx="1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ADB2C564-22A5-1B47-94D3-D62C58E9F860}" type="pres">
      <dgm:prSet presAssocID="{93CA335D-5F9E-7441-BD41-E41DBA4DD4CD}" presName="ChildComposite" presStyleCnt="0"/>
      <dgm:spPr/>
    </dgm:pt>
    <dgm:pt modelId="{4CA7EAAE-362D-CD44-9911-E0263237B5A1}" type="pres">
      <dgm:prSet presAssocID="{93CA335D-5F9E-7441-BD41-E41DBA4DD4CD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84A9CA32-DE0A-6345-92DE-7E48A5E803F3}" type="pres">
      <dgm:prSet presAssocID="{93CA335D-5F9E-7441-BD41-E41DBA4DD4CD}" presName="Parent" presStyleLbl="revTx" presStyleIdx="1" presStyleCnt="5" custLinFactNeighborY="8744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01B6CD-E1DE-0B49-AB0E-AF393896B16C}" type="pres">
      <dgm:prSet presAssocID="{D64E1BB7-E995-334A-BA32-D764B730FC17}" presName="sibTrans" presStyleCnt="0"/>
      <dgm:spPr/>
    </dgm:pt>
    <dgm:pt modelId="{168F4BC9-F7E9-C14A-A987-89EE70AFAB48}" type="pres">
      <dgm:prSet presAssocID="{55CC6A78-296F-3840-8C88-F3BAF2E3FB60}" presName="composite" presStyleCnt="0">
        <dgm:presLayoutVars>
          <dgm:chMax val="1"/>
          <dgm:chPref val="1"/>
        </dgm:presLayoutVars>
      </dgm:prSet>
      <dgm:spPr/>
    </dgm:pt>
    <dgm:pt modelId="{0F06521B-42DD-D246-AF01-A1E2CFF871B9}" type="pres">
      <dgm:prSet presAssocID="{55CC6A78-296F-3840-8C88-F3BAF2E3FB60}" presName="Accent" presStyleLbl="trAlignAcc1" presStyleIdx="2" presStyleCnt="5">
        <dgm:presLayoutVars>
          <dgm:chMax val="0"/>
          <dgm:chPref val="0"/>
        </dgm:presLayoutVars>
      </dgm:prSet>
      <dgm:spPr/>
    </dgm:pt>
    <dgm:pt modelId="{427D3872-3D36-4544-8604-5829710082C8}" type="pres">
      <dgm:prSet presAssocID="{55CC6A78-296F-3840-8C88-F3BAF2E3FB60}" presName="Image" presStyleLbl="alignImgPlace1" presStyleIdx="2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EC4AA88-AAD2-8C48-B67D-84E0ED511203}" type="pres">
      <dgm:prSet presAssocID="{55CC6A78-296F-3840-8C88-F3BAF2E3FB60}" presName="ChildComposite" presStyleCnt="0"/>
      <dgm:spPr/>
    </dgm:pt>
    <dgm:pt modelId="{EBE04964-869D-8645-B250-42AF3428A01B}" type="pres">
      <dgm:prSet presAssocID="{55CC6A78-296F-3840-8C88-F3BAF2E3FB60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5982A55-F0CA-BD4C-B885-852DB138F3B0}" type="pres">
      <dgm:prSet presAssocID="{55CC6A78-296F-3840-8C88-F3BAF2E3FB60}" presName="Parent" presStyleLbl="revTx" presStyleIdx="2" presStyleCnt="5" custLinFactNeighborY="437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3188E34-866E-D44D-8C14-0C387D7BB185}" type="pres">
      <dgm:prSet presAssocID="{8A4657C0-9649-CD44-B6F1-E414D5FE757C}" presName="sibTrans" presStyleCnt="0"/>
      <dgm:spPr/>
    </dgm:pt>
    <dgm:pt modelId="{4A7A7E14-9464-7C49-BA0C-0238796D3F54}" type="pres">
      <dgm:prSet presAssocID="{707961BA-EC29-DD4C-A4FE-C6E162F2966A}" presName="composite" presStyleCnt="0">
        <dgm:presLayoutVars>
          <dgm:chMax val="1"/>
          <dgm:chPref val="1"/>
        </dgm:presLayoutVars>
      </dgm:prSet>
      <dgm:spPr/>
    </dgm:pt>
    <dgm:pt modelId="{CDCBFD09-ED09-D245-9310-5C137F230FF1}" type="pres">
      <dgm:prSet presAssocID="{707961BA-EC29-DD4C-A4FE-C6E162F2966A}" presName="Accent" presStyleLbl="trAlignAcc1" presStyleIdx="3" presStyleCnt="5">
        <dgm:presLayoutVars>
          <dgm:chMax val="0"/>
          <dgm:chPref val="0"/>
        </dgm:presLayoutVars>
      </dgm:prSet>
      <dgm:spPr/>
    </dgm:pt>
    <dgm:pt modelId="{185BAD2E-8B44-B943-AA99-60023329DE49}" type="pres">
      <dgm:prSet presAssocID="{707961BA-EC29-DD4C-A4FE-C6E162F2966A}" presName="Image" presStyleLbl="alignImgPlace1" presStyleIdx="3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DAB871D-E8F5-984A-B3A1-902759D26D54}" type="pres">
      <dgm:prSet presAssocID="{707961BA-EC29-DD4C-A4FE-C6E162F2966A}" presName="ChildComposite" presStyleCnt="0"/>
      <dgm:spPr/>
    </dgm:pt>
    <dgm:pt modelId="{372EC00C-EC99-584B-BB06-E0792D966A7B}" type="pres">
      <dgm:prSet presAssocID="{707961BA-EC29-DD4C-A4FE-C6E162F2966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2BDF7AB-371E-9446-87E2-602B473643A4}" type="pres">
      <dgm:prSet presAssocID="{707961BA-EC29-DD4C-A4FE-C6E162F2966A}" presName="Parent" presStyleLbl="revTx" presStyleIdx="3" presStyleCnt="5" custLinFactNeighborY="2186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81FF2A-5EC6-024F-85E0-F1E56C25382D}" type="pres">
      <dgm:prSet presAssocID="{7F1BC92D-07F2-7045-BE6F-3472747C8CCD}" presName="sibTrans" presStyleCnt="0"/>
      <dgm:spPr/>
    </dgm:pt>
    <dgm:pt modelId="{78AE732A-4412-2A4A-9926-5BE4EA1C87C1}" type="pres">
      <dgm:prSet presAssocID="{942B9292-49FE-7446-9C58-BBDC96B452DA}" presName="composite" presStyleCnt="0">
        <dgm:presLayoutVars>
          <dgm:chMax val="1"/>
          <dgm:chPref val="1"/>
        </dgm:presLayoutVars>
      </dgm:prSet>
      <dgm:spPr/>
    </dgm:pt>
    <dgm:pt modelId="{C8DB7007-57E9-5C4C-A6D7-6C42FD467A52}" type="pres">
      <dgm:prSet presAssocID="{942B9292-49FE-7446-9C58-BBDC96B452DA}" presName="Accent" presStyleLbl="trAlignAcc1" presStyleIdx="4" presStyleCnt="5">
        <dgm:presLayoutVars>
          <dgm:chMax val="0"/>
          <dgm:chPref val="0"/>
        </dgm:presLayoutVars>
      </dgm:prSet>
      <dgm:spPr/>
    </dgm:pt>
    <dgm:pt modelId="{DDF8A1F5-3BF3-3240-AD92-88F138992ADA}" type="pres">
      <dgm:prSet presAssocID="{942B9292-49FE-7446-9C58-BBDC96B452DA}" presName="Image" presStyleLbl="alignImgPlace1" presStyleIdx="4" presStyleCnt="5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8B73599-35E8-7E43-B0D3-14084FE1DAE4}" type="pres">
      <dgm:prSet presAssocID="{942B9292-49FE-7446-9C58-BBDC96B452DA}" presName="ChildComposite" presStyleCnt="0"/>
      <dgm:spPr/>
    </dgm:pt>
    <dgm:pt modelId="{04CBC4C1-1093-234B-8009-966042041C75}" type="pres">
      <dgm:prSet presAssocID="{942B9292-49FE-7446-9C58-BBDC96B452DA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944F2238-DBCF-6F42-A356-C4D2D0FFC899}" type="pres">
      <dgm:prSet presAssocID="{942B9292-49FE-7446-9C58-BBDC96B452DA}" presName="Parent" presStyleLbl="revTx" presStyleIdx="4" presStyleCnt="5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BBF4DD-2FDA-E043-B57B-17E8A8852577}" srcId="{1E30EBD0-C976-0B40-96D7-737CE5B1BFB6}" destId="{55CC6A78-296F-3840-8C88-F3BAF2E3FB60}" srcOrd="2" destOrd="0" parTransId="{EBB716C9-EC2D-2C46-8971-2E5AB1DB50FF}" sibTransId="{8A4657C0-9649-CD44-B6F1-E414D5FE757C}"/>
    <dgm:cxn modelId="{EB7C30A2-8D84-5040-8B9B-D691B620C203}" srcId="{1E30EBD0-C976-0B40-96D7-737CE5B1BFB6}" destId="{942B9292-49FE-7446-9C58-BBDC96B452DA}" srcOrd="4" destOrd="0" parTransId="{3052F94F-07F7-5E43-97E1-9CA1AEB285A1}" sibTransId="{F6051A6E-2F11-AD4E-A965-A2208EFFE944}"/>
    <dgm:cxn modelId="{EF6EAA6D-B34A-2647-B4D4-4F8FFC15B403}" type="presOf" srcId="{93CA335D-5F9E-7441-BD41-E41DBA4DD4CD}" destId="{84A9CA32-DE0A-6345-92DE-7E48A5E803F3}" srcOrd="0" destOrd="0" presId="urn:microsoft.com/office/officeart/2008/layout/CaptionedPictures"/>
    <dgm:cxn modelId="{9476868B-386A-864B-81F7-A3ABBBFC9C8B}" type="presOf" srcId="{9B8E8189-760F-8C40-A862-029994E098A0}" destId="{4883ACB9-0CFF-AA49-9A7F-7994B94F1D61}" srcOrd="0" destOrd="0" presId="urn:microsoft.com/office/officeart/2008/layout/CaptionedPictures"/>
    <dgm:cxn modelId="{4F7A19D5-8033-D343-BC02-020946DCE0EC}" type="presOf" srcId="{55CC6A78-296F-3840-8C88-F3BAF2E3FB60}" destId="{15982A55-F0CA-BD4C-B885-852DB138F3B0}" srcOrd="0" destOrd="0" presId="urn:microsoft.com/office/officeart/2008/layout/CaptionedPictures"/>
    <dgm:cxn modelId="{A8950F1D-EF8B-FD4E-BAED-78669EF0C714}" type="presOf" srcId="{707961BA-EC29-DD4C-A4FE-C6E162F2966A}" destId="{A2BDF7AB-371E-9446-87E2-602B473643A4}" srcOrd="0" destOrd="0" presId="urn:microsoft.com/office/officeart/2008/layout/CaptionedPictures"/>
    <dgm:cxn modelId="{AA077078-3EB7-4640-BFE7-2BC75DBE073E}" srcId="{1E30EBD0-C976-0B40-96D7-737CE5B1BFB6}" destId="{93CA335D-5F9E-7441-BD41-E41DBA4DD4CD}" srcOrd="1" destOrd="0" parTransId="{3C46F3A2-5C39-524D-9394-30BEE9B69103}" sibTransId="{D64E1BB7-E995-334A-BA32-D764B730FC17}"/>
    <dgm:cxn modelId="{9F12B682-CDCD-7E42-922A-DFE05EF5BC56}" srcId="{1E30EBD0-C976-0B40-96D7-737CE5B1BFB6}" destId="{9B8E8189-760F-8C40-A862-029994E098A0}" srcOrd="0" destOrd="0" parTransId="{85286096-44DD-5546-ACE3-CF6FEF046627}" sibTransId="{42933EBF-4660-D84F-A00D-12BEAE25CB4A}"/>
    <dgm:cxn modelId="{26579725-3800-E54E-AD92-78A5D165E4E8}" type="presOf" srcId="{1E30EBD0-C976-0B40-96D7-737CE5B1BFB6}" destId="{0A810C1F-4DC9-864B-9484-78F78A8AFBC2}" srcOrd="0" destOrd="0" presId="urn:microsoft.com/office/officeart/2008/layout/CaptionedPictures"/>
    <dgm:cxn modelId="{5FB39273-6353-B54B-B816-3E0A5CF0F667}" srcId="{1E30EBD0-C976-0B40-96D7-737CE5B1BFB6}" destId="{707961BA-EC29-DD4C-A4FE-C6E162F2966A}" srcOrd="3" destOrd="0" parTransId="{CE577A3B-06AD-6D46-AC5B-CFB120A3F1F8}" sibTransId="{7F1BC92D-07F2-7045-BE6F-3472747C8CCD}"/>
    <dgm:cxn modelId="{3488DF90-2C02-5A41-8C4C-36BB236B4263}" type="presOf" srcId="{942B9292-49FE-7446-9C58-BBDC96B452DA}" destId="{944F2238-DBCF-6F42-A356-C4D2D0FFC899}" srcOrd="0" destOrd="0" presId="urn:microsoft.com/office/officeart/2008/layout/CaptionedPictures"/>
    <dgm:cxn modelId="{44B7A6CD-8FFE-294D-8F65-29B37FB2EC99}" type="presParOf" srcId="{0A810C1F-4DC9-864B-9484-78F78A8AFBC2}" destId="{12B7A51E-0A1E-4D4E-AA9B-C6B071C6865C}" srcOrd="0" destOrd="0" presId="urn:microsoft.com/office/officeart/2008/layout/CaptionedPictures"/>
    <dgm:cxn modelId="{EE1A0150-6D36-D048-A934-465E1CF55312}" type="presParOf" srcId="{12B7A51E-0A1E-4D4E-AA9B-C6B071C6865C}" destId="{78B14A57-E9E0-8449-BC41-DD22CBD317E6}" srcOrd="0" destOrd="0" presId="urn:microsoft.com/office/officeart/2008/layout/CaptionedPictures"/>
    <dgm:cxn modelId="{948F7E8F-A769-4D43-9682-9222029F7DB0}" type="presParOf" srcId="{12B7A51E-0A1E-4D4E-AA9B-C6B071C6865C}" destId="{0C8AC4D3-E45A-8440-AE21-CDAE7FEC79B4}" srcOrd="1" destOrd="0" presId="urn:microsoft.com/office/officeart/2008/layout/CaptionedPictures"/>
    <dgm:cxn modelId="{D33E1CFB-9A05-DB4C-B295-9AF5B8369B39}" type="presParOf" srcId="{12B7A51E-0A1E-4D4E-AA9B-C6B071C6865C}" destId="{42B25FEF-E46D-654E-BE7C-C74EBA3002A0}" srcOrd="2" destOrd="0" presId="urn:microsoft.com/office/officeart/2008/layout/CaptionedPictures"/>
    <dgm:cxn modelId="{F0C7CA0B-B84B-FD43-94C0-D63CF38FA6FE}" type="presParOf" srcId="{42B25FEF-E46D-654E-BE7C-C74EBA3002A0}" destId="{7B9395ED-8621-294C-83B9-53D18E2B1FAB}" srcOrd="0" destOrd="0" presId="urn:microsoft.com/office/officeart/2008/layout/CaptionedPictures"/>
    <dgm:cxn modelId="{F5366D6E-8A7D-574A-9A7B-B1C7643F343B}" type="presParOf" srcId="{42B25FEF-E46D-654E-BE7C-C74EBA3002A0}" destId="{4883ACB9-0CFF-AA49-9A7F-7994B94F1D61}" srcOrd="1" destOrd="0" presId="urn:microsoft.com/office/officeart/2008/layout/CaptionedPictures"/>
    <dgm:cxn modelId="{B70EC033-A614-474B-9DAD-91EE8AD0963A}" type="presParOf" srcId="{0A810C1F-4DC9-864B-9484-78F78A8AFBC2}" destId="{659CC906-1CE9-2349-A38F-E265F7F38251}" srcOrd="1" destOrd="0" presId="urn:microsoft.com/office/officeart/2008/layout/CaptionedPictures"/>
    <dgm:cxn modelId="{1EC07569-1919-6546-BED3-30C505FF493C}" type="presParOf" srcId="{0A810C1F-4DC9-864B-9484-78F78A8AFBC2}" destId="{2A7C511E-7F47-3544-88AB-19B6BFB2CF4B}" srcOrd="2" destOrd="0" presId="urn:microsoft.com/office/officeart/2008/layout/CaptionedPictures"/>
    <dgm:cxn modelId="{1393EB2B-7429-9C49-9F6F-66CED8AEA91D}" type="presParOf" srcId="{2A7C511E-7F47-3544-88AB-19B6BFB2CF4B}" destId="{BC164654-DD17-804C-8B31-6AA92F846BFC}" srcOrd="0" destOrd="0" presId="urn:microsoft.com/office/officeart/2008/layout/CaptionedPictures"/>
    <dgm:cxn modelId="{A1AE85CE-633A-1A43-9416-1D5AD7AE4F97}" type="presParOf" srcId="{2A7C511E-7F47-3544-88AB-19B6BFB2CF4B}" destId="{9988E31B-A831-484D-8D82-E854BE804232}" srcOrd="1" destOrd="0" presId="urn:microsoft.com/office/officeart/2008/layout/CaptionedPictures"/>
    <dgm:cxn modelId="{FFBBD434-2D99-5244-A64B-39F005E1A1D5}" type="presParOf" srcId="{2A7C511E-7F47-3544-88AB-19B6BFB2CF4B}" destId="{ADB2C564-22A5-1B47-94D3-D62C58E9F860}" srcOrd="2" destOrd="0" presId="urn:microsoft.com/office/officeart/2008/layout/CaptionedPictures"/>
    <dgm:cxn modelId="{90837357-DF48-F24C-B32B-C541CD2DDEC1}" type="presParOf" srcId="{ADB2C564-22A5-1B47-94D3-D62C58E9F860}" destId="{4CA7EAAE-362D-CD44-9911-E0263237B5A1}" srcOrd="0" destOrd="0" presId="urn:microsoft.com/office/officeart/2008/layout/CaptionedPictures"/>
    <dgm:cxn modelId="{66E0C6E8-F29E-8745-8C8D-1B3070F03C15}" type="presParOf" srcId="{ADB2C564-22A5-1B47-94D3-D62C58E9F860}" destId="{84A9CA32-DE0A-6345-92DE-7E48A5E803F3}" srcOrd="1" destOrd="0" presId="urn:microsoft.com/office/officeart/2008/layout/CaptionedPictures"/>
    <dgm:cxn modelId="{9499DD23-2D85-7045-804B-9633FD8AF32A}" type="presParOf" srcId="{0A810C1F-4DC9-864B-9484-78F78A8AFBC2}" destId="{E301B6CD-E1DE-0B49-AB0E-AF393896B16C}" srcOrd="3" destOrd="0" presId="urn:microsoft.com/office/officeart/2008/layout/CaptionedPictures"/>
    <dgm:cxn modelId="{7EF40736-4230-3841-A6D2-E8EAE74E5E8F}" type="presParOf" srcId="{0A810C1F-4DC9-864B-9484-78F78A8AFBC2}" destId="{168F4BC9-F7E9-C14A-A987-89EE70AFAB48}" srcOrd="4" destOrd="0" presId="urn:microsoft.com/office/officeart/2008/layout/CaptionedPictures"/>
    <dgm:cxn modelId="{6967538C-D5B9-EC4F-95D5-80DA724A28EA}" type="presParOf" srcId="{168F4BC9-F7E9-C14A-A987-89EE70AFAB48}" destId="{0F06521B-42DD-D246-AF01-A1E2CFF871B9}" srcOrd="0" destOrd="0" presId="urn:microsoft.com/office/officeart/2008/layout/CaptionedPictures"/>
    <dgm:cxn modelId="{ED39EE06-398F-F247-97B8-240716CA0930}" type="presParOf" srcId="{168F4BC9-F7E9-C14A-A987-89EE70AFAB48}" destId="{427D3872-3D36-4544-8604-5829710082C8}" srcOrd="1" destOrd="0" presId="urn:microsoft.com/office/officeart/2008/layout/CaptionedPictures"/>
    <dgm:cxn modelId="{4CC56109-3D79-824F-9533-246B112D1DB1}" type="presParOf" srcId="{168F4BC9-F7E9-C14A-A987-89EE70AFAB48}" destId="{3EC4AA88-AAD2-8C48-B67D-84E0ED511203}" srcOrd="2" destOrd="0" presId="urn:microsoft.com/office/officeart/2008/layout/CaptionedPictures"/>
    <dgm:cxn modelId="{0B1D2DF1-DF2D-FA49-8E8B-093400C601CA}" type="presParOf" srcId="{3EC4AA88-AAD2-8C48-B67D-84E0ED511203}" destId="{EBE04964-869D-8645-B250-42AF3428A01B}" srcOrd="0" destOrd="0" presId="urn:microsoft.com/office/officeart/2008/layout/CaptionedPictures"/>
    <dgm:cxn modelId="{FD59EAF8-B002-444E-92CC-3F554D9381C0}" type="presParOf" srcId="{3EC4AA88-AAD2-8C48-B67D-84E0ED511203}" destId="{15982A55-F0CA-BD4C-B885-852DB138F3B0}" srcOrd="1" destOrd="0" presId="urn:microsoft.com/office/officeart/2008/layout/CaptionedPictures"/>
    <dgm:cxn modelId="{D2E0D7AD-008E-904A-BA8C-E2058E79982F}" type="presParOf" srcId="{0A810C1F-4DC9-864B-9484-78F78A8AFBC2}" destId="{53188E34-866E-D44D-8C14-0C387D7BB185}" srcOrd="5" destOrd="0" presId="urn:microsoft.com/office/officeart/2008/layout/CaptionedPictures"/>
    <dgm:cxn modelId="{D26149AC-155F-4544-9DCC-3BA2836E53B1}" type="presParOf" srcId="{0A810C1F-4DC9-864B-9484-78F78A8AFBC2}" destId="{4A7A7E14-9464-7C49-BA0C-0238796D3F54}" srcOrd="6" destOrd="0" presId="urn:microsoft.com/office/officeart/2008/layout/CaptionedPictures"/>
    <dgm:cxn modelId="{1EDFE4B1-7E9B-3847-902A-2BEFFDED9AA4}" type="presParOf" srcId="{4A7A7E14-9464-7C49-BA0C-0238796D3F54}" destId="{CDCBFD09-ED09-D245-9310-5C137F230FF1}" srcOrd="0" destOrd="0" presId="urn:microsoft.com/office/officeart/2008/layout/CaptionedPictures"/>
    <dgm:cxn modelId="{1CD5CB46-5BEB-5145-94B4-15DA7EF2C263}" type="presParOf" srcId="{4A7A7E14-9464-7C49-BA0C-0238796D3F54}" destId="{185BAD2E-8B44-B943-AA99-60023329DE49}" srcOrd="1" destOrd="0" presId="urn:microsoft.com/office/officeart/2008/layout/CaptionedPictures"/>
    <dgm:cxn modelId="{CE0C60FF-F2DD-C240-BD09-F690F7D4540A}" type="presParOf" srcId="{4A7A7E14-9464-7C49-BA0C-0238796D3F54}" destId="{DDAB871D-E8F5-984A-B3A1-902759D26D54}" srcOrd="2" destOrd="0" presId="urn:microsoft.com/office/officeart/2008/layout/CaptionedPictures"/>
    <dgm:cxn modelId="{675E5701-B3A8-5840-8CFF-8C2C884B03AD}" type="presParOf" srcId="{DDAB871D-E8F5-984A-B3A1-902759D26D54}" destId="{372EC00C-EC99-584B-BB06-E0792D966A7B}" srcOrd="0" destOrd="0" presId="urn:microsoft.com/office/officeart/2008/layout/CaptionedPictures"/>
    <dgm:cxn modelId="{160C7634-2A56-8848-965F-408176C32783}" type="presParOf" srcId="{DDAB871D-E8F5-984A-B3A1-902759D26D54}" destId="{A2BDF7AB-371E-9446-87E2-602B473643A4}" srcOrd="1" destOrd="0" presId="urn:microsoft.com/office/officeart/2008/layout/CaptionedPictures"/>
    <dgm:cxn modelId="{465D1334-1C8C-2B49-8F26-D75298D1F1CB}" type="presParOf" srcId="{0A810C1F-4DC9-864B-9484-78F78A8AFBC2}" destId="{7D81FF2A-5EC6-024F-85E0-F1E56C25382D}" srcOrd="7" destOrd="0" presId="urn:microsoft.com/office/officeart/2008/layout/CaptionedPictures"/>
    <dgm:cxn modelId="{C834EB39-C125-C941-9682-9C6797C10927}" type="presParOf" srcId="{0A810C1F-4DC9-864B-9484-78F78A8AFBC2}" destId="{78AE732A-4412-2A4A-9926-5BE4EA1C87C1}" srcOrd="8" destOrd="0" presId="urn:microsoft.com/office/officeart/2008/layout/CaptionedPictures"/>
    <dgm:cxn modelId="{78F927BA-45F3-5045-AC8D-7FEC6C0A1707}" type="presParOf" srcId="{78AE732A-4412-2A4A-9926-5BE4EA1C87C1}" destId="{C8DB7007-57E9-5C4C-A6D7-6C42FD467A52}" srcOrd="0" destOrd="0" presId="urn:microsoft.com/office/officeart/2008/layout/CaptionedPictures"/>
    <dgm:cxn modelId="{FA9A4C98-24CA-5B49-8991-0DF6BD1C39F5}" type="presParOf" srcId="{78AE732A-4412-2A4A-9926-5BE4EA1C87C1}" destId="{DDF8A1F5-3BF3-3240-AD92-88F138992ADA}" srcOrd="1" destOrd="0" presId="urn:microsoft.com/office/officeart/2008/layout/CaptionedPictures"/>
    <dgm:cxn modelId="{74ED35FB-A07C-D04C-9F08-7F14DFDD266D}" type="presParOf" srcId="{78AE732A-4412-2A4A-9926-5BE4EA1C87C1}" destId="{B8B73599-35E8-7E43-B0D3-14084FE1DAE4}" srcOrd="2" destOrd="0" presId="urn:microsoft.com/office/officeart/2008/layout/CaptionedPictures"/>
    <dgm:cxn modelId="{D956B795-8462-7945-BB7C-F8A6AB1F723E}" type="presParOf" srcId="{B8B73599-35E8-7E43-B0D3-14084FE1DAE4}" destId="{04CBC4C1-1093-234B-8009-966042041C75}" srcOrd="0" destOrd="0" presId="urn:microsoft.com/office/officeart/2008/layout/CaptionedPictures"/>
    <dgm:cxn modelId="{72E50C8E-8817-C344-8E06-623922204DA6}" type="presParOf" srcId="{B8B73599-35E8-7E43-B0D3-14084FE1DAE4}" destId="{944F2238-DBCF-6F42-A356-C4D2D0FFC89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39D9D9-0C65-9948-B504-C626F4AECA40}">
      <dsp:nvSpPr>
        <dsp:cNvPr id="0" name=""/>
        <dsp:cNvSpPr/>
      </dsp:nvSpPr>
      <dsp:spPr>
        <a:xfrm>
          <a:off x="1506773" y="408386"/>
          <a:ext cx="5506340" cy="1912279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5678A6-6BD5-F64E-9292-79BDC8338E1B}">
      <dsp:nvSpPr>
        <dsp:cNvPr id="0" name=""/>
        <dsp:cNvSpPr/>
      </dsp:nvSpPr>
      <dsp:spPr>
        <a:xfrm>
          <a:off x="3734920" y="4984921"/>
          <a:ext cx="1067120" cy="682956"/>
        </a:xfrm>
        <a:prstGeom prst="down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A1FD006-63CC-7742-A8F0-63FC928546F9}">
      <dsp:nvSpPr>
        <dsp:cNvPr id="0" name=""/>
        <dsp:cNvSpPr/>
      </dsp:nvSpPr>
      <dsp:spPr>
        <a:xfrm>
          <a:off x="-8" y="5817051"/>
          <a:ext cx="8536979" cy="920993"/>
        </a:xfrm>
        <a:prstGeom prst="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Deficiente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latin typeface="Lucida Sans"/>
              <a:ea typeface="Calibri"/>
              <a:cs typeface="Lucida Sans"/>
            </a:rPr>
            <a:t>g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estión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del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riesgo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por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amenazas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hidrometeorológicas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que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ha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impedido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la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adaptación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al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cambio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climático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y el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desarrollo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integral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sostenible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de la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región</a:t>
          </a:r>
          <a:r>
            <a:rPr lang="en-US" sz="1600" b="1" kern="1200" dirty="0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 de La </a:t>
          </a:r>
          <a:r>
            <a:rPr lang="en-US" sz="1600" b="1" kern="1200" dirty="0" err="1" smtClean="0">
              <a:solidFill>
                <a:schemeClr val="tx1"/>
              </a:solidFill>
              <a:effectLst/>
              <a:latin typeface="Lucida Sans"/>
              <a:ea typeface="Calibri"/>
              <a:cs typeface="Lucida Sans"/>
            </a:rPr>
            <a:t>Mojana</a:t>
          </a:r>
          <a:endParaRPr lang="en-US" sz="1600" kern="1200" dirty="0">
            <a:solidFill>
              <a:schemeClr val="tx1"/>
            </a:solidFill>
            <a:latin typeface="Lucida Sans"/>
            <a:cs typeface="Lucida Sans"/>
          </a:endParaRPr>
        </a:p>
      </dsp:txBody>
      <dsp:txXfrm>
        <a:off x="-8" y="5817051"/>
        <a:ext cx="8536979" cy="920993"/>
      </dsp:txXfrm>
    </dsp:sp>
    <dsp:sp modelId="{E73FB137-0DA7-4046-9A41-DC1EC8634878}">
      <dsp:nvSpPr>
        <dsp:cNvPr id="0" name=""/>
        <dsp:cNvSpPr/>
      </dsp:nvSpPr>
      <dsp:spPr>
        <a:xfrm>
          <a:off x="3412794" y="2468355"/>
          <a:ext cx="2112609" cy="19208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Lucida Sans"/>
              <a:cs typeface="Lucida Sans"/>
            </a:rPr>
            <a:t>Infraestructura</a:t>
          </a:r>
          <a:r>
            <a:rPr lang="en-US" sz="1600" kern="1200" dirty="0" smtClean="0">
              <a:latin typeface="Lucida Sans"/>
              <a:cs typeface="Lucida Sans"/>
            </a:rPr>
            <a:t> vulnerable</a:t>
          </a:r>
          <a:endParaRPr lang="en-US" sz="1600" kern="1200" dirty="0">
            <a:latin typeface="Lucida Sans"/>
            <a:cs typeface="Lucida Sans"/>
          </a:endParaRPr>
        </a:p>
      </dsp:txBody>
      <dsp:txXfrm>
        <a:off x="3722178" y="2749652"/>
        <a:ext cx="1493841" cy="1358222"/>
      </dsp:txXfrm>
    </dsp:sp>
    <dsp:sp modelId="{6AF3CF6D-4910-2648-83A3-73F19D8FF5AB}">
      <dsp:nvSpPr>
        <dsp:cNvPr id="0" name=""/>
        <dsp:cNvSpPr/>
      </dsp:nvSpPr>
      <dsp:spPr>
        <a:xfrm>
          <a:off x="1827658" y="895932"/>
          <a:ext cx="1920816" cy="192081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Lucida Sans"/>
              <a:cs typeface="Lucida Sans"/>
            </a:rPr>
            <a:t>Debilidad</a:t>
          </a:r>
          <a:r>
            <a:rPr lang="en-US" sz="1600" kern="1200" dirty="0" smtClean="0">
              <a:latin typeface="Lucida Sans"/>
              <a:cs typeface="Lucida Sans"/>
            </a:rPr>
            <a:t> de los </a:t>
          </a:r>
          <a:r>
            <a:rPr lang="en-US" sz="1600" kern="1200" dirty="0" err="1" smtClean="0">
              <a:latin typeface="Lucida Sans"/>
              <a:cs typeface="Lucida Sans"/>
            </a:rPr>
            <a:t>entes</a:t>
          </a:r>
          <a:r>
            <a:rPr lang="en-US" sz="1600" kern="1200" dirty="0" smtClean="0">
              <a:latin typeface="Lucida Sans"/>
              <a:cs typeface="Lucida Sans"/>
            </a:rPr>
            <a:t> e </a:t>
          </a:r>
          <a:r>
            <a:rPr lang="en-US" sz="1600" kern="1200" dirty="0" err="1" smtClean="0">
              <a:latin typeface="Lucida Sans"/>
              <a:cs typeface="Lucida Sans"/>
            </a:rPr>
            <a:t>instrumentos</a:t>
          </a:r>
          <a:r>
            <a:rPr lang="en-US" sz="1600" kern="1200" dirty="0" smtClean="0">
              <a:latin typeface="Lucida Sans"/>
              <a:cs typeface="Lucida Sans"/>
            </a:rPr>
            <a:t> </a:t>
          </a:r>
          <a:r>
            <a:rPr lang="en-US" sz="1600" kern="1200" dirty="0" err="1" smtClean="0">
              <a:latin typeface="Lucida Sans"/>
              <a:cs typeface="Lucida Sans"/>
            </a:rPr>
            <a:t>territoriales</a:t>
          </a:r>
          <a:endParaRPr lang="en-US" sz="1600" kern="1200" dirty="0">
            <a:latin typeface="Lucida Sans"/>
            <a:cs typeface="Lucida Sans"/>
          </a:endParaRPr>
        </a:p>
      </dsp:txBody>
      <dsp:txXfrm>
        <a:off x="2108955" y="1177229"/>
        <a:ext cx="1358222" cy="1358222"/>
      </dsp:txXfrm>
    </dsp:sp>
    <dsp:sp modelId="{2CDFA63E-2090-144F-AD71-CDF18BE96647}">
      <dsp:nvSpPr>
        <dsp:cNvPr id="0" name=""/>
        <dsp:cNvSpPr/>
      </dsp:nvSpPr>
      <dsp:spPr>
        <a:xfrm>
          <a:off x="3885942" y="491835"/>
          <a:ext cx="2402806" cy="182938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latin typeface="Lucida Sans"/>
              <a:cs typeface="Lucida Sans"/>
            </a:rPr>
            <a:t>Medios</a:t>
          </a:r>
          <a:r>
            <a:rPr lang="en-US" sz="1600" kern="1200" dirty="0" smtClean="0">
              <a:latin typeface="Lucida Sans"/>
              <a:cs typeface="Lucida Sans"/>
            </a:rPr>
            <a:t> de </a:t>
          </a:r>
          <a:r>
            <a:rPr lang="en-US" sz="1600" kern="1200" dirty="0" err="1" smtClean="0">
              <a:latin typeface="Lucida Sans"/>
              <a:cs typeface="Lucida Sans"/>
            </a:rPr>
            <a:t>vida</a:t>
          </a:r>
          <a:r>
            <a:rPr lang="en-US" sz="1600" kern="1200" dirty="0" smtClean="0">
              <a:latin typeface="Lucida Sans"/>
              <a:cs typeface="Lucida Sans"/>
            </a:rPr>
            <a:t> </a:t>
          </a:r>
          <a:r>
            <a:rPr lang="en-US" sz="1600" kern="1200" dirty="0" err="1" smtClean="0">
              <a:latin typeface="Lucida Sans"/>
              <a:cs typeface="Lucida Sans"/>
            </a:rPr>
            <a:t>deteriorados</a:t>
          </a:r>
          <a:r>
            <a:rPr lang="en-US" sz="1600" kern="1200" dirty="0" smtClean="0">
              <a:latin typeface="Lucida Sans"/>
              <a:cs typeface="Lucida Sans"/>
            </a:rPr>
            <a:t>, </a:t>
          </a:r>
          <a:r>
            <a:rPr lang="en-US" sz="1600" kern="1200" dirty="0" err="1" smtClean="0">
              <a:latin typeface="Lucida Sans"/>
              <a:cs typeface="Lucida Sans"/>
            </a:rPr>
            <a:t>analfabetismo</a:t>
          </a:r>
          <a:r>
            <a:rPr lang="en-US" sz="1600" kern="1200" dirty="0" smtClean="0">
              <a:latin typeface="Lucida Sans"/>
              <a:cs typeface="Lucida Sans"/>
            </a:rPr>
            <a:t> y </a:t>
          </a:r>
          <a:r>
            <a:rPr lang="en-US" sz="1600" kern="1200" dirty="0" err="1" smtClean="0">
              <a:latin typeface="Lucida Sans"/>
              <a:cs typeface="Lucida Sans"/>
            </a:rPr>
            <a:t>baja</a:t>
          </a:r>
          <a:r>
            <a:rPr lang="en-US" sz="1600" kern="1200" dirty="0" smtClean="0">
              <a:latin typeface="Lucida Sans"/>
              <a:cs typeface="Lucida Sans"/>
            </a:rPr>
            <a:t> </a:t>
          </a:r>
          <a:r>
            <a:rPr lang="en-US" sz="1600" kern="1200" dirty="0" err="1" smtClean="0">
              <a:latin typeface="Lucida Sans"/>
              <a:cs typeface="Lucida Sans"/>
            </a:rPr>
            <a:t>cobertura</a:t>
          </a:r>
          <a:r>
            <a:rPr lang="en-US" sz="1600" kern="1200" dirty="0" smtClean="0">
              <a:latin typeface="Lucida Sans"/>
              <a:cs typeface="Lucida Sans"/>
            </a:rPr>
            <a:t> en </a:t>
          </a:r>
          <a:r>
            <a:rPr lang="en-US" sz="1600" kern="1200" dirty="0" err="1" smtClean="0">
              <a:latin typeface="Lucida Sans"/>
              <a:cs typeface="Lucida Sans"/>
            </a:rPr>
            <a:t>salud</a:t>
          </a:r>
          <a:endParaRPr lang="en-US" sz="1600" kern="1200" dirty="0">
            <a:latin typeface="Lucida Sans"/>
            <a:cs typeface="Lucida Sans"/>
          </a:endParaRPr>
        </a:p>
      </dsp:txBody>
      <dsp:txXfrm>
        <a:off x="4237825" y="759742"/>
        <a:ext cx="1699040" cy="1293571"/>
      </dsp:txXfrm>
    </dsp:sp>
    <dsp:sp modelId="{EE589BCE-4BE5-BF4F-BA4A-4F26BA3658EB}">
      <dsp:nvSpPr>
        <dsp:cNvPr id="0" name=""/>
        <dsp:cNvSpPr/>
      </dsp:nvSpPr>
      <dsp:spPr>
        <a:xfrm>
          <a:off x="1280544" y="173619"/>
          <a:ext cx="5975873" cy="478069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1864B-1C31-454B-AC95-4B7E47E96F23}">
      <dsp:nvSpPr>
        <dsp:cNvPr id="0" name=""/>
        <dsp:cNvSpPr/>
      </dsp:nvSpPr>
      <dsp:spPr>
        <a:xfrm>
          <a:off x="6311" y="397417"/>
          <a:ext cx="2389547" cy="23895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A6391A-D264-5945-97B7-D1B2DA16D777}">
      <dsp:nvSpPr>
        <dsp:cNvPr id="0" name=""/>
        <dsp:cNvSpPr/>
      </dsp:nvSpPr>
      <dsp:spPr>
        <a:xfrm>
          <a:off x="395307" y="1831146"/>
          <a:ext cx="2389547" cy="23895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Lucida Sans"/>
              <a:cs typeface="Lucida Sans"/>
            </a:rPr>
            <a:t>MODELOS METEREOLÓGICOS</a:t>
          </a:r>
          <a:endParaRPr lang="en-US" sz="1800" kern="1200" dirty="0">
            <a:latin typeface="Lucida Sans"/>
            <a:cs typeface="Lucida Sans"/>
          </a:endParaRPr>
        </a:p>
      </dsp:txBody>
      <dsp:txXfrm>
        <a:off x="465294" y="1901133"/>
        <a:ext cx="2249573" cy="2249573"/>
      </dsp:txXfrm>
    </dsp:sp>
    <dsp:sp modelId="{D2CD8DA4-B528-4F49-A3E1-CD5ED81CB809}">
      <dsp:nvSpPr>
        <dsp:cNvPr id="0" name=""/>
        <dsp:cNvSpPr/>
      </dsp:nvSpPr>
      <dsp:spPr>
        <a:xfrm>
          <a:off x="2904538" y="1149642"/>
          <a:ext cx="400536" cy="65316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latin typeface="Lucida Sans"/>
            <a:cs typeface="Lucida Sans"/>
          </a:endParaRPr>
        </a:p>
      </dsp:txBody>
      <dsp:txXfrm>
        <a:off x="2904538" y="1280275"/>
        <a:ext cx="280375" cy="391898"/>
      </dsp:txXfrm>
    </dsp:sp>
    <dsp:sp modelId="{E6D476C1-FC82-1649-B5D7-E56B4FD20DEF}">
      <dsp:nvSpPr>
        <dsp:cNvPr id="0" name=""/>
        <dsp:cNvSpPr/>
      </dsp:nvSpPr>
      <dsp:spPr>
        <a:xfrm>
          <a:off x="3746236" y="79799"/>
          <a:ext cx="3479371" cy="238954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066CBCB-96D7-3E43-BF11-D944007A09AE}">
      <dsp:nvSpPr>
        <dsp:cNvPr id="0" name=""/>
        <dsp:cNvSpPr/>
      </dsp:nvSpPr>
      <dsp:spPr>
        <a:xfrm>
          <a:off x="4644851" y="1831146"/>
          <a:ext cx="2389547" cy="23895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Lucida Sans"/>
              <a:cs typeface="Lucida Sans"/>
            </a:rPr>
            <a:t>MODELOS HIDROLÓGICOS</a:t>
          </a:r>
          <a:endParaRPr lang="en-US" sz="1800" kern="1200" dirty="0">
            <a:latin typeface="Lucida Sans"/>
            <a:cs typeface="Lucida Sans"/>
          </a:endParaRPr>
        </a:p>
      </dsp:txBody>
      <dsp:txXfrm>
        <a:off x="4714838" y="1901133"/>
        <a:ext cx="2249573" cy="2249573"/>
      </dsp:txXfrm>
    </dsp:sp>
    <dsp:sp modelId="{A51FBB19-D0B2-5948-BE03-1FE98999EF13}">
      <dsp:nvSpPr>
        <dsp:cNvPr id="0" name=""/>
        <dsp:cNvSpPr/>
      </dsp:nvSpPr>
      <dsp:spPr>
        <a:xfrm rot="21600000">
          <a:off x="7536849" y="1170766"/>
          <a:ext cx="312851" cy="574174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>
            <a:latin typeface="Lucida Sans"/>
            <a:cs typeface="Lucida Sans"/>
          </a:endParaRPr>
        </a:p>
      </dsp:txBody>
      <dsp:txXfrm rot="-21600000">
        <a:off x="7536849" y="1285601"/>
        <a:ext cx="218996" cy="344504"/>
      </dsp:txXfrm>
    </dsp:sp>
    <dsp:sp modelId="{0D7EE3D6-C157-B34E-AAAF-23E053644551}">
      <dsp:nvSpPr>
        <dsp:cNvPr id="0" name=""/>
        <dsp:cNvSpPr/>
      </dsp:nvSpPr>
      <dsp:spPr>
        <a:xfrm>
          <a:off x="8116402" y="397417"/>
          <a:ext cx="2389547" cy="238954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0" r="-50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01A247-36B0-5A42-91E9-2735774EF797}">
      <dsp:nvSpPr>
        <dsp:cNvPr id="0" name=""/>
        <dsp:cNvSpPr/>
      </dsp:nvSpPr>
      <dsp:spPr>
        <a:xfrm>
          <a:off x="8505398" y="1831146"/>
          <a:ext cx="2389547" cy="23895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Lucida Sans"/>
              <a:cs typeface="Lucida Sans"/>
            </a:rPr>
            <a:t>MODELOS HIDRODINÁMICOS</a:t>
          </a:r>
          <a:endParaRPr lang="en-US" sz="1800" kern="1200" dirty="0">
            <a:latin typeface="Lucida Sans"/>
            <a:cs typeface="Lucida Sans"/>
          </a:endParaRPr>
        </a:p>
      </dsp:txBody>
      <dsp:txXfrm>
        <a:off x="8575385" y="1901133"/>
        <a:ext cx="2249573" cy="2249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B14A57-E9E0-8449-BC41-DD22CBD317E6}">
      <dsp:nvSpPr>
        <dsp:cNvPr id="0" name=""/>
        <dsp:cNvSpPr/>
      </dsp:nvSpPr>
      <dsp:spPr>
        <a:xfrm>
          <a:off x="180815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8AC4D3-E45A-8440-AE21-CDAE7FEC79B4}">
      <dsp:nvSpPr>
        <dsp:cNvPr id="0" name=""/>
        <dsp:cNvSpPr/>
      </dsp:nvSpPr>
      <dsp:spPr>
        <a:xfrm>
          <a:off x="288396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83ACB9-0CFF-AA49-9A7F-7994B94F1D61}">
      <dsp:nvSpPr>
        <dsp:cNvPr id="0" name=""/>
        <dsp:cNvSpPr/>
      </dsp:nvSpPr>
      <dsp:spPr>
        <a:xfrm>
          <a:off x="288396" y="1921834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1. Sin </a:t>
          </a:r>
          <a:r>
            <a:rPr lang="en-US" sz="1400" kern="1200" dirty="0" err="1" smtClean="0"/>
            <a:t>intervenciones</a:t>
          </a:r>
          <a:r>
            <a:rPr lang="en-US" sz="1400" kern="1200" dirty="0" smtClean="0"/>
            <a:t> en el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sobre</a:t>
          </a:r>
          <a:r>
            <a:rPr lang="en-US" sz="1400" kern="1200" dirty="0" smtClean="0"/>
            <a:t> el </a:t>
          </a:r>
          <a:r>
            <a:rPr lang="en-US" sz="1400" kern="1200" dirty="0" err="1" smtClean="0"/>
            <a:t>río</a:t>
          </a:r>
          <a:r>
            <a:rPr lang="en-US" sz="1400" kern="1200" dirty="0" smtClean="0"/>
            <a:t> Cauca</a:t>
          </a:r>
          <a:endParaRPr lang="en-US" sz="1400" kern="1200" dirty="0"/>
        </a:p>
      </dsp:txBody>
      <dsp:txXfrm>
        <a:off x="288396" y="1921834"/>
        <a:ext cx="1936455" cy="683454"/>
      </dsp:txXfrm>
    </dsp:sp>
    <dsp:sp modelId="{BC164654-DD17-804C-8B31-6AA92F846BFC}">
      <dsp:nvSpPr>
        <dsp:cNvPr id="0" name=""/>
        <dsp:cNvSpPr/>
      </dsp:nvSpPr>
      <dsp:spPr>
        <a:xfrm>
          <a:off x="2807429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88E31B-A831-484D-8D82-E854BE804232}">
      <dsp:nvSpPr>
        <dsp:cNvPr id="0" name=""/>
        <dsp:cNvSpPr/>
      </dsp:nvSpPr>
      <dsp:spPr>
        <a:xfrm>
          <a:off x="2915010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4A9CA32-DE0A-6345-92DE-7E48A5E803F3}">
      <dsp:nvSpPr>
        <dsp:cNvPr id="0" name=""/>
        <dsp:cNvSpPr/>
      </dsp:nvSpPr>
      <dsp:spPr>
        <a:xfrm>
          <a:off x="2915010" y="1936774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2. </a:t>
          </a:r>
          <a:r>
            <a:rPr lang="en-US" sz="1400" kern="1200" dirty="0" err="1" smtClean="0"/>
            <a:t>Refuerzo</a:t>
          </a:r>
          <a:r>
            <a:rPr lang="en-US" sz="1400" kern="1200" dirty="0" smtClean="0"/>
            <a:t> y </a:t>
          </a:r>
          <a:r>
            <a:rPr lang="en-US" sz="1400" kern="1200" dirty="0" err="1" smtClean="0"/>
            <a:t>realce</a:t>
          </a:r>
          <a:r>
            <a:rPr lang="en-US" sz="1400" kern="1200" dirty="0" smtClean="0"/>
            <a:t> del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actual en el </a:t>
          </a:r>
          <a:r>
            <a:rPr lang="en-US" sz="1400" kern="1200" dirty="0" err="1" smtClean="0"/>
            <a:t>tramo</a:t>
          </a:r>
          <a:r>
            <a:rPr lang="en-US" sz="1400" kern="1200" dirty="0" smtClean="0"/>
            <a:t> Colorado-Las </a:t>
          </a:r>
          <a:r>
            <a:rPr lang="en-US" sz="1400" kern="1200" dirty="0" err="1" smtClean="0"/>
            <a:t>Brisas</a:t>
          </a:r>
          <a:endParaRPr lang="en-US" sz="1400" kern="1200" dirty="0"/>
        </a:p>
      </dsp:txBody>
      <dsp:txXfrm>
        <a:off x="2915010" y="1936774"/>
        <a:ext cx="1936455" cy="683454"/>
      </dsp:txXfrm>
    </dsp:sp>
    <dsp:sp modelId="{0F06521B-42DD-D246-AF01-A1E2CFF871B9}">
      <dsp:nvSpPr>
        <dsp:cNvPr id="0" name=""/>
        <dsp:cNvSpPr/>
      </dsp:nvSpPr>
      <dsp:spPr>
        <a:xfrm>
          <a:off x="5434043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7D3872-3D36-4544-8604-5829710082C8}">
      <dsp:nvSpPr>
        <dsp:cNvPr id="0" name=""/>
        <dsp:cNvSpPr/>
      </dsp:nvSpPr>
      <dsp:spPr>
        <a:xfrm>
          <a:off x="5541624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5982A55-F0CA-BD4C-B885-852DB138F3B0}">
      <dsp:nvSpPr>
        <dsp:cNvPr id="0" name=""/>
        <dsp:cNvSpPr/>
      </dsp:nvSpPr>
      <dsp:spPr>
        <a:xfrm>
          <a:off x="5541624" y="1906893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3. </a:t>
          </a:r>
          <a:r>
            <a:rPr lang="en-US" sz="1400" kern="1200" dirty="0" err="1" smtClean="0"/>
            <a:t>Realce</a:t>
          </a:r>
          <a:r>
            <a:rPr lang="en-US" sz="1400" kern="1200" dirty="0" smtClean="0"/>
            <a:t> del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actual y </a:t>
          </a:r>
          <a:r>
            <a:rPr lang="en-US" sz="1400" kern="1200" dirty="0" err="1" smtClean="0"/>
            <a:t>continuación</a:t>
          </a:r>
          <a:r>
            <a:rPr lang="en-US" sz="1400" kern="1200" dirty="0" smtClean="0"/>
            <a:t> de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hasta </a:t>
          </a:r>
          <a:r>
            <a:rPr lang="en-US" sz="1400" kern="1200" dirty="0" err="1" smtClean="0"/>
            <a:t>Pinillos</a:t>
          </a:r>
          <a:endParaRPr lang="en-US" sz="1400" kern="1200" dirty="0"/>
        </a:p>
      </dsp:txBody>
      <dsp:txXfrm>
        <a:off x="5541624" y="1906893"/>
        <a:ext cx="1936455" cy="683454"/>
      </dsp:txXfrm>
    </dsp:sp>
    <dsp:sp modelId="{CDCBFD09-ED09-D245-9310-5C137F230FF1}">
      <dsp:nvSpPr>
        <dsp:cNvPr id="0" name=""/>
        <dsp:cNvSpPr/>
      </dsp:nvSpPr>
      <dsp:spPr>
        <a:xfrm>
          <a:off x="8060658" y="130405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5BAD2E-8B44-B943-AA99-60023329DE49}">
      <dsp:nvSpPr>
        <dsp:cNvPr id="0" name=""/>
        <dsp:cNvSpPr/>
      </dsp:nvSpPr>
      <dsp:spPr>
        <a:xfrm>
          <a:off x="8168238" y="231658"/>
          <a:ext cx="1936455" cy="1645354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2BDF7AB-371E-9446-87E2-602B473643A4}">
      <dsp:nvSpPr>
        <dsp:cNvPr id="0" name=""/>
        <dsp:cNvSpPr/>
      </dsp:nvSpPr>
      <dsp:spPr>
        <a:xfrm>
          <a:off x="8168238" y="1891953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0" kern="1200" dirty="0" smtClean="0">
              <a:solidFill>
                <a:schemeClr val="tx1"/>
              </a:solidFill>
              <a:latin typeface="+mn-lt"/>
            </a:rPr>
            <a:t>4. </a:t>
          </a:r>
          <a:r>
            <a:rPr lang="es-CO" sz="1400" b="0" kern="1200" dirty="0" smtClean="0">
              <a:solidFill>
                <a:schemeClr val="tx1"/>
              </a:solidFill>
              <a:latin typeface="+mn-lt"/>
            </a:rPr>
            <a:t>Dique reforzado con estructuras de derivación</a:t>
          </a:r>
          <a:endParaRPr lang="en-US" sz="1400" b="0" kern="1200" dirty="0">
            <a:solidFill>
              <a:schemeClr val="tx1"/>
            </a:solidFill>
            <a:latin typeface="+mn-lt"/>
          </a:endParaRPr>
        </a:p>
      </dsp:txBody>
      <dsp:txXfrm>
        <a:off x="8168238" y="1891953"/>
        <a:ext cx="1936455" cy="683454"/>
      </dsp:txXfrm>
    </dsp:sp>
    <dsp:sp modelId="{C8DB7007-57E9-5C4C-A6D7-6C42FD467A52}">
      <dsp:nvSpPr>
        <dsp:cNvPr id="0" name=""/>
        <dsp:cNvSpPr/>
      </dsp:nvSpPr>
      <dsp:spPr>
        <a:xfrm>
          <a:off x="4120736" y="2876882"/>
          <a:ext cx="2151617" cy="253131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8A1F5-3BF3-3240-AD92-88F138992ADA}">
      <dsp:nvSpPr>
        <dsp:cNvPr id="0" name=""/>
        <dsp:cNvSpPr/>
      </dsp:nvSpPr>
      <dsp:spPr>
        <a:xfrm>
          <a:off x="4228317" y="2978134"/>
          <a:ext cx="1936455" cy="164535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4F2238-DBCF-6F42-A356-C4D2D0FFC899}">
      <dsp:nvSpPr>
        <dsp:cNvPr id="0" name=""/>
        <dsp:cNvSpPr/>
      </dsp:nvSpPr>
      <dsp:spPr>
        <a:xfrm>
          <a:off x="4228317" y="4623489"/>
          <a:ext cx="1936455" cy="683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5. </a:t>
          </a:r>
          <a:r>
            <a:rPr lang="en-US" sz="1400" kern="1200" dirty="0" err="1" smtClean="0"/>
            <a:t>Dique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paralelo</a:t>
          </a:r>
          <a:r>
            <a:rPr lang="en-US" sz="1400" kern="1200" dirty="0" smtClean="0"/>
            <a:t> </a:t>
          </a:r>
          <a:r>
            <a:rPr lang="en-US" sz="1400" kern="1200" dirty="0" err="1" smtClean="0"/>
            <a:t>fuera</a:t>
          </a:r>
          <a:r>
            <a:rPr lang="en-US" sz="1400" kern="1200" dirty="0" smtClean="0"/>
            <a:t> del </a:t>
          </a:r>
          <a:r>
            <a:rPr lang="en-US" sz="1400" kern="1200" dirty="0" err="1" smtClean="0"/>
            <a:t>cauce</a:t>
          </a:r>
          <a:r>
            <a:rPr lang="en-US" sz="1400" kern="1200" dirty="0" smtClean="0"/>
            <a:t> mayor con </a:t>
          </a:r>
          <a:r>
            <a:rPr lang="en-US" sz="1400" kern="1200" dirty="0" err="1" smtClean="0"/>
            <a:t>estructuras</a:t>
          </a:r>
          <a:r>
            <a:rPr lang="en-US" sz="1400" kern="1200" dirty="0" smtClean="0"/>
            <a:t> de </a:t>
          </a:r>
          <a:r>
            <a:rPr lang="en-US" sz="1400" kern="1200" dirty="0" err="1" smtClean="0"/>
            <a:t>derivación</a:t>
          </a:r>
          <a:r>
            <a:rPr lang="en-US" sz="1400" kern="1200" dirty="0" smtClean="0"/>
            <a:t> </a:t>
          </a:r>
          <a:endParaRPr lang="en-US" sz="1400" kern="1200" dirty="0"/>
        </a:p>
      </dsp:txBody>
      <dsp:txXfrm>
        <a:off x="4228317" y="4623489"/>
        <a:ext cx="1936455" cy="683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4B5B6E-C81A-4F8C-B537-5BF01D06258D}" type="datetimeFigureOut">
              <a:rPr lang="es-MX" smtClean="0"/>
              <a:pPr/>
              <a:t>7/18/16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7F2B8-F5EB-4F8B-A51C-C8C18DA8C7FF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7007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u="sng" dirty="0" smtClean="0"/>
              <a:t>los documentos hablan de 400 mil habitantes </a:t>
            </a:r>
            <a:r>
              <a:rPr lang="es-ES" b="1" u="sng" dirty="0" err="1" smtClean="0"/>
              <a:t>aprox</a:t>
            </a:r>
            <a:r>
              <a:rPr lang="es-ES" b="1" u="sng" dirty="0" smtClean="0"/>
              <a:t>, pero la</a:t>
            </a:r>
            <a:r>
              <a:rPr lang="es-ES" b="1" u="sng" baseline="0" dirty="0" smtClean="0"/>
              <a:t> cifra del DANE 2005 es de 369 mil, y la proyección para el 2015 es de 379…..¿cual tomamos?</a:t>
            </a:r>
          </a:p>
          <a:p>
            <a:r>
              <a:rPr lang="es-ES" baseline="0" dirty="0" smtClean="0"/>
              <a:t>GLL: A mi las proyecciones me dan 405.625 habitantes a 2015 así que dejé esa cifra que es consistente con las demás.</a:t>
            </a:r>
          </a:p>
          <a:p>
            <a:endParaRPr lang="es-ES" baseline="0" dirty="0" smtClean="0"/>
          </a:p>
          <a:p>
            <a:r>
              <a:rPr lang="es-ES" dirty="0" smtClean="0"/>
              <a:t>http://</a:t>
            </a:r>
            <a:r>
              <a:rPr lang="es-ES" dirty="0" err="1" smtClean="0"/>
              <a:t>www.planesmojana.com</a:t>
            </a:r>
            <a:r>
              <a:rPr lang="es-ES" dirty="0" smtClean="0"/>
              <a:t>/</a:t>
            </a:r>
            <a:r>
              <a:rPr lang="es-ES" dirty="0" err="1" smtClean="0"/>
              <a:t>wp-content</a:t>
            </a:r>
            <a:r>
              <a:rPr lang="es-ES" dirty="0" smtClean="0"/>
              <a:t>/</a:t>
            </a:r>
            <a:r>
              <a:rPr lang="es-ES" dirty="0" err="1" smtClean="0"/>
              <a:t>uploads</a:t>
            </a:r>
            <a:r>
              <a:rPr lang="es-ES" dirty="0" smtClean="0"/>
              <a:t>/2014/01/slider-031.png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E699F-2F8A-49EC-B001-B016C6636625}" type="slidenum">
              <a:rPr lang="es-MX" smtClean="0"/>
              <a:pPr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56715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verdadera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gestión</a:t>
            </a:r>
            <a:r>
              <a:rPr lang="en-US" baseline="0" dirty="0" smtClean="0"/>
              <a:t> integral del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desarollo</a:t>
            </a:r>
            <a:r>
              <a:rPr lang="en-US" baseline="0" dirty="0" smtClean="0"/>
              <a:t> no solo </a:t>
            </a:r>
            <a:r>
              <a:rPr lang="en-US" baseline="0" dirty="0" err="1" smtClean="0"/>
              <a:t>podemos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concentrarnos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físico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sino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concepto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148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verdadera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gestión</a:t>
            </a:r>
            <a:r>
              <a:rPr lang="en-US" baseline="0" dirty="0" smtClean="0"/>
              <a:t> integral del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desarollo</a:t>
            </a:r>
            <a:r>
              <a:rPr lang="en-US" baseline="0" dirty="0" smtClean="0"/>
              <a:t> no solo </a:t>
            </a:r>
            <a:r>
              <a:rPr lang="en-US" baseline="0" dirty="0" err="1" smtClean="0"/>
              <a:t>podemos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concentrarnos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físico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sino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concepto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47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148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MX" dirty="0" smtClean="0"/>
              <a:t>Uno ataca primero (dependiendo</a:t>
            </a:r>
            <a:r>
              <a:rPr lang="es-MX" baseline="0" dirty="0" smtClean="0"/>
              <a:t> del tiempo y los recursos) </a:t>
            </a:r>
            <a:r>
              <a:rPr lang="es-MX" dirty="0" smtClean="0"/>
              <a:t>los problemas (causas)</a:t>
            </a:r>
            <a:r>
              <a:rPr lang="es-MX" baseline="0" dirty="0" smtClean="0"/>
              <a:t> más inmediatas al problema central  </a:t>
            </a:r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3684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49F2332-1072-483D-97CB-4B6995B692FB}" type="slidenum">
              <a:rPr lang="es-ES" sz="2400" smtClean="0">
                <a:solidFill>
                  <a:srgbClr val="000000"/>
                </a:solidFill>
                <a:latin typeface="Arial" charset="0"/>
                <a:ea typeface="ＭＳ Ｐゴシック" pitchFamily="34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s-ES" sz="2400">
              <a:solidFill>
                <a:srgbClr val="000000"/>
              </a:solidFill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748421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Nelson </a:t>
            </a:r>
            <a:r>
              <a:rPr lang="en-US" dirty="0" err="1" smtClean="0"/>
              <a:t>importante</a:t>
            </a:r>
            <a:r>
              <a:rPr lang="en-US" dirty="0" smtClean="0"/>
              <a:t> </a:t>
            </a:r>
            <a:r>
              <a:rPr lang="en-US" dirty="0" err="1" smtClean="0"/>
              <a:t>hacer</a:t>
            </a:r>
            <a:r>
              <a:rPr lang="en-US" dirty="0" smtClean="0"/>
              <a:t> la </a:t>
            </a:r>
            <a:r>
              <a:rPr lang="en-US" dirty="0" err="1" smtClean="0"/>
              <a:t>reflexión</a:t>
            </a:r>
            <a:r>
              <a:rPr lang="en-US" dirty="0" smtClean="0"/>
              <a:t> </a:t>
            </a:r>
            <a:r>
              <a:rPr lang="en-US" dirty="0" err="1" smtClean="0"/>
              <a:t>sobre</a:t>
            </a:r>
            <a:r>
              <a:rPr lang="en-US" dirty="0" smtClean="0"/>
              <a:t> la </a:t>
            </a:r>
            <a:r>
              <a:rPr lang="en-US" dirty="0" err="1" smtClean="0"/>
              <a:t>representatitividad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las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medidas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ABE880-F4A5-B646-AC3A-CCD2556466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5675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30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31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Cambiar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diapositiva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una</a:t>
            </a:r>
            <a:r>
              <a:rPr lang="en-US" dirty="0" smtClean="0"/>
              <a:t> mas </a:t>
            </a:r>
            <a:r>
              <a:rPr lang="en-US" dirty="0" err="1" smtClean="0"/>
              <a:t>gráfica</a:t>
            </a:r>
          </a:p>
          <a:p>
            <a:r>
              <a:rPr lang="en-US" dirty="0" err="1" smtClean="0"/>
              <a:t>----- Meeting Notes (2/25/16 08:24) -----</a:t>
            </a:r>
          </a:p>
          <a:p>
            <a:r>
              <a:rPr lang="en-US" dirty="0" err="1" smtClean="0"/>
              <a:t>Enfoque visual: cuando introduzcamos una foto del antes y otra del después. Lo que logra </a:t>
            </a:r>
          </a:p>
          <a:p>
            <a:r>
              <a:rPr lang="en-US" dirty="0" err="1" smtClean="0"/>
              <a:t>La imagen con el dique lo que hubiese pasado. Valió</a:t>
            </a:r>
            <a:r>
              <a:rPr lang="en-US" dirty="0" smtClean="0"/>
              <a:t> la </a:t>
            </a:r>
            <a:r>
              <a:rPr lang="en-US" dirty="0" err="1" smtClean="0"/>
              <a:t>pena</a:t>
            </a:r>
            <a:r>
              <a:rPr lang="en-US" dirty="0" smtClean="0"/>
              <a:t> </a:t>
            </a:r>
            <a:r>
              <a:rPr lang="en-US" dirty="0" err="1" smtClean="0"/>
              <a:t>esperarse</a:t>
            </a:r>
            <a:endParaRPr lang="en-US" dirty="0" smtClean="0"/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Por muchos años, se ha venido interviniendo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region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a través de la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construcción de diques y estructuras de control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sin embargo los indicadores asociados 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productividad y calidad de vida no han mejorado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y en muchos casos el panorama es aún peor.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resultados de este proyecto basados en modelación de la amenaza y del riesgo con un enfoque probabilista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 infraestructura de control de inundaciones (diques) no mejora el riesgo por inundaciones </a:t>
            </a:r>
            <a:r>
              <a:rPr lang="es-ES_tradnl" sz="1200" dirty="0" smtClean="0">
                <a:solidFill>
                  <a:schemeClr val="tx1"/>
                </a:solidFill>
                <a:latin typeface="+mn-lt"/>
              </a:rPr>
              <a:t>y en muchos casos lo agrava.</a:t>
            </a:r>
            <a:r>
              <a:rPr lang="es-ES_tradnl" sz="1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En ese sentido, es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indispensable cambiar la estrategia de intervención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</a:t>
            </a:r>
            <a:endParaRPr lang="en-US" sz="1200" dirty="0" smtClean="0">
              <a:solidFill>
                <a:srgbClr val="000000"/>
              </a:solidFill>
              <a:latin typeface="+mn-lt"/>
            </a:endParaRPr>
          </a:p>
          <a:p>
            <a:pPr algn="just"/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Los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resultados de la evaluación probabilista del riesgo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, que considera escenarios actuales y futuros, </a:t>
            </a:r>
            <a:r>
              <a:rPr lang="es-ES_tradnl" sz="1200" b="1" dirty="0" smtClean="0">
                <a:solidFill>
                  <a:srgbClr val="0000FF"/>
                </a:solidFill>
                <a:latin typeface="+mn-lt"/>
              </a:rPr>
              <a:t>indican que las medidas que se han considerado, aunque pueden llegar a impactar de manera positiva algunos municipios puede afectar negativamente otros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. Esto indica que las intervenciones en La </a:t>
            </a:r>
            <a:r>
              <a:rPr lang="es-ES_tradnl" sz="1200" dirty="0" err="1" smtClean="0">
                <a:solidFill>
                  <a:srgbClr val="000000"/>
                </a:solidFill>
                <a:latin typeface="+mn-lt"/>
              </a:rPr>
              <a:t>Mojana</a:t>
            </a:r>
            <a:r>
              <a:rPr lang="es-ES_tradnl" sz="1200" dirty="0" smtClean="0">
                <a:solidFill>
                  <a:srgbClr val="000000"/>
                </a:solidFill>
                <a:latin typeface="+mn-lt"/>
              </a:rPr>
              <a:t> deben hacerse de manera diferencial desde el punto de vista espacial.</a:t>
            </a:r>
          </a:p>
          <a:p>
            <a:endParaRPr lang="en-US" dirty="0" err="1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999587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verdadera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gestión</a:t>
            </a:r>
            <a:r>
              <a:rPr lang="en-US" baseline="0" dirty="0" smtClean="0"/>
              <a:t> integral del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desarollo</a:t>
            </a:r>
            <a:r>
              <a:rPr lang="en-US" baseline="0" dirty="0" smtClean="0"/>
              <a:t> no solo </a:t>
            </a:r>
            <a:r>
              <a:rPr lang="en-US" baseline="0" dirty="0" err="1" smtClean="0"/>
              <a:t>podemos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concentrarnos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físico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sino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concepto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44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148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poder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hacer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verdadera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gestión</a:t>
            </a:r>
            <a:r>
              <a:rPr lang="en-US" baseline="0" dirty="0" smtClean="0"/>
              <a:t> integral del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genere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desarollo</a:t>
            </a:r>
            <a:r>
              <a:rPr lang="en-US" baseline="0" dirty="0" smtClean="0"/>
              <a:t> no solo </a:t>
            </a:r>
            <a:r>
              <a:rPr lang="en-US" baseline="0" dirty="0" err="1" smtClean="0"/>
              <a:t>podemos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concentrarnos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físico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sino</a:t>
            </a:r>
            <a:r>
              <a:rPr lang="en-US" baseline="0" dirty="0" smtClean="0"/>
              <a:t> en el </a:t>
            </a:r>
            <a:r>
              <a:rPr lang="en-US" baseline="0" dirty="0" err="1" smtClean="0"/>
              <a:t>concepto</a:t>
            </a:r>
            <a:r>
              <a:rPr lang="en-US" baseline="0" dirty="0" smtClean="0"/>
              <a:t> de </a:t>
            </a:r>
            <a:r>
              <a:rPr lang="en-US" baseline="0" dirty="0" err="1" smtClean="0"/>
              <a:t>riesgo</a:t>
            </a:r>
            <a:r>
              <a:rPr lang="en-US" baseline="0" dirty="0" smtClean="0"/>
              <a:t> Total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7F2B8-F5EB-4F8B-A51C-C8C18DA8C7FF}" type="slidenum">
              <a:rPr lang="es-MX" smtClean="0"/>
              <a:pPr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5148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4156" y="640081"/>
            <a:ext cx="9793764" cy="448056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8311" y="5200650"/>
            <a:ext cx="8065453" cy="128016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July 18, 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53504" y="288372"/>
            <a:ext cx="2592467" cy="6144101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6104" y="288372"/>
            <a:ext cx="7585366" cy="6144101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226198" y="122464"/>
            <a:ext cx="10081846" cy="600054"/>
          </a:xfrm>
          <a:prstGeom prst="rect">
            <a:avLst/>
          </a:prstGeom>
        </p:spPr>
        <p:txBody>
          <a:bodyPr/>
          <a:lstStyle>
            <a:lvl1pPr algn="l">
              <a:defRPr sz="3700" b="1">
                <a:solidFill>
                  <a:schemeClr val="tx1"/>
                </a:solidFill>
                <a:latin typeface="Lucida Sans" pitchFamily="34" charset="0"/>
                <a:cs typeface="Times New Roman" pitchFamily="18" charset="0"/>
              </a:defRPr>
            </a:lvl1pPr>
          </a:lstStyle>
          <a:p>
            <a:r>
              <a:rPr lang="es-ES" dirty="0" smtClean="0"/>
              <a:t>Título</a:t>
            </a:r>
            <a:endParaRPr lang="es-ES" dirty="0"/>
          </a:p>
        </p:txBody>
      </p:sp>
      <p:sp>
        <p:nvSpPr>
          <p:cNvPr id="10" name="9 Marcador de texto"/>
          <p:cNvSpPr>
            <a:spLocks noGrp="1"/>
          </p:cNvSpPr>
          <p:nvPr>
            <p:ph type="body" sz="quarter" idx="10" hasCustomPrompt="1"/>
          </p:nvPr>
        </p:nvSpPr>
        <p:spPr>
          <a:xfrm>
            <a:off x="226198" y="722518"/>
            <a:ext cx="9451702" cy="601020"/>
          </a:xfrm>
          <a:prstGeom prst="rect">
            <a:avLst/>
          </a:prstGeom>
        </p:spPr>
        <p:txBody>
          <a:bodyPr/>
          <a:lstStyle>
            <a:lvl1pPr>
              <a:buNone/>
              <a:defRPr sz="2300" b="1">
                <a:latin typeface="Lucida Sans" pitchFamily="34" charset="0"/>
              </a:defRPr>
            </a:lvl1pPr>
          </a:lstStyle>
          <a:p>
            <a:pPr lvl="0"/>
            <a:r>
              <a:rPr lang="es-CO" dirty="0" smtClean="0"/>
              <a:t>Subtitulo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85677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08736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8224" y="0"/>
            <a:ext cx="11473254" cy="7200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64" y="1440182"/>
            <a:ext cx="9793764" cy="2630329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0164" y="4272203"/>
            <a:ext cx="9793764" cy="118848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22427-B1DD-49E6-9F05-DE0F1467D7DC}" type="datetime4">
              <a:rPr lang="en-US" smtClean="0"/>
              <a:pPr/>
              <a:t>July 18, 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65020" y="4120516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917065" y="4120516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414175" y="4120516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57055" y="1680211"/>
            <a:ext cx="5088916" cy="4752261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60883" y="1680210"/>
            <a:ext cx="5092757" cy="4752594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680210"/>
            <a:ext cx="5090917" cy="64008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57058" y="1680210"/>
            <a:ext cx="5092917" cy="64008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76104" y="2323490"/>
            <a:ext cx="5092757" cy="4109314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887780" y="2323492"/>
            <a:ext cx="5092757" cy="4108846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3343" y="280036"/>
            <a:ext cx="3790683" cy="2200275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166" y="286703"/>
            <a:ext cx="6295134" cy="614576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43343" y="2560321"/>
            <a:ext cx="3790683" cy="3872151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6382" y="240030"/>
            <a:ext cx="7197295" cy="940118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00343" y="1200151"/>
            <a:ext cx="7629373" cy="4768096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6382" y="6100763"/>
            <a:ext cx="7197295" cy="56007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4C54F-0AA9-A843-AC71-E3D7A14806AF}" type="datetimeFigureOut">
              <a:rPr lang="en-US" smtClean="0"/>
              <a:pPr/>
              <a:t>7/18/16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alphaModFix amt="8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6104" y="0"/>
            <a:ext cx="10369868" cy="168021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6104" y="1680211"/>
            <a:ext cx="10369868" cy="47522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18262" y="6674170"/>
            <a:ext cx="2628473" cy="38338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804C54F-0AA9-A843-AC71-E3D7A14806AF}" type="datetimeFigureOut">
              <a:rPr lang="en-US" smtClean="0"/>
              <a:pPr/>
              <a:t>7/18/16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0597" y="6674170"/>
            <a:ext cx="3588646" cy="383381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65126" y="6674170"/>
            <a:ext cx="708128" cy="383381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253CF28-9849-2146-A790-0A537B790C7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0657365" y="6824355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17129" y="6824355"/>
            <a:ext cx="106819" cy="8901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image" Target="../media/image21.jpeg"/><Relationship Id="rId10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3.xml"/><Relationship Id="rId2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3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emf"/><Relationship Id="rId3" Type="http://schemas.openxmlformats.org/officeDocument/2006/relationships/image" Target="../media/image5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emf"/><Relationship Id="rId3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jpeg"/><Relationship Id="rId5" Type="http://schemas.openxmlformats.org/officeDocument/2006/relationships/image" Target="../media/image67.jpeg"/><Relationship Id="rId6" Type="http://schemas.openxmlformats.org/officeDocument/2006/relationships/image" Target="../media/image68.jpeg"/><Relationship Id="rId7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9.jpeg"/><Relationship Id="rId5" Type="http://schemas.openxmlformats.org/officeDocument/2006/relationships/image" Target="../media/image64.jpeg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jpeg"/><Relationship Id="rId8" Type="http://schemas.openxmlformats.org/officeDocument/2006/relationships/image" Target="../media/image85.jpeg"/><Relationship Id="rId9" Type="http://schemas.openxmlformats.org/officeDocument/2006/relationships/image" Target="../media/image86.jpeg"/><Relationship Id="rId10" Type="http://schemas.openxmlformats.org/officeDocument/2006/relationships/image" Target="../media/image8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jpeg"/><Relationship Id="rId3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jpeg"/><Relationship Id="rId3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8.jpeg"/><Relationship Id="rId3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4.jpeg"/><Relationship Id="rId3" Type="http://schemas.openxmlformats.org/officeDocument/2006/relationships/image" Target="../media/image95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6.jpeg"/><Relationship Id="rId3" Type="http://schemas.openxmlformats.org/officeDocument/2006/relationships/image" Target="../media/image97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3126"/>
            <a:ext cx="11522075" cy="5590434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4546062" y="5623560"/>
            <a:ext cx="697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b="1" dirty="0" smtClean="0">
                <a:latin typeface="Verdana"/>
                <a:cs typeface="Verdana"/>
              </a:rPr>
              <a:t>Marzo de 2016</a:t>
            </a:r>
            <a:endParaRPr lang="es-MX" b="1" dirty="0">
              <a:latin typeface="Verdana"/>
              <a:cs typeface="Verdana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0" y="0"/>
            <a:ext cx="11522075" cy="1385437"/>
          </a:xfrm>
          <a:prstGeom prst="rect">
            <a:avLst/>
          </a:prstGeom>
          <a:solidFill>
            <a:srgbClr val="0C387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6972" tIns="53485" rIns="106972" bIns="53485" rtlCol="0" anchor="ctr"/>
          <a:lstStyle/>
          <a:p>
            <a:pPr algn="ctr" defTabSz="1069722"/>
            <a:endParaRPr lang="es-CO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3 CuadroTexto"/>
          <p:cNvSpPr txBox="1"/>
          <p:nvPr/>
        </p:nvSpPr>
        <p:spPr>
          <a:xfrm>
            <a:off x="3" y="18186"/>
            <a:ext cx="11522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/>
                <a:ea typeface="Verdana" panose="020B0604030504040204" pitchFamily="34" charset="0"/>
                <a:cs typeface="Lucida Sans"/>
              </a:rPr>
              <a:t>PLAN DE ACCIÓN PARA LA REDUCCIÓN DEL RIESGO DE INUNDACIONES Y LA ADAPTACIÓN AL CAMBIO CLIMÁTICO EN LA MOJANA</a:t>
            </a:r>
            <a:endParaRPr lang="es-CO" sz="2800" b="1" dirty="0">
              <a:latin typeface="Lucida Sans"/>
              <a:ea typeface="Verdana" panose="020B060403050404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93873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uadroTexto 3"/>
          <p:cNvSpPr txBox="1"/>
          <p:nvPr/>
        </p:nvSpPr>
        <p:spPr>
          <a:xfrm>
            <a:off x="974096" y="1388601"/>
            <a:ext cx="9979654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380.000 </a:t>
            </a:r>
            <a:r>
              <a:rPr lang="es-CO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</a:t>
            </a:r>
            <a:r>
              <a:rPr lang="es-CO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ersonas beneficiadas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Planificación del </a:t>
            </a:r>
            <a:r>
              <a:rPr lang="es-CO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desarrollo con criterios de adaptación </a:t>
            </a:r>
            <a:r>
              <a:rPr lang="es-CO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 cambio climático.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Consolidar </a:t>
            </a:r>
            <a:r>
              <a:rPr lang="es-CO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Mojana como </a:t>
            </a:r>
            <a:r>
              <a:rPr lang="es-CO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una zona de importancia ambiental</a:t>
            </a:r>
            <a:r>
              <a:rPr lang="es-CO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y alta </a:t>
            </a:r>
            <a:r>
              <a:rPr lang="es-CO" sz="2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biodiversidad.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CO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Acciones para la </a:t>
            </a:r>
            <a:r>
              <a:rPr lang="es-CO" sz="2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mitigación del riesgo ante inundaciones </a:t>
            </a:r>
            <a:r>
              <a:rPr lang="es-CO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zonas vulnerables en particular en la Mojana. </a:t>
            </a:r>
          </a:p>
          <a:p>
            <a:endParaRPr lang="es-CO" sz="2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974096" y="17932"/>
            <a:ext cx="9747692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METAS PLAN DE DESARROLLO TODOS POR UN NUEVO PAIS 2014-2018 PARA LA REGIÓN DE LA MOJANA</a:t>
            </a:r>
          </a:p>
        </p:txBody>
      </p:sp>
    </p:spTree>
    <p:extLst>
      <p:ext uri="{BB962C8B-B14F-4D97-AF65-F5344CB8AC3E}">
        <p14:creationId xmlns:p14="http://schemas.microsoft.com/office/powerpoint/2010/main" val="2658996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16933" y="2035270"/>
            <a:ext cx="5353369" cy="6124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s-CO" sz="1701" b="1" dirty="0">
              <a:solidFill>
                <a:srgbClr val="1616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145" y="6310937"/>
            <a:ext cx="10088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dirty="0">
                <a:solidFill>
                  <a:schemeClr val="bg2">
                    <a:lumMod val="10000"/>
                  </a:schemeClr>
                </a:solidFill>
                <a:latin typeface="Lucida Sans" panose="020B0602030504020204" pitchFamily="34" charset="0"/>
              </a:rPr>
              <a:t>Los documentos compilados abordan diferentes temáticas a diferentes escalas temporales y espaciales.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21987" y="919"/>
            <a:ext cx="8690504" cy="640420"/>
          </a:xfrm>
          <a:prstGeom prst="rect">
            <a:avLst/>
          </a:prstGeom>
          <a:solidFill>
            <a:srgbClr val="002060"/>
          </a:solidFill>
        </p:spPr>
        <p:txBody>
          <a:bodyPr/>
          <a:lstStyle/>
          <a:p>
            <a:pPr>
              <a:spcBef>
                <a:spcPct val="0"/>
              </a:spcBef>
            </a:pPr>
            <a:r>
              <a:rPr lang="es-CO" sz="2000" b="1" dirty="0">
                <a:solidFill>
                  <a:schemeClr val="bg1"/>
                </a:solidFill>
                <a:latin typeface="Lucida Sans" panose="020B0602030504020204" pitchFamily="34" charset="0"/>
                <a:cs typeface="Verdana"/>
                <a:sym typeface="Arial Bold"/>
              </a:rPr>
              <a:t>RECOPILACIÓN DE INFORMACIÓN Y DIAGNÓSTICO:</a:t>
            </a:r>
          </a:p>
          <a:p>
            <a:pPr>
              <a:spcBef>
                <a:spcPct val="0"/>
              </a:spcBef>
            </a:pPr>
            <a:r>
              <a:rPr lang="es-CO" sz="2000" b="1" dirty="0">
                <a:solidFill>
                  <a:schemeClr val="bg1"/>
                </a:solidFill>
                <a:latin typeface="Lucida Sans" panose="020B0602030504020204" pitchFamily="34" charset="0"/>
                <a:cs typeface="Verdana"/>
                <a:sym typeface="Arial Bold"/>
              </a:rPr>
              <a:t>ESTUDIOS TÉCNICOS REALIZADOS</a:t>
            </a:r>
          </a:p>
          <a:p>
            <a:pPr>
              <a:spcBef>
                <a:spcPct val="0"/>
              </a:spcBef>
            </a:pPr>
            <a:endParaRPr lang="es-ES_tradnl" sz="2000" b="1" dirty="0">
              <a:solidFill>
                <a:schemeClr val="bg1"/>
              </a:solidFill>
              <a:latin typeface="Lucida Sans" panose="020B0602030504020204" pitchFamily="34" charset="0"/>
              <a:sym typeface="Arial Bold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9507" y="1108847"/>
            <a:ext cx="3682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Lucida Sans"/>
                <a:cs typeface="Lucida Sans"/>
              </a:rPr>
              <a:t>Total </a:t>
            </a:r>
            <a:r>
              <a:rPr lang="en-US" sz="2000" b="1" dirty="0" err="1">
                <a:latin typeface="Lucida Sans"/>
                <a:cs typeface="Lucida Sans"/>
              </a:rPr>
              <a:t>d</a:t>
            </a:r>
            <a:r>
              <a:rPr lang="en-US" sz="2000" b="1" dirty="0" err="1" smtClean="0">
                <a:latin typeface="Lucida Sans"/>
                <a:cs typeface="Lucida Sans"/>
              </a:rPr>
              <a:t>ocumentos</a:t>
            </a:r>
            <a:r>
              <a:rPr lang="en-US" sz="2000" b="1" dirty="0" smtClean="0">
                <a:latin typeface="Lucida Sans"/>
                <a:cs typeface="Lucida Sans"/>
              </a:rPr>
              <a:t>: 136</a:t>
            </a:r>
            <a:endParaRPr lang="en-US" sz="2000" b="1" dirty="0">
              <a:latin typeface="Lucida Sans"/>
              <a:cs typeface="Lucida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816" t="3213" r="24387" b="7684"/>
          <a:stretch/>
        </p:blipFill>
        <p:spPr>
          <a:xfrm>
            <a:off x="2260705" y="1220875"/>
            <a:ext cx="6075550" cy="476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3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14 Rectángulo"/>
          <p:cNvSpPr/>
          <p:nvPr/>
        </p:nvSpPr>
        <p:spPr>
          <a:xfrm>
            <a:off x="9137647" y="2615029"/>
            <a:ext cx="1016625" cy="26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134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GUARANDA</a:t>
            </a:r>
            <a:endParaRPr lang="es-MX" sz="1134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16 Rectángulo"/>
          <p:cNvSpPr/>
          <p:nvPr/>
        </p:nvSpPr>
        <p:spPr>
          <a:xfrm>
            <a:off x="4805832" y="5049689"/>
            <a:ext cx="1005403" cy="26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134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SAN BENITO</a:t>
            </a:r>
            <a:endParaRPr lang="es-MX" sz="1134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7 Rectángulo"/>
          <p:cNvSpPr/>
          <p:nvPr/>
        </p:nvSpPr>
        <p:spPr>
          <a:xfrm>
            <a:off x="8062028" y="5026449"/>
            <a:ext cx="627095" cy="26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MX" sz="1134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SUCRE</a:t>
            </a:r>
            <a:endParaRPr lang="es-MX" sz="1134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08730" y="1024246"/>
            <a:ext cx="3426153" cy="2348932"/>
            <a:chOff x="508730" y="1024246"/>
            <a:chExt cx="3426153" cy="2348932"/>
          </a:xfrm>
        </p:grpSpPr>
        <p:sp>
          <p:nvSpPr>
            <p:cNvPr id="7" name="2 Rectángulo"/>
            <p:cNvSpPr/>
            <p:nvPr/>
          </p:nvSpPr>
          <p:spPr>
            <a:xfrm>
              <a:off x="1105357" y="2774172"/>
              <a:ext cx="734496" cy="2668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MX" sz="1134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AYAPE</a:t>
              </a:r>
              <a:r>
                <a:rPr lang="es-MX" sz="1134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</a:t>
              </a:r>
            </a:p>
          </p:txBody>
        </p:sp>
        <p:pic>
          <p:nvPicPr>
            <p:cNvPr id="13" name="Picture 2" descr="Z:\2_CONTRATOS\00080_REVISION INTEGRAL PLANES LA MOJANA\03_GRAPH\MXD\OTROS\Modelos Camilo\JPG\Finales\Entrega Febrero\La Mojana_Diagramas_AYAPEL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8730" y="1024246"/>
              <a:ext cx="3426153" cy="23489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upo 2"/>
          <p:cNvGrpSpPr/>
          <p:nvPr/>
        </p:nvGrpSpPr>
        <p:grpSpPr>
          <a:xfrm>
            <a:off x="3946149" y="959659"/>
            <a:ext cx="3350458" cy="2051821"/>
            <a:chOff x="3946149" y="959659"/>
            <a:chExt cx="3350458" cy="2051821"/>
          </a:xfrm>
        </p:grpSpPr>
        <p:sp>
          <p:nvSpPr>
            <p:cNvPr id="8" name="13 Rectángulo"/>
            <p:cNvSpPr/>
            <p:nvPr/>
          </p:nvSpPr>
          <p:spPr>
            <a:xfrm>
              <a:off x="5125668" y="2744612"/>
              <a:ext cx="800219" cy="2668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MX" sz="1134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CAIMITO</a:t>
              </a:r>
              <a:endParaRPr lang="es-MX" sz="1134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4" name="Picture 3" descr="Z:\2_CONTRATOS\00080_REVISION INTEGRAL PLANES LA MOJANA\03_GRAPH\MXD\OTROS\Modelos Camilo\JPG\Finales\Entrega Febrero\La Mojana_Diagramas_CAIMITO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46149" y="959659"/>
              <a:ext cx="3350458" cy="1947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 descr="Z:\2_CONTRATOS\00080_REVISION INTEGRAL PLANES LA MOJANA\03_GRAPH\MXD\OTROS\Modelos Camilo\JPG\Finales\Entrega Febrero\La Mojana_Diagramas_SUCRE.jpg"/>
          <p:cNvPicPr>
            <a:picLocks noChangeAspect="1" noChangeArrowheads="1"/>
          </p:cNvPicPr>
          <p:nvPr/>
        </p:nvPicPr>
        <p:blipFill rotWithShape="1"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9346" y="3062115"/>
            <a:ext cx="3768167" cy="239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291523" y="3279309"/>
            <a:ext cx="3643360" cy="2324640"/>
            <a:chOff x="291523" y="3279309"/>
            <a:chExt cx="3643360" cy="2324640"/>
          </a:xfrm>
        </p:grpSpPr>
        <p:sp>
          <p:nvSpPr>
            <p:cNvPr id="10" name="15 Rectángulo"/>
            <p:cNvSpPr/>
            <p:nvPr/>
          </p:nvSpPr>
          <p:spPr>
            <a:xfrm>
              <a:off x="1123060" y="5337081"/>
              <a:ext cx="1136850" cy="2668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s-MX" sz="1134" b="1" dirty="0">
                  <a:solidFill>
                    <a:schemeClr val="bg1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SAN JACINTO</a:t>
              </a:r>
              <a:endParaRPr lang="es-MX" sz="1134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16" name="Picture 5" descr="Z:\2_CONTRATOS\00080_REVISION INTEGRAL PLANES LA MOJANA\03_GRAPH\MXD\OTROS\Modelos Camilo\JPG\Finales\Entrega Febrero\La Mojana_Diagramas_SAN JACINTO.jpg"/>
            <p:cNvPicPr>
              <a:picLocks noChangeAspect="1" noChangeArrowheads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1523" y="3279309"/>
              <a:ext cx="3643360" cy="2171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6" descr="Z:\2_CONTRATOS\00080_REVISION INTEGRAL PLANES LA MOJANA\03_GRAPH\MXD\OTROS\Modelos Camilo\JPG\Finales\Entrega Febrero\La Mojana_Diagramas_GUARANDA.jpg"/>
          <p:cNvPicPr>
            <a:picLocks noChangeAspect="1" noChangeArrowheads="1"/>
          </p:cNvPicPr>
          <p:nvPr/>
        </p:nvPicPr>
        <p:blipFill rotWithShape="1"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489346" y="857746"/>
            <a:ext cx="3776613" cy="177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7" descr="Z:\2_CONTRATOS\00080_REVISION INTEGRAL PLANES LA MOJANA\03_GRAPH\MXD\OTROS\Modelos Camilo\JPG\Finales\Entrega Febrero\La Mojana_Diagramas_SAN BENITO.jpg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6262" y="3373178"/>
            <a:ext cx="3660249" cy="217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Z:\2_CONTRATOS\00080_REVISION INTEGRAL PLANES LA MOJANA\03_GRAPH\MXD\OTROS\Modelos Camilo\JPG\Finales\Entrega Febrero\CONVENCIONES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85105" y="5912548"/>
            <a:ext cx="2751157" cy="97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Z:\2_CONTRATOS\00080_REVISION INTEGRAL PLANES LA MOJANA\03_GRAPH\MXD\OTROS\Modelos Camilo\JPG\Finales\Entrega Febrero\CONVENCIONES.jpg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90807" y="5865316"/>
            <a:ext cx="2751157" cy="96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Z:\2_CONTRATOS\00080_REVISION INTEGRAL PLANES LA MOJANA\03_GRAPH\MXD\OTROS\Modelos Camilo\JPG\Finales\Entrega Febrero\CONVENCIONES.jpg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75575" y="5636639"/>
            <a:ext cx="2598284" cy="115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6933" y="-6555"/>
            <a:ext cx="8058642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s-CO" sz="2000" b="1" dirty="0">
                <a:solidFill>
                  <a:schemeClr val="bg1"/>
                </a:solidFill>
                <a:latin typeface="Lucida Sans" panose="020B0602030504020204" pitchFamily="34" charset="0"/>
                <a:cs typeface="Verdana"/>
                <a:sym typeface="Arial Bold"/>
              </a:rPr>
              <a:t>RECOPILACIÓN DE INFORMACIÓN Y DIAGNÓSTICO: DIAGNÓSTICO POTS</a:t>
            </a:r>
          </a:p>
        </p:txBody>
      </p:sp>
    </p:spTree>
    <p:extLst>
      <p:ext uri="{BB962C8B-B14F-4D97-AF65-F5344CB8AC3E}">
        <p14:creationId xmlns:p14="http://schemas.microsoft.com/office/powerpoint/2010/main" val="26475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5728664" y="512632"/>
            <a:ext cx="5161188" cy="5435493"/>
            <a:chOff x="5728664" y="512632"/>
            <a:chExt cx="5161188" cy="5435493"/>
          </a:xfrm>
        </p:grpSpPr>
        <p:pic>
          <p:nvPicPr>
            <p:cNvPr id="5" name="Picture 2" descr="C:\La_Mojana\Comites\Primer comite\Borradores primer comité\Conflictos de VocaciónUso.t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8664" y="512632"/>
              <a:ext cx="4427464" cy="5435493"/>
            </a:xfrm>
            <a:prstGeom prst="rect">
              <a:avLst/>
            </a:prstGeom>
            <a:noFill/>
          </p:spPr>
        </p:pic>
        <p:pic>
          <p:nvPicPr>
            <p:cNvPr id="1027" name="Picture 3" descr="C:\La_Mojana\Comites\Primer comite\Borradores primer comité\Conflictos de VocaciónUso.ti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3598" y="4343400"/>
              <a:ext cx="2186254" cy="1561577"/>
            </a:xfrm>
            <a:prstGeom prst="rect">
              <a:avLst/>
            </a:prstGeom>
            <a:noFill/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516" y="550732"/>
            <a:ext cx="5064284" cy="5552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4 CuadroTexto"/>
          <p:cNvSpPr txBox="1"/>
          <p:nvPr/>
        </p:nvSpPr>
        <p:spPr>
          <a:xfrm>
            <a:off x="270010" y="5850"/>
            <a:ext cx="10041581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RECOPILACIÓN Y DIAGNÓSTICO: VALOR DE LA TIERRA Y VOCACIÓN</a:t>
            </a:r>
          </a:p>
        </p:txBody>
      </p:sp>
    </p:spTree>
    <p:extLst>
      <p:ext uri="{BB962C8B-B14F-4D97-AF65-F5344CB8AC3E}">
        <p14:creationId xmlns:p14="http://schemas.microsoft.com/office/powerpoint/2010/main" val="1271379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/>
        </p:nvSpPr>
        <p:spPr>
          <a:xfrm>
            <a:off x="661220" y="14696"/>
            <a:ext cx="9568630" cy="769441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3207" rIns="43207">
            <a:spAutoFit/>
          </a:bodyPr>
          <a:lstStyle>
            <a:lvl1pPr algn="ctr" defTabSz="457200">
              <a:defRPr sz="2000">
                <a:solidFill>
                  <a:srgbClr val="C00000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s-ES" sz="2200" b="1" dirty="0">
                <a:solidFill>
                  <a:schemeClr val="bg1"/>
                </a:solidFill>
                <a:latin typeface="Lucida Sans" panose="020B0602030504020204" pitchFamily="34" charset="0"/>
                <a:cs typeface="Verdana"/>
              </a:rPr>
              <a:t>MODELACIÓN DE AMENAZA: CONSTRUCCIÓN DE UNA NUEVA RED GEODÉSICA</a:t>
            </a:r>
          </a:p>
        </p:txBody>
      </p:sp>
      <p:pic>
        <p:nvPicPr>
          <p:cNvPr id="304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1220" y="1009957"/>
            <a:ext cx="4295276" cy="5243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3530" y="2307475"/>
            <a:ext cx="4736854" cy="22804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546293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723" y="1528507"/>
            <a:ext cx="5005365" cy="274226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143"/>
          <p:cNvSpPr/>
          <p:nvPr/>
        </p:nvSpPr>
        <p:spPr>
          <a:xfrm>
            <a:off x="1885624" y="4650121"/>
            <a:ext cx="4123464" cy="5673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sz="1418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ANTES</a:t>
            </a:r>
            <a:r>
              <a:rPr lang="es-CO" sz="113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 </a:t>
            </a:r>
          </a:p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sz="85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Imagen Satelital existente, RapidEye (2009)</a:t>
            </a:r>
          </a:p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sz="113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 Resolución </a:t>
            </a:r>
            <a:r>
              <a:rPr lang="es-CO" sz="1418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5 m</a:t>
            </a:r>
          </a:p>
        </p:txBody>
      </p:sp>
      <p:sp>
        <p:nvSpPr>
          <p:cNvPr id="29" name="Shape 144"/>
          <p:cNvSpPr/>
          <p:nvPr/>
        </p:nvSpPr>
        <p:spPr>
          <a:xfrm>
            <a:off x="6177228" y="4656031"/>
            <a:ext cx="4122386" cy="61093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sz="1418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AHORA</a:t>
            </a:r>
            <a:r>
              <a:rPr lang="es-CO" sz="113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 </a:t>
            </a:r>
          </a:p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sz="85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Fotografía aérea después del proyecto</a:t>
            </a:r>
            <a:r>
              <a:rPr lang="es-CO" sz="113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. </a:t>
            </a:r>
          </a:p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sz="1134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Resolución </a:t>
            </a:r>
            <a:r>
              <a:rPr lang="es-CO" sz="1418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20 cm.</a:t>
            </a:r>
          </a:p>
        </p:txBody>
      </p:sp>
      <p:pic>
        <p:nvPicPr>
          <p:cNvPr id="30" name="image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223" y="1528507"/>
            <a:ext cx="4716623" cy="2742269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4 CuadroTexto"/>
          <p:cNvSpPr txBox="1"/>
          <p:nvPr/>
        </p:nvSpPr>
        <p:spPr>
          <a:xfrm>
            <a:off x="679873" y="34441"/>
            <a:ext cx="8040005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800" b="1" dirty="0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CARTOGRAFÍA DIGITAL</a:t>
            </a:r>
            <a:endParaRPr lang="es-CO" sz="2800" b="1" kern="0" dirty="0">
              <a:solidFill>
                <a:schemeClr val="bg1"/>
              </a:solidFill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327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81001" y="4167134"/>
            <a:ext cx="516785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 sz="1800">
                <a:solidFill>
                  <a:srgbClr val="000000"/>
                </a:solidFill>
              </a:defRPr>
            </a:pPr>
            <a:r>
              <a:rPr lang="es-CO" b="1" dirty="0">
                <a:latin typeface="Lucida Sans"/>
                <a:ea typeface="Verdana" panose="020B0604030504040204" pitchFamily="34" charset="0"/>
                <a:cs typeface="Lucida Sans"/>
                <a:sym typeface="Helvetica"/>
              </a:rPr>
              <a:t>ANTES</a:t>
            </a:r>
            <a:r>
              <a:rPr lang="es-CO" sz="1100" dirty="0">
                <a:latin typeface="Lucida Sans"/>
                <a:ea typeface="Verdana" panose="020B0604030504040204" pitchFamily="34" charset="0"/>
                <a:cs typeface="Lucida Sans"/>
                <a:sym typeface="Helvetica"/>
              </a:rPr>
              <a:t> </a:t>
            </a: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es-CO" sz="1100" dirty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  <a:sym typeface="Helvetica"/>
              </a:rPr>
              <a:t>MDT Existente (Fuente: STRM, NASA). </a:t>
            </a:r>
            <a:endParaRPr lang="es-CO" sz="1100" b="1" dirty="0">
              <a:solidFill>
                <a:srgbClr val="000000"/>
              </a:solidFill>
              <a:latin typeface="Lucida Sans"/>
              <a:ea typeface="Verdana" panose="020B0604030504040204" pitchFamily="34" charset="0"/>
              <a:cs typeface="Lucida Sans"/>
              <a:sym typeface="Helvetica"/>
            </a:endParaRPr>
          </a:p>
          <a:p>
            <a:pPr lvl="0" algn="r">
              <a:defRPr sz="1800">
                <a:solidFill>
                  <a:srgbClr val="000000"/>
                </a:solidFill>
              </a:defRPr>
            </a:pPr>
            <a:r>
              <a:rPr lang="es-CO" sz="1600" b="1" dirty="0">
                <a:latin typeface="Lucida Sans"/>
                <a:cs typeface="Lucida Sans"/>
                <a:sym typeface="Helvetica"/>
              </a:rPr>
              <a:t>Resolución de </a:t>
            </a:r>
            <a:r>
              <a:rPr lang="es-CO" sz="1600" b="1" dirty="0">
                <a:solidFill>
                  <a:srgbClr val="FF0000"/>
                </a:solidFill>
                <a:latin typeface="Lucida Sans"/>
                <a:cs typeface="Lucida Sans"/>
                <a:sym typeface="Helvetica"/>
              </a:rPr>
              <a:t>30 m y error altimétrico de 25 m</a:t>
            </a:r>
          </a:p>
        </p:txBody>
      </p:sp>
      <p:grpSp>
        <p:nvGrpSpPr>
          <p:cNvPr id="11" name="Group 5"/>
          <p:cNvGrpSpPr/>
          <p:nvPr/>
        </p:nvGrpSpPr>
        <p:grpSpPr>
          <a:xfrm>
            <a:off x="552451" y="1557138"/>
            <a:ext cx="4996404" cy="2653626"/>
            <a:chOff x="1192072" y="1331609"/>
            <a:chExt cx="6792686" cy="3657600"/>
          </a:xfrm>
        </p:grpSpPr>
        <p:pic>
          <p:nvPicPr>
            <p:cNvPr id="12" name="Imagen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2072" y="1331609"/>
              <a:ext cx="6792686" cy="3657600"/>
            </a:xfrm>
            <a:prstGeom prst="rect">
              <a:avLst/>
            </a:prstGeom>
          </p:spPr>
        </p:pic>
        <p:sp>
          <p:nvSpPr>
            <p:cNvPr id="13" name="Oval 4"/>
            <p:cNvSpPr/>
            <p:nvPr/>
          </p:nvSpPr>
          <p:spPr>
            <a:xfrm>
              <a:off x="3401674" y="1831362"/>
              <a:ext cx="70556" cy="5644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4" name="Group 6"/>
          <p:cNvGrpSpPr/>
          <p:nvPr/>
        </p:nvGrpSpPr>
        <p:grpSpPr>
          <a:xfrm>
            <a:off x="6142870" y="1557139"/>
            <a:ext cx="4772780" cy="2640142"/>
            <a:chOff x="979695" y="1398418"/>
            <a:chExt cx="6786880" cy="3657600"/>
          </a:xfrm>
        </p:grpSpPr>
        <p:pic>
          <p:nvPicPr>
            <p:cNvPr id="15" name="Imagen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9695" y="1398418"/>
              <a:ext cx="6786880" cy="36576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Oval 8"/>
            <p:cNvSpPr/>
            <p:nvPr/>
          </p:nvSpPr>
          <p:spPr>
            <a:xfrm>
              <a:off x="3362779" y="1838696"/>
              <a:ext cx="70556" cy="56444"/>
            </a:xfrm>
            <a:prstGeom prst="ellips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8" name="Shape 139"/>
          <p:cNvSpPr/>
          <p:nvPr/>
        </p:nvSpPr>
        <p:spPr>
          <a:xfrm>
            <a:off x="6142870" y="4210764"/>
            <a:ext cx="4772780" cy="75405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b="1" dirty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  <a:sym typeface="Helvetica"/>
              </a:rPr>
              <a:t>AHORA</a:t>
            </a:r>
          </a:p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sz="1100" dirty="0">
                <a:solidFill>
                  <a:srgbClr val="000000"/>
                </a:solidFill>
                <a:latin typeface="Lucida Sans"/>
                <a:ea typeface="Verdana" panose="020B0604030504040204" pitchFamily="34" charset="0"/>
                <a:cs typeface="Lucida Sans"/>
                <a:sym typeface="Helvetica"/>
              </a:rPr>
              <a:t>MDT después del proyecto: Resolución de </a:t>
            </a:r>
          </a:p>
          <a:p>
            <a:pPr algn="r" defTabSz="324075">
              <a:defRPr sz="1800">
                <a:solidFill>
                  <a:srgbClr val="000000"/>
                </a:solidFill>
              </a:defRPr>
            </a:pPr>
            <a:r>
              <a:rPr lang="es-CO" b="1" dirty="0">
                <a:solidFill>
                  <a:srgbClr val="FF0000"/>
                </a:solidFill>
                <a:latin typeface="Lucida Sans"/>
                <a:cs typeface="Lucida Sans"/>
                <a:sym typeface="Helvetica"/>
              </a:rPr>
              <a:t>1 m y error altimétrico de 0.1 m</a:t>
            </a:r>
            <a:r>
              <a:rPr lang="es-CO" sz="2000" b="1" dirty="0">
                <a:latin typeface="Lucida Sans"/>
                <a:cs typeface="Lucida Sans"/>
                <a:sym typeface="Helvetica"/>
              </a:rPr>
              <a:t>.</a:t>
            </a:r>
          </a:p>
        </p:txBody>
      </p:sp>
      <p:sp>
        <p:nvSpPr>
          <p:cNvPr id="21" name="4 CuadroTexto"/>
          <p:cNvSpPr txBox="1"/>
          <p:nvPr/>
        </p:nvSpPr>
        <p:spPr>
          <a:xfrm>
            <a:off x="818729" y="37725"/>
            <a:ext cx="8191607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ES" sz="2800" b="1" dirty="0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 DIGITAL DE TERRENO</a:t>
            </a:r>
            <a:endParaRPr lang="es-CO" sz="2800" b="1" kern="0" dirty="0">
              <a:solidFill>
                <a:schemeClr val="bg1"/>
              </a:solidFill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64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652142" y="5993823"/>
            <a:ext cx="1142204" cy="64953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1"/>
          </a:p>
        </p:txBody>
      </p:sp>
      <p:sp>
        <p:nvSpPr>
          <p:cNvPr id="7" name="Rectangle 6"/>
          <p:cNvSpPr/>
          <p:nvPr/>
        </p:nvSpPr>
        <p:spPr>
          <a:xfrm>
            <a:off x="8244972" y="5697995"/>
            <a:ext cx="1690779" cy="11430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1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2142" y="6281750"/>
            <a:ext cx="3252276" cy="496193"/>
          </a:xfrm>
          <a:prstGeom prst="rect">
            <a:avLst/>
          </a:prstGeom>
        </p:spPr>
      </p:pic>
      <p:pic>
        <p:nvPicPr>
          <p:cNvPr id="9" name="Picture 2" descr="C:\Users\mvalencia\Desktop\Condiciones frontera hidráulic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5872" y="645238"/>
            <a:ext cx="5449720" cy="648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11109" y="0"/>
            <a:ext cx="8909876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 latinLnBrk="1" hangingPunct="0"/>
            <a:r>
              <a:rPr lang="es-ES" sz="2400" b="1" dirty="0" smtClean="0">
                <a:solidFill>
                  <a:srgbClr val="FFFFFF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MODELACION DE LA AMENAZA </a:t>
            </a:r>
            <a:r>
              <a:rPr lang="es-ES" sz="2400" b="1" dirty="0">
                <a:solidFill>
                  <a:srgbClr val="FFFFFF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POR INUNDACIÓN</a:t>
            </a:r>
          </a:p>
        </p:txBody>
      </p:sp>
      <p:pic>
        <p:nvPicPr>
          <p:cNvPr id="4" name="Picture 3" descr="1.Bas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6740" y="553668"/>
            <a:ext cx="5093499" cy="6591586"/>
          </a:xfrm>
          <a:prstGeom prst="rect">
            <a:avLst/>
          </a:prstGeom>
        </p:spPr>
      </p:pic>
      <p:pic>
        <p:nvPicPr>
          <p:cNvPr id="6" name="Picture 3" descr="1.Base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32293" y="909077"/>
            <a:ext cx="1896801" cy="9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6700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556" y="0"/>
            <a:ext cx="10296644" cy="46166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 latinLnBrk="1" hangingPunct="0"/>
            <a:r>
              <a:rPr lang="es-ES" sz="2400" b="1" dirty="0" smtClean="0">
                <a:solidFill>
                  <a:srgbClr val="FFFFFF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DEFINICIÓN DE INTERVENCIONES EN LA MOJANA</a:t>
            </a:r>
            <a:endParaRPr lang="es-ES" sz="2400" b="1" dirty="0">
              <a:solidFill>
                <a:srgbClr val="FFFFFF"/>
              </a:solidFill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801" y="638951"/>
            <a:ext cx="4394646" cy="5687187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5522033" y="1303702"/>
            <a:ext cx="55654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solidFill>
                  <a:srgbClr val="000000"/>
                </a:solidFill>
                <a:latin typeface="Lucida Sans" panose="020B0602030504020204" pitchFamily="34" charset="0"/>
              </a:rPr>
              <a:t>INSUMOS:</a:t>
            </a:r>
          </a:p>
          <a:p>
            <a:pPr marL="270062" indent="-270062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Zona de inundación IDEAM</a:t>
            </a:r>
          </a:p>
          <a:p>
            <a:pPr marL="270062" indent="-270062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Viviendas, centros de salud y escuelas </a:t>
            </a:r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reportadas</a:t>
            </a:r>
          </a:p>
          <a:p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 </a:t>
            </a:r>
          </a:p>
          <a:p>
            <a:r>
              <a:rPr lang="es-CO" sz="2000" b="1" dirty="0">
                <a:solidFill>
                  <a:srgbClr val="000000"/>
                </a:solidFill>
                <a:latin typeface="Lucida Sans" panose="020B0602030504020204" pitchFamily="34" charset="0"/>
              </a:rPr>
              <a:t>RESULTADOS:</a:t>
            </a:r>
          </a:p>
          <a:p>
            <a:pPr marL="270062" indent="-270062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Infraestructura</a:t>
            </a:r>
            <a:r>
              <a:rPr lang="es-CO" sz="2000" b="1" dirty="0">
                <a:solidFill>
                  <a:srgbClr val="000000"/>
                </a:solidFill>
                <a:latin typeface="Lucida Sans" panose="020B0602030504020204" pitchFamily="34" charset="0"/>
              </a:rPr>
              <a:t> </a:t>
            </a:r>
            <a:r>
              <a:rPr lang="es-CO" sz="2000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en </a:t>
            </a:r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zona de inundación IDEAM pero </a:t>
            </a:r>
            <a:r>
              <a:rPr lang="es-CO" sz="2000" b="1" u="sng" dirty="0">
                <a:solidFill>
                  <a:srgbClr val="000000"/>
                </a:solidFill>
                <a:latin typeface="Lucida Sans" panose="020B0602030504020204" pitchFamily="34" charset="0"/>
              </a:rPr>
              <a:t>NO hay cotas de inundación </a:t>
            </a:r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definidas. </a:t>
            </a:r>
            <a:endParaRPr lang="es-CO" sz="2000" dirty="0" smtClean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70062" indent="-270062">
              <a:buFont typeface="Arial" panose="020B0604020202020204" pitchFamily="34" charset="0"/>
              <a:buChar char="•"/>
            </a:pPr>
            <a:r>
              <a:rPr lang="es-CO" sz="2000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No se puede definir si la inundación se debió a desborde, lluvia directa o rompimiento del dique</a:t>
            </a:r>
            <a:endParaRPr lang="es-CO" sz="2000" dirty="0">
              <a:solidFill>
                <a:srgbClr val="000000"/>
              </a:solidFill>
              <a:latin typeface="Lucida Sans" panose="020B0602030504020204" pitchFamily="34" charset="0"/>
            </a:endParaRPr>
          </a:p>
          <a:p>
            <a:pPr marL="270062" indent="-270062">
              <a:buFont typeface="Arial" panose="020B0604020202020204" pitchFamily="34" charset="0"/>
              <a:buChar char="•"/>
            </a:pPr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No es posible definir si se pueden adaptar usando </a:t>
            </a:r>
            <a:r>
              <a:rPr lang="es-CO" sz="2000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palafitos</a:t>
            </a:r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 </a:t>
            </a:r>
            <a:r>
              <a:rPr lang="es-CO" sz="2000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o es </a:t>
            </a:r>
            <a:r>
              <a:rPr lang="es-CO" sz="2000" dirty="0">
                <a:solidFill>
                  <a:srgbClr val="000000"/>
                </a:solidFill>
                <a:latin typeface="Lucida Sans" panose="020B0602030504020204" pitchFamily="34" charset="0"/>
              </a:rPr>
              <a:t>necesario </a:t>
            </a:r>
            <a:r>
              <a:rPr lang="es-CO" sz="2000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reubicar la infraestructura.</a:t>
            </a:r>
            <a:endParaRPr lang="es-CO" sz="2000" dirty="0">
              <a:solidFill>
                <a:srgbClr val="000000"/>
              </a:solidFill>
              <a:latin typeface="Lucida Sans" panose="020B0602030504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01999" y="698485"/>
            <a:ext cx="5467350" cy="529596"/>
          </a:xfrm>
          <a:prstGeom prst="rect">
            <a:avLst/>
          </a:prstGeom>
        </p:spPr>
        <p:txBody>
          <a:bodyPr vert="horz" lIns="86416" tIns="43208" rIns="86416" bIns="4320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>
                <a:latin typeface="Lucida Sans" panose="020B0602030504020204" pitchFamily="34" charset="0"/>
              </a:rPr>
              <a:t>SIN MODELO HIDRODINÁMICO</a:t>
            </a:r>
          </a:p>
        </p:txBody>
      </p:sp>
    </p:spTree>
    <p:extLst>
      <p:ext uri="{BB962C8B-B14F-4D97-AF65-F5344CB8AC3E}">
        <p14:creationId xmlns:p14="http://schemas.microsoft.com/office/powerpoint/2010/main" val="340140228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3015269567"/>
              </p:ext>
            </p:extLst>
          </p:nvPr>
        </p:nvGraphicFramePr>
        <p:xfrm>
          <a:off x="314338" y="1015598"/>
          <a:ext cx="10901257" cy="461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Rectangle 19"/>
          <p:cNvSpPr/>
          <p:nvPr/>
        </p:nvSpPr>
        <p:spPr>
          <a:xfrm>
            <a:off x="447556" y="0"/>
            <a:ext cx="6228992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 latinLnBrk="1" hangingPunct="0"/>
            <a:r>
              <a:rPr lang="es-ES" sz="2800" b="1" dirty="0" smtClean="0">
                <a:solidFill>
                  <a:srgbClr val="FFFFFF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MODELACIÓN HIDRODINÁMICA</a:t>
            </a:r>
            <a:endParaRPr lang="es-ES" sz="2800" b="1" dirty="0">
              <a:solidFill>
                <a:srgbClr val="FFFFFF"/>
              </a:solidFill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37007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8386384" y="0"/>
            <a:ext cx="1851982" cy="99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9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Zona de </a:t>
            </a:r>
          </a:p>
          <a:p>
            <a:r>
              <a:rPr lang="es-CO" sz="294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estudio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2852" y="6019919"/>
            <a:ext cx="5368196" cy="106005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358593" y="614689"/>
            <a:ext cx="4062181" cy="6077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dirty="0">
              <a:latin typeface="Lucida Sans" panose="020B0602030504020204" pitchFamily="34" charset="0"/>
            </a:endParaRPr>
          </a:p>
          <a:p>
            <a:pPr marL="186690" indent="-186690">
              <a:buFont typeface="Arial" pitchFamily="34" charset="0"/>
              <a:buChar char="•"/>
            </a:pPr>
            <a:r>
              <a:rPr lang="es-CO" sz="2400" b="1" dirty="0">
                <a:latin typeface="Lucida Sans" panose="020B0602030504020204" pitchFamily="34" charset="0"/>
              </a:rPr>
              <a:t>11 Municipios</a:t>
            </a:r>
          </a:p>
          <a:p>
            <a:pPr marL="186690" indent="-186690">
              <a:buFont typeface="Arial" pitchFamily="34" charset="0"/>
              <a:buChar char="•"/>
            </a:pPr>
            <a:r>
              <a:rPr lang="es-CO" sz="2400" b="1" dirty="0">
                <a:latin typeface="Lucida Sans" panose="020B0602030504020204" pitchFamily="34" charset="0"/>
              </a:rPr>
              <a:t>4 Departamentos</a:t>
            </a:r>
          </a:p>
          <a:p>
            <a:pPr marL="186690" indent="-186690">
              <a:buFont typeface="Arial" pitchFamily="34" charset="0"/>
              <a:buChar char="•"/>
            </a:pPr>
            <a:r>
              <a:rPr lang="es-CO" sz="2400" b="1" dirty="0">
                <a:latin typeface="Lucida Sans" panose="020B0602030504020204" pitchFamily="34" charset="0"/>
              </a:rPr>
              <a:t>405.625 habitantes </a:t>
            </a:r>
            <a:r>
              <a:rPr lang="es-CO" sz="2000" b="1" dirty="0">
                <a:latin typeface="Lucida Sans" panose="020B0602030504020204" pitchFamily="34" charset="0"/>
              </a:rPr>
              <a:t>(Estimación DANE 2015)</a:t>
            </a:r>
          </a:p>
          <a:p>
            <a:pPr marL="186690" indent="-186690">
              <a:buFont typeface="Arial" pitchFamily="34" charset="0"/>
              <a:buChar char="•"/>
            </a:pPr>
            <a:r>
              <a:rPr lang="es-CO" sz="2400" b="1" dirty="0">
                <a:latin typeface="Lucida Sans" panose="020B0602030504020204" pitchFamily="34" charset="0"/>
              </a:rPr>
              <a:t>1’100.000 ha. aprox.</a:t>
            </a:r>
          </a:p>
          <a:p>
            <a:pPr marL="186690" indent="-186690">
              <a:buFont typeface="Arial" pitchFamily="34" charset="0"/>
              <a:buChar char="•"/>
            </a:pPr>
            <a:r>
              <a:rPr lang="es-CO" sz="2400" b="1" dirty="0">
                <a:latin typeface="Lucida Sans" panose="020B0602030504020204" pitchFamily="34" charset="0"/>
              </a:rPr>
              <a:t>37%  del territorio es humedal permanente u</a:t>
            </a:r>
            <a:r>
              <a:rPr lang="es-CO" sz="2400" b="1" dirty="0" smtClean="0">
                <a:latin typeface="Lucida Sans" panose="020B0602030504020204" pitchFamily="34" charset="0"/>
              </a:rPr>
              <a:t> </a:t>
            </a:r>
            <a:r>
              <a:rPr lang="es-CO" sz="2400" b="1" dirty="0">
                <a:latin typeface="Lucida Sans" panose="020B0602030504020204" pitchFamily="34" charset="0"/>
              </a:rPr>
              <a:t>ocasional</a:t>
            </a:r>
          </a:p>
          <a:p>
            <a:endParaRPr lang="es-CO" sz="2400" b="1" dirty="0">
              <a:latin typeface="Lucida Sans" panose="020B0602030504020204" pitchFamily="34" charset="0"/>
            </a:endParaRPr>
          </a:p>
          <a:p>
            <a:r>
              <a:rPr lang="es-CO" sz="2000" b="1" dirty="0">
                <a:latin typeface="Lucida Sans" panose="020B0602030504020204" pitchFamily="34" charset="0"/>
              </a:rPr>
              <a:t>Límites:</a:t>
            </a:r>
          </a:p>
          <a:p>
            <a:pPr lvl="0"/>
            <a:r>
              <a:rPr lang="es-ES" sz="2000" u="sng" dirty="0">
                <a:latin typeface="Lucida Sans" panose="020B0602030504020204" pitchFamily="34" charset="0"/>
              </a:rPr>
              <a:t>Oriente: </a:t>
            </a:r>
            <a:r>
              <a:rPr lang="es-ES" sz="2000" dirty="0">
                <a:latin typeface="Lucida Sans" panose="020B0602030504020204" pitchFamily="34" charset="0"/>
              </a:rPr>
              <a:t>río Cauca</a:t>
            </a:r>
          </a:p>
          <a:p>
            <a:pPr lvl="0"/>
            <a:r>
              <a:rPr lang="es-ES" sz="2000" u="sng" dirty="0">
                <a:latin typeface="Lucida Sans" panose="020B0602030504020204" pitchFamily="34" charset="0"/>
              </a:rPr>
              <a:t>Occidente:</a:t>
            </a:r>
            <a:r>
              <a:rPr lang="es-ES" sz="2000" dirty="0">
                <a:latin typeface="Lucida Sans" panose="020B0602030504020204" pitchFamily="34" charset="0"/>
              </a:rPr>
              <a:t> río San Jorge y la ciénaga de </a:t>
            </a:r>
            <a:r>
              <a:rPr lang="es-ES" sz="2000" dirty="0" err="1">
                <a:latin typeface="Lucida Sans" panose="020B0602030504020204" pitchFamily="34" charset="0"/>
              </a:rPr>
              <a:t>Ayapel</a:t>
            </a:r>
            <a:endParaRPr lang="es-ES" sz="2000" dirty="0">
              <a:latin typeface="Lucida Sans" panose="020B0602030504020204" pitchFamily="34" charset="0"/>
            </a:endParaRPr>
          </a:p>
          <a:p>
            <a:pPr lvl="0"/>
            <a:r>
              <a:rPr lang="es-ES" sz="2000" u="sng" dirty="0">
                <a:latin typeface="Lucida Sans" panose="020B0602030504020204" pitchFamily="34" charset="0"/>
              </a:rPr>
              <a:t>Nororiente:</a:t>
            </a:r>
            <a:r>
              <a:rPr lang="es-ES" sz="2000" dirty="0">
                <a:latin typeface="Lucida Sans" panose="020B0602030504020204" pitchFamily="34" charset="0"/>
              </a:rPr>
              <a:t> Brazo de Loba (río Magdalena)</a:t>
            </a:r>
          </a:p>
          <a:p>
            <a:pPr lvl="0"/>
            <a:r>
              <a:rPr lang="es-ES" sz="2000" u="sng" dirty="0">
                <a:latin typeface="Lucida Sans" panose="020B0602030504020204" pitchFamily="34" charset="0"/>
              </a:rPr>
              <a:t>Sur: </a:t>
            </a:r>
            <a:r>
              <a:rPr lang="es-ES" sz="2000" dirty="0">
                <a:latin typeface="Lucida Sans" panose="020B0602030504020204" pitchFamily="34" charset="0"/>
              </a:rPr>
              <a:t>Serranía de </a:t>
            </a:r>
            <a:r>
              <a:rPr lang="es-ES" sz="2000" dirty="0" err="1" smtClean="0">
                <a:latin typeface="Lucida Sans" panose="020B0602030504020204" pitchFamily="34" charset="0"/>
              </a:rPr>
              <a:t>Ayapel</a:t>
            </a:r>
            <a:endParaRPr lang="es-CO" sz="2400" b="1" dirty="0">
              <a:latin typeface="Lucida Sans" panose="020B0602030504020204" pitchFamily="34" charset="0"/>
            </a:endParaRPr>
          </a:p>
          <a:p>
            <a:r>
              <a:rPr lang="es-CO" dirty="0">
                <a:latin typeface="Lucida Sans" panose="020B0602030504020204" pitchFamily="34" charset="0"/>
              </a:rPr>
              <a:t>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215153" y="-16668"/>
            <a:ext cx="4562975" cy="5447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CO" sz="2940" b="1" dirty="0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Delimitación</a:t>
            </a:r>
          </a:p>
        </p:txBody>
      </p:sp>
      <p:pic>
        <p:nvPicPr>
          <p:cNvPr id="8" name="Imagen 1" descr="Captura de pantalla 2015-04-06 a la(s) 17.19.3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918" y="0"/>
            <a:ext cx="5700719" cy="7200900"/>
          </a:xfrm>
          <a:prstGeom prst="rect">
            <a:avLst/>
          </a:prstGeom>
        </p:spPr>
      </p:pic>
      <p:pic>
        <p:nvPicPr>
          <p:cNvPr id="12" name="11 Imagen" descr="Imagen Ecoregion y zona núcleo.t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55" t="15625" r="13603" b="18750"/>
          <a:stretch>
            <a:fillRect/>
          </a:stretch>
        </p:blipFill>
        <p:spPr>
          <a:xfrm>
            <a:off x="9453247" y="1116196"/>
            <a:ext cx="1062108" cy="1274519"/>
          </a:xfrm>
          <a:prstGeom prst="rec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661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678381" y="843479"/>
            <a:ext cx="5461192" cy="1944216"/>
            <a:chOff x="3264879" y="767279"/>
            <a:chExt cx="5461192" cy="1944216"/>
          </a:xfrm>
        </p:grpSpPr>
        <p:grpSp>
          <p:nvGrpSpPr>
            <p:cNvPr id="13" name="Group 12"/>
            <p:cNvGrpSpPr/>
            <p:nvPr/>
          </p:nvGrpSpPr>
          <p:grpSpPr>
            <a:xfrm>
              <a:off x="4544164" y="767279"/>
              <a:ext cx="4181907" cy="1944216"/>
              <a:chOff x="5071630" y="175976"/>
              <a:chExt cx="4696647" cy="2575804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71630" y="175976"/>
                <a:ext cx="1652685" cy="2575804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648344" y="178838"/>
                <a:ext cx="1617630" cy="2528105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0200" y="178838"/>
                <a:ext cx="1488077" cy="2523137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64879" y="767279"/>
              <a:ext cx="1319642" cy="1837391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3645178" y="2739741"/>
            <a:ext cx="5578875" cy="2193250"/>
            <a:chOff x="5985380" y="2202126"/>
            <a:chExt cx="6012397" cy="2391266"/>
          </a:xfrm>
        </p:grpSpPr>
        <p:grpSp>
          <p:nvGrpSpPr>
            <p:cNvPr id="19" name="Group 18"/>
            <p:cNvGrpSpPr/>
            <p:nvPr/>
          </p:nvGrpSpPr>
          <p:grpSpPr>
            <a:xfrm>
              <a:off x="7578992" y="2203824"/>
              <a:ext cx="4418785" cy="2389568"/>
              <a:chOff x="332023" y="2919852"/>
              <a:chExt cx="4640029" cy="2546885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2023" y="2919852"/>
                <a:ext cx="1645651" cy="2546885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07169" y="2926756"/>
                <a:ext cx="1615461" cy="2504254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38715" y="2999213"/>
                <a:ext cx="1533337" cy="2408323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380" y="2202126"/>
              <a:ext cx="1568942" cy="2350735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1697851" y="1919826"/>
            <a:ext cx="1767987" cy="400097"/>
          </a:xfrm>
          <a:prstGeom prst="rect">
            <a:avLst/>
          </a:prstGeom>
          <a:noFill/>
        </p:spPr>
        <p:txBody>
          <a:bodyPr wrap="none" lIns="91430" tIns="45714" rIns="91430" bIns="45714" rtlCol="0">
            <a:spAutoFit/>
          </a:bodyPr>
          <a:lstStyle/>
          <a:p>
            <a:r>
              <a:rPr lang="en-US" sz="2000" b="1" dirty="0" err="1">
                <a:latin typeface="Lucida Sans"/>
                <a:cs typeface="Lucida Sans"/>
              </a:rPr>
              <a:t>Recurrentes</a:t>
            </a:r>
            <a:endParaRPr lang="en-US" sz="2000" b="1" dirty="0">
              <a:latin typeface="Lucida Sans"/>
              <a:cs typeface="Lucida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25843" y="4008059"/>
            <a:ext cx="1685097" cy="707874"/>
          </a:xfrm>
          <a:prstGeom prst="rect">
            <a:avLst/>
          </a:prstGeom>
          <a:noFill/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2000" b="1" dirty="0" err="1">
                <a:latin typeface="Lucida Sans"/>
                <a:cs typeface="Lucida Sans"/>
              </a:rPr>
              <a:t>Moderados</a:t>
            </a:r>
            <a:r>
              <a:rPr lang="en-US" sz="2000" b="1" dirty="0">
                <a:latin typeface="Lucida Sans"/>
                <a:cs typeface="Lucida Sans"/>
              </a:rPr>
              <a:t> a Altos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08958" y="6456330"/>
            <a:ext cx="1521218" cy="400097"/>
          </a:xfrm>
          <a:prstGeom prst="rect">
            <a:avLst/>
          </a:prstGeom>
          <a:solidFill>
            <a:srgbClr val="FFFFFF"/>
          </a:solidFill>
        </p:spPr>
        <p:txBody>
          <a:bodyPr wrap="square" lIns="91430" tIns="45714" rIns="91430" bIns="45714" rtlCol="0">
            <a:spAutoFit/>
          </a:bodyPr>
          <a:lstStyle/>
          <a:p>
            <a:r>
              <a:rPr lang="en-US" sz="2000" b="1" dirty="0" err="1">
                <a:latin typeface="Lucida Sans"/>
                <a:cs typeface="Lucida Sans"/>
              </a:rPr>
              <a:t>Extremos</a:t>
            </a:r>
            <a:endParaRPr lang="en-US" sz="2000" b="1" dirty="0">
              <a:latin typeface="Lucida Sans"/>
              <a:cs typeface="Lucida San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174778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659290" y="4969320"/>
            <a:ext cx="5666940" cy="2237356"/>
            <a:chOff x="5972297" y="4416987"/>
            <a:chExt cx="6152145" cy="2468033"/>
          </a:xfrm>
        </p:grpSpPr>
        <p:grpSp>
          <p:nvGrpSpPr>
            <p:cNvPr id="7" name="Group 6"/>
            <p:cNvGrpSpPr/>
            <p:nvPr/>
          </p:nvGrpSpPr>
          <p:grpSpPr>
            <a:xfrm>
              <a:off x="7446498" y="4428466"/>
              <a:ext cx="4677944" cy="2456554"/>
              <a:chOff x="5063494" y="4401447"/>
              <a:chExt cx="4717371" cy="2456555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63494" y="4401447"/>
                <a:ext cx="1638815" cy="2456555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14972" y="4431962"/>
                <a:ext cx="1491712" cy="2410339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286949" y="4496631"/>
                <a:ext cx="1493916" cy="2296696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2297" y="4416987"/>
              <a:ext cx="1485782" cy="2454523"/>
            </a:xfrm>
            <a:prstGeom prst="rect">
              <a:avLst/>
            </a:prstGeom>
          </p:spPr>
        </p:pic>
      </p:grpSp>
      <p:sp>
        <p:nvSpPr>
          <p:cNvPr id="28" name="4 CuadroTexto"/>
          <p:cNvSpPr txBox="1"/>
          <p:nvPr/>
        </p:nvSpPr>
        <p:spPr>
          <a:xfrm>
            <a:off x="904937" y="44656"/>
            <a:ext cx="7598210" cy="600471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/>
          <a:p>
            <a:pPr lvl="0">
              <a:defRPr/>
            </a:pPr>
            <a:r>
              <a:rPr lang="es-ES" sz="3200" b="1" dirty="0" smtClean="0">
                <a:solidFill>
                  <a:schemeClr val="bg1"/>
                </a:solidFill>
                <a:latin typeface="Lucida Sans"/>
                <a:ea typeface="Verdana" panose="020B0604030504040204" pitchFamily="34" charset="0"/>
                <a:cs typeface="Lucida Sans"/>
              </a:rPr>
              <a:t>AMENAZA POR INUNDACIÓN</a:t>
            </a:r>
            <a:endParaRPr lang="es-CO" sz="3200" b="1" kern="0" dirty="0">
              <a:solidFill>
                <a:schemeClr val="bg1"/>
              </a:solidFill>
              <a:latin typeface="Lucida Sans"/>
              <a:ea typeface="Verdana" panose="020B0604030504040204" pitchFamily="34" charset="0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58531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3"/>
          <p:cNvSpPr txBox="1"/>
          <p:nvPr/>
        </p:nvSpPr>
        <p:spPr>
          <a:xfrm>
            <a:off x="6086186" y="213011"/>
            <a:ext cx="5127768" cy="969803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/>
                <a:cs typeface="Lucida Sans"/>
              </a:rPr>
              <a:t>ANÁLISIS INTEGRADO DE LA AMENAZA</a:t>
            </a:r>
            <a:endParaRPr lang="en-US" sz="2800" b="1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sp>
        <p:nvSpPr>
          <p:cNvPr id="8" name="CuadroTexto 4"/>
          <p:cNvSpPr txBox="1"/>
          <p:nvPr/>
        </p:nvSpPr>
        <p:spPr>
          <a:xfrm>
            <a:off x="7292196" y="2194846"/>
            <a:ext cx="3044536" cy="58476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es-CO" sz="3200" dirty="0">
                <a:latin typeface="Lucida Sans"/>
                <a:cs typeface="Lucida Sans"/>
              </a:rPr>
              <a:t>2 años</a:t>
            </a:r>
          </a:p>
        </p:txBody>
      </p:sp>
      <p:sp>
        <p:nvSpPr>
          <p:cNvPr id="9" name="Rectángulo 1"/>
          <p:cNvSpPr/>
          <p:nvPr/>
        </p:nvSpPr>
        <p:spPr>
          <a:xfrm>
            <a:off x="7103824" y="2692249"/>
            <a:ext cx="3332205" cy="923330"/>
          </a:xfrm>
          <a:prstGeom prst="rect">
            <a:avLst/>
          </a:prstGeom>
        </p:spPr>
        <p:txBody>
          <a:bodyPr wrap="square" lIns="91429" tIns="45714" rIns="91429" bIns="45714">
            <a:spAutoFit/>
          </a:bodyPr>
          <a:lstStyle/>
          <a:p>
            <a:pPr algn="ctr"/>
            <a:endParaRPr lang="es-CO" b="1" dirty="0">
              <a:latin typeface="Lucida Sans"/>
              <a:cs typeface="Lucida Sans"/>
            </a:endParaRPr>
          </a:p>
          <a:p>
            <a:pPr algn="ctr"/>
            <a:r>
              <a:rPr lang="es-CO" b="1" dirty="0">
                <a:latin typeface="Lucida Sans"/>
                <a:cs typeface="Lucida Sans"/>
              </a:rPr>
              <a:t>100% probabilidad de excedencia en 50 años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10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5707806" cy="7200500"/>
          </a:xfrm>
          <a:prstGeom prst="rect">
            <a:avLst/>
          </a:prstGeom>
        </p:spPr>
      </p:pic>
      <p:pic>
        <p:nvPicPr>
          <p:cNvPr id="11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5707806" cy="719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5707806" cy="72005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64971" y="1973931"/>
            <a:ext cx="3836327" cy="67741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3700" dirty="0">
                <a:latin typeface="Lucida Sans"/>
                <a:cs typeface="Lucida Sans"/>
              </a:rPr>
              <a:t>100 años</a:t>
            </a:r>
            <a:endParaRPr lang="en-US" sz="3700" dirty="0">
              <a:latin typeface="Lucida Sans"/>
              <a:cs typeface="Lucida San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945331" y="2464497"/>
            <a:ext cx="4198810" cy="969497"/>
          </a:xfrm>
          <a:prstGeom prst="rect">
            <a:avLst/>
          </a:prstGeom>
        </p:spPr>
        <p:txBody>
          <a:bodyPr wrap="square" lIns="106985" tIns="53492" rIns="106985" bIns="53492">
            <a:spAutoFit/>
          </a:bodyPr>
          <a:lstStyle/>
          <a:p>
            <a:pPr algn="ctr"/>
            <a:endParaRPr lang="es-CO" b="1" dirty="0">
              <a:latin typeface="Lucida Sans" panose="020B0602030504020204" pitchFamily="34" charset="0"/>
            </a:endParaRPr>
          </a:p>
          <a:p>
            <a:pPr algn="ctr"/>
            <a:r>
              <a:rPr lang="es-CO" b="1" dirty="0" smtClean="0">
                <a:latin typeface="Lucida Sans" panose="020B0602030504020204" pitchFamily="34" charset="0"/>
              </a:rPr>
              <a:t>39% </a:t>
            </a:r>
            <a:r>
              <a:rPr lang="es-CO" b="1" dirty="0">
                <a:latin typeface="Lucida Sans" panose="020B0602030504020204" pitchFamily="34" charset="0"/>
              </a:rPr>
              <a:t>probabilidad de excedencia en 50 años</a:t>
            </a:r>
            <a:endParaRPr lang="en-US" b="1" dirty="0">
              <a:latin typeface="Lucida Sans" panose="020B0602030504020204" pitchFamily="34" charset="0"/>
            </a:endParaRPr>
          </a:p>
        </p:txBody>
      </p:sp>
      <p:sp>
        <p:nvSpPr>
          <p:cNvPr id="7" name="CuadroTexto 3"/>
          <p:cNvSpPr txBox="1"/>
          <p:nvPr/>
        </p:nvSpPr>
        <p:spPr>
          <a:xfrm>
            <a:off x="6086186" y="213011"/>
            <a:ext cx="5127768" cy="969803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/>
                <a:cs typeface="Lucida Sans"/>
              </a:rPr>
              <a:t>ANÁLISIS INTEGRADO DE LA AMENAZA</a:t>
            </a:r>
            <a:endParaRPr lang="en-US" sz="2800" b="1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21626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5842283" cy="720089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214390" y="1801133"/>
            <a:ext cx="3836327" cy="67741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3700" dirty="0">
                <a:latin typeface="Lucida Sans"/>
                <a:cs typeface="Lucida Sans"/>
              </a:rPr>
              <a:t>500 años</a:t>
            </a:r>
            <a:endParaRPr lang="en-US" sz="3700" dirty="0">
              <a:latin typeface="Lucida Sans"/>
              <a:cs typeface="Lucida Sans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945331" y="2615466"/>
            <a:ext cx="4198810" cy="969497"/>
          </a:xfrm>
          <a:prstGeom prst="rect">
            <a:avLst/>
          </a:prstGeom>
        </p:spPr>
        <p:txBody>
          <a:bodyPr wrap="square" lIns="106985" tIns="53492" rIns="106985" bIns="53492">
            <a:spAutoFit/>
          </a:bodyPr>
          <a:lstStyle/>
          <a:p>
            <a:pPr algn="ctr"/>
            <a:endParaRPr lang="es-CO" b="1" dirty="0">
              <a:latin typeface="Lucida Sans" panose="020B0602030504020204" pitchFamily="34" charset="0"/>
            </a:endParaRPr>
          </a:p>
          <a:p>
            <a:pPr algn="ctr"/>
            <a:r>
              <a:rPr lang="es-CO" b="1" dirty="0" smtClean="0">
                <a:latin typeface="Lucida Sans" panose="020B0602030504020204" pitchFamily="34" charset="0"/>
              </a:rPr>
              <a:t>9.5% </a:t>
            </a:r>
            <a:r>
              <a:rPr lang="es-CO" b="1" dirty="0">
                <a:latin typeface="Lucida Sans" panose="020B0602030504020204" pitchFamily="34" charset="0"/>
              </a:rPr>
              <a:t>probabilidad de excedencia en 50 años</a:t>
            </a:r>
            <a:endParaRPr lang="en-US" b="1" dirty="0">
              <a:latin typeface="Lucida Sans" panose="020B0602030504020204" pitchFamily="34" charset="0"/>
            </a:endParaRPr>
          </a:p>
        </p:txBody>
      </p:sp>
      <p:sp>
        <p:nvSpPr>
          <p:cNvPr id="7" name="CuadroTexto 3"/>
          <p:cNvSpPr txBox="1"/>
          <p:nvPr/>
        </p:nvSpPr>
        <p:spPr>
          <a:xfrm>
            <a:off x="6189422" y="198263"/>
            <a:ext cx="5127768" cy="969803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/>
                <a:cs typeface="Lucida Sans"/>
              </a:rPr>
              <a:t>ANÁLISIS INTEGRADO DE LA AMENAZA</a:t>
            </a:r>
            <a:endParaRPr lang="en-US" sz="2800" b="1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15263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74778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75" y="1332960"/>
            <a:ext cx="4614614" cy="5633693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427375" y="799820"/>
            <a:ext cx="4520105" cy="385028"/>
          </a:xfrm>
          <a:prstGeom prst="rect">
            <a:avLst/>
          </a:prstGeom>
        </p:spPr>
        <p:txBody>
          <a:bodyPr wrap="square" lIns="106985" tIns="53492" rIns="106985" bIns="53492">
            <a:spAutoFit/>
          </a:bodyPr>
          <a:lstStyle/>
          <a:p>
            <a:pPr algn="ctr"/>
            <a:r>
              <a:rPr lang="es-CO" b="1" dirty="0" smtClean="0">
                <a:latin typeface="Lucida Sans" panose="020B0602030504020204" pitchFamily="34" charset="0"/>
              </a:rPr>
              <a:t>Fenomeno de La Niña 2010-2011</a:t>
            </a:r>
            <a:endParaRPr lang="en-US" b="1" dirty="0">
              <a:latin typeface="Lucida Sans" panose="020B0602030504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243880" y="654312"/>
            <a:ext cx="4338967" cy="662027"/>
          </a:xfrm>
          <a:prstGeom prst="rect">
            <a:avLst/>
          </a:prstGeom>
        </p:spPr>
        <p:txBody>
          <a:bodyPr wrap="square" lIns="106985" tIns="53492" rIns="106985" bIns="53492">
            <a:spAutoFit/>
          </a:bodyPr>
          <a:lstStyle/>
          <a:p>
            <a:pPr algn="ctr"/>
            <a:r>
              <a:rPr lang="es-CO" b="1" dirty="0" smtClean="0">
                <a:latin typeface="Lucida Sans" panose="020B0602030504020204" pitchFamily="34" charset="0"/>
              </a:rPr>
              <a:t>Periodo de retorno del fenómeno de La Niña 2010- 2011</a:t>
            </a:r>
            <a:endParaRPr lang="en-US" b="1" dirty="0">
              <a:latin typeface="Lucida Sans" panose="020B0602030504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35" y="1358110"/>
            <a:ext cx="4833064" cy="5685313"/>
          </a:xfrm>
          <a:prstGeom prst="rect">
            <a:avLst/>
          </a:prstGeom>
        </p:spPr>
      </p:pic>
      <p:sp>
        <p:nvSpPr>
          <p:cNvPr id="8" name="CuadroTexto 3"/>
          <p:cNvSpPr txBox="1"/>
          <p:nvPr/>
        </p:nvSpPr>
        <p:spPr>
          <a:xfrm>
            <a:off x="0" y="0"/>
            <a:ext cx="11522075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/>
                <a:cs typeface="Lucida Sans"/>
              </a:rPr>
              <a:t>ANÁLISIS INTEGRADO DE LA AMENAZA</a:t>
            </a:r>
            <a:endParaRPr lang="en-US" sz="2800" b="1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80914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468" y="662124"/>
            <a:ext cx="6364784" cy="415805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r>
              <a:rPr lang="en-US" sz="2000" b="1" dirty="0" err="1">
                <a:latin typeface="Lucida Sans" panose="020B0602030504020204" pitchFamily="34" charset="0"/>
              </a:rPr>
              <a:t>Pérdida</a:t>
            </a:r>
            <a:r>
              <a:rPr lang="en-US" sz="2000" b="1" dirty="0">
                <a:latin typeface="Lucida Sans" panose="020B0602030504020204" pitchFamily="34" charset="0"/>
              </a:rPr>
              <a:t> </a:t>
            </a:r>
            <a:r>
              <a:rPr lang="en-US" sz="2000" b="1" dirty="0" err="1">
                <a:latin typeface="Lucida Sans" panose="020B0602030504020204" pitchFamily="34" charset="0"/>
              </a:rPr>
              <a:t>Máxima</a:t>
            </a:r>
            <a:r>
              <a:rPr lang="en-US" sz="2000" b="1" dirty="0">
                <a:latin typeface="Lucida Sans" panose="020B0602030504020204" pitchFamily="34" charset="0"/>
              </a:rPr>
              <a:t> Probable: 11 </a:t>
            </a:r>
            <a:r>
              <a:rPr lang="en-US" sz="2000" b="1" dirty="0" err="1">
                <a:latin typeface="Lucida Sans" panose="020B0602030504020204" pitchFamily="34" charset="0"/>
              </a:rPr>
              <a:t>Billones</a:t>
            </a:r>
            <a:endParaRPr lang="en-US" sz="2000" b="1" dirty="0">
              <a:latin typeface="Lucida Sans" panose="020B0602030504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74777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82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794" y="1155670"/>
            <a:ext cx="4492881" cy="5705040"/>
          </a:xfrm>
          <a:prstGeom prst="rect">
            <a:avLst/>
          </a:prstGeom>
        </p:spPr>
      </p:pic>
      <p:sp>
        <p:nvSpPr>
          <p:cNvPr id="8" name="CuadroTexto 3"/>
          <p:cNvSpPr txBox="1"/>
          <p:nvPr/>
        </p:nvSpPr>
        <p:spPr>
          <a:xfrm>
            <a:off x="0" y="0"/>
            <a:ext cx="11522075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/>
                <a:cs typeface="Lucida Sans"/>
              </a:rPr>
              <a:t>EVALUACIÓN DEL RIESGO EN ESTADO ACTUAL</a:t>
            </a:r>
            <a:endParaRPr lang="en-US" sz="2800" b="1" dirty="0">
              <a:solidFill>
                <a:schemeClr val="bg1"/>
              </a:solidFill>
              <a:latin typeface="Lucida Sans"/>
              <a:cs typeface="Lucida Sans"/>
            </a:endParaRPr>
          </a:p>
        </p:txBody>
      </p:sp>
      <p:pic>
        <p:nvPicPr>
          <p:cNvPr id="12" name="Imagen 1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048" y="1258821"/>
            <a:ext cx="4734058" cy="56396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85548" y="6713154"/>
            <a:ext cx="363070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Lucida Sans"/>
                <a:cs typeface="Lucida Sans"/>
              </a:rPr>
              <a:t>PROBABILIDAD DE INUNDACIÓN</a:t>
            </a:r>
            <a:endParaRPr lang="en-US" sz="1600" b="1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66896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4 CuadroTexto"/>
          <p:cNvSpPr txBox="1"/>
          <p:nvPr/>
        </p:nvSpPr>
        <p:spPr>
          <a:xfrm>
            <a:off x="0" y="6234"/>
            <a:ext cx="11522073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s-ES" sz="2800" dirty="0"/>
              <a:t>ALTERNATIVAS DE INTERVENCIÓN SOBRE EL DIQUE</a:t>
            </a:r>
            <a:endParaRPr lang="es-CO" sz="2800" dirty="0"/>
          </a:p>
        </p:txBody>
      </p:sp>
      <p:sp>
        <p:nvSpPr>
          <p:cNvPr id="10" name="Rectangle 9"/>
          <p:cNvSpPr/>
          <p:nvPr/>
        </p:nvSpPr>
        <p:spPr>
          <a:xfrm>
            <a:off x="3174777" y="5825672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42007098"/>
              </p:ext>
            </p:extLst>
          </p:nvPr>
        </p:nvGraphicFramePr>
        <p:xfrm>
          <a:off x="483793" y="1050839"/>
          <a:ext cx="10393091" cy="5538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9426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0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b="3196"/>
          <a:stretch/>
        </p:blipFill>
        <p:spPr bwMode="auto">
          <a:xfrm>
            <a:off x="410825" y="1936588"/>
            <a:ext cx="3366280" cy="48733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6" b="3350"/>
          <a:stretch/>
        </p:blipFill>
        <p:spPr bwMode="auto">
          <a:xfrm>
            <a:off x="5820088" y="25150"/>
            <a:ext cx="2616753" cy="35106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0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9" b="3579"/>
          <a:stretch/>
        </p:blipFill>
        <p:spPr bwMode="auto">
          <a:xfrm>
            <a:off x="8654722" y="-1"/>
            <a:ext cx="2523152" cy="35023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0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13" b="3121"/>
          <a:stretch/>
        </p:blipFill>
        <p:spPr bwMode="auto">
          <a:xfrm>
            <a:off x="5820088" y="3573570"/>
            <a:ext cx="2616753" cy="36190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0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r="21370" b="3121"/>
          <a:stretch/>
        </p:blipFill>
        <p:spPr bwMode="auto">
          <a:xfrm>
            <a:off x="8654722" y="3573570"/>
            <a:ext cx="2523152" cy="35441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5150" y="6377740"/>
            <a:ext cx="2715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Lucida Sans"/>
                <a:cs typeface="Lucida Sans"/>
              </a:rPr>
              <a:t>CONDICIÓN ACTUAL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81774" y="3191663"/>
            <a:ext cx="3023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/>
                <a:cs typeface="Lucida Sans"/>
              </a:rPr>
              <a:t>DIQUE ACTUAL REFORZADO</a:t>
            </a:r>
            <a:endParaRPr lang="en-US" sz="1400" b="1" dirty="0">
              <a:latin typeface="Lucida Sans"/>
              <a:cs typeface="Lucida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55350" y="3202918"/>
            <a:ext cx="2522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/>
                <a:cs typeface="Lucida Sans"/>
              </a:rPr>
              <a:t>DIQUE HASTA PINILLOS</a:t>
            </a:r>
            <a:endParaRPr lang="en-US" sz="1400" b="1" dirty="0">
              <a:latin typeface="Lucida Sans"/>
              <a:cs typeface="Lucida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9496" y="6884811"/>
            <a:ext cx="27550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/>
                <a:cs typeface="Lucida Sans"/>
              </a:rPr>
              <a:t>DIQUE CON DERIVACIONES</a:t>
            </a:r>
            <a:endParaRPr lang="en-US" sz="1400" b="1" dirty="0">
              <a:latin typeface="Lucida Sans"/>
              <a:cs typeface="Lucida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55350" y="6809951"/>
            <a:ext cx="2616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Lucida Sans"/>
                <a:cs typeface="Lucida Sans"/>
              </a:rPr>
              <a:t>DIQUE PARALELO</a:t>
            </a:r>
            <a:endParaRPr lang="en-US" sz="1400" b="1" dirty="0">
              <a:latin typeface="Lucida Sans"/>
              <a:cs typeface="Lucida Sans"/>
            </a:endParaRPr>
          </a:p>
        </p:txBody>
      </p:sp>
      <p:sp>
        <p:nvSpPr>
          <p:cNvPr id="19" name="4 CuadroTexto"/>
          <p:cNvSpPr txBox="1"/>
          <p:nvPr/>
        </p:nvSpPr>
        <p:spPr>
          <a:xfrm>
            <a:off x="188606" y="6746"/>
            <a:ext cx="5061081" cy="830997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l"/>
            <a:r>
              <a:rPr lang="es-ES" sz="2400" dirty="0"/>
              <a:t>ANÁLISIS DE ALTERNATIVAS SOBRE EL DIQUE</a:t>
            </a:r>
            <a:endParaRPr lang="es-CO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251048" y="1061737"/>
            <a:ext cx="5048935" cy="4462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defTabSz="914400">
              <a:spcBef>
                <a:spcPct val="20000"/>
              </a:spcBef>
              <a:buFont typeface="Arial" pitchFamily="34" charset="0"/>
              <a:buNone/>
              <a:defRPr sz="2300" b="1">
                <a:solidFill>
                  <a:schemeClr val="tx1">
                    <a:lumMod val="50000"/>
                    <a:lumOff val="50000"/>
                  </a:schemeClr>
                </a:solidFill>
                <a:latin typeface="Lucida Sans" pitchFamily="34" charset="0"/>
              </a:defRPr>
            </a:lvl1pPr>
            <a:lvl2pPr marL="742950" indent="-285750" defTabSz="9144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2pPr>
            <a:lvl3pPr marL="11430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3pPr>
            <a:lvl4pPr marL="1600200" indent="-228600" defTabSz="9144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4pPr>
            <a:lvl5pPr marL="20574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5pPr>
            <a:lvl6pPr marL="2514600" indent="-228600" defTabSz="9144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6pPr>
            <a:lvl7pPr marL="29718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7pPr>
            <a:lvl8pPr marL="3429000" indent="-228600" defTabSz="914400">
              <a:spcBef>
                <a:spcPct val="20000"/>
              </a:spcBef>
              <a:buFont typeface="Courier New" pitchFamily="49" charset="0"/>
              <a:buChar char="o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8pPr>
            <a:lvl9pPr marL="3886200" indent="-228600" defTabSz="914400">
              <a:spcBef>
                <a:spcPct val="20000"/>
              </a:spcBef>
              <a:buFont typeface="Arial" pitchFamily="34" charset="0"/>
              <a:buChar char="•"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9pPr>
          </a:lstStyle>
          <a:p>
            <a:r>
              <a:rPr lang="en-US" sz="2000" dirty="0"/>
              <a:t>PROBABILIDAD DE INUNDACIÓN</a:t>
            </a:r>
          </a:p>
        </p:txBody>
      </p:sp>
      <p:pic>
        <p:nvPicPr>
          <p:cNvPr id="21" name="Imagen 20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3"/>
          <a:stretch/>
        </p:blipFill>
        <p:spPr bwMode="auto">
          <a:xfrm>
            <a:off x="3717474" y="1848561"/>
            <a:ext cx="720377" cy="53188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87106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5200" y="3600803"/>
            <a:ext cx="3171610" cy="3591000"/>
          </a:xfrm>
          <a:prstGeom prst="rect">
            <a:avLst/>
          </a:prstGeom>
        </p:spPr>
      </p:pic>
      <p:pic>
        <p:nvPicPr>
          <p:cNvPr id="5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59" y="3600803"/>
            <a:ext cx="3169032" cy="3591000"/>
          </a:xfrm>
          <a:prstGeom prst="rect">
            <a:avLst/>
          </a:prstGeom>
        </p:spPr>
      </p:pic>
      <p:pic>
        <p:nvPicPr>
          <p:cNvPr id="6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590" y="0"/>
            <a:ext cx="3199220" cy="3591000"/>
          </a:xfrm>
          <a:prstGeom prst="rect">
            <a:avLst/>
          </a:prstGeom>
        </p:spPr>
      </p:pic>
      <p:pic>
        <p:nvPicPr>
          <p:cNvPr id="7" name="Imagen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559" y="0"/>
            <a:ext cx="3169031" cy="3591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0615" y="4684569"/>
            <a:ext cx="461191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2400" b="1" dirty="0">
                <a:latin typeface="Lucida Sans"/>
                <a:cs typeface="Lucida Sans"/>
              </a:rPr>
              <a:t>ANÁLISIS DE ALTERNATIVAS SOBRE EL DIQUE</a:t>
            </a:r>
          </a:p>
          <a:p>
            <a:endParaRPr lang="es-CO" sz="2000" b="1" dirty="0">
              <a:latin typeface="Lucida Sans"/>
              <a:cs typeface="Lucida Sans"/>
            </a:endParaRPr>
          </a:p>
          <a:p>
            <a:r>
              <a:rPr lang="es-ES_tradnl" b="1" dirty="0" smtClean="0">
                <a:latin typeface="Lucida Sans"/>
                <a:cs typeface="Lucida Sans"/>
              </a:rPr>
              <a:t>CAMBIO PORCENTUAL DE LA PÉRDIDA </a:t>
            </a:r>
            <a:r>
              <a:rPr lang="en-US" b="1" dirty="0" smtClean="0">
                <a:latin typeface="Lucida Sans"/>
                <a:cs typeface="Lucida Sans"/>
              </a:rPr>
              <a:t>(%)</a:t>
            </a:r>
            <a:endParaRPr lang="es-CO" b="1" dirty="0">
              <a:latin typeface="Lucida Sans"/>
              <a:cs typeface="Lucida San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22" y="66777"/>
            <a:ext cx="2883661" cy="35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46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68534" y="644470"/>
            <a:ext cx="9451702" cy="601020"/>
          </a:xfrm>
        </p:spPr>
        <p:txBody>
          <a:bodyPr/>
          <a:lstStyle/>
          <a:p>
            <a:r>
              <a:rPr lang="es-CO" dirty="0" smtClean="0"/>
              <a:t>Pérdidas anuales totales (toda la Mojana)</a:t>
            </a:r>
            <a:endParaRPr lang="es-CO" dirty="0"/>
          </a:p>
        </p:txBody>
      </p:sp>
      <p:sp>
        <p:nvSpPr>
          <p:cNvPr id="20" name="4 CuadroTexto"/>
          <p:cNvSpPr txBox="1"/>
          <p:nvPr/>
        </p:nvSpPr>
        <p:spPr>
          <a:xfrm>
            <a:off x="227698" y="11202"/>
            <a:ext cx="10874137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algn="l"/>
            <a:r>
              <a:rPr lang="es-ES" dirty="0"/>
              <a:t>EFECTOS DE LAS ALTERNATIVAS EN EL RIESGO</a:t>
            </a:r>
            <a:endParaRPr lang="es-CO" dirty="0"/>
          </a:p>
        </p:txBody>
      </p:sp>
      <p:grpSp>
        <p:nvGrpSpPr>
          <p:cNvPr id="2" name="Group 1"/>
          <p:cNvGrpSpPr/>
          <p:nvPr/>
        </p:nvGrpSpPr>
        <p:grpSpPr>
          <a:xfrm>
            <a:off x="905295" y="1334591"/>
            <a:ext cx="10616780" cy="5820739"/>
            <a:chOff x="905295" y="1372316"/>
            <a:chExt cx="10616780" cy="5820739"/>
          </a:xfrm>
        </p:grpSpPr>
        <p:sp>
          <p:nvSpPr>
            <p:cNvPr id="6" name="Rectangle 5"/>
            <p:cNvSpPr/>
            <p:nvPr/>
          </p:nvSpPr>
          <p:spPr>
            <a:xfrm>
              <a:off x="3259766" y="5961740"/>
              <a:ext cx="8262309" cy="12313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Imagen 6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5295" y="1372316"/>
              <a:ext cx="9103240" cy="52296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7598962" y="5680433"/>
              <a:ext cx="13288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Lucida Sans"/>
                  <a:cs typeface="Lucida Sans"/>
                </a:rPr>
                <a:t>DIQUE PARALELO</a:t>
              </a:r>
              <a:endParaRPr lang="en-US" sz="1200" b="1" dirty="0">
                <a:latin typeface="Lucida Sans"/>
                <a:cs typeface="Lucida San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08862" y="5599630"/>
              <a:ext cx="120011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Lucida Sans"/>
                  <a:cs typeface="Lucida Sans"/>
                </a:rPr>
                <a:t>DIQUE HASTA PINILLOS</a:t>
              </a:r>
            </a:p>
            <a:p>
              <a:pPr algn="ctr"/>
              <a:endParaRPr lang="en-US" sz="1200" b="1" dirty="0">
                <a:latin typeface="Lucida Sans"/>
                <a:cs typeface="Lucida San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097245" y="5637255"/>
              <a:ext cx="132889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Lucida Sans"/>
                  <a:cs typeface="Lucida Sans"/>
                </a:rPr>
                <a:t>DIQUE ACTUAL REFORZADO</a:t>
              </a:r>
            </a:p>
            <a:p>
              <a:pPr algn="ctr"/>
              <a:endParaRPr lang="en-US" sz="1200" b="1" dirty="0" smtClean="0">
                <a:latin typeface="Lucida Sans"/>
                <a:cs typeface="Lucida San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83244" y="5674980"/>
              <a:ext cx="132889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Lucida Sans"/>
                  <a:cs typeface="Lucida Sans"/>
                </a:rPr>
                <a:t>CONDICIÓN ACTUAL</a:t>
              </a:r>
              <a:endParaRPr lang="en-US" sz="1200" b="1" dirty="0">
                <a:latin typeface="Lucida Sans"/>
                <a:cs typeface="Lucida San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58090" y="5738324"/>
              <a:ext cx="1424928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Lucida Sans"/>
                  <a:cs typeface="Lucida Sans"/>
                </a:rPr>
                <a:t>DIQUE CON DERIVACIONES</a:t>
              </a:r>
              <a:endParaRPr lang="en-US" sz="1200" b="1" dirty="0">
                <a:latin typeface="Lucida Sans"/>
                <a:cs typeface="Lucida San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3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55 CuadroTexto"/>
          <p:cNvSpPr txBox="1"/>
          <p:nvPr/>
        </p:nvSpPr>
        <p:spPr>
          <a:xfrm>
            <a:off x="1241671" y="4103629"/>
            <a:ext cx="1928826" cy="71438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Proyecto cuenca Magdalena-Cauca, Misión Técnica Colombo-Holandesa     (Misión Mitch)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0" name="56 CuadroTexto"/>
          <p:cNvSpPr txBox="1"/>
          <p:nvPr/>
        </p:nvSpPr>
        <p:spPr>
          <a:xfrm>
            <a:off x="4527819" y="4103629"/>
            <a:ext cx="1071570" cy="71438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Diseño dique marginal (SEDIC-HIMAT)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1" name="57 CuadroTexto"/>
          <p:cNvSpPr txBox="1"/>
          <p:nvPr/>
        </p:nvSpPr>
        <p:spPr>
          <a:xfrm>
            <a:off x="5670827" y="4103629"/>
            <a:ext cx="1303743" cy="71438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Primera modelación hidrológica (ICA-HIMAT-UNIANDES)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2" name="58 CuadroTexto"/>
          <p:cNvSpPr txBox="1"/>
          <p:nvPr/>
        </p:nvSpPr>
        <p:spPr>
          <a:xfrm>
            <a:off x="8587877" y="4103629"/>
            <a:ext cx="1512106" cy="71438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Programa de Desarrollo Sostenible de la Región de La </a:t>
            </a:r>
            <a:r>
              <a:rPr lang="es-MX" sz="1000" b="1" dirty="0" err="1" smtClean="0">
                <a:latin typeface="Lucida Sans" panose="020B0602030504020204" pitchFamily="34" charset="0"/>
              </a:rPr>
              <a:t>Mojana</a:t>
            </a:r>
            <a:r>
              <a:rPr lang="es-MX" sz="1000" b="1" dirty="0" smtClean="0">
                <a:latin typeface="Lucida Sans" panose="020B0602030504020204" pitchFamily="34" charset="0"/>
              </a:rPr>
              <a:t> (DNP-FAO)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3" name="59 CuadroTexto"/>
          <p:cNvSpPr txBox="1"/>
          <p:nvPr/>
        </p:nvSpPr>
        <p:spPr>
          <a:xfrm>
            <a:off x="1241671" y="5268755"/>
            <a:ext cx="1928826" cy="114300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Estrategias para la reactivación económica y social de la región de La </a:t>
            </a:r>
            <a:r>
              <a:rPr lang="es-MX" sz="1000" b="1" dirty="0" err="1" smtClean="0">
                <a:latin typeface="Lucida Sans" panose="020B0602030504020204" pitchFamily="34" charset="0"/>
              </a:rPr>
              <a:t>Mojana</a:t>
            </a:r>
            <a:r>
              <a:rPr lang="es-MX" sz="1000" b="1" dirty="0" smtClean="0">
                <a:latin typeface="Lucida Sans" panose="020B0602030504020204" pitchFamily="34" charset="0"/>
              </a:rPr>
              <a:t> (CONPES 3421)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4" name="60 CuadroTexto"/>
          <p:cNvSpPr txBox="1"/>
          <p:nvPr/>
        </p:nvSpPr>
        <p:spPr>
          <a:xfrm>
            <a:off x="7028149" y="4103629"/>
            <a:ext cx="1500198" cy="71438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Estudio para el control de inundaciones de la región de La </a:t>
            </a:r>
            <a:r>
              <a:rPr lang="es-MX" sz="1000" b="1" dirty="0" err="1" smtClean="0">
                <a:latin typeface="Lucida Sans" panose="020B0602030504020204" pitchFamily="34" charset="0"/>
              </a:rPr>
              <a:t>Mojana</a:t>
            </a:r>
            <a:r>
              <a:rPr lang="es-MX" sz="1000" b="1" dirty="0" smtClean="0">
                <a:latin typeface="Lucida Sans" panose="020B0602030504020204" pitchFamily="34" charset="0"/>
              </a:rPr>
              <a:t> (UNAL)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5" name="61 CuadroTexto"/>
          <p:cNvSpPr txBox="1"/>
          <p:nvPr/>
        </p:nvSpPr>
        <p:spPr>
          <a:xfrm>
            <a:off x="3241935" y="4103629"/>
            <a:ext cx="1214446" cy="714380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Primer dique artesanal (</a:t>
            </a:r>
            <a:r>
              <a:rPr lang="es-MX" sz="1000" b="1" dirty="0" err="1" smtClean="0">
                <a:latin typeface="Lucida Sans" panose="020B0602030504020204" pitchFamily="34" charset="0"/>
              </a:rPr>
              <a:t>Nechí</a:t>
            </a:r>
            <a:r>
              <a:rPr lang="es-MX" sz="1000" b="1" dirty="0" smtClean="0">
                <a:latin typeface="Lucida Sans" panose="020B0602030504020204" pitchFamily="34" charset="0"/>
              </a:rPr>
              <a:t>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6" name="62 CuadroTexto"/>
          <p:cNvSpPr txBox="1"/>
          <p:nvPr/>
        </p:nvSpPr>
        <p:spPr>
          <a:xfrm>
            <a:off x="1241671" y="3889315"/>
            <a:ext cx="1928826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1972-1977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7" name="63 CuadroTexto"/>
          <p:cNvSpPr txBox="1"/>
          <p:nvPr/>
        </p:nvSpPr>
        <p:spPr>
          <a:xfrm>
            <a:off x="4527819" y="3889315"/>
            <a:ext cx="1071570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1985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8" name="64 CuadroTexto"/>
          <p:cNvSpPr txBox="1"/>
          <p:nvPr/>
        </p:nvSpPr>
        <p:spPr>
          <a:xfrm>
            <a:off x="5670827" y="3889315"/>
            <a:ext cx="1303743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1996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19" name="65 CuadroTexto"/>
          <p:cNvSpPr txBox="1"/>
          <p:nvPr/>
        </p:nvSpPr>
        <p:spPr>
          <a:xfrm>
            <a:off x="8587877" y="3889315"/>
            <a:ext cx="1512106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2003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0" name="66 CuadroTexto"/>
          <p:cNvSpPr txBox="1"/>
          <p:nvPr/>
        </p:nvSpPr>
        <p:spPr>
          <a:xfrm>
            <a:off x="1241671" y="5054441"/>
            <a:ext cx="1928826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2006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1" name="67 CuadroTexto"/>
          <p:cNvSpPr txBox="1"/>
          <p:nvPr/>
        </p:nvSpPr>
        <p:spPr>
          <a:xfrm>
            <a:off x="7028149" y="3889315"/>
            <a:ext cx="1500198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2002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2" name="68 CuadroTexto"/>
          <p:cNvSpPr txBox="1"/>
          <p:nvPr/>
        </p:nvSpPr>
        <p:spPr>
          <a:xfrm>
            <a:off x="3241935" y="3889315"/>
            <a:ext cx="1214446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1978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3" name="85 CuadroTexto"/>
          <p:cNvSpPr txBox="1"/>
          <p:nvPr/>
        </p:nvSpPr>
        <p:spPr>
          <a:xfrm>
            <a:off x="6313769" y="5268755"/>
            <a:ext cx="1357322" cy="1143008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 defTabSz="457200"/>
            <a:r>
              <a:rPr lang="es-ES" sz="1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PND (2010-2014)</a:t>
            </a:r>
          </a:p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Programa de ordenamiento ambiental y desarrollo territorial de La </a:t>
            </a:r>
            <a:r>
              <a:rPr lang="es-MX" sz="1000" b="1" dirty="0" err="1" smtClean="0">
                <a:latin typeface="Lucida Sans" panose="020B0602030504020204" pitchFamily="34" charset="0"/>
              </a:rPr>
              <a:t>Mojana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4" name="87 CuadroTexto"/>
          <p:cNvSpPr txBox="1"/>
          <p:nvPr/>
        </p:nvSpPr>
        <p:spPr>
          <a:xfrm>
            <a:off x="8671223" y="5268755"/>
            <a:ext cx="1428760" cy="114300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1000" b="1" dirty="0" smtClean="0">
                <a:solidFill>
                  <a:prstClr val="black"/>
                </a:solidFill>
                <a:latin typeface="Lucida Sans" panose="020B0602030504020204" pitchFamily="34" charset="0"/>
              </a:rPr>
              <a:t>Plan de Acción para la reducción del riesgo de inundaciones y adaptación al cambio climático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5" name="88 CuadroTexto"/>
          <p:cNvSpPr txBox="1"/>
          <p:nvPr/>
        </p:nvSpPr>
        <p:spPr>
          <a:xfrm>
            <a:off x="7742529" y="5268755"/>
            <a:ext cx="857256" cy="1143008"/>
          </a:xfrm>
          <a:prstGeom prst="rect">
            <a:avLst/>
          </a:prstGeom>
          <a:solidFill>
            <a:schemeClr val="accent6"/>
          </a:solidFill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Creación del Fondo Adaptación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6" name="89 CuadroTexto"/>
          <p:cNvSpPr txBox="1"/>
          <p:nvPr/>
        </p:nvSpPr>
        <p:spPr>
          <a:xfrm>
            <a:off x="6313769" y="5054441"/>
            <a:ext cx="1357322" cy="142876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2010-2014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7" name="91 CuadroTexto"/>
          <p:cNvSpPr txBox="1"/>
          <p:nvPr/>
        </p:nvSpPr>
        <p:spPr>
          <a:xfrm>
            <a:off x="8671223" y="5032323"/>
            <a:ext cx="1428760" cy="16499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2011 a la fecha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28" name="92 CuadroTexto"/>
          <p:cNvSpPr txBox="1"/>
          <p:nvPr/>
        </p:nvSpPr>
        <p:spPr>
          <a:xfrm>
            <a:off x="7742529" y="5032323"/>
            <a:ext cx="857256" cy="164994"/>
          </a:xfrm>
          <a:prstGeom prst="rect">
            <a:avLst/>
          </a:prstGeom>
          <a:solidFill>
            <a:schemeClr val="accent6"/>
          </a:solidFill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900" b="1" dirty="0" smtClean="0">
                <a:latin typeface="Lucida Sans" panose="020B0602030504020204" pitchFamily="34" charset="0"/>
              </a:rPr>
              <a:t>2010-2011</a:t>
            </a:r>
            <a:endParaRPr lang="es-MX" sz="900" b="1" dirty="0">
              <a:latin typeface="Lucida Sans" panose="020B0602030504020204" pitchFamily="34" charset="0"/>
            </a:endParaRPr>
          </a:p>
        </p:txBody>
      </p:sp>
      <p:sp>
        <p:nvSpPr>
          <p:cNvPr id="29" name="93 CuadroTexto"/>
          <p:cNvSpPr txBox="1"/>
          <p:nvPr/>
        </p:nvSpPr>
        <p:spPr>
          <a:xfrm>
            <a:off x="3241935" y="5268755"/>
            <a:ext cx="1214446" cy="1143008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1000" b="1" dirty="0" smtClean="0">
                <a:latin typeface="Lucida Sans" panose="020B0602030504020204" pitchFamily="34" charset="0"/>
              </a:rPr>
              <a:t>Plan de Acciones Regionales Prioritarias para el desarrollo sustentable de La </a:t>
            </a:r>
            <a:r>
              <a:rPr lang="es-ES" sz="1000" b="1" dirty="0" err="1" smtClean="0">
                <a:latin typeface="Lucida Sans" panose="020B0602030504020204" pitchFamily="34" charset="0"/>
              </a:rPr>
              <a:t>Mojana</a:t>
            </a:r>
            <a:r>
              <a:rPr lang="es-ES" sz="1000" b="1" dirty="0" smtClean="0">
                <a:solidFill>
                  <a:prstClr val="black"/>
                </a:solidFill>
                <a:latin typeface="Lucida Sans" panose="020B0602030504020204" pitchFamily="34" charset="0"/>
              </a:rPr>
              <a:t> (DNP-PNUD)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30" name="94 CuadroTexto"/>
          <p:cNvSpPr txBox="1"/>
          <p:nvPr/>
        </p:nvSpPr>
        <p:spPr>
          <a:xfrm>
            <a:off x="3241935" y="5054441"/>
            <a:ext cx="1214446" cy="142876"/>
          </a:xfrm>
          <a:prstGeom prst="rect">
            <a:avLst/>
          </a:prstGeom>
          <a:noFill/>
          <a:ln w="15875">
            <a:solidFill>
              <a:srgbClr val="C00000"/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2008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31" name="96 CuadroTexto"/>
          <p:cNvSpPr txBox="1"/>
          <p:nvPr/>
        </p:nvSpPr>
        <p:spPr>
          <a:xfrm>
            <a:off x="4527819" y="5268755"/>
            <a:ext cx="1714512" cy="1143008"/>
          </a:xfrm>
          <a:prstGeom prst="rect">
            <a:avLst/>
          </a:prstGeom>
          <a:solidFill>
            <a:schemeClr val="tx1">
              <a:lumMod val="65000"/>
              <a:lumOff val="35000"/>
              <a:alpha val="24000"/>
            </a:scheme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ES" sz="1000" b="1" dirty="0" smtClean="0">
                <a:latin typeface="Lucida Sans" panose="020B0602030504020204" pitchFamily="34" charset="0"/>
              </a:rPr>
              <a:t>Diseño y construcción del Dique con compuertas, Estructura de control hidráulico y terraplén vía San Marcos-Majagual-</a:t>
            </a:r>
            <a:r>
              <a:rPr lang="es-ES" sz="1000" b="1" dirty="0" err="1" smtClean="0">
                <a:latin typeface="Lucida Sans" panose="020B0602030504020204" pitchFamily="34" charset="0"/>
              </a:rPr>
              <a:t>Achí</a:t>
            </a:r>
            <a:r>
              <a:rPr lang="es-ES" sz="1000" b="1" dirty="0" smtClean="0">
                <a:latin typeface="Lucida Sans" panose="020B0602030504020204" pitchFamily="34" charset="0"/>
              </a:rPr>
              <a:t> (INVÍAS)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sp>
        <p:nvSpPr>
          <p:cNvPr id="32" name="97 CuadroTexto"/>
          <p:cNvSpPr txBox="1"/>
          <p:nvPr/>
        </p:nvSpPr>
        <p:spPr>
          <a:xfrm>
            <a:off x="4527819" y="5054441"/>
            <a:ext cx="1714512" cy="142876"/>
          </a:xfrm>
          <a:prstGeom prst="rect">
            <a:avLst/>
          </a:prstGeom>
          <a:solidFill>
            <a:schemeClr val="tx1">
              <a:lumMod val="65000"/>
              <a:lumOff val="35000"/>
              <a:alpha val="24000"/>
            </a:schemeClr>
          </a:solidFill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rtlCol="0" anchor="ctr" anchorCtr="0">
            <a:noAutofit/>
          </a:bodyPr>
          <a:lstStyle/>
          <a:p>
            <a:pPr algn="ctr"/>
            <a:r>
              <a:rPr lang="es-MX" sz="1000" b="1" dirty="0" smtClean="0">
                <a:latin typeface="Lucida Sans" panose="020B0602030504020204" pitchFamily="34" charset="0"/>
              </a:rPr>
              <a:t>2007-2009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  <p:grpSp>
        <p:nvGrpSpPr>
          <p:cNvPr id="33" name="100 Grupo"/>
          <p:cNvGrpSpPr/>
          <p:nvPr/>
        </p:nvGrpSpPr>
        <p:grpSpPr>
          <a:xfrm>
            <a:off x="455916" y="514316"/>
            <a:ext cx="10484101" cy="3214710"/>
            <a:chOff x="0" y="642918"/>
            <a:chExt cx="9144000" cy="3571900"/>
          </a:xfrm>
        </p:grpSpPr>
        <p:pic>
          <p:nvPicPr>
            <p:cNvPr id="34" name="70 Imagen" descr="oni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642918"/>
              <a:ext cx="9144000" cy="3571900"/>
            </a:xfrm>
            <a:prstGeom prst="rect">
              <a:avLst/>
            </a:prstGeom>
          </p:spPr>
        </p:pic>
        <p:sp>
          <p:nvSpPr>
            <p:cNvPr id="35" name="71 Rectángulo"/>
            <p:cNvSpPr/>
            <p:nvPr/>
          </p:nvSpPr>
          <p:spPr>
            <a:xfrm>
              <a:off x="3428992" y="785794"/>
              <a:ext cx="714380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6" name="72 Rectángulo"/>
            <p:cNvSpPr/>
            <p:nvPr/>
          </p:nvSpPr>
          <p:spPr>
            <a:xfrm>
              <a:off x="5000628" y="785794"/>
              <a:ext cx="71438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7" name="73 Rectángulo"/>
            <p:cNvSpPr/>
            <p:nvPr/>
          </p:nvSpPr>
          <p:spPr>
            <a:xfrm>
              <a:off x="6429388" y="785794"/>
              <a:ext cx="71438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8" name="74 Rectángulo"/>
            <p:cNvSpPr/>
            <p:nvPr/>
          </p:nvSpPr>
          <p:spPr>
            <a:xfrm>
              <a:off x="7286644" y="785794"/>
              <a:ext cx="71438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9" name="75 Rectángulo"/>
            <p:cNvSpPr/>
            <p:nvPr/>
          </p:nvSpPr>
          <p:spPr>
            <a:xfrm>
              <a:off x="7643834" y="785794"/>
              <a:ext cx="71438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0" name="76 Rectángulo"/>
            <p:cNvSpPr/>
            <p:nvPr/>
          </p:nvSpPr>
          <p:spPr>
            <a:xfrm>
              <a:off x="4214810" y="785794"/>
              <a:ext cx="71438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1" name="79 Rectángulo"/>
            <p:cNvSpPr/>
            <p:nvPr/>
          </p:nvSpPr>
          <p:spPr>
            <a:xfrm>
              <a:off x="8143900" y="785794"/>
              <a:ext cx="142876" cy="2988669"/>
            </a:xfrm>
            <a:prstGeom prst="rect">
              <a:avLst/>
            </a:prstGeom>
            <a:solidFill>
              <a:schemeClr val="accent6">
                <a:alpha val="59000"/>
              </a:schemeClr>
            </a:solidFill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2" name="80 Rectángulo"/>
            <p:cNvSpPr/>
            <p:nvPr/>
          </p:nvSpPr>
          <p:spPr>
            <a:xfrm>
              <a:off x="7858148" y="785794"/>
              <a:ext cx="71438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3" name="82 Rectángulo"/>
            <p:cNvSpPr/>
            <p:nvPr/>
          </p:nvSpPr>
          <p:spPr>
            <a:xfrm>
              <a:off x="8215338" y="785794"/>
              <a:ext cx="500066" cy="2988669"/>
            </a:xfrm>
            <a:prstGeom prst="rect">
              <a:avLst/>
            </a:prstGeom>
            <a:noFill/>
            <a:ln w="34925">
              <a:solidFill>
                <a:srgbClr val="00B05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4" name="77 Flecha abajo"/>
            <p:cNvSpPr/>
            <p:nvPr/>
          </p:nvSpPr>
          <p:spPr>
            <a:xfrm rot="10800000">
              <a:off x="8143900" y="3344860"/>
              <a:ext cx="142876" cy="265659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5" name="84 Rectángulo"/>
            <p:cNvSpPr/>
            <p:nvPr/>
          </p:nvSpPr>
          <p:spPr>
            <a:xfrm>
              <a:off x="7143768" y="785794"/>
              <a:ext cx="71438" cy="2988669"/>
            </a:xfrm>
            <a:prstGeom prst="rect">
              <a:avLst/>
            </a:prstGeom>
            <a:noFill/>
            <a:ln w="19050">
              <a:solidFill>
                <a:srgbClr val="C00000">
                  <a:alpha val="7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6" name="95 Flecha abajo"/>
            <p:cNvSpPr/>
            <p:nvPr/>
          </p:nvSpPr>
          <p:spPr>
            <a:xfrm rot="10800000">
              <a:off x="7500958" y="2928932"/>
              <a:ext cx="142876" cy="265659"/>
            </a:xfrm>
            <a:prstGeom prst="downArrow">
              <a:avLst/>
            </a:prstGeom>
            <a:solidFill>
              <a:srgbClr val="C0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47" name="78 Rectángulo"/>
            <p:cNvSpPr/>
            <p:nvPr/>
          </p:nvSpPr>
          <p:spPr>
            <a:xfrm>
              <a:off x="8072462" y="785794"/>
              <a:ext cx="500066" cy="2988669"/>
            </a:xfrm>
            <a:prstGeom prst="rect">
              <a:avLst/>
            </a:prstGeom>
            <a:noFill/>
            <a:ln w="19050">
              <a:solidFill>
                <a:schemeClr val="tx1">
                  <a:alpha val="7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48" name="99 CuadroTexto"/>
          <p:cNvSpPr txBox="1"/>
          <p:nvPr/>
        </p:nvSpPr>
        <p:spPr>
          <a:xfrm>
            <a:off x="3255164" y="4710"/>
            <a:ext cx="4464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/>
              <a:t>OCEANIC NIÑO INDEX (1950-2015)</a:t>
            </a:r>
            <a:endParaRPr lang="es-MX" sz="2000" b="1" dirty="0"/>
          </a:p>
        </p:txBody>
      </p:sp>
      <p:sp>
        <p:nvSpPr>
          <p:cNvPr id="49" name="101 CuadroTexto"/>
          <p:cNvSpPr txBox="1"/>
          <p:nvPr/>
        </p:nvSpPr>
        <p:spPr>
          <a:xfrm>
            <a:off x="1027389" y="6425269"/>
            <a:ext cx="9144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solidFill>
                  <a:srgbClr val="C00000"/>
                </a:solidFill>
                <a:latin typeface="Lucida Sans" panose="020B0602030504020204" pitchFamily="34" charset="0"/>
              </a:rPr>
              <a:t>Intervenciones reactivas a eventos climáticos con un marcado sesgo hacia infraestructura y una baja inversión social. </a:t>
            </a:r>
            <a:endParaRPr lang="es-MX" sz="2000" b="1" dirty="0">
              <a:solidFill>
                <a:srgbClr val="C00000"/>
              </a:solidFill>
              <a:latin typeface="Lucida Sans" panose="020B0602030504020204" pitchFamily="34" charset="0"/>
            </a:endParaRPr>
          </a:p>
        </p:txBody>
      </p:sp>
      <p:sp>
        <p:nvSpPr>
          <p:cNvPr id="50" name="44 Rectángulo"/>
          <p:cNvSpPr/>
          <p:nvPr/>
        </p:nvSpPr>
        <p:spPr>
          <a:xfrm>
            <a:off x="1670299" y="3554243"/>
            <a:ext cx="8143932" cy="28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00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51" name="45 Rectángulo"/>
          <p:cNvSpPr/>
          <p:nvPr/>
        </p:nvSpPr>
        <p:spPr>
          <a:xfrm>
            <a:off x="9999041" y="3511066"/>
            <a:ext cx="285752" cy="257177"/>
          </a:xfrm>
          <a:prstGeom prst="rect">
            <a:avLst/>
          </a:prstGeom>
          <a:solidFill>
            <a:schemeClr val="tx1">
              <a:lumMod val="65000"/>
              <a:lumOff val="35000"/>
              <a:alpha val="52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000">
              <a:latin typeface="Lucida Sans" panose="020B0602030504020204" pitchFamily="34" charset="0"/>
            </a:endParaRPr>
          </a:p>
        </p:txBody>
      </p:sp>
      <p:sp>
        <p:nvSpPr>
          <p:cNvPr id="52" name="46 CuadroTexto"/>
          <p:cNvSpPr txBox="1"/>
          <p:nvPr/>
        </p:nvSpPr>
        <p:spPr>
          <a:xfrm>
            <a:off x="899542" y="3482805"/>
            <a:ext cx="97229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00" b="1" dirty="0" smtClean="0">
                <a:latin typeface="Lucida Sans" panose="020B0602030504020204" pitchFamily="34" charset="0"/>
              </a:rPr>
              <a:t>50   52   54   56   58    60   62   64    66   68    70   72   74   76   78    80   82   84    86   88   90   92   94   96    98   00   02    04   06   08   10   12   14</a:t>
            </a:r>
            <a:endParaRPr lang="es-MX" sz="1000" b="1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27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4 CuadroTexto"/>
          <p:cNvSpPr txBox="1"/>
          <p:nvPr/>
        </p:nvSpPr>
        <p:spPr>
          <a:xfrm>
            <a:off x="0" y="11202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s-ES" dirty="0"/>
              <a:t>MODELO DE INTERVENCIÓN BASADO </a:t>
            </a:r>
            <a:r>
              <a:rPr lang="es-ES" dirty="0" smtClean="0"/>
              <a:t>EN DIQUES</a:t>
            </a:r>
            <a:endParaRPr lang="es-CO" dirty="0"/>
          </a:p>
        </p:txBody>
      </p:sp>
      <p:sp>
        <p:nvSpPr>
          <p:cNvPr id="11" name="Rectangle 10"/>
          <p:cNvSpPr/>
          <p:nvPr/>
        </p:nvSpPr>
        <p:spPr>
          <a:xfrm>
            <a:off x="403692" y="800527"/>
            <a:ext cx="1727160" cy="3611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927" y="959649"/>
            <a:ext cx="5621122" cy="5672012"/>
          </a:xfrm>
          <a:prstGeom prst="rect">
            <a:avLst/>
          </a:prstGeom>
        </p:spPr>
      </p:pic>
      <p:pic>
        <p:nvPicPr>
          <p:cNvPr id="7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23" y="995510"/>
            <a:ext cx="4849973" cy="532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97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Victor\Documents\FOTOS PROYECTO AMARO\PICT02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72" y="3917793"/>
            <a:ext cx="4024970" cy="301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4 CuadroTexto"/>
          <p:cNvSpPr txBox="1"/>
          <p:nvPr/>
        </p:nvSpPr>
        <p:spPr>
          <a:xfrm>
            <a:off x="6417573" y="6151756"/>
            <a:ext cx="402497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solidFill>
                  <a:srgbClr val="000090"/>
                </a:solidFill>
                <a:latin typeface="Verdana"/>
                <a:cs typeface="Verdana"/>
              </a:rPr>
              <a:t>Fenómeno de La Niña 2010-2011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90"/>
                </a:solidFill>
                <a:latin typeface="Verdana"/>
                <a:cs typeface="Verdana"/>
              </a:rPr>
              <a:t>11 municipios afectados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90"/>
                </a:solidFill>
                <a:latin typeface="Verdana"/>
                <a:cs typeface="Verdana"/>
              </a:rPr>
              <a:t>180.569 personas afectadas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s-ES_tradnl" sz="1400" dirty="0" smtClean="0">
                <a:solidFill>
                  <a:srgbClr val="000090"/>
                </a:solidFill>
                <a:latin typeface="Verdana"/>
                <a:cs typeface="Verdana"/>
              </a:rPr>
              <a:t>316.641 hectáreas inundadas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572" y="823778"/>
            <a:ext cx="4024970" cy="3029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23" y="995510"/>
            <a:ext cx="4849973" cy="5323956"/>
          </a:xfrm>
          <a:prstGeom prst="rect">
            <a:avLst/>
          </a:prstGeom>
        </p:spPr>
      </p:pic>
      <p:sp>
        <p:nvSpPr>
          <p:cNvPr id="7" name="4 CuadroTexto"/>
          <p:cNvSpPr txBox="1"/>
          <p:nvPr/>
        </p:nvSpPr>
        <p:spPr>
          <a:xfrm>
            <a:off x="0" y="11202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s-ES" dirty="0"/>
              <a:t>MODELO DE INTERVENCIÓN BASADO EN DIQUES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559953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03692" y="800527"/>
            <a:ext cx="1727160" cy="3611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10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6" b="3350"/>
          <a:stretch/>
        </p:blipFill>
        <p:spPr bwMode="auto">
          <a:xfrm>
            <a:off x="6264669" y="781864"/>
            <a:ext cx="3970536" cy="6044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20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93"/>
          <a:stretch/>
        </p:blipFill>
        <p:spPr bwMode="auto">
          <a:xfrm>
            <a:off x="10235205" y="796804"/>
            <a:ext cx="866630" cy="62322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4669" y="6775058"/>
            <a:ext cx="3970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Lucida Sans"/>
                <a:cs typeface="Lucida Sans"/>
              </a:rPr>
              <a:t>PROBABILIDAD DE INUNDACIÓN</a:t>
            </a:r>
            <a:endParaRPr lang="en-US" sz="1600" b="1" dirty="0">
              <a:latin typeface="Lucida Sans"/>
              <a:cs typeface="Lucida Sans"/>
            </a:endParaRPr>
          </a:p>
        </p:txBody>
      </p:sp>
      <p:pic>
        <p:nvPicPr>
          <p:cNvPr id="14" name="Imagen 10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b="3196"/>
          <a:stretch/>
        </p:blipFill>
        <p:spPr bwMode="auto">
          <a:xfrm>
            <a:off x="6249727" y="785587"/>
            <a:ext cx="3970536" cy="60051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523" y="995510"/>
            <a:ext cx="4849973" cy="5323956"/>
          </a:xfrm>
          <a:prstGeom prst="rect">
            <a:avLst/>
          </a:prstGeom>
        </p:spPr>
      </p:pic>
      <p:sp>
        <p:nvSpPr>
          <p:cNvPr id="9" name="4 CuadroTexto"/>
          <p:cNvSpPr txBox="1"/>
          <p:nvPr/>
        </p:nvSpPr>
        <p:spPr>
          <a:xfrm>
            <a:off x="0" y="11202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s-ES" dirty="0"/>
              <a:t>MODELO DE INTERVENCIÓN BASADO EN DIQUES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35054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>
          <a:xfrm>
            <a:off x="226198" y="634493"/>
            <a:ext cx="9451702" cy="601020"/>
          </a:xfrm>
        </p:spPr>
        <p:txBody>
          <a:bodyPr/>
          <a:lstStyle/>
          <a:p>
            <a:r>
              <a:rPr lang="es-CO" dirty="0" smtClean="0"/>
              <a:t>Sobre la vulnerabilidad física</a:t>
            </a:r>
            <a:endParaRPr lang="es-CO" dirty="0"/>
          </a:p>
        </p:txBody>
      </p:sp>
      <p:pic>
        <p:nvPicPr>
          <p:cNvPr id="8" name="Picture 5" descr="I:\OmarD\Fotos\Belize\100_34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05373"/>
            <a:ext cx="3712044" cy="2319899"/>
          </a:xfrm>
          <a:prstGeom prst="rect">
            <a:avLst/>
          </a:prstGeom>
          <a:noFill/>
        </p:spPr>
      </p:pic>
      <p:pic>
        <p:nvPicPr>
          <p:cNvPr id="9" name="Picture 2" descr="I:\OmarD\Fotos\Belize\100_3423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74131" y="1105373"/>
            <a:ext cx="3720138" cy="2324958"/>
          </a:xfrm>
          <a:prstGeom prst="rect">
            <a:avLst/>
          </a:prstGeom>
          <a:noFill/>
        </p:spPr>
      </p:pic>
      <p:pic>
        <p:nvPicPr>
          <p:cNvPr id="10" name="Picture 4" descr="I:\OmarD\Fotos\Belize\100_3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4268" y="1105373"/>
            <a:ext cx="4234303" cy="2646294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4269" y="3146800"/>
            <a:ext cx="4251374" cy="220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7071" y="3146800"/>
            <a:ext cx="4083079" cy="218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 descr="I:\OmarD\Fotos\Belize\100_34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146800"/>
            <a:ext cx="4037071" cy="2523030"/>
          </a:xfrm>
          <a:prstGeom prst="rect">
            <a:avLst/>
          </a:prstGeom>
          <a:noFill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-136742" y="5188226"/>
            <a:ext cx="3937796" cy="201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 descr="I:\OmarD\Fotos\Belize\100_346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20149" y="5188227"/>
            <a:ext cx="3764866" cy="2352911"/>
          </a:xfrm>
          <a:prstGeom prst="rect">
            <a:avLst/>
          </a:prstGeom>
          <a:noFill/>
        </p:spPr>
      </p:pic>
      <p:pic>
        <p:nvPicPr>
          <p:cNvPr id="16" name="Picture 6" descr="I:\OmarD\Fotos\Belize\100_346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74131" y="5188226"/>
            <a:ext cx="4444740" cy="2777809"/>
          </a:xfrm>
          <a:prstGeom prst="rect">
            <a:avLst/>
          </a:prstGeom>
          <a:noFill/>
        </p:spPr>
      </p:pic>
      <p:sp>
        <p:nvSpPr>
          <p:cNvPr id="18" name="TextBox 8"/>
          <p:cNvSpPr txBox="1"/>
          <p:nvPr/>
        </p:nvSpPr>
        <p:spPr>
          <a:xfrm>
            <a:off x="1" y="7383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INFRAESTRUCTURA MAS SEGURA Y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1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agen 1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05" y="563522"/>
            <a:ext cx="4600793" cy="5639614"/>
          </a:xfrm>
          <a:prstGeom prst="rect">
            <a:avLst/>
          </a:prstGeom>
        </p:spPr>
      </p:pic>
      <p:pic>
        <p:nvPicPr>
          <p:cNvPr id="106" name="Imagen 10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9" b="3196"/>
          <a:stretch/>
        </p:blipFill>
        <p:spPr bwMode="auto">
          <a:xfrm>
            <a:off x="6175277" y="636517"/>
            <a:ext cx="3636927" cy="5407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13" name="90 Grupo"/>
          <p:cNvGrpSpPr/>
          <p:nvPr/>
        </p:nvGrpSpPr>
        <p:grpSpPr>
          <a:xfrm>
            <a:off x="377475" y="1738853"/>
            <a:ext cx="2425488" cy="1648087"/>
            <a:chOff x="461949" y="4214818"/>
            <a:chExt cx="2181225" cy="1776413"/>
          </a:xfrm>
        </p:grpSpPr>
        <p:sp>
          <p:nvSpPr>
            <p:cNvPr id="114" name="Freeform 2"/>
            <p:cNvSpPr>
              <a:spLocks/>
            </p:cNvSpPr>
            <p:nvPr/>
          </p:nvSpPr>
          <p:spPr bwMode="auto">
            <a:xfrm>
              <a:off x="471474" y="4214818"/>
              <a:ext cx="2159000" cy="474741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856" y="1120"/>
                </a:cxn>
                <a:cxn ang="0">
                  <a:pos x="1360" y="432"/>
                </a:cxn>
                <a:cxn ang="0">
                  <a:pos x="1352" y="200"/>
                </a:cxn>
                <a:cxn ang="0">
                  <a:pos x="640" y="0"/>
                </a:cxn>
                <a:cxn ang="0">
                  <a:pos x="8" y="224"/>
                </a:cxn>
              </a:cxnLst>
              <a:rect l="0" t="0" r="r" b="b"/>
              <a:pathLst>
                <a:path w="1360" h="1120">
                  <a:moveTo>
                    <a:pt x="0" y="488"/>
                  </a:moveTo>
                  <a:lnTo>
                    <a:pt x="856" y="1120"/>
                  </a:lnTo>
                  <a:lnTo>
                    <a:pt x="1360" y="432"/>
                  </a:lnTo>
                  <a:lnTo>
                    <a:pt x="1352" y="200"/>
                  </a:lnTo>
                  <a:lnTo>
                    <a:pt x="640" y="0"/>
                  </a:lnTo>
                  <a:lnTo>
                    <a:pt x="8" y="224"/>
                  </a:lnTo>
                </a:path>
              </a:pathLst>
            </a:custGeom>
            <a:solidFill>
              <a:srgbClr val="EAEAEA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s-CO"/>
            </a:p>
          </p:txBody>
        </p:sp>
        <p:grpSp>
          <p:nvGrpSpPr>
            <p:cNvPr id="115" name="Group 417"/>
            <p:cNvGrpSpPr>
              <a:grpSpLocks/>
            </p:cNvGrpSpPr>
            <p:nvPr/>
          </p:nvGrpSpPr>
          <p:grpSpPr bwMode="auto">
            <a:xfrm>
              <a:off x="511162" y="4292606"/>
              <a:ext cx="2124075" cy="1633537"/>
              <a:chOff x="177" y="849"/>
              <a:chExt cx="1338" cy="1029"/>
            </a:xfrm>
          </p:grpSpPr>
          <p:sp>
            <p:nvSpPr>
              <p:cNvPr id="190" name="Freeform 418"/>
              <p:cNvSpPr>
                <a:spLocks/>
              </p:cNvSpPr>
              <p:nvPr/>
            </p:nvSpPr>
            <p:spPr bwMode="auto">
              <a:xfrm>
                <a:off x="507" y="1284"/>
                <a:ext cx="459" cy="5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9" y="264"/>
                  </a:cxn>
                  <a:cxn ang="0">
                    <a:pos x="459" y="594"/>
                  </a:cxn>
                  <a:cxn ang="0">
                    <a:pos x="0" y="252"/>
                  </a:cxn>
                  <a:cxn ang="0">
                    <a:pos x="0" y="0"/>
                  </a:cxn>
                </a:cxnLst>
                <a:rect l="0" t="0" r="r" b="b"/>
                <a:pathLst>
                  <a:path w="459" h="594">
                    <a:moveTo>
                      <a:pt x="0" y="0"/>
                    </a:moveTo>
                    <a:lnTo>
                      <a:pt x="459" y="264"/>
                    </a:lnTo>
                    <a:lnTo>
                      <a:pt x="459" y="594"/>
                    </a:lnTo>
                    <a:lnTo>
                      <a:pt x="0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91" name="Freeform 419"/>
              <p:cNvSpPr>
                <a:spLocks/>
              </p:cNvSpPr>
              <p:nvPr/>
            </p:nvSpPr>
            <p:spPr bwMode="auto">
              <a:xfrm>
                <a:off x="1320" y="1035"/>
                <a:ext cx="195" cy="468"/>
              </a:xfrm>
              <a:custGeom>
                <a:avLst/>
                <a:gdLst/>
                <a:ahLst/>
                <a:cxnLst>
                  <a:cxn ang="0">
                    <a:pos x="0" y="207"/>
                  </a:cxn>
                  <a:cxn ang="0">
                    <a:pos x="54" y="150"/>
                  </a:cxn>
                  <a:cxn ang="0">
                    <a:pos x="54" y="258"/>
                  </a:cxn>
                  <a:cxn ang="0">
                    <a:pos x="135" y="159"/>
                  </a:cxn>
                  <a:cxn ang="0">
                    <a:pos x="132" y="66"/>
                  </a:cxn>
                  <a:cxn ang="0">
                    <a:pos x="195" y="0"/>
                  </a:cxn>
                  <a:cxn ang="0">
                    <a:pos x="195" y="207"/>
                  </a:cxn>
                  <a:cxn ang="0">
                    <a:pos x="0" y="468"/>
                  </a:cxn>
                  <a:cxn ang="0">
                    <a:pos x="0" y="207"/>
                  </a:cxn>
                </a:cxnLst>
                <a:rect l="0" t="0" r="r" b="b"/>
                <a:pathLst>
                  <a:path w="195" h="468">
                    <a:moveTo>
                      <a:pt x="0" y="207"/>
                    </a:moveTo>
                    <a:lnTo>
                      <a:pt x="54" y="150"/>
                    </a:lnTo>
                    <a:lnTo>
                      <a:pt x="54" y="258"/>
                    </a:lnTo>
                    <a:lnTo>
                      <a:pt x="135" y="159"/>
                    </a:lnTo>
                    <a:lnTo>
                      <a:pt x="132" y="66"/>
                    </a:lnTo>
                    <a:lnTo>
                      <a:pt x="195" y="0"/>
                    </a:lnTo>
                    <a:lnTo>
                      <a:pt x="195" y="207"/>
                    </a:lnTo>
                    <a:lnTo>
                      <a:pt x="0" y="468"/>
                    </a:lnTo>
                    <a:lnTo>
                      <a:pt x="0" y="20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92" name="Freeform 420"/>
              <p:cNvSpPr>
                <a:spLocks/>
              </p:cNvSpPr>
              <p:nvPr/>
            </p:nvSpPr>
            <p:spPr bwMode="auto">
              <a:xfrm>
                <a:off x="1044" y="1332"/>
                <a:ext cx="192" cy="531"/>
              </a:xfrm>
              <a:custGeom>
                <a:avLst/>
                <a:gdLst/>
                <a:ahLst/>
                <a:cxnLst>
                  <a:cxn ang="0">
                    <a:pos x="57" y="147"/>
                  </a:cxn>
                  <a:cxn ang="0">
                    <a:pos x="0" y="207"/>
                  </a:cxn>
                  <a:cxn ang="0">
                    <a:pos x="0" y="531"/>
                  </a:cxn>
                  <a:cxn ang="0">
                    <a:pos x="192" y="282"/>
                  </a:cxn>
                  <a:cxn ang="0">
                    <a:pos x="192" y="0"/>
                  </a:cxn>
                  <a:cxn ang="0">
                    <a:pos x="135" y="57"/>
                  </a:cxn>
                  <a:cxn ang="0">
                    <a:pos x="135" y="198"/>
                  </a:cxn>
                  <a:cxn ang="0">
                    <a:pos x="57" y="297"/>
                  </a:cxn>
                  <a:cxn ang="0">
                    <a:pos x="57" y="147"/>
                  </a:cxn>
                </a:cxnLst>
                <a:rect l="0" t="0" r="r" b="b"/>
                <a:pathLst>
                  <a:path w="192" h="531">
                    <a:moveTo>
                      <a:pt x="57" y="147"/>
                    </a:moveTo>
                    <a:lnTo>
                      <a:pt x="0" y="207"/>
                    </a:lnTo>
                    <a:lnTo>
                      <a:pt x="0" y="531"/>
                    </a:lnTo>
                    <a:lnTo>
                      <a:pt x="192" y="282"/>
                    </a:lnTo>
                    <a:lnTo>
                      <a:pt x="192" y="0"/>
                    </a:lnTo>
                    <a:lnTo>
                      <a:pt x="135" y="57"/>
                    </a:lnTo>
                    <a:lnTo>
                      <a:pt x="135" y="198"/>
                    </a:lnTo>
                    <a:lnTo>
                      <a:pt x="57" y="297"/>
                    </a:lnTo>
                    <a:lnTo>
                      <a:pt x="57" y="14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93" name="Freeform 421"/>
              <p:cNvSpPr>
                <a:spLocks/>
              </p:cNvSpPr>
              <p:nvPr/>
            </p:nvSpPr>
            <p:spPr bwMode="auto">
              <a:xfrm>
                <a:off x="177" y="1092"/>
                <a:ext cx="294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90"/>
                  </a:cxn>
                  <a:cxn ang="0">
                    <a:pos x="159" y="195"/>
                  </a:cxn>
                  <a:cxn ang="0">
                    <a:pos x="294" y="276"/>
                  </a:cxn>
                  <a:cxn ang="0">
                    <a:pos x="294" y="414"/>
                  </a:cxn>
                  <a:cxn ang="0">
                    <a:pos x="0" y="198"/>
                  </a:cxn>
                  <a:cxn ang="0">
                    <a:pos x="0" y="0"/>
                  </a:cxn>
                </a:cxnLst>
                <a:rect l="0" t="0" r="r" b="b"/>
                <a:pathLst>
                  <a:path w="294" h="414">
                    <a:moveTo>
                      <a:pt x="0" y="0"/>
                    </a:moveTo>
                    <a:lnTo>
                      <a:pt x="159" y="90"/>
                    </a:lnTo>
                    <a:lnTo>
                      <a:pt x="159" y="195"/>
                    </a:lnTo>
                    <a:lnTo>
                      <a:pt x="294" y="276"/>
                    </a:lnTo>
                    <a:lnTo>
                      <a:pt x="294" y="414"/>
                    </a:lnTo>
                    <a:lnTo>
                      <a:pt x="0" y="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94" name="Freeform 422"/>
              <p:cNvSpPr>
                <a:spLocks/>
              </p:cNvSpPr>
              <p:nvPr/>
            </p:nvSpPr>
            <p:spPr bwMode="auto">
              <a:xfrm>
                <a:off x="561" y="1074"/>
                <a:ext cx="711" cy="213"/>
              </a:xfrm>
              <a:custGeom>
                <a:avLst/>
                <a:gdLst/>
                <a:ahLst/>
                <a:cxnLst>
                  <a:cxn ang="0">
                    <a:pos x="75" y="213"/>
                  </a:cxn>
                  <a:cxn ang="0">
                    <a:pos x="0" y="174"/>
                  </a:cxn>
                  <a:cxn ang="0">
                    <a:pos x="294" y="0"/>
                  </a:cxn>
                  <a:cxn ang="0">
                    <a:pos x="711" y="147"/>
                  </a:cxn>
                  <a:cxn ang="0">
                    <a:pos x="648" y="213"/>
                  </a:cxn>
                  <a:cxn ang="0">
                    <a:pos x="294" y="69"/>
                  </a:cxn>
                  <a:cxn ang="0">
                    <a:pos x="75" y="213"/>
                  </a:cxn>
                </a:cxnLst>
                <a:rect l="0" t="0" r="r" b="b"/>
                <a:pathLst>
                  <a:path w="711" h="213">
                    <a:moveTo>
                      <a:pt x="75" y="213"/>
                    </a:moveTo>
                    <a:lnTo>
                      <a:pt x="0" y="174"/>
                    </a:lnTo>
                    <a:lnTo>
                      <a:pt x="294" y="0"/>
                    </a:lnTo>
                    <a:lnTo>
                      <a:pt x="711" y="147"/>
                    </a:lnTo>
                    <a:lnTo>
                      <a:pt x="648" y="213"/>
                    </a:lnTo>
                    <a:lnTo>
                      <a:pt x="294" y="69"/>
                    </a:lnTo>
                    <a:lnTo>
                      <a:pt x="75" y="21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95" name="Freeform 423"/>
              <p:cNvSpPr>
                <a:spLocks/>
              </p:cNvSpPr>
              <p:nvPr/>
            </p:nvSpPr>
            <p:spPr bwMode="auto">
              <a:xfrm>
                <a:off x="912" y="936"/>
                <a:ext cx="540" cy="168"/>
              </a:xfrm>
              <a:custGeom>
                <a:avLst/>
                <a:gdLst/>
                <a:ahLst/>
                <a:cxnLst>
                  <a:cxn ang="0">
                    <a:pos x="57" y="123"/>
                  </a:cxn>
                  <a:cxn ang="0">
                    <a:pos x="0" y="105"/>
                  </a:cxn>
                  <a:cxn ang="0">
                    <a:pos x="174" y="0"/>
                  </a:cxn>
                  <a:cxn ang="0">
                    <a:pos x="540" y="105"/>
                  </a:cxn>
                  <a:cxn ang="0">
                    <a:pos x="480" y="168"/>
                  </a:cxn>
                  <a:cxn ang="0">
                    <a:pos x="174" y="57"/>
                  </a:cxn>
                  <a:cxn ang="0">
                    <a:pos x="57" y="123"/>
                  </a:cxn>
                </a:cxnLst>
                <a:rect l="0" t="0" r="r" b="b"/>
                <a:pathLst>
                  <a:path w="540" h="168">
                    <a:moveTo>
                      <a:pt x="57" y="123"/>
                    </a:moveTo>
                    <a:lnTo>
                      <a:pt x="0" y="105"/>
                    </a:lnTo>
                    <a:lnTo>
                      <a:pt x="174" y="0"/>
                    </a:lnTo>
                    <a:lnTo>
                      <a:pt x="540" y="105"/>
                    </a:lnTo>
                    <a:lnTo>
                      <a:pt x="480" y="168"/>
                    </a:lnTo>
                    <a:lnTo>
                      <a:pt x="174" y="57"/>
                    </a:lnTo>
                    <a:lnTo>
                      <a:pt x="57" y="12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96" name="Freeform 424"/>
              <p:cNvSpPr>
                <a:spLocks/>
              </p:cNvSpPr>
              <p:nvPr/>
            </p:nvSpPr>
            <p:spPr bwMode="auto">
              <a:xfrm>
                <a:off x="591" y="849"/>
                <a:ext cx="438" cy="99"/>
              </a:xfrm>
              <a:custGeom>
                <a:avLst/>
                <a:gdLst/>
                <a:ahLst/>
                <a:cxnLst>
                  <a:cxn ang="0">
                    <a:pos x="60" y="93"/>
                  </a:cxn>
                  <a:cxn ang="0">
                    <a:pos x="0" y="72"/>
                  </a:cxn>
                  <a:cxn ang="0">
                    <a:pos x="195" y="0"/>
                  </a:cxn>
                  <a:cxn ang="0">
                    <a:pos x="438" y="66"/>
                  </a:cxn>
                  <a:cxn ang="0">
                    <a:pos x="384" y="99"/>
                  </a:cxn>
                  <a:cxn ang="0">
                    <a:pos x="195" y="36"/>
                  </a:cxn>
                  <a:cxn ang="0">
                    <a:pos x="60" y="93"/>
                  </a:cxn>
                </a:cxnLst>
                <a:rect l="0" t="0" r="r" b="b"/>
                <a:pathLst>
                  <a:path w="438" h="99">
                    <a:moveTo>
                      <a:pt x="60" y="93"/>
                    </a:moveTo>
                    <a:lnTo>
                      <a:pt x="0" y="72"/>
                    </a:lnTo>
                    <a:lnTo>
                      <a:pt x="195" y="0"/>
                    </a:lnTo>
                    <a:lnTo>
                      <a:pt x="438" y="66"/>
                    </a:lnTo>
                    <a:lnTo>
                      <a:pt x="384" y="99"/>
                    </a:lnTo>
                    <a:lnTo>
                      <a:pt x="195" y="36"/>
                    </a:lnTo>
                    <a:lnTo>
                      <a:pt x="60" y="9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97" name="Freeform 425"/>
              <p:cNvSpPr>
                <a:spLocks/>
              </p:cNvSpPr>
              <p:nvPr/>
            </p:nvSpPr>
            <p:spPr bwMode="auto">
              <a:xfrm>
                <a:off x="222" y="948"/>
                <a:ext cx="570" cy="153"/>
              </a:xfrm>
              <a:custGeom>
                <a:avLst/>
                <a:gdLst/>
                <a:ahLst/>
                <a:cxnLst>
                  <a:cxn ang="0">
                    <a:pos x="75" y="153"/>
                  </a:cxn>
                  <a:cxn ang="0">
                    <a:pos x="0" y="117"/>
                  </a:cxn>
                  <a:cxn ang="0">
                    <a:pos x="303" y="0"/>
                  </a:cxn>
                  <a:cxn ang="0">
                    <a:pos x="570" y="99"/>
                  </a:cxn>
                  <a:cxn ang="0">
                    <a:pos x="510" y="138"/>
                  </a:cxn>
                  <a:cxn ang="0">
                    <a:pos x="306" y="54"/>
                  </a:cxn>
                  <a:cxn ang="0">
                    <a:pos x="75" y="153"/>
                  </a:cxn>
                </a:cxnLst>
                <a:rect l="0" t="0" r="r" b="b"/>
                <a:pathLst>
                  <a:path w="570" h="153">
                    <a:moveTo>
                      <a:pt x="75" y="153"/>
                    </a:moveTo>
                    <a:lnTo>
                      <a:pt x="0" y="117"/>
                    </a:lnTo>
                    <a:lnTo>
                      <a:pt x="303" y="0"/>
                    </a:lnTo>
                    <a:lnTo>
                      <a:pt x="570" y="99"/>
                    </a:lnTo>
                    <a:lnTo>
                      <a:pt x="510" y="138"/>
                    </a:lnTo>
                    <a:lnTo>
                      <a:pt x="306" y="54"/>
                    </a:lnTo>
                    <a:lnTo>
                      <a:pt x="75" y="15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</p:grpSp>
        <p:sp>
          <p:nvSpPr>
            <p:cNvPr id="116" name="Line 427"/>
            <p:cNvSpPr>
              <a:spLocks noChangeShapeType="1"/>
            </p:cNvSpPr>
            <p:nvPr/>
          </p:nvSpPr>
          <p:spPr bwMode="auto">
            <a:xfrm flipV="1">
              <a:off x="1835137" y="4910143"/>
              <a:ext cx="808037" cy="10620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7" name="Line 428"/>
            <p:cNvSpPr>
              <a:spLocks noChangeShapeType="1"/>
            </p:cNvSpPr>
            <p:nvPr/>
          </p:nvSpPr>
          <p:spPr bwMode="auto">
            <a:xfrm flipV="1">
              <a:off x="461949" y="4598993"/>
              <a:ext cx="0" cy="3603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8" name="Line 429"/>
            <p:cNvSpPr>
              <a:spLocks noChangeShapeType="1"/>
            </p:cNvSpPr>
            <p:nvPr/>
          </p:nvSpPr>
          <p:spPr bwMode="auto">
            <a:xfrm flipV="1">
              <a:off x="2636824" y="4551368"/>
              <a:ext cx="0" cy="365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9" name="Line 430"/>
            <p:cNvSpPr>
              <a:spLocks noChangeShapeType="1"/>
            </p:cNvSpPr>
            <p:nvPr/>
          </p:nvSpPr>
          <p:spPr bwMode="auto">
            <a:xfrm flipV="1">
              <a:off x="1830374" y="5370518"/>
              <a:ext cx="0" cy="6064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0" name="Line 431"/>
            <p:cNvSpPr>
              <a:spLocks noChangeShapeType="1"/>
            </p:cNvSpPr>
            <p:nvPr/>
          </p:nvSpPr>
          <p:spPr bwMode="auto">
            <a:xfrm>
              <a:off x="1485887" y="4229106"/>
              <a:ext cx="1152525" cy="3159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1" name="Line 432"/>
            <p:cNvSpPr>
              <a:spLocks noChangeShapeType="1"/>
            </p:cNvSpPr>
            <p:nvPr/>
          </p:nvSpPr>
          <p:spPr bwMode="auto">
            <a:xfrm>
              <a:off x="474649" y="4603756"/>
              <a:ext cx="1362075" cy="7667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2" name="Line 433"/>
            <p:cNvSpPr>
              <a:spLocks noChangeShapeType="1"/>
            </p:cNvSpPr>
            <p:nvPr/>
          </p:nvSpPr>
          <p:spPr bwMode="auto">
            <a:xfrm flipV="1">
              <a:off x="1833549" y="4543431"/>
              <a:ext cx="800100" cy="8270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3" name="Line 434"/>
            <p:cNvSpPr>
              <a:spLocks noChangeShapeType="1"/>
            </p:cNvSpPr>
            <p:nvPr/>
          </p:nvSpPr>
          <p:spPr bwMode="auto">
            <a:xfrm rot="16200000" flipV="1">
              <a:off x="632605" y="4799812"/>
              <a:ext cx="1023938" cy="13589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4" name="Line 435"/>
            <p:cNvSpPr>
              <a:spLocks noChangeShapeType="1"/>
            </p:cNvSpPr>
            <p:nvPr/>
          </p:nvSpPr>
          <p:spPr bwMode="auto">
            <a:xfrm flipV="1">
              <a:off x="463537" y="4224343"/>
              <a:ext cx="1022350" cy="373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5" name="Line 436"/>
            <p:cNvSpPr>
              <a:spLocks noChangeShapeType="1"/>
            </p:cNvSpPr>
            <p:nvPr/>
          </p:nvSpPr>
          <p:spPr bwMode="auto">
            <a:xfrm flipH="1" flipV="1">
              <a:off x="1035037" y="4983168"/>
              <a:ext cx="728662" cy="4238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6" name="Line 437"/>
            <p:cNvSpPr>
              <a:spLocks noChangeShapeType="1"/>
            </p:cNvSpPr>
            <p:nvPr/>
          </p:nvSpPr>
          <p:spPr bwMode="auto">
            <a:xfrm flipV="1">
              <a:off x="1035037" y="4983168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7" name="Line 438"/>
            <p:cNvSpPr>
              <a:spLocks noChangeShapeType="1"/>
            </p:cNvSpPr>
            <p:nvPr/>
          </p:nvSpPr>
          <p:spPr bwMode="auto">
            <a:xfrm flipH="1" flipV="1">
              <a:off x="977887" y="4935543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8" name="Line 439"/>
            <p:cNvSpPr>
              <a:spLocks noChangeShapeType="1"/>
            </p:cNvSpPr>
            <p:nvPr/>
          </p:nvSpPr>
          <p:spPr bwMode="auto">
            <a:xfrm flipH="1" flipV="1">
              <a:off x="463537" y="4649793"/>
              <a:ext cx="509587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29" name="Line 440"/>
            <p:cNvSpPr>
              <a:spLocks noChangeShapeType="1"/>
            </p:cNvSpPr>
            <p:nvPr/>
          </p:nvSpPr>
          <p:spPr bwMode="auto">
            <a:xfrm flipV="1">
              <a:off x="2192324" y="5049843"/>
              <a:ext cx="0" cy="4460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0" name="Line 441"/>
            <p:cNvSpPr>
              <a:spLocks noChangeShapeType="1"/>
            </p:cNvSpPr>
            <p:nvPr/>
          </p:nvSpPr>
          <p:spPr bwMode="auto">
            <a:xfrm flipH="1" flipV="1">
              <a:off x="2325674" y="4911731"/>
              <a:ext cx="0" cy="409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1" name="Line 442"/>
            <p:cNvSpPr>
              <a:spLocks noChangeShapeType="1"/>
            </p:cNvSpPr>
            <p:nvPr/>
          </p:nvSpPr>
          <p:spPr bwMode="auto">
            <a:xfrm>
              <a:off x="534974" y="4606931"/>
              <a:ext cx="500063" cy="2714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2" name="Line 443"/>
            <p:cNvSpPr>
              <a:spLocks noChangeShapeType="1"/>
            </p:cNvSpPr>
            <p:nvPr/>
          </p:nvSpPr>
          <p:spPr bwMode="auto">
            <a:xfrm flipH="1" flipV="1">
              <a:off x="1949437" y="4387856"/>
              <a:ext cx="619125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3" name="Line 444"/>
            <p:cNvSpPr>
              <a:spLocks noChangeShapeType="1"/>
            </p:cNvSpPr>
            <p:nvPr/>
          </p:nvSpPr>
          <p:spPr bwMode="auto">
            <a:xfrm flipV="1">
              <a:off x="511162" y="4678368"/>
              <a:ext cx="0" cy="312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4" name="Line 445"/>
            <p:cNvSpPr>
              <a:spLocks noChangeShapeType="1"/>
            </p:cNvSpPr>
            <p:nvPr/>
          </p:nvSpPr>
          <p:spPr bwMode="auto">
            <a:xfrm flipV="1">
              <a:off x="796912" y="4840293"/>
              <a:ext cx="0" cy="1444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5" name="Line 446"/>
            <p:cNvSpPr>
              <a:spLocks noChangeShapeType="1"/>
            </p:cNvSpPr>
            <p:nvPr/>
          </p:nvSpPr>
          <p:spPr bwMode="auto">
            <a:xfrm flipH="1" flipV="1">
              <a:off x="763574" y="4816481"/>
              <a:ext cx="0" cy="165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6" name="Line 447"/>
            <p:cNvSpPr>
              <a:spLocks noChangeShapeType="1"/>
            </p:cNvSpPr>
            <p:nvPr/>
          </p:nvSpPr>
          <p:spPr bwMode="auto">
            <a:xfrm rot="16200000" flipH="1">
              <a:off x="808024" y="4948243"/>
              <a:ext cx="130175" cy="2063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7" name="Line 448"/>
            <p:cNvSpPr>
              <a:spLocks noChangeShapeType="1"/>
            </p:cNvSpPr>
            <p:nvPr/>
          </p:nvSpPr>
          <p:spPr bwMode="auto">
            <a:xfrm rot="16200000" flipH="1">
              <a:off x="831836" y="4953006"/>
              <a:ext cx="111125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8" name="Line 449"/>
            <p:cNvSpPr>
              <a:spLocks noChangeAspect="1" noChangeShapeType="1"/>
            </p:cNvSpPr>
            <p:nvPr/>
          </p:nvSpPr>
          <p:spPr bwMode="auto">
            <a:xfrm flipH="1">
              <a:off x="1978012" y="53736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39" name="Line 450"/>
            <p:cNvSpPr>
              <a:spLocks noChangeAspect="1" noChangeShapeType="1"/>
            </p:cNvSpPr>
            <p:nvPr/>
          </p:nvSpPr>
          <p:spPr bwMode="auto">
            <a:xfrm flipH="1">
              <a:off x="1974837" y="5359406"/>
              <a:ext cx="90487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0" name="Line 451"/>
            <p:cNvSpPr>
              <a:spLocks noChangeShapeType="1"/>
            </p:cNvSpPr>
            <p:nvPr/>
          </p:nvSpPr>
          <p:spPr bwMode="auto">
            <a:xfrm flipV="1">
              <a:off x="1978012" y="5283206"/>
              <a:ext cx="0" cy="2444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1" name="Line 452"/>
            <p:cNvSpPr>
              <a:spLocks noChangeShapeType="1"/>
            </p:cNvSpPr>
            <p:nvPr/>
          </p:nvSpPr>
          <p:spPr bwMode="auto">
            <a:xfrm flipV="1">
              <a:off x="2101837" y="5145093"/>
              <a:ext cx="0" cy="2301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2" name="Line 453"/>
            <p:cNvSpPr>
              <a:spLocks noChangeShapeType="1"/>
            </p:cNvSpPr>
            <p:nvPr/>
          </p:nvSpPr>
          <p:spPr bwMode="auto">
            <a:xfrm flipV="1">
              <a:off x="2058974" y="5187956"/>
              <a:ext cx="0" cy="173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3" name="Line 454"/>
            <p:cNvSpPr>
              <a:spLocks noChangeShapeType="1"/>
            </p:cNvSpPr>
            <p:nvPr/>
          </p:nvSpPr>
          <p:spPr bwMode="auto">
            <a:xfrm flipV="1">
              <a:off x="1887524" y="4583118"/>
              <a:ext cx="747713" cy="800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4" name="Line 455"/>
            <p:cNvSpPr>
              <a:spLocks noChangeShapeType="1"/>
            </p:cNvSpPr>
            <p:nvPr/>
          </p:nvSpPr>
          <p:spPr bwMode="auto">
            <a:xfrm>
              <a:off x="2058974" y="5359406"/>
              <a:ext cx="42863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5" name="Line 456"/>
            <p:cNvSpPr>
              <a:spLocks noChangeAspect="1" noChangeShapeType="1"/>
            </p:cNvSpPr>
            <p:nvPr/>
          </p:nvSpPr>
          <p:spPr bwMode="auto">
            <a:xfrm flipH="1">
              <a:off x="2411399" y="48402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6" name="Line 457"/>
            <p:cNvSpPr>
              <a:spLocks noChangeAspect="1" noChangeShapeType="1"/>
            </p:cNvSpPr>
            <p:nvPr/>
          </p:nvSpPr>
          <p:spPr bwMode="auto">
            <a:xfrm flipH="1">
              <a:off x="2408224" y="4826006"/>
              <a:ext cx="90488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7" name="Line 458"/>
            <p:cNvSpPr>
              <a:spLocks noChangeShapeType="1"/>
            </p:cNvSpPr>
            <p:nvPr/>
          </p:nvSpPr>
          <p:spPr bwMode="auto">
            <a:xfrm flipV="1">
              <a:off x="2411399" y="4811718"/>
              <a:ext cx="0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8" name="Line 459"/>
            <p:cNvSpPr>
              <a:spLocks noChangeShapeType="1"/>
            </p:cNvSpPr>
            <p:nvPr/>
          </p:nvSpPr>
          <p:spPr bwMode="auto">
            <a:xfrm flipV="1">
              <a:off x="2535224" y="4687893"/>
              <a:ext cx="0" cy="153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49" name="Line 460"/>
            <p:cNvSpPr>
              <a:spLocks noChangeShapeType="1"/>
            </p:cNvSpPr>
            <p:nvPr/>
          </p:nvSpPr>
          <p:spPr bwMode="auto">
            <a:xfrm flipV="1">
              <a:off x="2492362" y="4730756"/>
              <a:ext cx="0" cy="1000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0" name="Line 461"/>
            <p:cNvSpPr>
              <a:spLocks noChangeShapeType="1"/>
            </p:cNvSpPr>
            <p:nvPr/>
          </p:nvSpPr>
          <p:spPr bwMode="auto">
            <a:xfrm>
              <a:off x="2492362" y="4826006"/>
              <a:ext cx="42862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1" name="Line 462"/>
            <p:cNvSpPr>
              <a:spLocks noChangeShapeType="1"/>
            </p:cNvSpPr>
            <p:nvPr/>
          </p:nvSpPr>
          <p:spPr bwMode="auto">
            <a:xfrm flipV="1">
              <a:off x="1582724" y="4373568"/>
              <a:ext cx="323850" cy="185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2" name="Line 463"/>
            <p:cNvSpPr>
              <a:spLocks noChangeShapeType="1"/>
            </p:cNvSpPr>
            <p:nvPr/>
          </p:nvSpPr>
          <p:spPr bwMode="auto">
            <a:xfrm flipV="1">
              <a:off x="1625587" y="4383093"/>
              <a:ext cx="3333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3" name="Line 464"/>
            <p:cNvSpPr>
              <a:spLocks noChangeShapeType="1"/>
            </p:cNvSpPr>
            <p:nvPr/>
          </p:nvSpPr>
          <p:spPr bwMode="auto">
            <a:xfrm flipV="1">
              <a:off x="1677974" y="4425956"/>
              <a:ext cx="280988" cy="1714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4" name="Line 465"/>
            <p:cNvSpPr>
              <a:spLocks noChangeShapeType="1"/>
            </p:cNvSpPr>
            <p:nvPr/>
          </p:nvSpPr>
          <p:spPr bwMode="auto">
            <a:xfrm flipH="1">
              <a:off x="701662" y="4535493"/>
              <a:ext cx="361950" cy="1619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5" name="Line 466"/>
            <p:cNvSpPr>
              <a:spLocks noChangeShapeType="1"/>
            </p:cNvSpPr>
            <p:nvPr/>
          </p:nvSpPr>
          <p:spPr bwMode="auto">
            <a:xfrm>
              <a:off x="1477949" y="4349756"/>
              <a:ext cx="300038" cy="1047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6" name="Line 467"/>
            <p:cNvSpPr>
              <a:spLocks noChangeShapeType="1"/>
            </p:cNvSpPr>
            <p:nvPr/>
          </p:nvSpPr>
          <p:spPr bwMode="auto">
            <a:xfrm>
              <a:off x="1949437" y="4521206"/>
              <a:ext cx="49530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7" name="Line 468"/>
            <p:cNvSpPr>
              <a:spLocks noChangeShapeType="1"/>
            </p:cNvSpPr>
            <p:nvPr/>
          </p:nvSpPr>
          <p:spPr bwMode="auto">
            <a:xfrm flipV="1">
              <a:off x="539737" y="4411668"/>
              <a:ext cx="5238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8" name="Line 469"/>
            <p:cNvSpPr>
              <a:spLocks noChangeShapeType="1"/>
            </p:cNvSpPr>
            <p:nvPr/>
          </p:nvSpPr>
          <p:spPr bwMode="auto">
            <a:xfrm flipV="1">
              <a:off x="1476362" y="4254506"/>
              <a:ext cx="0" cy="968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59" name="Line 470"/>
            <p:cNvSpPr>
              <a:spLocks noChangeShapeType="1"/>
            </p:cNvSpPr>
            <p:nvPr/>
          </p:nvSpPr>
          <p:spPr bwMode="auto">
            <a:xfrm flipV="1">
              <a:off x="1168387" y="4287843"/>
              <a:ext cx="309562" cy="119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0" name="Line 471"/>
            <p:cNvSpPr>
              <a:spLocks noChangeShapeType="1"/>
            </p:cNvSpPr>
            <p:nvPr/>
          </p:nvSpPr>
          <p:spPr bwMode="auto">
            <a:xfrm>
              <a:off x="1954199" y="4425956"/>
              <a:ext cx="59055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1" name="Line 472"/>
            <p:cNvSpPr>
              <a:spLocks noChangeShapeType="1"/>
            </p:cNvSpPr>
            <p:nvPr/>
          </p:nvSpPr>
          <p:spPr bwMode="auto">
            <a:xfrm>
              <a:off x="1477949" y="4287843"/>
              <a:ext cx="395288" cy="1095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2" name="Line 473"/>
            <p:cNvSpPr>
              <a:spLocks noChangeShapeType="1"/>
            </p:cNvSpPr>
            <p:nvPr/>
          </p:nvSpPr>
          <p:spPr bwMode="auto">
            <a:xfrm flipH="1">
              <a:off x="1954199" y="4392618"/>
              <a:ext cx="0" cy="1301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3" name="Line 474"/>
            <p:cNvSpPr>
              <a:spLocks noChangeShapeType="1"/>
            </p:cNvSpPr>
            <p:nvPr/>
          </p:nvSpPr>
          <p:spPr bwMode="auto">
            <a:xfrm flipH="1" flipV="1">
              <a:off x="1477949" y="4254506"/>
              <a:ext cx="428625" cy="119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4" name="Line 475"/>
            <p:cNvSpPr>
              <a:spLocks noChangeShapeType="1"/>
            </p:cNvSpPr>
            <p:nvPr/>
          </p:nvSpPr>
          <p:spPr bwMode="auto">
            <a:xfrm flipV="1">
              <a:off x="2282812" y="4959356"/>
              <a:ext cx="0" cy="349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5" name="Line 476"/>
            <p:cNvSpPr>
              <a:spLocks noChangeShapeType="1"/>
            </p:cNvSpPr>
            <p:nvPr/>
          </p:nvSpPr>
          <p:spPr bwMode="auto">
            <a:xfrm>
              <a:off x="2282812" y="5302256"/>
              <a:ext cx="47625" cy="28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6" name="Line 477"/>
            <p:cNvSpPr>
              <a:spLocks noChangeShapeType="1"/>
            </p:cNvSpPr>
            <p:nvPr/>
          </p:nvSpPr>
          <p:spPr bwMode="auto">
            <a:xfrm>
              <a:off x="1628762" y="4581531"/>
              <a:ext cx="690562" cy="246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7" name="Line 478"/>
            <p:cNvSpPr>
              <a:spLocks noChangeShapeType="1"/>
            </p:cNvSpPr>
            <p:nvPr/>
          </p:nvSpPr>
          <p:spPr bwMode="auto">
            <a:xfrm flipH="1" flipV="1">
              <a:off x="1589074" y="4600581"/>
              <a:ext cx="695325" cy="254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8" name="Line 479"/>
            <p:cNvSpPr>
              <a:spLocks noChangeShapeType="1"/>
            </p:cNvSpPr>
            <p:nvPr/>
          </p:nvSpPr>
          <p:spPr bwMode="auto">
            <a:xfrm>
              <a:off x="1598599" y="4648206"/>
              <a:ext cx="655638" cy="2349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69" name="Line 480"/>
            <p:cNvSpPr>
              <a:spLocks noChangeShapeType="1"/>
            </p:cNvSpPr>
            <p:nvPr/>
          </p:nvSpPr>
          <p:spPr bwMode="auto">
            <a:xfrm flipH="1" flipV="1">
              <a:off x="1065199" y="4410081"/>
              <a:ext cx="476250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0" name="Line 481"/>
            <p:cNvSpPr>
              <a:spLocks noChangeShapeType="1"/>
            </p:cNvSpPr>
            <p:nvPr/>
          </p:nvSpPr>
          <p:spPr bwMode="auto">
            <a:xfrm>
              <a:off x="1065199" y="4448181"/>
              <a:ext cx="431800" cy="1635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1" name="Line 482"/>
            <p:cNvSpPr>
              <a:spLocks noChangeShapeType="1"/>
            </p:cNvSpPr>
            <p:nvPr/>
          </p:nvSpPr>
          <p:spPr bwMode="auto">
            <a:xfrm flipV="1">
              <a:off x="1120762" y="4640268"/>
              <a:ext cx="476250" cy="285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2" name="Line 483"/>
            <p:cNvSpPr>
              <a:spLocks noChangeShapeType="1"/>
            </p:cNvSpPr>
            <p:nvPr/>
          </p:nvSpPr>
          <p:spPr bwMode="auto">
            <a:xfrm>
              <a:off x="1114412" y="4386268"/>
              <a:ext cx="466725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3" name="Line 484"/>
            <p:cNvSpPr>
              <a:spLocks noChangeShapeType="1"/>
            </p:cNvSpPr>
            <p:nvPr/>
          </p:nvSpPr>
          <p:spPr bwMode="auto">
            <a:xfrm flipV="1">
              <a:off x="1082662" y="4597406"/>
              <a:ext cx="514350" cy="3095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4" name="Line 485"/>
            <p:cNvSpPr>
              <a:spLocks noChangeShapeType="1"/>
            </p:cNvSpPr>
            <p:nvPr/>
          </p:nvSpPr>
          <p:spPr bwMode="auto">
            <a:xfrm flipV="1">
              <a:off x="1035037" y="4583118"/>
              <a:ext cx="500062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5" name="Line 486"/>
            <p:cNvSpPr>
              <a:spLocks noChangeShapeType="1"/>
            </p:cNvSpPr>
            <p:nvPr/>
          </p:nvSpPr>
          <p:spPr bwMode="auto">
            <a:xfrm flipV="1">
              <a:off x="1835137" y="4854581"/>
              <a:ext cx="447675" cy="457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6" name="Line 487"/>
            <p:cNvSpPr>
              <a:spLocks noChangeShapeType="1"/>
            </p:cNvSpPr>
            <p:nvPr/>
          </p:nvSpPr>
          <p:spPr bwMode="auto">
            <a:xfrm flipV="1">
              <a:off x="1115999" y="4249743"/>
              <a:ext cx="366713" cy="1381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7" name="Line 488"/>
            <p:cNvSpPr>
              <a:spLocks noChangeShapeType="1"/>
            </p:cNvSpPr>
            <p:nvPr/>
          </p:nvSpPr>
          <p:spPr bwMode="auto">
            <a:xfrm flipV="1">
              <a:off x="582599" y="4445006"/>
              <a:ext cx="485775" cy="1905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8" name="Line 489"/>
            <p:cNvSpPr>
              <a:spLocks noChangeShapeType="1"/>
            </p:cNvSpPr>
            <p:nvPr/>
          </p:nvSpPr>
          <p:spPr bwMode="auto">
            <a:xfrm flipH="1">
              <a:off x="1258874" y="4349756"/>
              <a:ext cx="219075" cy="95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79" name="Line 490"/>
            <p:cNvSpPr>
              <a:spLocks noChangeShapeType="1"/>
            </p:cNvSpPr>
            <p:nvPr/>
          </p:nvSpPr>
          <p:spPr bwMode="auto">
            <a:xfrm flipH="1">
              <a:off x="1063612" y="4411668"/>
              <a:ext cx="0" cy="1238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0" name="Line 491"/>
            <p:cNvSpPr>
              <a:spLocks noChangeShapeType="1"/>
            </p:cNvSpPr>
            <p:nvPr/>
          </p:nvSpPr>
          <p:spPr bwMode="auto">
            <a:xfrm flipH="1">
              <a:off x="1587487" y="4606931"/>
              <a:ext cx="0" cy="1476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1" name="Line 492"/>
            <p:cNvSpPr>
              <a:spLocks noChangeShapeType="1"/>
            </p:cNvSpPr>
            <p:nvPr/>
          </p:nvSpPr>
          <p:spPr bwMode="auto">
            <a:xfrm>
              <a:off x="1582724" y="4754568"/>
              <a:ext cx="566738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2" name="Line 493"/>
            <p:cNvSpPr>
              <a:spLocks noChangeShapeType="1"/>
            </p:cNvSpPr>
            <p:nvPr/>
          </p:nvSpPr>
          <p:spPr bwMode="auto">
            <a:xfrm>
              <a:off x="1063612" y="4535493"/>
              <a:ext cx="319087" cy="1333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3" name="Line 494"/>
            <p:cNvSpPr>
              <a:spLocks noChangeShapeType="1"/>
            </p:cNvSpPr>
            <p:nvPr/>
          </p:nvSpPr>
          <p:spPr bwMode="auto">
            <a:xfrm>
              <a:off x="2220899" y="5021268"/>
              <a:ext cx="61913" cy="23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4" name="Line 495"/>
            <p:cNvSpPr>
              <a:spLocks noChangeShapeType="1"/>
            </p:cNvSpPr>
            <p:nvPr/>
          </p:nvSpPr>
          <p:spPr bwMode="auto">
            <a:xfrm flipH="1">
              <a:off x="1235062" y="4759331"/>
              <a:ext cx="347662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5" name="Line 496"/>
            <p:cNvSpPr>
              <a:spLocks noChangeShapeType="1"/>
            </p:cNvSpPr>
            <p:nvPr/>
          </p:nvSpPr>
          <p:spPr bwMode="auto">
            <a:xfrm flipH="1">
              <a:off x="1768462" y="4521206"/>
              <a:ext cx="176212" cy="1143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6" name="Line 497"/>
            <p:cNvSpPr>
              <a:spLocks noChangeShapeType="1"/>
            </p:cNvSpPr>
            <p:nvPr/>
          </p:nvSpPr>
          <p:spPr bwMode="auto">
            <a:xfrm flipV="1">
              <a:off x="2316149" y="4559306"/>
              <a:ext cx="261938" cy="2619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7" name="Line 498"/>
            <p:cNvSpPr>
              <a:spLocks noChangeShapeType="1"/>
            </p:cNvSpPr>
            <p:nvPr/>
          </p:nvSpPr>
          <p:spPr bwMode="auto">
            <a:xfrm>
              <a:off x="1087424" y="4906968"/>
              <a:ext cx="757238" cy="4143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8" name="Line 499"/>
            <p:cNvSpPr>
              <a:spLocks noChangeShapeType="1"/>
            </p:cNvSpPr>
            <p:nvPr/>
          </p:nvSpPr>
          <p:spPr bwMode="auto">
            <a:xfrm>
              <a:off x="1763699" y="5407031"/>
              <a:ext cx="0" cy="5238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89" name="Line 500"/>
            <p:cNvSpPr>
              <a:spLocks noChangeShapeType="1"/>
            </p:cNvSpPr>
            <p:nvPr/>
          </p:nvSpPr>
          <p:spPr bwMode="auto">
            <a:xfrm>
              <a:off x="1887524" y="5387981"/>
              <a:ext cx="0" cy="5191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</p:grpSp>
      <p:sp>
        <p:nvSpPr>
          <p:cNvPr id="198" name="CuadroTexto 197"/>
          <p:cNvSpPr txBox="1"/>
          <p:nvPr/>
        </p:nvSpPr>
        <p:spPr>
          <a:xfrm>
            <a:off x="3211432" y="2307696"/>
            <a:ext cx="2175511" cy="723582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r>
              <a:rPr lang="es-CO" sz="2000" dirty="0">
                <a:latin typeface="Lucida Sans" panose="020B0602030504020204" pitchFamily="34" charset="0"/>
              </a:rPr>
              <a:t>No </a:t>
            </a:r>
            <a:r>
              <a:rPr lang="es-CO" sz="2000" dirty="0" err="1">
                <a:latin typeface="Lucida Sans" panose="020B0602030504020204" pitchFamily="34" charset="0"/>
              </a:rPr>
              <a:t>palafíticas</a:t>
            </a:r>
            <a:endParaRPr lang="es-CO" sz="2000" dirty="0">
              <a:latin typeface="Lucida Sans" panose="020B0602030504020204" pitchFamily="34" charset="0"/>
            </a:endParaRPr>
          </a:p>
          <a:p>
            <a:r>
              <a:rPr lang="es-CO" sz="2000" dirty="0">
                <a:latin typeface="Lucida Sans" panose="020B0602030504020204" pitchFamily="34" charset="0"/>
              </a:rPr>
              <a:t>H = 0 m</a:t>
            </a:r>
            <a:endParaRPr lang="en-US" sz="2000" dirty="0">
              <a:latin typeface="Lucida Sans" panose="020B0602030504020204" pitchFamily="34" charset="0"/>
            </a:endParaRPr>
          </a:p>
        </p:txBody>
      </p:sp>
      <p:sp>
        <p:nvSpPr>
          <p:cNvPr id="103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402227" y="903927"/>
            <a:ext cx="9451702" cy="601020"/>
          </a:xfrm>
        </p:spPr>
        <p:txBody>
          <a:bodyPr/>
          <a:lstStyle/>
          <a:p>
            <a:r>
              <a:rPr lang="es-CO" smtClean="0"/>
              <a:t>Vida útil de 50 años</a:t>
            </a:r>
            <a:endParaRPr lang="en-US" dirty="0"/>
          </a:p>
        </p:txBody>
      </p:sp>
      <p:sp>
        <p:nvSpPr>
          <p:cNvPr id="104" name="CuadroTexto 3"/>
          <p:cNvSpPr txBox="1"/>
          <p:nvPr/>
        </p:nvSpPr>
        <p:spPr>
          <a:xfrm>
            <a:off x="139881" y="-18919"/>
            <a:ext cx="644865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VIVIENDAS ADAPTADAS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402227" y="903927"/>
            <a:ext cx="9451702" cy="601020"/>
          </a:xfrm>
        </p:spPr>
        <p:txBody>
          <a:bodyPr/>
          <a:lstStyle/>
          <a:p>
            <a:r>
              <a:rPr lang="es-CO" smtClean="0"/>
              <a:t>Vida útil de 50 años</a:t>
            </a:r>
            <a:endParaRPr lang="en-US" dirty="0"/>
          </a:p>
        </p:txBody>
      </p:sp>
      <p:grpSp>
        <p:nvGrpSpPr>
          <p:cNvPr id="19" name="90 Grupo"/>
          <p:cNvGrpSpPr/>
          <p:nvPr/>
        </p:nvGrpSpPr>
        <p:grpSpPr>
          <a:xfrm>
            <a:off x="943990" y="1649685"/>
            <a:ext cx="2748495" cy="1865234"/>
            <a:chOff x="461949" y="4214818"/>
            <a:chExt cx="2181225" cy="1776413"/>
          </a:xfrm>
        </p:grpSpPr>
        <p:sp>
          <p:nvSpPr>
            <p:cNvPr id="20" name="Freeform 2"/>
            <p:cNvSpPr>
              <a:spLocks/>
            </p:cNvSpPr>
            <p:nvPr/>
          </p:nvSpPr>
          <p:spPr bwMode="auto">
            <a:xfrm>
              <a:off x="471474" y="4214818"/>
              <a:ext cx="2159000" cy="351745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856" y="1120"/>
                </a:cxn>
                <a:cxn ang="0">
                  <a:pos x="1360" y="432"/>
                </a:cxn>
                <a:cxn ang="0">
                  <a:pos x="1352" y="200"/>
                </a:cxn>
                <a:cxn ang="0">
                  <a:pos x="640" y="0"/>
                </a:cxn>
                <a:cxn ang="0">
                  <a:pos x="8" y="224"/>
                </a:cxn>
              </a:cxnLst>
              <a:rect l="0" t="0" r="r" b="b"/>
              <a:pathLst>
                <a:path w="1360" h="1120">
                  <a:moveTo>
                    <a:pt x="0" y="488"/>
                  </a:moveTo>
                  <a:lnTo>
                    <a:pt x="856" y="1120"/>
                  </a:lnTo>
                  <a:lnTo>
                    <a:pt x="1360" y="432"/>
                  </a:lnTo>
                  <a:lnTo>
                    <a:pt x="1352" y="200"/>
                  </a:lnTo>
                  <a:lnTo>
                    <a:pt x="640" y="0"/>
                  </a:lnTo>
                  <a:lnTo>
                    <a:pt x="8" y="224"/>
                  </a:lnTo>
                </a:path>
              </a:pathLst>
            </a:custGeom>
            <a:solidFill>
              <a:srgbClr val="EAEAEA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s-CO"/>
            </a:p>
          </p:txBody>
        </p:sp>
        <p:grpSp>
          <p:nvGrpSpPr>
            <p:cNvPr id="21" name="Group 417"/>
            <p:cNvGrpSpPr>
              <a:grpSpLocks/>
            </p:cNvGrpSpPr>
            <p:nvPr/>
          </p:nvGrpSpPr>
          <p:grpSpPr bwMode="auto">
            <a:xfrm>
              <a:off x="511162" y="4292606"/>
              <a:ext cx="2124075" cy="1633537"/>
              <a:chOff x="177" y="849"/>
              <a:chExt cx="1338" cy="1029"/>
            </a:xfrm>
          </p:grpSpPr>
          <p:sp>
            <p:nvSpPr>
              <p:cNvPr id="111" name="Freeform 418"/>
              <p:cNvSpPr>
                <a:spLocks/>
              </p:cNvSpPr>
              <p:nvPr/>
            </p:nvSpPr>
            <p:spPr bwMode="auto">
              <a:xfrm>
                <a:off x="507" y="1284"/>
                <a:ext cx="459" cy="5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9" y="264"/>
                  </a:cxn>
                  <a:cxn ang="0">
                    <a:pos x="459" y="594"/>
                  </a:cxn>
                  <a:cxn ang="0">
                    <a:pos x="0" y="252"/>
                  </a:cxn>
                  <a:cxn ang="0">
                    <a:pos x="0" y="0"/>
                  </a:cxn>
                </a:cxnLst>
                <a:rect l="0" t="0" r="r" b="b"/>
                <a:pathLst>
                  <a:path w="459" h="594">
                    <a:moveTo>
                      <a:pt x="0" y="0"/>
                    </a:moveTo>
                    <a:lnTo>
                      <a:pt x="459" y="264"/>
                    </a:lnTo>
                    <a:lnTo>
                      <a:pt x="459" y="594"/>
                    </a:lnTo>
                    <a:lnTo>
                      <a:pt x="0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2" name="Freeform 419"/>
              <p:cNvSpPr>
                <a:spLocks/>
              </p:cNvSpPr>
              <p:nvPr/>
            </p:nvSpPr>
            <p:spPr bwMode="auto">
              <a:xfrm>
                <a:off x="1320" y="1035"/>
                <a:ext cx="195" cy="468"/>
              </a:xfrm>
              <a:custGeom>
                <a:avLst/>
                <a:gdLst/>
                <a:ahLst/>
                <a:cxnLst>
                  <a:cxn ang="0">
                    <a:pos x="0" y="207"/>
                  </a:cxn>
                  <a:cxn ang="0">
                    <a:pos x="54" y="150"/>
                  </a:cxn>
                  <a:cxn ang="0">
                    <a:pos x="54" y="258"/>
                  </a:cxn>
                  <a:cxn ang="0">
                    <a:pos x="135" y="159"/>
                  </a:cxn>
                  <a:cxn ang="0">
                    <a:pos x="132" y="66"/>
                  </a:cxn>
                  <a:cxn ang="0">
                    <a:pos x="195" y="0"/>
                  </a:cxn>
                  <a:cxn ang="0">
                    <a:pos x="195" y="207"/>
                  </a:cxn>
                  <a:cxn ang="0">
                    <a:pos x="0" y="468"/>
                  </a:cxn>
                  <a:cxn ang="0">
                    <a:pos x="0" y="207"/>
                  </a:cxn>
                </a:cxnLst>
                <a:rect l="0" t="0" r="r" b="b"/>
                <a:pathLst>
                  <a:path w="195" h="468">
                    <a:moveTo>
                      <a:pt x="0" y="207"/>
                    </a:moveTo>
                    <a:lnTo>
                      <a:pt x="54" y="150"/>
                    </a:lnTo>
                    <a:lnTo>
                      <a:pt x="54" y="258"/>
                    </a:lnTo>
                    <a:lnTo>
                      <a:pt x="135" y="159"/>
                    </a:lnTo>
                    <a:lnTo>
                      <a:pt x="132" y="66"/>
                    </a:lnTo>
                    <a:lnTo>
                      <a:pt x="195" y="0"/>
                    </a:lnTo>
                    <a:lnTo>
                      <a:pt x="195" y="207"/>
                    </a:lnTo>
                    <a:lnTo>
                      <a:pt x="0" y="468"/>
                    </a:lnTo>
                    <a:lnTo>
                      <a:pt x="0" y="20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3" name="Freeform 420"/>
              <p:cNvSpPr>
                <a:spLocks/>
              </p:cNvSpPr>
              <p:nvPr/>
            </p:nvSpPr>
            <p:spPr bwMode="auto">
              <a:xfrm>
                <a:off x="1044" y="1332"/>
                <a:ext cx="192" cy="531"/>
              </a:xfrm>
              <a:custGeom>
                <a:avLst/>
                <a:gdLst/>
                <a:ahLst/>
                <a:cxnLst>
                  <a:cxn ang="0">
                    <a:pos x="57" y="147"/>
                  </a:cxn>
                  <a:cxn ang="0">
                    <a:pos x="0" y="207"/>
                  </a:cxn>
                  <a:cxn ang="0">
                    <a:pos x="0" y="531"/>
                  </a:cxn>
                  <a:cxn ang="0">
                    <a:pos x="192" y="282"/>
                  </a:cxn>
                  <a:cxn ang="0">
                    <a:pos x="192" y="0"/>
                  </a:cxn>
                  <a:cxn ang="0">
                    <a:pos x="135" y="57"/>
                  </a:cxn>
                  <a:cxn ang="0">
                    <a:pos x="135" y="198"/>
                  </a:cxn>
                  <a:cxn ang="0">
                    <a:pos x="57" y="297"/>
                  </a:cxn>
                  <a:cxn ang="0">
                    <a:pos x="57" y="147"/>
                  </a:cxn>
                </a:cxnLst>
                <a:rect l="0" t="0" r="r" b="b"/>
                <a:pathLst>
                  <a:path w="192" h="531">
                    <a:moveTo>
                      <a:pt x="57" y="147"/>
                    </a:moveTo>
                    <a:lnTo>
                      <a:pt x="0" y="207"/>
                    </a:lnTo>
                    <a:lnTo>
                      <a:pt x="0" y="531"/>
                    </a:lnTo>
                    <a:lnTo>
                      <a:pt x="192" y="282"/>
                    </a:lnTo>
                    <a:lnTo>
                      <a:pt x="192" y="0"/>
                    </a:lnTo>
                    <a:lnTo>
                      <a:pt x="135" y="57"/>
                    </a:lnTo>
                    <a:lnTo>
                      <a:pt x="135" y="198"/>
                    </a:lnTo>
                    <a:lnTo>
                      <a:pt x="57" y="297"/>
                    </a:lnTo>
                    <a:lnTo>
                      <a:pt x="57" y="14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4" name="Freeform 421"/>
              <p:cNvSpPr>
                <a:spLocks/>
              </p:cNvSpPr>
              <p:nvPr/>
            </p:nvSpPr>
            <p:spPr bwMode="auto">
              <a:xfrm>
                <a:off x="177" y="1092"/>
                <a:ext cx="294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90"/>
                  </a:cxn>
                  <a:cxn ang="0">
                    <a:pos x="159" y="195"/>
                  </a:cxn>
                  <a:cxn ang="0">
                    <a:pos x="294" y="276"/>
                  </a:cxn>
                  <a:cxn ang="0">
                    <a:pos x="294" y="414"/>
                  </a:cxn>
                  <a:cxn ang="0">
                    <a:pos x="0" y="198"/>
                  </a:cxn>
                  <a:cxn ang="0">
                    <a:pos x="0" y="0"/>
                  </a:cxn>
                </a:cxnLst>
                <a:rect l="0" t="0" r="r" b="b"/>
                <a:pathLst>
                  <a:path w="294" h="414">
                    <a:moveTo>
                      <a:pt x="0" y="0"/>
                    </a:moveTo>
                    <a:lnTo>
                      <a:pt x="159" y="90"/>
                    </a:lnTo>
                    <a:lnTo>
                      <a:pt x="159" y="195"/>
                    </a:lnTo>
                    <a:lnTo>
                      <a:pt x="294" y="276"/>
                    </a:lnTo>
                    <a:lnTo>
                      <a:pt x="294" y="414"/>
                    </a:lnTo>
                    <a:lnTo>
                      <a:pt x="0" y="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5" name="Freeform 422"/>
              <p:cNvSpPr>
                <a:spLocks/>
              </p:cNvSpPr>
              <p:nvPr/>
            </p:nvSpPr>
            <p:spPr bwMode="auto">
              <a:xfrm>
                <a:off x="561" y="1074"/>
                <a:ext cx="711" cy="213"/>
              </a:xfrm>
              <a:custGeom>
                <a:avLst/>
                <a:gdLst/>
                <a:ahLst/>
                <a:cxnLst>
                  <a:cxn ang="0">
                    <a:pos x="75" y="213"/>
                  </a:cxn>
                  <a:cxn ang="0">
                    <a:pos x="0" y="174"/>
                  </a:cxn>
                  <a:cxn ang="0">
                    <a:pos x="294" y="0"/>
                  </a:cxn>
                  <a:cxn ang="0">
                    <a:pos x="711" y="147"/>
                  </a:cxn>
                  <a:cxn ang="0">
                    <a:pos x="648" y="213"/>
                  </a:cxn>
                  <a:cxn ang="0">
                    <a:pos x="294" y="69"/>
                  </a:cxn>
                  <a:cxn ang="0">
                    <a:pos x="75" y="213"/>
                  </a:cxn>
                </a:cxnLst>
                <a:rect l="0" t="0" r="r" b="b"/>
                <a:pathLst>
                  <a:path w="711" h="213">
                    <a:moveTo>
                      <a:pt x="75" y="213"/>
                    </a:moveTo>
                    <a:lnTo>
                      <a:pt x="0" y="174"/>
                    </a:lnTo>
                    <a:lnTo>
                      <a:pt x="294" y="0"/>
                    </a:lnTo>
                    <a:lnTo>
                      <a:pt x="711" y="147"/>
                    </a:lnTo>
                    <a:lnTo>
                      <a:pt x="648" y="213"/>
                    </a:lnTo>
                    <a:lnTo>
                      <a:pt x="294" y="69"/>
                    </a:lnTo>
                    <a:lnTo>
                      <a:pt x="75" y="21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6" name="Freeform 423"/>
              <p:cNvSpPr>
                <a:spLocks/>
              </p:cNvSpPr>
              <p:nvPr/>
            </p:nvSpPr>
            <p:spPr bwMode="auto">
              <a:xfrm>
                <a:off x="912" y="936"/>
                <a:ext cx="540" cy="168"/>
              </a:xfrm>
              <a:custGeom>
                <a:avLst/>
                <a:gdLst/>
                <a:ahLst/>
                <a:cxnLst>
                  <a:cxn ang="0">
                    <a:pos x="57" y="123"/>
                  </a:cxn>
                  <a:cxn ang="0">
                    <a:pos x="0" y="105"/>
                  </a:cxn>
                  <a:cxn ang="0">
                    <a:pos x="174" y="0"/>
                  </a:cxn>
                  <a:cxn ang="0">
                    <a:pos x="540" y="105"/>
                  </a:cxn>
                  <a:cxn ang="0">
                    <a:pos x="480" y="168"/>
                  </a:cxn>
                  <a:cxn ang="0">
                    <a:pos x="174" y="57"/>
                  </a:cxn>
                  <a:cxn ang="0">
                    <a:pos x="57" y="123"/>
                  </a:cxn>
                </a:cxnLst>
                <a:rect l="0" t="0" r="r" b="b"/>
                <a:pathLst>
                  <a:path w="540" h="168">
                    <a:moveTo>
                      <a:pt x="57" y="123"/>
                    </a:moveTo>
                    <a:lnTo>
                      <a:pt x="0" y="105"/>
                    </a:lnTo>
                    <a:lnTo>
                      <a:pt x="174" y="0"/>
                    </a:lnTo>
                    <a:lnTo>
                      <a:pt x="540" y="105"/>
                    </a:lnTo>
                    <a:lnTo>
                      <a:pt x="480" y="168"/>
                    </a:lnTo>
                    <a:lnTo>
                      <a:pt x="174" y="57"/>
                    </a:lnTo>
                    <a:lnTo>
                      <a:pt x="57" y="12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7" name="Freeform 424"/>
              <p:cNvSpPr>
                <a:spLocks/>
              </p:cNvSpPr>
              <p:nvPr/>
            </p:nvSpPr>
            <p:spPr bwMode="auto">
              <a:xfrm>
                <a:off x="591" y="849"/>
                <a:ext cx="438" cy="99"/>
              </a:xfrm>
              <a:custGeom>
                <a:avLst/>
                <a:gdLst/>
                <a:ahLst/>
                <a:cxnLst>
                  <a:cxn ang="0">
                    <a:pos x="60" y="93"/>
                  </a:cxn>
                  <a:cxn ang="0">
                    <a:pos x="0" y="72"/>
                  </a:cxn>
                  <a:cxn ang="0">
                    <a:pos x="195" y="0"/>
                  </a:cxn>
                  <a:cxn ang="0">
                    <a:pos x="438" y="66"/>
                  </a:cxn>
                  <a:cxn ang="0">
                    <a:pos x="384" y="99"/>
                  </a:cxn>
                  <a:cxn ang="0">
                    <a:pos x="195" y="36"/>
                  </a:cxn>
                  <a:cxn ang="0">
                    <a:pos x="60" y="93"/>
                  </a:cxn>
                </a:cxnLst>
                <a:rect l="0" t="0" r="r" b="b"/>
                <a:pathLst>
                  <a:path w="438" h="99">
                    <a:moveTo>
                      <a:pt x="60" y="93"/>
                    </a:moveTo>
                    <a:lnTo>
                      <a:pt x="0" y="72"/>
                    </a:lnTo>
                    <a:lnTo>
                      <a:pt x="195" y="0"/>
                    </a:lnTo>
                    <a:lnTo>
                      <a:pt x="438" y="66"/>
                    </a:lnTo>
                    <a:lnTo>
                      <a:pt x="384" y="99"/>
                    </a:lnTo>
                    <a:lnTo>
                      <a:pt x="195" y="36"/>
                    </a:lnTo>
                    <a:lnTo>
                      <a:pt x="60" y="9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8" name="Freeform 425"/>
              <p:cNvSpPr>
                <a:spLocks/>
              </p:cNvSpPr>
              <p:nvPr/>
            </p:nvSpPr>
            <p:spPr bwMode="auto">
              <a:xfrm>
                <a:off x="222" y="948"/>
                <a:ext cx="570" cy="153"/>
              </a:xfrm>
              <a:custGeom>
                <a:avLst/>
                <a:gdLst/>
                <a:ahLst/>
                <a:cxnLst>
                  <a:cxn ang="0">
                    <a:pos x="75" y="153"/>
                  </a:cxn>
                  <a:cxn ang="0">
                    <a:pos x="0" y="117"/>
                  </a:cxn>
                  <a:cxn ang="0">
                    <a:pos x="303" y="0"/>
                  </a:cxn>
                  <a:cxn ang="0">
                    <a:pos x="570" y="99"/>
                  </a:cxn>
                  <a:cxn ang="0">
                    <a:pos x="510" y="138"/>
                  </a:cxn>
                  <a:cxn ang="0">
                    <a:pos x="306" y="54"/>
                  </a:cxn>
                  <a:cxn ang="0">
                    <a:pos x="75" y="153"/>
                  </a:cxn>
                </a:cxnLst>
                <a:rect l="0" t="0" r="r" b="b"/>
                <a:pathLst>
                  <a:path w="570" h="153">
                    <a:moveTo>
                      <a:pt x="75" y="153"/>
                    </a:moveTo>
                    <a:lnTo>
                      <a:pt x="0" y="117"/>
                    </a:lnTo>
                    <a:lnTo>
                      <a:pt x="303" y="0"/>
                    </a:lnTo>
                    <a:lnTo>
                      <a:pt x="570" y="99"/>
                    </a:lnTo>
                    <a:lnTo>
                      <a:pt x="510" y="138"/>
                    </a:lnTo>
                    <a:lnTo>
                      <a:pt x="306" y="54"/>
                    </a:lnTo>
                    <a:lnTo>
                      <a:pt x="75" y="15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</p:grpSp>
        <p:sp>
          <p:nvSpPr>
            <p:cNvPr id="34" name="Line 427"/>
            <p:cNvSpPr>
              <a:spLocks noChangeShapeType="1"/>
            </p:cNvSpPr>
            <p:nvPr/>
          </p:nvSpPr>
          <p:spPr bwMode="auto">
            <a:xfrm flipV="1">
              <a:off x="1835137" y="4910143"/>
              <a:ext cx="808037" cy="10620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5" name="Line 428"/>
            <p:cNvSpPr>
              <a:spLocks noChangeShapeType="1"/>
            </p:cNvSpPr>
            <p:nvPr/>
          </p:nvSpPr>
          <p:spPr bwMode="auto">
            <a:xfrm flipV="1">
              <a:off x="461949" y="4598993"/>
              <a:ext cx="0" cy="3603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6" name="Line 429"/>
            <p:cNvSpPr>
              <a:spLocks noChangeShapeType="1"/>
            </p:cNvSpPr>
            <p:nvPr/>
          </p:nvSpPr>
          <p:spPr bwMode="auto">
            <a:xfrm flipV="1">
              <a:off x="2636824" y="4551368"/>
              <a:ext cx="0" cy="365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0" name="Line 430"/>
            <p:cNvSpPr>
              <a:spLocks noChangeShapeType="1"/>
            </p:cNvSpPr>
            <p:nvPr/>
          </p:nvSpPr>
          <p:spPr bwMode="auto">
            <a:xfrm flipV="1">
              <a:off x="1830374" y="5370518"/>
              <a:ext cx="0" cy="6064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1" name="Line 431"/>
            <p:cNvSpPr>
              <a:spLocks noChangeShapeType="1"/>
            </p:cNvSpPr>
            <p:nvPr/>
          </p:nvSpPr>
          <p:spPr bwMode="auto">
            <a:xfrm>
              <a:off x="1485887" y="4229106"/>
              <a:ext cx="1152525" cy="3159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2" name="Line 432"/>
            <p:cNvSpPr>
              <a:spLocks noChangeShapeType="1"/>
            </p:cNvSpPr>
            <p:nvPr/>
          </p:nvSpPr>
          <p:spPr bwMode="auto">
            <a:xfrm>
              <a:off x="474649" y="4603756"/>
              <a:ext cx="1362075" cy="7667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3" name="Line 433"/>
            <p:cNvSpPr>
              <a:spLocks noChangeShapeType="1"/>
            </p:cNvSpPr>
            <p:nvPr/>
          </p:nvSpPr>
          <p:spPr bwMode="auto">
            <a:xfrm flipV="1">
              <a:off x="1833549" y="4543431"/>
              <a:ext cx="800100" cy="8270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4" name="Line 434"/>
            <p:cNvSpPr>
              <a:spLocks noChangeShapeType="1"/>
            </p:cNvSpPr>
            <p:nvPr/>
          </p:nvSpPr>
          <p:spPr bwMode="auto">
            <a:xfrm rot="16200000" flipV="1">
              <a:off x="632605" y="4799812"/>
              <a:ext cx="1023938" cy="13589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5" name="Line 435"/>
            <p:cNvSpPr>
              <a:spLocks noChangeShapeType="1"/>
            </p:cNvSpPr>
            <p:nvPr/>
          </p:nvSpPr>
          <p:spPr bwMode="auto">
            <a:xfrm flipV="1">
              <a:off x="463537" y="4224343"/>
              <a:ext cx="1022350" cy="373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6" name="Line 436"/>
            <p:cNvSpPr>
              <a:spLocks noChangeShapeType="1"/>
            </p:cNvSpPr>
            <p:nvPr/>
          </p:nvSpPr>
          <p:spPr bwMode="auto">
            <a:xfrm flipH="1" flipV="1">
              <a:off x="1035037" y="4983168"/>
              <a:ext cx="728662" cy="4238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7" name="Line 437"/>
            <p:cNvSpPr>
              <a:spLocks noChangeShapeType="1"/>
            </p:cNvSpPr>
            <p:nvPr/>
          </p:nvSpPr>
          <p:spPr bwMode="auto">
            <a:xfrm flipV="1">
              <a:off x="1035037" y="4983168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8" name="Line 438"/>
            <p:cNvSpPr>
              <a:spLocks noChangeShapeType="1"/>
            </p:cNvSpPr>
            <p:nvPr/>
          </p:nvSpPr>
          <p:spPr bwMode="auto">
            <a:xfrm flipH="1" flipV="1">
              <a:off x="977887" y="4935543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9" name="Line 439"/>
            <p:cNvSpPr>
              <a:spLocks noChangeShapeType="1"/>
            </p:cNvSpPr>
            <p:nvPr/>
          </p:nvSpPr>
          <p:spPr bwMode="auto">
            <a:xfrm flipH="1" flipV="1">
              <a:off x="463537" y="4649793"/>
              <a:ext cx="509587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0" name="Line 440"/>
            <p:cNvSpPr>
              <a:spLocks noChangeShapeType="1"/>
            </p:cNvSpPr>
            <p:nvPr/>
          </p:nvSpPr>
          <p:spPr bwMode="auto">
            <a:xfrm flipV="1">
              <a:off x="2192324" y="5049843"/>
              <a:ext cx="0" cy="4460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" name="Line 441"/>
            <p:cNvSpPr>
              <a:spLocks noChangeShapeType="1"/>
            </p:cNvSpPr>
            <p:nvPr/>
          </p:nvSpPr>
          <p:spPr bwMode="auto">
            <a:xfrm flipH="1" flipV="1">
              <a:off x="2325674" y="4911731"/>
              <a:ext cx="0" cy="409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2" name="Line 442"/>
            <p:cNvSpPr>
              <a:spLocks noChangeShapeType="1"/>
            </p:cNvSpPr>
            <p:nvPr/>
          </p:nvSpPr>
          <p:spPr bwMode="auto">
            <a:xfrm>
              <a:off x="534974" y="4606931"/>
              <a:ext cx="500063" cy="2714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3" name="Line 443"/>
            <p:cNvSpPr>
              <a:spLocks noChangeShapeType="1"/>
            </p:cNvSpPr>
            <p:nvPr/>
          </p:nvSpPr>
          <p:spPr bwMode="auto">
            <a:xfrm flipH="1" flipV="1">
              <a:off x="1949437" y="4387856"/>
              <a:ext cx="619125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4" name="Line 444"/>
            <p:cNvSpPr>
              <a:spLocks noChangeShapeType="1"/>
            </p:cNvSpPr>
            <p:nvPr/>
          </p:nvSpPr>
          <p:spPr bwMode="auto">
            <a:xfrm flipV="1">
              <a:off x="511162" y="4678368"/>
              <a:ext cx="0" cy="312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5" name="Line 445"/>
            <p:cNvSpPr>
              <a:spLocks noChangeShapeType="1"/>
            </p:cNvSpPr>
            <p:nvPr/>
          </p:nvSpPr>
          <p:spPr bwMode="auto">
            <a:xfrm flipV="1">
              <a:off x="796912" y="4840293"/>
              <a:ext cx="0" cy="1444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6" name="Line 446"/>
            <p:cNvSpPr>
              <a:spLocks noChangeShapeType="1"/>
            </p:cNvSpPr>
            <p:nvPr/>
          </p:nvSpPr>
          <p:spPr bwMode="auto">
            <a:xfrm flipH="1" flipV="1">
              <a:off x="763574" y="4816481"/>
              <a:ext cx="0" cy="165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7" name="Line 447"/>
            <p:cNvSpPr>
              <a:spLocks noChangeShapeType="1"/>
            </p:cNvSpPr>
            <p:nvPr/>
          </p:nvSpPr>
          <p:spPr bwMode="auto">
            <a:xfrm rot="16200000" flipH="1">
              <a:off x="808024" y="4948243"/>
              <a:ext cx="130175" cy="2063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8" name="Line 448"/>
            <p:cNvSpPr>
              <a:spLocks noChangeShapeType="1"/>
            </p:cNvSpPr>
            <p:nvPr/>
          </p:nvSpPr>
          <p:spPr bwMode="auto">
            <a:xfrm rot="16200000" flipH="1">
              <a:off x="831836" y="4953006"/>
              <a:ext cx="111125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9" name="Line 449"/>
            <p:cNvSpPr>
              <a:spLocks noChangeAspect="1" noChangeShapeType="1"/>
            </p:cNvSpPr>
            <p:nvPr/>
          </p:nvSpPr>
          <p:spPr bwMode="auto">
            <a:xfrm flipH="1">
              <a:off x="1978012" y="53736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0" name="Line 450"/>
            <p:cNvSpPr>
              <a:spLocks noChangeAspect="1" noChangeShapeType="1"/>
            </p:cNvSpPr>
            <p:nvPr/>
          </p:nvSpPr>
          <p:spPr bwMode="auto">
            <a:xfrm flipH="1">
              <a:off x="1974837" y="5359406"/>
              <a:ext cx="90487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1" name="Line 451"/>
            <p:cNvSpPr>
              <a:spLocks noChangeShapeType="1"/>
            </p:cNvSpPr>
            <p:nvPr/>
          </p:nvSpPr>
          <p:spPr bwMode="auto">
            <a:xfrm flipV="1">
              <a:off x="1978012" y="5283206"/>
              <a:ext cx="0" cy="2444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2" name="Line 452"/>
            <p:cNvSpPr>
              <a:spLocks noChangeShapeType="1"/>
            </p:cNvSpPr>
            <p:nvPr/>
          </p:nvSpPr>
          <p:spPr bwMode="auto">
            <a:xfrm flipV="1">
              <a:off x="2101837" y="5145093"/>
              <a:ext cx="0" cy="2301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3" name="Line 453"/>
            <p:cNvSpPr>
              <a:spLocks noChangeShapeType="1"/>
            </p:cNvSpPr>
            <p:nvPr/>
          </p:nvSpPr>
          <p:spPr bwMode="auto">
            <a:xfrm flipV="1">
              <a:off x="2058974" y="5187956"/>
              <a:ext cx="0" cy="173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4" name="Line 454"/>
            <p:cNvSpPr>
              <a:spLocks noChangeShapeType="1"/>
            </p:cNvSpPr>
            <p:nvPr/>
          </p:nvSpPr>
          <p:spPr bwMode="auto">
            <a:xfrm flipV="1">
              <a:off x="1887524" y="4583118"/>
              <a:ext cx="747713" cy="800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5" name="Line 455"/>
            <p:cNvSpPr>
              <a:spLocks noChangeShapeType="1"/>
            </p:cNvSpPr>
            <p:nvPr/>
          </p:nvSpPr>
          <p:spPr bwMode="auto">
            <a:xfrm>
              <a:off x="2058974" y="5359406"/>
              <a:ext cx="42863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6" name="Line 456"/>
            <p:cNvSpPr>
              <a:spLocks noChangeAspect="1" noChangeShapeType="1"/>
            </p:cNvSpPr>
            <p:nvPr/>
          </p:nvSpPr>
          <p:spPr bwMode="auto">
            <a:xfrm flipH="1">
              <a:off x="2411399" y="48402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7" name="Line 457"/>
            <p:cNvSpPr>
              <a:spLocks noChangeAspect="1" noChangeShapeType="1"/>
            </p:cNvSpPr>
            <p:nvPr/>
          </p:nvSpPr>
          <p:spPr bwMode="auto">
            <a:xfrm flipH="1">
              <a:off x="2408224" y="4826006"/>
              <a:ext cx="90488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8" name="Line 458"/>
            <p:cNvSpPr>
              <a:spLocks noChangeShapeType="1"/>
            </p:cNvSpPr>
            <p:nvPr/>
          </p:nvSpPr>
          <p:spPr bwMode="auto">
            <a:xfrm flipV="1">
              <a:off x="2411399" y="4811718"/>
              <a:ext cx="0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9" name="Line 459"/>
            <p:cNvSpPr>
              <a:spLocks noChangeShapeType="1"/>
            </p:cNvSpPr>
            <p:nvPr/>
          </p:nvSpPr>
          <p:spPr bwMode="auto">
            <a:xfrm flipV="1">
              <a:off x="2535224" y="4687893"/>
              <a:ext cx="0" cy="153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0" name="Line 460"/>
            <p:cNvSpPr>
              <a:spLocks noChangeShapeType="1"/>
            </p:cNvSpPr>
            <p:nvPr/>
          </p:nvSpPr>
          <p:spPr bwMode="auto">
            <a:xfrm flipV="1">
              <a:off x="2492362" y="4730756"/>
              <a:ext cx="0" cy="1000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1" name="Line 461"/>
            <p:cNvSpPr>
              <a:spLocks noChangeShapeType="1"/>
            </p:cNvSpPr>
            <p:nvPr/>
          </p:nvSpPr>
          <p:spPr bwMode="auto">
            <a:xfrm>
              <a:off x="2492362" y="4826006"/>
              <a:ext cx="42862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2" name="Line 462"/>
            <p:cNvSpPr>
              <a:spLocks noChangeShapeType="1"/>
            </p:cNvSpPr>
            <p:nvPr/>
          </p:nvSpPr>
          <p:spPr bwMode="auto">
            <a:xfrm flipV="1">
              <a:off x="1582724" y="4373568"/>
              <a:ext cx="323850" cy="185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3" name="Line 463"/>
            <p:cNvSpPr>
              <a:spLocks noChangeShapeType="1"/>
            </p:cNvSpPr>
            <p:nvPr/>
          </p:nvSpPr>
          <p:spPr bwMode="auto">
            <a:xfrm flipV="1">
              <a:off x="1625587" y="4383093"/>
              <a:ext cx="3333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4" name="Line 464"/>
            <p:cNvSpPr>
              <a:spLocks noChangeShapeType="1"/>
            </p:cNvSpPr>
            <p:nvPr/>
          </p:nvSpPr>
          <p:spPr bwMode="auto">
            <a:xfrm flipV="1">
              <a:off x="1677974" y="4425956"/>
              <a:ext cx="280988" cy="1714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5" name="Line 465"/>
            <p:cNvSpPr>
              <a:spLocks noChangeShapeType="1"/>
            </p:cNvSpPr>
            <p:nvPr/>
          </p:nvSpPr>
          <p:spPr bwMode="auto">
            <a:xfrm flipH="1">
              <a:off x="701662" y="4535493"/>
              <a:ext cx="361950" cy="1619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6" name="Line 466"/>
            <p:cNvSpPr>
              <a:spLocks noChangeShapeType="1"/>
            </p:cNvSpPr>
            <p:nvPr/>
          </p:nvSpPr>
          <p:spPr bwMode="auto">
            <a:xfrm>
              <a:off x="1477949" y="4349756"/>
              <a:ext cx="300038" cy="1047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7" name="Line 467"/>
            <p:cNvSpPr>
              <a:spLocks noChangeShapeType="1"/>
            </p:cNvSpPr>
            <p:nvPr/>
          </p:nvSpPr>
          <p:spPr bwMode="auto">
            <a:xfrm>
              <a:off x="1949437" y="4521206"/>
              <a:ext cx="49530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8" name="Line 468"/>
            <p:cNvSpPr>
              <a:spLocks noChangeShapeType="1"/>
            </p:cNvSpPr>
            <p:nvPr/>
          </p:nvSpPr>
          <p:spPr bwMode="auto">
            <a:xfrm flipV="1">
              <a:off x="539737" y="4411668"/>
              <a:ext cx="5238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9" name="Line 469"/>
            <p:cNvSpPr>
              <a:spLocks noChangeShapeType="1"/>
            </p:cNvSpPr>
            <p:nvPr/>
          </p:nvSpPr>
          <p:spPr bwMode="auto">
            <a:xfrm flipV="1">
              <a:off x="1476362" y="4254506"/>
              <a:ext cx="0" cy="968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0" name="Line 470"/>
            <p:cNvSpPr>
              <a:spLocks noChangeShapeType="1"/>
            </p:cNvSpPr>
            <p:nvPr/>
          </p:nvSpPr>
          <p:spPr bwMode="auto">
            <a:xfrm flipV="1">
              <a:off x="1168387" y="4287843"/>
              <a:ext cx="309562" cy="119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1" name="Line 471"/>
            <p:cNvSpPr>
              <a:spLocks noChangeShapeType="1"/>
            </p:cNvSpPr>
            <p:nvPr/>
          </p:nvSpPr>
          <p:spPr bwMode="auto">
            <a:xfrm>
              <a:off x="1954199" y="4425956"/>
              <a:ext cx="59055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2" name="Line 472"/>
            <p:cNvSpPr>
              <a:spLocks noChangeShapeType="1"/>
            </p:cNvSpPr>
            <p:nvPr/>
          </p:nvSpPr>
          <p:spPr bwMode="auto">
            <a:xfrm>
              <a:off x="1477949" y="4287843"/>
              <a:ext cx="395288" cy="1095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3" name="Line 473"/>
            <p:cNvSpPr>
              <a:spLocks noChangeShapeType="1"/>
            </p:cNvSpPr>
            <p:nvPr/>
          </p:nvSpPr>
          <p:spPr bwMode="auto">
            <a:xfrm flipH="1">
              <a:off x="1954199" y="4392618"/>
              <a:ext cx="0" cy="1301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4" name="Line 474"/>
            <p:cNvSpPr>
              <a:spLocks noChangeShapeType="1"/>
            </p:cNvSpPr>
            <p:nvPr/>
          </p:nvSpPr>
          <p:spPr bwMode="auto">
            <a:xfrm flipH="1" flipV="1">
              <a:off x="1477949" y="4254506"/>
              <a:ext cx="428625" cy="119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5" name="Line 475"/>
            <p:cNvSpPr>
              <a:spLocks noChangeShapeType="1"/>
            </p:cNvSpPr>
            <p:nvPr/>
          </p:nvSpPr>
          <p:spPr bwMode="auto">
            <a:xfrm flipV="1">
              <a:off x="2282812" y="4959356"/>
              <a:ext cx="0" cy="349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6" name="Line 476"/>
            <p:cNvSpPr>
              <a:spLocks noChangeShapeType="1"/>
            </p:cNvSpPr>
            <p:nvPr/>
          </p:nvSpPr>
          <p:spPr bwMode="auto">
            <a:xfrm>
              <a:off x="2282812" y="5302256"/>
              <a:ext cx="47625" cy="28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7" name="Line 477"/>
            <p:cNvSpPr>
              <a:spLocks noChangeShapeType="1"/>
            </p:cNvSpPr>
            <p:nvPr/>
          </p:nvSpPr>
          <p:spPr bwMode="auto">
            <a:xfrm>
              <a:off x="1628762" y="4581531"/>
              <a:ext cx="690562" cy="246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8" name="Line 478"/>
            <p:cNvSpPr>
              <a:spLocks noChangeShapeType="1"/>
            </p:cNvSpPr>
            <p:nvPr/>
          </p:nvSpPr>
          <p:spPr bwMode="auto">
            <a:xfrm flipH="1" flipV="1">
              <a:off x="1589074" y="4600581"/>
              <a:ext cx="695325" cy="254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9" name="Line 479"/>
            <p:cNvSpPr>
              <a:spLocks noChangeShapeType="1"/>
            </p:cNvSpPr>
            <p:nvPr/>
          </p:nvSpPr>
          <p:spPr bwMode="auto">
            <a:xfrm>
              <a:off x="1598599" y="4648206"/>
              <a:ext cx="655638" cy="2349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0" name="Line 480"/>
            <p:cNvSpPr>
              <a:spLocks noChangeShapeType="1"/>
            </p:cNvSpPr>
            <p:nvPr/>
          </p:nvSpPr>
          <p:spPr bwMode="auto">
            <a:xfrm flipH="1" flipV="1">
              <a:off x="1065199" y="4410081"/>
              <a:ext cx="476250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1" name="Line 481"/>
            <p:cNvSpPr>
              <a:spLocks noChangeShapeType="1"/>
            </p:cNvSpPr>
            <p:nvPr/>
          </p:nvSpPr>
          <p:spPr bwMode="auto">
            <a:xfrm>
              <a:off x="1065199" y="4448181"/>
              <a:ext cx="431800" cy="1635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" name="Line 482"/>
            <p:cNvSpPr>
              <a:spLocks noChangeShapeType="1"/>
            </p:cNvSpPr>
            <p:nvPr/>
          </p:nvSpPr>
          <p:spPr bwMode="auto">
            <a:xfrm flipV="1">
              <a:off x="1120762" y="4640268"/>
              <a:ext cx="476250" cy="285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3" name="Line 483"/>
            <p:cNvSpPr>
              <a:spLocks noChangeShapeType="1"/>
            </p:cNvSpPr>
            <p:nvPr/>
          </p:nvSpPr>
          <p:spPr bwMode="auto">
            <a:xfrm>
              <a:off x="1114412" y="4386268"/>
              <a:ext cx="466725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4" name="Line 484"/>
            <p:cNvSpPr>
              <a:spLocks noChangeShapeType="1"/>
            </p:cNvSpPr>
            <p:nvPr/>
          </p:nvSpPr>
          <p:spPr bwMode="auto">
            <a:xfrm flipV="1">
              <a:off x="1082662" y="4597406"/>
              <a:ext cx="514350" cy="3095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5" name="Line 485"/>
            <p:cNvSpPr>
              <a:spLocks noChangeShapeType="1"/>
            </p:cNvSpPr>
            <p:nvPr/>
          </p:nvSpPr>
          <p:spPr bwMode="auto">
            <a:xfrm flipV="1">
              <a:off x="1035037" y="4583118"/>
              <a:ext cx="500062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6" name="Line 486"/>
            <p:cNvSpPr>
              <a:spLocks noChangeShapeType="1"/>
            </p:cNvSpPr>
            <p:nvPr/>
          </p:nvSpPr>
          <p:spPr bwMode="auto">
            <a:xfrm flipV="1">
              <a:off x="1835137" y="4854581"/>
              <a:ext cx="447675" cy="457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7" name="Line 487"/>
            <p:cNvSpPr>
              <a:spLocks noChangeShapeType="1"/>
            </p:cNvSpPr>
            <p:nvPr/>
          </p:nvSpPr>
          <p:spPr bwMode="auto">
            <a:xfrm flipV="1">
              <a:off x="1115999" y="4249743"/>
              <a:ext cx="366713" cy="1381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8" name="Line 488"/>
            <p:cNvSpPr>
              <a:spLocks noChangeShapeType="1"/>
            </p:cNvSpPr>
            <p:nvPr/>
          </p:nvSpPr>
          <p:spPr bwMode="auto">
            <a:xfrm flipV="1">
              <a:off x="582599" y="4445006"/>
              <a:ext cx="485775" cy="1905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9" name="Line 489"/>
            <p:cNvSpPr>
              <a:spLocks noChangeShapeType="1"/>
            </p:cNvSpPr>
            <p:nvPr/>
          </p:nvSpPr>
          <p:spPr bwMode="auto">
            <a:xfrm flipH="1">
              <a:off x="1258874" y="4349756"/>
              <a:ext cx="219075" cy="95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0" name="Line 490"/>
            <p:cNvSpPr>
              <a:spLocks noChangeShapeType="1"/>
            </p:cNvSpPr>
            <p:nvPr/>
          </p:nvSpPr>
          <p:spPr bwMode="auto">
            <a:xfrm flipH="1">
              <a:off x="1063612" y="4411668"/>
              <a:ext cx="0" cy="1238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1" name="Line 491"/>
            <p:cNvSpPr>
              <a:spLocks noChangeShapeType="1"/>
            </p:cNvSpPr>
            <p:nvPr/>
          </p:nvSpPr>
          <p:spPr bwMode="auto">
            <a:xfrm flipH="1">
              <a:off x="1587487" y="4606931"/>
              <a:ext cx="0" cy="1476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2" name="Line 492"/>
            <p:cNvSpPr>
              <a:spLocks noChangeShapeType="1"/>
            </p:cNvSpPr>
            <p:nvPr/>
          </p:nvSpPr>
          <p:spPr bwMode="auto">
            <a:xfrm>
              <a:off x="1582724" y="4754568"/>
              <a:ext cx="566738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3" name="Line 493"/>
            <p:cNvSpPr>
              <a:spLocks noChangeShapeType="1"/>
            </p:cNvSpPr>
            <p:nvPr/>
          </p:nvSpPr>
          <p:spPr bwMode="auto">
            <a:xfrm>
              <a:off x="1063612" y="4535493"/>
              <a:ext cx="319087" cy="1333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4" name="Line 494"/>
            <p:cNvSpPr>
              <a:spLocks noChangeShapeType="1"/>
            </p:cNvSpPr>
            <p:nvPr/>
          </p:nvSpPr>
          <p:spPr bwMode="auto">
            <a:xfrm>
              <a:off x="2220899" y="5021268"/>
              <a:ext cx="61913" cy="23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5" name="Line 495"/>
            <p:cNvSpPr>
              <a:spLocks noChangeShapeType="1"/>
            </p:cNvSpPr>
            <p:nvPr/>
          </p:nvSpPr>
          <p:spPr bwMode="auto">
            <a:xfrm flipH="1">
              <a:off x="1235062" y="4759331"/>
              <a:ext cx="347662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6" name="Line 496"/>
            <p:cNvSpPr>
              <a:spLocks noChangeShapeType="1"/>
            </p:cNvSpPr>
            <p:nvPr/>
          </p:nvSpPr>
          <p:spPr bwMode="auto">
            <a:xfrm flipH="1">
              <a:off x="1768462" y="4521206"/>
              <a:ext cx="176212" cy="1143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7" name="Line 497"/>
            <p:cNvSpPr>
              <a:spLocks noChangeShapeType="1"/>
            </p:cNvSpPr>
            <p:nvPr/>
          </p:nvSpPr>
          <p:spPr bwMode="auto">
            <a:xfrm flipV="1">
              <a:off x="2316149" y="4559306"/>
              <a:ext cx="261938" cy="2619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8" name="Line 498"/>
            <p:cNvSpPr>
              <a:spLocks noChangeShapeType="1"/>
            </p:cNvSpPr>
            <p:nvPr/>
          </p:nvSpPr>
          <p:spPr bwMode="auto">
            <a:xfrm>
              <a:off x="1087424" y="4906968"/>
              <a:ext cx="757238" cy="4143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9" name="Line 499"/>
            <p:cNvSpPr>
              <a:spLocks noChangeShapeType="1"/>
            </p:cNvSpPr>
            <p:nvPr/>
          </p:nvSpPr>
          <p:spPr bwMode="auto">
            <a:xfrm>
              <a:off x="1763699" y="5407031"/>
              <a:ext cx="0" cy="5238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0" name="Line 500"/>
            <p:cNvSpPr>
              <a:spLocks noChangeShapeType="1"/>
            </p:cNvSpPr>
            <p:nvPr/>
          </p:nvSpPr>
          <p:spPr bwMode="auto">
            <a:xfrm>
              <a:off x="1887524" y="5387981"/>
              <a:ext cx="0" cy="5191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</p:grpSp>
      <p:cxnSp>
        <p:nvCxnSpPr>
          <p:cNvPr id="5" name="Conector recto 4"/>
          <p:cNvCxnSpPr>
            <a:stCxn id="44" idx="1"/>
          </p:cNvCxnSpPr>
          <p:nvPr/>
        </p:nvCxnSpPr>
        <p:spPr>
          <a:xfrm>
            <a:off x="947991" y="2439783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/>
          <p:cNvCxnSpPr/>
          <p:nvPr/>
        </p:nvCxnSpPr>
        <p:spPr>
          <a:xfrm>
            <a:off x="2665300" y="3481580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cto 119"/>
          <p:cNvCxnSpPr/>
          <p:nvPr/>
        </p:nvCxnSpPr>
        <p:spPr>
          <a:xfrm>
            <a:off x="3692485" y="2392666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2849334" y="3481579"/>
            <a:ext cx="4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120"/>
          <p:cNvCxnSpPr/>
          <p:nvPr/>
        </p:nvCxnSpPr>
        <p:spPr>
          <a:xfrm>
            <a:off x="2866077" y="3833290"/>
            <a:ext cx="414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3166890" y="3446575"/>
            <a:ext cx="4752" cy="453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226887" y="3514918"/>
            <a:ext cx="1114201" cy="385028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r>
              <a:rPr lang="es-CO" b="1" dirty="0">
                <a:latin typeface="Lucida Sans"/>
                <a:cs typeface="Lucida Sans"/>
              </a:rPr>
              <a:t>0.5 m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125" name="Imagen 1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05" y="621918"/>
            <a:ext cx="4600793" cy="5639614"/>
          </a:xfrm>
          <a:prstGeom prst="rect">
            <a:avLst/>
          </a:prstGeom>
        </p:spPr>
      </p:pic>
      <p:sp>
        <p:nvSpPr>
          <p:cNvPr id="122" name="CuadroTexto 3"/>
          <p:cNvSpPr txBox="1"/>
          <p:nvPr/>
        </p:nvSpPr>
        <p:spPr>
          <a:xfrm>
            <a:off x="139881" y="-18919"/>
            <a:ext cx="644865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VIVIENDAS ADAPTADAS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828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402227" y="903927"/>
            <a:ext cx="9451702" cy="601020"/>
          </a:xfrm>
        </p:spPr>
        <p:txBody>
          <a:bodyPr/>
          <a:lstStyle/>
          <a:p>
            <a:r>
              <a:rPr lang="es-CO" smtClean="0"/>
              <a:t>Vida útil de 50 años</a:t>
            </a:r>
            <a:endParaRPr lang="en-US" dirty="0"/>
          </a:p>
        </p:txBody>
      </p:sp>
      <p:grpSp>
        <p:nvGrpSpPr>
          <p:cNvPr id="19" name="90 Grupo"/>
          <p:cNvGrpSpPr/>
          <p:nvPr/>
        </p:nvGrpSpPr>
        <p:grpSpPr>
          <a:xfrm>
            <a:off x="943990" y="1649685"/>
            <a:ext cx="2748495" cy="1865234"/>
            <a:chOff x="461949" y="4214818"/>
            <a:chExt cx="2181225" cy="1776413"/>
          </a:xfrm>
        </p:grpSpPr>
        <p:sp>
          <p:nvSpPr>
            <p:cNvPr id="20" name="Freeform 2"/>
            <p:cNvSpPr>
              <a:spLocks/>
            </p:cNvSpPr>
            <p:nvPr/>
          </p:nvSpPr>
          <p:spPr bwMode="auto">
            <a:xfrm>
              <a:off x="471474" y="4214818"/>
              <a:ext cx="2159000" cy="351745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856" y="1120"/>
                </a:cxn>
                <a:cxn ang="0">
                  <a:pos x="1360" y="432"/>
                </a:cxn>
                <a:cxn ang="0">
                  <a:pos x="1352" y="200"/>
                </a:cxn>
                <a:cxn ang="0">
                  <a:pos x="640" y="0"/>
                </a:cxn>
                <a:cxn ang="0">
                  <a:pos x="8" y="224"/>
                </a:cxn>
              </a:cxnLst>
              <a:rect l="0" t="0" r="r" b="b"/>
              <a:pathLst>
                <a:path w="1360" h="1120">
                  <a:moveTo>
                    <a:pt x="0" y="488"/>
                  </a:moveTo>
                  <a:lnTo>
                    <a:pt x="856" y="1120"/>
                  </a:lnTo>
                  <a:lnTo>
                    <a:pt x="1360" y="432"/>
                  </a:lnTo>
                  <a:lnTo>
                    <a:pt x="1352" y="200"/>
                  </a:lnTo>
                  <a:lnTo>
                    <a:pt x="640" y="0"/>
                  </a:lnTo>
                  <a:lnTo>
                    <a:pt x="8" y="224"/>
                  </a:lnTo>
                </a:path>
              </a:pathLst>
            </a:custGeom>
            <a:solidFill>
              <a:srgbClr val="EAEAEA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s-CO"/>
            </a:p>
          </p:txBody>
        </p:sp>
        <p:grpSp>
          <p:nvGrpSpPr>
            <p:cNvPr id="21" name="Group 417"/>
            <p:cNvGrpSpPr>
              <a:grpSpLocks/>
            </p:cNvGrpSpPr>
            <p:nvPr/>
          </p:nvGrpSpPr>
          <p:grpSpPr bwMode="auto">
            <a:xfrm>
              <a:off x="511162" y="4292606"/>
              <a:ext cx="2124075" cy="1633537"/>
              <a:chOff x="177" y="849"/>
              <a:chExt cx="1338" cy="1029"/>
            </a:xfrm>
          </p:grpSpPr>
          <p:sp>
            <p:nvSpPr>
              <p:cNvPr id="111" name="Freeform 418"/>
              <p:cNvSpPr>
                <a:spLocks/>
              </p:cNvSpPr>
              <p:nvPr/>
            </p:nvSpPr>
            <p:spPr bwMode="auto">
              <a:xfrm>
                <a:off x="507" y="1284"/>
                <a:ext cx="459" cy="5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9" y="264"/>
                  </a:cxn>
                  <a:cxn ang="0">
                    <a:pos x="459" y="594"/>
                  </a:cxn>
                  <a:cxn ang="0">
                    <a:pos x="0" y="252"/>
                  </a:cxn>
                  <a:cxn ang="0">
                    <a:pos x="0" y="0"/>
                  </a:cxn>
                </a:cxnLst>
                <a:rect l="0" t="0" r="r" b="b"/>
                <a:pathLst>
                  <a:path w="459" h="594">
                    <a:moveTo>
                      <a:pt x="0" y="0"/>
                    </a:moveTo>
                    <a:lnTo>
                      <a:pt x="459" y="264"/>
                    </a:lnTo>
                    <a:lnTo>
                      <a:pt x="459" y="594"/>
                    </a:lnTo>
                    <a:lnTo>
                      <a:pt x="0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2" name="Freeform 419"/>
              <p:cNvSpPr>
                <a:spLocks/>
              </p:cNvSpPr>
              <p:nvPr/>
            </p:nvSpPr>
            <p:spPr bwMode="auto">
              <a:xfrm>
                <a:off x="1320" y="1035"/>
                <a:ext cx="195" cy="468"/>
              </a:xfrm>
              <a:custGeom>
                <a:avLst/>
                <a:gdLst/>
                <a:ahLst/>
                <a:cxnLst>
                  <a:cxn ang="0">
                    <a:pos x="0" y="207"/>
                  </a:cxn>
                  <a:cxn ang="0">
                    <a:pos x="54" y="150"/>
                  </a:cxn>
                  <a:cxn ang="0">
                    <a:pos x="54" y="258"/>
                  </a:cxn>
                  <a:cxn ang="0">
                    <a:pos x="135" y="159"/>
                  </a:cxn>
                  <a:cxn ang="0">
                    <a:pos x="132" y="66"/>
                  </a:cxn>
                  <a:cxn ang="0">
                    <a:pos x="195" y="0"/>
                  </a:cxn>
                  <a:cxn ang="0">
                    <a:pos x="195" y="207"/>
                  </a:cxn>
                  <a:cxn ang="0">
                    <a:pos x="0" y="468"/>
                  </a:cxn>
                  <a:cxn ang="0">
                    <a:pos x="0" y="207"/>
                  </a:cxn>
                </a:cxnLst>
                <a:rect l="0" t="0" r="r" b="b"/>
                <a:pathLst>
                  <a:path w="195" h="468">
                    <a:moveTo>
                      <a:pt x="0" y="207"/>
                    </a:moveTo>
                    <a:lnTo>
                      <a:pt x="54" y="150"/>
                    </a:lnTo>
                    <a:lnTo>
                      <a:pt x="54" y="258"/>
                    </a:lnTo>
                    <a:lnTo>
                      <a:pt x="135" y="159"/>
                    </a:lnTo>
                    <a:lnTo>
                      <a:pt x="132" y="66"/>
                    </a:lnTo>
                    <a:lnTo>
                      <a:pt x="195" y="0"/>
                    </a:lnTo>
                    <a:lnTo>
                      <a:pt x="195" y="207"/>
                    </a:lnTo>
                    <a:lnTo>
                      <a:pt x="0" y="468"/>
                    </a:lnTo>
                    <a:lnTo>
                      <a:pt x="0" y="20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3" name="Freeform 420"/>
              <p:cNvSpPr>
                <a:spLocks/>
              </p:cNvSpPr>
              <p:nvPr/>
            </p:nvSpPr>
            <p:spPr bwMode="auto">
              <a:xfrm>
                <a:off x="1044" y="1332"/>
                <a:ext cx="192" cy="531"/>
              </a:xfrm>
              <a:custGeom>
                <a:avLst/>
                <a:gdLst/>
                <a:ahLst/>
                <a:cxnLst>
                  <a:cxn ang="0">
                    <a:pos x="57" y="147"/>
                  </a:cxn>
                  <a:cxn ang="0">
                    <a:pos x="0" y="207"/>
                  </a:cxn>
                  <a:cxn ang="0">
                    <a:pos x="0" y="531"/>
                  </a:cxn>
                  <a:cxn ang="0">
                    <a:pos x="192" y="282"/>
                  </a:cxn>
                  <a:cxn ang="0">
                    <a:pos x="192" y="0"/>
                  </a:cxn>
                  <a:cxn ang="0">
                    <a:pos x="135" y="57"/>
                  </a:cxn>
                  <a:cxn ang="0">
                    <a:pos x="135" y="198"/>
                  </a:cxn>
                  <a:cxn ang="0">
                    <a:pos x="57" y="297"/>
                  </a:cxn>
                  <a:cxn ang="0">
                    <a:pos x="57" y="147"/>
                  </a:cxn>
                </a:cxnLst>
                <a:rect l="0" t="0" r="r" b="b"/>
                <a:pathLst>
                  <a:path w="192" h="531">
                    <a:moveTo>
                      <a:pt x="57" y="147"/>
                    </a:moveTo>
                    <a:lnTo>
                      <a:pt x="0" y="207"/>
                    </a:lnTo>
                    <a:lnTo>
                      <a:pt x="0" y="531"/>
                    </a:lnTo>
                    <a:lnTo>
                      <a:pt x="192" y="282"/>
                    </a:lnTo>
                    <a:lnTo>
                      <a:pt x="192" y="0"/>
                    </a:lnTo>
                    <a:lnTo>
                      <a:pt x="135" y="57"/>
                    </a:lnTo>
                    <a:lnTo>
                      <a:pt x="135" y="198"/>
                    </a:lnTo>
                    <a:lnTo>
                      <a:pt x="57" y="297"/>
                    </a:lnTo>
                    <a:lnTo>
                      <a:pt x="57" y="14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4" name="Freeform 421"/>
              <p:cNvSpPr>
                <a:spLocks/>
              </p:cNvSpPr>
              <p:nvPr/>
            </p:nvSpPr>
            <p:spPr bwMode="auto">
              <a:xfrm>
                <a:off x="177" y="1092"/>
                <a:ext cx="294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90"/>
                  </a:cxn>
                  <a:cxn ang="0">
                    <a:pos x="159" y="195"/>
                  </a:cxn>
                  <a:cxn ang="0">
                    <a:pos x="294" y="276"/>
                  </a:cxn>
                  <a:cxn ang="0">
                    <a:pos x="294" y="414"/>
                  </a:cxn>
                  <a:cxn ang="0">
                    <a:pos x="0" y="198"/>
                  </a:cxn>
                  <a:cxn ang="0">
                    <a:pos x="0" y="0"/>
                  </a:cxn>
                </a:cxnLst>
                <a:rect l="0" t="0" r="r" b="b"/>
                <a:pathLst>
                  <a:path w="294" h="414">
                    <a:moveTo>
                      <a:pt x="0" y="0"/>
                    </a:moveTo>
                    <a:lnTo>
                      <a:pt x="159" y="90"/>
                    </a:lnTo>
                    <a:lnTo>
                      <a:pt x="159" y="195"/>
                    </a:lnTo>
                    <a:lnTo>
                      <a:pt x="294" y="276"/>
                    </a:lnTo>
                    <a:lnTo>
                      <a:pt x="294" y="414"/>
                    </a:lnTo>
                    <a:lnTo>
                      <a:pt x="0" y="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5" name="Freeform 422"/>
              <p:cNvSpPr>
                <a:spLocks/>
              </p:cNvSpPr>
              <p:nvPr/>
            </p:nvSpPr>
            <p:spPr bwMode="auto">
              <a:xfrm>
                <a:off x="561" y="1074"/>
                <a:ext cx="711" cy="213"/>
              </a:xfrm>
              <a:custGeom>
                <a:avLst/>
                <a:gdLst/>
                <a:ahLst/>
                <a:cxnLst>
                  <a:cxn ang="0">
                    <a:pos x="75" y="213"/>
                  </a:cxn>
                  <a:cxn ang="0">
                    <a:pos x="0" y="174"/>
                  </a:cxn>
                  <a:cxn ang="0">
                    <a:pos x="294" y="0"/>
                  </a:cxn>
                  <a:cxn ang="0">
                    <a:pos x="711" y="147"/>
                  </a:cxn>
                  <a:cxn ang="0">
                    <a:pos x="648" y="213"/>
                  </a:cxn>
                  <a:cxn ang="0">
                    <a:pos x="294" y="69"/>
                  </a:cxn>
                  <a:cxn ang="0">
                    <a:pos x="75" y="213"/>
                  </a:cxn>
                </a:cxnLst>
                <a:rect l="0" t="0" r="r" b="b"/>
                <a:pathLst>
                  <a:path w="711" h="213">
                    <a:moveTo>
                      <a:pt x="75" y="213"/>
                    </a:moveTo>
                    <a:lnTo>
                      <a:pt x="0" y="174"/>
                    </a:lnTo>
                    <a:lnTo>
                      <a:pt x="294" y="0"/>
                    </a:lnTo>
                    <a:lnTo>
                      <a:pt x="711" y="147"/>
                    </a:lnTo>
                    <a:lnTo>
                      <a:pt x="648" y="213"/>
                    </a:lnTo>
                    <a:lnTo>
                      <a:pt x="294" y="69"/>
                    </a:lnTo>
                    <a:lnTo>
                      <a:pt x="75" y="21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6" name="Freeform 423"/>
              <p:cNvSpPr>
                <a:spLocks/>
              </p:cNvSpPr>
              <p:nvPr/>
            </p:nvSpPr>
            <p:spPr bwMode="auto">
              <a:xfrm>
                <a:off x="912" y="936"/>
                <a:ext cx="540" cy="168"/>
              </a:xfrm>
              <a:custGeom>
                <a:avLst/>
                <a:gdLst/>
                <a:ahLst/>
                <a:cxnLst>
                  <a:cxn ang="0">
                    <a:pos x="57" y="123"/>
                  </a:cxn>
                  <a:cxn ang="0">
                    <a:pos x="0" y="105"/>
                  </a:cxn>
                  <a:cxn ang="0">
                    <a:pos x="174" y="0"/>
                  </a:cxn>
                  <a:cxn ang="0">
                    <a:pos x="540" y="105"/>
                  </a:cxn>
                  <a:cxn ang="0">
                    <a:pos x="480" y="168"/>
                  </a:cxn>
                  <a:cxn ang="0">
                    <a:pos x="174" y="57"/>
                  </a:cxn>
                  <a:cxn ang="0">
                    <a:pos x="57" y="123"/>
                  </a:cxn>
                </a:cxnLst>
                <a:rect l="0" t="0" r="r" b="b"/>
                <a:pathLst>
                  <a:path w="540" h="168">
                    <a:moveTo>
                      <a:pt x="57" y="123"/>
                    </a:moveTo>
                    <a:lnTo>
                      <a:pt x="0" y="105"/>
                    </a:lnTo>
                    <a:lnTo>
                      <a:pt x="174" y="0"/>
                    </a:lnTo>
                    <a:lnTo>
                      <a:pt x="540" y="105"/>
                    </a:lnTo>
                    <a:lnTo>
                      <a:pt x="480" y="168"/>
                    </a:lnTo>
                    <a:lnTo>
                      <a:pt x="174" y="57"/>
                    </a:lnTo>
                    <a:lnTo>
                      <a:pt x="57" y="12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7" name="Freeform 424"/>
              <p:cNvSpPr>
                <a:spLocks/>
              </p:cNvSpPr>
              <p:nvPr/>
            </p:nvSpPr>
            <p:spPr bwMode="auto">
              <a:xfrm>
                <a:off x="591" y="849"/>
                <a:ext cx="438" cy="99"/>
              </a:xfrm>
              <a:custGeom>
                <a:avLst/>
                <a:gdLst/>
                <a:ahLst/>
                <a:cxnLst>
                  <a:cxn ang="0">
                    <a:pos x="60" y="93"/>
                  </a:cxn>
                  <a:cxn ang="0">
                    <a:pos x="0" y="72"/>
                  </a:cxn>
                  <a:cxn ang="0">
                    <a:pos x="195" y="0"/>
                  </a:cxn>
                  <a:cxn ang="0">
                    <a:pos x="438" y="66"/>
                  </a:cxn>
                  <a:cxn ang="0">
                    <a:pos x="384" y="99"/>
                  </a:cxn>
                  <a:cxn ang="0">
                    <a:pos x="195" y="36"/>
                  </a:cxn>
                  <a:cxn ang="0">
                    <a:pos x="60" y="93"/>
                  </a:cxn>
                </a:cxnLst>
                <a:rect l="0" t="0" r="r" b="b"/>
                <a:pathLst>
                  <a:path w="438" h="99">
                    <a:moveTo>
                      <a:pt x="60" y="93"/>
                    </a:moveTo>
                    <a:lnTo>
                      <a:pt x="0" y="72"/>
                    </a:lnTo>
                    <a:lnTo>
                      <a:pt x="195" y="0"/>
                    </a:lnTo>
                    <a:lnTo>
                      <a:pt x="438" y="66"/>
                    </a:lnTo>
                    <a:lnTo>
                      <a:pt x="384" y="99"/>
                    </a:lnTo>
                    <a:lnTo>
                      <a:pt x="195" y="36"/>
                    </a:lnTo>
                    <a:lnTo>
                      <a:pt x="60" y="9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8" name="Freeform 425"/>
              <p:cNvSpPr>
                <a:spLocks/>
              </p:cNvSpPr>
              <p:nvPr/>
            </p:nvSpPr>
            <p:spPr bwMode="auto">
              <a:xfrm>
                <a:off x="222" y="948"/>
                <a:ext cx="570" cy="153"/>
              </a:xfrm>
              <a:custGeom>
                <a:avLst/>
                <a:gdLst/>
                <a:ahLst/>
                <a:cxnLst>
                  <a:cxn ang="0">
                    <a:pos x="75" y="153"/>
                  </a:cxn>
                  <a:cxn ang="0">
                    <a:pos x="0" y="117"/>
                  </a:cxn>
                  <a:cxn ang="0">
                    <a:pos x="303" y="0"/>
                  </a:cxn>
                  <a:cxn ang="0">
                    <a:pos x="570" y="99"/>
                  </a:cxn>
                  <a:cxn ang="0">
                    <a:pos x="510" y="138"/>
                  </a:cxn>
                  <a:cxn ang="0">
                    <a:pos x="306" y="54"/>
                  </a:cxn>
                  <a:cxn ang="0">
                    <a:pos x="75" y="153"/>
                  </a:cxn>
                </a:cxnLst>
                <a:rect l="0" t="0" r="r" b="b"/>
                <a:pathLst>
                  <a:path w="570" h="153">
                    <a:moveTo>
                      <a:pt x="75" y="153"/>
                    </a:moveTo>
                    <a:lnTo>
                      <a:pt x="0" y="117"/>
                    </a:lnTo>
                    <a:lnTo>
                      <a:pt x="303" y="0"/>
                    </a:lnTo>
                    <a:lnTo>
                      <a:pt x="570" y="99"/>
                    </a:lnTo>
                    <a:lnTo>
                      <a:pt x="510" y="138"/>
                    </a:lnTo>
                    <a:lnTo>
                      <a:pt x="306" y="54"/>
                    </a:lnTo>
                    <a:lnTo>
                      <a:pt x="75" y="15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</p:grpSp>
        <p:sp>
          <p:nvSpPr>
            <p:cNvPr id="34" name="Line 427"/>
            <p:cNvSpPr>
              <a:spLocks noChangeShapeType="1"/>
            </p:cNvSpPr>
            <p:nvPr/>
          </p:nvSpPr>
          <p:spPr bwMode="auto">
            <a:xfrm flipV="1">
              <a:off x="1835137" y="4910143"/>
              <a:ext cx="808037" cy="10620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5" name="Line 428"/>
            <p:cNvSpPr>
              <a:spLocks noChangeShapeType="1"/>
            </p:cNvSpPr>
            <p:nvPr/>
          </p:nvSpPr>
          <p:spPr bwMode="auto">
            <a:xfrm flipV="1">
              <a:off x="461949" y="4598993"/>
              <a:ext cx="0" cy="3603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6" name="Line 429"/>
            <p:cNvSpPr>
              <a:spLocks noChangeShapeType="1"/>
            </p:cNvSpPr>
            <p:nvPr/>
          </p:nvSpPr>
          <p:spPr bwMode="auto">
            <a:xfrm flipV="1">
              <a:off x="2636824" y="4551368"/>
              <a:ext cx="0" cy="365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0" name="Line 430"/>
            <p:cNvSpPr>
              <a:spLocks noChangeShapeType="1"/>
            </p:cNvSpPr>
            <p:nvPr/>
          </p:nvSpPr>
          <p:spPr bwMode="auto">
            <a:xfrm flipV="1">
              <a:off x="1830374" y="5370518"/>
              <a:ext cx="0" cy="6064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1" name="Line 431"/>
            <p:cNvSpPr>
              <a:spLocks noChangeShapeType="1"/>
            </p:cNvSpPr>
            <p:nvPr/>
          </p:nvSpPr>
          <p:spPr bwMode="auto">
            <a:xfrm>
              <a:off x="1485887" y="4229106"/>
              <a:ext cx="1152525" cy="3159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2" name="Line 432"/>
            <p:cNvSpPr>
              <a:spLocks noChangeShapeType="1"/>
            </p:cNvSpPr>
            <p:nvPr/>
          </p:nvSpPr>
          <p:spPr bwMode="auto">
            <a:xfrm>
              <a:off x="474649" y="4603756"/>
              <a:ext cx="1362075" cy="7667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3" name="Line 433"/>
            <p:cNvSpPr>
              <a:spLocks noChangeShapeType="1"/>
            </p:cNvSpPr>
            <p:nvPr/>
          </p:nvSpPr>
          <p:spPr bwMode="auto">
            <a:xfrm flipV="1">
              <a:off x="1833549" y="4543431"/>
              <a:ext cx="800100" cy="8270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4" name="Line 434"/>
            <p:cNvSpPr>
              <a:spLocks noChangeShapeType="1"/>
            </p:cNvSpPr>
            <p:nvPr/>
          </p:nvSpPr>
          <p:spPr bwMode="auto">
            <a:xfrm rot="16200000" flipV="1">
              <a:off x="632605" y="4799812"/>
              <a:ext cx="1023938" cy="13589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5" name="Line 435"/>
            <p:cNvSpPr>
              <a:spLocks noChangeShapeType="1"/>
            </p:cNvSpPr>
            <p:nvPr/>
          </p:nvSpPr>
          <p:spPr bwMode="auto">
            <a:xfrm flipV="1">
              <a:off x="463537" y="4224343"/>
              <a:ext cx="1022350" cy="373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6" name="Line 436"/>
            <p:cNvSpPr>
              <a:spLocks noChangeShapeType="1"/>
            </p:cNvSpPr>
            <p:nvPr/>
          </p:nvSpPr>
          <p:spPr bwMode="auto">
            <a:xfrm flipH="1" flipV="1">
              <a:off x="1035037" y="4983168"/>
              <a:ext cx="728662" cy="4238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7" name="Line 437"/>
            <p:cNvSpPr>
              <a:spLocks noChangeShapeType="1"/>
            </p:cNvSpPr>
            <p:nvPr/>
          </p:nvSpPr>
          <p:spPr bwMode="auto">
            <a:xfrm flipV="1">
              <a:off x="1035037" y="4983168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8" name="Line 438"/>
            <p:cNvSpPr>
              <a:spLocks noChangeShapeType="1"/>
            </p:cNvSpPr>
            <p:nvPr/>
          </p:nvSpPr>
          <p:spPr bwMode="auto">
            <a:xfrm flipH="1" flipV="1">
              <a:off x="977887" y="4935543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9" name="Line 439"/>
            <p:cNvSpPr>
              <a:spLocks noChangeShapeType="1"/>
            </p:cNvSpPr>
            <p:nvPr/>
          </p:nvSpPr>
          <p:spPr bwMode="auto">
            <a:xfrm flipH="1" flipV="1">
              <a:off x="463537" y="4649793"/>
              <a:ext cx="509587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0" name="Line 440"/>
            <p:cNvSpPr>
              <a:spLocks noChangeShapeType="1"/>
            </p:cNvSpPr>
            <p:nvPr/>
          </p:nvSpPr>
          <p:spPr bwMode="auto">
            <a:xfrm flipV="1">
              <a:off x="2192324" y="5049843"/>
              <a:ext cx="0" cy="4460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" name="Line 441"/>
            <p:cNvSpPr>
              <a:spLocks noChangeShapeType="1"/>
            </p:cNvSpPr>
            <p:nvPr/>
          </p:nvSpPr>
          <p:spPr bwMode="auto">
            <a:xfrm flipH="1" flipV="1">
              <a:off x="2325674" y="4911731"/>
              <a:ext cx="0" cy="409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2" name="Line 442"/>
            <p:cNvSpPr>
              <a:spLocks noChangeShapeType="1"/>
            </p:cNvSpPr>
            <p:nvPr/>
          </p:nvSpPr>
          <p:spPr bwMode="auto">
            <a:xfrm>
              <a:off x="534974" y="4606931"/>
              <a:ext cx="500063" cy="2714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3" name="Line 443"/>
            <p:cNvSpPr>
              <a:spLocks noChangeShapeType="1"/>
            </p:cNvSpPr>
            <p:nvPr/>
          </p:nvSpPr>
          <p:spPr bwMode="auto">
            <a:xfrm flipH="1" flipV="1">
              <a:off x="1949437" y="4387856"/>
              <a:ext cx="619125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4" name="Line 444"/>
            <p:cNvSpPr>
              <a:spLocks noChangeShapeType="1"/>
            </p:cNvSpPr>
            <p:nvPr/>
          </p:nvSpPr>
          <p:spPr bwMode="auto">
            <a:xfrm flipV="1">
              <a:off x="511162" y="4678368"/>
              <a:ext cx="0" cy="312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5" name="Line 445"/>
            <p:cNvSpPr>
              <a:spLocks noChangeShapeType="1"/>
            </p:cNvSpPr>
            <p:nvPr/>
          </p:nvSpPr>
          <p:spPr bwMode="auto">
            <a:xfrm flipV="1">
              <a:off x="796912" y="4840293"/>
              <a:ext cx="0" cy="1444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6" name="Line 446"/>
            <p:cNvSpPr>
              <a:spLocks noChangeShapeType="1"/>
            </p:cNvSpPr>
            <p:nvPr/>
          </p:nvSpPr>
          <p:spPr bwMode="auto">
            <a:xfrm flipH="1" flipV="1">
              <a:off x="763574" y="4816481"/>
              <a:ext cx="0" cy="165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7" name="Line 447"/>
            <p:cNvSpPr>
              <a:spLocks noChangeShapeType="1"/>
            </p:cNvSpPr>
            <p:nvPr/>
          </p:nvSpPr>
          <p:spPr bwMode="auto">
            <a:xfrm rot="16200000" flipH="1">
              <a:off x="808024" y="4948243"/>
              <a:ext cx="130175" cy="2063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8" name="Line 448"/>
            <p:cNvSpPr>
              <a:spLocks noChangeShapeType="1"/>
            </p:cNvSpPr>
            <p:nvPr/>
          </p:nvSpPr>
          <p:spPr bwMode="auto">
            <a:xfrm rot="16200000" flipH="1">
              <a:off x="831836" y="4953006"/>
              <a:ext cx="111125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9" name="Line 449"/>
            <p:cNvSpPr>
              <a:spLocks noChangeAspect="1" noChangeShapeType="1"/>
            </p:cNvSpPr>
            <p:nvPr/>
          </p:nvSpPr>
          <p:spPr bwMode="auto">
            <a:xfrm flipH="1">
              <a:off x="1978012" y="53736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0" name="Line 450"/>
            <p:cNvSpPr>
              <a:spLocks noChangeAspect="1" noChangeShapeType="1"/>
            </p:cNvSpPr>
            <p:nvPr/>
          </p:nvSpPr>
          <p:spPr bwMode="auto">
            <a:xfrm flipH="1">
              <a:off x="1974837" y="5359406"/>
              <a:ext cx="90487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1" name="Line 451"/>
            <p:cNvSpPr>
              <a:spLocks noChangeShapeType="1"/>
            </p:cNvSpPr>
            <p:nvPr/>
          </p:nvSpPr>
          <p:spPr bwMode="auto">
            <a:xfrm flipV="1">
              <a:off x="1978012" y="5283206"/>
              <a:ext cx="0" cy="2444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2" name="Line 452"/>
            <p:cNvSpPr>
              <a:spLocks noChangeShapeType="1"/>
            </p:cNvSpPr>
            <p:nvPr/>
          </p:nvSpPr>
          <p:spPr bwMode="auto">
            <a:xfrm flipV="1">
              <a:off x="2101837" y="5145093"/>
              <a:ext cx="0" cy="2301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3" name="Line 453"/>
            <p:cNvSpPr>
              <a:spLocks noChangeShapeType="1"/>
            </p:cNvSpPr>
            <p:nvPr/>
          </p:nvSpPr>
          <p:spPr bwMode="auto">
            <a:xfrm flipV="1">
              <a:off x="2058974" y="5187956"/>
              <a:ext cx="0" cy="173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4" name="Line 454"/>
            <p:cNvSpPr>
              <a:spLocks noChangeShapeType="1"/>
            </p:cNvSpPr>
            <p:nvPr/>
          </p:nvSpPr>
          <p:spPr bwMode="auto">
            <a:xfrm flipV="1">
              <a:off x="1887524" y="4583118"/>
              <a:ext cx="747713" cy="800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5" name="Line 455"/>
            <p:cNvSpPr>
              <a:spLocks noChangeShapeType="1"/>
            </p:cNvSpPr>
            <p:nvPr/>
          </p:nvSpPr>
          <p:spPr bwMode="auto">
            <a:xfrm>
              <a:off x="2058974" y="5359406"/>
              <a:ext cx="42863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6" name="Line 456"/>
            <p:cNvSpPr>
              <a:spLocks noChangeAspect="1" noChangeShapeType="1"/>
            </p:cNvSpPr>
            <p:nvPr/>
          </p:nvSpPr>
          <p:spPr bwMode="auto">
            <a:xfrm flipH="1">
              <a:off x="2411399" y="48402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7" name="Line 457"/>
            <p:cNvSpPr>
              <a:spLocks noChangeAspect="1" noChangeShapeType="1"/>
            </p:cNvSpPr>
            <p:nvPr/>
          </p:nvSpPr>
          <p:spPr bwMode="auto">
            <a:xfrm flipH="1">
              <a:off x="2408224" y="4826006"/>
              <a:ext cx="90488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8" name="Line 458"/>
            <p:cNvSpPr>
              <a:spLocks noChangeShapeType="1"/>
            </p:cNvSpPr>
            <p:nvPr/>
          </p:nvSpPr>
          <p:spPr bwMode="auto">
            <a:xfrm flipV="1">
              <a:off x="2411399" y="4811718"/>
              <a:ext cx="0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9" name="Line 459"/>
            <p:cNvSpPr>
              <a:spLocks noChangeShapeType="1"/>
            </p:cNvSpPr>
            <p:nvPr/>
          </p:nvSpPr>
          <p:spPr bwMode="auto">
            <a:xfrm flipV="1">
              <a:off x="2535224" y="4687893"/>
              <a:ext cx="0" cy="153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0" name="Line 460"/>
            <p:cNvSpPr>
              <a:spLocks noChangeShapeType="1"/>
            </p:cNvSpPr>
            <p:nvPr/>
          </p:nvSpPr>
          <p:spPr bwMode="auto">
            <a:xfrm flipV="1">
              <a:off x="2492362" y="4730756"/>
              <a:ext cx="0" cy="1000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1" name="Line 461"/>
            <p:cNvSpPr>
              <a:spLocks noChangeShapeType="1"/>
            </p:cNvSpPr>
            <p:nvPr/>
          </p:nvSpPr>
          <p:spPr bwMode="auto">
            <a:xfrm>
              <a:off x="2492362" y="4826006"/>
              <a:ext cx="42862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2" name="Line 462"/>
            <p:cNvSpPr>
              <a:spLocks noChangeShapeType="1"/>
            </p:cNvSpPr>
            <p:nvPr/>
          </p:nvSpPr>
          <p:spPr bwMode="auto">
            <a:xfrm flipV="1">
              <a:off x="1582724" y="4373568"/>
              <a:ext cx="323850" cy="185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3" name="Line 463"/>
            <p:cNvSpPr>
              <a:spLocks noChangeShapeType="1"/>
            </p:cNvSpPr>
            <p:nvPr/>
          </p:nvSpPr>
          <p:spPr bwMode="auto">
            <a:xfrm flipV="1">
              <a:off x="1625587" y="4383093"/>
              <a:ext cx="3333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4" name="Line 464"/>
            <p:cNvSpPr>
              <a:spLocks noChangeShapeType="1"/>
            </p:cNvSpPr>
            <p:nvPr/>
          </p:nvSpPr>
          <p:spPr bwMode="auto">
            <a:xfrm flipV="1">
              <a:off x="1677974" y="4425956"/>
              <a:ext cx="280988" cy="1714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5" name="Line 465"/>
            <p:cNvSpPr>
              <a:spLocks noChangeShapeType="1"/>
            </p:cNvSpPr>
            <p:nvPr/>
          </p:nvSpPr>
          <p:spPr bwMode="auto">
            <a:xfrm flipH="1">
              <a:off x="701662" y="4535493"/>
              <a:ext cx="361950" cy="1619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6" name="Line 466"/>
            <p:cNvSpPr>
              <a:spLocks noChangeShapeType="1"/>
            </p:cNvSpPr>
            <p:nvPr/>
          </p:nvSpPr>
          <p:spPr bwMode="auto">
            <a:xfrm>
              <a:off x="1477949" y="4349756"/>
              <a:ext cx="300038" cy="1047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7" name="Line 467"/>
            <p:cNvSpPr>
              <a:spLocks noChangeShapeType="1"/>
            </p:cNvSpPr>
            <p:nvPr/>
          </p:nvSpPr>
          <p:spPr bwMode="auto">
            <a:xfrm>
              <a:off x="1949437" y="4521206"/>
              <a:ext cx="49530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8" name="Line 468"/>
            <p:cNvSpPr>
              <a:spLocks noChangeShapeType="1"/>
            </p:cNvSpPr>
            <p:nvPr/>
          </p:nvSpPr>
          <p:spPr bwMode="auto">
            <a:xfrm flipV="1">
              <a:off x="539737" y="4411668"/>
              <a:ext cx="5238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9" name="Line 469"/>
            <p:cNvSpPr>
              <a:spLocks noChangeShapeType="1"/>
            </p:cNvSpPr>
            <p:nvPr/>
          </p:nvSpPr>
          <p:spPr bwMode="auto">
            <a:xfrm flipV="1">
              <a:off x="1476362" y="4254506"/>
              <a:ext cx="0" cy="968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0" name="Line 470"/>
            <p:cNvSpPr>
              <a:spLocks noChangeShapeType="1"/>
            </p:cNvSpPr>
            <p:nvPr/>
          </p:nvSpPr>
          <p:spPr bwMode="auto">
            <a:xfrm flipV="1">
              <a:off x="1168387" y="4287843"/>
              <a:ext cx="309562" cy="119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1" name="Line 471"/>
            <p:cNvSpPr>
              <a:spLocks noChangeShapeType="1"/>
            </p:cNvSpPr>
            <p:nvPr/>
          </p:nvSpPr>
          <p:spPr bwMode="auto">
            <a:xfrm>
              <a:off x="1954199" y="4425956"/>
              <a:ext cx="59055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2" name="Line 472"/>
            <p:cNvSpPr>
              <a:spLocks noChangeShapeType="1"/>
            </p:cNvSpPr>
            <p:nvPr/>
          </p:nvSpPr>
          <p:spPr bwMode="auto">
            <a:xfrm>
              <a:off x="1477949" y="4287843"/>
              <a:ext cx="395288" cy="1095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3" name="Line 473"/>
            <p:cNvSpPr>
              <a:spLocks noChangeShapeType="1"/>
            </p:cNvSpPr>
            <p:nvPr/>
          </p:nvSpPr>
          <p:spPr bwMode="auto">
            <a:xfrm flipH="1">
              <a:off x="1954199" y="4392618"/>
              <a:ext cx="0" cy="1301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4" name="Line 474"/>
            <p:cNvSpPr>
              <a:spLocks noChangeShapeType="1"/>
            </p:cNvSpPr>
            <p:nvPr/>
          </p:nvSpPr>
          <p:spPr bwMode="auto">
            <a:xfrm flipH="1" flipV="1">
              <a:off x="1477949" y="4254506"/>
              <a:ext cx="428625" cy="119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5" name="Line 475"/>
            <p:cNvSpPr>
              <a:spLocks noChangeShapeType="1"/>
            </p:cNvSpPr>
            <p:nvPr/>
          </p:nvSpPr>
          <p:spPr bwMode="auto">
            <a:xfrm flipV="1">
              <a:off x="2282812" y="4959356"/>
              <a:ext cx="0" cy="349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6" name="Line 476"/>
            <p:cNvSpPr>
              <a:spLocks noChangeShapeType="1"/>
            </p:cNvSpPr>
            <p:nvPr/>
          </p:nvSpPr>
          <p:spPr bwMode="auto">
            <a:xfrm>
              <a:off x="2282812" y="5302256"/>
              <a:ext cx="47625" cy="28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7" name="Line 477"/>
            <p:cNvSpPr>
              <a:spLocks noChangeShapeType="1"/>
            </p:cNvSpPr>
            <p:nvPr/>
          </p:nvSpPr>
          <p:spPr bwMode="auto">
            <a:xfrm>
              <a:off x="1628762" y="4581531"/>
              <a:ext cx="690562" cy="246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8" name="Line 478"/>
            <p:cNvSpPr>
              <a:spLocks noChangeShapeType="1"/>
            </p:cNvSpPr>
            <p:nvPr/>
          </p:nvSpPr>
          <p:spPr bwMode="auto">
            <a:xfrm flipH="1" flipV="1">
              <a:off x="1589074" y="4600581"/>
              <a:ext cx="695325" cy="254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9" name="Line 479"/>
            <p:cNvSpPr>
              <a:spLocks noChangeShapeType="1"/>
            </p:cNvSpPr>
            <p:nvPr/>
          </p:nvSpPr>
          <p:spPr bwMode="auto">
            <a:xfrm>
              <a:off x="1598599" y="4648206"/>
              <a:ext cx="655638" cy="2349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0" name="Line 480"/>
            <p:cNvSpPr>
              <a:spLocks noChangeShapeType="1"/>
            </p:cNvSpPr>
            <p:nvPr/>
          </p:nvSpPr>
          <p:spPr bwMode="auto">
            <a:xfrm flipH="1" flipV="1">
              <a:off x="1065199" y="4410081"/>
              <a:ext cx="476250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1" name="Line 481"/>
            <p:cNvSpPr>
              <a:spLocks noChangeShapeType="1"/>
            </p:cNvSpPr>
            <p:nvPr/>
          </p:nvSpPr>
          <p:spPr bwMode="auto">
            <a:xfrm>
              <a:off x="1065199" y="4448181"/>
              <a:ext cx="431800" cy="1635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" name="Line 482"/>
            <p:cNvSpPr>
              <a:spLocks noChangeShapeType="1"/>
            </p:cNvSpPr>
            <p:nvPr/>
          </p:nvSpPr>
          <p:spPr bwMode="auto">
            <a:xfrm flipV="1">
              <a:off x="1120762" y="4640268"/>
              <a:ext cx="476250" cy="285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3" name="Line 483"/>
            <p:cNvSpPr>
              <a:spLocks noChangeShapeType="1"/>
            </p:cNvSpPr>
            <p:nvPr/>
          </p:nvSpPr>
          <p:spPr bwMode="auto">
            <a:xfrm>
              <a:off x="1114412" y="4386268"/>
              <a:ext cx="466725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4" name="Line 484"/>
            <p:cNvSpPr>
              <a:spLocks noChangeShapeType="1"/>
            </p:cNvSpPr>
            <p:nvPr/>
          </p:nvSpPr>
          <p:spPr bwMode="auto">
            <a:xfrm flipV="1">
              <a:off x="1082662" y="4597406"/>
              <a:ext cx="514350" cy="3095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5" name="Line 485"/>
            <p:cNvSpPr>
              <a:spLocks noChangeShapeType="1"/>
            </p:cNvSpPr>
            <p:nvPr/>
          </p:nvSpPr>
          <p:spPr bwMode="auto">
            <a:xfrm flipV="1">
              <a:off x="1035037" y="4583118"/>
              <a:ext cx="500062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6" name="Line 486"/>
            <p:cNvSpPr>
              <a:spLocks noChangeShapeType="1"/>
            </p:cNvSpPr>
            <p:nvPr/>
          </p:nvSpPr>
          <p:spPr bwMode="auto">
            <a:xfrm flipV="1">
              <a:off x="1835137" y="4854581"/>
              <a:ext cx="447675" cy="457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7" name="Line 487"/>
            <p:cNvSpPr>
              <a:spLocks noChangeShapeType="1"/>
            </p:cNvSpPr>
            <p:nvPr/>
          </p:nvSpPr>
          <p:spPr bwMode="auto">
            <a:xfrm flipV="1">
              <a:off x="1115999" y="4249743"/>
              <a:ext cx="366713" cy="1381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8" name="Line 488"/>
            <p:cNvSpPr>
              <a:spLocks noChangeShapeType="1"/>
            </p:cNvSpPr>
            <p:nvPr/>
          </p:nvSpPr>
          <p:spPr bwMode="auto">
            <a:xfrm flipV="1">
              <a:off x="582599" y="4445006"/>
              <a:ext cx="485775" cy="1905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9" name="Line 489"/>
            <p:cNvSpPr>
              <a:spLocks noChangeShapeType="1"/>
            </p:cNvSpPr>
            <p:nvPr/>
          </p:nvSpPr>
          <p:spPr bwMode="auto">
            <a:xfrm flipH="1">
              <a:off x="1258874" y="4349756"/>
              <a:ext cx="219075" cy="95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0" name="Line 490"/>
            <p:cNvSpPr>
              <a:spLocks noChangeShapeType="1"/>
            </p:cNvSpPr>
            <p:nvPr/>
          </p:nvSpPr>
          <p:spPr bwMode="auto">
            <a:xfrm flipH="1">
              <a:off x="1063612" y="4411668"/>
              <a:ext cx="0" cy="1238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1" name="Line 491"/>
            <p:cNvSpPr>
              <a:spLocks noChangeShapeType="1"/>
            </p:cNvSpPr>
            <p:nvPr/>
          </p:nvSpPr>
          <p:spPr bwMode="auto">
            <a:xfrm flipH="1">
              <a:off x="1587487" y="4606931"/>
              <a:ext cx="0" cy="1476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2" name="Line 492"/>
            <p:cNvSpPr>
              <a:spLocks noChangeShapeType="1"/>
            </p:cNvSpPr>
            <p:nvPr/>
          </p:nvSpPr>
          <p:spPr bwMode="auto">
            <a:xfrm>
              <a:off x="1582724" y="4754568"/>
              <a:ext cx="566738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3" name="Line 493"/>
            <p:cNvSpPr>
              <a:spLocks noChangeShapeType="1"/>
            </p:cNvSpPr>
            <p:nvPr/>
          </p:nvSpPr>
          <p:spPr bwMode="auto">
            <a:xfrm>
              <a:off x="1063612" y="4535493"/>
              <a:ext cx="319087" cy="1333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4" name="Line 494"/>
            <p:cNvSpPr>
              <a:spLocks noChangeShapeType="1"/>
            </p:cNvSpPr>
            <p:nvPr/>
          </p:nvSpPr>
          <p:spPr bwMode="auto">
            <a:xfrm>
              <a:off x="2220899" y="5021268"/>
              <a:ext cx="61913" cy="23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5" name="Line 495"/>
            <p:cNvSpPr>
              <a:spLocks noChangeShapeType="1"/>
            </p:cNvSpPr>
            <p:nvPr/>
          </p:nvSpPr>
          <p:spPr bwMode="auto">
            <a:xfrm flipH="1">
              <a:off x="1235062" y="4759331"/>
              <a:ext cx="347662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6" name="Line 496"/>
            <p:cNvSpPr>
              <a:spLocks noChangeShapeType="1"/>
            </p:cNvSpPr>
            <p:nvPr/>
          </p:nvSpPr>
          <p:spPr bwMode="auto">
            <a:xfrm flipH="1">
              <a:off x="1768462" y="4521206"/>
              <a:ext cx="176212" cy="1143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7" name="Line 497"/>
            <p:cNvSpPr>
              <a:spLocks noChangeShapeType="1"/>
            </p:cNvSpPr>
            <p:nvPr/>
          </p:nvSpPr>
          <p:spPr bwMode="auto">
            <a:xfrm flipV="1">
              <a:off x="2316149" y="4559306"/>
              <a:ext cx="261938" cy="2619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8" name="Line 498"/>
            <p:cNvSpPr>
              <a:spLocks noChangeShapeType="1"/>
            </p:cNvSpPr>
            <p:nvPr/>
          </p:nvSpPr>
          <p:spPr bwMode="auto">
            <a:xfrm>
              <a:off x="1087424" y="4906968"/>
              <a:ext cx="757238" cy="4143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9" name="Line 499"/>
            <p:cNvSpPr>
              <a:spLocks noChangeShapeType="1"/>
            </p:cNvSpPr>
            <p:nvPr/>
          </p:nvSpPr>
          <p:spPr bwMode="auto">
            <a:xfrm>
              <a:off x="1763699" y="5407031"/>
              <a:ext cx="0" cy="5238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0" name="Line 500"/>
            <p:cNvSpPr>
              <a:spLocks noChangeShapeType="1"/>
            </p:cNvSpPr>
            <p:nvPr/>
          </p:nvSpPr>
          <p:spPr bwMode="auto">
            <a:xfrm>
              <a:off x="1887524" y="5387981"/>
              <a:ext cx="0" cy="5191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</p:grpSp>
      <p:cxnSp>
        <p:nvCxnSpPr>
          <p:cNvPr id="5" name="Conector recto 4"/>
          <p:cNvCxnSpPr>
            <a:stCxn id="44" idx="1"/>
          </p:cNvCxnSpPr>
          <p:nvPr/>
        </p:nvCxnSpPr>
        <p:spPr>
          <a:xfrm>
            <a:off x="947991" y="2439783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/>
          <p:cNvCxnSpPr/>
          <p:nvPr/>
        </p:nvCxnSpPr>
        <p:spPr>
          <a:xfrm>
            <a:off x="2665300" y="3481580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cto 119"/>
          <p:cNvCxnSpPr/>
          <p:nvPr/>
        </p:nvCxnSpPr>
        <p:spPr>
          <a:xfrm>
            <a:off x="3692485" y="2392666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2849334" y="3481579"/>
            <a:ext cx="4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120"/>
          <p:cNvCxnSpPr/>
          <p:nvPr/>
        </p:nvCxnSpPr>
        <p:spPr>
          <a:xfrm>
            <a:off x="2866077" y="3833290"/>
            <a:ext cx="414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3166890" y="3446575"/>
            <a:ext cx="4752" cy="453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226887" y="3514918"/>
            <a:ext cx="1114201" cy="385028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r>
              <a:rPr lang="es-CO" b="1" dirty="0" smtClean="0">
                <a:latin typeface="Lucida Sans"/>
                <a:cs typeface="Lucida Sans"/>
              </a:rPr>
              <a:t>1.0 </a:t>
            </a:r>
            <a:r>
              <a:rPr lang="es-CO" b="1" dirty="0">
                <a:latin typeface="Lucida Sans"/>
                <a:cs typeface="Lucida Sans"/>
              </a:rPr>
              <a:t>m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125" name="Imagen 1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53" y="621918"/>
            <a:ext cx="4600793" cy="5639614"/>
          </a:xfrm>
          <a:prstGeom prst="rect">
            <a:avLst/>
          </a:prstGeom>
        </p:spPr>
      </p:pic>
      <p:pic>
        <p:nvPicPr>
          <p:cNvPr id="122" name="Imagen 1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845" y="621918"/>
            <a:ext cx="4702501" cy="5639613"/>
          </a:xfrm>
          <a:prstGeom prst="rect">
            <a:avLst/>
          </a:prstGeom>
        </p:spPr>
      </p:pic>
      <p:sp>
        <p:nvSpPr>
          <p:cNvPr id="123" name="CuadroTexto 3"/>
          <p:cNvSpPr txBox="1"/>
          <p:nvPr/>
        </p:nvSpPr>
        <p:spPr>
          <a:xfrm>
            <a:off x="139881" y="-18919"/>
            <a:ext cx="644865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VIVIENDAS ADAPTADAS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9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quarter" idx="10"/>
          </p:nvPr>
        </p:nvSpPr>
        <p:spPr>
          <a:xfrm>
            <a:off x="402227" y="903927"/>
            <a:ext cx="9451702" cy="601020"/>
          </a:xfrm>
        </p:spPr>
        <p:txBody>
          <a:bodyPr/>
          <a:lstStyle/>
          <a:p>
            <a:r>
              <a:rPr lang="es-CO" smtClean="0"/>
              <a:t>Vida útil de 50 años</a:t>
            </a:r>
            <a:endParaRPr lang="en-US" dirty="0"/>
          </a:p>
        </p:txBody>
      </p:sp>
      <p:grpSp>
        <p:nvGrpSpPr>
          <p:cNvPr id="19" name="90 Grupo"/>
          <p:cNvGrpSpPr/>
          <p:nvPr/>
        </p:nvGrpSpPr>
        <p:grpSpPr>
          <a:xfrm>
            <a:off x="943990" y="1649685"/>
            <a:ext cx="2748495" cy="1865234"/>
            <a:chOff x="461949" y="4214818"/>
            <a:chExt cx="2181225" cy="1776413"/>
          </a:xfrm>
        </p:grpSpPr>
        <p:sp>
          <p:nvSpPr>
            <p:cNvPr id="20" name="Freeform 2"/>
            <p:cNvSpPr>
              <a:spLocks/>
            </p:cNvSpPr>
            <p:nvPr/>
          </p:nvSpPr>
          <p:spPr bwMode="auto">
            <a:xfrm>
              <a:off x="471474" y="4214818"/>
              <a:ext cx="2159000" cy="351745"/>
            </a:xfrm>
            <a:custGeom>
              <a:avLst/>
              <a:gdLst/>
              <a:ahLst/>
              <a:cxnLst>
                <a:cxn ang="0">
                  <a:pos x="0" y="488"/>
                </a:cxn>
                <a:cxn ang="0">
                  <a:pos x="856" y="1120"/>
                </a:cxn>
                <a:cxn ang="0">
                  <a:pos x="1360" y="432"/>
                </a:cxn>
                <a:cxn ang="0">
                  <a:pos x="1352" y="200"/>
                </a:cxn>
                <a:cxn ang="0">
                  <a:pos x="640" y="0"/>
                </a:cxn>
                <a:cxn ang="0">
                  <a:pos x="8" y="224"/>
                </a:cxn>
              </a:cxnLst>
              <a:rect l="0" t="0" r="r" b="b"/>
              <a:pathLst>
                <a:path w="1360" h="1120">
                  <a:moveTo>
                    <a:pt x="0" y="488"/>
                  </a:moveTo>
                  <a:lnTo>
                    <a:pt x="856" y="1120"/>
                  </a:lnTo>
                  <a:lnTo>
                    <a:pt x="1360" y="432"/>
                  </a:lnTo>
                  <a:lnTo>
                    <a:pt x="1352" y="200"/>
                  </a:lnTo>
                  <a:lnTo>
                    <a:pt x="640" y="0"/>
                  </a:lnTo>
                  <a:lnTo>
                    <a:pt x="8" y="224"/>
                  </a:lnTo>
                </a:path>
              </a:pathLst>
            </a:custGeom>
            <a:solidFill>
              <a:srgbClr val="EAEAEA"/>
            </a:solidFill>
            <a:ln w="12700" cap="flat" cmpd="sng">
              <a:noFill/>
              <a:prstDash val="solid"/>
              <a:round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endParaRPr lang="es-CO"/>
            </a:p>
          </p:txBody>
        </p:sp>
        <p:grpSp>
          <p:nvGrpSpPr>
            <p:cNvPr id="21" name="Group 417"/>
            <p:cNvGrpSpPr>
              <a:grpSpLocks/>
            </p:cNvGrpSpPr>
            <p:nvPr/>
          </p:nvGrpSpPr>
          <p:grpSpPr bwMode="auto">
            <a:xfrm>
              <a:off x="511162" y="4292606"/>
              <a:ext cx="2124075" cy="1633537"/>
              <a:chOff x="177" y="849"/>
              <a:chExt cx="1338" cy="1029"/>
            </a:xfrm>
          </p:grpSpPr>
          <p:sp>
            <p:nvSpPr>
              <p:cNvPr id="111" name="Freeform 418"/>
              <p:cNvSpPr>
                <a:spLocks/>
              </p:cNvSpPr>
              <p:nvPr/>
            </p:nvSpPr>
            <p:spPr bwMode="auto">
              <a:xfrm>
                <a:off x="507" y="1284"/>
                <a:ext cx="459" cy="5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59" y="264"/>
                  </a:cxn>
                  <a:cxn ang="0">
                    <a:pos x="459" y="594"/>
                  </a:cxn>
                  <a:cxn ang="0">
                    <a:pos x="0" y="252"/>
                  </a:cxn>
                  <a:cxn ang="0">
                    <a:pos x="0" y="0"/>
                  </a:cxn>
                </a:cxnLst>
                <a:rect l="0" t="0" r="r" b="b"/>
                <a:pathLst>
                  <a:path w="459" h="594">
                    <a:moveTo>
                      <a:pt x="0" y="0"/>
                    </a:moveTo>
                    <a:lnTo>
                      <a:pt x="459" y="264"/>
                    </a:lnTo>
                    <a:lnTo>
                      <a:pt x="459" y="594"/>
                    </a:lnTo>
                    <a:lnTo>
                      <a:pt x="0" y="2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2" name="Freeform 419"/>
              <p:cNvSpPr>
                <a:spLocks/>
              </p:cNvSpPr>
              <p:nvPr/>
            </p:nvSpPr>
            <p:spPr bwMode="auto">
              <a:xfrm>
                <a:off x="1320" y="1035"/>
                <a:ext cx="195" cy="468"/>
              </a:xfrm>
              <a:custGeom>
                <a:avLst/>
                <a:gdLst/>
                <a:ahLst/>
                <a:cxnLst>
                  <a:cxn ang="0">
                    <a:pos x="0" y="207"/>
                  </a:cxn>
                  <a:cxn ang="0">
                    <a:pos x="54" y="150"/>
                  </a:cxn>
                  <a:cxn ang="0">
                    <a:pos x="54" y="258"/>
                  </a:cxn>
                  <a:cxn ang="0">
                    <a:pos x="135" y="159"/>
                  </a:cxn>
                  <a:cxn ang="0">
                    <a:pos x="132" y="66"/>
                  </a:cxn>
                  <a:cxn ang="0">
                    <a:pos x="195" y="0"/>
                  </a:cxn>
                  <a:cxn ang="0">
                    <a:pos x="195" y="207"/>
                  </a:cxn>
                  <a:cxn ang="0">
                    <a:pos x="0" y="468"/>
                  </a:cxn>
                  <a:cxn ang="0">
                    <a:pos x="0" y="207"/>
                  </a:cxn>
                </a:cxnLst>
                <a:rect l="0" t="0" r="r" b="b"/>
                <a:pathLst>
                  <a:path w="195" h="468">
                    <a:moveTo>
                      <a:pt x="0" y="207"/>
                    </a:moveTo>
                    <a:lnTo>
                      <a:pt x="54" y="150"/>
                    </a:lnTo>
                    <a:lnTo>
                      <a:pt x="54" y="258"/>
                    </a:lnTo>
                    <a:lnTo>
                      <a:pt x="135" y="159"/>
                    </a:lnTo>
                    <a:lnTo>
                      <a:pt x="132" y="66"/>
                    </a:lnTo>
                    <a:lnTo>
                      <a:pt x="195" y="0"/>
                    </a:lnTo>
                    <a:lnTo>
                      <a:pt x="195" y="207"/>
                    </a:lnTo>
                    <a:lnTo>
                      <a:pt x="0" y="468"/>
                    </a:lnTo>
                    <a:lnTo>
                      <a:pt x="0" y="20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3" name="Freeform 420"/>
              <p:cNvSpPr>
                <a:spLocks/>
              </p:cNvSpPr>
              <p:nvPr/>
            </p:nvSpPr>
            <p:spPr bwMode="auto">
              <a:xfrm>
                <a:off x="1044" y="1332"/>
                <a:ext cx="192" cy="531"/>
              </a:xfrm>
              <a:custGeom>
                <a:avLst/>
                <a:gdLst/>
                <a:ahLst/>
                <a:cxnLst>
                  <a:cxn ang="0">
                    <a:pos x="57" y="147"/>
                  </a:cxn>
                  <a:cxn ang="0">
                    <a:pos x="0" y="207"/>
                  </a:cxn>
                  <a:cxn ang="0">
                    <a:pos x="0" y="531"/>
                  </a:cxn>
                  <a:cxn ang="0">
                    <a:pos x="192" y="282"/>
                  </a:cxn>
                  <a:cxn ang="0">
                    <a:pos x="192" y="0"/>
                  </a:cxn>
                  <a:cxn ang="0">
                    <a:pos x="135" y="57"/>
                  </a:cxn>
                  <a:cxn ang="0">
                    <a:pos x="135" y="198"/>
                  </a:cxn>
                  <a:cxn ang="0">
                    <a:pos x="57" y="297"/>
                  </a:cxn>
                  <a:cxn ang="0">
                    <a:pos x="57" y="147"/>
                  </a:cxn>
                </a:cxnLst>
                <a:rect l="0" t="0" r="r" b="b"/>
                <a:pathLst>
                  <a:path w="192" h="531">
                    <a:moveTo>
                      <a:pt x="57" y="147"/>
                    </a:moveTo>
                    <a:lnTo>
                      <a:pt x="0" y="207"/>
                    </a:lnTo>
                    <a:lnTo>
                      <a:pt x="0" y="531"/>
                    </a:lnTo>
                    <a:lnTo>
                      <a:pt x="192" y="282"/>
                    </a:lnTo>
                    <a:lnTo>
                      <a:pt x="192" y="0"/>
                    </a:lnTo>
                    <a:lnTo>
                      <a:pt x="135" y="57"/>
                    </a:lnTo>
                    <a:lnTo>
                      <a:pt x="135" y="198"/>
                    </a:lnTo>
                    <a:lnTo>
                      <a:pt x="57" y="297"/>
                    </a:lnTo>
                    <a:lnTo>
                      <a:pt x="57" y="147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4" name="Freeform 421"/>
              <p:cNvSpPr>
                <a:spLocks/>
              </p:cNvSpPr>
              <p:nvPr/>
            </p:nvSpPr>
            <p:spPr bwMode="auto">
              <a:xfrm>
                <a:off x="177" y="1092"/>
                <a:ext cx="294" cy="4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59" y="90"/>
                  </a:cxn>
                  <a:cxn ang="0">
                    <a:pos x="159" y="195"/>
                  </a:cxn>
                  <a:cxn ang="0">
                    <a:pos x="294" y="276"/>
                  </a:cxn>
                  <a:cxn ang="0">
                    <a:pos x="294" y="414"/>
                  </a:cxn>
                  <a:cxn ang="0">
                    <a:pos x="0" y="198"/>
                  </a:cxn>
                  <a:cxn ang="0">
                    <a:pos x="0" y="0"/>
                  </a:cxn>
                </a:cxnLst>
                <a:rect l="0" t="0" r="r" b="b"/>
                <a:pathLst>
                  <a:path w="294" h="414">
                    <a:moveTo>
                      <a:pt x="0" y="0"/>
                    </a:moveTo>
                    <a:lnTo>
                      <a:pt x="159" y="90"/>
                    </a:lnTo>
                    <a:lnTo>
                      <a:pt x="159" y="195"/>
                    </a:lnTo>
                    <a:lnTo>
                      <a:pt x="294" y="276"/>
                    </a:lnTo>
                    <a:lnTo>
                      <a:pt x="294" y="414"/>
                    </a:lnTo>
                    <a:lnTo>
                      <a:pt x="0" y="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5" name="Freeform 422"/>
              <p:cNvSpPr>
                <a:spLocks/>
              </p:cNvSpPr>
              <p:nvPr/>
            </p:nvSpPr>
            <p:spPr bwMode="auto">
              <a:xfrm>
                <a:off x="561" y="1074"/>
                <a:ext cx="711" cy="213"/>
              </a:xfrm>
              <a:custGeom>
                <a:avLst/>
                <a:gdLst/>
                <a:ahLst/>
                <a:cxnLst>
                  <a:cxn ang="0">
                    <a:pos x="75" y="213"/>
                  </a:cxn>
                  <a:cxn ang="0">
                    <a:pos x="0" y="174"/>
                  </a:cxn>
                  <a:cxn ang="0">
                    <a:pos x="294" y="0"/>
                  </a:cxn>
                  <a:cxn ang="0">
                    <a:pos x="711" y="147"/>
                  </a:cxn>
                  <a:cxn ang="0">
                    <a:pos x="648" y="213"/>
                  </a:cxn>
                  <a:cxn ang="0">
                    <a:pos x="294" y="69"/>
                  </a:cxn>
                  <a:cxn ang="0">
                    <a:pos x="75" y="213"/>
                  </a:cxn>
                </a:cxnLst>
                <a:rect l="0" t="0" r="r" b="b"/>
                <a:pathLst>
                  <a:path w="711" h="213">
                    <a:moveTo>
                      <a:pt x="75" y="213"/>
                    </a:moveTo>
                    <a:lnTo>
                      <a:pt x="0" y="174"/>
                    </a:lnTo>
                    <a:lnTo>
                      <a:pt x="294" y="0"/>
                    </a:lnTo>
                    <a:lnTo>
                      <a:pt x="711" y="147"/>
                    </a:lnTo>
                    <a:lnTo>
                      <a:pt x="648" y="213"/>
                    </a:lnTo>
                    <a:lnTo>
                      <a:pt x="294" y="69"/>
                    </a:lnTo>
                    <a:lnTo>
                      <a:pt x="75" y="21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6" name="Freeform 423"/>
              <p:cNvSpPr>
                <a:spLocks/>
              </p:cNvSpPr>
              <p:nvPr/>
            </p:nvSpPr>
            <p:spPr bwMode="auto">
              <a:xfrm>
                <a:off x="912" y="936"/>
                <a:ext cx="540" cy="168"/>
              </a:xfrm>
              <a:custGeom>
                <a:avLst/>
                <a:gdLst/>
                <a:ahLst/>
                <a:cxnLst>
                  <a:cxn ang="0">
                    <a:pos x="57" y="123"/>
                  </a:cxn>
                  <a:cxn ang="0">
                    <a:pos x="0" y="105"/>
                  </a:cxn>
                  <a:cxn ang="0">
                    <a:pos x="174" y="0"/>
                  </a:cxn>
                  <a:cxn ang="0">
                    <a:pos x="540" y="105"/>
                  </a:cxn>
                  <a:cxn ang="0">
                    <a:pos x="480" y="168"/>
                  </a:cxn>
                  <a:cxn ang="0">
                    <a:pos x="174" y="57"/>
                  </a:cxn>
                  <a:cxn ang="0">
                    <a:pos x="57" y="123"/>
                  </a:cxn>
                </a:cxnLst>
                <a:rect l="0" t="0" r="r" b="b"/>
                <a:pathLst>
                  <a:path w="540" h="168">
                    <a:moveTo>
                      <a:pt x="57" y="123"/>
                    </a:moveTo>
                    <a:lnTo>
                      <a:pt x="0" y="105"/>
                    </a:lnTo>
                    <a:lnTo>
                      <a:pt x="174" y="0"/>
                    </a:lnTo>
                    <a:lnTo>
                      <a:pt x="540" y="105"/>
                    </a:lnTo>
                    <a:lnTo>
                      <a:pt x="480" y="168"/>
                    </a:lnTo>
                    <a:lnTo>
                      <a:pt x="174" y="57"/>
                    </a:lnTo>
                    <a:lnTo>
                      <a:pt x="57" y="12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7" name="Freeform 424"/>
              <p:cNvSpPr>
                <a:spLocks/>
              </p:cNvSpPr>
              <p:nvPr/>
            </p:nvSpPr>
            <p:spPr bwMode="auto">
              <a:xfrm>
                <a:off x="591" y="849"/>
                <a:ext cx="438" cy="99"/>
              </a:xfrm>
              <a:custGeom>
                <a:avLst/>
                <a:gdLst/>
                <a:ahLst/>
                <a:cxnLst>
                  <a:cxn ang="0">
                    <a:pos x="60" y="93"/>
                  </a:cxn>
                  <a:cxn ang="0">
                    <a:pos x="0" y="72"/>
                  </a:cxn>
                  <a:cxn ang="0">
                    <a:pos x="195" y="0"/>
                  </a:cxn>
                  <a:cxn ang="0">
                    <a:pos x="438" y="66"/>
                  </a:cxn>
                  <a:cxn ang="0">
                    <a:pos x="384" y="99"/>
                  </a:cxn>
                  <a:cxn ang="0">
                    <a:pos x="195" y="36"/>
                  </a:cxn>
                  <a:cxn ang="0">
                    <a:pos x="60" y="93"/>
                  </a:cxn>
                </a:cxnLst>
                <a:rect l="0" t="0" r="r" b="b"/>
                <a:pathLst>
                  <a:path w="438" h="99">
                    <a:moveTo>
                      <a:pt x="60" y="93"/>
                    </a:moveTo>
                    <a:lnTo>
                      <a:pt x="0" y="72"/>
                    </a:lnTo>
                    <a:lnTo>
                      <a:pt x="195" y="0"/>
                    </a:lnTo>
                    <a:lnTo>
                      <a:pt x="438" y="66"/>
                    </a:lnTo>
                    <a:lnTo>
                      <a:pt x="384" y="99"/>
                    </a:lnTo>
                    <a:lnTo>
                      <a:pt x="195" y="36"/>
                    </a:lnTo>
                    <a:lnTo>
                      <a:pt x="60" y="9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  <p:sp>
            <p:nvSpPr>
              <p:cNvPr id="118" name="Freeform 425"/>
              <p:cNvSpPr>
                <a:spLocks/>
              </p:cNvSpPr>
              <p:nvPr/>
            </p:nvSpPr>
            <p:spPr bwMode="auto">
              <a:xfrm>
                <a:off x="222" y="948"/>
                <a:ext cx="570" cy="153"/>
              </a:xfrm>
              <a:custGeom>
                <a:avLst/>
                <a:gdLst/>
                <a:ahLst/>
                <a:cxnLst>
                  <a:cxn ang="0">
                    <a:pos x="75" y="153"/>
                  </a:cxn>
                  <a:cxn ang="0">
                    <a:pos x="0" y="117"/>
                  </a:cxn>
                  <a:cxn ang="0">
                    <a:pos x="303" y="0"/>
                  </a:cxn>
                  <a:cxn ang="0">
                    <a:pos x="570" y="99"/>
                  </a:cxn>
                  <a:cxn ang="0">
                    <a:pos x="510" y="138"/>
                  </a:cxn>
                  <a:cxn ang="0">
                    <a:pos x="306" y="54"/>
                  </a:cxn>
                  <a:cxn ang="0">
                    <a:pos x="75" y="153"/>
                  </a:cxn>
                </a:cxnLst>
                <a:rect l="0" t="0" r="r" b="b"/>
                <a:pathLst>
                  <a:path w="570" h="153">
                    <a:moveTo>
                      <a:pt x="75" y="153"/>
                    </a:moveTo>
                    <a:lnTo>
                      <a:pt x="0" y="117"/>
                    </a:lnTo>
                    <a:lnTo>
                      <a:pt x="303" y="0"/>
                    </a:lnTo>
                    <a:lnTo>
                      <a:pt x="570" y="99"/>
                    </a:lnTo>
                    <a:lnTo>
                      <a:pt x="510" y="138"/>
                    </a:lnTo>
                    <a:lnTo>
                      <a:pt x="306" y="54"/>
                    </a:lnTo>
                    <a:lnTo>
                      <a:pt x="75" y="153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s-CO"/>
              </a:p>
            </p:txBody>
          </p:sp>
        </p:grpSp>
        <p:sp>
          <p:nvSpPr>
            <p:cNvPr id="34" name="Line 427"/>
            <p:cNvSpPr>
              <a:spLocks noChangeShapeType="1"/>
            </p:cNvSpPr>
            <p:nvPr/>
          </p:nvSpPr>
          <p:spPr bwMode="auto">
            <a:xfrm flipV="1">
              <a:off x="1835137" y="4910143"/>
              <a:ext cx="808037" cy="10620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5" name="Line 428"/>
            <p:cNvSpPr>
              <a:spLocks noChangeShapeType="1"/>
            </p:cNvSpPr>
            <p:nvPr/>
          </p:nvSpPr>
          <p:spPr bwMode="auto">
            <a:xfrm flipV="1">
              <a:off x="461949" y="4598993"/>
              <a:ext cx="0" cy="3603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36" name="Line 429"/>
            <p:cNvSpPr>
              <a:spLocks noChangeShapeType="1"/>
            </p:cNvSpPr>
            <p:nvPr/>
          </p:nvSpPr>
          <p:spPr bwMode="auto">
            <a:xfrm flipV="1">
              <a:off x="2636824" y="4551368"/>
              <a:ext cx="0" cy="365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0" name="Line 430"/>
            <p:cNvSpPr>
              <a:spLocks noChangeShapeType="1"/>
            </p:cNvSpPr>
            <p:nvPr/>
          </p:nvSpPr>
          <p:spPr bwMode="auto">
            <a:xfrm flipV="1">
              <a:off x="1830374" y="5370518"/>
              <a:ext cx="0" cy="6064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1" name="Line 431"/>
            <p:cNvSpPr>
              <a:spLocks noChangeShapeType="1"/>
            </p:cNvSpPr>
            <p:nvPr/>
          </p:nvSpPr>
          <p:spPr bwMode="auto">
            <a:xfrm>
              <a:off x="1485887" y="4229106"/>
              <a:ext cx="1152525" cy="3159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2" name="Line 432"/>
            <p:cNvSpPr>
              <a:spLocks noChangeShapeType="1"/>
            </p:cNvSpPr>
            <p:nvPr/>
          </p:nvSpPr>
          <p:spPr bwMode="auto">
            <a:xfrm>
              <a:off x="474649" y="4603756"/>
              <a:ext cx="1362075" cy="7667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3" name="Line 433"/>
            <p:cNvSpPr>
              <a:spLocks noChangeShapeType="1"/>
            </p:cNvSpPr>
            <p:nvPr/>
          </p:nvSpPr>
          <p:spPr bwMode="auto">
            <a:xfrm flipV="1">
              <a:off x="1833549" y="4543431"/>
              <a:ext cx="800100" cy="8270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4" name="Line 434"/>
            <p:cNvSpPr>
              <a:spLocks noChangeShapeType="1"/>
            </p:cNvSpPr>
            <p:nvPr/>
          </p:nvSpPr>
          <p:spPr bwMode="auto">
            <a:xfrm rot="16200000" flipV="1">
              <a:off x="632605" y="4799812"/>
              <a:ext cx="1023938" cy="13589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5" name="Line 435"/>
            <p:cNvSpPr>
              <a:spLocks noChangeShapeType="1"/>
            </p:cNvSpPr>
            <p:nvPr/>
          </p:nvSpPr>
          <p:spPr bwMode="auto">
            <a:xfrm flipV="1">
              <a:off x="463537" y="4224343"/>
              <a:ext cx="1022350" cy="373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6" name="Line 436"/>
            <p:cNvSpPr>
              <a:spLocks noChangeShapeType="1"/>
            </p:cNvSpPr>
            <p:nvPr/>
          </p:nvSpPr>
          <p:spPr bwMode="auto">
            <a:xfrm flipH="1" flipV="1">
              <a:off x="1035037" y="4983168"/>
              <a:ext cx="728662" cy="4238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7" name="Line 437"/>
            <p:cNvSpPr>
              <a:spLocks noChangeShapeType="1"/>
            </p:cNvSpPr>
            <p:nvPr/>
          </p:nvSpPr>
          <p:spPr bwMode="auto">
            <a:xfrm flipV="1">
              <a:off x="1035037" y="4983168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8" name="Line 438"/>
            <p:cNvSpPr>
              <a:spLocks noChangeShapeType="1"/>
            </p:cNvSpPr>
            <p:nvPr/>
          </p:nvSpPr>
          <p:spPr bwMode="auto">
            <a:xfrm flipH="1" flipV="1">
              <a:off x="977887" y="4935543"/>
              <a:ext cx="0" cy="404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49" name="Line 439"/>
            <p:cNvSpPr>
              <a:spLocks noChangeShapeType="1"/>
            </p:cNvSpPr>
            <p:nvPr/>
          </p:nvSpPr>
          <p:spPr bwMode="auto">
            <a:xfrm flipH="1" flipV="1">
              <a:off x="463537" y="4649793"/>
              <a:ext cx="509587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0" name="Line 440"/>
            <p:cNvSpPr>
              <a:spLocks noChangeShapeType="1"/>
            </p:cNvSpPr>
            <p:nvPr/>
          </p:nvSpPr>
          <p:spPr bwMode="auto">
            <a:xfrm flipV="1">
              <a:off x="2192324" y="5049843"/>
              <a:ext cx="0" cy="4460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1" name="Line 441"/>
            <p:cNvSpPr>
              <a:spLocks noChangeShapeType="1"/>
            </p:cNvSpPr>
            <p:nvPr/>
          </p:nvSpPr>
          <p:spPr bwMode="auto">
            <a:xfrm flipH="1" flipV="1">
              <a:off x="2325674" y="4911731"/>
              <a:ext cx="0" cy="409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2" name="Line 442"/>
            <p:cNvSpPr>
              <a:spLocks noChangeShapeType="1"/>
            </p:cNvSpPr>
            <p:nvPr/>
          </p:nvSpPr>
          <p:spPr bwMode="auto">
            <a:xfrm>
              <a:off x="534974" y="4606931"/>
              <a:ext cx="500063" cy="2714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3" name="Line 443"/>
            <p:cNvSpPr>
              <a:spLocks noChangeShapeType="1"/>
            </p:cNvSpPr>
            <p:nvPr/>
          </p:nvSpPr>
          <p:spPr bwMode="auto">
            <a:xfrm flipH="1" flipV="1">
              <a:off x="1949437" y="4387856"/>
              <a:ext cx="619125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4" name="Line 444"/>
            <p:cNvSpPr>
              <a:spLocks noChangeShapeType="1"/>
            </p:cNvSpPr>
            <p:nvPr/>
          </p:nvSpPr>
          <p:spPr bwMode="auto">
            <a:xfrm flipV="1">
              <a:off x="511162" y="4678368"/>
              <a:ext cx="0" cy="312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5" name="Line 445"/>
            <p:cNvSpPr>
              <a:spLocks noChangeShapeType="1"/>
            </p:cNvSpPr>
            <p:nvPr/>
          </p:nvSpPr>
          <p:spPr bwMode="auto">
            <a:xfrm flipV="1">
              <a:off x="796912" y="4840293"/>
              <a:ext cx="0" cy="1444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6" name="Line 446"/>
            <p:cNvSpPr>
              <a:spLocks noChangeShapeType="1"/>
            </p:cNvSpPr>
            <p:nvPr/>
          </p:nvSpPr>
          <p:spPr bwMode="auto">
            <a:xfrm flipH="1" flipV="1">
              <a:off x="763574" y="4816481"/>
              <a:ext cx="0" cy="165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7" name="Line 447"/>
            <p:cNvSpPr>
              <a:spLocks noChangeShapeType="1"/>
            </p:cNvSpPr>
            <p:nvPr/>
          </p:nvSpPr>
          <p:spPr bwMode="auto">
            <a:xfrm rot="16200000" flipH="1">
              <a:off x="808024" y="4948243"/>
              <a:ext cx="130175" cy="2063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8" name="Line 448"/>
            <p:cNvSpPr>
              <a:spLocks noChangeShapeType="1"/>
            </p:cNvSpPr>
            <p:nvPr/>
          </p:nvSpPr>
          <p:spPr bwMode="auto">
            <a:xfrm rot="16200000" flipH="1">
              <a:off x="831836" y="4953006"/>
              <a:ext cx="111125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59" name="Line 449"/>
            <p:cNvSpPr>
              <a:spLocks noChangeAspect="1" noChangeShapeType="1"/>
            </p:cNvSpPr>
            <p:nvPr/>
          </p:nvSpPr>
          <p:spPr bwMode="auto">
            <a:xfrm flipH="1">
              <a:off x="1978012" y="53736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0" name="Line 450"/>
            <p:cNvSpPr>
              <a:spLocks noChangeAspect="1" noChangeShapeType="1"/>
            </p:cNvSpPr>
            <p:nvPr/>
          </p:nvSpPr>
          <p:spPr bwMode="auto">
            <a:xfrm flipH="1">
              <a:off x="1974837" y="5359406"/>
              <a:ext cx="90487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1" name="Line 451"/>
            <p:cNvSpPr>
              <a:spLocks noChangeShapeType="1"/>
            </p:cNvSpPr>
            <p:nvPr/>
          </p:nvSpPr>
          <p:spPr bwMode="auto">
            <a:xfrm flipV="1">
              <a:off x="1978012" y="5283206"/>
              <a:ext cx="0" cy="2444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2" name="Line 452"/>
            <p:cNvSpPr>
              <a:spLocks noChangeShapeType="1"/>
            </p:cNvSpPr>
            <p:nvPr/>
          </p:nvSpPr>
          <p:spPr bwMode="auto">
            <a:xfrm flipV="1">
              <a:off x="2101837" y="5145093"/>
              <a:ext cx="0" cy="2301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3" name="Line 453"/>
            <p:cNvSpPr>
              <a:spLocks noChangeShapeType="1"/>
            </p:cNvSpPr>
            <p:nvPr/>
          </p:nvSpPr>
          <p:spPr bwMode="auto">
            <a:xfrm flipV="1">
              <a:off x="2058974" y="5187956"/>
              <a:ext cx="0" cy="1730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4" name="Line 454"/>
            <p:cNvSpPr>
              <a:spLocks noChangeShapeType="1"/>
            </p:cNvSpPr>
            <p:nvPr/>
          </p:nvSpPr>
          <p:spPr bwMode="auto">
            <a:xfrm flipV="1">
              <a:off x="1887524" y="4583118"/>
              <a:ext cx="747713" cy="8001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5" name="Line 455"/>
            <p:cNvSpPr>
              <a:spLocks noChangeShapeType="1"/>
            </p:cNvSpPr>
            <p:nvPr/>
          </p:nvSpPr>
          <p:spPr bwMode="auto">
            <a:xfrm>
              <a:off x="2058974" y="5359406"/>
              <a:ext cx="42863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6" name="Line 456"/>
            <p:cNvSpPr>
              <a:spLocks noChangeAspect="1" noChangeShapeType="1"/>
            </p:cNvSpPr>
            <p:nvPr/>
          </p:nvSpPr>
          <p:spPr bwMode="auto">
            <a:xfrm flipH="1">
              <a:off x="2411399" y="4840293"/>
              <a:ext cx="130175" cy="158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7" name="Line 457"/>
            <p:cNvSpPr>
              <a:spLocks noChangeAspect="1" noChangeShapeType="1"/>
            </p:cNvSpPr>
            <p:nvPr/>
          </p:nvSpPr>
          <p:spPr bwMode="auto">
            <a:xfrm flipH="1">
              <a:off x="2408224" y="4826006"/>
              <a:ext cx="90488" cy="111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8" name="Line 458"/>
            <p:cNvSpPr>
              <a:spLocks noChangeShapeType="1"/>
            </p:cNvSpPr>
            <p:nvPr/>
          </p:nvSpPr>
          <p:spPr bwMode="auto">
            <a:xfrm flipV="1">
              <a:off x="2411399" y="4811718"/>
              <a:ext cx="0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69" name="Line 459"/>
            <p:cNvSpPr>
              <a:spLocks noChangeShapeType="1"/>
            </p:cNvSpPr>
            <p:nvPr/>
          </p:nvSpPr>
          <p:spPr bwMode="auto">
            <a:xfrm flipV="1">
              <a:off x="2535224" y="4687893"/>
              <a:ext cx="0" cy="1539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0" name="Line 460"/>
            <p:cNvSpPr>
              <a:spLocks noChangeShapeType="1"/>
            </p:cNvSpPr>
            <p:nvPr/>
          </p:nvSpPr>
          <p:spPr bwMode="auto">
            <a:xfrm flipV="1">
              <a:off x="2492362" y="4730756"/>
              <a:ext cx="0" cy="1000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1" name="Line 461"/>
            <p:cNvSpPr>
              <a:spLocks noChangeShapeType="1"/>
            </p:cNvSpPr>
            <p:nvPr/>
          </p:nvSpPr>
          <p:spPr bwMode="auto">
            <a:xfrm>
              <a:off x="2492362" y="4826006"/>
              <a:ext cx="42862" cy="1428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2" name="Line 462"/>
            <p:cNvSpPr>
              <a:spLocks noChangeShapeType="1"/>
            </p:cNvSpPr>
            <p:nvPr/>
          </p:nvSpPr>
          <p:spPr bwMode="auto">
            <a:xfrm flipV="1">
              <a:off x="1582724" y="4373568"/>
              <a:ext cx="323850" cy="1857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3" name="Line 463"/>
            <p:cNvSpPr>
              <a:spLocks noChangeShapeType="1"/>
            </p:cNvSpPr>
            <p:nvPr/>
          </p:nvSpPr>
          <p:spPr bwMode="auto">
            <a:xfrm flipV="1">
              <a:off x="1625587" y="4383093"/>
              <a:ext cx="3333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4" name="Line 464"/>
            <p:cNvSpPr>
              <a:spLocks noChangeShapeType="1"/>
            </p:cNvSpPr>
            <p:nvPr/>
          </p:nvSpPr>
          <p:spPr bwMode="auto">
            <a:xfrm flipV="1">
              <a:off x="1677974" y="4425956"/>
              <a:ext cx="280988" cy="1714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5" name="Line 465"/>
            <p:cNvSpPr>
              <a:spLocks noChangeShapeType="1"/>
            </p:cNvSpPr>
            <p:nvPr/>
          </p:nvSpPr>
          <p:spPr bwMode="auto">
            <a:xfrm flipH="1">
              <a:off x="701662" y="4535493"/>
              <a:ext cx="361950" cy="1619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6" name="Line 466"/>
            <p:cNvSpPr>
              <a:spLocks noChangeShapeType="1"/>
            </p:cNvSpPr>
            <p:nvPr/>
          </p:nvSpPr>
          <p:spPr bwMode="auto">
            <a:xfrm>
              <a:off x="1477949" y="4349756"/>
              <a:ext cx="300038" cy="1047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7" name="Line 467"/>
            <p:cNvSpPr>
              <a:spLocks noChangeShapeType="1"/>
            </p:cNvSpPr>
            <p:nvPr/>
          </p:nvSpPr>
          <p:spPr bwMode="auto">
            <a:xfrm>
              <a:off x="1949437" y="4521206"/>
              <a:ext cx="49530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8" name="Line 468"/>
            <p:cNvSpPr>
              <a:spLocks noChangeShapeType="1"/>
            </p:cNvSpPr>
            <p:nvPr/>
          </p:nvSpPr>
          <p:spPr bwMode="auto">
            <a:xfrm flipV="1">
              <a:off x="539737" y="4411668"/>
              <a:ext cx="523875" cy="1952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79" name="Line 469"/>
            <p:cNvSpPr>
              <a:spLocks noChangeShapeType="1"/>
            </p:cNvSpPr>
            <p:nvPr/>
          </p:nvSpPr>
          <p:spPr bwMode="auto">
            <a:xfrm flipV="1">
              <a:off x="1476362" y="4254506"/>
              <a:ext cx="0" cy="968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0" name="Line 470"/>
            <p:cNvSpPr>
              <a:spLocks noChangeShapeType="1"/>
            </p:cNvSpPr>
            <p:nvPr/>
          </p:nvSpPr>
          <p:spPr bwMode="auto">
            <a:xfrm flipV="1">
              <a:off x="1168387" y="4287843"/>
              <a:ext cx="309562" cy="11906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1" name="Line 471"/>
            <p:cNvSpPr>
              <a:spLocks noChangeShapeType="1"/>
            </p:cNvSpPr>
            <p:nvPr/>
          </p:nvSpPr>
          <p:spPr bwMode="auto">
            <a:xfrm>
              <a:off x="1954199" y="4425956"/>
              <a:ext cx="590550" cy="1762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2" name="Line 472"/>
            <p:cNvSpPr>
              <a:spLocks noChangeShapeType="1"/>
            </p:cNvSpPr>
            <p:nvPr/>
          </p:nvSpPr>
          <p:spPr bwMode="auto">
            <a:xfrm>
              <a:off x="1477949" y="4287843"/>
              <a:ext cx="395288" cy="1095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3" name="Line 473"/>
            <p:cNvSpPr>
              <a:spLocks noChangeShapeType="1"/>
            </p:cNvSpPr>
            <p:nvPr/>
          </p:nvSpPr>
          <p:spPr bwMode="auto">
            <a:xfrm flipH="1">
              <a:off x="1954199" y="4392618"/>
              <a:ext cx="0" cy="1301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4" name="Line 474"/>
            <p:cNvSpPr>
              <a:spLocks noChangeShapeType="1"/>
            </p:cNvSpPr>
            <p:nvPr/>
          </p:nvSpPr>
          <p:spPr bwMode="auto">
            <a:xfrm flipH="1" flipV="1">
              <a:off x="1477949" y="4254506"/>
              <a:ext cx="428625" cy="119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5" name="Line 475"/>
            <p:cNvSpPr>
              <a:spLocks noChangeShapeType="1"/>
            </p:cNvSpPr>
            <p:nvPr/>
          </p:nvSpPr>
          <p:spPr bwMode="auto">
            <a:xfrm flipV="1">
              <a:off x="2282812" y="4959356"/>
              <a:ext cx="0" cy="349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6" name="Line 476"/>
            <p:cNvSpPr>
              <a:spLocks noChangeShapeType="1"/>
            </p:cNvSpPr>
            <p:nvPr/>
          </p:nvSpPr>
          <p:spPr bwMode="auto">
            <a:xfrm>
              <a:off x="2282812" y="5302256"/>
              <a:ext cx="47625" cy="285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7" name="Line 477"/>
            <p:cNvSpPr>
              <a:spLocks noChangeShapeType="1"/>
            </p:cNvSpPr>
            <p:nvPr/>
          </p:nvSpPr>
          <p:spPr bwMode="auto">
            <a:xfrm>
              <a:off x="1628762" y="4581531"/>
              <a:ext cx="690562" cy="2460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8" name="Line 478"/>
            <p:cNvSpPr>
              <a:spLocks noChangeShapeType="1"/>
            </p:cNvSpPr>
            <p:nvPr/>
          </p:nvSpPr>
          <p:spPr bwMode="auto">
            <a:xfrm flipH="1" flipV="1">
              <a:off x="1589074" y="4600581"/>
              <a:ext cx="695325" cy="2540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89" name="Line 479"/>
            <p:cNvSpPr>
              <a:spLocks noChangeShapeType="1"/>
            </p:cNvSpPr>
            <p:nvPr/>
          </p:nvSpPr>
          <p:spPr bwMode="auto">
            <a:xfrm>
              <a:off x="1598599" y="4648206"/>
              <a:ext cx="655638" cy="2349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0" name="Line 480"/>
            <p:cNvSpPr>
              <a:spLocks noChangeShapeType="1"/>
            </p:cNvSpPr>
            <p:nvPr/>
          </p:nvSpPr>
          <p:spPr bwMode="auto">
            <a:xfrm flipH="1" flipV="1">
              <a:off x="1065199" y="4410081"/>
              <a:ext cx="476250" cy="1778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1" name="Line 481"/>
            <p:cNvSpPr>
              <a:spLocks noChangeShapeType="1"/>
            </p:cNvSpPr>
            <p:nvPr/>
          </p:nvSpPr>
          <p:spPr bwMode="auto">
            <a:xfrm>
              <a:off x="1065199" y="4448181"/>
              <a:ext cx="431800" cy="1635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2" name="Line 482"/>
            <p:cNvSpPr>
              <a:spLocks noChangeShapeType="1"/>
            </p:cNvSpPr>
            <p:nvPr/>
          </p:nvSpPr>
          <p:spPr bwMode="auto">
            <a:xfrm flipV="1">
              <a:off x="1120762" y="4640268"/>
              <a:ext cx="476250" cy="2857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3" name="Line 483"/>
            <p:cNvSpPr>
              <a:spLocks noChangeShapeType="1"/>
            </p:cNvSpPr>
            <p:nvPr/>
          </p:nvSpPr>
          <p:spPr bwMode="auto">
            <a:xfrm>
              <a:off x="1114412" y="4386268"/>
              <a:ext cx="466725" cy="1793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4" name="Line 484"/>
            <p:cNvSpPr>
              <a:spLocks noChangeShapeType="1"/>
            </p:cNvSpPr>
            <p:nvPr/>
          </p:nvSpPr>
          <p:spPr bwMode="auto">
            <a:xfrm flipV="1">
              <a:off x="1082662" y="4597406"/>
              <a:ext cx="514350" cy="30956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5" name="Line 485"/>
            <p:cNvSpPr>
              <a:spLocks noChangeShapeType="1"/>
            </p:cNvSpPr>
            <p:nvPr/>
          </p:nvSpPr>
          <p:spPr bwMode="auto">
            <a:xfrm flipV="1">
              <a:off x="1035037" y="4583118"/>
              <a:ext cx="500062" cy="2905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6" name="Line 486"/>
            <p:cNvSpPr>
              <a:spLocks noChangeShapeType="1"/>
            </p:cNvSpPr>
            <p:nvPr/>
          </p:nvSpPr>
          <p:spPr bwMode="auto">
            <a:xfrm flipV="1">
              <a:off x="1835137" y="4854581"/>
              <a:ext cx="447675" cy="4572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7" name="Line 487"/>
            <p:cNvSpPr>
              <a:spLocks noChangeShapeType="1"/>
            </p:cNvSpPr>
            <p:nvPr/>
          </p:nvSpPr>
          <p:spPr bwMode="auto">
            <a:xfrm flipV="1">
              <a:off x="1115999" y="4249743"/>
              <a:ext cx="366713" cy="1381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8" name="Line 488"/>
            <p:cNvSpPr>
              <a:spLocks noChangeShapeType="1"/>
            </p:cNvSpPr>
            <p:nvPr/>
          </p:nvSpPr>
          <p:spPr bwMode="auto">
            <a:xfrm flipV="1">
              <a:off x="582599" y="4445006"/>
              <a:ext cx="485775" cy="1905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99" name="Line 489"/>
            <p:cNvSpPr>
              <a:spLocks noChangeShapeType="1"/>
            </p:cNvSpPr>
            <p:nvPr/>
          </p:nvSpPr>
          <p:spPr bwMode="auto">
            <a:xfrm flipH="1">
              <a:off x="1258874" y="4349756"/>
              <a:ext cx="219075" cy="952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0" name="Line 490"/>
            <p:cNvSpPr>
              <a:spLocks noChangeShapeType="1"/>
            </p:cNvSpPr>
            <p:nvPr/>
          </p:nvSpPr>
          <p:spPr bwMode="auto">
            <a:xfrm flipH="1">
              <a:off x="1063612" y="4411668"/>
              <a:ext cx="0" cy="1238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1" name="Line 491"/>
            <p:cNvSpPr>
              <a:spLocks noChangeShapeType="1"/>
            </p:cNvSpPr>
            <p:nvPr/>
          </p:nvSpPr>
          <p:spPr bwMode="auto">
            <a:xfrm flipH="1">
              <a:off x="1587487" y="4606931"/>
              <a:ext cx="0" cy="1476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2" name="Line 492"/>
            <p:cNvSpPr>
              <a:spLocks noChangeShapeType="1"/>
            </p:cNvSpPr>
            <p:nvPr/>
          </p:nvSpPr>
          <p:spPr bwMode="auto">
            <a:xfrm>
              <a:off x="1582724" y="4754568"/>
              <a:ext cx="566738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3" name="Line 493"/>
            <p:cNvSpPr>
              <a:spLocks noChangeShapeType="1"/>
            </p:cNvSpPr>
            <p:nvPr/>
          </p:nvSpPr>
          <p:spPr bwMode="auto">
            <a:xfrm>
              <a:off x="1063612" y="4535493"/>
              <a:ext cx="319087" cy="13335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4" name="Line 494"/>
            <p:cNvSpPr>
              <a:spLocks noChangeShapeType="1"/>
            </p:cNvSpPr>
            <p:nvPr/>
          </p:nvSpPr>
          <p:spPr bwMode="auto">
            <a:xfrm>
              <a:off x="2220899" y="5021268"/>
              <a:ext cx="61913" cy="2381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5" name="Line 495"/>
            <p:cNvSpPr>
              <a:spLocks noChangeShapeType="1"/>
            </p:cNvSpPr>
            <p:nvPr/>
          </p:nvSpPr>
          <p:spPr bwMode="auto">
            <a:xfrm flipH="1">
              <a:off x="1235062" y="4759331"/>
              <a:ext cx="347662" cy="23812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6" name="Line 496"/>
            <p:cNvSpPr>
              <a:spLocks noChangeShapeType="1"/>
            </p:cNvSpPr>
            <p:nvPr/>
          </p:nvSpPr>
          <p:spPr bwMode="auto">
            <a:xfrm flipH="1">
              <a:off x="1768462" y="4521206"/>
              <a:ext cx="176212" cy="11430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7" name="Line 497"/>
            <p:cNvSpPr>
              <a:spLocks noChangeShapeType="1"/>
            </p:cNvSpPr>
            <p:nvPr/>
          </p:nvSpPr>
          <p:spPr bwMode="auto">
            <a:xfrm flipV="1">
              <a:off x="2316149" y="4559306"/>
              <a:ext cx="261938" cy="26193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8" name="Line 498"/>
            <p:cNvSpPr>
              <a:spLocks noChangeShapeType="1"/>
            </p:cNvSpPr>
            <p:nvPr/>
          </p:nvSpPr>
          <p:spPr bwMode="auto">
            <a:xfrm>
              <a:off x="1087424" y="4906968"/>
              <a:ext cx="757238" cy="41433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09" name="Line 499"/>
            <p:cNvSpPr>
              <a:spLocks noChangeShapeType="1"/>
            </p:cNvSpPr>
            <p:nvPr/>
          </p:nvSpPr>
          <p:spPr bwMode="auto">
            <a:xfrm>
              <a:off x="1763699" y="5407031"/>
              <a:ext cx="0" cy="523875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  <p:sp>
          <p:nvSpPr>
            <p:cNvPr id="110" name="Line 500"/>
            <p:cNvSpPr>
              <a:spLocks noChangeShapeType="1"/>
            </p:cNvSpPr>
            <p:nvPr/>
          </p:nvSpPr>
          <p:spPr bwMode="auto">
            <a:xfrm>
              <a:off x="1887524" y="5387981"/>
              <a:ext cx="0" cy="519112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s-CO"/>
            </a:p>
          </p:txBody>
        </p:sp>
      </p:grpSp>
      <p:cxnSp>
        <p:nvCxnSpPr>
          <p:cNvPr id="5" name="Conector recto 4"/>
          <p:cNvCxnSpPr>
            <a:stCxn id="44" idx="1"/>
          </p:cNvCxnSpPr>
          <p:nvPr/>
        </p:nvCxnSpPr>
        <p:spPr>
          <a:xfrm>
            <a:off x="947991" y="2439783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cto 118"/>
          <p:cNvCxnSpPr/>
          <p:nvPr/>
        </p:nvCxnSpPr>
        <p:spPr>
          <a:xfrm>
            <a:off x="2665300" y="3481580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cto 119"/>
          <p:cNvCxnSpPr/>
          <p:nvPr/>
        </p:nvCxnSpPr>
        <p:spPr>
          <a:xfrm>
            <a:off x="3692485" y="2392666"/>
            <a:ext cx="8001" cy="35171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2849334" y="3481579"/>
            <a:ext cx="419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ector recto 120"/>
          <p:cNvCxnSpPr/>
          <p:nvPr/>
        </p:nvCxnSpPr>
        <p:spPr>
          <a:xfrm>
            <a:off x="2866077" y="3833290"/>
            <a:ext cx="41433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/>
          <p:cNvCxnSpPr/>
          <p:nvPr/>
        </p:nvCxnSpPr>
        <p:spPr>
          <a:xfrm flipH="1">
            <a:off x="3166890" y="3446575"/>
            <a:ext cx="4752" cy="4533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3226887" y="3514918"/>
            <a:ext cx="1114201" cy="385028"/>
          </a:xfrm>
          <a:prstGeom prst="rect">
            <a:avLst/>
          </a:prstGeom>
          <a:noFill/>
        </p:spPr>
        <p:txBody>
          <a:bodyPr wrap="square" lIns="106985" tIns="53492" rIns="106985" bIns="53492" rtlCol="0">
            <a:spAutoFit/>
          </a:bodyPr>
          <a:lstStyle/>
          <a:p>
            <a:r>
              <a:rPr lang="es-CO" b="1" dirty="0" smtClean="0">
                <a:latin typeface="Lucida Sans"/>
                <a:cs typeface="Lucida Sans"/>
              </a:rPr>
              <a:t>1.5 </a:t>
            </a:r>
            <a:r>
              <a:rPr lang="es-CO" b="1" dirty="0">
                <a:latin typeface="Lucida Sans"/>
                <a:cs typeface="Lucida Sans"/>
              </a:rPr>
              <a:t>m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125" name="Imagen 1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553" y="621918"/>
            <a:ext cx="4600793" cy="5639614"/>
          </a:xfrm>
          <a:prstGeom prst="rect">
            <a:avLst/>
          </a:prstGeom>
        </p:spPr>
      </p:pic>
      <p:pic>
        <p:nvPicPr>
          <p:cNvPr id="123" name="Imagen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145" y="638329"/>
            <a:ext cx="4622108" cy="5639614"/>
          </a:xfrm>
          <a:prstGeom prst="rect">
            <a:avLst/>
          </a:prstGeom>
        </p:spPr>
      </p:pic>
      <p:sp>
        <p:nvSpPr>
          <p:cNvPr id="124" name="CuadroTexto 3"/>
          <p:cNvSpPr txBox="1"/>
          <p:nvPr/>
        </p:nvSpPr>
        <p:spPr>
          <a:xfrm>
            <a:off x="139881" y="-18919"/>
            <a:ext cx="644865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VIVIENDAS ADAPTADAS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29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97000" y="535896"/>
            <a:ext cx="9451702" cy="601020"/>
          </a:xfrm>
        </p:spPr>
        <p:txBody>
          <a:bodyPr/>
          <a:lstStyle/>
          <a:p>
            <a:r>
              <a:rPr lang="es-CO" dirty="0" smtClean="0"/>
              <a:t>Protección a centros poblados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359"/>
            <a:ext cx="11522075" cy="6212541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1" y="7383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INFRAESTRUCTURA MAS SEGURA Y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26198" y="550495"/>
            <a:ext cx="9451702" cy="601020"/>
          </a:xfrm>
        </p:spPr>
        <p:txBody>
          <a:bodyPr/>
          <a:lstStyle/>
          <a:p>
            <a:r>
              <a:rPr lang="es-CO" dirty="0" smtClean="0"/>
              <a:t>Protección a centros poblados</a:t>
            </a:r>
            <a:endParaRPr lang="es-CO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359"/>
            <a:ext cx="11522075" cy="6212541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1" y="7383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INFRAESTRUCTURA MAS SEGURA Y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91080" y="5997223"/>
            <a:ext cx="9470558" cy="1061829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s-ES" sz="2100" b="1" dirty="0">
                <a:solidFill>
                  <a:schemeClr val="accent2"/>
                </a:solidFill>
                <a:latin typeface="Lucida Sans" panose="020B0602030504020204" pitchFamily="34" charset="0"/>
              </a:rPr>
              <a:t>Si bien una parte de las intervenciones en infraestructura hidráulica fue necesaria, es importante considerar los impactos de estas obras en el ambiente y en el aumento del riesgo. </a:t>
            </a:r>
            <a:endParaRPr lang="es-ES" sz="2100" dirty="0">
              <a:latin typeface="Lucida Sans" panose="020B0602030504020204" pitchFamily="34" charset="0"/>
            </a:endParaRPr>
          </a:p>
        </p:txBody>
      </p:sp>
      <p:sp>
        <p:nvSpPr>
          <p:cNvPr id="5" name="5 CuadroTexto"/>
          <p:cNvSpPr txBox="1"/>
          <p:nvPr/>
        </p:nvSpPr>
        <p:spPr>
          <a:xfrm>
            <a:off x="299760" y="21094"/>
            <a:ext cx="7678827" cy="5447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CO" sz="2940" b="1" dirty="0" smtClean="0">
                <a:solidFill>
                  <a:schemeClr val="bg1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INVERSIÓN HISTÓRICA EN LA MOJANA</a:t>
            </a:r>
            <a:endParaRPr lang="es-CO" sz="2940" b="1" dirty="0">
              <a:solidFill>
                <a:schemeClr val="bg1"/>
              </a:solidFill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6" name="1 Gráfico"/>
          <p:cNvGraphicFramePr/>
          <p:nvPr>
            <p:extLst>
              <p:ext uri="{D42A27DB-BD31-4B8C-83A1-F6EECF244321}">
                <p14:modId xmlns:p14="http://schemas.microsoft.com/office/powerpoint/2010/main" val="382422645"/>
              </p:ext>
            </p:extLst>
          </p:nvPr>
        </p:nvGraphicFramePr>
        <p:xfrm>
          <a:off x="1748024" y="959700"/>
          <a:ext cx="7651009" cy="4950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7882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197000" y="535896"/>
            <a:ext cx="9451702" cy="601020"/>
          </a:xfrm>
        </p:spPr>
        <p:txBody>
          <a:bodyPr/>
          <a:lstStyle/>
          <a:p>
            <a:r>
              <a:rPr lang="es-CO" dirty="0" smtClean="0"/>
              <a:t>Protección a centros poblados</a:t>
            </a:r>
            <a:endParaRPr lang="es-CO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359"/>
            <a:ext cx="11522075" cy="6212541"/>
          </a:xfrm>
          <a:prstGeom prst="rect">
            <a:avLst/>
          </a:prstGeom>
        </p:spPr>
      </p:pic>
      <p:sp>
        <p:nvSpPr>
          <p:cNvPr id="6" name="TextBox 8"/>
          <p:cNvSpPr txBox="1"/>
          <p:nvPr/>
        </p:nvSpPr>
        <p:spPr>
          <a:xfrm>
            <a:off x="1" y="7383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INFRAESTRUCTURA MAS SEGURA Y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2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330" y="1235513"/>
            <a:ext cx="4372736" cy="4855867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26198" y="657390"/>
            <a:ext cx="9451702" cy="601020"/>
          </a:xfrm>
        </p:spPr>
        <p:txBody>
          <a:bodyPr/>
          <a:lstStyle/>
          <a:p>
            <a:r>
              <a:rPr lang="es-CO" dirty="0" smtClean="0"/>
              <a:t>Alternativa mayor reducción de pérdidas</a:t>
            </a:r>
            <a:endParaRPr lang="es-CO" dirty="0"/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242" y="1323538"/>
            <a:ext cx="2704985" cy="238393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524074" y="4051411"/>
            <a:ext cx="4851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2.1 </a:t>
            </a:r>
            <a:r>
              <a:rPr lang="en-US" b="1" dirty="0" err="1" smtClean="0">
                <a:latin typeface="Lucida Sans"/>
                <a:cs typeface="Lucida Sans"/>
              </a:rPr>
              <a:t>Billones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074" y="5329509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0.37%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4074" y="4571410"/>
            <a:ext cx="581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56.336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9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3" name="TextBox 8"/>
          <p:cNvSpPr txBox="1"/>
          <p:nvPr/>
        </p:nvSpPr>
        <p:spPr>
          <a:xfrm>
            <a:off x="1" y="7383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INFRAESTRUCTURA MAS SEGURA Y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331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4675" y="870851"/>
            <a:ext cx="4154236" cy="5036956"/>
          </a:xfrm>
          <a:prstGeom prst="rect">
            <a:avLst/>
          </a:prstGeom>
        </p:spPr>
      </p:pic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26198" y="581940"/>
            <a:ext cx="9451702" cy="601020"/>
          </a:xfrm>
        </p:spPr>
        <p:txBody>
          <a:bodyPr/>
          <a:lstStyle/>
          <a:p>
            <a:r>
              <a:rPr lang="es-CO" dirty="0"/>
              <a:t>Alternativa </a:t>
            </a:r>
            <a:r>
              <a:rPr lang="es-CO" dirty="0" smtClean="0"/>
              <a:t>menos costosa</a:t>
            </a:r>
            <a:endParaRPr lang="es-CO" dirty="0"/>
          </a:p>
        </p:txBody>
      </p:sp>
      <p:pic>
        <p:nvPicPr>
          <p:cNvPr id="11" name="Imagen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9535" y="1238343"/>
            <a:ext cx="2838556" cy="241916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24074" y="3956960"/>
            <a:ext cx="535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89.000 </a:t>
            </a:r>
            <a:r>
              <a:rPr lang="en-US" b="1" dirty="0" err="1">
                <a:latin typeface="Lucida Sans"/>
                <a:cs typeface="Lucida Sans"/>
              </a:rPr>
              <a:t>M</a:t>
            </a:r>
            <a:r>
              <a:rPr lang="en-US" b="1" dirty="0" err="1" smtClean="0">
                <a:latin typeface="Lucida Sans"/>
                <a:cs typeface="Lucida Sans"/>
              </a:rPr>
              <a:t>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6648" y="5324351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10.6%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074" y="4536046"/>
            <a:ext cx="5811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0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1- </a:t>
            </a:r>
            <a:r>
              <a:rPr lang="en-US" b="1" dirty="0" err="1" smtClean="0">
                <a:latin typeface="Lucida Sans"/>
                <a:cs typeface="Lucida Sans"/>
              </a:rPr>
              <a:t>Magangué</a:t>
            </a:r>
            <a:r>
              <a:rPr lang="en-US" b="1" dirty="0" smtClean="0">
                <a:latin typeface="Lucida Sans"/>
                <a:cs typeface="Lucida Sans"/>
              </a:rPr>
              <a:t> 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7383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INFRAESTRUCTURA MAS SEGURA Y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28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0"/>
          </p:nvPr>
        </p:nvSpPr>
        <p:spPr>
          <a:xfrm>
            <a:off x="226198" y="637401"/>
            <a:ext cx="9451702" cy="601020"/>
          </a:xfrm>
        </p:spPr>
        <p:txBody>
          <a:bodyPr/>
          <a:lstStyle/>
          <a:p>
            <a:r>
              <a:rPr lang="es-CO" dirty="0" smtClean="0"/>
              <a:t>Alternativa viviendas mas criticas  </a:t>
            </a:r>
            <a:endParaRPr lang="es-CO" dirty="0"/>
          </a:p>
        </p:txBody>
      </p:sp>
      <p:sp>
        <p:nvSpPr>
          <p:cNvPr id="13" name="TextBox 12"/>
          <p:cNvSpPr txBox="1"/>
          <p:nvPr/>
        </p:nvSpPr>
        <p:spPr>
          <a:xfrm>
            <a:off x="838694" y="4091501"/>
            <a:ext cx="5504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Costo</a:t>
            </a:r>
            <a:r>
              <a:rPr lang="en-US" b="1" dirty="0" smtClean="0">
                <a:latin typeface="Lucida Sans"/>
                <a:cs typeface="Lucida Sans"/>
              </a:rPr>
              <a:t> de la </a:t>
            </a:r>
            <a:r>
              <a:rPr lang="en-US" b="1" dirty="0" err="1" smtClean="0">
                <a:latin typeface="Lucida Sans"/>
                <a:cs typeface="Lucida Sans"/>
              </a:rPr>
              <a:t>alternativa</a:t>
            </a:r>
            <a:r>
              <a:rPr lang="en-US" b="1" dirty="0" smtClean="0">
                <a:latin typeface="Lucida Sans"/>
                <a:cs typeface="Lucida Sans"/>
              </a:rPr>
              <a:t>:		 468.683 </a:t>
            </a:r>
            <a:r>
              <a:rPr lang="en-US" b="1" dirty="0" err="1">
                <a:latin typeface="Lucida Sans"/>
                <a:cs typeface="Lucida Sans"/>
              </a:rPr>
              <a:t>M</a:t>
            </a:r>
            <a:r>
              <a:rPr lang="en-US" b="1" dirty="0" err="1" smtClean="0">
                <a:latin typeface="Lucida Sans"/>
                <a:cs typeface="Lucida Sans"/>
              </a:rPr>
              <a:t>illones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996" y="5319671"/>
            <a:ext cx="405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PAE Estado Actual: 			15.9%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PAE </a:t>
            </a:r>
            <a:r>
              <a:rPr lang="en-US" b="1" dirty="0" err="1" smtClean="0">
                <a:latin typeface="Lucida Sans"/>
                <a:cs typeface="Lucida Sans"/>
              </a:rPr>
              <a:t>después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inversión</a:t>
            </a:r>
            <a:r>
              <a:rPr lang="en-US" b="1" dirty="0" smtClean="0">
                <a:latin typeface="Lucida Sans"/>
                <a:cs typeface="Lucida Sans"/>
              </a:rPr>
              <a:t>: 	  3.4%</a:t>
            </a:r>
            <a:endParaRPr lang="en-US" b="1" dirty="0">
              <a:latin typeface="Lucida Sans"/>
              <a:cs typeface="Lucida Sans"/>
            </a:endParaRPr>
          </a:p>
        </p:txBody>
      </p:sp>
      <p:pic>
        <p:nvPicPr>
          <p:cNvPr id="12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3840" y="808185"/>
            <a:ext cx="4224845" cy="52148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2054" y="4535533"/>
            <a:ext cx="4210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viviendas</a:t>
            </a:r>
            <a:r>
              <a:rPr lang="en-US" b="1" dirty="0" smtClean="0">
                <a:latin typeface="Lucida Sans"/>
                <a:cs typeface="Lucida Sans"/>
              </a:rPr>
              <a:t>: 			10.118</a:t>
            </a:r>
          </a:p>
          <a:p>
            <a:r>
              <a:rPr lang="en-US" b="1" dirty="0" smtClean="0">
                <a:latin typeface="Lucida Sans"/>
                <a:cs typeface="Lucida Sans"/>
              </a:rPr>
              <a:t>No. de </a:t>
            </a:r>
            <a:r>
              <a:rPr lang="en-US" b="1" dirty="0" err="1" smtClean="0">
                <a:latin typeface="Lucida Sans"/>
                <a:cs typeface="Lucida Sans"/>
              </a:rPr>
              <a:t>muros</a:t>
            </a:r>
            <a:r>
              <a:rPr lang="en-US" b="1" dirty="0" smtClean="0">
                <a:latin typeface="Lucida Sans"/>
                <a:cs typeface="Lucida Sans"/>
              </a:rPr>
              <a:t>: 	 			2</a:t>
            </a:r>
            <a:endParaRPr lang="en-US" b="1" dirty="0">
              <a:latin typeface="Lucida Sans"/>
              <a:cs typeface="Lucida San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532968" y="1263778"/>
            <a:ext cx="2226523" cy="2496222"/>
            <a:chOff x="1532968" y="1213478"/>
            <a:chExt cx="2226523" cy="249622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2968" y="1238629"/>
              <a:ext cx="1195492" cy="247107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28461" y="1213478"/>
              <a:ext cx="1031030" cy="24962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6" name="TextBox 8"/>
          <p:cNvSpPr txBox="1"/>
          <p:nvPr/>
        </p:nvSpPr>
        <p:spPr>
          <a:xfrm>
            <a:off x="1" y="7383"/>
            <a:ext cx="11522074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INFRAESTRUCTURA MAS SEGURA Y SOSTENIBLE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017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063" y="5764613"/>
            <a:ext cx="11391011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RIESGO TOTAL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0" y="7383"/>
            <a:ext cx="11446631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lvl="0">
              <a:defRPr/>
            </a:pPr>
            <a:r>
              <a:rPr lang="es-ES" dirty="0" smtClean="0">
                <a:solidFill>
                  <a:srgbClr val="FFFFFF"/>
                </a:solidFill>
                <a:ea typeface="Verdana" panose="020B0604030504040204" pitchFamily="34" charset="0"/>
              </a:rPr>
              <a:t>MODELO BASADO EN RIESGO FÍSICO</a:t>
            </a:r>
            <a:endParaRPr lang="es-CO" kern="0" dirty="0">
              <a:solidFill>
                <a:srgbClr val="FFFFFF"/>
              </a:solidFill>
              <a:ea typeface="Verdana" panose="020B060403050404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2346" y="935301"/>
            <a:ext cx="3868671" cy="66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400" b="1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Riesgo Físico</a:t>
            </a:r>
          </a:p>
          <a:p>
            <a:pPr algn="ctr"/>
            <a:endParaRPr lang="es-CO" sz="5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940" y="1951809"/>
            <a:ext cx="3751882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vivienda</a:t>
            </a: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Perdidas en equipamentos</a:t>
            </a:r>
            <a:endParaRPr lang="es-CO" dirty="0">
              <a:latin typeface="Lucida Sans"/>
              <a:cs typeface="Lucida Sans"/>
            </a:endParaRP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cultivos</a:t>
            </a:r>
          </a:p>
          <a:p>
            <a:endParaRPr lang="es-CO" dirty="0" smtClean="0">
              <a:latin typeface="Lucida Sans"/>
              <a:cs typeface="Lucida Sans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3629293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063" y="5764613"/>
            <a:ext cx="11391011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RIESGO TOTAL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0" y="7383"/>
            <a:ext cx="11446631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lvl="0">
              <a:defRPr/>
            </a:pPr>
            <a:r>
              <a:rPr lang="es-ES" dirty="0" smtClean="0">
                <a:solidFill>
                  <a:srgbClr val="FFFFFF"/>
                </a:solidFill>
                <a:ea typeface="Verdana" panose="020B0604030504040204" pitchFamily="34" charset="0"/>
              </a:rPr>
              <a:t>MODELO BASADO EN RIESGO FÍSICO</a:t>
            </a:r>
            <a:endParaRPr lang="es-CO" kern="0" dirty="0">
              <a:solidFill>
                <a:srgbClr val="FFFFFF"/>
              </a:solidFill>
              <a:ea typeface="Verdana" panose="020B060403050404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2346" y="935301"/>
            <a:ext cx="3868671" cy="66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400" b="1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Riesgo Físico</a:t>
            </a:r>
          </a:p>
          <a:p>
            <a:pPr algn="ctr"/>
            <a:endParaRPr lang="es-CO" sz="5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940" y="1951809"/>
            <a:ext cx="3751882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vivienda</a:t>
            </a: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Perdidas en equipamentos</a:t>
            </a:r>
            <a:endParaRPr lang="es-CO" dirty="0">
              <a:latin typeface="Lucida Sans"/>
              <a:cs typeface="Lucida Sans"/>
            </a:endParaRP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cultivos</a:t>
            </a:r>
          </a:p>
          <a:p>
            <a:endParaRPr lang="es-CO" dirty="0" smtClean="0">
              <a:latin typeface="Lucida Sans"/>
              <a:cs typeface="Lucida Sans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Lucida Sans"/>
              <a:cs typeface="Lucida Sans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131063" y="2087641"/>
            <a:ext cx="598877" cy="1341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3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063" y="5764613"/>
            <a:ext cx="11391011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RIESGO TOTAL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642346" y="935301"/>
            <a:ext cx="3868671" cy="66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400" b="1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Riesgo Físico</a:t>
            </a:r>
          </a:p>
          <a:p>
            <a:pPr algn="ctr"/>
            <a:endParaRPr lang="es-CO" sz="5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9940" y="1951809"/>
            <a:ext cx="3751882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vivienda</a:t>
            </a: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Perdidas en equipamentos</a:t>
            </a:r>
            <a:endParaRPr lang="es-CO" dirty="0">
              <a:latin typeface="Lucida Sans"/>
              <a:cs typeface="Lucida Sans"/>
            </a:endParaRP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cultivos</a:t>
            </a:r>
          </a:p>
          <a:p>
            <a:endParaRPr lang="es-CO" dirty="0" smtClean="0">
              <a:latin typeface="Lucida Sans"/>
              <a:cs typeface="Lucida Sans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Lucida Sans"/>
              <a:cs typeface="Lucida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7571" y="791323"/>
            <a:ext cx="5798294" cy="62015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7383"/>
            <a:ext cx="11446631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lvl="0">
              <a:defRPr/>
            </a:pPr>
            <a:r>
              <a:rPr lang="es-ES" dirty="0" smtClean="0">
                <a:solidFill>
                  <a:srgbClr val="FFFFFF"/>
                </a:solidFill>
                <a:ea typeface="Verdana" panose="020B0604030504040204" pitchFamily="34" charset="0"/>
              </a:rPr>
              <a:t>MODELO BASADO EN RIESGO FÍSICO</a:t>
            </a:r>
            <a:endParaRPr lang="es-CO" kern="0" dirty="0">
              <a:solidFill>
                <a:srgbClr val="FFFFFF"/>
              </a:solidFill>
              <a:ea typeface="Verdana" panose="020B0604030504040204" pitchFamily="34" charset="0"/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1063" y="2087641"/>
            <a:ext cx="598877" cy="13414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03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1063" y="5764613"/>
            <a:ext cx="11391011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RIESGO TOTAL</a:t>
            </a:r>
          </a:p>
        </p:txBody>
      </p:sp>
      <p:sp>
        <p:nvSpPr>
          <p:cNvPr id="7" name="TextBox 8"/>
          <p:cNvSpPr txBox="1"/>
          <p:nvPr/>
        </p:nvSpPr>
        <p:spPr>
          <a:xfrm>
            <a:off x="0" y="7383"/>
            <a:ext cx="11446631" cy="846693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pPr lvl="0">
              <a:defRPr/>
            </a:pPr>
            <a:r>
              <a:rPr lang="es-ES" sz="2400" dirty="0">
                <a:solidFill>
                  <a:srgbClr val="FFFFFF"/>
                </a:solidFill>
                <a:ea typeface="Verdana" panose="020B0604030504040204" pitchFamily="34" charset="0"/>
              </a:rPr>
              <a:t>NUEVO MODELO DE INTERVENCIONES BASADO EN GESTIÓN INTEGRAL DEL RIESGO</a:t>
            </a:r>
            <a:endParaRPr lang="es-CO" sz="2400" kern="0" dirty="0">
              <a:solidFill>
                <a:srgbClr val="FFFFFF"/>
              </a:solidFill>
              <a:ea typeface="Verdana" panose="020B060403050404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642346" y="935301"/>
            <a:ext cx="3868671" cy="66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400" b="1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Riesgo Físico</a:t>
            </a:r>
          </a:p>
          <a:p>
            <a:pPr algn="ctr"/>
            <a:endParaRPr lang="es-CO" sz="5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3" name="Más 2"/>
          <p:cNvSpPr/>
          <p:nvPr/>
        </p:nvSpPr>
        <p:spPr>
          <a:xfrm>
            <a:off x="4888039" y="833520"/>
            <a:ext cx="836909" cy="85833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/>
          <p:cNvSpPr txBox="1"/>
          <p:nvPr/>
        </p:nvSpPr>
        <p:spPr>
          <a:xfrm>
            <a:off x="6130522" y="985372"/>
            <a:ext cx="4683978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rgbClr val="FFFFFF"/>
                </a:solidFill>
                <a:latin typeface="Lucida Sans" panose="020B0602030504020204" pitchFamily="34" charset="0"/>
              </a:rPr>
              <a:t>Vulnerabilidad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9940" y="1951809"/>
            <a:ext cx="3751882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vivienda</a:t>
            </a: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Perdidas en equipamentos</a:t>
            </a:r>
            <a:endParaRPr lang="es-CO" dirty="0">
              <a:latin typeface="Lucida Sans"/>
              <a:cs typeface="Lucida Sans"/>
            </a:endParaRPr>
          </a:p>
          <a:p>
            <a:pPr marL="342900" indent="-342900">
              <a:buFont typeface="Arial"/>
              <a:buChar char="•"/>
            </a:pPr>
            <a:r>
              <a:rPr lang="es-CO" dirty="0" smtClean="0">
                <a:latin typeface="Lucida Sans"/>
                <a:cs typeface="Lucida Sans"/>
              </a:rPr>
              <a:t>Pérdidas en cultivos</a:t>
            </a:r>
          </a:p>
          <a:p>
            <a:endParaRPr lang="es-CO" dirty="0" smtClean="0">
              <a:latin typeface="Lucida Sans"/>
              <a:cs typeface="Lucida Sans"/>
            </a:endParaRPr>
          </a:p>
          <a:p>
            <a:pPr marL="342900" indent="-342900">
              <a:buFont typeface="+mj-lt"/>
              <a:buAutoNum type="arabicPeriod"/>
            </a:pPr>
            <a:endParaRPr lang="es-CO" dirty="0">
              <a:latin typeface="Lucida Sans"/>
              <a:cs typeface="Lucida Sans"/>
            </a:endParaRPr>
          </a:p>
        </p:txBody>
      </p:sp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616896"/>
              </p:ext>
            </p:extLst>
          </p:nvPr>
        </p:nvGraphicFramePr>
        <p:xfrm>
          <a:off x="6092230" y="1972379"/>
          <a:ext cx="5134219" cy="2565400"/>
        </p:xfrm>
        <a:graphic>
          <a:graphicData uri="http://schemas.openxmlformats.org/drawingml/2006/table">
            <a:tbl>
              <a:tblPr/>
              <a:tblGrid>
                <a:gridCol w="5134219"/>
              </a:tblGrid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Rezago Escolar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Analfabetismo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Aseguramiento en Salud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Sin Acceso a Fuente de Agua Mejorada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Inadecuada Eliminación de Excretas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209404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PIB per cápita Municipal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Productividad Agrícola 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Productividad Ganadera 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230586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Área de Influencia Arqueológica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Índice de Cobertura Vial por Municipio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BAE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179812"/>
              </p:ext>
            </p:extLst>
          </p:nvPr>
        </p:nvGraphicFramePr>
        <p:xfrm>
          <a:off x="6008254" y="5006624"/>
          <a:ext cx="5174398" cy="2052320"/>
        </p:xfrm>
        <a:graphic>
          <a:graphicData uri="http://schemas.openxmlformats.org/drawingml/2006/table">
            <a:tbl>
              <a:tblPr/>
              <a:tblGrid>
                <a:gridCol w="5174398"/>
              </a:tblGrid>
              <a:tr h="232409">
                <a:tc>
                  <a:txBody>
                    <a:bodyPr/>
                    <a:lstStyle/>
                    <a:p>
                      <a:pPr marL="285750" indent="-2857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Índice de calidad de vida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2409">
                <a:tc>
                  <a:txBody>
                    <a:bodyPr/>
                    <a:lstStyle/>
                    <a:p>
                      <a:pPr marL="285750" indent="-2857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Conflictos de Uso en el Suelo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2409">
                <a:tc>
                  <a:txBody>
                    <a:bodyPr/>
                    <a:lstStyle/>
                    <a:p>
                      <a:pPr marL="285750" indent="-2857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Coherencia jurídica de POT, EOT y PBOT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15103">
                <a:tc>
                  <a:txBody>
                    <a:bodyPr/>
                    <a:lstStyle/>
                    <a:p>
                      <a:pPr marL="285750" indent="-2857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Indice</a:t>
                      </a:r>
                      <a:r>
                        <a:rPr lang="es-CO" sz="1600" b="0" i="0" u="none" strike="noStrike" baseline="0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 de desactualización del catastro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2409">
                <a:tc>
                  <a:txBody>
                    <a:bodyPr/>
                    <a:lstStyle/>
                    <a:p>
                      <a:pPr marL="285750" indent="-2857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Índice de GINI de Tierras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2409">
                <a:tc>
                  <a:txBody>
                    <a:bodyPr/>
                    <a:lstStyle/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  <a:cs typeface="Lucida Sans"/>
                        </a:rPr>
                        <a:t>Índice de diversidad de coberturas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2409">
                <a:tc>
                  <a:txBody>
                    <a:bodyPr/>
                    <a:lstStyle/>
                    <a:p>
                      <a:pPr marL="285750" indent="-2857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Ingresos tributarios predial</a:t>
                      </a:r>
                      <a:endParaRPr lang="es-CO" sz="1600" b="0" i="0" u="none" strike="noStrike" noProof="0" dirty="0">
                        <a:solidFill>
                          <a:srgbClr val="000000"/>
                        </a:solidFill>
                        <a:effectLst/>
                        <a:latin typeface="Lucida Sans"/>
                      </a:endParaRP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232409">
                <a:tc>
                  <a:txBody>
                    <a:bodyPr/>
                    <a:lstStyle/>
                    <a:p>
                      <a:pPr marL="285750" indent="-285750" algn="just" fontAlgn="ctr">
                        <a:buFont typeface="Arial"/>
                        <a:buChar char="•"/>
                      </a:pPr>
                      <a:r>
                        <a:rPr lang="es-CO" sz="1600" b="0" i="0" u="none" strike="noStrike" noProof="0" dirty="0" smtClean="0">
                          <a:solidFill>
                            <a:srgbClr val="000000"/>
                          </a:solidFill>
                          <a:effectLst/>
                          <a:latin typeface="Lucida Sans"/>
                        </a:rPr>
                        <a:t>Índice de desempeño integral</a:t>
                      </a:r>
                    </a:p>
                  </a:txBody>
                  <a:tcPr marL="12700" marR="12700" marT="1270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6033835" y="1583920"/>
            <a:ext cx="3335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Fragilidad</a:t>
            </a:r>
            <a:r>
              <a:rPr lang="en-US" b="1" dirty="0" smtClean="0">
                <a:latin typeface="Lucida Sans"/>
                <a:cs typeface="Lucida Sans"/>
              </a:rPr>
              <a:t> </a:t>
            </a:r>
            <a:r>
              <a:rPr lang="en-US" b="1" dirty="0" err="1" smtClean="0">
                <a:latin typeface="Lucida Sans"/>
                <a:cs typeface="Lucida Sans"/>
              </a:rPr>
              <a:t>socioeconómica</a:t>
            </a:r>
            <a:endParaRPr lang="en-US" b="1" dirty="0">
              <a:latin typeface="Lucida Sans"/>
              <a:cs typeface="Lucida San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46241" y="4638969"/>
            <a:ext cx="240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Lucida Sans"/>
                <a:cs typeface="Lucida Sans"/>
              </a:rPr>
              <a:t>Falta</a:t>
            </a:r>
            <a:r>
              <a:rPr lang="en-US" b="1" dirty="0" smtClean="0">
                <a:latin typeface="Lucida Sans"/>
                <a:cs typeface="Lucida Sans"/>
              </a:rPr>
              <a:t> de </a:t>
            </a:r>
            <a:r>
              <a:rPr lang="en-US" b="1" dirty="0" err="1" smtClean="0">
                <a:latin typeface="Lucida Sans"/>
                <a:cs typeface="Lucida Sans"/>
              </a:rPr>
              <a:t>resiliencia</a:t>
            </a:r>
            <a:endParaRPr lang="en-US" b="1" dirty="0"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4283543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5" y="1214221"/>
            <a:ext cx="7156467" cy="5603460"/>
          </a:xfrm>
          <a:prstGeom prst="rect">
            <a:avLst/>
          </a:prstGeom>
        </p:spPr>
      </p:pic>
      <p:sp>
        <p:nvSpPr>
          <p:cNvPr id="19" name="Marcador de texto 2"/>
          <p:cNvSpPr txBox="1">
            <a:spLocks/>
          </p:cNvSpPr>
          <p:nvPr/>
        </p:nvSpPr>
        <p:spPr>
          <a:xfrm>
            <a:off x="641349" y="610945"/>
            <a:ext cx="9451702" cy="60102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800" b="1" dirty="0" smtClean="0">
                <a:latin typeface="Lucida Sans"/>
                <a:cs typeface="Lucida Sans"/>
              </a:rPr>
              <a:t>Programas</a:t>
            </a:r>
            <a:endParaRPr lang="es-CO" sz="2800" b="1" dirty="0">
              <a:latin typeface="Lucida Sans"/>
              <a:cs typeface="Lucida San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0" y="2654"/>
            <a:ext cx="11522075" cy="600471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sz="3200" dirty="0" smtClean="0"/>
              <a:t>PLAN DE ACCIÓN</a:t>
            </a:r>
            <a:endParaRPr lang="en-US" sz="3200" dirty="0"/>
          </a:p>
        </p:txBody>
      </p:sp>
      <p:sp>
        <p:nvSpPr>
          <p:cNvPr id="7" name="CuadroTexto 1"/>
          <p:cNvSpPr txBox="1"/>
          <p:nvPr/>
        </p:nvSpPr>
        <p:spPr>
          <a:xfrm>
            <a:off x="6224380" y="2438980"/>
            <a:ext cx="3868671" cy="66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400" b="1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Riesgo Físico</a:t>
            </a:r>
          </a:p>
          <a:p>
            <a:pPr algn="ctr"/>
            <a:endParaRPr lang="es-CO" sz="5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7008" y="3157148"/>
            <a:ext cx="7577899" cy="38567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816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5" y="1214221"/>
            <a:ext cx="7156467" cy="5603460"/>
          </a:xfrm>
          <a:prstGeom prst="rect">
            <a:avLst/>
          </a:prstGeom>
        </p:spPr>
      </p:pic>
      <p:sp>
        <p:nvSpPr>
          <p:cNvPr id="19" name="Marcador de texto 2"/>
          <p:cNvSpPr txBox="1">
            <a:spLocks/>
          </p:cNvSpPr>
          <p:nvPr/>
        </p:nvSpPr>
        <p:spPr>
          <a:xfrm>
            <a:off x="641349" y="610945"/>
            <a:ext cx="9451702" cy="60102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800" b="1" dirty="0" smtClean="0">
                <a:latin typeface="Lucida Sans"/>
                <a:cs typeface="Lucida Sans"/>
              </a:rPr>
              <a:t>Programas</a:t>
            </a:r>
            <a:endParaRPr lang="es-CO" sz="2800" b="1" dirty="0">
              <a:latin typeface="Lucida Sans"/>
              <a:cs typeface="Lucida San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0" y="2654"/>
            <a:ext cx="11522075" cy="600471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sz="3200" dirty="0" smtClean="0"/>
              <a:t>PLAN DE ACCIÓN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127008" y="4939373"/>
            <a:ext cx="7577899" cy="207453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1"/>
          <p:cNvSpPr txBox="1"/>
          <p:nvPr/>
        </p:nvSpPr>
        <p:spPr>
          <a:xfrm>
            <a:off x="6224380" y="2438980"/>
            <a:ext cx="3868671" cy="66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400" b="1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Riesgo Físico</a:t>
            </a:r>
          </a:p>
          <a:p>
            <a:pPr algn="ctr"/>
            <a:endParaRPr lang="es-CO" sz="5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0" name="CuadroTexto 8"/>
          <p:cNvSpPr txBox="1"/>
          <p:nvPr/>
        </p:nvSpPr>
        <p:spPr>
          <a:xfrm>
            <a:off x="6900453" y="3617688"/>
            <a:ext cx="369731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Fragilidad Socioeconómica</a:t>
            </a:r>
          </a:p>
        </p:txBody>
      </p:sp>
    </p:spTree>
    <p:extLst>
      <p:ext uri="{BB962C8B-B14F-4D97-AF65-F5344CB8AC3E}">
        <p14:creationId xmlns:p14="http://schemas.microsoft.com/office/powerpoint/2010/main" val="2717969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5 CuadroTexto"/>
          <p:cNvSpPr txBox="1"/>
          <p:nvPr/>
        </p:nvSpPr>
        <p:spPr>
          <a:xfrm>
            <a:off x="7111290" y="3060350"/>
            <a:ext cx="3214341" cy="615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402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Diagnóstico 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8179111" y="2152730"/>
            <a:ext cx="300879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600" b="1" dirty="0">
                <a:solidFill>
                  <a:srgbClr val="C0504D"/>
                </a:solidFill>
                <a:latin typeface="Lucida Sans" panose="020B0602030504020204" pitchFamily="34" charset="0"/>
              </a:rPr>
              <a:t>En una región que ha recibido inversiones millonarias, el 83,8% de la población es pobre por IPM.</a:t>
            </a:r>
          </a:p>
          <a:p>
            <a:pPr algn="r"/>
            <a:endParaRPr lang="es-ES" sz="1600" b="1" dirty="0">
              <a:solidFill>
                <a:srgbClr val="C0504D"/>
              </a:solidFill>
              <a:latin typeface="Lucida Sans" panose="020B0602030504020204" pitchFamily="34" charset="0"/>
            </a:endParaRPr>
          </a:p>
          <a:p>
            <a:pPr algn="r"/>
            <a:r>
              <a:rPr lang="es-ES" sz="1600" b="1" dirty="0">
                <a:solidFill>
                  <a:srgbClr val="C0504D"/>
                </a:solidFill>
                <a:latin typeface="Lucida Sans" panose="020B0602030504020204" pitchFamily="34" charset="0"/>
              </a:rPr>
              <a:t>Con respecto al promedio nacional de 49,6%, </a:t>
            </a:r>
          </a:p>
          <a:p>
            <a:pPr algn="r"/>
            <a:r>
              <a:rPr lang="es-ES" sz="1600" b="1" dirty="0">
                <a:solidFill>
                  <a:srgbClr val="C0504D"/>
                </a:solidFill>
                <a:latin typeface="Lucida Sans" panose="020B0602030504020204" pitchFamily="34" charset="0"/>
              </a:rPr>
              <a:t>es un 70% superior la incidencia.</a:t>
            </a:r>
          </a:p>
          <a:p>
            <a:pPr algn="r"/>
            <a:endParaRPr lang="es-ES" sz="1600" b="1" dirty="0">
              <a:solidFill>
                <a:srgbClr val="C0504D"/>
              </a:solidFill>
              <a:latin typeface="Lucida Sans" panose="020B0602030504020204" pitchFamily="34" charset="0"/>
            </a:endParaRPr>
          </a:p>
          <a:p>
            <a:pPr algn="r"/>
            <a:r>
              <a:rPr lang="es-ES" sz="1600" b="1" dirty="0">
                <a:solidFill>
                  <a:srgbClr val="C0504D"/>
                </a:solidFill>
                <a:latin typeface="Lucida Sans" panose="020B0602030504020204" pitchFamily="34" charset="0"/>
              </a:rPr>
              <a:t>Peores condiciones en todos los indicadores.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761" y="-78062"/>
            <a:ext cx="6876773" cy="72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0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95" y="1214221"/>
            <a:ext cx="7156467" cy="5603460"/>
          </a:xfrm>
          <a:prstGeom prst="rect">
            <a:avLst/>
          </a:prstGeom>
        </p:spPr>
      </p:pic>
      <p:sp>
        <p:nvSpPr>
          <p:cNvPr id="19" name="Marcador de texto 2"/>
          <p:cNvSpPr txBox="1">
            <a:spLocks/>
          </p:cNvSpPr>
          <p:nvPr/>
        </p:nvSpPr>
        <p:spPr>
          <a:xfrm>
            <a:off x="641349" y="610945"/>
            <a:ext cx="9451702" cy="601020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O" sz="2800" b="1" dirty="0" smtClean="0">
                <a:latin typeface="Lucida Sans"/>
                <a:cs typeface="Lucida Sans"/>
              </a:rPr>
              <a:t>Programas</a:t>
            </a:r>
            <a:endParaRPr lang="es-CO" sz="2800" b="1" dirty="0">
              <a:latin typeface="Lucida Sans"/>
              <a:cs typeface="Lucida Sans"/>
            </a:endParaRPr>
          </a:p>
        </p:txBody>
      </p:sp>
      <p:sp>
        <p:nvSpPr>
          <p:cNvPr id="5" name="TextBox 8"/>
          <p:cNvSpPr txBox="1"/>
          <p:nvPr/>
        </p:nvSpPr>
        <p:spPr>
          <a:xfrm>
            <a:off x="0" y="2654"/>
            <a:ext cx="11522075" cy="600471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sz="3200" dirty="0" smtClean="0"/>
              <a:t>PLAN DE ACCIÓN</a:t>
            </a:r>
            <a:endParaRPr lang="en-US" sz="3200" dirty="0"/>
          </a:p>
        </p:txBody>
      </p:sp>
      <p:sp>
        <p:nvSpPr>
          <p:cNvPr id="9" name="CuadroTexto 1"/>
          <p:cNvSpPr txBox="1"/>
          <p:nvPr/>
        </p:nvSpPr>
        <p:spPr>
          <a:xfrm>
            <a:off x="6224380" y="2438980"/>
            <a:ext cx="3868671" cy="6617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s-CO" sz="400" b="1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Riesgo Físico</a:t>
            </a:r>
          </a:p>
          <a:p>
            <a:pPr algn="ctr"/>
            <a:endParaRPr lang="es-CO" sz="500" b="1" dirty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0" name="CuadroTexto 8"/>
          <p:cNvSpPr txBox="1"/>
          <p:nvPr/>
        </p:nvSpPr>
        <p:spPr>
          <a:xfrm>
            <a:off x="6900453" y="3617688"/>
            <a:ext cx="3697318" cy="83099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Fragilidad Socioeconómica</a:t>
            </a:r>
          </a:p>
        </p:txBody>
      </p:sp>
      <p:sp>
        <p:nvSpPr>
          <p:cNvPr id="8" name="CuadroTexto 8"/>
          <p:cNvSpPr txBox="1"/>
          <p:nvPr/>
        </p:nvSpPr>
        <p:spPr>
          <a:xfrm>
            <a:off x="7563783" y="5328655"/>
            <a:ext cx="3753671" cy="110799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2200" b="1" dirty="0" smtClean="0">
                <a:solidFill>
                  <a:srgbClr val="000000"/>
                </a:solidFill>
                <a:latin typeface="Lucida Sans" panose="020B0602030504020204" pitchFamily="34" charset="0"/>
              </a:rPr>
              <a:t>Falta de resiliencia institucional, ambiental y de adaptación</a:t>
            </a:r>
          </a:p>
        </p:txBody>
      </p:sp>
    </p:spTree>
    <p:extLst>
      <p:ext uri="{BB962C8B-B14F-4D97-AF65-F5344CB8AC3E}">
        <p14:creationId xmlns:p14="http://schemas.microsoft.com/office/powerpoint/2010/main" val="2654441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4777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82685" y="614565"/>
            <a:ext cx="2164506" cy="601020"/>
          </a:xfrm>
        </p:spPr>
        <p:txBody>
          <a:bodyPr/>
          <a:lstStyle/>
          <a:p>
            <a:r>
              <a:rPr lang="en-US" dirty="0" err="1" smtClean="0"/>
              <a:t>Proyectos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51707"/>
              </p:ext>
            </p:extLst>
          </p:nvPr>
        </p:nvGraphicFramePr>
        <p:xfrm>
          <a:off x="2747191" y="874253"/>
          <a:ext cx="8085092" cy="6194489"/>
        </p:xfrm>
        <a:graphic>
          <a:graphicData uri="http://schemas.openxmlformats.org/drawingml/2006/table">
            <a:tbl>
              <a:tblPr/>
              <a:tblGrid>
                <a:gridCol w="8085092"/>
              </a:tblGrid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INFRAESTRUCTURA MÁS SEGURA Y SOSTENIBLE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Protección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de 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cascos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urbanos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935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Adaptación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viviendas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rurales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96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Escuelas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,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entros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de 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salud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hospitales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mas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seguros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Conectividad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regional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HABITAT SALUDABLE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Agua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potable y </a:t>
                      </a:r>
                      <a:r>
                        <a:rPr lang="en-US" sz="16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aneamiento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básico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para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cabeceras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municipales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Agua potable y 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</a:t>
                      </a:r>
                      <a:r>
                        <a:rPr lang="en-US" sz="16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aneamiento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para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las zonas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rurales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Sistema de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seguimiento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a la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contaminación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por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metales</a:t>
                      </a:r>
                      <a:r>
                        <a:rPr lang="en-US" sz="1600" b="0" i="0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pesados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DESARROLLO SOCIO-ECONÓMICO ADAPTADO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911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Superación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pobreza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las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Familias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Rurales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683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Ganadería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sostenible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: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Adaptación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ganadería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481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Tecnificación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agrícola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: 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Adaptación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los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cultivos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arroz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maíz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893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Apropiación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difusión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del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patrimonio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arqueológico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(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Turismo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cultural)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508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Buenas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Prácticas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Pesqueras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: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Administración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fomento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pesca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acuicultura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Formación para el desarrollo: Nuevo centro agropecuario del SENA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RECUPERACIÓN DE LAS DINÁMICAS AMBIENTALES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C143B"/>
                    </a:solidFill>
                  </a:tcPr>
                </a:tc>
              </a:tr>
              <a:tr h="3218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Recuperación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del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sistema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drenaje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río-caño-humedales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 La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Mojana</a:t>
                      </a:r>
                      <a:endParaRPr lang="en-US" sz="16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Lucida Sans"/>
                        <a:cs typeface="Lucida Sans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Lucida Sans"/>
                          <a:cs typeface="Lucida Sans"/>
                        </a:rPr>
                        <a:t>GOBERNANZA Y FORTALECIMIENTO DE CAPACIDADES LOCALES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Formulación de Planes de Ordenamiento y Manejo de Cuencas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9969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Acompañamiento a actualización de Planes de Ordenamiento Territorial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Sistema de alertas tempranas hidrometeorológicas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4467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Acuerdo de gobernanza del agua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15501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Actualización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del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catastro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urbano</a:t>
                      </a:r>
                      <a:r>
                        <a:rPr lang="en-US" sz="16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Lucida Sans"/>
                          <a:cs typeface="Lucida Sans"/>
                        </a:rPr>
                        <a:t> y rural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0" y="2654"/>
            <a:ext cx="11522075" cy="538916"/>
          </a:xfrm>
          <a:prstGeom prst="rect">
            <a:avLst/>
          </a:prstGeom>
          <a:solidFill>
            <a:srgbClr val="002060"/>
          </a:solidFill>
        </p:spPr>
        <p:txBody>
          <a:bodyPr wrap="square" lIns="106985" tIns="53492" rIns="106985" bIns="53492" rtlCol="0">
            <a:spAutoFit/>
          </a:bodyPr>
          <a:lstStyle>
            <a:defPPr>
              <a:defRPr lang="en-US"/>
            </a:defPPr>
            <a:lvl1pPr algn="ctr">
              <a:defRPr sz="2800" b="1">
                <a:solidFill>
                  <a:schemeClr val="bg1"/>
                </a:solidFill>
                <a:latin typeface="Lucida Sans"/>
                <a:cs typeface="Lucida Sans"/>
              </a:defRPr>
            </a:lvl1pPr>
          </a:lstStyle>
          <a:p>
            <a:r>
              <a:rPr lang="en-US" dirty="0" smtClean="0"/>
              <a:t>PLAN DE ACCIÓN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00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/>
          <p:cNvSpPr txBox="1"/>
          <p:nvPr/>
        </p:nvSpPr>
        <p:spPr>
          <a:xfrm>
            <a:off x="1274965" y="2776640"/>
            <a:ext cx="857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  <a:latin typeface="Lucida Sans"/>
                <a:cs typeface="Lucida Sans"/>
              </a:rPr>
              <a:t>GRACIAS</a:t>
            </a:r>
            <a:endParaRPr lang="en-US" sz="5400" b="1" dirty="0">
              <a:solidFill>
                <a:srgbClr val="000000"/>
              </a:solidFill>
              <a:latin typeface="Lucida Sans"/>
              <a:cs typeface="Lucida Sans"/>
            </a:endParaRPr>
          </a:p>
        </p:txBody>
      </p:sp>
    </p:spTree>
    <p:extLst>
      <p:ext uri="{BB962C8B-B14F-4D97-AF65-F5344CB8AC3E}">
        <p14:creationId xmlns:p14="http://schemas.microsoft.com/office/powerpoint/2010/main" val="223481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390010" y="-6403"/>
            <a:ext cx="662202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s-ES" sz="2400" b="1" dirty="0">
                <a:solidFill>
                  <a:srgbClr val="FFFFFF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FENOMENO DE LA NIÑA 2010-2011</a:t>
            </a:r>
            <a:endParaRPr lang="es-ES" sz="3200" b="1" dirty="0">
              <a:solidFill>
                <a:srgbClr val="FFFFFF"/>
              </a:solidFill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  <a:sym typeface="Helvetica"/>
            </a:endParaRPr>
          </a:p>
        </p:txBody>
      </p:sp>
      <p:pic>
        <p:nvPicPr>
          <p:cNvPr id="10" name="Picture 2" descr="C:\Users\Victor\Documents\FOTOS PROYECTO AMARO\PICT02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091" y="896435"/>
            <a:ext cx="3953652" cy="296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Victor\Documents\FOTOS PROYECTO AMARO\PICT02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555" y="924675"/>
            <a:ext cx="3878343" cy="29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26"/>
          <p:cNvSpPr/>
          <p:nvPr/>
        </p:nvSpPr>
        <p:spPr>
          <a:xfrm>
            <a:off x="3174778" y="5863397"/>
            <a:ext cx="8347297" cy="133750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4" rIns="91430" bIns="45714" rtlCol="0" anchor="ctr"/>
          <a:lstStyle/>
          <a:p>
            <a:pPr algn="ctr"/>
            <a:endParaRPr lang="en-US"/>
          </a:p>
        </p:txBody>
      </p:sp>
      <p:pic>
        <p:nvPicPr>
          <p:cNvPr id="12" name="Picture 2" descr="C:\Users\Victor\Documents\FOTOS PROYECTO AMARO\PICT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210" y="3887418"/>
            <a:ext cx="3939533" cy="280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4 CuadroTexto"/>
          <p:cNvSpPr txBox="1"/>
          <p:nvPr/>
        </p:nvSpPr>
        <p:spPr>
          <a:xfrm>
            <a:off x="4998547" y="4342711"/>
            <a:ext cx="6325845" cy="2186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268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Como resultado de las inundaciones:</a:t>
            </a:r>
          </a:p>
          <a:p>
            <a:pPr marL="702162" lvl="1" indent="-270062">
              <a:buFont typeface="Arial" pitchFamily="34" charset="0"/>
              <a:buChar char="•"/>
            </a:pPr>
            <a:r>
              <a:rPr lang="es-ES_tradnl" sz="2268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180.569 personas afectadas</a:t>
            </a:r>
          </a:p>
          <a:p>
            <a:pPr marL="702162" lvl="1" indent="-270062">
              <a:buFont typeface="Arial" pitchFamily="34" charset="0"/>
              <a:buChar char="•"/>
            </a:pPr>
            <a:r>
              <a:rPr lang="es-ES_tradnl" sz="2268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19 centros de salud destruidos</a:t>
            </a:r>
          </a:p>
          <a:p>
            <a:pPr marL="702162" lvl="1" indent="-270062">
              <a:buFont typeface="Arial" pitchFamily="34" charset="0"/>
              <a:buChar char="•"/>
            </a:pPr>
            <a:r>
              <a:rPr lang="es-ES_tradnl" sz="2268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180 sedes educativas por reconstruir</a:t>
            </a:r>
          </a:p>
          <a:p>
            <a:pPr marL="702162" lvl="1" indent="-270062">
              <a:buFont typeface="Arial" pitchFamily="34" charset="0"/>
              <a:buChar char="•"/>
            </a:pPr>
            <a:r>
              <a:rPr lang="es-ES_tradnl" sz="2268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9.395 viviendas destruidas</a:t>
            </a:r>
          </a:p>
          <a:p>
            <a:pPr marL="702162" lvl="1" indent="-270062">
              <a:buFont typeface="Arial" pitchFamily="34" charset="0"/>
              <a:buChar char="•"/>
            </a:pPr>
            <a:r>
              <a:rPr lang="es-ES_tradnl" sz="2268" dirty="0">
                <a:solidFill>
                  <a:schemeClr val="tx1">
                    <a:lumMod val="95000"/>
                    <a:lumOff val="5000"/>
                  </a:schemeClr>
                </a:solidFill>
                <a:latin typeface="Verdana"/>
                <a:cs typeface="Verdana"/>
              </a:rPr>
              <a:t>316.641 hectáreas afectadas</a:t>
            </a:r>
          </a:p>
        </p:txBody>
      </p:sp>
    </p:spTree>
    <p:extLst>
      <p:ext uri="{BB962C8B-B14F-4D97-AF65-F5344CB8AC3E}">
        <p14:creationId xmlns:p14="http://schemas.microsoft.com/office/powerpoint/2010/main" val="41730457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652834391"/>
              </p:ext>
            </p:extLst>
          </p:nvPr>
        </p:nvGraphicFramePr>
        <p:xfrm>
          <a:off x="2105537" y="408770"/>
          <a:ext cx="8536962" cy="6911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" name="4 CuadroTexto"/>
          <p:cNvSpPr txBox="1"/>
          <p:nvPr/>
        </p:nvSpPr>
        <p:spPr>
          <a:xfrm>
            <a:off x="390010" y="-6403"/>
            <a:ext cx="6622022" cy="461665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>
              <a:defRPr sz="1800">
                <a:solidFill>
                  <a:srgbClr val="000000"/>
                </a:solidFill>
              </a:defRPr>
            </a:pPr>
            <a:r>
              <a:rPr lang="es-ES" sz="2400" b="1" dirty="0" smtClean="0">
                <a:solidFill>
                  <a:srgbClr val="FFFFFF"/>
                </a:solidFill>
                <a:latin typeface="Lucida Sans" panose="020B0602030504020204" pitchFamily="34" charset="0"/>
                <a:ea typeface="Verdana" panose="020B0604030504040204" pitchFamily="34" charset="0"/>
                <a:cs typeface="Verdana" panose="020B0604030504040204" pitchFamily="34" charset="0"/>
                <a:sym typeface="Helvetica"/>
              </a:rPr>
              <a:t>DIAGNÓSTICO DE LA PROBLEMÁTICA</a:t>
            </a:r>
            <a:endParaRPr lang="es-ES" sz="3200" b="1" dirty="0">
              <a:solidFill>
                <a:srgbClr val="FFFFFF"/>
              </a:solidFill>
              <a:latin typeface="Lucida Sans" panose="020B0602030504020204" pitchFamily="34" charset="0"/>
              <a:ea typeface="Verdana" panose="020B0604030504040204" pitchFamily="34" charset="0"/>
              <a:cs typeface="Verdana" panose="020B060403050404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03362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9863" y="749822"/>
            <a:ext cx="10111407" cy="517171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260"/>
          <p:cNvSpPr/>
          <p:nvPr/>
        </p:nvSpPr>
        <p:spPr>
          <a:xfrm>
            <a:off x="559536" y="0"/>
            <a:ext cx="9289314" cy="461665"/>
          </a:xfrm>
          <a:prstGeom prst="rect">
            <a:avLst/>
          </a:prstGeom>
          <a:solidFill>
            <a:srgbClr val="00206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43207" rIns="43207">
            <a:spAutoFit/>
          </a:bodyPr>
          <a:lstStyle>
            <a:lvl1pPr algn="ctr" defTabSz="457200">
              <a:defRPr sz="2200">
                <a:solidFill>
                  <a:srgbClr val="C00000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es-CO" sz="2400" b="1" dirty="0">
                <a:solidFill>
                  <a:schemeClr val="bg1"/>
                </a:solidFill>
                <a:latin typeface="Lucida Sans" panose="020B0602030504020204" pitchFamily="34" charset="0"/>
                <a:cs typeface="Verdana"/>
              </a:rPr>
              <a:t>ESTRUCTURACIÓN Y FORMULACIÓN DEL PLAN DE </a:t>
            </a:r>
            <a:r>
              <a:rPr lang="es-CO" sz="2400" b="1" dirty="0" smtClean="0">
                <a:solidFill>
                  <a:schemeClr val="bg1"/>
                </a:solidFill>
                <a:latin typeface="Lucida Sans" panose="020B0602030504020204" pitchFamily="34" charset="0"/>
                <a:cs typeface="Verdana"/>
              </a:rPr>
              <a:t>ACCIÓN</a:t>
            </a:r>
          </a:p>
        </p:txBody>
      </p:sp>
    </p:spTree>
    <p:extLst>
      <p:ext uri="{BB962C8B-B14F-4D97-AF65-F5344CB8AC3E}">
        <p14:creationId xmlns:p14="http://schemas.microsoft.com/office/powerpoint/2010/main" val="26483561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7"/>
          <p:cNvSpPr txBox="1"/>
          <p:nvPr/>
        </p:nvSpPr>
        <p:spPr>
          <a:xfrm>
            <a:off x="1708596" y="3621030"/>
            <a:ext cx="8110543" cy="229767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3207" tIns="43207" rIns="43207" bIns="43207" numCol="1" spcCol="38100" rtlCol="0" anchor="t">
            <a:spAutoFit/>
          </a:bodyPr>
          <a:lstStyle/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s-ES" sz="2268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PLAN DE ACCIÓN INTEGRAL PARA LA </a:t>
            </a:r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s-ES" sz="2268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REDUCCIÓN DEL RIESGO </a:t>
            </a:r>
          </a:p>
          <a:p>
            <a:pPr algn="ctr">
              <a:defRPr sz="1800">
                <a:solidFill>
                  <a:srgbClr val="000000"/>
                </a:solidFill>
              </a:defRPr>
            </a:pPr>
            <a:r>
              <a:rPr lang="es-ES" sz="2268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POR INUNDACIONES  </a:t>
            </a:r>
          </a:p>
          <a:p>
            <a:pPr algn="ctr" latinLnBrk="1" hangingPunct="0"/>
            <a:r>
              <a:rPr lang="es-ES" sz="26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Plan de Desarrollo Todos por un Nuevo País </a:t>
            </a:r>
          </a:p>
          <a:p>
            <a:pPr algn="ctr" latinLnBrk="1" hangingPunct="0"/>
            <a:r>
              <a:rPr lang="es-ES" sz="3024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2014-2018</a:t>
            </a:r>
            <a:endParaRPr lang="es-ES" sz="189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  <a:p>
            <a:pPr algn="ctr" latinLnBrk="1" hangingPunct="0"/>
            <a:endParaRPr lang="es-ES" sz="1890" b="1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Calibri"/>
            </a:endParaRPr>
          </a:p>
        </p:txBody>
      </p:sp>
      <p:sp>
        <p:nvSpPr>
          <p:cNvPr id="18" name="Rectangle 8"/>
          <p:cNvSpPr/>
          <p:nvPr/>
        </p:nvSpPr>
        <p:spPr>
          <a:xfrm>
            <a:off x="1554189" y="631026"/>
            <a:ext cx="8484343" cy="16046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latinLnBrk="1" hangingPunct="0"/>
            <a:r>
              <a:rPr lang="es-ES" sz="2646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MACROPROYECTO FONDO ADAPTACIÓN</a:t>
            </a:r>
          </a:p>
          <a:p>
            <a:pPr algn="ctr" latinLnBrk="1" hangingPunct="0"/>
            <a:r>
              <a:rPr lang="es-ES" sz="2646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PLAN DE ACCIÓN</a:t>
            </a:r>
          </a:p>
          <a:p>
            <a:pPr algn="ctr" latinLnBrk="1" hangingPunct="0"/>
            <a:r>
              <a:rPr lang="es-ES" sz="226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Estructuración </a:t>
            </a:r>
            <a:r>
              <a:rPr lang="es-ES" sz="2268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sep</a:t>
            </a:r>
            <a:r>
              <a:rPr lang="es-ES" sz="226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 2012- feb 2016</a:t>
            </a:r>
          </a:p>
          <a:p>
            <a:pPr algn="ctr" latinLnBrk="1" hangingPunct="0"/>
            <a:r>
              <a:rPr lang="es-ES" sz="2268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Calibri"/>
              </a:rPr>
              <a:t>Implementación 2016-2018</a:t>
            </a:r>
          </a:p>
        </p:txBody>
      </p:sp>
      <p:cxnSp>
        <p:nvCxnSpPr>
          <p:cNvPr id="40" name="Straight Arrow Connector 28"/>
          <p:cNvCxnSpPr/>
          <p:nvPr/>
        </p:nvCxnSpPr>
        <p:spPr>
          <a:xfrm>
            <a:off x="5554756" y="2375636"/>
            <a:ext cx="0" cy="843512"/>
          </a:xfrm>
          <a:prstGeom prst="straightConnector1">
            <a:avLst/>
          </a:prstGeom>
          <a:ln w="57150" cmpd="sng">
            <a:solidFill>
              <a:srgbClr val="00206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71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Personalizar 1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15708</TotalTime>
  <Words>2490</Words>
  <Application>Microsoft Macintosh PowerPoint</Application>
  <PresentationFormat>Custom</PresentationFormat>
  <Paragraphs>355</Paragraphs>
  <Slides>52</Slides>
  <Notes>11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Executive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Anibal Perez</dc:creator>
  <cp:lastModifiedBy>Anibal Perez</cp:lastModifiedBy>
  <cp:revision>567</cp:revision>
  <dcterms:created xsi:type="dcterms:W3CDTF">2016-01-19T04:34:14Z</dcterms:created>
  <dcterms:modified xsi:type="dcterms:W3CDTF">2016-07-18T14:38:01Z</dcterms:modified>
</cp:coreProperties>
</file>