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7" r:id="rId1"/>
  </p:sldMasterIdLst>
  <p:notesMasterIdLst>
    <p:notesMasterId r:id="rId30"/>
  </p:notesMasterIdLst>
  <p:sldIdLst>
    <p:sldId id="265" r:id="rId2"/>
    <p:sldId id="489" r:id="rId3"/>
    <p:sldId id="478" r:id="rId4"/>
    <p:sldId id="479" r:id="rId5"/>
    <p:sldId id="480" r:id="rId6"/>
    <p:sldId id="481" r:id="rId7"/>
    <p:sldId id="406" r:id="rId8"/>
    <p:sldId id="402" r:id="rId9"/>
    <p:sldId id="368" r:id="rId10"/>
    <p:sldId id="490" r:id="rId11"/>
    <p:sldId id="491" r:id="rId12"/>
    <p:sldId id="492" r:id="rId13"/>
    <p:sldId id="493" r:id="rId14"/>
    <p:sldId id="494" r:id="rId15"/>
    <p:sldId id="495" r:id="rId16"/>
    <p:sldId id="417" r:id="rId17"/>
    <p:sldId id="439" r:id="rId18"/>
    <p:sldId id="471" r:id="rId19"/>
    <p:sldId id="450" r:id="rId20"/>
    <p:sldId id="451" r:id="rId21"/>
    <p:sldId id="441" r:id="rId22"/>
    <p:sldId id="470" r:id="rId23"/>
    <p:sldId id="447" r:id="rId24"/>
    <p:sldId id="454" r:id="rId25"/>
    <p:sldId id="458" r:id="rId26"/>
    <p:sldId id="459" r:id="rId27"/>
    <p:sldId id="482" r:id="rId28"/>
    <p:sldId id="496" r:id="rId29"/>
  </p:sldIdLst>
  <p:sldSz cx="11522075" cy="72009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268">
          <p15:clr>
            <a:srgbClr val="A4A3A4"/>
          </p15:clr>
        </p15:guide>
        <p15:guide id="2" pos="3629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dell" initials="d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143B"/>
    <a:srgbClr val="64F5FF"/>
    <a:srgbClr val="84270A"/>
    <a:srgbClr val="9A0000"/>
    <a:srgbClr val="8A9AC8"/>
    <a:srgbClr val="B3BDDB"/>
    <a:srgbClr val="FFDBB7"/>
    <a:srgbClr val="FFB28B"/>
    <a:srgbClr val="FFF5EB"/>
    <a:srgbClr val="5D811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382" autoAdjust="0"/>
    <p:restoredTop sz="91606" autoAdjust="0"/>
  </p:normalViewPr>
  <p:slideViewPr>
    <p:cSldViewPr snapToGrid="0" snapToObjects="1">
      <p:cViewPr varScale="1">
        <p:scale>
          <a:sx n="76" d="100"/>
          <a:sy n="76" d="100"/>
        </p:scale>
        <p:origin x="-112" y="-168"/>
      </p:cViewPr>
      <p:guideLst>
        <p:guide orient="horz" pos="2268"/>
        <p:guide pos="3629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notesMaster" Target="notesMasters/notesMaster1.xml"/><Relationship Id="rId31" Type="http://schemas.openxmlformats.org/officeDocument/2006/relationships/printerSettings" Target="printerSettings/printerSettings1.bin"/><Relationship Id="rId32" Type="http://schemas.openxmlformats.org/officeDocument/2006/relationships/commentAuthors" Target="commentAuthor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1" Type="http://schemas.openxmlformats.org/officeDocument/2006/relationships/image" Target="../media/image19.png"/><Relationship Id="rId2" Type="http://schemas.openxmlformats.org/officeDocument/2006/relationships/image" Target="../media/image20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1" Type="http://schemas.openxmlformats.org/officeDocument/2006/relationships/image" Target="../media/image19.png"/><Relationship Id="rId2" Type="http://schemas.openxmlformats.org/officeDocument/2006/relationships/image" Target="../media/image2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E30EBD0-C976-0B40-96D7-737CE5B1BFB6}" type="doc">
      <dgm:prSet loTypeId="urn:microsoft.com/office/officeart/2008/layout/CaptionedPictures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B8E8189-760F-8C40-A862-029994E098A0}">
      <dgm:prSet phldrT="[Text]" custT="1"/>
      <dgm:spPr/>
      <dgm:t>
        <a:bodyPr/>
        <a:lstStyle/>
        <a:p>
          <a:r>
            <a:rPr lang="en-US" sz="1400" dirty="0" smtClean="0"/>
            <a:t>1. Sin </a:t>
          </a:r>
          <a:r>
            <a:rPr lang="en-US" sz="1400" dirty="0" err="1" smtClean="0"/>
            <a:t>intervenciones</a:t>
          </a:r>
          <a:r>
            <a:rPr lang="en-US" sz="1400" dirty="0" smtClean="0"/>
            <a:t> en el </a:t>
          </a:r>
          <a:r>
            <a:rPr lang="en-US" sz="1400" dirty="0" err="1" smtClean="0"/>
            <a:t>dique</a:t>
          </a:r>
          <a:r>
            <a:rPr lang="en-US" sz="1400" dirty="0" smtClean="0"/>
            <a:t> </a:t>
          </a:r>
          <a:r>
            <a:rPr lang="en-US" sz="1400" dirty="0" err="1" smtClean="0"/>
            <a:t>sobre</a:t>
          </a:r>
          <a:r>
            <a:rPr lang="en-US" sz="1400" dirty="0" smtClean="0"/>
            <a:t> el </a:t>
          </a:r>
          <a:r>
            <a:rPr lang="en-US" sz="1400" dirty="0" err="1" smtClean="0"/>
            <a:t>río</a:t>
          </a:r>
          <a:r>
            <a:rPr lang="en-US" sz="1400" dirty="0" smtClean="0"/>
            <a:t> Cauca</a:t>
          </a:r>
          <a:endParaRPr lang="en-US" sz="1400" dirty="0"/>
        </a:p>
      </dgm:t>
    </dgm:pt>
    <dgm:pt modelId="{85286096-44DD-5546-ACE3-CF6FEF046627}" type="parTrans" cxnId="{9F12B682-CDCD-7E42-922A-DFE05EF5BC56}">
      <dgm:prSet/>
      <dgm:spPr/>
      <dgm:t>
        <a:bodyPr/>
        <a:lstStyle/>
        <a:p>
          <a:endParaRPr lang="en-US"/>
        </a:p>
      </dgm:t>
    </dgm:pt>
    <dgm:pt modelId="{42933EBF-4660-D84F-A00D-12BEAE25CB4A}" type="sibTrans" cxnId="{9F12B682-CDCD-7E42-922A-DFE05EF5BC56}">
      <dgm:prSet/>
      <dgm:spPr/>
      <dgm:t>
        <a:bodyPr/>
        <a:lstStyle/>
        <a:p>
          <a:endParaRPr lang="en-US"/>
        </a:p>
      </dgm:t>
    </dgm:pt>
    <dgm:pt modelId="{93CA335D-5F9E-7441-BD41-E41DBA4DD4CD}">
      <dgm:prSet phldrT="[Text]" custT="1"/>
      <dgm:spPr/>
      <dgm:t>
        <a:bodyPr/>
        <a:lstStyle/>
        <a:p>
          <a:r>
            <a:rPr lang="en-US" sz="1400" dirty="0" smtClean="0"/>
            <a:t>2. </a:t>
          </a:r>
          <a:r>
            <a:rPr lang="en-US" sz="1400" dirty="0" err="1" smtClean="0"/>
            <a:t>Refuerzo</a:t>
          </a:r>
          <a:r>
            <a:rPr lang="en-US" sz="1400" dirty="0" smtClean="0"/>
            <a:t> y </a:t>
          </a:r>
          <a:r>
            <a:rPr lang="en-US" sz="1400" dirty="0" err="1" smtClean="0"/>
            <a:t>realce</a:t>
          </a:r>
          <a:r>
            <a:rPr lang="en-US" sz="1400" dirty="0" smtClean="0"/>
            <a:t> del </a:t>
          </a:r>
          <a:r>
            <a:rPr lang="en-US" sz="1400" dirty="0" err="1" smtClean="0"/>
            <a:t>dique</a:t>
          </a:r>
          <a:r>
            <a:rPr lang="en-US" sz="1400" dirty="0" smtClean="0"/>
            <a:t> actual en el </a:t>
          </a:r>
          <a:r>
            <a:rPr lang="en-US" sz="1400" dirty="0" err="1" smtClean="0"/>
            <a:t>tramo</a:t>
          </a:r>
          <a:r>
            <a:rPr lang="en-US" sz="1400" dirty="0" smtClean="0"/>
            <a:t> Colorado-Las </a:t>
          </a:r>
          <a:r>
            <a:rPr lang="en-US" sz="1400" dirty="0" err="1" smtClean="0"/>
            <a:t>Brisas</a:t>
          </a:r>
          <a:endParaRPr lang="en-US" sz="1400" dirty="0"/>
        </a:p>
      </dgm:t>
    </dgm:pt>
    <dgm:pt modelId="{3C46F3A2-5C39-524D-9394-30BEE9B69103}" type="parTrans" cxnId="{AA077078-3EB7-4640-BFE7-2BC75DBE073E}">
      <dgm:prSet/>
      <dgm:spPr/>
      <dgm:t>
        <a:bodyPr/>
        <a:lstStyle/>
        <a:p>
          <a:endParaRPr lang="en-US"/>
        </a:p>
      </dgm:t>
    </dgm:pt>
    <dgm:pt modelId="{D64E1BB7-E995-334A-BA32-D764B730FC17}" type="sibTrans" cxnId="{AA077078-3EB7-4640-BFE7-2BC75DBE073E}">
      <dgm:prSet/>
      <dgm:spPr/>
      <dgm:t>
        <a:bodyPr/>
        <a:lstStyle/>
        <a:p>
          <a:endParaRPr lang="en-US"/>
        </a:p>
      </dgm:t>
    </dgm:pt>
    <dgm:pt modelId="{55CC6A78-296F-3840-8C88-F3BAF2E3FB60}">
      <dgm:prSet phldrT="[Text]" custT="1"/>
      <dgm:spPr/>
      <dgm:t>
        <a:bodyPr/>
        <a:lstStyle/>
        <a:p>
          <a:r>
            <a:rPr lang="en-US" sz="1400" dirty="0" smtClean="0"/>
            <a:t>3. </a:t>
          </a:r>
          <a:r>
            <a:rPr lang="en-US" sz="1400" dirty="0" err="1" smtClean="0"/>
            <a:t>Realce</a:t>
          </a:r>
          <a:r>
            <a:rPr lang="en-US" sz="1400" dirty="0" smtClean="0"/>
            <a:t> del </a:t>
          </a:r>
          <a:r>
            <a:rPr lang="en-US" sz="1400" dirty="0" err="1" smtClean="0"/>
            <a:t>dique</a:t>
          </a:r>
          <a:r>
            <a:rPr lang="en-US" sz="1400" dirty="0" smtClean="0"/>
            <a:t> actual y </a:t>
          </a:r>
          <a:r>
            <a:rPr lang="en-US" sz="1400" dirty="0" err="1" smtClean="0"/>
            <a:t>continuación</a:t>
          </a:r>
          <a:r>
            <a:rPr lang="en-US" sz="1400" dirty="0" smtClean="0"/>
            <a:t> de </a:t>
          </a:r>
          <a:r>
            <a:rPr lang="en-US" sz="1400" dirty="0" err="1" smtClean="0"/>
            <a:t>dique</a:t>
          </a:r>
          <a:r>
            <a:rPr lang="en-US" sz="1400" dirty="0" smtClean="0"/>
            <a:t> hasta </a:t>
          </a:r>
          <a:r>
            <a:rPr lang="en-US" sz="1400" dirty="0" err="1" smtClean="0"/>
            <a:t>Pinillos</a:t>
          </a:r>
          <a:endParaRPr lang="en-US" sz="1400" dirty="0"/>
        </a:p>
      </dgm:t>
    </dgm:pt>
    <dgm:pt modelId="{EBB716C9-EC2D-2C46-8971-2E5AB1DB50FF}" type="parTrans" cxnId="{26BBF4DD-2FDA-E043-B57B-17E8A8852577}">
      <dgm:prSet/>
      <dgm:spPr/>
      <dgm:t>
        <a:bodyPr/>
        <a:lstStyle/>
        <a:p>
          <a:endParaRPr lang="en-US"/>
        </a:p>
      </dgm:t>
    </dgm:pt>
    <dgm:pt modelId="{8A4657C0-9649-CD44-B6F1-E414D5FE757C}" type="sibTrans" cxnId="{26BBF4DD-2FDA-E043-B57B-17E8A8852577}">
      <dgm:prSet/>
      <dgm:spPr/>
      <dgm:t>
        <a:bodyPr/>
        <a:lstStyle/>
        <a:p>
          <a:endParaRPr lang="en-US"/>
        </a:p>
      </dgm:t>
    </dgm:pt>
    <dgm:pt modelId="{707961BA-EC29-DD4C-A4FE-C6E162F2966A}">
      <dgm:prSet phldrT="[Text]" custT="1"/>
      <dgm:spPr/>
      <dgm:t>
        <a:bodyPr/>
        <a:lstStyle/>
        <a:p>
          <a:r>
            <a:rPr lang="en-US" sz="1400" b="0" dirty="0" smtClean="0">
              <a:solidFill>
                <a:schemeClr val="tx1"/>
              </a:solidFill>
              <a:latin typeface="+mn-lt"/>
            </a:rPr>
            <a:t>4. </a:t>
          </a:r>
          <a:r>
            <a:rPr lang="es-CO" sz="1400" b="0" dirty="0" smtClean="0">
              <a:solidFill>
                <a:schemeClr val="tx1"/>
              </a:solidFill>
              <a:latin typeface="+mn-lt"/>
            </a:rPr>
            <a:t>Dique reforzado con estructuras de derivación</a:t>
          </a:r>
          <a:endParaRPr lang="en-US" sz="1400" b="0" dirty="0">
            <a:solidFill>
              <a:schemeClr val="tx1"/>
            </a:solidFill>
            <a:latin typeface="+mn-lt"/>
          </a:endParaRPr>
        </a:p>
      </dgm:t>
    </dgm:pt>
    <dgm:pt modelId="{CE577A3B-06AD-6D46-AC5B-CFB120A3F1F8}" type="parTrans" cxnId="{5FB39273-6353-B54B-B816-3E0A5CF0F667}">
      <dgm:prSet/>
      <dgm:spPr/>
      <dgm:t>
        <a:bodyPr/>
        <a:lstStyle/>
        <a:p>
          <a:endParaRPr lang="en-US"/>
        </a:p>
      </dgm:t>
    </dgm:pt>
    <dgm:pt modelId="{7F1BC92D-07F2-7045-BE6F-3472747C8CCD}" type="sibTrans" cxnId="{5FB39273-6353-B54B-B816-3E0A5CF0F667}">
      <dgm:prSet/>
      <dgm:spPr/>
      <dgm:t>
        <a:bodyPr/>
        <a:lstStyle/>
        <a:p>
          <a:endParaRPr lang="en-US"/>
        </a:p>
      </dgm:t>
    </dgm:pt>
    <dgm:pt modelId="{942B9292-49FE-7446-9C58-BBDC96B452DA}">
      <dgm:prSet phldrT="[Text]" custT="1"/>
      <dgm:spPr/>
      <dgm:t>
        <a:bodyPr/>
        <a:lstStyle/>
        <a:p>
          <a:r>
            <a:rPr lang="en-US" sz="1400" dirty="0" smtClean="0"/>
            <a:t>5. </a:t>
          </a:r>
          <a:r>
            <a:rPr lang="en-US" sz="1400" dirty="0" err="1" smtClean="0"/>
            <a:t>Dique</a:t>
          </a:r>
          <a:r>
            <a:rPr lang="en-US" sz="1400" dirty="0" smtClean="0"/>
            <a:t> </a:t>
          </a:r>
          <a:r>
            <a:rPr lang="en-US" sz="1400" dirty="0" err="1" smtClean="0"/>
            <a:t>paralelo</a:t>
          </a:r>
          <a:r>
            <a:rPr lang="en-US" sz="1400" dirty="0" smtClean="0"/>
            <a:t> </a:t>
          </a:r>
          <a:r>
            <a:rPr lang="en-US" sz="1400" dirty="0" err="1" smtClean="0"/>
            <a:t>fuera</a:t>
          </a:r>
          <a:r>
            <a:rPr lang="en-US" sz="1400" dirty="0" smtClean="0"/>
            <a:t> del </a:t>
          </a:r>
          <a:r>
            <a:rPr lang="en-US" sz="1400" dirty="0" err="1" smtClean="0"/>
            <a:t>cauce</a:t>
          </a:r>
          <a:r>
            <a:rPr lang="en-US" sz="1400" dirty="0" smtClean="0"/>
            <a:t> mayor con </a:t>
          </a:r>
          <a:r>
            <a:rPr lang="en-US" sz="1400" dirty="0" err="1" smtClean="0"/>
            <a:t>estructuras</a:t>
          </a:r>
          <a:r>
            <a:rPr lang="en-US" sz="1400" dirty="0" smtClean="0"/>
            <a:t> de </a:t>
          </a:r>
          <a:r>
            <a:rPr lang="en-US" sz="1400" dirty="0" err="1" smtClean="0"/>
            <a:t>derivación</a:t>
          </a:r>
          <a:r>
            <a:rPr lang="en-US" sz="1400" dirty="0" smtClean="0"/>
            <a:t> </a:t>
          </a:r>
          <a:endParaRPr lang="en-US" sz="1400" dirty="0"/>
        </a:p>
      </dgm:t>
    </dgm:pt>
    <dgm:pt modelId="{3052F94F-07F7-5E43-97E1-9CA1AEB285A1}" type="parTrans" cxnId="{EB7C30A2-8D84-5040-8B9B-D691B620C203}">
      <dgm:prSet/>
      <dgm:spPr/>
      <dgm:t>
        <a:bodyPr/>
        <a:lstStyle/>
        <a:p>
          <a:endParaRPr lang="en-US"/>
        </a:p>
      </dgm:t>
    </dgm:pt>
    <dgm:pt modelId="{F6051A6E-2F11-AD4E-A965-A2208EFFE944}" type="sibTrans" cxnId="{EB7C30A2-8D84-5040-8B9B-D691B620C203}">
      <dgm:prSet/>
      <dgm:spPr/>
      <dgm:t>
        <a:bodyPr/>
        <a:lstStyle/>
        <a:p>
          <a:endParaRPr lang="en-US"/>
        </a:p>
      </dgm:t>
    </dgm:pt>
    <dgm:pt modelId="{0A810C1F-4DC9-864B-9484-78F78A8AFBC2}" type="pres">
      <dgm:prSet presAssocID="{1E30EBD0-C976-0B40-96D7-737CE5B1BFB6}" presName="Name0" presStyleCnt="0">
        <dgm:presLayoutVars>
          <dgm:chMax/>
          <dgm:chPref/>
          <dgm:dir/>
        </dgm:presLayoutVars>
      </dgm:prSet>
      <dgm:spPr/>
      <dgm:t>
        <a:bodyPr/>
        <a:lstStyle/>
        <a:p>
          <a:endParaRPr lang="en-US"/>
        </a:p>
      </dgm:t>
    </dgm:pt>
    <dgm:pt modelId="{12B7A51E-0A1E-4D4E-AA9B-C6B071C6865C}" type="pres">
      <dgm:prSet presAssocID="{9B8E8189-760F-8C40-A862-029994E098A0}" presName="composite" presStyleCnt="0">
        <dgm:presLayoutVars>
          <dgm:chMax val="1"/>
          <dgm:chPref val="1"/>
        </dgm:presLayoutVars>
      </dgm:prSet>
      <dgm:spPr/>
    </dgm:pt>
    <dgm:pt modelId="{78B14A57-E9E0-8449-BC41-DD22CBD317E6}" type="pres">
      <dgm:prSet presAssocID="{9B8E8189-760F-8C40-A862-029994E098A0}" presName="Accent" presStyleLbl="trAlignAcc1" presStyleIdx="0" presStyleCnt="5">
        <dgm:presLayoutVars>
          <dgm:chMax val="0"/>
          <dgm:chPref val="0"/>
        </dgm:presLayoutVars>
      </dgm:prSet>
      <dgm:spPr/>
    </dgm:pt>
    <dgm:pt modelId="{0C8AC4D3-E45A-8440-AE21-CDAE7FEC79B4}" type="pres">
      <dgm:prSet presAssocID="{9B8E8189-760F-8C40-A862-029994E098A0}" presName="Image" presStyleLbl="alignImgPlace1" presStyleIdx="0" presStyleCnt="5">
        <dgm:presLayoutVars>
          <dgm:chMax val="0"/>
          <dgm:chPref val="0"/>
        </dgm:presLayoutVars>
      </dgm:prSet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</dgm:spPr>
      <dgm:t>
        <a:bodyPr/>
        <a:lstStyle/>
        <a:p>
          <a:endParaRPr lang="en-US"/>
        </a:p>
      </dgm:t>
    </dgm:pt>
    <dgm:pt modelId="{42B25FEF-E46D-654E-BE7C-C74EBA3002A0}" type="pres">
      <dgm:prSet presAssocID="{9B8E8189-760F-8C40-A862-029994E098A0}" presName="ChildComposite" presStyleCnt="0"/>
      <dgm:spPr/>
    </dgm:pt>
    <dgm:pt modelId="{7B9395ED-8621-294C-83B9-53D18E2B1FAB}" type="pres">
      <dgm:prSet presAssocID="{9B8E8189-760F-8C40-A862-029994E098A0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4883ACB9-0CFF-AA49-9A7F-7994B94F1D61}" type="pres">
      <dgm:prSet presAssocID="{9B8E8189-760F-8C40-A862-029994E098A0}" presName="Parent" presStyleLbl="revTx" presStyleIdx="0" presStyleCnt="5" custLinFactNeighborY="6558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59CC906-1CE9-2349-A38F-E265F7F38251}" type="pres">
      <dgm:prSet presAssocID="{42933EBF-4660-D84F-A00D-12BEAE25CB4A}" presName="sibTrans" presStyleCnt="0"/>
      <dgm:spPr/>
    </dgm:pt>
    <dgm:pt modelId="{2A7C511E-7F47-3544-88AB-19B6BFB2CF4B}" type="pres">
      <dgm:prSet presAssocID="{93CA335D-5F9E-7441-BD41-E41DBA4DD4CD}" presName="composite" presStyleCnt="0">
        <dgm:presLayoutVars>
          <dgm:chMax val="1"/>
          <dgm:chPref val="1"/>
        </dgm:presLayoutVars>
      </dgm:prSet>
      <dgm:spPr/>
    </dgm:pt>
    <dgm:pt modelId="{BC164654-DD17-804C-8B31-6AA92F846BFC}" type="pres">
      <dgm:prSet presAssocID="{93CA335D-5F9E-7441-BD41-E41DBA4DD4CD}" presName="Accent" presStyleLbl="trAlignAcc1" presStyleIdx="1" presStyleCnt="5">
        <dgm:presLayoutVars>
          <dgm:chMax val="0"/>
          <dgm:chPref val="0"/>
        </dgm:presLayoutVars>
      </dgm:prSet>
      <dgm:spPr/>
    </dgm:pt>
    <dgm:pt modelId="{9988E31B-A831-484D-8D82-E854BE804232}" type="pres">
      <dgm:prSet presAssocID="{93CA335D-5F9E-7441-BD41-E41DBA4DD4CD}" presName="Image" presStyleLbl="alignImgPlace1" presStyleIdx="1" presStyleCnt="5">
        <dgm:presLayoutVars>
          <dgm:chMax val="0"/>
          <dgm:chPref val="0"/>
        </dgm:presLayoutVars>
      </dgm:prSet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</dgm:spPr>
      <dgm:t>
        <a:bodyPr/>
        <a:lstStyle/>
        <a:p>
          <a:endParaRPr lang="en-US"/>
        </a:p>
      </dgm:t>
    </dgm:pt>
    <dgm:pt modelId="{ADB2C564-22A5-1B47-94D3-D62C58E9F860}" type="pres">
      <dgm:prSet presAssocID="{93CA335D-5F9E-7441-BD41-E41DBA4DD4CD}" presName="ChildComposite" presStyleCnt="0"/>
      <dgm:spPr/>
    </dgm:pt>
    <dgm:pt modelId="{4CA7EAAE-362D-CD44-9911-E0263237B5A1}" type="pres">
      <dgm:prSet presAssocID="{93CA335D-5F9E-7441-BD41-E41DBA4DD4CD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84A9CA32-DE0A-6345-92DE-7E48A5E803F3}" type="pres">
      <dgm:prSet presAssocID="{93CA335D-5F9E-7441-BD41-E41DBA4DD4CD}" presName="Parent" presStyleLbl="revTx" presStyleIdx="1" presStyleCnt="5" custLinFactNeighborY="8744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301B6CD-E1DE-0B49-AB0E-AF393896B16C}" type="pres">
      <dgm:prSet presAssocID="{D64E1BB7-E995-334A-BA32-D764B730FC17}" presName="sibTrans" presStyleCnt="0"/>
      <dgm:spPr/>
    </dgm:pt>
    <dgm:pt modelId="{168F4BC9-F7E9-C14A-A987-89EE70AFAB48}" type="pres">
      <dgm:prSet presAssocID="{55CC6A78-296F-3840-8C88-F3BAF2E3FB60}" presName="composite" presStyleCnt="0">
        <dgm:presLayoutVars>
          <dgm:chMax val="1"/>
          <dgm:chPref val="1"/>
        </dgm:presLayoutVars>
      </dgm:prSet>
      <dgm:spPr/>
    </dgm:pt>
    <dgm:pt modelId="{0F06521B-42DD-D246-AF01-A1E2CFF871B9}" type="pres">
      <dgm:prSet presAssocID="{55CC6A78-296F-3840-8C88-F3BAF2E3FB60}" presName="Accent" presStyleLbl="trAlignAcc1" presStyleIdx="2" presStyleCnt="5">
        <dgm:presLayoutVars>
          <dgm:chMax val="0"/>
          <dgm:chPref val="0"/>
        </dgm:presLayoutVars>
      </dgm:prSet>
      <dgm:spPr/>
    </dgm:pt>
    <dgm:pt modelId="{427D3872-3D36-4544-8604-5829710082C8}" type="pres">
      <dgm:prSet presAssocID="{55CC6A78-296F-3840-8C88-F3BAF2E3FB60}" presName="Image" presStyleLbl="alignImgPlace1" presStyleIdx="2" presStyleCnt="5">
        <dgm:presLayoutVars>
          <dgm:chMax val="0"/>
          <dgm:chPref val="0"/>
        </dgm:presLayoutVars>
      </dgm:prSet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1000" r="-31000"/>
          </a:stretch>
        </a:blipFill>
      </dgm:spPr>
      <dgm:t>
        <a:bodyPr/>
        <a:lstStyle/>
        <a:p>
          <a:endParaRPr lang="en-US"/>
        </a:p>
      </dgm:t>
    </dgm:pt>
    <dgm:pt modelId="{3EC4AA88-AAD2-8C48-B67D-84E0ED511203}" type="pres">
      <dgm:prSet presAssocID="{55CC6A78-296F-3840-8C88-F3BAF2E3FB60}" presName="ChildComposite" presStyleCnt="0"/>
      <dgm:spPr/>
    </dgm:pt>
    <dgm:pt modelId="{EBE04964-869D-8645-B250-42AF3428A01B}" type="pres">
      <dgm:prSet presAssocID="{55CC6A78-296F-3840-8C88-F3BAF2E3FB60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15982A55-F0CA-BD4C-B885-852DB138F3B0}" type="pres">
      <dgm:prSet presAssocID="{55CC6A78-296F-3840-8C88-F3BAF2E3FB60}" presName="Parent" presStyleLbl="revTx" presStyleIdx="2" presStyleCnt="5" custLinFactNeighborY="4372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3188E34-866E-D44D-8C14-0C387D7BB185}" type="pres">
      <dgm:prSet presAssocID="{8A4657C0-9649-CD44-B6F1-E414D5FE757C}" presName="sibTrans" presStyleCnt="0"/>
      <dgm:spPr/>
    </dgm:pt>
    <dgm:pt modelId="{4A7A7E14-9464-7C49-BA0C-0238796D3F54}" type="pres">
      <dgm:prSet presAssocID="{707961BA-EC29-DD4C-A4FE-C6E162F2966A}" presName="composite" presStyleCnt="0">
        <dgm:presLayoutVars>
          <dgm:chMax val="1"/>
          <dgm:chPref val="1"/>
        </dgm:presLayoutVars>
      </dgm:prSet>
      <dgm:spPr/>
    </dgm:pt>
    <dgm:pt modelId="{CDCBFD09-ED09-D245-9310-5C137F230FF1}" type="pres">
      <dgm:prSet presAssocID="{707961BA-EC29-DD4C-A4FE-C6E162F2966A}" presName="Accent" presStyleLbl="trAlignAcc1" presStyleIdx="3" presStyleCnt="5">
        <dgm:presLayoutVars>
          <dgm:chMax val="0"/>
          <dgm:chPref val="0"/>
        </dgm:presLayoutVars>
      </dgm:prSet>
      <dgm:spPr/>
    </dgm:pt>
    <dgm:pt modelId="{185BAD2E-8B44-B943-AA99-60023329DE49}" type="pres">
      <dgm:prSet presAssocID="{707961BA-EC29-DD4C-A4FE-C6E162F2966A}" presName="Image" presStyleLbl="alignImgPlace1" presStyleIdx="3" presStyleCnt="5">
        <dgm:presLayoutVars>
          <dgm:chMax val="0"/>
          <dgm:chPref val="0"/>
        </dgm:presLayoutVars>
      </dgm:prSet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</dgm:spPr>
      <dgm:t>
        <a:bodyPr/>
        <a:lstStyle/>
        <a:p>
          <a:endParaRPr lang="en-US"/>
        </a:p>
      </dgm:t>
    </dgm:pt>
    <dgm:pt modelId="{DDAB871D-E8F5-984A-B3A1-902759D26D54}" type="pres">
      <dgm:prSet presAssocID="{707961BA-EC29-DD4C-A4FE-C6E162F2966A}" presName="ChildComposite" presStyleCnt="0"/>
      <dgm:spPr/>
    </dgm:pt>
    <dgm:pt modelId="{372EC00C-EC99-584B-BB06-E0792D966A7B}" type="pres">
      <dgm:prSet presAssocID="{707961BA-EC29-DD4C-A4FE-C6E162F2966A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A2BDF7AB-371E-9446-87E2-602B473643A4}" type="pres">
      <dgm:prSet presAssocID="{707961BA-EC29-DD4C-A4FE-C6E162F2966A}" presName="Parent" presStyleLbl="revTx" presStyleIdx="3" presStyleCnt="5" custLinFactNeighborY="2186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D81FF2A-5EC6-024F-85E0-F1E56C25382D}" type="pres">
      <dgm:prSet presAssocID="{7F1BC92D-07F2-7045-BE6F-3472747C8CCD}" presName="sibTrans" presStyleCnt="0"/>
      <dgm:spPr/>
    </dgm:pt>
    <dgm:pt modelId="{78AE732A-4412-2A4A-9926-5BE4EA1C87C1}" type="pres">
      <dgm:prSet presAssocID="{942B9292-49FE-7446-9C58-BBDC96B452DA}" presName="composite" presStyleCnt="0">
        <dgm:presLayoutVars>
          <dgm:chMax val="1"/>
          <dgm:chPref val="1"/>
        </dgm:presLayoutVars>
      </dgm:prSet>
      <dgm:spPr/>
    </dgm:pt>
    <dgm:pt modelId="{C8DB7007-57E9-5C4C-A6D7-6C42FD467A52}" type="pres">
      <dgm:prSet presAssocID="{942B9292-49FE-7446-9C58-BBDC96B452DA}" presName="Accent" presStyleLbl="trAlignAcc1" presStyleIdx="4" presStyleCnt="5">
        <dgm:presLayoutVars>
          <dgm:chMax val="0"/>
          <dgm:chPref val="0"/>
        </dgm:presLayoutVars>
      </dgm:prSet>
      <dgm:spPr/>
    </dgm:pt>
    <dgm:pt modelId="{DDF8A1F5-3BF3-3240-AD92-88F138992ADA}" type="pres">
      <dgm:prSet presAssocID="{942B9292-49FE-7446-9C58-BBDC96B452DA}" presName="Image" presStyleLbl="alignImgPlace1" presStyleIdx="4" presStyleCnt="5">
        <dgm:presLayoutVars>
          <dgm:chMax val="0"/>
          <dgm:chPref val="0"/>
        </dgm:presLayoutVars>
      </dgm:prSet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8000" r="-8000"/>
          </a:stretch>
        </a:blipFill>
      </dgm:spPr>
      <dgm:t>
        <a:bodyPr/>
        <a:lstStyle/>
        <a:p>
          <a:endParaRPr lang="en-US"/>
        </a:p>
      </dgm:t>
    </dgm:pt>
    <dgm:pt modelId="{B8B73599-35E8-7E43-B0D3-14084FE1DAE4}" type="pres">
      <dgm:prSet presAssocID="{942B9292-49FE-7446-9C58-BBDC96B452DA}" presName="ChildComposite" presStyleCnt="0"/>
      <dgm:spPr/>
    </dgm:pt>
    <dgm:pt modelId="{04CBC4C1-1093-234B-8009-966042041C75}" type="pres">
      <dgm:prSet presAssocID="{942B9292-49FE-7446-9C58-BBDC96B452DA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944F2238-DBCF-6F42-A356-C4D2D0FFC899}" type="pres">
      <dgm:prSet presAssocID="{942B9292-49FE-7446-9C58-BBDC96B452DA}" presName="Parent" presStyleLbl="revTx" presStyleIdx="4" presStyleCnt="5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6BBF4DD-2FDA-E043-B57B-17E8A8852577}" srcId="{1E30EBD0-C976-0B40-96D7-737CE5B1BFB6}" destId="{55CC6A78-296F-3840-8C88-F3BAF2E3FB60}" srcOrd="2" destOrd="0" parTransId="{EBB716C9-EC2D-2C46-8971-2E5AB1DB50FF}" sibTransId="{8A4657C0-9649-CD44-B6F1-E414D5FE757C}"/>
    <dgm:cxn modelId="{EB7C30A2-8D84-5040-8B9B-D691B620C203}" srcId="{1E30EBD0-C976-0B40-96D7-737CE5B1BFB6}" destId="{942B9292-49FE-7446-9C58-BBDC96B452DA}" srcOrd="4" destOrd="0" parTransId="{3052F94F-07F7-5E43-97E1-9CA1AEB285A1}" sibTransId="{F6051A6E-2F11-AD4E-A965-A2208EFFE944}"/>
    <dgm:cxn modelId="{EF6EAA6D-B34A-2647-B4D4-4F8FFC15B403}" type="presOf" srcId="{93CA335D-5F9E-7441-BD41-E41DBA4DD4CD}" destId="{84A9CA32-DE0A-6345-92DE-7E48A5E803F3}" srcOrd="0" destOrd="0" presId="urn:microsoft.com/office/officeart/2008/layout/CaptionedPictures"/>
    <dgm:cxn modelId="{9476868B-386A-864B-81F7-A3ABBBFC9C8B}" type="presOf" srcId="{9B8E8189-760F-8C40-A862-029994E098A0}" destId="{4883ACB9-0CFF-AA49-9A7F-7994B94F1D61}" srcOrd="0" destOrd="0" presId="urn:microsoft.com/office/officeart/2008/layout/CaptionedPictures"/>
    <dgm:cxn modelId="{4F7A19D5-8033-D343-BC02-020946DCE0EC}" type="presOf" srcId="{55CC6A78-296F-3840-8C88-F3BAF2E3FB60}" destId="{15982A55-F0CA-BD4C-B885-852DB138F3B0}" srcOrd="0" destOrd="0" presId="urn:microsoft.com/office/officeart/2008/layout/CaptionedPictures"/>
    <dgm:cxn modelId="{A8950F1D-EF8B-FD4E-BAED-78669EF0C714}" type="presOf" srcId="{707961BA-EC29-DD4C-A4FE-C6E162F2966A}" destId="{A2BDF7AB-371E-9446-87E2-602B473643A4}" srcOrd="0" destOrd="0" presId="urn:microsoft.com/office/officeart/2008/layout/CaptionedPictures"/>
    <dgm:cxn modelId="{AA077078-3EB7-4640-BFE7-2BC75DBE073E}" srcId="{1E30EBD0-C976-0B40-96D7-737CE5B1BFB6}" destId="{93CA335D-5F9E-7441-BD41-E41DBA4DD4CD}" srcOrd="1" destOrd="0" parTransId="{3C46F3A2-5C39-524D-9394-30BEE9B69103}" sibTransId="{D64E1BB7-E995-334A-BA32-D764B730FC17}"/>
    <dgm:cxn modelId="{9F12B682-CDCD-7E42-922A-DFE05EF5BC56}" srcId="{1E30EBD0-C976-0B40-96D7-737CE5B1BFB6}" destId="{9B8E8189-760F-8C40-A862-029994E098A0}" srcOrd="0" destOrd="0" parTransId="{85286096-44DD-5546-ACE3-CF6FEF046627}" sibTransId="{42933EBF-4660-D84F-A00D-12BEAE25CB4A}"/>
    <dgm:cxn modelId="{26579725-3800-E54E-AD92-78A5D165E4E8}" type="presOf" srcId="{1E30EBD0-C976-0B40-96D7-737CE5B1BFB6}" destId="{0A810C1F-4DC9-864B-9484-78F78A8AFBC2}" srcOrd="0" destOrd="0" presId="urn:microsoft.com/office/officeart/2008/layout/CaptionedPictures"/>
    <dgm:cxn modelId="{5FB39273-6353-B54B-B816-3E0A5CF0F667}" srcId="{1E30EBD0-C976-0B40-96D7-737CE5B1BFB6}" destId="{707961BA-EC29-DD4C-A4FE-C6E162F2966A}" srcOrd="3" destOrd="0" parTransId="{CE577A3B-06AD-6D46-AC5B-CFB120A3F1F8}" sibTransId="{7F1BC92D-07F2-7045-BE6F-3472747C8CCD}"/>
    <dgm:cxn modelId="{3488DF90-2C02-5A41-8C4C-36BB236B4263}" type="presOf" srcId="{942B9292-49FE-7446-9C58-BBDC96B452DA}" destId="{944F2238-DBCF-6F42-A356-C4D2D0FFC899}" srcOrd="0" destOrd="0" presId="urn:microsoft.com/office/officeart/2008/layout/CaptionedPictures"/>
    <dgm:cxn modelId="{44B7A6CD-8FFE-294D-8F65-29B37FB2EC99}" type="presParOf" srcId="{0A810C1F-4DC9-864B-9484-78F78A8AFBC2}" destId="{12B7A51E-0A1E-4D4E-AA9B-C6B071C6865C}" srcOrd="0" destOrd="0" presId="urn:microsoft.com/office/officeart/2008/layout/CaptionedPictures"/>
    <dgm:cxn modelId="{EE1A0150-6D36-D048-A934-465E1CF55312}" type="presParOf" srcId="{12B7A51E-0A1E-4D4E-AA9B-C6B071C6865C}" destId="{78B14A57-E9E0-8449-BC41-DD22CBD317E6}" srcOrd="0" destOrd="0" presId="urn:microsoft.com/office/officeart/2008/layout/CaptionedPictures"/>
    <dgm:cxn modelId="{948F7E8F-A769-4D43-9682-9222029F7DB0}" type="presParOf" srcId="{12B7A51E-0A1E-4D4E-AA9B-C6B071C6865C}" destId="{0C8AC4D3-E45A-8440-AE21-CDAE7FEC79B4}" srcOrd="1" destOrd="0" presId="urn:microsoft.com/office/officeart/2008/layout/CaptionedPictures"/>
    <dgm:cxn modelId="{D33E1CFB-9A05-DB4C-B295-9AF5B8369B39}" type="presParOf" srcId="{12B7A51E-0A1E-4D4E-AA9B-C6B071C6865C}" destId="{42B25FEF-E46D-654E-BE7C-C74EBA3002A0}" srcOrd="2" destOrd="0" presId="urn:microsoft.com/office/officeart/2008/layout/CaptionedPictures"/>
    <dgm:cxn modelId="{F0C7CA0B-B84B-FD43-94C0-D63CF38FA6FE}" type="presParOf" srcId="{42B25FEF-E46D-654E-BE7C-C74EBA3002A0}" destId="{7B9395ED-8621-294C-83B9-53D18E2B1FAB}" srcOrd="0" destOrd="0" presId="urn:microsoft.com/office/officeart/2008/layout/CaptionedPictures"/>
    <dgm:cxn modelId="{F5366D6E-8A7D-574A-9A7B-B1C7643F343B}" type="presParOf" srcId="{42B25FEF-E46D-654E-BE7C-C74EBA3002A0}" destId="{4883ACB9-0CFF-AA49-9A7F-7994B94F1D61}" srcOrd="1" destOrd="0" presId="urn:microsoft.com/office/officeart/2008/layout/CaptionedPictures"/>
    <dgm:cxn modelId="{B70EC033-A614-474B-9DAD-91EE8AD0963A}" type="presParOf" srcId="{0A810C1F-4DC9-864B-9484-78F78A8AFBC2}" destId="{659CC906-1CE9-2349-A38F-E265F7F38251}" srcOrd="1" destOrd="0" presId="urn:microsoft.com/office/officeart/2008/layout/CaptionedPictures"/>
    <dgm:cxn modelId="{1EC07569-1919-6546-BED3-30C505FF493C}" type="presParOf" srcId="{0A810C1F-4DC9-864B-9484-78F78A8AFBC2}" destId="{2A7C511E-7F47-3544-88AB-19B6BFB2CF4B}" srcOrd="2" destOrd="0" presId="urn:microsoft.com/office/officeart/2008/layout/CaptionedPictures"/>
    <dgm:cxn modelId="{1393EB2B-7429-9C49-9F6F-66CED8AEA91D}" type="presParOf" srcId="{2A7C511E-7F47-3544-88AB-19B6BFB2CF4B}" destId="{BC164654-DD17-804C-8B31-6AA92F846BFC}" srcOrd="0" destOrd="0" presId="urn:microsoft.com/office/officeart/2008/layout/CaptionedPictures"/>
    <dgm:cxn modelId="{A1AE85CE-633A-1A43-9416-1D5AD7AE4F97}" type="presParOf" srcId="{2A7C511E-7F47-3544-88AB-19B6BFB2CF4B}" destId="{9988E31B-A831-484D-8D82-E854BE804232}" srcOrd="1" destOrd="0" presId="urn:microsoft.com/office/officeart/2008/layout/CaptionedPictures"/>
    <dgm:cxn modelId="{FFBBD434-2D99-5244-A64B-39F005E1A1D5}" type="presParOf" srcId="{2A7C511E-7F47-3544-88AB-19B6BFB2CF4B}" destId="{ADB2C564-22A5-1B47-94D3-D62C58E9F860}" srcOrd="2" destOrd="0" presId="urn:microsoft.com/office/officeart/2008/layout/CaptionedPictures"/>
    <dgm:cxn modelId="{90837357-DF48-F24C-B32B-C541CD2DDEC1}" type="presParOf" srcId="{ADB2C564-22A5-1B47-94D3-D62C58E9F860}" destId="{4CA7EAAE-362D-CD44-9911-E0263237B5A1}" srcOrd="0" destOrd="0" presId="urn:microsoft.com/office/officeart/2008/layout/CaptionedPictures"/>
    <dgm:cxn modelId="{66E0C6E8-F29E-8745-8C8D-1B3070F03C15}" type="presParOf" srcId="{ADB2C564-22A5-1B47-94D3-D62C58E9F860}" destId="{84A9CA32-DE0A-6345-92DE-7E48A5E803F3}" srcOrd="1" destOrd="0" presId="urn:microsoft.com/office/officeart/2008/layout/CaptionedPictures"/>
    <dgm:cxn modelId="{9499DD23-2D85-7045-804B-9633FD8AF32A}" type="presParOf" srcId="{0A810C1F-4DC9-864B-9484-78F78A8AFBC2}" destId="{E301B6CD-E1DE-0B49-AB0E-AF393896B16C}" srcOrd="3" destOrd="0" presId="urn:microsoft.com/office/officeart/2008/layout/CaptionedPictures"/>
    <dgm:cxn modelId="{7EF40736-4230-3841-A6D2-E8EAE74E5E8F}" type="presParOf" srcId="{0A810C1F-4DC9-864B-9484-78F78A8AFBC2}" destId="{168F4BC9-F7E9-C14A-A987-89EE70AFAB48}" srcOrd="4" destOrd="0" presId="urn:microsoft.com/office/officeart/2008/layout/CaptionedPictures"/>
    <dgm:cxn modelId="{6967538C-D5B9-EC4F-95D5-80DA724A28EA}" type="presParOf" srcId="{168F4BC9-F7E9-C14A-A987-89EE70AFAB48}" destId="{0F06521B-42DD-D246-AF01-A1E2CFF871B9}" srcOrd="0" destOrd="0" presId="urn:microsoft.com/office/officeart/2008/layout/CaptionedPictures"/>
    <dgm:cxn modelId="{ED39EE06-398F-F247-97B8-240716CA0930}" type="presParOf" srcId="{168F4BC9-F7E9-C14A-A987-89EE70AFAB48}" destId="{427D3872-3D36-4544-8604-5829710082C8}" srcOrd="1" destOrd="0" presId="urn:microsoft.com/office/officeart/2008/layout/CaptionedPictures"/>
    <dgm:cxn modelId="{4CC56109-3D79-824F-9533-246B112D1DB1}" type="presParOf" srcId="{168F4BC9-F7E9-C14A-A987-89EE70AFAB48}" destId="{3EC4AA88-AAD2-8C48-B67D-84E0ED511203}" srcOrd="2" destOrd="0" presId="urn:microsoft.com/office/officeart/2008/layout/CaptionedPictures"/>
    <dgm:cxn modelId="{0B1D2DF1-DF2D-FA49-8E8B-093400C601CA}" type="presParOf" srcId="{3EC4AA88-AAD2-8C48-B67D-84E0ED511203}" destId="{EBE04964-869D-8645-B250-42AF3428A01B}" srcOrd="0" destOrd="0" presId="urn:microsoft.com/office/officeart/2008/layout/CaptionedPictures"/>
    <dgm:cxn modelId="{FD59EAF8-B002-444E-92CC-3F554D9381C0}" type="presParOf" srcId="{3EC4AA88-AAD2-8C48-B67D-84E0ED511203}" destId="{15982A55-F0CA-BD4C-B885-852DB138F3B0}" srcOrd="1" destOrd="0" presId="urn:microsoft.com/office/officeart/2008/layout/CaptionedPictures"/>
    <dgm:cxn modelId="{D2E0D7AD-008E-904A-BA8C-E2058E79982F}" type="presParOf" srcId="{0A810C1F-4DC9-864B-9484-78F78A8AFBC2}" destId="{53188E34-866E-D44D-8C14-0C387D7BB185}" srcOrd="5" destOrd="0" presId="urn:microsoft.com/office/officeart/2008/layout/CaptionedPictures"/>
    <dgm:cxn modelId="{D26149AC-155F-4544-9DCC-3BA2836E53B1}" type="presParOf" srcId="{0A810C1F-4DC9-864B-9484-78F78A8AFBC2}" destId="{4A7A7E14-9464-7C49-BA0C-0238796D3F54}" srcOrd="6" destOrd="0" presId="urn:microsoft.com/office/officeart/2008/layout/CaptionedPictures"/>
    <dgm:cxn modelId="{1EDFE4B1-7E9B-3847-902A-2BEFFDED9AA4}" type="presParOf" srcId="{4A7A7E14-9464-7C49-BA0C-0238796D3F54}" destId="{CDCBFD09-ED09-D245-9310-5C137F230FF1}" srcOrd="0" destOrd="0" presId="urn:microsoft.com/office/officeart/2008/layout/CaptionedPictures"/>
    <dgm:cxn modelId="{1CD5CB46-5BEB-5145-94B4-15DA7EF2C263}" type="presParOf" srcId="{4A7A7E14-9464-7C49-BA0C-0238796D3F54}" destId="{185BAD2E-8B44-B943-AA99-60023329DE49}" srcOrd="1" destOrd="0" presId="urn:microsoft.com/office/officeart/2008/layout/CaptionedPictures"/>
    <dgm:cxn modelId="{CE0C60FF-F2DD-C240-BD09-F690F7D4540A}" type="presParOf" srcId="{4A7A7E14-9464-7C49-BA0C-0238796D3F54}" destId="{DDAB871D-E8F5-984A-B3A1-902759D26D54}" srcOrd="2" destOrd="0" presId="urn:microsoft.com/office/officeart/2008/layout/CaptionedPictures"/>
    <dgm:cxn modelId="{675E5701-B3A8-5840-8CFF-8C2C884B03AD}" type="presParOf" srcId="{DDAB871D-E8F5-984A-B3A1-902759D26D54}" destId="{372EC00C-EC99-584B-BB06-E0792D966A7B}" srcOrd="0" destOrd="0" presId="urn:microsoft.com/office/officeart/2008/layout/CaptionedPictures"/>
    <dgm:cxn modelId="{160C7634-2A56-8848-965F-408176C32783}" type="presParOf" srcId="{DDAB871D-E8F5-984A-B3A1-902759D26D54}" destId="{A2BDF7AB-371E-9446-87E2-602B473643A4}" srcOrd="1" destOrd="0" presId="urn:microsoft.com/office/officeart/2008/layout/CaptionedPictures"/>
    <dgm:cxn modelId="{465D1334-1C8C-2B49-8F26-D75298D1F1CB}" type="presParOf" srcId="{0A810C1F-4DC9-864B-9484-78F78A8AFBC2}" destId="{7D81FF2A-5EC6-024F-85E0-F1E56C25382D}" srcOrd="7" destOrd="0" presId="urn:microsoft.com/office/officeart/2008/layout/CaptionedPictures"/>
    <dgm:cxn modelId="{C834EB39-C125-C941-9682-9C6797C10927}" type="presParOf" srcId="{0A810C1F-4DC9-864B-9484-78F78A8AFBC2}" destId="{78AE732A-4412-2A4A-9926-5BE4EA1C87C1}" srcOrd="8" destOrd="0" presId="urn:microsoft.com/office/officeart/2008/layout/CaptionedPictures"/>
    <dgm:cxn modelId="{78F927BA-45F3-5045-AC8D-7FEC6C0A1707}" type="presParOf" srcId="{78AE732A-4412-2A4A-9926-5BE4EA1C87C1}" destId="{C8DB7007-57E9-5C4C-A6D7-6C42FD467A52}" srcOrd="0" destOrd="0" presId="urn:microsoft.com/office/officeart/2008/layout/CaptionedPictures"/>
    <dgm:cxn modelId="{FA9A4C98-24CA-5B49-8991-0DF6BD1C39F5}" type="presParOf" srcId="{78AE732A-4412-2A4A-9926-5BE4EA1C87C1}" destId="{DDF8A1F5-3BF3-3240-AD92-88F138992ADA}" srcOrd="1" destOrd="0" presId="urn:microsoft.com/office/officeart/2008/layout/CaptionedPictures"/>
    <dgm:cxn modelId="{74ED35FB-A07C-D04C-9F08-7F14DFDD266D}" type="presParOf" srcId="{78AE732A-4412-2A4A-9926-5BE4EA1C87C1}" destId="{B8B73599-35E8-7E43-B0D3-14084FE1DAE4}" srcOrd="2" destOrd="0" presId="urn:microsoft.com/office/officeart/2008/layout/CaptionedPictures"/>
    <dgm:cxn modelId="{D956B795-8462-7945-BB7C-F8A6AB1F723E}" type="presParOf" srcId="{B8B73599-35E8-7E43-B0D3-14084FE1DAE4}" destId="{04CBC4C1-1093-234B-8009-966042041C75}" srcOrd="0" destOrd="0" presId="urn:microsoft.com/office/officeart/2008/layout/CaptionedPictures"/>
    <dgm:cxn modelId="{72E50C8E-8817-C344-8E06-623922204DA6}" type="presParOf" srcId="{B8B73599-35E8-7E43-B0D3-14084FE1DAE4}" destId="{944F2238-DBCF-6F42-A356-C4D2D0FFC899}" srcOrd="1" destOrd="0" presId="urn:microsoft.com/office/officeart/2008/layout/CaptionedPicture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B14A57-E9E0-8449-BC41-DD22CBD317E6}">
      <dsp:nvSpPr>
        <dsp:cNvPr id="0" name=""/>
        <dsp:cNvSpPr/>
      </dsp:nvSpPr>
      <dsp:spPr>
        <a:xfrm>
          <a:off x="180815" y="130405"/>
          <a:ext cx="2151617" cy="2531314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C8AC4D3-E45A-8440-AE21-CDAE7FEC79B4}">
      <dsp:nvSpPr>
        <dsp:cNvPr id="0" name=""/>
        <dsp:cNvSpPr/>
      </dsp:nvSpPr>
      <dsp:spPr>
        <a:xfrm>
          <a:off x="288396" y="231658"/>
          <a:ext cx="1936455" cy="164535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883ACB9-0CFF-AA49-9A7F-7994B94F1D61}">
      <dsp:nvSpPr>
        <dsp:cNvPr id="0" name=""/>
        <dsp:cNvSpPr/>
      </dsp:nvSpPr>
      <dsp:spPr>
        <a:xfrm>
          <a:off x="288396" y="1921834"/>
          <a:ext cx="1936455" cy="6834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1. Sin </a:t>
          </a:r>
          <a:r>
            <a:rPr lang="en-US" sz="1400" kern="1200" dirty="0" err="1" smtClean="0"/>
            <a:t>intervenciones</a:t>
          </a:r>
          <a:r>
            <a:rPr lang="en-US" sz="1400" kern="1200" dirty="0" smtClean="0"/>
            <a:t> en el </a:t>
          </a:r>
          <a:r>
            <a:rPr lang="en-US" sz="1400" kern="1200" dirty="0" err="1" smtClean="0"/>
            <a:t>dique</a:t>
          </a:r>
          <a:r>
            <a:rPr lang="en-US" sz="1400" kern="1200" dirty="0" smtClean="0"/>
            <a:t> </a:t>
          </a:r>
          <a:r>
            <a:rPr lang="en-US" sz="1400" kern="1200" dirty="0" err="1" smtClean="0"/>
            <a:t>sobre</a:t>
          </a:r>
          <a:r>
            <a:rPr lang="en-US" sz="1400" kern="1200" dirty="0" smtClean="0"/>
            <a:t> el </a:t>
          </a:r>
          <a:r>
            <a:rPr lang="en-US" sz="1400" kern="1200" dirty="0" err="1" smtClean="0"/>
            <a:t>río</a:t>
          </a:r>
          <a:r>
            <a:rPr lang="en-US" sz="1400" kern="1200" dirty="0" smtClean="0"/>
            <a:t> Cauca</a:t>
          </a:r>
          <a:endParaRPr lang="en-US" sz="1400" kern="1200" dirty="0"/>
        </a:p>
      </dsp:txBody>
      <dsp:txXfrm>
        <a:off x="288396" y="1921834"/>
        <a:ext cx="1936455" cy="683454"/>
      </dsp:txXfrm>
    </dsp:sp>
    <dsp:sp modelId="{BC164654-DD17-804C-8B31-6AA92F846BFC}">
      <dsp:nvSpPr>
        <dsp:cNvPr id="0" name=""/>
        <dsp:cNvSpPr/>
      </dsp:nvSpPr>
      <dsp:spPr>
        <a:xfrm>
          <a:off x="2807429" y="130405"/>
          <a:ext cx="2151617" cy="2531314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88E31B-A831-484D-8D82-E854BE804232}">
      <dsp:nvSpPr>
        <dsp:cNvPr id="0" name=""/>
        <dsp:cNvSpPr/>
      </dsp:nvSpPr>
      <dsp:spPr>
        <a:xfrm>
          <a:off x="2915010" y="231658"/>
          <a:ext cx="1936455" cy="1645354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4A9CA32-DE0A-6345-92DE-7E48A5E803F3}">
      <dsp:nvSpPr>
        <dsp:cNvPr id="0" name=""/>
        <dsp:cNvSpPr/>
      </dsp:nvSpPr>
      <dsp:spPr>
        <a:xfrm>
          <a:off x="2915010" y="1936774"/>
          <a:ext cx="1936455" cy="6834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2. </a:t>
          </a:r>
          <a:r>
            <a:rPr lang="en-US" sz="1400" kern="1200" dirty="0" err="1" smtClean="0"/>
            <a:t>Refuerzo</a:t>
          </a:r>
          <a:r>
            <a:rPr lang="en-US" sz="1400" kern="1200" dirty="0" smtClean="0"/>
            <a:t> y </a:t>
          </a:r>
          <a:r>
            <a:rPr lang="en-US" sz="1400" kern="1200" dirty="0" err="1" smtClean="0"/>
            <a:t>realce</a:t>
          </a:r>
          <a:r>
            <a:rPr lang="en-US" sz="1400" kern="1200" dirty="0" smtClean="0"/>
            <a:t> del </a:t>
          </a:r>
          <a:r>
            <a:rPr lang="en-US" sz="1400" kern="1200" dirty="0" err="1" smtClean="0"/>
            <a:t>dique</a:t>
          </a:r>
          <a:r>
            <a:rPr lang="en-US" sz="1400" kern="1200" dirty="0" smtClean="0"/>
            <a:t> actual en el </a:t>
          </a:r>
          <a:r>
            <a:rPr lang="en-US" sz="1400" kern="1200" dirty="0" err="1" smtClean="0"/>
            <a:t>tramo</a:t>
          </a:r>
          <a:r>
            <a:rPr lang="en-US" sz="1400" kern="1200" dirty="0" smtClean="0"/>
            <a:t> Colorado-Las </a:t>
          </a:r>
          <a:r>
            <a:rPr lang="en-US" sz="1400" kern="1200" dirty="0" err="1" smtClean="0"/>
            <a:t>Brisas</a:t>
          </a:r>
          <a:endParaRPr lang="en-US" sz="1400" kern="1200" dirty="0"/>
        </a:p>
      </dsp:txBody>
      <dsp:txXfrm>
        <a:off x="2915010" y="1936774"/>
        <a:ext cx="1936455" cy="683454"/>
      </dsp:txXfrm>
    </dsp:sp>
    <dsp:sp modelId="{0F06521B-42DD-D246-AF01-A1E2CFF871B9}">
      <dsp:nvSpPr>
        <dsp:cNvPr id="0" name=""/>
        <dsp:cNvSpPr/>
      </dsp:nvSpPr>
      <dsp:spPr>
        <a:xfrm>
          <a:off x="5434043" y="130405"/>
          <a:ext cx="2151617" cy="2531314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27D3872-3D36-4544-8604-5829710082C8}">
      <dsp:nvSpPr>
        <dsp:cNvPr id="0" name=""/>
        <dsp:cNvSpPr/>
      </dsp:nvSpPr>
      <dsp:spPr>
        <a:xfrm>
          <a:off x="5541624" y="231658"/>
          <a:ext cx="1936455" cy="164535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1000" r="-31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5982A55-F0CA-BD4C-B885-852DB138F3B0}">
      <dsp:nvSpPr>
        <dsp:cNvPr id="0" name=""/>
        <dsp:cNvSpPr/>
      </dsp:nvSpPr>
      <dsp:spPr>
        <a:xfrm>
          <a:off x="5541624" y="1906893"/>
          <a:ext cx="1936455" cy="6834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3. </a:t>
          </a:r>
          <a:r>
            <a:rPr lang="en-US" sz="1400" kern="1200" dirty="0" err="1" smtClean="0"/>
            <a:t>Realce</a:t>
          </a:r>
          <a:r>
            <a:rPr lang="en-US" sz="1400" kern="1200" dirty="0" smtClean="0"/>
            <a:t> del </a:t>
          </a:r>
          <a:r>
            <a:rPr lang="en-US" sz="1400" kern="1200" dirty="0" err="1" smtClean="0"/>
            <a:t>dique</a:t>
          </a:r>
          <a:r>
            <a:rPr lang="en-US" sz="1400" kern="1200" dirty="0" smtClean="0"/>
            <a:t> actual y </a:t>
          </a:r>
          <a:r>
            <a:rPr lang="en-US" sz="1400" kern="1200" dirty="0" err="1" smtClean="0"/>
            <a:t>continuación</a:t>
          </a:r>
          <a:r>
            <a:rPr lang="en-US" sz="1400" kern="1200" dirty="0" smtClean="0"/>
            <a:t> de </a:t>
          </a:r>
          <a:r>
            <a:rPr lang="en-US" sz="1400" kern="1200" dirty="0" err="1" smtClean="0"/>
            <a:t>dique</a:t>
          </a:r>
          <a:r>
            <a:rPr lang="en-US" sz="1400" kern="1200" dirty="0" smtClean="0"/>
            <a:t> hasta </a:t>
          </a:r>
          <a:r>
            <a:rPr lang="en-US" sz="1400" kern="1200" dirty="0" err="1" smtClean="0"/>
            <a:t>Pinillos</a:t>
          </a:r>
          <a:endParaRPr lang="en-US" sz="1400" kern="1200" dirty="0"/>
        </a:p>
      </dsp:txBody>
      <dsp:txXfrm>
        <a:off x="5541624" y="1906893"/>
        <a:ext cx="1936455" cy="683454"/>
      </dsp:txXfrm>
    </dsp:sp>
    <dsp:sp modelId="{CDCBFD09-ED09-D245-9310-5C137F230FF1}">
      <dsp:nvSpPr>
        <dsp:cNvPr id="0" name=""/>
        <dsp:cNvSpPr/>
      </dsp:nvSpPr>
      <dsp:spPr>
        <a:xfrm>
          <a:off x="8060658" y="130405"/>
          <a:ext cx="2151617" cy="2531314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85BAD2E-8B44-B943-AA99-60023329DE49}">
      <dsp:nvSpPr>
        <dsp:cNvPr id="0" name=""/>
        <dsp:cNvSpPr/>
      </dsp:nvSpPr>
      <dsp:spPr>
        <a:xfrm>
          <a:off x="8168238" y="231658"/>
          <a:ext cx="1936455" cy="1645354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2BDF7AB-371E-9446-87E2-602B473643A4}">
      <dsp:nvSpPr>
        <dsp:cNvPr id="0" name=""/>
        <dsp:cNvSpPr/>
      </dsp:nvSpPr>
      <dsp:spPr>
        <a:xfrm>
          <a:off x="8168238" y="1891953"/>
          <a:ext cx="1936455" cy="6834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kern="1200" dirty="0" smtClean="0">
              <a:solidFill>
                <a:schemeClr val="tx1"/>
              </a:solidFill>
              <a:latin typeface="+mn-lt"/>
            </a:rPr>
            <a:t>4. </a:t>
          </a:r>
          <a:r>
            <a:rPr lang="es-CO" sz="1400" b="0" kern="1200" dirty="0" smtClean="0">
              <a:solidFill>
                <a:schemeClr val="tx1"/>
              </a:solidFill>
              <a:latin typeface="+mn-lt"/>
            </a:rPr>
            <a:t>Dique reforzado con estructuras de derivación</a:t>
          </a:r>
          <a:endParaRPr lang="en-US" sz="1400" b="0" kern="1200" dirty="0">
            <a:solidFill>
              <a:schemeClr val="tx1"/>
            </a:solidFill>
            <a:latin typeface="+mn-lt"/>
          </a:endParaRPr>
        </a:p>
      </dsp:txBody>
      <dsp:txXfrm>
        <a:off x="8168238" y="1891953"/>
        <a:ext cx="1936455" cy="683454"/>
      </dsp:txXfrm>
    </dsp:sp>
    <dsp:sp modelId="{C8DB7007-57E9-5C4C-A6D7-6C42FD467A52}">
      <dsp:nvSpPr>
        <dsp:cNvPr id="0" name=""/>
        <dsp:cNvSpPr/>
      </dsp:nvSpPr>
      <dsp:spPr>
        <a:xfrm>
          <a:off x="4120736" y="2876882"/>
          <a:ext cx="2151617" cy="2531314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DF8A1F5-3BF3-3240-AD92-88F138992ADA}">
      <dsp:nvSpPr>
        <dsp:cNvPr id="0" name=""/>
        <dsp:cNvSpPr/>
      </dsp:nvSpPr>
      <dsp:spPr>
        <a:xfrm>
          <a:off x="4228317" y="2978134"/>
          <a:ext cx="1936455" cy="164535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8000" r="-8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44F2238-DBCF-6F42-A356-C4D2D0FFC899}">
      <dsp:nvSpPr>
        <dsp:cNvPr id="0" name=""/>
        <dsp:cNvSpPr/>
      </dsp:nvSpPr>
      <dsp:spPr>
        <a:xfrm>
          <a:off x="4228317" y="4623489"/>
          <a:ext cx="1936455" cy="6834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5. </a:t>
          </a:r>
          <a:r>
            <a:rPr lang="en-US" sz="1400" kern="1200" dirty="0" err="1" smtClean="0"/>
            <a:t>Dique</a:t>
          </a:r>
          <a:r>
            <a:rPr lang="en-US" sz="1400" kern="1200" dirty="0" smtClean="0"/>
            <a:t> </a:t>
          </a:r>
          <a:r>
            <a:rPr lang="en-US" sz="1400" kern="1200" dirty="0" err="1" smtClean="0"/>
            <a:t>paralelo</a:t>
          </a:r>
          <a:r>
            <a:rPr lang="en-US" sz="1400" kern="1200" dirty="0" smtClean="0"/>
            <a:t> </a:t>
          </a:r>
          <a:r>
            <a:rPr lang="en-US" sz="1400" kern="1200" dirty="0" err="1" smtClean="0"/>
            <a:t>fuera</a:t>
          </a:r>
          <a:r>
            <a:rPr lang="en-US" sz="1400" kern="1200" dirty="0" smtClean="0"/>
            <a:t> del </a:t>
          </a:r>
          <a:r>
            <a:rPr lang="en-US" sz="1400" kern="1200" dirty="0" err="1" smtClean="0"/>
            <a:t>cauce</a:t>
          </a:r>
          <a:r>
            <a:rPr lang="en-US" sz="1400" kern="1200" dirty="0" smtClean="0"/>
            <a:t> mayor con </a:t>
          </a:r>
          <a:r>
            <a:rPr lang="en-US" sz="1400" kern="1200" dirty="0" err="1" smtClean="0"/>
            <a:t>estructuras</a:t>
          </a:r>
          <a:r>
            <a:rPr lang="en-US" sz="1400" kern="1200" dirty="0" smtClean="0"/>
            <a:t> de </a:t>
          </a:r>
          <a:r>
            <a:rPr lang="en-US" sz="1400" kern="1200" dirty="0" err="1" smtClean="0"/>
            <a:t>derivación</a:t>
          </a:r>
          <a:r>
            <a:rPr lang="en-US" sz="1400" kern="1200" dirty="0" smtClean="0"/>
            <a:t> </a:t>
          </a:r>
          <a:endParaRPr lang="en-US" sz="1400" kern="1200" dirty="0"/>
        </a:p>
      </dsp:txBody>
      <dsp:txXfrm>
        <a:off x="4228317" y="4623489"/>
        <a:ext cx="1936455" cy="6834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CaptionedPictures">
  <dgm:title val=""/>
  <dgm:desc val=""/>
  <dgm:catLst>
    <dgm:cat type="picture" pri="5000"/>
    <dgm:cat type="pictureconvert" pri="5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op="equ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 val="1"/>
          <dgm:chPref val="1"/>
        </dgm:varLst>
        <dgm:alg type="composite">
          <dgm:param type="ar" val="0.85"/>
        </dgm:alg>
        <dgm:shape xmlns:r="http://schemas.openxmlformats.org/officeDocument/2006/relationships" r:blip="">
          <dgm:adjLst/>
        </dgm:shape>
        <dgm:constrLst>
          <dgm:constr type="l" for="ch" forName="Accent" refType="w" fact="0"/>
          <dgm:constr type="t" for="ch" forName="Accent" refType="h" fact="0"/>
          <dgm:constr type="w" for="ch" forName="Accent" refType="w"/>
          <dgm:constr type="h" for="ch" forName="Accent" refType="h"/>
          <dgm:constr type="l" for="ch" forName="Image" refType="w" fact="0.05"/>
          <dgm:constr type="t" for="ch" forName="Image" refType="h" fact="0.04"/>
          <dgm:constr type="w" for="ch" forName="Image" refType="w" fact="0.9"/>
          <dgm:constr type="h" for="ch" forName="Image" refType="h" fact="0.65"/>
          <dgm:constr type="l" for="ch" forName="ChildComposite" refType="w" fact="0.05"/>
          <dgm:constr type="t" for="ch" forName="ChildComposite" refType="h" fact="0.69"/>
          <dgm:constr type="w" for="ch" forName="ChildComposite" refType="w" fact="0.9"/>
          <dgm:constr type="h" for="ch" forName="ChildComposite" refType="h" fact="0.27"/>
        </dgm:constrLst>
        <dgm:layoutNode name="Accent" styleLbl="trAlignAcc1">
          <dgm:varLst>
            <dgm:chMax val="0"/>
            <dgm:chPref val="0"/>
          </dgm:varLst>
          <dgm:alg type="sp"/>
          <dgm:shape xmlns:r="http://schemas.openxmlformats.org/officeDocument/2006/relationships" type="rect" r:blip="">
            <dgm:adjLst/>
          </dgm:shape>
          <dgm:presOf/>
        </dgm:layoutNode>
        <dgm:layoutNode name="Image" styleLbl="alignImgPlace1">
          <dgm:varLst>
            <dgm:chMax val="0"/>
            <dgm:chPref val="0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Composite">
          <dgm:alg type="composite"/>
          <dgm:shape xmlns:r="http://schemas.openxmlformats.org/officeDocument/2006/relationships" r:blip="">
            <dgm:adjLst/>
          </dgm:shape>
          <dgm:choose name="Name4">
            <dgm:if name="Name5" axis="ch" ptType="node" func="cnt" op="gte" val="1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 fact="0.3704"/>
                <dgm:constr type="l" for="ch" forName="Child" refType="w" fact="0"/>
                <dgm:constr type="t" for="ch" forName="Child" refType="h" fact="0.3704"/>
                <dgm:constr type="w" for="ch" forName="Child" refType="w"/>
                <dgm:constr type="h" for="ch" forName="Child" refType="h" fact="0.6296"/>
              </dgm:constrLst>
            </dgm:if>
            <dgm:else name="Name6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/>
                <dgm:constr type="l" for="ch" forName="Child" refType="w" fact="0"/>
                <dgm:constr type="t" for="ch" forName="Child" refType="h" fact="0"/>
                <dgm:constr type="w" for="ch" forName="Child" refType="w" fact="0"/>
                <dgm:constr type="h" for="ch" forName="Child" refType="h" fact="0"/>
              </dgm:constrLst>
            </dgm:else>
          </dgm:choose>
          <dgm:layoutNode name="Child" styleLbl="node1">
            <dgm:varLst>
              <dgm:chMax val="0"/>
              <dgm:chPref val="0"/>
              <dgm:bulletEnabled val="1"/>
            </dgm:varLst>
            <dgm:choose name="Name7">
              <dgm:if name="Name8" axis="ch" ptType="node" func="cnt" op="gt" val="1">
                <dgm:alg type="tx">
                  <dgm:param type="parTxLTRAlign" val="l"/>
                  <dgm:param type="parTxRTLAlign" val="r"/>
                  <dgm:param type="txAnchorVert" val="mid"/>
                  <dgm:param type="txAnchorVertCh" val="mid"/>
                </dgm:alg>
              </dgm:if>
              <dgm:else name="Name9">
                <dgm:alg type="tx">
                  <dgm:param type="parTxLTRAlign" val="ctr"/>
                  <dgm:param type="parTxRTLAlign" val="ctr"/>
                  <dgm:param type="shpTxLTRAlignCh" val="l"/>
                  <dgm:param type="shpTxRTLAlignCh" val="r"/>
                  <dgm:param type="txAnchorVert" val="mid"/>
                  <dgm:param type="txAnchorVertCh" val="mid"/>
                </dgm:alg>
              </dgm:else>
            </dgm:choose>
            <dgm:choose name="Name10">
              <dgm:if name="Name11" axis="ch" ptType="node" func="cnt" op="gte" val="1">
                <dgm:shape xmlns:r="http://schemas.openxmlformats.org/officeDocument/2006/relationships" type="rect" r:blip="">
                  <dgm:adjLst/>
                </dgm:shape>
              </dgm:if>
              <dgm:else name="Name12">
                <dgm:shape xmlns:r="http://schemas.openxmlformats.org/officeDocument/2006/relationships" type="rect" r:blip="" hideGeom="1">
                  <dgm:adjLst/>
                </dgm:shape>
              </dgm:else>
            </dgm:choose>
            <dgm:choose name="Name13">
              <dgm:if name="Name14" axis="ch" ptType="node" func="cnt" op="gte" val="1">
                <dgm:presOf axis="des" ptType="node"/>
              </dgm:if>
              <dgm:else name="Name15">
                <dgm:presOf/>
              </dgm:else>
            </dgm:choose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Parent" styleLbl="revTx">
            <dgm:varLst>
              <dgm:chMax val="1"/>
              <dgm:chPref val="0"/>
              <dgm:bulletEnabled val="1"/>
            </dgm:varLst>
            <dgm:alg type="tx">
              <dgm:param type="shpTxLTRAlignCh" val="ctr"/>
              <dgm:param type="txAnchorVert" val="mid"/>
            </dgm:alg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4B5B6E-C81A-4F8C-B537-5BF01D06258D}" type="datetimeFigureOut">
              <a:rPr lang="es-MX" smtClean="0"/>
              <a:pPr/>
              <a:t>7/18/16</a:t>
            </a:fld>
            <a:endParaRPr lang="es-MX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47F2B8-F5EB-4F8B-A51C-C8C18DA8C7FF}" type="slidenum">
              <a:rPr lang="es-MX" smtClean="0"/>
              <a:pPr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700785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MX" dirty="0" smtClean="0"/>
              <a:t>Uno ataca primero (dependiendo</a:t>
            </a:r>
            <a:r>
              <a:rPr lang="es-MX" baseline="0" dirty="0" smtClean="0"/>
              <a:t> del tiempo y los recursos) </a:t>
            </a:r>
            <a:r>
              <a:rPr lang="es-MX" dirty="0" smtClean="0"/>
              <a:t>los problemas (causas)</a:t>
            </a:r>
            <a:r>
              <a:rPr lang="es-MX" baseline="0" dirty="0" smtClean="0"/>
              <a:t> más inmediatas al problema central  </a:t>
            </a:r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47F2B8-F5EB-4F8B-A51C-C8C18DA8C7FF}" type="slidenum">
              <a:rPr lang="es-MX" smtClean="0"/>
              <a:pPr/>
              <a:t>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036840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414</a:t>
            </a:r>
            <a:r>
              <a:rPr lang="en-US" baseline="0" dirty="0" smtClean="0"/>
              <a:t>, 5, 264, 426, 82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47F2B8-F5EB-4F8B-A51C-C8C18DA8C7FF}" type="slidenum">
              <a:rPr lang="es-MX" smtClean="0"/>
              <a:pPr/>
              <a:t>26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519797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Nelson </a:t>
            </a:r>
            <a:r>
              <a:rPr lang="en-US" dirty="0" err="1" smtClean="0"/>
              <a:t>importante</a:t>
            </a:r>
            <a:r>
              <a:rPr lang="en-US" dirty="0" smtClean="0"/>
              <a:t> </a:t>
            </a:r>
            <a:r>
              <a:rPr lang="en-US" dirty="0" err="1" smtClean="0"/>
              <a:t>hacer</a:t>
            </a:r>
            <a:r>
              <a:rPr lang="en-US" dirty="0" smtClean="0"/>
              <a:t> la </a:t>
            </a:r>
            <a:r>
              <a:rPr lang="en-US" dirty="0" err="1" smtClean="0"/>
              <a:t>reflexión</a:t>
            </a:r>
            <a:r>
              <a:rPr lang="en-US" dirty="0" smtClean="0"/>
              <a:t> </a:t>
            </a:r>
            <a:r>
              <a:rPr lang="en-US" dirty="0" err="1" smtClean="0"/>
              <a:t>sobre</a:t>
            </a:r>
            <a:r>
              <a:rPr lang="en-US" dirty="0" smtClean="0"/>
              <a:t> la </a:t>
            </a:r>
            <a:r>
              <a:rPr lang="en-US" dirty="0" err="1" smtClean="0"/>
              <a:t>representatitividad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las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medidas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ABE880-F4A5-B646-AC3A-CCD2556466C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5675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Cambiar</a:t>
            </a:r>
            <a:r>
              <a:rPr lang="en-US" dirty="0" smtClean="0"/>
              <a:t> </a:t>
            </a:r>
            <a:r>
              <a:rPr lang="en-US" dirty="0" err="1" smtClean="0"/>
              <a:t>esta</a:t>
            </a:r>
            <a:r>
              <a:rPr lang="en-US" dirty="0" smtClean="0"/>
              <a:t> </a:t>
            </a:r>
            <a:r>
              <a:rPr lang="en-US" dirty="0" err="1" smtClean="0"/>
              <a:t>diapositiva</a:t>
            </a:r>
            <a:r>
              <a:rPr lang="en-US" dirty="0" smtClean="0"/>
              <a:t> </a:t>
            </a:r>
            <a:r>
              <a:rPr lang="en-US" dirty="0" err="1" smtClean="0"/>
              <a:t>por</a:t>
            </a:r>
            <a:r>
              <a:rPr lang="en-US" dirty="0" smtClean="0"/>
              <a:t> </a:t>
            </a:r>
            <a:r>
              <a:rPr lang="en-US" dirty="0" err="1" smtClean="0"/>
              <a:t>una</a:t>
            </a:r>
            <a:r>
              <a:rPr lang="en-US" dirty="0" smtClean="0"/>
              <a:t> mas </a:t>
            </a:r>
            <a:r>
              <a:rPr lang="en-US" dirty="0" err="1" smtClean="0"/>
              <a:t>gráfica</a:t>
            </a:r>
          </a:p>
          <a:p>
            <a:r>
              <a:rPr lang="en-US" dirty="0" err="1" smtClean="0"/>
              <a:t>----- Meeting Notes (2/25/16 08:24) -----</a:t>
            </a:r>
          </a:p>
          <a:p>
            <a:r>
              <a:rPr lang="en-US" dirty="0" err="1" smtClean="0"/>
              <a:t>Enfoque visual: cuando introduzcamos una foto del antes y otra del después. Lo que logra </a:t>
            </a:r>
          </a:p>
          <a:p>
            <a:r>
              <a:rPr lang="en-US" dirty="0" err="1" smtClean="0"/>
              <a:t>La imagen con el dique lo que hubiese pasado. Valió</a:t>
            </a:r>
            <a:r>
              <a:rPr lang="en-US" dirty="0" smtClean="0"/>
              <a:t> la </a:t>
            </a:r>
            <a:r>
              <a:rPr lang="en-US" dirty="0" err="1" smtClean="0"/>
              <a:t>pena</a:t>
            </a:r>
            <a:r>
              <a:rPr lang="en-US" dirty="0" smtClean="0"/>
              <a:t> </a:t>
            </a:r>
            <a:r>
              <a:rPr lang="en-US" dirty="0" err="1" smtClean="0"/>
              <a:t>esperarse</a:t>
            </a:r>
            <a:endParaRPr lang="en-US" dirty="0" smtClean="0"/>
          </a:p>
          <a:p>
            <a:pPr algn="just"/>
            <a:r>
              <a:rPr lang="es-ES_tradnl" sz="1200" dirty="0" smtClean="0">
                <a:solidFill>
                  <a:srgbClr val="000000"/>
                </a:solidFill>
                <a:latin typeface="+mn-lt"/>
              </a:rPr>
              <a:t>Por muchos años, se ha venido interviniendo la </a:t>
            </a:r>
            <a:r>
              <a:rPr lang="es-ES_tradnl" sz="1200" dirty="0" err="1" smtClean="0">
                <a:solidFill>
                  <a:srgbClr val="000000"/>
                </a:solidFill>
                <a:latin typeface="+mn-lt"/>
              </a:rPr>
              <a:t>region</a:t>
            </a:r>
            <a:r>
              <a:rPr lang="es-ES_tradnl" sz="1200" dirty="0" smtClean="0">
                <a:solidFill>
                  <a:srgbClr val="000000"/>
                </a:solidFill>
                <a:latin typeface="+mn-lt"/>
              </a:rPr>
              <a:t> de La </a:t>
            </a:r>
            <a:r>
              <a:rPr lang="es-ES_tradnl" sz="1200" dirty="0" err="1" smtClean="0">
                <a:solidFill>
                  <a:srgbClr val="000000"/>
                </a:solidFill>
                <a:latin typeface="+mn-lt"/>
              </a:rPr>
              <a:t>Mojana</a:t>
            </a:r>
            <a:r>
              <a:rPr lang="es-ES_tradnl" sz="1200" dirty="0" smtClean="0">
                <a:solidFill>
                  <a:srgbClr val="000000"/>
                </a:solidFill>
                <a:latin typeface="+mn-lt"/>
              </a:rPr>
              <a:t> a través de la </a:t>
            </a:r>
            <a:r>
              <a:rPr lang="es-ES_tradnl" sz="1200" b="1" dirty="0" smtClean="0">
                <a:solidFill>
                  <a:srgbClr val="0000FF"/>
                </a:solidFill>
                <a:latin typeface="+mn-lt"/>
              </a:rPr>
              <a:t>construcción de diques y estructuras de control</a:t>
            </a:r>
            <a:r>
              <a:rPr lang="es-ES_tradnl" sz="1200" dirty="0" smtClean="0">
                <a:solidFill>
                  <a:srgbClr val="000000"/>
                </a:solidFill>
                <a:latin typeface="+mn-lt"/>
              </a:rPr>
              <a:t>, sin embargo los indicadores asociados a </a:t>
            </a:r>
            <a:r>
              <a:rPr lang="es-ES_tradnl" sz="1200" b="1" dirty="0" smtClean="0">
                <a:solidFill>
                  <a:srgbClr val="0000FF"/>
                </a:solidFill>
                <a:latin typeface="+mn-lt"/>
              </a:rPr>
              <a:t>productividad y calidad de vida no han mejorado </a:t>
            </a:r>
            <a:r>
              <a:rPr lang="es-ES_tradnl" sz="1200" dirty="0" smtClean="0">
                <a:solidFill>
                  <a:srgbClr val="000000"/>
                </a:solidFill>
                <a:latin typeface="+mn-lt"/>
              </a:rPr>
              <a:t>y en muchos casos el panorama es aún peor.</a:t>
            </a:r>
            <a:endParaRPr lang="en-US" sz="1200" dirty="0" smtClean="0">
              <a:solidFill>
                <a:srgbClr val="000000"/>
              </a:solidFill>
              <a:latin typeface="+mn-lt"/>
            </a:endParaRPr>
          </a:p>
          <a:p>
            <a:pPr algn="just"/>
            <a:r>
              <a:rPr lang="es-ES_tradnl" sz="1200" dirty="0" smtClean="0">
                <a:solidFill>
                  <a:srgbClr val="000000"/>
                </a:solidFill>
                <a:latin typeface="+mn-lt"/>
              </a:rPr>
              <a:t>Los resultados de este proyecto basados en modelación de la amenaza y del riesgo con un enfoque probabilista </a:t>
            </a:r>
            <a:r>
              <a:rPr lang="es-ES_tradnl" sz="1200" b="1" dirty="0" smtClean="0">
                <a:solidFill>
                  <a:srgbClr val="0000FF"/>
                </a:solidFill>
                <a:latin typeface="+mn-lt"/>
              </a:rPr>
              <a:t>indican que la infraestructura de control de inundaciones (diques) no mejora el riesgo por inundaciones </a:t>
            </a:r>
            <a:r>
              <a:rPr lang="es-ES_tradnl" sz="1200" dirty="0" smtClean="0">
                <a:solidFill>
                  <a:schemeClr val="tx1"/>
                </a:solidFill>
                <a:latin typeface="+mn-lt"/>
              </a:rPr>
              <a:t>y en muchos casos lo agrava.</a:t>
            </a:r>
            <a:r>
              <a:rPr lang="es-ES_tradnl" sz="1200" b="1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s-ES_tradnl" sz="1200" dirty="0" smtClean="0">
                <a:solidFill>
                  <a:srgbClr val="000000"/>
                </a:solidFill>
                <a:latin typeface="+mn-lt"/>
              </a:rPr>
              <a:t>En ese sentido, es </a:t>
            </a:r>
            <a:r>
              <a:rPr lang="es-ES_tradnl" sz="1200" b="1" dirty="0" smtClean="0">
                <a:solidFill>
                  <a:srgbClr val="0000FF"/>
                </a:solidFill>
                <a:latin typeface="+mn-lt"/>
              </a:rPr>
              <a:t>indispensable cambiar la estrategia de intervención</a:t>
            </a:r>
            <a:r>
              <a:rPr lang="es-ES_tradnl" sz="1200" dirty="0" smtClean="0">
                <a:solidFill>
                  <a:srgbClr val="000000"/>
                </a:solidFill>
                <a:latin typeface="+mn-lt"/>
              </a:rPr>
              <a:t> en La </a:t>
            </a:r>
            <a:r>
              <a:rPr lang="es-ES_tradnl" sz="1200" dirty="0" err="1" smtClean="0">
                <a:solidFill>
                  <a:srgbClr val="000000"/>
                </a:solidFill>
                <a:latin typeface="+mn-lt"/>
              </a:rPr>
              <a:t>Mojana</a:t>
            </a:r>
            <a:r>
              <a:rPr lang="es-ES_tradnl" sz="1200" dirty="0" smtClean="0">
                <a:solidFill>
                  <a:srgbClr val="000000"/>
                </a:solidFill>
                <a:latin typeface="+mn-lt"/>
              </a:rPr>
              <a:t>.</a:t>
            </a:r>
            <a:endParaRPr lang="en-US" sz="1200" dirty="0" smtClean="0">
              <a:solidFill>
                <a:srgbClr val="000000"/>
              </a:solidFill>
              <a:latin typeface="+mn-lt"/>
            </a:endParaRPr>
          </a:p>
          <a:p>
            <a:pPr algn="just"/>
            <a:r>
              <a:rPr lang="es-ES_tradnl" sz="1200" dirty="0" smtClean="0">
                <a:solidFill>
                  <a:srgbClr val="000000"/>
                </a:solidFill>
                <a:latin typeface="+mn-lt"/>
              </a:rPr>
              <a:t>Los </a:t>
            </a:r>
            <a:r>
              <a:rPr lang="es-ES_tradnl" sz="1200" b="1" dirty="0" smtClean="0">
                <a:solidFill>
                  <a:srgbClr val="0000FF"/>
                </a:solidFill>
                <a:latin typeface="+mn-lt"/>
              </a:rPr>
              <a:t>resultados de la evaluación probabilista del riesgo</a:t>
            </a:r>
            <a:r>
              <a:rPr lang="es-ES_tradnl" sz="1200" dirty="0" smtClean="0">
                <a:solidFill>
                  <a:srgbClr val="000000"/>
                </a:solidFill>
                <a:latin typeface="+mn-lt"/>
              </a:rPr>
              <a:t>, que considera escenarios actuales y futuros, </a:t>
            </a:r>
            <a:r>
              <a:rPr lang="es-ES_tradnl" sz="1200" b="1" dirty="0" smtClean="0">
                <a:solidFill>
                  <a:srgbClr val="0000FF"/>
                </a:solidFill>
                <a:latin typeface="+mn-lt"/>
              </a:rPr>
              <a:t>indican que las medidas que se han considerado, aunque pueden llegar a impactar de manera positiva algunos municipios puede afectar negativamente otros</a:t>
            </a:r>
            <a:r>
              <a:rPr lang="es-ES_tradnl" sz="1200" dirty="0" smtClean="0">
                <a:solidFill>
                  <a:srgbClr val="000000"/>
                </a:solidFill>
                <a:latin typeface="+mn-lt"/>
              </a:rPr>
              <a:t>. Esto indica que las intervenciones en La </a:t>
            </a:r>
            <a:r>
              <a:rPr lang="es-ES_tradnl" sz="1200" dirty="0" err="1" smtClean="0">
                <a:solidFill>
                  <a:srgbClr val="000000"/>
                </a:solidFill>
                <a:latin typeface="+mn-lt"/>
              </a:rPr>
              <a:t>Mojana</a:t>
            </a:r>
            <a:r>
              <a:rPr lang="es-ES_tradnl" sz="1200" dirty="0" smtClean="0">
                <a:solidFill>
                  <a:srgbClr val="000000"/>
                </a:solidFill>
                <a:latin typeface="+mn-lt"/>
              </a:rPr>
              <a:t> deben hacerse de manera diferencial desde el punto de vista espacial.</a:t>
            </a:r>
          </a:p>
          <a:p>
            <a:endParaRPr lang="en-US" dirty="0" err="1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47F2B8-F5EB-4F8B-A51C-C8C18DA8C7FF}" type="slidenum">
              <a:rPr lang="es-MX" smtClean="0"/>
              <a:pPr/>
              <a:t>10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999587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Cambiar</a:t>
            </a:r>
            <a:r>
              <a:rPr lang="en-US" dirty="0" smtClean="0"/>
              <a:t> </a:t>
            </a:r>
            <a:r>
              <a:rPr lang="en-US" dirty="0" err="1" smtClean="0"/>
              <a:t>esta</a:t>
            </a:r>
            <a:r>
              <a:rPr lang="en-US" dirty="0" smtClean="0"/>
              <a:t> </a:t>
            </a:r>
            <a:r>
              <a:rPr lang="en-US" dirty="0" err="1" smtClean="0"/>
              <a:t>diapositiva</a:t>
            </a:r>
            <a:r>
              <a:rPr lang="en-US" dirty="0" smtClean="0"/>
              <a:t> </a:t>
            </a:r>
            <a:r>
              <a:rPr lang="en-US" dirty="0" err="1" smtClean="0"/>
              <a:t>por</a:t>
            </a:r>
            <a:r>
              <a:rPr lang="en-US" dirty="0" smtClean="0"/>
              <a:t> </a:t>
            </a:r>
            <a:r>
              <a:rPr lang="en-US" dirty="0" err="1" smtClean="0"/>
              <a:t>una</a:t>
            </a:r>
            <a:r>
              <a:rPr lang="en-US" dirty="0" smtClean="0"/>
              <a:t> mas </a:t>
            </a:r>
            <a:r>
              <a:rPr lang="en-US" dirty="0" err="1" smtClean="0"/>
              <a:t>gráfica</a:t>
            </a:r>
          </a:p>
          <a:p>
            <a:r>
              <a:rPr lang="en-US" dirty="0" err="1" smtClean="0"/>
              <a:t>----- Meeting Notes (2/25/16 08:24) -----</a:t>
            </a:r>
          </a:p>
          <a:p>
            <a:r>
              <a:rPr lang="en-US" dirty="0" err="1" smtClean="0"/>
              <a:t>Enfoque visual: cuando introduzcamos una foto del antes y otra del después. Lo que logra </a:t>
            </a:r>
          </a:p>
          <a:p>
            <a:r>
              <a:rPr lang="en-US" dirty="0" err="1" smtClean="0"/>
              <a:t>La imagen con el dique lo que hubiese pasado. Valió</a:t>
            </a:r>
            <a:r>
              <a:rPr lang="en-US" dirty="0" smtClean="0"/>
              <a:t> la </a:t>
            </a:r>
            <a:r>
              <a:rPr lang="en-US" dirty="0" err="1" smtClean="0"/>
              <a:t>pena</a:t>
            </a:r>
            <a:r>
              <a:rPr lang="en-US" dirty="0" smtClean="0"/>
              <a:t> </a:t>
            </a:r>
            <a:r>
              <a:rPr lang="en-US" dirty="0" err="1" smtClean="0"/>
              <a:t>esperarse</a:t>
            </a:r>
            <a:endParaRPr lang="en-US" dirty="0" smtClean="0"/>
          </a:p>
          <a:p>
            <a:pPr algn="just"/>
            <a:r>
              <a:rPr lang="es-ES_tradnl" sz="1200" dirty="0" smtClean="0">
                <a:solidFill>
                  <a:srgbClr val="000000"/>
                </a:solidFill>
                <a:latin typeface="+mn-lt"/>
              </a:rPr>
              <a:t>Por muchos años, se ha venido interviniendo la </a:t>
            </a:r>
            <a:r>
              <a:rPr lang="es-ES_tradnl" sz="1200" dirty="0" err="1" smtClean="0">
                <a:solidFill>
                  <a:srgbClr val="000000"/>
                </a:solidFill>
                <a:latin typeface="+mn-lt"/>
              </a:rPr>
              <a:t>region</a:t>
            </a:r>
            <a:r>
              <a:rPr lang="es-ES_tradnl" sz="1200" dirty="0" smtClean="0">
                <a:solidFill>
                  <a:srgbClr val="000000"/>
                </a:solidFill>
                <a:latin typeface="+mn-lt"/>
              </a:rPr>
              <a:t> de La </a:t>
            </a:r>
            <a:r>
              <a:rPr lang="es-ES_tradnl" sz="1200" dirty="0" err="1" smtClean="0">
                <a:solidFill>
                  <a:srgbClr val="000000"/>
                </a:solidFill>
                <a:latin typeface="+mn-lt"/>
              </a:rPr>
              <a:t>Mojana</a:t>
            </a:r>
            <a:r>
              <a:rPr lang="es-ES_tradnl" sz="1200" dirty="0" smtClean="0">
                <a:solidFill>
                  <a:srgbClr val="000000"/>
                </a:solidFill>
                <a:latin typeface="+mn-lt"/>
              </a:rPr>
              <a:t> a través de la </a:t>
            </a:r>
            <a:r>
              <a:rPr lang="es-ES_tradnl" sz="1200" b="1" dirty="0" smtClean="0">
                <a:solidFill>
                  <a:srgbClr val="0000FF"/>
                </a:solidFill>
                <a:latin typeface="+mn-lt"/>
              </a:rPr>
              <a:t>construcción de diques y estructuras de control</a:t>
            </a:r>
            <a:r>
              <a:rPr lang="es-ES_tradnl" sz="1200" dirty="0" smtClean="0">
                <a:solidFill>
                  <a:srgbClr val="000000"/>
                </a:solidFill>
                <a:latin typeface="+mn-lt"/>
              </a:rPr>
              <a:t>, sin embargo los indicadores asociados a </a:t>
            </a:r>
            <a:r>
              <a:rPr lang="es-ES_tradnl" sz="1200" b="1" dirty="0" smtClean="0">
                <a:solidFill>
                  <a:srgbClr val="0000FF"/>
                </a:solidFill>
                <a:latin typeface="+mn-lt"/>
              </a:rPr>
              <a:t>productividad y calidad de vida no han mejorado </a:t>
            </a:r>
            <a:r>
              <a:rPr lang="es-ES_tradnl" sz="1200" dirty="0" smtClean="0">
                <a:solidFill>
                  <a:srgbClr val="000000"/>
                </a:solidFill>
                <a:latin typeface="+mn-lt"/>
              </a:rPr>
              <a:t>y en muchos casos el panorama es aún peor.</a:t>
            </a:r>
            <a:endParaRPr lang="en-US" sz="1200" dirty="0" smtClean="0">
              <a:solidFill>
                <a:srgbClr val="000000"/>
              </a:solidFill>
              <a:latin typeface="+mn-lt"/>
            </a:endParaRPr>
          </a:p>
          <a:p>
            <a:pPr algn="just"/>
            <a:r>
              <a:rPr lang="es-ES_tradnl" sz="1200" dirty="0" smtClean="0">
                <a:solidFill>
                  <a:srgbClr val="000000"/>
                </a:solidFill>
                <a:latin typeface="+mn-lt"/>
              </a:rPr>
              <a:t>Los resultados de este proyecto basados en modelación de la amenaza y del riesgo con un enfoque probabilista </a:t>
            </a:r>
            <a:r>
              <a:rPr lang="es-ES_tradnl" sz="1200" b="1" dirty="0" smtClean="0">
                <a:solidFill>
                  <a:srgbClr val="0000FF"/>
                </a:solidFill>
                <a:latin typeface="+mn-lt"/>
              </a:rPr>
              <a:t>indican que la infraestructura de control de inundaciones (diques) no mejora el riesgo por inundaciones </a:t>
            </a:r>
            <a:r>
              <a:rPr lang="es-ES_tradnl" sz="1200" dirty="0" smtClean="0">
                <a:solidFill>
                  <a:schemeClr val="tx1"/>
                </a:solidFill>
                <a:latin typeface="+mn-lt"/>
              </a:rPr>
              <a:t>y en muchos casos lo agrava.</a:t>
            </a:r>
            <a:r>
              <a:rPr lang="es-ES_tradnl" sz="1200" b="1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s-ES_tradnl" sz="1200" dirty="0" smtClean="0">
                <a:solidFill>
                  <a:srgbClr val="000000"/>
                </a:solidFill>
                <a:latin typeface="+mn-lt"/>
              </a:rPr>
              <a:t>En ese sentido, es </a:t>
            </a:r>
            <a:r>
              <a:rPr lang="es-ES_tradnl" sz="1200" b="1" dirty="0" smtClean="0">
                <a:solidFill>
                  <a:srgbClr val="0000FF"/>
                </a:solidFill>
                <a:latin typeface="+mn-lt"/>
              </a:rPr>
              <a:t>indispensable cambiar la estrategia de intervención</a:t>
            </a:r>
            <a:r>
              <a:rPr lang="es-ES_tradnl" sz="1200" dirty="0" smtClean="0">
                <a:solidFill>
                  <a:srgbClr val="000000"/>
                </a:solidFill>
                <a:latin typeface="+mn-lt"/>
              </a:rPr>
              <a:t> en La </a:t>
            </a:r>
            <a:r>
              <a:rPr lang="es-ES_tradnl" sz="1200" dirty="0" err="1" smtClean="0">
                <a:solidFill>
                  <a:srgbClr val="000000"/>
                </a:solidFill>
                <a:latin typeface="+mn-lt"/>
              </a:rPr>
              <a:t>Mojana</a:t>
            </a:r>
            <a:r>
              <a:rPr lang="es-ES_tradnl" sz="1200" dirty="0" smtClean="0">
                <a:solidFill>
                  <a:srgbClr val="000000"/>
                </a:solidFill>
                <a:latin typeface="+mn-lt"/>
              </a:rPr>
              <a:t>.</a:t>
            </a:r>
            <a:endParaRPr lang="en-US" sz="1200" dirty="0" smtClean="0">
              <a:solidFill>
                <a:srgbClr val="000000"/>
              </a:solidFill>
              <a:latin typeface="+mn-lt"/>
            </a:endParaRPr>
          </a:p>
          <a:p>
            <a:pPr algn="just"/>
            <a:r>
              <a:rPr lang="es-ES_tradnl" sz="1200" dirty="0" smtClean="0">
                <a:solidFill>
                  <a:srgbClr val="000000"/>
                </a:solidFill>
                <a:latin typeface="+mn-lt"/>
              </a:rPr>
              <a:t>Los </a:t>
            </a:r>
            <a:r>
              <a:rPr lang="es-ES_tradnl" sz="1200" b="1" dirty="0" smtClean="0">
                <a:solidFill>
                  <a:srgbClr val="0000FF"/>
                </a:solidFill>
                <a:latin typeface="+mn-lt"/>
              </a:rPr>
              <a:t>resultados de la evaluación probabilista del riesgo</a:t>
            </a:r>
            <a:r>
              <a:rPr lang="es-ES_tradnl" sz="1200" dirty="0" smtClean="0">
                <a:solidFill>
                  <a:srgbClr val="000000"/>
                </a:solidFill>
                <a:latin typeface="+mn-lt"/>
              </a:rPr>
              <a:t>, que considera escenarios actuales y futuros, </a:t>
            </a:r>
            <a:r>
              <a:rPr lang="es-ES_tradnl" sz="1200" b="1" dirty="0" smtClean="0">
                <a:solidFill>
                  <a:srgbClr val="0000FF"/>
                </a:solidFill>
                <a:latin typeface="+mn-lt"/>
              </a:rPr>
              <a:t>indican que las medidas que se han considerado, aunque pueden llegar a impactar de manera positiva algunos municipios puede afectar negativamente otros</a:t>
            </a:r>
            <a:r>
              <a:rPr lang="es-ES_tradnl" sz="1200" dirty="0" smtClean="0">
                <a:solidFill>
                  <a:srgbClr val="000000"/>
                </a:solidFill>
                <a:latin typeface="+mn-lt"/>
              </a:rPr>
              <a:t>. Esto indica que las intervenciones en La </a:t>
            </a:r>
            <a:r>
              <a:rPr lang="es-ES_tradnl" sz="1200" dirty="0" err="1" smtClean="0">
                <a:solidFill>
                  <a:srgbClr val="000000"/>
                </a:solidFill>
                <a:latin typeface="+mn-lt"/>
              </a:rPr>
              <a:t>Mojana</a:t>
            </a:r>
            <a:r>
              <a:rPr lang="es-ES_tradnl" sz="1200" dirty="0" smtClean="0">
                <a:solidFill>
                  <a:srgbClr val="000000"/>
                </a:solidFill>
                <a:latin typeface="+mn-lt"/>
              </a:rPr>
              <a:t> deben hacerse de manera diferencial desde el punto de vista espacial.</a:t>
            </a:r>
          </a:p>
          <a:p>
            <a:endParaRPr lang="en-US" dirty="0" err="1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47F2B8-F5EB-4F8B-A51C-C8C18DA8C7FF}" type="slidenum">
              <a:rPr lang="es-MX" smtClean="0"/>
              <a:pPr/>
              <a:t>11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999587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Cambiar</a:t>
            </a:r>
            <a:r>
              <a:rPr lang="en-US" dirty="0" smtClean="0"/>
              <a:t> </a:t>
            </a:r>
            <a:r>
              <a:rPr lang="en-US" dirty="0" err="1" smtClean="0"/>
              <a:t>esta</a:t>
            </a:r>
            <a:r>
              <a:rPr lang="en-US" dirty="0" smtClean="0"/>
              <a:t> </a:t>
            </a:r>
            <a:r>
              <a:rPr lang="en-US" dirty="0" err="1" smtClean="0"/>
              <a:t>diapositiva</a:t>
            </a:r>
            <a:r>
              <a:rPr lang="en-US" dirty="0" smtClean="0"/>
              <a:t> </a:t>
            </a:r>
            <a:r>
              <a:rPr lang="en-US" dirty="0" err="1" smtClean="0"/>
              <a:t>por</a:t>
            </a:r>
            <a:r>
              <a:rPr lang="en-US" dirty="0" smtClean="0"/>
              <a:t> </a:t>
            </a:r>
            <a:r>
              <a:rPr lang="en-US" dirty="0" err="1" smtClean="0"/>
              <a:t>una</a:t>
            </a:r>
            <a:r>
              <a:rPr lang="en-US" dirty="0" smtClean="0"/>
              <a:t> mas </a:t>
            </a:r>
            <a:r>
              <a:rPr lang="en-US" dirty="0" err="1" smtClean="0"/>
              <a:t>gráfica</a:t>
            </a:r>
          </a:p>
          <a:p>
            <a:r>
              <a:rPr lang="en-US" dirty="0" err="1" smtClean="0"/>
              <a:t>----- Meeting Notes (2/25/16 08:24) -----</a:t>
            </a:r>
          </a:p>
          <a:p>
            <a:r>
              <a:rPr lang="en-US" dirty="0" err="1" smtClean="0"/>
              <a:t>Enfoque visual: cuando introduzcamos una foto del antes y otra del después. Lo que logra </a:t>
            </a:r>
          </a:p>
          <a:p>
            <a:r>
              <a:rPr lang="en-US" dirty="0" err="1" smtClean="0"/>
              <a:t>La imagen con el dique lo que hubiese pasado. Valió</a:t>
            </a:r>
            <a:r>
              <a:rPr lang="en-US" dirty="0" smtClean="0"/>
              <a:t> la </a:t>
            </a:r>
            <a:r>
              <a:rPr lang="en-US" dirty="0" err="1" smtClean="0"/>
              <a:t>pena</a:t>
            </a:r>
            <a:r>
              <a:rPr lang="en-US" dirty="0" smtClean="0"/>
              <a:t> </a:t>
            </a:r>
            <a:r>
              <a:rPr lang="en-US" dirty="0" err="1" smtClean="0"/>
              <a:t>esperarse</a:t>
            </a:r>
            <a:endParaRPr lang="en-US" dirty="0" smtClean="0"/>
          </a:p>
          <a:p>
            <a:pPr algn="just"/>
            <a:r>
              <a:rPr lang="es-ES_tradnl" sz="1200" dirty="0" smtClean="0">
                <a:solidFill>
                  <a:srgbClr val="000000"/>
                </a:solidFill>
                <a:latin typeface="+mn-lt"/>
              </a:rPr>
              <a:t>Por muchos años, se ha venido interviniendo la </a:t>
            </a:r>
            <a:r>
              <a:rPr lang="es-ES_tradnl" sz="1200" dirty="0" err="1" smtClean="0">
                <a:solidFill>
                  <a:srgbClr val="000000"/>
                </a:solidFill>
                <a:latin typeface="+mn-lt"/>
              </a:rPr>
              <a:t>region</a:t>
            </a:r>
            <a:r>
              <a:rPr lang="es-ES_tradnl" sz="1200" dirty="0" smtClean="0">
                <a:solidFill>
                  <a:srgbClr val="000000"/>
                </a:solidFill>
                <a:latin typeface="+mn-lt"/>
              </a:rPr>
              <a:t> de La </a:t>
            </a:r>
            <a:r>
              <a:rPr lang="es-ES_tradnl" sz="1200" dirty="0" err="1" smtClean="0">
                <a:solidFill>
                  <a:srgbClr val="000000"/>
                </a:solidFill>
                <a:latin typeface="+mn-lt"/>
              </a:rPr>
              <a:t>Mojana</a:t>
            </a:r>
            <a:r>
              <a:rPr lang="es-ES_tradnl" sz="1200" dirty="0" smtClean="0">
                <a:solidFill>
                  <a:srgbClr val="000000"/>
                </a:solidFill>
                <a:latin typeface="+mn-lt"/>
              </a:rPr>
              <a:t> a través de la </a:t>
            </a:r>
            <a:r>
              <a:rPr lang="es-ES_tradnl" sz="1200" b="1" dirty="0" smtClean="0">
                <a:solidFill>
                  <a:srgbClr val="0000FF"/>
                </a:solidFill>
                <a:latin typeface="+mn-lt"/>
              </a:rPr>
              <a:t>construcción de diques y estructuras de control</a:t>
            </a:r>
            <a:r>
              <a:rPr lang="es-ES_tradnl" sz="1200" dirty="0" smtClean="0">
                <a:solidFill>
                  <a:srgbClr val="000000"/>
                </a:solidFill>
                <a:latin typeface="+mn-lt"/>
              </a:rPr>
              <a:t>, sin embargo los indicadores asociados a </a:t>
            </a:r>
            <a:r>
              <a:rPr lang="es-ES_tradnl" sz="1200" b="1" dirty="0" smtClean="0">
                <a:solidFill>
                  <a:srgbClr val="0000FF"/>
                </a:solidFill>
                <a:latin typeface="+mn-lt"/>
              </a:rPr>
              <a:t>productividad y calidad de vida no han mejorado </a:t>
            </a:r>
            <a:r>
              <a:rPr lang="es-ES_tradnl" sz="1200" dirty="0" smtClean="0">
                <a:solidFill>
                  <a:srgbClr val="000000"/>
                </a:solidFill>
                <a:latin typeface="+mn-lt"/>
              </a:rPr>
              <a:t>y en muchos casos el panorama es aún peor.</a:t>
            </a:r>
            <a:endParaRPr lang="en-US" sz="1200" dirty="0" smtClean="0">
              <a:solidFill>
                <a:srgbClr val="000000"/>
              </a:solidFill>
              <a:latin typeface="+mn-lt"/>
            </a:endParaRPr>
          </a:p>
          <a:p>
            <a:pPr algn="just"/>
            <a:r>
              <a:rPr lang="es-ES_tradnl" sz="1200" dirty="0" smtClean="0">
                <a:solidFill>
                  <a:srgbClr val="000000"/>
                </a:solidFill>
                <a:latin typeface="+mn-lt"/>
              </a:rPr>
              <a:t>Los resultados de este proyecto basados en modelación de la amenaza y del riesgo con un enfoque probabilista </a:t>
            </a:r>
            <a:r>
              <a:rPr lang="es-ES_tradnl" sz="1200" b="1" dirty="0" smtClean="0">
                <a:solidFill>
                  <a:srgbClr val="0000FF"/>
                </a:solidFill>
                <a:latin typeface="+mn-lt"/>
              </a:rPr>
              <a:t>indican que la infraestructura de control de inundaciones (diques) no mejora el riesgo por inundaciones </a:t>
            </a:r>
            <a:r>
              <a:rPr lang="es-ES_tradnl" sz="1200" dirty="0" smtClean="0">
                <a:solidFill>
                  <a:schemeClr val="tx1"/>
                </a:solidFill>
                <a:latin typeface="+mn-lt"/>
              </a:rPr>
              <a:t>y en muchos casos lo agrava.</a:t>
            </a:r>
            <a:r>
              <a:rPr lang="es-ES_tradnl" sz="1200" b="1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s-ES_tradnl" sz="1200" dirty="0" smtClean="0">
                <a:solidFill>
                  <a:srgbClr val="000000"/>
                </a:solidFill>
                <a:latin typeface="+mn-lt"/>
              </a:rPr>
              <a:t>En ese sentido, es </a:t>
            </a:r>
            <a:r>
              <a:rPr lang="es-ES_tradnl" sz="1200" b="1" dirty="0" smtClean="0">
                <a:solidFill>
                  <a:srgbClr val="0000FF"/>
                </a:solidFill>
                <a:latin typeface="+mn-lt"/>
              </a:rPr>
              <a:t>indispensable cambiar la estrategia de intervención</a:t>
            </a:r>
            <a:r>
              <a:rPr lang="es-ES_tradnl" sz="1200" dirty="0" smtClean="0">
                <a:solidFill>
                  <a:srgbClr val="000000"/>
                </a:solidFill>
                <a:latin typeface="+mn-lt"/>
              </a:rPr>
              <a:t> en La </a:t>
            </a:r>
            <a:r>
              <a:rPr lang="es-ES_tradnl" sz="1200" dirty="0" err="1" smtClean="0">
                <a:solidFill>
                  <a:srgbClr val="000000"/>
                </a:solidFill>
                <a:latin typeface="+mn-lt"/>
              </a:rPr>
              <a:t>Mojana</a:t>
            </a:r>
            <a:r>
              <a:rPr lang="es-ES_tradnl" sz="1200" dirty="0" smtClean="0">
                <a:solidFill>
                  <a:srgbClr val="000000"/>
                </a:solidFill>
                <a:latin typeface="+mn-lt"/>
              </a:rPr>
              <a:t>.</a:t>
            </a:r>
            <a:endParaRPr lang="en-US" sz="1200" dirty="0" smtClean="0">
              <a:solidFill>
                <a:srgbClr val="000000"/>
              </a:solidFill>
              <a:latin typeface="+mn-lt"/>
            </a:endParaRPr>
          </a:p>
          <a:p>
            <a:pPr algn="just"/>
            <a:r>
              <a:rPr lang="es-ES_tradnl" sz="1200" dirty="0" smtClean="0">
                <a:solidFill>
                  <a:srgbClr val="000000"/>
                </a:solidFill>
                <a:latin typeface="+mn-lt"/>
              </a:rPr>
              <a:t>Los </a:t>
            </a:r>
            <a:r>
              <a:rPr lang="es-ES_tradnl" sz="1200" b="1" dirty="0" smtClean="0">
                <a:solidFill>
                  <a:srgbClr val="0000FF"/>
                </a:solidFill>
                <a:latin typeface="+mn-lt"/>
              </a:rPr>
              <a:t>resultados de la evaluación probabilista del riesgo</a:t>
            </a:r>
            <a:r>
              <a:rPr lang="es-ES_tradnl" sz="1200" dirty="0" smtClean="0">
                <a:solidFill>
                  <a:srgbClr val="000000"/>
                </a:solidFill>
                <a:latin typeface="+mn-lt"/>
              </a:rPr>
              <a:t>, que considera escenarios actuales y futuros, </a:t>
            </a:r>
            <a:r>
              <a:rPr lang="es-ES_tradnl" sz="1200" b="1" dirty="0" smtClean="0">
                <a:solidFill>
                  <a:srgbClr val="0000FF"/>
                </a:solidFill>
                <a:latin typeface="+mn-lt"/>
              </a:rPr>
              <a:t>indican que las medidas que se han considerado, aunque pueden llegar a impactar de manera positiva algunos municipios puede afectar negativamente otros</a:t>
            </a:r>
            <a:r>
              <a:rPr lang="es-ES_tradnl" sz="1200" dirty="0" smtClean="0">
                <a:solidFill>
                  <a:srgbClr val="000000"/>
                </a:solidFill>
                <a:latin typeface="+mn-lt"/>
              </a:rPr>
              <a:t>. Esto indica que las intervenciones en La </a:t>
            </a:r>
            <a:r>
              <a:rPr lang="es-ES_tradnl" sz="1200" dirty="0" err="1" smtClean="0">
                <a:solidFill>
                  <a:srgbClr val="000000"/>
                </a:solidFill>
                <a:latin typeface="+mn-lt"/>
              </a:rPr>
              <a:t>Mojana</a:t>
            </a:r>
            <a:r>
              <a:rPr lang="es-ES_tradnl" sz="1200" dirty="0" smtClean="0">
                <a:solidFill>
                  <a:srgbClr val="000000"/>
                </a:solidFill>
                <a:latin typeface="+mn-lt"/>
              </a:rPr>
              <a:t> deben hacerse de manera diferencial desde el punto de vista espacial.</a:t>
            </a:r>
          </a:p>
          <a:p>
            <a:endParaRPr lang="en-US" dirty="0" err="1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47F2B8-F5EB-4F8B-A51C-C8C18DA8C7FF}" type="slidenum">
              <a:rPr lang="es-MX" smtClean="0"/>
              <a:pPr/>
              <a:t>12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999587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Cambiar</a:t>
            </a:r>
            <a:r>
              <a:rPr lang="en-US" dirty="0" smtClean="0"/>
              <a:t> </a:t>
            </a:r>
            <a:r>
              <a:rPr lang="en-US" dirty="0" err="1" smtClean="0"/>
              <a:t>esta</a:t>
            </a:r>
            <a:r>
              <a:rPr lang="en-US" dirty="0" smtClean="0"/>
              <a:t> </a:t>
            </a:r>
            <a:r>
              <a:rPr lang="en-US" dirty="0" err="1" smtClean="0"/>
              <a:t>diapositiva</a:t>
            </a:r>
            <a:r>
              <a:rPr lang="en-US" dirty="0" smtClean="0"/>
              <a:t> </a:t>
            </a:r>
            <a:r>
              <a:rPr lang="en-US" dirty="0" err="1" smtClean="0"/>
              <a:t>por</a:t>
            </a:r>
            <a:r>
              <a:rPr lang="en-US" dirty="0" smtClean="0"/>
              <a:t> </a:t>
            </a:r>
            <a:r>
              <a:rPr lang="en-US" dirty="0" err="1" smtClean="0"/>
              <a:t>una</a:t>
            </a:r>
            <a:r>
              <a:rPr lang="en-US" dirty="0" smtClean="0"/>
              <a:t> mas </a:t>
            </a:r>
            <a:r>
              <a:rPr lang="en-US" dirty="0" err="1" smtClean="0"/>
              <a:t>gráfica</a:t>
            </a:r>
          </a:p>
          <a:p>
            <a:r>
              <a:rPr lang="en-US" dirty="0" err="1" smtClean="0"/>
              <a:t>----- Meeting Notes (2/25/16 08:24) -----</a:t>
            </a:r>
          </a:p>
          <a:p>
            <a:r>
              <a:rPr lang="en-US" dirty="0" err="1" smtClean="0"/>
              <a:t>Enfoque visual: cuando introduzcamos una foto del antes y otra del después. Lo que logra </a:t>
            </a:r>
          </a:p>
          <a:p>
            <a:r>
              <a:rPr lang="en-US" dirty="0" err="1" smtClean="0"/>
              <a:t>La imagen con el dique lo que hubiese pasado. Valió</a:t>
            </a:r>
            <a:r>
              <a:rPr lang="en-US" dirty="0" smtClean="0"/>
              <a:t> la </a:t>
            </a:r>
            <a:r>
              <a:rPr lang="en-US" dirty="0" err="1" smtClean="0"/>
              <a:t>pena</a:t>
            </a:r>
            <a:r>
              <a:rPr lang="en-US" dirty="0" smtClean="0"/>
              <a:t> </a:t>
            </a:r>
            <a:r>
              <a:rPr lang="en-US" dirty="0" err="1" smtClean="0"/>
              <a:t>esperarse</a:t>
            </a:r>
            <a:endParaRPr lang="en-US" dirty="0" smtClean="0"/>
          </a:p>
          <a:p>
            <a:pPr algn="just"/>
            <a:r>
              <a:rPr lang="es-ES_tradnl" sz="1200" dirty="0" smtClean="0">
                <a:solidFill>
                  <a:srgbClr val="000000"/>
                </a:solidFill>
                <a:latin typeface="+mn-lt"/>
              </a:rPr>
              <a:t>Por muchos años, se ha venido interviniendo la </a:t>
            </a:r>
            <a:r>
              <a:rPr lang="es-ES_tradnl" sz="1200" dirty="0" err="1" smtClean="0">
                <a:solidFill>
                  <a:srgbClr val="000000"/>
                </a:solidFill>
                <a:latin typeface="+mn-lt"/>
              </a:rPr>
              <a:t>region</a:t>
            </a:r>
            <a:r>
              <a:rPr lang="es-ES_tradnl" sz="1200" dirty="0" smtClean="0">
                <a:solidFill>
                  <a:srgbClr val="000000"/>
                </a:solidFill>
                <a:latin typeface="+mn-lt"/>
              </a:rPr>
              <a:t> de La </a:t>
            </a:r>
            <a:r>
              <a:rPr lang="es-ES_tradnl" sz="1200" dirty="0" err="1" smtClean="0">
                <a:solidFill>
                  <a:srgbClr val="000000"/>
                </a:solidFill>
                <a:latin typeface="+mn-lt"/>
              </a:rPr>
              <a:t>Mojana</a:t>
            </a:r>
            <a:r>
              <a:rPr lang="es-ES_tradnl" sz="1200" dirty="0" smtClean="0">
                <a:solidFill>
                  <a:srgbClr val="000000"/>
                </a:solidFill>
                <a:latin typeface="+mn-lt"/>
              </a:rPr>
              <a:t> a través de la </a:t>
            </a:r>
            <a:r>
              <a:rPr lang="es-ES_tradnl" sz="1200" b="1" dirty="0" smtClean="0">
                <a:solidFill>
                  <a:srgbClr val="0000FF"/>
                </a:solidFill>
                <a:latin typeface="+mn-lt"/>
              </a:rPr>
              <a:t>construcción de diques y estructuras de control</a:t>
            </a:r>
            <a:r>
              <a:rPr lang="es-ES_tradnl" sz="1200" dirty="0" smtClean="0">
                <a:solidFill>
                  <a:srgbClr val="000000"/>
                </a:solidFill>
                <a:latin typeface="+mn-lt"/>
              </a:rPr>
              <a:t>, sin embargo los indicadores asociados a </a:t>
            </a:r>
            <a:r>
              <a:rPr lang="es-ES_tradnl" sz="1200" b="1" dirty="0" smtClean="0">
                <a:solidFill>
                  <a:srgbClr val="0000FF"/>
                </a:solidFill>
                <a:latin typeface="+mn-lt"/>
              </a:rPr>
              <a:t>productividad y calidad de vida no han mejorado </a:t>
            </a:r>
            <a:r>
              <a:rPr lang="es-ES_tradnl" sz="1200" dirty="0" smtClean="0">
                <a:solidFill>
                  <a:srgbClr val="000000"/>
                </a:solidFill>
                <a:latin typeface="+mn-lt"/>
              </a:rPr>
              <a:t>y en muchos casos el panorama es aún peor.</a:t>
            </a:r>
            <a:endParaRPr lang="en-US" sz="1200" dirty="0" smtClean="0">
              <a:solidFill>
                <a:srgbClr val="000000"/>
              </a:solidFill>
              <a:latin typeface="+mn-lt"/>
            </a:endParaRPr>
          </a:p>
          <a:p>
            <a:pPr algn="just"/>
            <a:r>
              <a:rPr lang="es-ES_tradnl" sz="1200" dirty="0" smtClean="0">
                <a:solidFill>
                  <a:srgbClr val="000000"/>
                </a:solidFill>
                <a:latin typeface="+mn-lt"/>
              </a:rPr>
              <a:t>Los resultados de este proyecto basados en modelación de la amenaza y del riesgo con un enfoque probabilista </a:t>
            </a:r>
            <a:r>
              <a:rPr lang="es-ES_tradnl" sz="1200" b="1" dirty="0" smtClean="0">
                <a:solidFill>
                  <a:srgbClr val="0000FF"/>
                </a:solidFill>
                <a:latin typeface="+mn-lt"/>
              </a:rPr>
              <a:t>indican que la infraestructura de control de inundaciones (diques) no mejora el riesgo por inundaciones </a:t>
            </a:r>
            <a:r>
              <a:rPr lang="es-ES_tradnl" sz="1200" dirty="0" smtClean="0">
                <a:solidFill>
                  <a:schemeClr val="tx1"/>
                </a:solidFill>
                <a:latin typeface="+mn-lt"/>
              </a:rPr>
              <a:t>y en muchos casos lo agrava.</a:t>
            </a:r>
            <a:r>
              <a:rPr lang="es-ES_tradnl" sz="1200" b="1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s-ES_tradnl" sz="1200" dirty="0" smtClean="0">
                <a:solidFill>
                  <a:srgbClr val="000000"/>
                </a:solidFill>
                <a:latin typeface="+mn-lt"/>
              </a:rPr>
              <a:t>En ese sentido, es </a:t>
            </a:r>
            <a:r>
              <a:rPr lang="es-ES_tradnl" sz="1200" b="1" dirty="0" smtClean="0">
                <a:solidFill>
                  <a:srgbClr val="0000FF"/>
                </a:solidFill>
                <a:latin typeface="+mn-lt"/>
              </a:rPr>
              <a:t>indispensable cambiar la estrategia de intervención</a:t>
            </a:r>
            <a:r>
              <a:rPr lang="es-ES_tradnl" sz="1200" dirty="0" smtClean="0">
                <a:solidFill>
                  <a:srgbClr val="000000"/>
                </a:solidFill>
                <a:latin typeface="+mn-lt"/>
              </a:rPr>
              <a:t> en La </a:t>
            </a:r>
            <a:r>
              <a:rPr lang="es-ES_tradnl" sz="1200" dirty="0" err="1" smtClean="0">
                <a:solidFill>
                  <a:srgbClr val="000000"/>
                </a:solidFill>
                <a:latin typeface="+mn-lt"/>
              </a:rPr>
              <a:t>Mojana</a:t>
            </a:r>
            <a:r>
              <a:rPr lang="es-ES_tradnl" sz="1200" dirty="0" smtClean="0">
                <a:solidFill>
                  <a:srgbClr val="000000"/>
                </a:solidFill>
                <a:latin typeface="+mn-lt"/>
              </a:rPr>
              <a:t>.</a:t>
            </a:r>
            <a:endParaRPr lang="en-US" sz="1200" dirty="0" smtClean="0">
              <a:solidFill>
                <a:srgbClr val="000000"/>
              </a:solidFill>
              <a:latin typeface="+mn-lt"/>
            </a:endParaRPr>
          </a:p>
          <a:p>
            <a:pPr algn="just"/>
            <a:r>
              <a:rPr lang="es-ES_tradnl" sz="1200" dirty="0" smtClean="0">
                <a:solidFill>
                  <a:srgbClr val="000000"/>
                </a:solidFill>
                <a:latin typeface="+mn-lt"/>
              </a:rPr>
              <a:t>Los </a:t>
            </a:r>
            <a:r>
              <a:rPr lang="es-ES_tradnl" sz="1200" b="1" dirty="0" smtClean="0">
                <a:solidFill>
                  <a:srgbClr val="0000FF"/>
                </a:solidFill>
                <a:latin typeface="+mn-lt"/>
              </a:rPr>
              <a:t>resultados de la evaluación probabilista del riesgo</a:t>
            </a:r>
            <a:r>
              <a:rPr lang="es-ES_tradnl" sz="1200" dirty="0" smtClean="0">
                <a:solidFill>
                  <a:srgbClr val="000000"/>
                </a:solidFill>
                <a:latin typeface="+mn-lt"/>
              </a:rPr>
              <a:t>, que considera escenarios actuales y futuros, </a:t>
            </a:r>
            <a:r>
              <a:rPr lang="es-ES_tradnl" sz="1200" b="1" dirty="0" smtClean="0">
                <a:solidFill>
                  <a:srgbClr val="0000FF"/>
                </a:solidFill>
                <a:latin typeface="+mn-lt"/>
              </a:rPr>
              <a:t>indican que las medidas que se han considerado, aunque pueden llegar a impactar de manera positiva algunos municipios puede afectar negativamente otros</a:t>
            </a:r>
            <a:r>
              <a:rPr lang="es-ES_tradnl" sz="1200" dirty="0" smtClean="0">
                <a:solidFill>
                  <a:srgbClr val="000000"/>
                </a:solidFill>
                <a:latin typeface="+mn-lt"/>
              </a:rPr>
              <a:t>. Esto indica que las intervenciones en La </a:t>
            </a:r>
            <a:r>
              <a:rPr lang="es-ES_tradnl" sz="1200" dirty="0" err="1" smtClean="0">
                <a:solidFill>
                  <a:srgbClr val="000000"/>
                </a:solidFill>
                <a:latin typeface="+mn-lt"/>
              </a:rPr>
              <a:t>Mojana</a:t>
            </a:r>
            <a:r>
              <a:rPr lang="es-ES_tradnl" sz="1200" dirty="0" smtClean="0">
                <a:solidFill>
                  <a:srgbClr val="000000"/>
                </a:solidFill>
                <a:latin typeface="+mn-lt"/>
              </a:rPr>
              <a:t> deben hacerse de manera diferencial desde el punto de vista espacial.</a:t>
            </a:r>
          </a:p>
          <a:p>
            <a:endParaRPr lang="en-US" dirty="0" err="1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47F2B8-F5EB-4F8B-A51C-C8C18DA8C7FF}" type="slidenum">
              <a:rPr lang="es-MX" smtClean="0"/>
              <a:pPr/>
              <a:t>13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999587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Cambiar</a:t>
            </a:r>
            <a:r>
              <a:rPr lang="en-US" dirty="0" smtClean="0"/>
              <a:t> </a:t>
            </a:r>
            <a:r>
              <a:rPr lang="en-US" dirty="0" err="1" smtClean="0"/>
              <a:t>esta</a:t>
            </a:r>
            <a:r>
              <a:rPr lang="en-US" dirty="0" smtClean="0"/>
              <a:t> </a:t>
            </a:r>
            <a:r>
              <a:rPr lang="en-US" dirty="0" err="1" smtClean="0"/>
              <a:t>diapositiva</a:t>
            </a:r>
            <a:r>
              <a:rPr lang="en-US" dirty="0" smtClean="0"/>
              <a:t> </a:t>
            </a:r>
            <a:r>
              <a:rPr lang="en-US" dirty="0" err="1" smtClean="0"/>
              <a:t>por</a:t>
            </a:r>
            <a:r>
              <a:rPr lang="en-US" dirty="0" smtClean="0"/>
              <a:t> </a:t>
            </a:r>
            <a:r>
              <a:rPr lang="en-US" dirty="0" err="1" smtClean="0"/>
              <a:t>una</a:t>
            </a:r>
            <a:r>
              <a:rPr lang="en-US" dirty="0" smtClean="0"/>
              <a:t> mas </a:t>
            </a:r>
            <a:r>
              <a:rPr lang="en-US" dirty="0" err="1" smtClean="0"/>
              <a:t>gráfica</a:t>
            </a:r>
          </a:p>
          <a:p>
            <a:r>
              <a:rPr lang="en-US" dirty="0" err="1" smtClean="0"/>
              <a:t>----- Meeting Notes (2/25/16 08:24) -----</a:t>
            </a:r>
          </a:p>
          <a:p>
            <a:r>
              <a:rPr lang="en-US" dirty="0" err="1" smtClean="0"/>
              <a:t>Enfoque visual: cuando introduzcamos una foto del antes y otra del después. Lo que logra </a:t>
            </a:r>
          </a:p>
          <a:p>
            <a:r>
              <a:rPr lang="en-US" dirty="0" err="1" smtClean="0"/>
              <a:t>La imagen con el dique lo que hubiese pasado. Valió</a:t>
            </a:r>
            <a:r>
              <a:rPr lang="en-US" dirty="0" smtClean="0"/>
              <a:t> la </a:t>
            </a:r>
            <a:r>
              <a:rPr lang="en-US" dirty="0" err="1" smtClean="0"/>
              <a:t>pena</a:t>
            </a:r>
            <a:r>
              <a:rPr lang="en-US" dirty="0" smtClean="0"/>
              <a:t> </a:t>
            </a:r>
            <a:r>
              <a:rPr lang="en-US" dirty="0" err="1" smtClean="0"/>
              <a:t>esperarse</a:t>
            </a:r>
            <a:endParaRPr lang="en-US" dirty="0" smtClean="0"/>
          </a:p>
          <a:p>
            <a:pPr algn="just"/>
            <a:r>
              <a:rPr lang="es-ES_tradnl" sz="1200" dirty="0" smtClean="0">
                <a:solidFill>
                  <a:srgbClr val="000000"/>
                </a:solidFill>
                <a:latin typeface="+mn-lt"/>
              </a:rPr>
              <a:t>Por muchos años, se ha venido interviniendo la </a:t>
            </a:r>
            <a:r>
              <a:rPr lang="es-ES_tradnl" sz="1200" dirty="0" err="1" smtClean="0">
                <a:solidFill>
                  <a:srgbClr val="000000"/>
                </a:solidFill>
                <a:latin typeface="+mn-lt"/>
              </a:rPr>
              <a:t>region</a:t>
            </a:r>
            <a:r>
              <a:rPr lang="es-ES_tradnl" sz="1200" dirty="0" smtClean="0">
                <a:solidFill>
                  <a:srgbClr val="000000"/>
                </a:solidFill>
                <a:latin typeface="+mn-lt"/>
              </a:rPr>
              <a:t> de La </a:t>
            </a:r>
            <a:r>
              <a:rPr lang="es-ES_tradnl" sz="1200" dirty="0" err="1" smtClean="0">
                <a:solidFill>
                  <a:srgbClr val="000000"/>
                </a:solidFill>
                <a:latin typeface="+mn-lt"/>
              </a:rPr>
              <a:t>Mojana</a:t>
            </a:r>
            <a:r>
              <a:rPr lang="es-ES_tradnl" sz="1200" dirty="0" smtClean="0">
                <a:solidFill>
                  <a:srgbClr val="000000"/>
                </a:solidFill>
                <a:latin typeface="+mn-lt"/>
              </a:rPr>
              <a:t> a través de la </a:t>
            </a:r>
            <a:r>
              <a:rPr lang="es-ES_tradnl" sz="1200" b="1" dirty="0" smtClean="0">
                <a:solidFill>
                  <a:srgbClr val="0000FF"/>
                </a:solidFill>
                <a:latin typeface="+mn-lt"/>
              </a:rPr>
              <a:t>construcción de diques y estructuras de control</a:t>
            </a:r>
            <a:r>
              <a:rPr lang="es-ES_tradnl" sz="1200" dirty="0" smtClean="0">
                <a:solidFill>
                  <a:srgbClr val="000000"/>
                </a:solidFill>
                <a:latin typeface="+mn-lt"/>
              </a:rPr>
              <a:t>, sin embargo los indicadores asociados a </a:t>
            </a:r>
            <a:r>
              <a:rPr lang="es-ES_tradnl" sz="1200" b="1" dirty="0" smtClean="0">
                <a:solidFill>
                  <a:srgbClr val="0000FF"/>
                </a:solidFill>
                <a:latin typeface="+mn-lt"/>
              </a:rPr>
              <a:t>productividad y calidad de vida no han mejorado </a:t>
            </a:r>
            <a:r>
              <a:rPr lang="es-ES_tradnl" sz="1200" dirty="0" smtClean="0">
                <a:solidFill>
                  <a:srgbClr val="000000"/>
                </a:solidFill>
                <a:latin typeface="+mn-lt"/>
              </a:rPr>
              <a:t>y en muchos casos el panorama es aún peor.</a:t>
            </a:r>
            <a:endParaRPr lang="en-US" sz="1200" dirty="0" smtClean="0">
              <a:solidFill>
                <a:srgbClr val="000000"/>
              </a:solidFill>
              <a:latin typeface="+mn-lt"/>
            </a:endParaRPr>
          </a:p>
          <a:p>
            <a:pPr algn="just"/>
            <a:r>
              <a:rPr lang="es-ES_tradnl" sz="1200" dirty="0" smtClean="0">
                <a:solidFill>
                  <a:srgbClr val="000000"/>
                </a:solidFill>
                <a:latin typeface="+mn-lt"/>
              </a:rPr>
              <a:t>Los resultados de este proyecto basados en modelación de la amenaza y del riesgo con un enfoque probabilista </a:t>
            </a:r>
            <a:r>
              <a:rPr lang="es-ES_tradnl" sz="1200" b="1" dirty="0" smtClean="0">
                <a:solidFill>
                  <a:srgbClr val="0000FF"/>
                </a:solidFill>
                <a:latin typeface="+mn-lt"/>
              </a:rPr>
              <a:t>indican que la infraestructura de control de inundaciones (diques) no mejora el riesgo por inundaciones </a:t>
            </a:r>
            <a:r>
              <a:rPr lang="es-ES_tradnl" sz="1200" dirty="0" smtClean="0">
                <a:solidFill>
                  <a:schemeClr val="tx1"/>
                </a:solidFill>
                <a:latin typeface="+mn-lt"/>
              </a:rPr>
              <a:t>y en muchos casos lo agrava.</a:t>
            </a:r>
            <a:r>
              <a:rPr lang="es-ES_tradnl" sz="1200" b="1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s-ES_tradnl" sz="1200" dirty="0" smtClean="0">
                <a:solidFill>
                  <a:srgbClr val="000000"/>
                </a:solidFill>
                <a:latin typeface="+mn-lt"/>
              </a:rPr>
              <a:t>En ese sentido, es </a:t>
            </a:r>
            <a:r>
              <a:rPr lang="es-ES_tradnl" sz="1200" b="1" dirty="0" smtClean="0">
                <a:solidFill>
                  <a:srgbClr val="0000FF"/>
                </a:solidFill>
                <a:latin typeface="+mn-lt"/>
              </a:rPr>
              <a:t>indispensable cambiar la estrategia de intervención</a:t>
            </a:r>
            <a:r>
              <a:rPr lang="es-ES_tradnl" sz="1200" dirty="0" smtClean="0">
                <a:solidFill>
                  <a:srgbClr val="000000"/>
                </a:solidFill>
                <a:latin typeface="+mn-lt"/>
              </a:rPr>
              <a:t> en La </a:t>
            </a:r>
            <a:r>
              <a:rPr lang="es-ES_tradnl" sz="1200" dirty="0" err="1" smtClean="0">
                <a:solidFill>
                  <a:srgbClr val="000000"/>
                </a:solidFill>
                <a:latin typeface="+mn-lt"/>
              </a:rPr>
              <a:t>Mojana</a:t>
            </a:r>
            <a:r>
              <a:rPr lang="es-ES_tradnl" sz="1200" dirty="0" smtClean="0">
                <a:solidFill>
                  <a:srgbClr val="000000"/>
                </a:solidFill>
                <a:latin typeface="+mn-lt"/>
              </a:rPr>
              <a:t>.</a:t>
            </a:r>
            <a:endParaRPr lang="en-US" sz="1200" dirty="0" smtClean="0">
              <a:solidFill>
                <a:srgbClr val="000000"/>
              </a:solidFill>
              <a:latin typeface="+mn-lt"/>
            </a:endParaRPr>
          </a:p>
          <a:p>
            <a:pPr algn="just"/>
            <a:r>
              <a:rPr lang="es-ES_tradnl" sz="1200" dirty="0" smtClean="0">
                <a:solidFill>
                  <a:srgbClr val="000000"/>
                </a:solidFill>
                <a:latin typeface="+mn-lt"/>
              </a:rPr>
              <a:t>Los </a:t>
            </a:r>
            <a:r>
              <a:rPr lang="es-ES_tradnl" sz="1200" b="1" dirty="0" smtClean="0">
                <a:solidFill>
                  <a:srgbClr val="0000FF"/>
                </a:solidFill>
                <a:latin typeface="+mn-lt"/>
              </a:rPr>
              <a:t>resultados de la evaluación probabilista del riesgo</a:t>
            </a:r>
            <a:r>
              <a:rPr lang="es-ES_tradnl" sz="1200" dirty="0" smtClean="0">
                <a:solidFill>
                  <a:srgbClr val="000000"/>
                </a:solidFill>
                <a:latin typeface="+mn-lt"/>
              </a:rPr>
              <a:t>, que considera escenarios actuales y futuros, </a:t>
            </a:r>
            <a:r>
              <a:rPr lang="es-ES_tradnl" sz="1200" b="1" dirty="0" smtClean="0">
                <a:solidFill>
                  <a:srgbClr val="0000FF"/>
                </a:solidFill>
                <a:latin typeface="+mn-lt"/>
              </a:rPr>
              <a:t>indican que las medidas que se han considerado, aunque pueden llegar a impactar de manera positiva algunos municipios puede afectar negativamente otros</a:t>
            </a:r>
            <a:r>
              <a:rPr lang="es-ES_tradnl" sz="1200" dirty="0" smtClean="0">
                <a:solidFill>
                  <a:srgbClr val="000000"/>
                </a:solidFill>
                <a:latin typeface="+mn-lt"/>
              </a:rPr>
              <a:t>. Esto indica que las intervenciones en La </a:t>
            </a:r>
            <a:r>
              <a:rPr lang="es-ES_tradnl" sz="1200" dirty="0" err="1" smtClean="0">
                <a:solidFill>
                  <a:srgbClr val="000000"/>
                </a:solidFill>
                <a:latin typeface="+mn-lt"/>
              </a:rPr>
              <a:t>Mojana</a:t>
            </a:r>
            <a:r>
              <a:rPr lang="es-ES_tradnl" sz="1200" dirty="0" smtClean="0">
                <a:solidFill>
                  <a:srgbClr val="000000"/>
                </a:solidFill>
                <a:latin typeface="+mn-lt"/>
              </a:rPr>
              <a:t> deben hacerse de manera diferencial desde el punto de vista espacial.</a:t>
            </a:r>
          </a:p>
          <a:p>
            <a:endParaRPr lang="en-US" dirty="0" err="1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47F2B8-F5EB-4F8B-A51C-C8C18DA8C7FF}" type="slidenum">
              <a:rPr lang="es-MX" smtClean="0"/>
              <a:pPr/>
              <a:t>14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999587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47F2B8-F5EB-4F8B-A51C-C8C18DA8C7FF}" type="slidenum">
              <a:rPr lang="es-MX" smtClean="0"/>
              <a:pPr/>
              <a:t>17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068378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47F2B8-F5EB-4F8B-A51C-C8C18DA8C7FF}" type="slidenum">
              <a:rPr lang="es-MX" smtClean="0"/>
              <a:pPr/>
              <a:t>18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068378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4156" y="640081"/>
            <a:ext cx="9793764" cy="448056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es-ES_tradnl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8311" y="5200650"/>
            <a:ext cx="8065453" cy="128016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5ECD5-515E-4817-8A06-1D2ED2C83850}" type="datetime4">
              <a:rPr lang="en-US" smtClean="0"/>
              <a:pPr/>
              <a:t>July 18, 2016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D72EBF8-7CF5-44B7-B2BF-E22DE4D0703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4C54F-0AA9-A843-AC71-E3D7A14806AF}" type="datetimeFigureOut">
              <a:rPr lang="en-US" smtClean="0"/>
              <a:pPr/>
              <a:t>7/18/16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3CF28-9849-2146-A790-0A537B790C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53504" y="288372"/>
            <a:ext cx="2592467" cy="6144101"/>
          </a:xfrm>
        </p:spPr>
        <p:txBody>
          <a:bodyPr vert="eaVert"/>
          <a:lstStyle/>
          <a:p>
            <a:r>
              <a:rPr lang="es-ES_tradnl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6104" y="288372"/>
            <a:ext cx="7585366" cy="6144101"/>
          </a:xfrm>
        </p:spPr>
        <p:txBody>
          <a:bodyPr vert="eaVert"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4C54F-0AA9-A843-AC71-E3D7A14806AF}" type="datetimeFigureOut">
              <a:rPr lang="en-US" smtClean="0"/>
              <a:pPr/>
              <a:t>7/18/16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3CF28-9849-2146-A790-0A537B790C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 hasCustomPrompt="1"/>
          </p:nvPr>
        </p:nvSpPr>
        <p:spPr>
          <a:xfrm>
            <a:off x="226198" y="122464"/>
            <a:ext cx="10081846" cy="600054"/>
          </a:xfrm>
          <a:prstGeom prst="rect">
            <a:avLst/>
          </a:prstGeom>
        </p:spPr>
        <p:txBody>
          <a:bodyPr/>
          <a:lstStyle>
            <a:lvl1pPr algn="l">
              <a:defRPr sz="3700" b="1">
                <a:solidFill>
                  <a:schemeClr val="tx1"/>
                </a:solidFill>
                <a:latin typeface="Lucida Sans" pitchFamily="34" charset="0"/>
                <a:cs typeface="Times New Roman" pitchFamily="18" charset="0"/>
              </a:defRPr>
            </a:lvl1pPr>
          </a:lstStyle>
          <a:p>
            <a:r>
              <a:rPr lang="es-ES" dirty="0" smtClean="0"/>
              <a:t>Título</a:t>
            </a:r>
            <a:endParaRPr lang="es-ES" dirty="0"/>
          </a:p>
        </p:txBody>
      </p:sp>
      <p:sp>
        <p:nvSpPr>
          <p:cNvPr id="10" name="9 Marcador de texto"/>
          <p:cNvSpPr>
            <a:spLocks noGrp="1"/>
          </p:cNvSpPr>
          <p:nvPr>
            <p:ph type="body" sz="quarter" idx="10" hasCustomPrompt="1"/>
          </p:nvPr>
        </p:nvSpPr>
        <p:spPr>
          <a:xfrm>
            <a:off x="226198" y="722518"/>
            <a:ext cx="9451702" cy="601020"/>
          </a:xfrm>
          <a:prstGeom prst="rect">
            <a:avLst/>
          </a:prstGeom>
        </p:spPr>
        <p:txBody>
          <a:bodyPr/>
          <a:lstStyle>
            <a:lvl1pPr>
              <a:buNone/>
              <a:defRPr sz="2300" b="1">
                <a:latin typeface="Lucida Sans" pitchFamily="34" charset="0"/>
              </a:defRPr>
            </a:lvl1pPr>
          </a:lstStyle>
          <a:p>
            <a:pPr lvl="0"/>
            <a:r>
              <a:rPr lang="es-CO" dirty="0" smtClean="0"/>
              <a:t>Subtitulo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9856772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4C54F-0AA9-A843-AC71-E3D7A14806AF}" type="datetimeFigureOut">
              <a:rPr lang="en-US" smtClean="0"/>
              <a:pPr/>
              <a:t>7/18/16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3CF28-9849-2146-A790-0A537B790C7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28224" y="0"/>
            <a:ext cx="11473254" cy="72009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0164" y="1440182"/>
            <a:ext cx="9793764" cy="2630329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s-ES_tradnl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0164" y="4272203"/>
            <a:ext cx="9793764" cy="1188481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22427-B1DD-49E6-9F05-DE0F1467D7DC}" type="datetime4">
              <a:rPr lang="en-US" smtClean="0"/>
              <a:pPr/>
              <a:t>July 18, 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2EBF8-7CF5-44B7-B2BF-E22DE4D0703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5665020" y="4120516"/>
            <a:ext cx="106819" cy="8901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5917065" y="4120516"/>
            <a:ext cx="106819" cy="8901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5414175" y="4120516"/>
            <a:ext cx="106819" cy="8901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57055" y="1680211"/>
            <a:ext cx="5088916" cy="4752261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4C54F-0AA9-A843-AC71-E3D7A14806AF}" type="datetimeFigureOut">
              <a:rPr lang="en-US" smtClean="0"/>
              <a:pPr/>
              <a:t>7/18/16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3CF28-9849-2146-A790-0A537B790C7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60883" y="1680210"/>
            <a:ext cx="5092757" cy="4752594"/>
          </a:xfrm>
        </p:spPr>
        <p:txBody>
          <a:bodyPr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6104" y="1680210"/>
            <a:ext cx="5090917" cy="64008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57058" y="1680210"/>
            <a:ext cx="5092917" cy="64008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4C54F-0AA9-A843-AC71-E3D7A14806AF}" type="datetimeFigureOut">
              <a:rPr lang="en-US" smtClean="0"/>
              <a:pPr/>
              <a:t>7/18/16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3CF28-9849-2146-A790-0A537B790C7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576104" y="2323490"/>
            <a:ext cx="5092757" cy="4109314"/>
          </a:xfrm>
        </p:spPr>
        <p:txBody>
          <a:bodyPr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5887780" y="2323492"/>
            <a:ext cx="5092757" cy="4108846"/>
          </a:xfrm>
        </p:spPr>
        <p:txBody>
          <a:bodyPr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4C54F-0AA9-A843-AC71-E3D7A14806AF}" type="datetimeFigureOut">
              <a:rPr lang="en-US" smtClean="0"/>
              <a:pPr/>
              <a:t>7/18/16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3CF28-9849-2146-A790-0A537B790C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4C54F-0AA9-A843-AC71-E3D7A14806AF}" type="datetimeFigureOut">
              <a:rPr lang="en-US" smtClean="0"/>
              <a:pPr/>
              <a:t>7/18/16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3CF28-9849-2146-A790-0A537B790C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43343" y="280036"/>
            <a:ext cx="3790683" cy="2200275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es-ES_tradnl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6166" y="286703"/>
            <a:ext cx="6295134" cy="614576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43343" y="2560321"/>
            <a:ext cx="3790683" cy="3872151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4C54F-0AA9-A843-AC71-E3D7A14806AF}" type="datetimeFigureOut">
              <a:rPr lang="en-US" smtClean="0"/>
              <a:pPr/>
              <a:t>7/18/16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3CF28-9849-2146-A790-0A537B790C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16382" y="240030"/>
            <a:ext cx="7197295" cy="940118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es-ES_tradnl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00343" y="1200151"/>
            <a:ext cx="7629373" cy="4768096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_tradnl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16382" y="6100763"/>
            <a:ext cx="7197295" cy="56007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4C54F-0AA9-A843-AC71-E3D7A14806AF}" type="datetimeFigureOut">
              <a:rPr lang="en-US" smtClean="0"/>
              <a:pPr/>
              <a:t>7/18/16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3CF28-9849-2146-A790-0A537B790C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alphaModFix amt="88000"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76104" y="0"/>
            <a:ext cx="10369868" cy="168021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s-ES_tradnl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6104" y="1680211"/>
            <a:ext cx="10369868" cy="47522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18262" y="6674170"/>
            <a:ext cx="2628473" cy="38338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2804C54F-0AA9-A843-AC71-E3D7A14806AF}" type="datetimeFigureOut">
              <a:rPr lang="en-US" smtClean="0"/>
              <a:pPr/>
              <a:t>7/18/16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0597" y="6674170"/>
            <a:ext cx="3588646" cy="383381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65126" y="6674170"/>
            <a:ext cx="708128" cy="383381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A253CF28-9849-2146-A790-0A537B790C7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10657365" y="6824355"/>
            <a:ext cx="106819" cy="8901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717129" y="6824355"/>
            <a:ext cx="106819" cy="8901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700" r:id="rId12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4" Type="http://schemas.openxmlformats.org/officeDocument/2006/relationships/image" Target="../media/image35.png"/><Relationship Id="rId5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4" Type="http://schemas.openxmlformats.org/officeDocument/2006/relationships/image" Target="../media/image37.jpeg"/><Relationship Id="rId5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4" Type="http://schemas.openxmlformats.org/officeDocument/2006/relationships/image" Target="../media/image37.jpeg"/><Relationship Id="rId5" Type="http://schemas.openxmlformats.org/officeDocument/2006/relationships/image" Target="../media/image38.jpeg"/><Relationship Id="rId6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4" Type="http://schemas.openxmlformats.org/officeDocument/2006/relationships/image" Target="../media/image40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4" Type="http://schemas.openxmlformats.org/officeDocument/2006/relationships/image" Target="../media/image43.emf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1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4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5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6.jpeg"/><Relationship Id="rId3" Type="http://schemas.openxmlformats.org/officeDocument/2006/relationships/image" Target="../media/image47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8.jpeg"/><Relationship Id="rId3" Type="http://schemas.openxmlformats.org/officeDocument/2006/relationships/image" Target="../media/image49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0.jpeg"/><Relationship Id="rId3" Type="http://schemas.openxmlformats.org/officeDocument/2006/relationships/image" Target="../media/image51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2.jpeg"/><Relationship Id="rId3" Type="http://schemas.openxmlformats.org/officeDocument/2006/relationships/image" Target="../media/image53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4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7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8.jpeg"/><Relationship Id="rId3" Type="http://schemas.openxmlformats.org/officeDocument/2006/relationships/image" Target="../media/image59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60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8" Type="http://schemas.openxmlformats.org/officeDocument/2006/relationships/image" Target="../media/image10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emf"/><Relationship Id="rId3" Type="http://schemas.openxmlformats.org/officeDocument/2006/relationships/image" Target="../media/image17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4" Type="http://schemas.openxmlformats.org/officeDocument/2006/relationships/image" Target="../media/image26.jpeg"/><Relationship Id="rId5" Type="http://schemas.openxmlformats.org/officeDocument/2006/relationships/image" Target="../media/image27.jpeg"/><Relationship Id="rId6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4" Type="http://schemas.openxmlformats.org/officeDocument/2006/relationships/image" Target="../media/image31.emf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/>
          <p:cNvPicPr>
            <a:picLocks noChangeAspect="1"/>
          </p:cNvPicPr>
          <p:nvPr/>
        </p:nvPicPr>
        <p:blipFill rotWithShape="1">
          <a:blip r:embed="rId2"/>
          <a:srcRect t="8831"/>
          <a:stretch/>
        </p:blipFill>
        <p:spPr>
          <a:xfrm>
            <a:off x="-1" y="33126"/>
            <a:ext cx="11522075" cy="5590434"/>
          </a:xfrm>
          <a:prstGeom prst="rect">
            <a:avLst/>
          </a:prstGeom>
        </p:spPr>
      </p:pic>
      <p:sp>
        <p:nvSpPr>
          <p:cNvPr id="9" name="8 CuadroTexto"/>
          <p:cNvSpPr txBox="1"/>
          <p:nvPr/>
        </p:nvSpPr>
        <p:spPr>
          <a:xfrm>
            <a:off x="4546062" y="5623560"/>
            <a:ext cx="69760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b="1" dirty="0" smtClean="0">
                <a:latin typeface="Verdana"/>
                <a:cs typeface="Verdana"/>
              </a:rPr>
              <a:t>Marzo de 2016</a:t>
            </a:r>
            <a:endParaRPr lang="es-MX" b="1" dirty="0">
              <a:latin typeface="Verdana"/>
              <a:cs typeface="Verdana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0" y="0"/>
            <a:ext cx="11522075" cy="1385437"/>
          </a:xfrm>
          <a:prstGeom prst="rect">
            <a:avLst/>
          </a:prstGeom>
          <a:solidFill>
            <a:srgbClr val="0C387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6972" tIns="53485" rIns="106972" bIns="53485" rtlCol="0" anchor="ctr"/>
          <a:lstStyle/>
          <a:p>
            <a:pPr algn="ctr" defTabSz="1069722"/>
            <a:endParaRPr lang="es-CO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3 CuadroTexto"/>
          <p:cNvSpPr txBox="1"/>
          <p:nvPr/>
        </p:nvSpPr>
        <p:spPr>
          <a:xfrm>
            <a:off x="3" y="18186"/>
            <a:ext cx="1152207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800" b="1" dirty="0" smtClean="0">
                <a:solidFill>
                  <a:schemeClr val="bg1"/>
                </a:solidFill>
                <a:latin typeface="Lucida Sans"/>
                <a:ea typeface="Verdana" panose="020B0604030504040204" pitchFamily="34" charset="0"/>
                <a:cs typeface="Lucida Sans"/>
              </a:rPr>
              <a:t>PLAN DE ACCIÓN PARA LA REDUCCIÓN DEL RIESGO DE INUNDACIONES Y LA ADAPTACIÓN AL CAMBIO CLIMÁTICO EN LA MOJANA</a:t>
            </a:r>
            <a:endParaRPr lang="es-CO" sz="2800" b="1" dirty="0">
              <a:latin typeface="Lucida Sans"/>
              <a:ea typeface="Verdana" panose="020B0604030504040204" pitchFamily="34" charset="0"/>
              <a:cs typeface="Lucida Sans"/>
            </a:endParaRPr>
          </a:p>
        </p:txBody>
      </p:sp>
    </p:spTree>
    <p:extLst>
      <p:ext uri="{BB962C8B-B14F-4D97-AF65-F5344CB8AC3E}">
        <p14:creationId xmlns:p14="http://schemas.microsoft.com/office/powerpoint/2010/main" val="19387372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4 CuadroTexto"/>
          <p:cNvSpPr txBox="1"/>
          <p:nvPr/>
        </p:nvSpPr>
        <p:spPr>
          <a:xfrm>
            <a:off x="0" y="11202"/>
            <a:ext cx="11522074" cy="615860"/>
          </a:xfrm>
          <a:prstGeom prst="rect">
            <a:avLst/>
          </a:prstGeom>
          <a:noFill/>
        </p:spPr>
        <p:txBody>
          <a:bodyPr wrap="square" lIns="106985" tIns="53492" rIns="106985" bIns="53492" rtlCol="0">
            <a:spAutoFit/>
          </a:bodyPr>
          <a:lstStyle/>
          <a:p>
            <a:pPr lvl="0" algn="ctr">
              <a:defRPr/>
            </a:pPr>
            <a:r>
              <a:rPr lang="es-ES" sz="3200" b="1" dirty="0" smtClean="0">
                <a:solidFill>
                  <a:srgbClr val="000000"/>
                </a:solidFill>
                <a:latin typeface="Lucida Sans"/>
                <a:ea typeface="Verdana" panose="020B0604030504040204" pitchFamily="34" charset="0"/>
                <a:cs typeface="Lucida Sans"/>
              </a:rPr>
              <a:t>MODELO DE INTERVENCIÓN BASADO EN DIQUES</a:t>
            </a:r>
            <a:endParaRPr lang="es-CO" sz="3200" b="1" kern="0" dirty="0">
              <a:solidFill>
                <a:srgbClr val="000000"/>
              </a:solidFill>
              <a:latin typeface="Lucida Sans"/>
              <a:ea typeface="Verdana" panose="020B0604030504040204" pitchFamily="34" charset="0"/>
              <a:cs typeface="Lucida San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03692" y="800527"/>
            <a:ext cx="1727160" cy="36116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9927" y="959649"/>
            <a:ext cx="5880436" cy="5672012"/>
          </a:xfrm>
          <a:prstGeom prst="rect">
            <a:avLst/>
          </a:prstGeom>
        </p:spPr>
      </p:pic>
      <p:pic>
        <p:nvPicPr>
          <p:cNvPr id="7" name="Imagen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523" y="995510"/>
            <a:ext cx="4849973" cy="5323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6081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C:\Users\Victor\Documents\FOTOS PROYECTO AMARO\PICT025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7572" y="3917793"/>
            <a:ext cx="4024970" cy="3018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4 CuadroTexto"/>
          <p:cNvSpPr txBox="1"/>
          <p:nvPr/>
        </p:nvSpPr>
        <p:spPr>
          <a:xfrm>
            <a:off x="6417573" y="6151756"/>
            <a:ext cx="4024970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ES_tradnl" sz="1400" b="1" dirty="0" smtClean="0">
                <a:solidFill>
                  <a:srgbClr val="000090"/>
                </a:solidFill>
                <a:latin typeface="Verdana"/>
                <a:cs typeface="Verdana"/>
              </a:rPr>
              <a:t>Fenómeno de La Niña 2010-2011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s-ES_tradnl" sz="1400" dirty="0" smtClean="0">
                <a:solidFill>
                  <a:srgbClr val="000090"/>
                </a:solidFill>
                <a:latin typeface="Verdana"/>
                <a:cs typeface="Verdana"/>
              </a:rPr>
              <a:t>11 municipios afectados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s-ES_tradnl" sz="1400" dirty="0" smtClean="0">
                <a:solidFill>
                  <a:srgbClr val="000090"/>
                </a:solidFill>
                <a:latin typeface="Verdana"/>
                <a:cs typeface="Verdana"/>
              </a:rPr>
              <a:t>180.569 personas afectadas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s-ES_tradnl" sz="1400" dirty="0" smtClean="0">
                <a:solidFill>
                  <a:srgbClr val="000090"/>
                </a:solidFill>
                <a:latin typeface="Verdana"/>
                <a:cs typeface="Verdana"/>
              </a:rPr>
              <a:t>316.641 hectáreas inundadas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7572" y="823778"/>
            <a:ext cx="4024970" cy="3029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4 CuadroTexto"/>
          <p:cNvSpPr txBox="1"/>
          <p:nvPr/>
        </p:nvSpPr>
        <p:spPr>
          <a:xfrm>
            <a:off x="0" y="11202"/>
            <a:ext cx="11522073" cy="615860"/>
          </a:xfrm>
          <a:prstGeom prst="rect">
            <a:avLst/>
          </a:prstGeom>
          <a:noFill/>
        </p:spPr>
        <p:txBody>
          <a:bodyPr wrap="square" lIns="106985" tIns="53492" rIns="106985" bIns="53492" rtlCol="0">
            <a:spAutoFit/>
          </a:bodyPr>
          <a:lstStyle/>
          <a:p>
            <a:pPr lvl="0" algn="ctr">
              <a:defRPr/>
            </a:pPr>
            <a:r>
              <a:rPr lang="es-ES" sz="3200" b="1" dirty="0" smtClean="0">
                <a:solidFill>
                  <a:srgbClr val="000000"/>
                </a:solidFill>
                <a:latin typeface="Lucida Sans"/>
                <a:ea typeface="Verdana" panose="020B0604030504040204" pitchFamily="34" charset="0"/>
                <a:cs typeface="Lucida Sans"/>
              </a:rPr>
              <a:t>MODELO DE INTERVENCIÓN BASADO EN DIQUES</a:t>
            </a:r>
            <a:endParaRPr lang="es-CO" sz="3200" b="1" kern="0" dirty="0">
              <a:solidFill>
                <a:srgbClr val="000000"/>
              </a:solidFill>
              <a:latin typeface="Lucida Sans"/>
              <a:ea typeface="Verdana" panose="020B0604030504040204" pitchFamily="34" charset="0"/>
              <a:cs typeface="Lucida Sans"/>
            </a:endParaRPr>
          </a:p>
        </p:txBody>
      </p:sp>
      <p:pic>
        <p:nvPicPr>
          <p:cNvPr id="13" name="Imagen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3523" y="995510"/>
            <a:ext cx="4849973" cy="5323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8620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10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446" b="3350"/>
          <a:stretch/>
        </p:blipFill>
        <p:spPr bwMode="auto">
          <a:xfrm>
            <a:off x="6264669" y="781864"/>
            <a:ext cx="3970536" cy="604468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Imagen 20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93"/>
          <a:stretch/>
        </p:blipFill>
        <p:spPr bwMode="auto">
          <a:xfrm>
            <a:off x="10235205" y="796804"/>
            <a:ext cx="866630" cy="623223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4 CuadroTexto"/>
          <p:cNvSpPr txBox="1"/>
          <p:nvPr/>
        </p:nvSpPr>
        <p:spPr>
          <a:xfrm>
            <a:off x="0" y="11202"/>
            <a:ext cx="11522073" cy="615860"/>
          </a:xfrm>
          <a:prstGeom prst="rect">
            <a:avLst/>
          </a:prstGeom>
          <a:noFill/>
        </p:spPr>
        <p:txBody>
          <a:bodyPr wrap="square" lIns="106985" tIns="53492" rIns="106985" bIns="53492" rtlCol="0">
            <a:spAutoFit/>
          </a:bodyPr>
          <a:lstStyle/>
          <a:p>
            <a:pPr lvl="0" algn="ctr">
              <a:defRPr/>
            </a:pPr>
            <a:r>
              <a:rPr lang="es-ES" sz="3200" b="1" dirty="0" smtClean="0">
                <a:solidFill>
                  <a:srgbClr val="000000"/>
                </a:solidFill>
                <a:latin typeface="Lucida Sans"/>
                <a:ea typeface="Verdana" panose="020B0604030504040204" pitchFamily="34" charset="0"/>
                <a:cs typeface="Lucida Sans"/>
              </a:rPr>
              <a:t>MODELO DE INTERVENCIÓN BASADO EN DIQUES</a:t>
            </a:r>
            <a:endParaRPr lang="es-CO" sz="3200" b="1" kern="0" dirty="0">
              <a:solidFill>
                <a:srgbClr val="000000"/>
              </a:solidFill>
              <a:latin typeface="Lucida Sans"/>
              <a:ea typeface="Verdana" panose="020B0604030504040204" pitchFamily="34" charset="0"/>
              <a:cs typeface="Lucida San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264669" y="6775058"/>
            <a:ext cx="39705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Lucida Sans"/>
                <a:cs typeface="Lucida Sans"/>
              </a:rPr>
              <a:t>PROBABILIDAD DE INUNDACIÓN</a:t>
            </a:r>
            <a:endParaRPr lang="en-US" sz="1600" b="1" dirty="0">
              <a:latin typeface="Lucida Sans"/>
              <a:cs typeface="Lucida Sans"/>
            </a:endParaRPr>
          </a:p>
        </p:txBody>
      </p:sp>
      <p:pic>
        <p:nvPicPr>
          <p:cNvPr id="19" name="Imagen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3523" y="995510"/>
            <a:ext cx="4849973" cy="5323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6677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403692" y="800527"/>
            <a:ext cx="1727160" cy="36116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Imagen 10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446" b="3350"/>
          <a:stretch/>
        </p:blipFill>
        <p:spPr bwMode="auto">
          <a:xfrm>
            <a:off x="6264669" y="781864"/>
            <a:ext cx="3970536" cy="604468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Imagen 20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93"/>
          <a:stretch/>
        </p:blipFill>
        <p:spPr bwMode="auto">
          <a:xfrm>
            <a:off x="10235205" y="796804"/>
            <a:ext cx="866630" cy="623223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4 CuadroTexto"/>
          <p:cNvSpPr txBox="1"/>
          <p:nvPr/>
        </p:nvSpPr>
        <p:spPr>
          <a:xfrm>
            <a:off x="0" y="11202"/>
            <a:ext cx="11522073" cy="615860"/>
          </a:xfrm>
          <a:prstGeom prst="rect">
            <a:avLst/>
          </a:prstGeom>
          <a:noFill/>
        </p:spPr>
        <p:txBody>
          <a:bodyPr wrap="square" lIns="106985" tIns="53492" rIns="106985" bIns="53492" rtlCol="0">
            <a:spAutoFit/>
          </a:bodyPr>
          <a:lstStyle/>
          <a:p>
            <a:pPr lvl="0" algn="ctr">
              <a:defRPr/>
            </a:pPr>
            <a:r>
              <a:rPr lang="es-ES" sz="3200" b="1" dirty="0" smtClean="0">
                <a:solidFill>
                  <a:srgbClr val="000000"/>
                </a:solidFill>
                <a:latin typeface="Lucida Sans"/>
                <a:ea typeface="Verdana" panose="020B0604030504040204" pitchFamily="34" charset="0"/>
                <a:cs typeface="Lucida Sans"/>
              </a:rPr>
              <a:t>MODELO DE INTERVENCIÓN BASADO EN DIQUES</a:t>
            </a:r>
            <a:endParaRPr lang="es-CO" sz="3200" b="1" kern="0" dirty="0">
              <a:solidFill>
                <a:srgbClr val="000000"/>
              </a:solidFill>
              <a:latin typeface="Lucida Sans"/>
              <a:ea typeface="Verdana" panose="020B0604030504040204" pitchFamily="34" charset="0"/>
              <a:cs typeface="Lucida San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264669" y="6775058"/>
            <a:ext cx="39705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Lucida Sans"/>
                <a:cs typeface="Lucida Sans"/>
              </a:rPr>
              <a:t>PROBABILIDAD DE INUNDACIÓN</a:t>
            </a:r>
            <a:endParaRPr lang="en-US" sz="1600" b="1" dirty="0">
              <a:latin typeface="Lucida Sans"/>
              <a:cs typeface="Lucida Sans"/>
            </a:endParaRPr>
          </a:p>
        </p:txBody>
      </p:sp>
      <p:pic>
        <p:nvPicPr>
          <p:cNvPr id="14" name="Imagen 10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9" b="3196"/>
          <a:stretch/>
        </p:blipFill>
        <p:spPr bwMode="auto">
          <a:xfrm>
            <a:off x="6249727" y="785587"/>
            <a:ext cx="3970536" cy="600515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Imagen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3523" y="995510"/>
            <a:ext cx="4849973" cy="5323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9341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4 CuadroTexto"/>
          <p:cNvSpPr txBox="1"/>
          <p:nvPr/>
        </p:nvSpPr>
        <p:spPr>
          <a:xfrm>
            <a:off x="93220" y="43766"/>
            <a:ext cx="11428854" cy="846693"/>
          </a:xfrm>
          <a:prstGeom prst="rect">
            <a:avLst/>
          </a:prstGeom>
          <a:noFill/>
        </p:spPr>
        <p:txBody>
          <a:bodyPr wrap="square" lIns="106985" tIns="53492" rIns="106985" bIns="53492" rtlCol="0">
            <a:spAutoFit/>
          </a:bodyPr>
          <a:lstStyle/>
          <a:p>
            <a:pPr lvl="0" algn="ctr">
              <a:defRPr/>
            </a:pPr>
            <a:r>
              <a:rPr lang="es-ES" sz="2400" b="1" dirty="0" smtClean="0">
                <a:solidFill>
                  <a:srgbClr val="000000"/>
                </a:solidFill>
                <a:latin typeface="Lucida Sans"/>
                <a:ea typeface="Verdana" panose="020B0604030504040204" pitchFamily="34" charset="0"/>
                <a:cs typeface="Lucida Sans"/>
              </a:rPr>
              <a:t>NUEVO MODELO DE INTERVENCIONES BASADO EN GESTIÓN INTEGRAL DEL RIESGO</a:t>
            </a:r>
            <a:endParaRPr lang="es-CO" sz="2400" b="1" kern="0" dirty="0">
              <a:solidFill>
                <a:srgbClr val="000000"/>
              </a:solidFill>
              <a:latin typeface="Lucida Sans"/>
              <a:ea typeface="Verdana" panose="020B0604030504040204" pitchFamily="34" charset="0"/>
              <a:cs typeface="Lucida Sans"/>
            </a:endParaRPr>
          </a:p>
        </p:txBody>
      </p:sp>
      <p:grpSp>
        <p:nvGrpSpPr>
          <p:cNvPr id="15" name="Group 11"/>
          <p:cNvGrpSpPr/>
          <p:nvPr/>
        </p:nvGrpSpPr>
        <p:grpSpPr>
          <a:xfrm>
            <a:off x="454409" y="911444"/>
            <a:ext cx="4252290" cy="5562296"/>
            <a:chOff x="6641224" y="772303"/>
            <a:chExt cx="3914209" cy="5545086"/>
          </a:xfrm>
        </p:grpSpPr>
        <p:pic>
          <p:nvPicPr>
            <p:cNvPr id="17" name="Imagen 11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2806" b="3711"/>
            <a:stretch/>
          </p:blipFill>
          <p:spPr bwMode="auto">
            <a:xfrm>
              <a:off x="6641224" y="772303"/>
              <a:ext cx="3914209" cy="5545086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8" name="Rectangle 17"/>
            <p:cNvSpPr/>
            <p:nvPr/>
          </p:nvSpPr>
          <p:spPr>
            <a:xfrm>
              <a:off x="6674761" y="828751"/>
              <a:ext cx="1727160" cy="36116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9" name="Imagen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3719" y="1379632"/>
            <a:ext cx="5889060" cy="4267541"/>
          </a:xfrm>
          <a:prstGeom prst="rect">
            <a:avLst/>
          </a:prstGeom>
        </p:spPr>
      </p:pic>
      <p:sp>
        <p:nvSpPr>
          <p:cNvPr id="20" name="1 CuadroTexto"/>
          <p:cNvSpPr txBox="1"/>
          <p:nvPr/>
        </p:nvSpPr>
        <p:spPr>
          <a:xfrm>
            <a:off x="440689" y="6532158"/>
            <a:ext cx="4348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s-IS" b="1" dirty="0">
                <a:solidFill>
                  <a:srgbClr val="164889"/>
                </a:solidFill>
                <a:latin typeface="Lucida Sans"/>
                <a:cs typeface="Lucida Sans"/>
              </a:rPr>
              <a:t>PROBABILIDAD DE INUNDACIÓN</a:t>
            </a:r>
          </a:p>
        </p:txBody>
      </p:sp>
    </p:spTree>
    <p:extLst>
      <p:ext uri="{BB962C8B-B14F-4D97-AF65-F5344CB8AC3E}">
        <p14:creationId xmlns:p14="http://schemas.microsoft.com/office/powerpoint/2010/main" val="6609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478141" y="760859"/>
            <a:ext cx="104892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dirty="0" smtClean="0">
                <a:latin typeface="Lucida Sans"/>
                <a:cs typeface="Lucida Sans"/>
              </a:rPr>
              <a:t>OBJETIVO CENTRAL: </a:t>
            </a:r>
            <a:r>
              <a:rPr lang="en-US" dirty="0" smtClean="0">
                <a:latin typeface="Lucida Sans"/>
                <a:cs typeface="Lucida Sans"/>
              </a:rPr>
              <a:t>Contribuir al </a:t>
            </a:r>
            <a:r>
              <a:rPr lang="es-ES_tradnl" dirty="0" smtClean="0">
                <a:latin typeface="Lucida Sans"/>
                <a:cs typeface="Lucida Sans"/>
              </a:rPr>
              <a:t>desarrollo integral </a:t>
            </a:r>
            <a:r>
              <a:rPr lang="es-ES_tradnl" dirty="0">
                <a:latin typeface="Lucida Sans"/>
                <a:cs typeface="Lucida Sans"/>
              </a:rPr>
              <a:t>sostenible y adaptado al cambio </a:t>
            </a:r>
            <a:r>
              <a:rPr lang="es-ES_tradnl" dirty="0" smtClean="0">
                <a:latin typeface="Lucida Sans"/>
                <a:cs typeface="Lucida Sans"/>
              </a:rPr>
              <a:t>climático de la región de La Mojana, </a:t>
            </a:r>
            <a:r>
              <a:rPr lang="es-ES_tradnl" dirty="0">
                <a:latin typeface="Lucida Sans"/>
                <a:cs typeface="Lucida Sans"/>
              </a:rPr>
              <a:t>fundamentado en la gestión adecuada </a:t>
            </a:r>
            <a:r>
              <a:rPr lang="es-ES_tradnl" dirty="0" smtClean="0">
                <a:latin typeface="Lucida Sans"/>
                <a:cs typeface="Lucida Sans"/>
              </a:rPr>
              <a:t>del riesgo por amenazas </a:t>
            </a:r>
            <a:r>
              <a:rPr lang="es-ES_tradnl" dirty="0" err="1" smtClean="0">
                <a:latin typeface="Lucida Sans"/>
                <a:cs typeface="Lucida Sans"/>
              </a:rPr>
              <a:t>hidrometeorológicas</a:t>
            </a:r>
            <a:r>
              <a:rPr lang="es-ES_tradnl" dirty="0" smtClean="0">
                <a:latin typeface="Lucida Sans"/>
                <a:cs typeface="Lucida Sans"/>
              </a:rPr>
              <a:t>.</a:t>
            </a:r>
            <a:endParaRPr lang="en-US" b="1" dirty="0" smtClean="0">
              <a:latin typeface="Lucida Sans"/>
              <a:cs typeface="Lucida Sans"/>
            </a:endParaRPr>
          </a:p>
        </p:txBody>
      </p:sp>
      <p:sp>
        <p:nvSpPr>
          <p:cNvPr id="16" name="TextBox 8"/>
          <p:cNvSpPr txBox="1"/>
          <p:nvPr/>
        </p:nvSpPr>
        <p:spPr>
          <a:xfrm>
            <a:off x="1173545" y="2654"/>
            <a:ext cx="911097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smtClean="0">
                <a:solidFill>
                  <a:srgbClr val="000000"/>
                </a:solidFill>
                <a:latin typeface="Lucida Sans"/>
                <a:cs typeface="Lucida Sans"/>
              </a:rPr>
              <a:t>OBJETIVOS DEL PLAN DE ACCIÓN</a:t>
            </a:r>
            <a:endParaRPr lang="en-US" sz="3000" b="1" dirty="0">
              <a:solidFill>
                <a:srgbClr val="000000"/>
              </a:solidFill>
              <a:latin typeface="Lucida Sans"/>
              <a:cs typeface="Lucida San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534436" y="1988351"/>
            <a:ext cx="5522574" cy="453970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 algn="just">
              <a:buFont typeface="+mj-lt"/>
              <a:buAutoNum type="arabicPeriod"/>
            </a:pPr>
            <a:r>
              <a:rPr lang="en-US" sz="1700" dirty="0" smtClean="0">
                <a:latin typeface="Lucida Sans"/>
                <a:cs typeface="Lucida Sans"/>
              </a:rPr>
              <a:t>Contribuir a la </a:t>
            </a:r>
            <a:r>
              <a:rPr lang="en-US" sz="1700" dirty="0" err="1" smtClean="0">
                <a:latin typeface="Lucida Sans"/>
                <a:cs typeface="Lucida Sans"/>
              </a:rPr>
              <a:t>reducción</a:t>
            </a:r>
            <a:r>
              <a:rPr lang="en-US" sz="1700" dirty="0" smtClean="0">
                <a:latin typeface="Lucida Sans"/>
                <a:cs typeface="Lucida Sans"/>
              </a:rPr>
              <a:t> </a:t>
            </a:r>
            <a:r>
              <a:rPr lang="es-ES_tradnl" sz="1700" dirty="0" smtClean="0">
                <a:latin typeface="Lucida Sans"/>
                <a:cs typeface="Lucida Sans"/>
              </a:rPr>
              <a:t>del riesgo por amenazas </a:t>
            </a:r>
            <a:r>
              <a:rPr lang="es-ES_tradnl" sz="1700" dirty="0" err="1" smtClean="0">
                <a:latin typeface="Lucida Sans"/>
                <a:cs typeface="Lucida Sans"/>
              </a:rPr>
              <a:t>hidrometeorológicas</a:t>
            </a:r>
            <a:r>
              <a:rPr lang="es-ES_tradnl" sz="1700" dirty="0" smtClean="0">
                <a:latin typeface="Lucida Sans"/>
                <a:cs typeface="Lucida Sans"/>
              </a:rPr>
              <a:t> a través del desarrollo de estructuras adecuadas de manejo del recurso hídrico, así como infraestructura adaptada.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s-ES_tradnl" sz="1700" dirty="0">
                <a:latin typeface="Lucida Sans"/>
                <a:cs typeface="Lucida Sans"/>
              </a:rPr>
              <a:t>Impulsar un desarrollo sostenible orientado a garantizar los derechos sociales, culturales y ambientales</a:t>
            </a:r>
            <a:r>
              <a:rPr lang="es-ES_tradnl" sz="1700" dirty="0" smtClean="0">
                <a:latin typeface="Lucida Sans"/>
                <a:cs typeface="Lucida Sans"/>
              </a:rPr>
              <a:t>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s-ES_tradnl" sz="1700" dirty="0">
                <a:latin typeface="Lucida Sans"/>
                <a:cs typeface="Lucida Sans"/>
              </a:rPr>
              <a:t>Recuperar las dinámicas hídricas de los cuerpos de agua de la región de tal manera que se ayude a garantizar sus servicios </a:t>
            </a:r>
            <a:r>
              <a:rPr lang="es-ES_tradnl" sz="1700" dirty="0" err="1">
                <a:latin typeface="Lucida Sans"/>
                <a:cs typeface="Lucida Sans"/>
              </a:rPr>
              <a:t>ecosistémicos</a:t>
            </a:r>
            <a:r>
              <a:rPr lang="es-ES_tradnl" sz="1700" dirty="0">
                <a:latin typeface="Lucida Sans"/>
                <a:cs typeface="Lucida Sans"/>
              </a:rPr>
              <a:t> en un enfoque de adaptación al cambio </a:t>
            </a:r>
            <a:r>
              <a:rPr lang="es-ES_tradnl" sz="1700" dirty="0" smtClean="0">
                <a:latin typeface="Lucida Sans"/>
                <a:cs typeface="Lucida Sans"/>
              </a:rPr>
              <a:t>climático.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s-ES_tradnl" sz="1700" dirty="0">
                <a:latin typeface="Lucida Sans"/>
                <a:cs typeface="Lucida Sans"/>
              </a:rPr>
              <a:t>Fortalecer las capacidades institucionales y de la población para adaptarse a las dinámicas hídricas con un enfoque prospectivo de gestión del riesgo</a:t>
            </a:r>
            <a:r>
              <a:rPr lang="es-ES_tradnl" sz="1700" dirty="0" smtClean="0">
                <a:latin typeface="Lucida Sans"/>
                <a:cs typeface="Lucida Sans"/>
              </a:rPr>
              <a:t>. </a:t>
            </a:r>
            <a:endParaRPr lang="en-US" sz="1700" b="1" dirty="0" smtClean="0">
              <a:latin typeface="Lucida Sans"/>
              <a:cs typeface="Lucida Sans"/>
            </a:endParaRPr>
          </a:p>
        </p:txBody>
      </p:sp>
      <p:pic>
        <p:nvPicPr>
          <p:cNvPr id="15" name="Imagen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594" y="2170114"/>
            <a:ext cx="5304376" cy="4153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7424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/>
          <p:cNvSpPr>
            <a:spLocks noGrp="1"/>
          </p:cNvSpPr>
          <p:nvPr>
            <p:ph type="body" sz="quarter" idx="10"/>
          </p:nvPr>
        </p:nvSpPr>
        <p:spPr>
          <a:xfrm>
            <a:off x="183862" y="742062"/>
            <a:ext cx="9451702" cy="601020"/>
          </a:xfrm>
        </p:spPr>
        <p:txBody>
          <a:bodyPr/>
          <a:lstStyle/>
          <a:p>
            <a:r>
              <a:rPr lang="es-CO" dirty="0"/>
              <a:t>Composición de alternativas</a:t>
            </a:r>
          </a:p>
        </p:txBody>
      </p:sp>
      <p:sp>
        <p:nvSpPr>
          <p:cNvPr id="94" name="Más 93"/>
          <p:cNvSpPr/>
          <p:nvPr/>
        </p:nvSpPr>
        <p:spPr>
          <a:xfrm>
            <a:off x="3198513" y="1650117"/>
            <a:ext cx="1152208" cy="9601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6985" tIns="53492" rIns="106985" bIns="53492" rtlCol="0" anchor="ctr"/>
          <a:lstStyle/>
          <a:p>
            <a:pPr algn="ctr"/>
            <a:endParaRPr lang="es-CO"/>
          </a:p>
        </p:txBody>
      </p:sp>
      <p:sp>
        <p:nvSpPr>
          <p:cNvPr id="95" name="Más 94"/>
          <p:cNvSpPr/>
          <p:nvPr/>
        </p:nvSpPr>
        <p:spPr>
          <a:xfrm>
            <a:off x="7218678" y="1650117"/>
            <a:ext cx="1152208" cy="9601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6985" tIns="53492" rIns="106985" bIns="53492" rtlCol="0" anchor="ctr"/>
          <a:lstStyle/>
          <a:p>
            <a:pPr algn="ctr"/>
            <a:endParaRPr lang="es-CO"/>
          </a:p>
        </p:txBody>
      </p:sp>
      <p:pic>
        <p:nvPicPr>
          <p:cNvPr id="96" name="Imagen 9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020" y="1650117"/>
            <a:ext cx="2209769" cy="2352000"/>
          </a:xfrm>
          <a:prstGeom prst="rect">
            <a:avLst/>
          </a:prstGeom>
        </p:spPr>
      </p:pic>
      <p:pic>
        <p:nvPicPr>
          <p:cNvPr id="97" name="Imagen 9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1086" y="1650117"/>
            <a:ext cx="2187560" cy="1176000"/>
          </a:xfrm>
          <a:prstGeom prst="rect">
            <a:avLst/>
          </a:prstGeom>
        </p:spPr>
      </p:pic>
      <p:pic>
        <p:nvPicPr>
          <p:cNvPr id="100" name="Imagen 9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0920" y="1650117"/>
            <a:ext cx="2187560" cy="4312000"/>
          </a:xfrm>
          <a:prstGeom prst="rect">
            <a:avLst/>
          </a:prstGeom>
        </p:spPr>
      </p:pic>
      <p:sp>
        <p:nvSpPr>
          <p:cNvPr id="10" name="TextBox 8"/>
          <p:cNvSpPr txBox="1"/>
          <p:nvPr/>
        </p:nvSpPr>
        <p:spPr>
          <a:xfrm>
            <a:off x="395123" y="32533"/>
            <a:ext cx="107953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00"/>
                </a:solidFill>
                <a:latin typeface="Lucida Sans"/>
                <a:cs typeface="Lucida Sans"/>
              </a:rPr>
              <a:t>INFRAESTRUCTURA MAS SOSTENIBLE Y SEGURA</a:t>
            </a:r>
            <a:endParaRPr lang="en-US" sz="2800" b="1" dirty="0">
              <a:solidFill>
                <a:srgbClr val="000000"/>
              </a:solidFill>
              <a:latin typeface="Lucida Sans"/>
              <a:cs typeface="Lucida Sans"/>
            </a:endParaRPr>
          </a:p>
        </p:txBody>
      </p:sp>
    </p:spTree>
    <p:extLst>
      <p:ext uri="{BB962C8B-B14F-4D97-AF65-F5344CB8AC3E}">
        <p14:creationId xmlns:p14="http://schemas.microsoft.com/office/powerpoint/2010/main" val="40020774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50"/>
          <p:cNvSpPr/>
          <p:nvPr/>
        </p:nvSpPr>
        <p:spPr>
          <a:xfrm>
            <a:off x="131063" y="5835173"/>
            <a:ext cx="11391011" cy="133750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Marcador de texto 2"/>
          <p:cNvSpPr txBox="1">
            <a:spLocks/>
          </p:cNvSpPr>
          <p:nvPr/>
        </p:nvSpPr>
        <p:spPr>
          <a:xfrm>
            <a:off x="502344" y="772784"/>
            <a:ext cx="7500937" cy="572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300" b="1" kern="1200">
                <a:solidFill>
                  <a:schemeClr val="tx1">
                    <a:lumMod val="50000"/>
                    <a:lumOff val="50000"/>
                  </a:schemeClr>
                </a:solidFill>
                <a:latin typeface="Lucida Sans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es-CO" dirty="0" smtClean="0"/>
              <a:t>Mejores alternativas</a:t>
            </a:r>
            <a:endParaRPr lang="es-CO" dirty="0"/>
          </a:p>
        </p:txBody>
      </p:sp>
      <p:pic>
        <p:nvPicPr>
          <p:cNvPr id="46" name="Imagen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344" y="1355156"/>
            <a:ext cx="10418514" cy="5352734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8"/>
          <p:cNvSpPr txBox="1"/>
          <p:nvPr/>
        </p:nvSpPr>
        <p:spPr>
          <a:xfrm>
            <a:off x="547523" y="80353"/>
            <a:ext cx="107953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00"/>
                </a:solidFill>
                <a:latin typeface="Lucida Sans"/>
                <a:cs typeface="Lucida Sans"/>
              </a:rPr>
              <a:t>ANÁLISIS DE INTERVENCIONES EN INFRAESTRUCTURA</a:t>
            </a:r>
            <a:endParaRPr lang="en-US" sz="2800" b="1" dirty="0">
              <a:solidFill>
                <a:srgbClr val="000000"/>
              </a:solidFill>
              <a:latin typeface="Lucida Sans"/>
              <a:cs typeface="Lucida Sans"/>
            </a:endParaRPr>
          </a:p>
        </p:txBody>
      </p:sp>
    </p:spTree>
    <p:extLst>
      <p:ext uri="{BB962C8B-B14F-4D97-AF65-F5344CB8AC3E}">
        <p14:creationId xmlns:p14="http://schemas.microsoft.com/office/powerpoint/2010/main" val="10691476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Marcador de texto 2"/>
          <p:cNvSpPr txBox="1">
            <a:spLocks/>
          </p:cNvSpPr>
          <p:nvPr/>
        </p:nvSpPr>
        <p:spPr>
          <a:xfrm>
            <a:off x="502344" y="772784"/>
            <a:ext cx="7500937" cy="572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300" b="1" kern="1200">
                <a:solidFill>
                  <a:schemeClr val="tx1">
                    <a:lumMod val="50000"/>
                    <a:lumOff val="50000"/>
                  </a:schemeClr>
                </a:solidFill>
                <a:latin typeface="Lucida Sans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es-CO" dirty="0" smtClean="0"/>
              <a:t>Mejores alternativas</a:t>
            </a:r>
            <a:endParaRPr lang="es-CO" dirty="0"/>
          </a:p>
        </p:txBody>
      </p:sp>
      <p:sp>
        <p:nvSpPr>
          <p:cNvPr id="7" name="TextBox 8"/>
          <p:cNvSpPr txBox="1"/>
          <p:nvPr/>
        </p:nvSpPr>
        <p:spPr>
          <a:xfrm>
            <a:off x="547523" y="80353"/>
            <a:ext cx="107953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00"/>
                </a:solidFill>
                <a:latin typeface="Lucida Sans"/>
                <a:cs typeface="Lucida Sans"/>
              </a:rPr>
              <a:t>ANÁLISIS DE INTERVENCIONES EN INFRAESTRUCTURA</a:t>
            </a:r>
            <a:endParaRPr lang="en-US" sz="2800" b="1" dirty="0">
              <a:solidFill>
                <a:srgbClr val="000000"/>
              </a:solidFill>
              <a:latin typeface="Lucida Sans"/>
              <a:cs typeface="Lucida Sans"/>
            </a:endParaRPr>
          </a:p>
        </p:txBody>
      </p:sp>
      <p:pic>
        <p:nvPicPr>
          <p:cNvPr id="2" name="Picture 1" descr="Resultadoi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7" y="1530847"/>
            <a:ext cx="11223319" cy="390017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509132" y="3122382"/>
            <a:ext cx="9833722" cy="403370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09132" y="4377308"/>
            <a:ext cx="9833722" cy="227099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4383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n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9329" y="1323538"/>
            <a:ext cx="4503123" cy="4855867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26197" y="57336"/>
            <a:ext cx="11139157" cy="600054"/>
          </a:xfrm>
        </p:spPr>
        <p:txBody>
          <a:bodyPr>
            <a:noAutofit/>
          </a:bodyPr>
          <a:lstStyle/>
          <a:p>
            <a:r>
              <a:rPr lang="es-CO" sz="3200" dirty="0" smtClean="0"/>
              <a:t>COMPARACIÓN DE ALTERNATIVAS SELECCIONADAS</a:t>
            </a:r>
            <a:endParaRPr lang="es-CO" sz="3200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CO" dirty="0" smtClean="0"/>
              <a:t>Alternativa mayor reducción de pérdidas</a:t>
            </a:r>
            <a:endParaRPr lang="es-CO" dirty="0"/>
          </a:p>
        </p:txBody>
      </p:sp>
      <p:pic>
        <p:nvPicPr>
          <p:cNvPr id="9" name="Imagen 8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650" y="1323538"/>
            <a:ext cx="3098870" cy="238393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524074" y="4240036"/>
            <a:ext cx="4851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latin typeface="Lucida Sans"/>
                <a:cs typeface="Lucida Sans"/>
              </a:rPr>
              <a:t>Costo</a:t>
            </a:r>
            <a:r>
              <a:rPr lang="en-US" b="1" dirty="0" smtClean="0">
                <a:latin typeface="Lucida Sans"/>
                <a:cs typeface="Lucida Sans"/>
              </a:rPr>
              <a:t> de la </a:t>
            </a:r>
            <a:r>
              <a:rPr lang="en-US" b="1" dirty="0" err="1" smtClean="0">
                <a:latin typeface="Lucida Sans"/>
                <a:cs typeface="Lucida Sans"/>
              </a:rPr>
              <a:t>alternativa</a:t>
            </a:r>
            <a:r>
              <a:rPr lang="en-US" b="1" dirty="0" smtClean="0">
                <a:latin typeface="Lucida Sans"/>
                <a:cs typeface="Lucida Sans"/>
              </a:rPr>
              <a:t>:		 2.1 </a:t>
            </a:r>
            <a:r>
              <a:rPr lang="en-US" b="1" dirty="0" err="1" smtClean="0">
                <a:latin typeface="Lucida Sans"/>
                <a:cs typeface="Lucida Sans"/>
              </a:rPr>
              <a:t>Billones</a:t>
            </a:r>
            <a:endParaRPr lang="en-US" b="1" dirty="0">
              <a:latin typeface="Lucida Sans"/>
              <a:cs typeface="Lucida San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24074" y="5518134"/>
            <a:ext cx="40575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Lucida Sans"/>
                <a:cs typeface="Lucida Sans"/>
              </a:rPr>
              <a:t>PAE Estado Actual: 			15.9%</a:t>
            </a:r>
          </a:p>
          <a:p>
            <a:r>
              <a:rPr lang="en-US" b="1" dirty="0" smtClean="0">
                <a:latin typeface="Lucida Sans"/>
                <a:cs typeface="Lucida Sans"/>
              </a:rPr>
              <a:t>PAE </a:t>
            </a:r>
            <a:r>
              <a:rPr lang="en-US" b="1" dirty="0" err="1" smtClean="0">
                <a:latin typeface="Lucida Sans"/>
                <a:cs typeface="Lucida Sans"/>
              </a:rPr>
              <a:t>después</a:t>
            </a:r>
            <a:r>
              <a:rPr lang="en-US" b="1" dirty="0" smtClean="0">
                <a:latin typeface="Lucida Sans"/>
                <a:cs typeface="Lucida Sans"/>
              </a:rPr>
              <a:t> de </a:t>
            </a:r>
            <a:r>
              <a:rPr lang="en-US" b="1" dirty="0" err="1" smtClean="0">
                <a:latin typeface="Lucida Sans"/>
                <a:cs typeface="Lucida Sans"/>
              </a:rPr>
              <a:t>inversión</a:t>
            </a:r>
            <a:r>
              <a:rPr lang="en-US" b="1" dirty="0" smtClean="0">
                <a:latin typeface="Lucida Sans"/>
                <a:cs typeface="Lucida Sans"/>
              </a:rPr>
              <a:t>: 	0.37% </a:t>
            </a:r>
            <a:endParaRPr lang="en-US" b="1" dirty="0">
              <a:latin typeface="Lucida Sans"/>
              <a:cs typeface="Lucida San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24074" y="4785185"/>
            <a:ext cx="58112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Lucida Sans"/>
                <a:cs typeface="Lucida Sans"/>
              </a:rPr>
              <a:t>No. de </a:t>
            </a:r>
            <a:r>
              <a:rPr lang="en-US" b="1" dirty="0" err="1" smtClean="0">
                <a:latin typeface="Lucida Sans"/>
                <a:cs typeface="Lucida Sans"/>
              </a:rPr>
              <a:t>viviendas</a:t>
            </a:r>
            <a:r>
              <a:rPr lang="en-US" b="1" dirty="0" smtClean="0">
                <a:latin typeface="Lucida Sans"/>
                <a:cs typeface="Lucida Sans"/>
              </a:rPr>
              <a:t>: 			56.336</a:t>
            </a:r>
          </a:p>
          <a:p>
            <a:r>
              <a:rPr lang="en-US" b="1" dirty="0" smtClean="0">
                <a:latin typeface="Lucida Sans"/>
                <a:cs typeface="Lucida Sans"/>
              </a:rPr>
              <a:t>No. de </a:t>
            </a:r>
            <a:r>
              <a:rPr lang="en-US" b="1" dirty="0" err="1" smtClean="0">
                <a:latin typeface="Lucida Sans"/>
                <a:cs typeface="Lucida Sans"/>
              </a:rPr>
              <a:t>muros</a:t>
            </a:r>
            <a:r>
              <a:rPr lang="en-US" b="1" dirty="0" smtClean="0">
                <a:latin typeface="Lucida Sans"/>
                <a:cs typeface="Lucida Sans"/>
              </a:rPr>
              <a:t>: 	 			9 </a:t>
            </a:r>
            <a:endParaRPr lang="en-US" b="1" dirty="0">
              <a:latin typeface="Lucida Sans"/>
              <a:cs typeface="Lucida Sans"/>
            </a:endParaRPr>
          </a:p>
        </p:txBody>
      </p:sp>
    </p:spTree>
    <p:extLst>
      <p:ext uri="{BB962C8B-B14F-4D97-AF65-F5344CB8AC3E}">
        <p14:creationId xmlns:p14="http://schemas.microsoft.com/office/powerpoint/2010/main" val="36556595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797360" y="2542361"/>
            <a:ext cx="9517387" cy="107041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ctr" anchorCtr="0" upright="1"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b="1" dirty="0" err="1" smtClean="0">
                <a:effectLst/>
                <a:latin typeface="Lucida Sans"/>
                <a:ea typeface="Calibri"/>
                <a:cs typeface="Lucida Sans"/>
              </a:rPr>
              <a:t>Deficiente</a:t>
            </a:r>
            <a:r>
              <a:rPr lang="en-US" b="1" dirty="0" smtClean="0">
                <a:effectLst/>
                <a:latin typeface="Lucida Sans"/>
                <a:ea typeface="Calibri"/>
                <a:cs typeface="Lucida Sans"/>
              </a:rPr>
              <a:t> </a:t>
            </a:r>
            <a:r>
              <a:rPr lang="en-US" b="1" dirty="0" err="1">
                <a:latin typeface="Lucida Sans"/>
                <a:ea typeface="Calibri"/>
                <a:cs typeface="Lucida Sans"/>
              </a:rPr>
              <a:t>g</a:t>
            </a:r>
            <a:r>
              <a:rPr lang="en-US" b="1" dirty="0" err="1" smtClean="0">
                <a:effectLst/>
                <a:latin typeface="Lucida Sans"/>
                <a:ea typeface="Calibri"/>
                <a:cs typeface="Lucida Sans"/>
              </a:rPr>
              <a:t>estión</a:t>
            </a:r>
            <a:r>
              <a:rPr lang="en-US" b="1" dirty="0" smtClean="0">
                <a:effectLst/>
                <a:latin typeface="Lucida Sans"/>
                <a:ea typeface="Calibri"/>
                <a:cs typeface="Lucida Sans"/>
              </a:rPr>
              <a:t> del </a:t>
            </a:r>
            <a:r>
              <a:rPr lang="en-US" b="1" dirty="0" err="1" smtClean="0">
                <a:effectLst/>
                <a:latin typeface="Lucida Sans"/>
                <a:ea typeface="Calibri"/>
                <a:cs typeface="Lucida Sans"/>
              </a:rPr>
              <a:t>riesgo</a:t>
            </a:r>
            <a:r>
              <a:rPr lang="en-US" b="1" dirty="0" smtClean="0">
                <a:effectLst/>
                <a:latin typeface="Lucida Sans"/>
                <a:ea typeface="Calibri"/>
                <a:cs typeface="Lucida Sans"/>
              </a:rPr>
              <a:t> </a:t>
            </a:r>
            <a:r>
              <a:rPr lang="en-US" b="1" dirty="0" err="1" smtClean="0">
                <a:effectLst/>
                <a:latin typeface="Lucida Sans"/>
                <a:ea typeface="Calibri"/>
                <a:cs typeface="Lucida Sans"/>
              </a:rPr>
              <a:t>por</a:t>
            </a:r>
            <a:r>
              <a:rPr lang="en-US" b="1" dirty="0" smtClean="0">
                <a:effectLst/>
                <a:latin typeface="Lucida Sans"/>
                <a:ea typeface="Calibri"/>
                <a:cs typeface="Lucida Sans"/>
              </a:rPr>
              <a:t> </a:t>
            </a:r>
            <a:r>
              <a:rPr lang="en-US" b="1" dirty="0" err="1" smtClean="0">
                <a:effectLst/>
                <a:latin typeface="Lucida Sans"/>
                <a:ea typeface="Calibri"/>
                <a:cs typeface="Lucida Sans"/>
              </a:rPr>
              <a:t>amenazas</a:t>
            </a:r>
            <a:r>
              <a:rPr lang="en-US" b="1" dirty="0" smtClean="0">
                <a:effectLst/>
                <a:latin typeface="Lucida Sans"/>
                <a:ea typeface="Calibri"/>
                <a:cs typeface="Lucida Sans"/>
              </a:rPr>
              <a:t> </a:t>
            </a:r>
            <a:r>
              <a:rPr lang="en-US" b="1" dirty="0" err="1" smtClean="0">
                <a:effectLst/>
                <a:latin typeface="Lucida Sans"/>
                <a:ea typeface="Calibri"/>
                <a:cs typeface="Lucida Sans"/>
              </a:rPr>
              <a:t>hidrometeorológicas</a:t>
            </a:r>
            <a:r>
              <a:rPr lang="en-US" b="1" dirty="0" smtClean="0">
                <a:effectLst/>
                <a:latin typeface="Lucida Sans"/>
                <a:ea typeface="Calibri"/>
                <a:cs typeface="Lucida Sans"/>
              </a:rPr>
              <a:t> </a:t>
            </a:r>
            <a:r>
              <a:rPr lang="en-US" b="1" dirty="0" err="1" smtClean="0">
                <a:effectLst/>
                <a:latin typeface="Lucida Sans"/>
                <a:ea typeface="Calibri"/>
                <a:cs typeface="Lucida Sans"/>
              </a:rPr>
              <a:t>que</a:t>
            </a:r>
            <a:r>
              <a:rPr lang="en-US" b="1" dirty="0" smtClean="0">
                <a:effectLst/>
                <a:latin typeface="Lucida Sans"/>
                <a:ea typeface="Calibri"/>
                <a:cs typeface="Lucida Sans"/>
              </a:rPr>
              <a:t> ha </a:t>
            </a:r>
            <a:r>
              <a:rPr lang="en-US" b="1" dirty="0" err="1" smtClean="0">
                <a:effectLst/>
                <a:latin typeface="Lucida Sans"/>
                <a:ea typeface="Calibri"/>
                <a:cs typeface="Lucida Sans"/>
              </a:rPr>
              <a:t>impedido</a:t>
            </a:r>
            <a:r>
              <a:rPr lang="en-US" b="1" dirty="0" smtClean="0">
                <a:effectLst/>
                <a:latin typeface="Lucida Sans"/>
                <a:ea typeface="Calibri"/>
                <a:cs typeface="Lucida Sans"/>
              </a:rPr>
              <a:t> la </a:t>
            </a:r>
            <a:r>
              <a:rPr lang="en-US" b="1" dirty="0" err="1" smtClean="0">
                <a:effectLst/>
                <a:latin typeface="Lucida Sans"/>
                <a:ea typeface="Calibri"/>
                <a:cs typeface="Lucida Sans"/>
              </a:rPr>
              <a:t>adaptación</a:t>
            </a:r>
            <a:r>
              <a:rPr lang="en-US" b="1" dirty="0" smtClean="0">
                <a:effectLst/>
                <a:latin typeface="Lucida Sans"/>
                <a:ea typeface="Calibri"/>
                <a:cs typeface="Lucida Sans"/>
              </a:rPr>
              <a:t> al </a:t>
            </a:r>
            <a:r>
              <a:rPr lang="en-US" b="1" dirty="0" err="1" smtClean="0">
                <a:effectLst/>
                <a:latin typeface="Lucida Sans"/>
                <a:ea typeface="Calibri"/>
                <a:cs typeface="Lucida Sans"/>
              </a:rPr>
              <a:t>cambio</a:t>
            </a:r>
            <a:r>
              <a:rPr lang="en-US" b="1" dirty="0" smtClean="0">
                <a:effectLst/>
                <a:latin typeface="Lucida Sans"/>
                <a:ea typeface="Calibri"/>
                <a:cs typeface="Lucida Sans"/>
              </a:rPr>
              <a:t> </a:t>
            </a:r>
            <a:r>
              <a:rPr lang="en-US" b="1" dirty="0" err="1" smtClean="0">
                <a:effectLst/>
                <a:latin typeface="Lucida Sans"/>
                <a:ea typeface="Calibri"/>
                <a:cs typeface="Lucida Sans"/>
              </a:rPr>
              <a:t>climático</a:t>
            </a:r>
            <a:r>
              <a:rPr lang="en-US" b="1" dirty="0" smtClean="0">
                <a:effectLst/>
                <a:latin typeface="Lucida Sans"/>
                <a:ea typeface="Calibri"/>
                <a:cs typeface="Lucida Sans"/>
              </a:rPr>
              <a:t> y el </a:t>
            </a:r>
            <a:r>
              <a:rPr lang="en-US" b="1" dirty="0" err="1" smtClean="0">
                <a:effectLst/>
                <a:latin typeface="Lucida Sans"/>
                <a:ea typeface="Calibri"/>
                <a:cs typeface="Lucida Sans"/>
              </a:rPr>
              <a:t>desarrollo</a:t>
            </a:r>
            <a:r>
              <a:rPr lang="en-US" b="1" dirty="0" smtClean="0">
                <a:effectLst/>
                <a:latin typeface="Lucida Sans"/>
                <a:ea typeface="Calibri"/>
                <a:cs typeface="Lucida Sans"/>
              </a:rPr>
              <a:t> integral </a:t>
            </a:r>
            <a:r>
              <a:rPr lang="en-US" b="1" dirty="0" err="1" smtClean="0">
                <a:effectLst/>
                <a:latin typeface="Lucida Sans"/>
                <a:ea typeface="Calibri"/>
                <a:cs typeface="Lucida Sans"/>
              </a:rPr>
              <a:t>sostenible</a:t>
            </a:r>
            <a:r>
              <a:rPr lang="en-US" b="1" dirty="0" smtClean="0">
                <a:effectLst/>
                <a:latin typeface="Lucida Sans"/>
                <a:ea typeface="Calibri"/>
                <a:cs typeface="Lucida Sans"/>
              </a:rPr>
              <a:t> de la </a:t>
            </a:r>
            <a:r>
              <a:rPr lang="en-US" b="1" dirty="0" err="1" smtClean="0">
                <a:effectLst/>
                <a:latin typeface="Lucida Sans"/>
                <a:ea typeface="Calibri"/>
                <a:cs typeface="Lucida Sans"/>
              </a:rPr>
              <a:t>región</a:t>
            </a:r>
            <a:r>
              <a:rPr lang="en-US" b="1" dirty="0" smtClean="0">
                <a:effectLst/>
                <a:latin typeface="Lucida Sans"/>
                <a:ea typeface="Calibri"/>
                <a:cs typeface="Lucida Sans"/>
              </a:rPr>
              <a:t> de La </a:t>
            </a:r>
            <a:r>
              <a:rPr lang="en-US" b="1" dirty="0" err="1" smtClean="0">
                <a:effectLst/>
                <a:latin typeface="Lucida Sans"/>
                <a:ea typeface="Calibri"/>
                <a:cs typeface="Lucida Sans"/>
              </a:rPr>
              <a:t>Mojana</a:t>
            </a:r>
            <a:endParaRPr lang="en-US" b="1" dirty="0">
              <a:effectLst/>
              <a:latin typeface="Lucida Sans"/>
              <a:ea typeface="Calibri"/>
              <a:cs typeface="Lucida San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03269" y="2312947"/>
            <a:ext cx="615553" cy="148315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vert="vert270" wrap="square" rtlCol="0">
            <a:spAutoFit/>
          </a:bodyPr>
          <a:lstStyle/>
          <a:p>
            <a:pPr algn="ctr"/>
            <a:r>
              <a:rPr lang="en-US" sz="1400" b="1" dirty="0" smtClean="0">
                <a:latin typeface="Lucida Sans"/>
                <a:cs typeface="Lucida Sans"/>
              </a:rPr>
              <a:t>PROBLEMA CENTRAL</a:t>
            </a:r>
            <a:endParaRPr lang="en-US" sz="1400" b="1" dirty="0">
              <a:latin typeface="Lucida Sans"/>
              <a:cs typeface="Lucida Sans"/>
            </a:endParaRPr>
          </a:p>
        </p:txBody>
      </p:sp>
      <p:sp>
        <p:nvSpPr>
          <p:cNvPr id="19" name="Freeform 18"/>
          <p:cNvSpPr/>
          <p:nvPr/>
        </p:nvSpPr>
        <p:spPr>
          <a:xfrm>
            <a:off x="7864865" y="3859075"/>
            <a:ext cx="1570145" cy="1055565"/>
          </a:xfrm>
          <a:custGeom>
            <a:avLst/>
            <a:gdLst>
              <a:gd name="connsiteX0" fmla="*/ 0 w 1719823"/>
              <a:gd name="connsiteY0" fmla="*/ 128191 h 1281906"/>
              <a:gd name="connsiteX1" fmla="*/ 128191 w 1719823"/>
              <a:gd name="connsiteY1" fmla="*/ 0 h 1281906"/>
              <a:gd name="connsiteX2" fmla="*/ 1591632 w 1719823"/>
              <a:gd name="connsiteY2" fmla="*/ 0 h 1281906"/>
              <a:gd name="connsiteX3" fmla="*/ 1719823 w 1719823"/>
              <a:gd name="connsiteY3" fmla="*/ 128191 h 1281906"/>
              <a:gd name="connsiteX4" fmla="*/ 1719823 w 1719823"/>
              <a:gd name="connsiteY4" fmla="*/ 1153715 h 1281906"/>
              <a:gd name="connsiteX5" fmla="*/ 1591632 w 1719823"/>
              <a:gd name="connsiteY5" fmla="*/ 1281906 h 1281906"/>
              <a:gd name="connsiteX6" fmla="*/ 128191 w 1719823"/>
              <a:gd name="connsiteY6" fmla="*/ 1281906 h 1281906"/>
              <a:gd name="connsiteX7" fmla="*/ 0 w 1719823"/>
              <a:gd name="connsiteY7" fmla="*/ 1153715 h 1281906"/>
              <a:gd name="connsiteX8" fmla="*/ 0 w 1719823"/>
              <a:gd name="connsiteY8" fmla="*/ 128191 h 1281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19823" h="1281906">
                <a:moveTo>
                  <a:pt x="0" y="128191"/>
                </a:moveTo>
                <a:cubicBezTo>
                  <a:pt x="0" y="57393"/>
                  <a:pt x="57393" y="0"/>
                  <a:pt x="128191" y="0"/>
                </a:cubicBezTo>
                <a:lnTo>
                  <a:pt x="1591632" y="0"/>
                </a:lnTo>
                <a:cubicBezTo>
                  <a:pt x="1662430" y="0"/>
                  <a:pt x="1719823" y="57393"/>
                  <a:pt x="1719823" y="128191"/>
                </a:cubicBezTo>
                <a:lnTo>
                  <a:pt x="1719823" y="1153715"/>
                </a:lnTo>
                <a:cubicBezTo>
                  <a:pt x="1719823" y="1224513"/>
                  <a:pt x="1662430" y="1281906"/>
                  <a:pt x="1591632" y="1281906"/>
                </a:cubicBezTo>
                <a:lnTo>
                  <a:pt x="128191" y="1281906"/>
                </a:lnTo>
                <a:cubicBezTo>
                  <a:pt x="57393" y="1281906"/>
                  <a:pt x="0" y="1224513"/>
                  <a:pt x="0" y="1153715"/>
                </a:cubicBezTo>
                <a:lnTo>
                  <a:pt x="0" y="128191"/>
                </a:lnTo>
                <a:close/>
              </a:path>
            </a:pathLst>
          </a:custGeom>
          <a:solidFill>
            <a:srgbClr val="FFF5EB"/>
          </a:solidFill>
          <a:ln>
            <a:solidFill>
              <a:srgbClr val="000000"/>
            </a:solidFill>
          </a:ln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alpha val="50000"/>
              <a:hueOff val="0"/>
              <a:satOff val="0"/>
              <a:lumOff val="0"/>
              <a:alphaOff val="0"/>
            </a:schemeClr>
          </a:fillRef>
          <a:effectRef idx="2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8506" tIns="98506" rIns="98506" bIns="98506" numCol="1" spcCol="1270" anchor="ctr" anchorCtr="0">
            <a:noAutofit/>
          </a:bodyPr>
          <a:lstStyle/>
          <a:p>
            <a:pPr lvl="0" algn="ctr"/>
            <a:r>
              <a:rPr lang="en-US" sz="1200" b="1" dirty="0" err="1" smtClean="0">
                <a:solidFill>
                  <a:srgbClr val="000000"/>
                </a:solidFill>
                <a:latin typeface="Lucida Sans"/>
                <a:cs typeface="Lucida Sans"/>
              </a:rPr>
              <a:t>Deficiencia</a:t>
            </a:r>
            <a:r>
              <a:rPr lang="en-US" sz="1200" b="1" dirty="0" smtClean="0">
                <a:solidFill>
                  <a:srgbClr val="000000"/>
                </a:solidFill>
                <a:latin typeface="Lucida Sans"/>
                <a:cs typeface="Lucida Sans"/>
              </a:rPr>
              <a:t> de los </a:t>
            </a:r>
            <a:r>
              <a:rPr lang="en-US" sz="1200" b="1" dirty="0" err="1" smtClean="0">
                <a:solidFill>
                  <a:srgbClr val="000000"/>
                </a:solidFill>
                <a:latin typeface="Lucida Sans"/>
                <a:cs typeface="Lucida Sans"/>
              </a:rPr>
              <a:t>instrumentos</a:t>
            </a:r>
            <a:r>
              <a:rPr lang="en-US" sz="1200" b="1" dirty="0" smtClean="0">
                <a:solidFill>
                  <a:srgbClr val="000000"/>
                </a:solidFill>
                <a:latin typeface="Lucida Sans"/>
                <a:cs typeface="Lucida Sans"/>
              </a:rPr>
              <a:t> de </a:t>
            </a:r>
            <a:r>
              <a:rPr lang="en-US" sz="1200" b="1" dirty="0" err="1" smtClean="0">
                <a:solidFill>
                  <a:srgbClr val="000000"/>
                </a:solidFill>
                <a:latin typeface="Lucida Sans"/>
                <a:cs typeface="Lucida Sans"/>
              </a:rPr>
              <a:t>ordenamiento</a:t>
            </a:r>
            <a:r>
              <a:rPr lang="en-US" sz="1200" b="1" dirty="0" smtClean="0">
                <a:solidFill>
                  <a:srgbClr val="000000"/>
                </a:solidFill>
                <a:latin typeface="Lucida Sans"/>
                <a:cs typeface="Lucida Sans"/>
              </a:rPr>
              <a:t> territorial</a:t>
            </a:r>
            <a:endParaRPr lang="en-US" sz="1200" b="1" dirty="0">
              <a:solidFill>
                <a:srgbClr val="000000"/>
              </a:solidFill>
              <a:latin typeface="Lucida Sans"/>
              <a:cs typeface="Lucida Sans"/>
            </a:endParaRPr>
          </a:p>
        </p:txBody>
      </p:sp>
      <p:sp>
        <p:nvSpPr>
          <p:cNvPr id="20" name="Freeform 19"/>
          <p:cNvSpPr/>
          <p:nvPr/>
        </p:nvSpPr>
        <p:spPr>
          <a:xfrm>
            <a:off x="6061228" y="3859075"/>
            <a:ext cx="1625329" cy="1055566"/>
          </a:xfrm>
          <a:custGeom>
            <a:avLst/>
            <a:gdLst>
              <a:gd name="connsiteX0" fmla="*/ 0 w 2234755"/>
              <a:gd name="connsiteY0" fmla="*/ 128191 h 1281906"/>
              <a:gd name="connsiteX1" fmla="*/ 128191 w 2234755"/>
              <a:gd name="connsiteY1" fmla="*/ 0 h 1281906"/>
              <a:gd name="connsiteX2" fmla="*/ 2106564 w 2234755"/>
              <a:gd name="connsiteY2" fmla="*/ 0 h 1281906"/>
              <a:gd name="connsiteX3" fmla="*/ 2234755 w 2234755"/>
              <a:gd name="connsiteY3" fmla="*/ 128191 h 1281906"/>
              <a:gd name="connsiteX4" fmla="*/ 2234755 w 2234755"/>
              <a:gd name="connsiteY4" fmla="*/ 1153715 h 1281906"/>
              <a:gd name="connsiteX5" fmla="*/ 2106564 w 2234755"/>
              <a:gd name="connsiteY5" fmla="*/ 1281906 h 1281906"/>
              <a:gd name="connsiteX6" fmla="*/ 128191 w 2234755"/>
              <a:gd name="connsiteY6" fmla="*/ 1281906 h 1281906"/>
              <a:gd name="connsiteX7" fmla="*/ 0 w 2234755"/>
              <a:gd name="connsiteY7" fmla="*/ 1153715 h 1281906"/>
              <a:gd name="connsiteX8" fmla="*/ 0 w 2234755"/>
              <a:gd name="connsiteY8" fmla="*/ 128191 h 1281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34755" h="1281906">
                <a:moveTo>
                  <a:pt x="0" y="128191"/>
                </a:moveTo>
                <a:cubicBezTo>
                  <a:pt x="0" y="57393"/>
                  <a:pt x="57393" y="0"/>
                  <a:pt x="128191" y="0"/>
                </a:cubicBezTo>
                <a:lnTo>
                  <a:pt x="2106564" y="0"/>
                </a:lnTo>
                <a:cubicBezTo>
                  <a:pt x="2177362" y="0"/>
                  <a:pt x="2234755" y="57393"/>
                  <a:pt x="2234755" y="128191"/>
                </a:cubicBezTo>
                <a:lnTo>
                  <a:pt x="2234755" y="1153715"/>
                </a:lnTo>
                <a:cubicBezTo>
                  <a:pt x="2234755" y="1224513"/>
                  <a:pt x="2177362" y="1281906"/>
                  <a:pt x="2106564" y="1281906"/>
                </a:cubicBezTo>
                <a:lnTo>
                  <a:pt x="128191" y="1281906"/>
                </a:lnTo>
                <a:cubicBezTo>
                  <a:pt x="57393" y="1281906"/>
                  <a:pt x="0" y="1224513"/>
                  <a:pt x="0" y="1153715"/>
                </a:cubicBezTo>
                <a:lnTo>
                  <a:pt x="0" y="128191"/>
                </a:lnTo>
                <a:close/>
              </a:path>
            </a:pathLst>
          </a:custGeom>
          <a:solidFill>
            <a:srgbClr val="FFF5EB"/>
          </a:solidFill>
          <a:ln>
            <a:solidFill>
              <a:srgbClr val="000000"/>
            </a:solidFill>
          </a:ln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alpha val="50000"/>
              <a:hueOff val="0"/>
              <a:satOff val="0"/>
              <a:lumOff val="0"/>
              <a:alphaOff val="0"/>
            </a:schemeClr>
          </a:fillRef>
          <a:effectRef idx="2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8506" tIns="98506" rIns="98506" bIns="98506" numCol="1" spcCol="1270" anchor="ctr" anchorCtr="0">
            <a:noAutofit/>
          </a:bodyPr>
          <a:lstStyle/>
          <a:p>
            <a:pPr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b="1" dirty="0" err="1" smtClean="0">
                <a:solidFill>
                  <a:srgbClr val="000000"/>
                </a:solidFill>
                <a:latin typeface="Lucida Sans"/>
                <a:cs typeface="Lucida Sans"/>
              </a:rPr>
              <a:t>Ausencia</a:t>
            </a:r>
            <a:r>
              <a:rPr lang="en-US" sz="1200" b="1" dirty="0" smtClean="0">
                <a:solidFill>
                  <a:srgbClr val="000000"/>
                </a:solidFill>
                <a:latin typeface="Lucida Sans"/>
                <a:cs typeface="Lucida Sans"/>
              </a:rPr>
              <a:t> </a:t>
            </a:r>
            <a:r>
              <a:rPr lang="en-US" sz="1200" b="1" dirty="0">
                <a:solidFill>
                  <a:srgbClr val="000000"/>
                </a:solidFill>
                <a:latin typeface="Lucida Sans"/>
                <a:cs typeface="Lucida Sans"/>
              </a:rPr>
              <a:t>de </a:t>
            </a:r>
            <a:r>
              <a:rPr lang="en-US" sz="1200" b="1" dirty="0" err="1">
                <a:solidFill>
                  <a:srgbClr val="000000"/>
                </a:solidFill>
                <a:latin typeface="Lucida Sans"/>
                <a:cs typeface="Lucida Sans"/>
              </a:rPr>
              <a:t>información</a:t>
            </a:r>
            <a:r>
              <a:rPr lang="en-US" sz="1200" b="1" dirty="0">
                <a:solidFill>
                  <a:srgbClr val="000000"/>
                </a:solidFill>
                <a:latin typeface="Lucida Sans"/>
                <a:cs typeface="Lucida Sans"/>
              </a:rPr>
              <a:t> </a:t>
            </a:r>
            <a:r>
              <a:rPr lang="en-US" sz="1200" b="1" dirty="0" err="1">
                <a:solidFill>
                  <a:srgbClr val="000000"/>
                </a:solidFill>
                <a:latin typeface="Lucida Sans"/>
                <a:cs typeface="Lucida Sans"/>
              </a:rPr>
              <a:t>necesaria</a:t>
            </a:r>
            <a:r>
              <a:rPr lang="en-US" sz="1200" b="1" dirty="0">
                <a:solidFill>
                  <a:srgbClr val="000000"/>
                </a:solidFill>
                <a:latin typeface="Lucida Sans"/>
                <a:cs typeface="Lucida Sans"/>
              </a:rPr>
              <a:t> </a:t>
            </a:r>
            <a:r>
              <a:rPr lang="en-US" sz="1200" b="1" dirty="0" err="1">
                <a:solidFill>
                  <a:srgbClr val="000000"/>
                </a:solidFill>
                <a:latin typeface="Lucida Sans"/>
                <a:cs typeface="Lucida Sans"/>
              </a:rPr>
              <a:t>para</a:t>
            </a:r>
            <a:r>
              <a:rPr lang="en-US" sz="1200" b="1" dirty="0">
                <a:solidFill>
                  <a:srgbClr val="000000"/>
                </a:solidFill>
                <a:latin typeface="Lucida Sans"/>
                <a:cs typeface="Lucida Sans"/>
              </a:rPr>
              <a:t> la </a:t>
            </a:r>
            <a:r>
              <a:rPr lang="en-US" sz="1200" b="1" dirty="0" err="1">
                <a:solidFill>
                  <a:srgbClr val="000000"/>
                </a:solidFill>
                <a:latin typeface="Lucida Sans"/>
                <a:cs typeface="Lucida Sans"/>
              </a:rPr>
              <a:t>toma</a:t>
            </a:r>
            <a:r>
              <a:rPr lang="en-US" sz="1200" b="1" dirty="0">
                <a:solidFill>
                  <a:srgbClr val="000000"/>
                </a:solidFill>
                <a:latin typeface="Lucida Sans"/>
                <a:cs typeface="Lucida Sans"/>
              </a:rPr>
              <a:t> de </a:t>
            </a:r>
            <a:r>
              <a:rPr lang="en-US" sz="1200" b="1" dirty="0" err="1">
                <a:solidFill>
                  <a:srgbClr val="000000"/>
                </a:solidFill>
                <a:latin typeface="Lucida Sans"/>
                <a:cs typeface="Lucida Sans"/>
              </a:rPr>
              <a:t>decisiones</a:t>
            </a:r>
            <a:endParaRPr lang="en-US" sz="1200" b="1" dirty="0">
              <a:solidFill>
                <a:srgbClr val="000000"/>
              </a:solidFill>
              <a:latin typeface="Lucida Sans"/>
              <a:cs typeface="Lucida Sans"/>
            </a:endParaRPr>
          </a:p>
        </p:txBody>
      </p:sp>
      <p:sp>
        <p:nvSpPr>
          <p:cNvPr id="21" name="Freeform 20"/>
          <p:cNvSpPr/>
          <p:nvPr/>
        </p:nvSpPr>
        <p:spPr>
          <a:xfrm>
            <a:off x="7150911" y="5470860"/>
            <a:ext cx="1960091" cy="777973"/>
          </a:xfrm>
          <a:custGeom>
            <a:avLst/>
            <a:gdLst>
              <a:gd name="connsiteX0" fmla="*/ 0 w 2015680"/>
              <a:gd name="connsiteY0" fmla="*/ 128191 h 1281906"/>
              <a:gd name="connsiteX1" fmla="*/ 128191 w 2015680"/>
              <a:gd name="connsiteY1" fmla="*/ 0 h 1281906"/>
              <a:gd name="connsiteX2" fmla="*/ 1887489 w 2015680"/>
              <a:gd name="connsiteY2" fmla="*/ 0 h 1281906"/>
              <a:gd name="connsiteX3" fmla="*/ 2015680 w 2015680"/>
              <a:gd name="connsiteY3" fmla="*/ 128191 h 1281906"/>
              <a:gd name="connsiteX4" fmla="*/ 2015680 w 2015680"/>
              <a:gd name="connsiteY4" fmla="*/ 1153715 h 1281906"/>
              <a:gd name="connsiteX5" fmla="*/ 1887489 w 2015680"/>
              <a:gd name="connsiteY5" fmla="*/ 1281906 h 1281906"/>
              <a:gd name="connsiteX6" fmla="*/ 128191 w 2015680"/>
              <a:gd name="connsiteY6" fmla="*/ 1281906 h 1281906"/>
              <a:gd name="connsiteX7" fmla="*/ 0 w 2015680"/>
              <a:gd name="connsiteY7" fmla="*/ 1153715 h 1281906"/>
              <a:gd name="connsiteX8" fmla="*/ 0 w 2015680"/>
              <a:gd name="connsiteY8" fmla="*/ 128191 h 1281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15680" h="1281906">
                <a:moveTo>
                  <a:pt x="0" y="128191"/>
                </a:moveTo>
                <a:cubicBezTo>
                  <a:pt x="0" y="57393"/>
                  <a:pt x="57393" y="0"/>
                  <a:pt x="128191" y="0"/>
                </a:cubicBezTo>
                <a:lnTo>
                  <a:pt x="1887489" y="0"/>
                </a:lnTo>
                <a:cubicBezTo>
                  <a:pt x="1958287" y="0"/>
                  <a:pt x="2015680" y="57393"/>
                  <a:pt x="2015680" y="128191"/>
                </a:cubicBezTo>
                <a:lnTo>
                  <a:pt x="2015680" y="1153715"/>
                </a:lnTo>
                <a:cubicBezTo>
                  <a:pt x="2015680" y="1224513"/>
                  <a:pt x="1958287" y="1281906"/>
                  <a:pt x="1887489" y="1281906"/>
                </a:cubicBezTo>
                <a:lnTo>
                  <a:pt x="128191" y="1281906"/>
                </a:lnTo>
                <a:cubicBezTo>
                  <a:pt x="57393" y="1281906"/>
                  <a:pt x="0" y="1224513"/>
                  <a:pt x="0" y="1153715"/>
                </a:cubicBezTo>
                <a:lnTo>
                  <a:pt x="0" y="128191"/>
                </a:lnTo>
                <a:close/>
              </a:path>
            </a:pathLst>
          </a:custGeom>
          <a:solidFill>
            <a:srgbClr val="FFDBB7"/>
          </a:solidFill>
          <a:ln>
            <a:solidFill>
              <a:srgbClr val="000000"/>
            </a:solidFill>
          </a:ln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alpha val="70000"/>
              <a:hueOff val="0"/>
              <a:satOff val="0"/>
              <a:lumOff val="0"/>
              <a:alphaOff val="0"/>
            </a:schemeClr>
          </a:fillRef>
          <a:effectRef idx="2">
            <a:schemeClr val="accent1">
              <a:alpha val="7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8506" tIns="98506" rIns="98506" bIns="98506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b="1" dirty="0" err="1">
                <a:solidFill>
                  <a:schemeClr val="tx1"/>
                </a:solidFill>
                <a:latin typeface="Lucida Sans"/>
                <a:cs typeface="Lucida Sans"/>
              </a:rPr>
              <a:t>Deficiencias</a:t>
            </a:r>
            <a:r>
              <a:rPr lang="en-US" sz="1200" b="1" dirty="0">
                <a:solidFill>
                  <a:schemeClr val="tx1"/>
                </a:solidFill>
                <a:latin typeface="Lucida Sans"/>
                <a:cs typeface="Lucida Sans"/>
              </a:rPr>
              <a:t> en la </a:t>
            </a:r>
            <a:r>
              <a:rPr lang="en-US" sz="1200" b="1" dirty="0" err="1">
                <a:solidFill>
                  <a:schemeClr val="tx1"/>
                </a:solidFill>
                <a:latin typeface="Lucida Sans"/>
                <a:cs typeface="Lucida Sans"/>
              </a:rPr>
              <a:t>cobertura</a:t>
            </a:r>
            <a:r>
              <a:rPr lang="en-US" sz="1200" b="1" dirty="0">
                <a:solidFill>
                  <a:schemeClr val="tx1"/>
                </a:solidFill>
                <a:latin typeface="Lucida Sans"/>
                <a:cs typeface="Lucida Sans"/>
              </a:rPr>
              <a:t> de </a:t>
            </a:r>
            <a:r>
              <a:rPr lang="en-US" sz="1200" b="1" dirty="0" err="1">
                <a:solidFill>
                  <a:schemeClr val="tx1"/>
                </a:solidFill>
                <a:latin typeface="Lucida Sans"/>
                <a:cs typeface="Lucida Sans"/>
              </a:rPr>
              <a:t>acceso</a:t>
            </a:r>
            <a:r>
              <a:rPr lang="en-US" sz="1200" b="1" dirty="0">
                <a:solidFill>
                  <a:schemeClr val="tx1"/>
                </a:solidFill>
                <a:latin typeface="Lucida Sans"/>
                <a:cs typeface="Lucida Sans"/>
              </a:rPr>
              <a:t> a </a:t>
            </a:r>
            <a:r>
              <a:rPr lang="en-US" sz="1200" b="1" dirty="0" err="1" smtClean="0">
                <a:solidFill>
                  <a:schemeClr val="tx1"/>
                </a:solidFill>
                <a:latin typeface="Lucida Sans"/>
                <a:cs typeface="Lucida Sans"/>
              </a:rPr>
              <a:t>servicios</a:t>
            </a:r>
            <a:r>
              <a:rPr lang="en-US" sz="1200" b="1" dirty="0" smtClean="0">
                <a:solidFill>
                  <a:schemeClr val="tx1"/>
                </a:solidFill>
                <a:latin typeface="Lucida Sans"/>
                <a:cs typeface="Lucida Sans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Lucida Sans"/>
                <a:cs typeface="Lucida Sans"/>
              </a:rPr>
              <a:t>básicos</a:t>
            </a:r>
            <a:r>
              <a:rPr lang="en-US" sz="1200" b="1" dirty="0" smtClean="0">
                <a:solidFill>
                  <a:schemeClr val="tx1"/>
                </a:solidFill>
                <a:latin typeface="Lucida Sans"/>
                <a:cs typeface="Lucida Sans"/>
              </a:rPr>
              <a:t>, de </a:t>
            </a:r>
            <a:r>
              <a:rPr lang="en-US" sz="1200" b="1" dirty="0" err="1" smtClean="0">
                <a:solidFill>
                  <a:schemeClr val="tx1"/>
                </a:solidFill>
                <a:latin typeface="Lucida Sans"/>
                <a:cs typeface="Lucida Sans"/>
              </a:rPr>
              <a:t>educación</a:t>
            </a:r>
            <a:r>
              <a:rPr lang="en-US" sz="1200" b="1" dirty="0" smtClean="0">
                <a:solidFill>
                  <a:schemeClr val="tx1"/>
                </a:solidFill>
                <a:latin typeface="Lucida Sans"/>
                <a:cs typeface="Lucida Sans"/>
              </a:rPr>
              <a:t> y </a:t>
            </a:r>
            <a:r>
              <a:rPr lang="en-US" sz="1200" b="1" dirty="0" err="1" smtClean="0">
                <a:solidFill>
                  <a:schemeClr val="tx1"/>
                </a:solidFill>
                <a:latin typeface="Lucida Sans"/>
                <a:cs typeface="Lucida Sans"/>
              </a:rPr>
              <a:t>salud</a:t>
            </a:r>
            <a:endParaRPr lang="en-US" sz="1200" b="1" dirty="0">
              <a:solidFill>
                <a:schemeClr val="tx1"/>
              </a:solidFill>
              <a:latin typeface="Lucida Sans"/>
              <a:cs typeface="Lucida San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37304" y="4051739"/>
            <a:ext cx="430887" cy="291820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vert="vert270" wrap="square" rtlCol="0">
            <a:spAutoFit/>
          </a:bodyPr>
          <a:lstStyle/>
          <a:p>
            <a:pPr algn="ctr"/>
            <a:r>
              <a:rPr lang="en-US" sz="1600" b="1" dirty="0" smtClean="0">
                <a:latin typeface="Lucida Sans"/>
                <a:cs typeface="Lucida Sans"/>
              </a:rPr>
              <a:t>CAUSAS</a:t>
            </a:r>
            <a:endParaRPr lang="en-US" sz="1600" b="1" dirty="0">
              <a:latin typeface="Lucida Sans"/>
              <a:cs typeface="Lucida San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13397" y="52349"/>
            <a:ext cx="553998" cy="6917592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US" sz="2400" b="1" dirty="0" smtClean="0">
                <a:latin typeface="Lucida Sans"/>
                <a:cs typeface="Lucida Sans"/>
              </a:rPr>
              <a:t>ARBOL DEL PROBLEMA</a:t>
            </a:r>
            <a:endParaRPr lang="en-US" sz="2400" b="1" dirty="0">
              <a:latin typeface="Lucida Sans"/>
              <a:cs typeface="Lucida Sans"/>
            </a:endParaRPr>
          </a:p>
        </p:txBody>
      </p:sp>
      <p:sp>
        <p:nvSpPr>
          <p:cNvPr id="24" name="Freeform 23"/>
          <p:cNvSpPr/>
          <p:nvPr/>
        </p:nvSpPr>
        <p:spPr>
          <a:xfrm>
            <a:off x="9601150" y="3861846"/>
            <a:ext cx="1879223" cy="1052794"/>
          </a:xfrm>
          <a:custGeom>
            <a:avLst/>
            <a:gdLst>
              <a:gd name="connsiteX0" fmla="*/ 0 w 2015680"/>
              <a:gd name="connsiteY0" fmla="*/ 128191 h 1281906"/>
              <a:gd name="connsiteX1" fmla="*/ 128191 w 2015680"/>
              <a:gd name="connsiteY1" fmla="*/ 0 h 1281906"/>
              <a:gd name="connsiteX2" fmla="*/ 1887489 w 2015680"/>
              <a:gd name="connsiteY2" fmla="*/ 0 h 1281906"/>
              <a:gd name="connsiteX3" fmla="*/ 2015680 w 2015680"/>
              <a:gd name="connsiteY3" fmla="*/ 128191 h 1281906"/>
              <a:gd name="connsiteX4" fmla="*/ 2015680 w 2015680"/>
              <a:gd name="connsiteY4" fmla="*/ 1153715 h 1281906"/>
              <a:gd name="connsiteX5" fmla="*/ 1887489 w 2015680"/>
              <a:gd name="connsiteY5" fmla="*/ 1281906 h 1281906"/>
              <a:gd name="connsiteX6" fmla="*/ 128191 w 2015680"/>
              <a:gd name="connsiteY6" fmla="*/ 1281906 h 1281906"/>
              <a:gd name="connsiteX7" fmla="*/ 0 w 2015680"/>
              <a:gd name="connsiteY7" fmla="*/ 1153715 h 1281906"/>
              <a:gd name="connsiteX8" fmla="*/ 0 w 2015680"/>
              <a:gd name="connsiteY8" fmla="*/ 128191 h 1281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15680" h="1281906">
                <a:moveTo>
                  <a:pt x="0" y="128191"/>
                </a:moveTo>
                <a:cubicBezTo>
                  <a:pt x="0" y="57393"/>
                  <a:pt x="57393" y="0"/>
                  <a:pt x="128191" y="0"/>
                </a:cubicBezTo>
                <a:lnTo>
                  <a:pt x="1887489" y="0"/>
                </a:lnTo>
                <a:cubicBezTo>
                  <a:pt x="1958287" y="0"/>
                  <a:pt x="2015680" y="57393"/>
                  <a:pt x="2015680" y="128191"/>
                </a:cubicBezTo>
                <a:lnTo>
                  <a:pt x="2015680" y="1153715"/>
                </a:lnTo>
                <a:cubicBezTo>
                  <a:pt x="2015680" y="1224513"/>
                  <a:pt x="1958287" y="1281906"/>
                  <a:pt x="1887489" y="1281906"/>
                </a:cubicBezTo>
                <a:lnTo>
                  <a:pt x="128191" y="1281906"/>
                </a:lnTo>
                <a:cubicBezTo>
                  <a:pt x="57393" y="1281906"/>
                  <a:pt x="0" y="1224513"/>
                  <a:pt x="0" y="1153715"/>
                </a:cubicBezTo>
                <a:lnTo>
                  <a:pt x="0" y="128191"/>
                </a:lnTo>
                <a:close/>
              </a:path>
            </a:pathLst>
          </a:custGeom>
          <a:solidFill>
            <a:srgbClr val="FFF5EB"/>
          </a:solidFill>
          <a:ln>
            <a:solidFill>
              <a:srgbClr val="000000"/>
            </a:solidFill>
          </a:ln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alpha val="70000"/>
              <a:hueOff val="0"/>
              <a:satOff val="0"/>
              <a:lumOff val="0"/>
              <a:alphaOff val="0"/>
            </a:schemeClr>
          </a:fillRef>
          <a:effectRef idx="2">
            <a:schemeClr val="accent1">
              <a:alpha val="7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8506" tIns="98506" rIns="98506" bIns="98506" numCol="1" spcCol="1270" anchor="ctr" anchorCtr="0">
            <a:noAutofit/>
          </a:bodyPr>
          <a:lstStyle/>
          <a:p>
            <a:pPr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b="1" dirty="0" err="1" smtClean="0">
                <a:solidFill>
                  <a:schemeClr val="tx1"/>
                </a:solidFill>
                <a:latin typeface="Lucida Sans"/>
                <a:cs typeface="Lucida Sans"/>
              </a:rPr>
              <a:t>Fallas</a:t>
            </a:r>
            <a:r>
              <a:rPr lang="en-US" sz="1200" b="1" dirty="0" smtClean="0">
                <a:solidFill>
                  <a:schemeClr val="tx1"/>
                </a:solidFill>
                <a:latin typeface="Lucida Sans"/>
                <a:cs typeface="Lucida Sans"/>
              </a:rPr>
              <a:t> en la </a:t>
            </a:r>
            <a:r>
              <a:rPr lang="en-US" sz="1200" b="1" dirty="0" err="1" smtClean="0">
                <a:solidFill>
                  <a:schemeClr val="tx1"/>
                </a:solidFill>
                <a:latin typeface="Lucida Sans"/>
                <a:cs typeface="Lucida Sans"/>
              </a:rPr>
              <a:t>ubicación</a:t>
            </a:r>
            <a:r>
              <a:rPr lang="en-US" sz="1200" b="1" dirty="0" smtClean="0">
                <a:solidFill>
                  <a:schemeClr val="tx1"/>
                </a:solidFill>
                <a:latin typeface="Lucida Sans"/>
                <a:cs typeface="Lucida Sans"/>
              </a:rPr>
              <a:t>, </a:t>
            </a:r>
            <a:r>
              <a:rPr lang="en-US" sz="1200" b="1" dirty="0" err="1" smtClean="0">
                <a:solidFill>
                  <a:schemeClr val="tx1"/>
                </a:solidFill>
                <a:latin typeface="Lucida Sans"/>
                <a:cs typeface="Lucida Sans"/>
              </a:rPr>
              <a:t>diseño</a:t>
            </a:r>
            <a:r>
              <a:rPr lang="en-US" sz="1200" b="1" dirty="0" smtClean="0">
                <a:solidFill>
                  <a:schemeClr val="tx1"/>
                </a:solidFill>
                <a:latin typeface="Lucida Sans"/>
                <a:cs typeface="Lucida Sans"/>
              </a:rPr>
              <a:t> y </a:t>
            </a:r>
            <a:r>
              <a:rPr lang="en-US" sz="1200" b="1" dirty="0" err="1" smtClean="0">
                <a:solidFill>
                  <a:schemeClr val="tx1"/>
                </a:solidFill>
                <a:latin typeface="Lucida Sans"/>
                <a:cs typeface="Lucida Sans"/>
              </a:rPr>
              <a:t>construcción</a:t>
            </a:r>
            <a:r>
              <a:rPr lang="en-US" sz="1200" b="1" dirty="0" smtClean="0">
                <a:solidFill>
                  <a:schemeClr val="tx1"/>
                </a:solidFill>
                <a:latin typeface="Lucida Sans"/>
                <a:cs typeface="Lucida Sans"/>
              </a:rPr>
              <a:t> de la </a:t>
            </a:r>
            <a:r>
              <a:rPr lang="en-US" sz="1200" b="1" dirty="0" err="1">
                <a:solidFill>
                  <a:schemeClr val="tx1"/>
                </a:solidFill>
                <a:latin typeface="Lucida Sans"/>
                <a:cs typeface="Lucida Sans"/>
              </a:rPr>
              <a:t>i</a:t>
            </a:r>
            <a:r>
              <a:rPr lang="en-US" sz="1200" b="1" dirty="0" err="1" smtClean="0">
                <a:solidFill>
                  <a:schemeClr val="tx1"/>
                </a:solidFill>
                <a:latin typeface="Lucida Sans"/>
                <a:cs typeface="Lucida Sans"/>
              </a:rPr>
              <a:t>nfraestructura</a:t>
            </a:r>
            <a:r>
              <a:rPr lang="en-US" sz="1200" b="1" dirty="0" smtClean="0">
                <a:solidFill>
                  <a:schemeClr val="tx1"/>
                </a:solidFill>
                <a:latin typeface="Lucida Sans"/>
                <a:cs typeface="Lucida Sans"/>
              </a:rPr>
              <a:t> de </a:t>
            </a:r>
            <a:r>
              <a:rPr lang="en-US" sz="1200" b="1" dirty="0" err="1" smtClean="0">
                <a:solidFill>
                  <a:schemeClr val="tx1"/>
                </a:solidFill>
                <a:latin typeface="Lucida Sans"/>
                <a:cs typeface="Lucida Sans"/>
              </a:rPr>
              <a:t>regulación</a:t>
            </a:r>
            <a:endParaRPr lang="en-US" sz="1200" b="1" dirty="0">
              <a:solidFill>
                <a:schemeClr val="tx1"/>
              </a:solidFill>
              <a:latin typeface="Lucida Sans"/>
              <a:cs typeface="Lucida Sans"/>
            </a:endParaRPr>
          </a:p>
        </p:txBody>
      </p:sp>
      <p:sp>
        <p:nvSpPr>
          <p:cNvPr id="28" name="Freeform 27"/>
          <p:cNvSpPr/>
          <p:nvPr/>
        </p:nvSpPr>
        <p:spPr>
          <a:xfrm>
            <a:off x="9564511" y="5488381"/>
            <a:ext cx="1887490" cy="749841"/>
          </a:xfrm>
          <a:custGeom>
            <a:avLst/>
            <a:gdLst>
              <a:gd name="connsiteX0" fmla="*/ 0 w 2234755"/>
              <a:gd name="connsiteY0" fmla="*/ 128191 h 1281906"/>
              <a:gd name="connsiteX1" fmla="*/ 128191 w 2234755"/>
              <a:gd name="connsiteY1" fmla="*/ 0 h 1281906"/>
              <a:gd name="connsiteX2" fmla="*/ 2106564 w 2234755"/>
              <a:gd name="connsiteY2" fmla="*/ 0 h 1281906"/>
              <a:gd name="connsiteX3" fmla="*/ 2234755 w 2234755"/>
              <a:gd name="connsiteY3" fmla="*/ 128191 h 1281906"/>
              <a:gd name="connsiteX4" fmla="*/ 2234755 w 2234755"/>
              <a:gd name="connsiteY4" fmla="*/ 1153715 h 1281906"/>
              <a:gd name="connsiteX5" fmla="*/ 2106564 w 2234755"/>
              <a:gd name="connsiteY5" fmla="*/ 1281906 h 1281906"/>
              <a:gd name="connsiteX6" fmla="*/ 128191 w 2234755"/>
              <a:gd name="connsiteY6" fmla="*/ 1281906 h 1281906"/>
              <a:gd name="connsiteX7" fmla="*/ 0 w 2234755"/>
              <a:gd name="connsiteY7" fmla="*/ 1153715 h 1281906"/>
              <a:gd name="connsiteX8" fmla="*/ 0 w 2234755"/>
              <a:gd name="connsiteY8" fmla="*/ 128191 h 1281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34755" h="1281906">
                <a:moveTo>
                  <a:pt x="0" y="128191"/>
                </a:moveTo>
                <a:cubicBezTo>
                  <a:pt x="0" y="57393"/>
                  <a:pt x="57393" y="0"/>
                  <a:pt x="128191" y="0"/>
                </a:cubicBezTo>
                <a:lnTo>
                  <a:pt x="2106564" y="0"/>
                </a:lnTo>
                <a:cubicBezTo>
                  <a:pt x="2177362" y="0"/>
                  <a:pt x="2234755" y="57393"/>
                  <a:pt x="2234755" y="128191"/>
                </a:cubicBezTo>
                <a:lnTo>
                  <a:pt x="2234755" y="1153715"/>
                </a:lnTo>
                <a:cubicBezTo>
                  <a:pt x="2234755" y="1224513"/>
                  <a:pt x="2177362" y="1281906"/>
                  <a:pt x="2106564" y="1281906"/>
                </a:cubicBezTo>
                <a:lnTo>
                  <a:pt x="128191" y="1281906"/>
                </a:lnTo>
                <a:cubicBezTo>
                  <a:pt x="57393" y="1281906"/>
                  <a:pt x="0" y="1224513"/>
                  <a:pt x="0" y="1153715"/>
                </a:cubicBezTo>
                <a:lnTo>
                  <a:pt x="0" y="128191"/>
                </a:lnTo>
                <a:close/>
              </a:path>
            </a:pathLst>
          </a:custGeom>
          <a:solidFill>
            <a:srgbClr val="FFDBB7"/>
          </a:solidFill>
          <a:ln>
            <a:solidFill>
              <a:srgbClr val="000000"/>
            </a:solidFill>
          </a:ln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alpha val="50000"/>
              <a:hueOff val="0"/>
              <a:satOff val="0"/>
              <a:lumOff val="0"/>
              <a:alphaOff val="0"/>
            </a:schemeClr>
          </a:fillRef>
          <a:effectRef idx="2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8506" tIns="98506" rIns="98506" bIns="98506" numCol="1" spcCol="1270" anchor="ctr" anchorCtr="0">
            <a:noAutofit/>
          </a:bodyPr>
          <a:lstStyle/>
          <a:p>
            <a:pPr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b="1" dirty="0" err="1" smtClean="0">
                <a:solidFill>
                  <a:srgbClr val="000000"/>
                </a:solidFill>
                <a:latin typeface="Lucida Sans"/>
                <a:cs typeface="Lucida Sans"/>
              </a:rPr>
              <a:t>Debilidad</a:t>
            </a:r>
            <a:r>
              <a:rPr lang="en-US" sz="1200" b="1" dirty="0" smtClean="0">
                <a:solidFill>
                  <a:srgbClr val="000000"/>
                </a:solidFill>
                <a:latin typeface="Lucida Sans"/>
                <a:cs typeface="Lucida Sans"/>
              </a:rPr>
              <a:t> de los </a:t>
            </a:r>
            <a:r>
              <a:rPr lang="en-US" sz="1200" b="1" dirty="0" err="1" smtClean="0">
                <a:solidFill>
                  <a:srgbClr val="000000"/>
                </a:solidFill>
                <a:latin typeface="Lucida Sans"/>
                <a:cs typeface="Lucida Sans"/>
              </a:rPr>
              <a:t>entes</a:t>
            </a:r>
            <a:r>
              <a:rPr lang="en-US" sz="1200" b="1" dirty="0" smtClean="0">
                <a:solidFill>
                  <a:srgbClr val="000000"/>
                </a:solidFill>
                <a:latin typeface="Lucida Sans"/>
                <a:cs typeface="Lucida Sans"/>
              </a:rPr>
              <a:t> </a:t>
            </a:r>
            <a:r>
              <a:rPr lang="en-US" sz="1200" b="1" dirty="0" err="1" smtClean="0">
                <a:solidFill>
                  <a:srgbClr val="000000"/>
                </a:solidFill>
                <a:latin typeface="Lucida Sans"/>
                <a:cs typeface="Lucida Sans"/>
              </a:rPr>
              <a:t>territoriales</a:t>
            </a:r>
            <a:r>
              <a:rPr lang="en-US" sz="1200" b="1" dirty="0" smtClean="0">
                <a:solidFill>
                  <a:srgbClr val="000000"/>
                </a:solidFill>
                <a:latin typeface="Lucida Sans"/>
                <a:cs typeface="Lucida Sans"/>
              </a:rPr>
              <a:t> en la </a:t>
            </a:r>
            <a:r>
              <a:rPr lang="en-US" sz="1200" b="1" dirty="0" err="1" smtClean="0">
                <a:solidFill>
                  <a:srgbClr val="000000"/>
                </a:solidFill>
                <a:latin typeface="Lucida Sans"/>
                <a:cs typeface="Lucida Sans"/>
              </a:rPr>
              <a:t>gestión</a:t>
            </a:r>
            <a:r>
              <a:rPr lang="en-US" sz="1200" b="1" dirty="0" smtClean="0">
                <a:solidFill>
                  <a:srgbClr val="000000"/>
                </a:solidFill>
                <a:latin typeface="Lucida Sans"/>
                <a:cs typeface="Lucida Sans"/>
              </a:rPr>
              <a:t> del </a:t>
            </a:r>
            <a:r>
              <a:rPr lang="en-US" sz="1200" b="1" dirty="0" err="1" smtClean="0">
                <a:solidFill>
                  <a:srgbClr val="000000"/>
                </a:solidFill>
                <a:latin typeface="Lucida Sans"/>
                <a:cs typeface="Lucida Sans"/>
              </a:rPr>
              <a:t>riesgo</a:t>
            </a:r>
            <a:endParaRPr lang="en-US" sz="1200" b="1" dirty="0">
              <a:solidFill>
                <a:srgbClr val="000000"/>
              </a:solidFill>
              <a:latin typeface="Lucida Sans"/>
              <a:cs typeface="Lucida Sans"/>
            </a:endParaRPr>
          </a:p>
        </p:txBody>
      </p:sp>
      <p:sp>
        <p:nvSpPr>
          <p:cNvPr id="32" name="Freeform 31"/>
          <p:cNvSpPr/>
          <p:nvPr/>
        </p:nvSpPr>
        <p:spPr>
          <a:xfrm>
            <a:off x="1797360" y="1261229"/>
            <a:ext cx="2426298" cy="815228"/>
          </a:xfrm>
          <a:custGeom>
            <a:avLst/>
            <a:gdLst>
              <a:gd name="connsiteX0" fmla="*/ 0 w 3981182"/>
              <a:gd name="connsiteY0" fmla="*/ 128191 h 1281906"/>
              <a:gd name="connsiteX1" fmla="*/ 128191 w 3981182"/>
              <a:gd name="connsiteY1" fmla="*/ 0 h 1281906"/>
              <a:gd name="connsiteX2" fmla="*/ 3852991 w 3981182"/>
              <a:gd name="connsiteY2" fmla="*/ 0 h 1281906"/>
              <a:gd name="connsiteX3" fmla="*/ 3981182 w 3981182"/>
              <a:gd name="connsiteY3" fmla="*/ 128191 h 1281906"/>
              <a:gd name="connsiteX4" fmla="*/ 3981182 w 3981182"/>
              <a:gd name="connsiteY4" fmla="*/ 1153715 h 1281906"/>
              <a:gd name="connsiteX5" fmla="*/ 3852991 w 3981182"/>
              <a:gd name="connsiteY5" fmla="*/ 1281906 h 1281906"/>
              <a:gd name="connsiteX6" fmla="*/ 128191 w 3981182"/>
              <a:gd name="connsiteY6" fmla="*/ 1281906 h 1281906"/>
              <a:gd name="connsiteX7" fmla="*/ 0 w 3981182"/>
              <a:gd name="connsiteY7" fmla="*/ 1153715 h 1281906"/>
              <a:gd name="connsiteX8" fmla="*/ 0 w 3981182"/>
              <a:gd name="connsiteY8" fmla="*/ 128191 h 1281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81182" h="1281906">
                <a:moveTo>
                  <a:pt x="0" y="128191"/>
                </a:moveTo>
                <a:cubicBezTo>
                  <a:pt x="0" y="57393"/>
                  <a:pt x="57393" y="0"/>
                  <a:pt x="128191" y="0"/>
                </a:cubicBezTo>
                <a:lnTo>
                  <a:pt x="3852991" y="0"/>
                </a:lnTo>
                <a:cubicBezTo>
                  <a:pt x="3923789" y="0"/>
                  <a:pt x="3981182" y="57393"/>
                  <a:pt x="3981182" y="128191"/>
                </a:cubicBezTo>
                <a:lnTo>
                  <a:pt x="3981182" y="1153715"/>
                </a:lnTo>
                <a:cubicBezTo>
                  <a:pt x="3981182" y="1224513"/>
                  <a:pt x="3923789" y="1281906"/>
                  <a:pt x="3852991" y="1281906"/>
                </a:cubicBezTo>
                <a:lnTo>
                  <a:pt x="128191" y="1281906"/>
                </a:lnTo>
                <a:cubicBezTo>
                  <a:pt x="57393" y="1281906"/>
                  <a:pt x="0" y="1224513"/>
                  <a:pt x="0" y="1153715"/>
                </a:cubicBezTo>
                <a:lnTo>
                  <a:pt x="0" y="128191"/>
                </a:lnTo>
                <a:close/>
              </a:path>
            </a:pathLst>
          </a:custGeom>
          <a:solidFill>
            <a:srgbClr val="8A9AC8"/>
          </a:solidFill>
          <a:ln>
            <a:solidFill>
              <a:srgbClr val="000000"/>
            </a:solidFill>
          </a:ln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hemeClr val="accent1">
              <a:hueOff val="0"/>
              <a:satOff val="0"/>
              <a:lumOff val="0"/>
              <a:alphaOff val="0"/>
            </a:schemeClr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174706" tIns="174706" rIns="174706" bIns="174706" numCol="1" spcCol="1270" anchor="ctr" anchorCtr="0">
            <a:noAutofit/>
          </a:bodyPr>
          <a:lstStyle/>
          <a:p>
            <a:pPr lvl="0"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b="1" kern="1200" dirty="0" err="1" smtClean="0">
                <a:latin typeface="Lucida Sans"/>
                <a:cs typeface="Lucida Sans"/>
              </a:rPr>
              <a:t>Inundaciones</a:t>
            </a:r>
            <a:r>
              <a:rPr lang="en-US" sz="1200" b="1" kern="1200" dirty="0" smtClean="0">
                <a:latin typeface="Lucida Sans"/>
                <a:cs typeface="Lucida Sans"/>
              </a:rPr>
              <a:t> </a:t>
            </a:r>
            <a:r>
              <a:rPr lang="en-US" sz="1200" b="1" kern="1200" dirty="0" err="1" smtClean="0">
                <a:latin typeface="Lucida Sans"/>
                <a:cs typeface="Lucida Sans"/>
              </a:rPr>
              <a:t>periódicas</a:t>
            </a:r>
            <a:r>
              <a:rPr lang="en-US" sz="1200" b="1" kern="1200" dirty="0" smtClean="0">
                <a:latin typeface="Lucida Sans"/>
                <a:cs typeface="Lucida Sans"/>
              </a:rPr>
              <a:t> de la </a:t>
            </a:r>
            <a:r>
              <a:rPr lang="en-US" sz="1200" b="1" kern="1200" dirty="0" err="1" smtClean="0">
                <a:latin typeface="Lucida Sans"/>
                <a:cs typeface="Lucida Sans"/>
              </a:rPr>
              <a:t>infraestructura</a:t>
            </a:r>
            <a:r>
              <a:rPr lang="en-US" sz="1200" b="1" kern="1200" dirty="0" smtClean="0">
                <a:latin typeface="Lucida Sans"/>
                <a:cs typeface="Lucida Sans"/>
              </a:rPr>
              <a:t> </a:t>
            </a:r>
            <a:r>
              <a:rPr lang="en-US" sz="1200" b="1" kern="1200" dirty="0" err="1" smtClean="0">
                <a:latin typeface="Lucida Sans"/>
                <a:cs typeface="Lucida Sans"/>
              </a:rPr>
              <a:t>existente</a:t>
            </a:r>
            <a:endParaRPr lang="en-US" sz="1200" b="1" kern="1200" dirty="0">
              <a:latin typeface="Lucida Sans"/>
              <a:cs typeface="Lucida Sans"/>
            </a:endParaRPr>
          </a:p>
        </p:txBody>
      </p:sp>
      <p:sp>
        <p:nvSpPr>
          <p:cNvPr id="33" name="Freeform 32"/>
          <p:cNvSpPr/>
          <p:nvPr/>
        </p:nvSpPr>
        <p:spPr>
          <a:xfrm>
            <a:off x="9777184" y="6521073"/>
            <a:ext cx="1537563" cy="574534"/>
          </a:xfrm>
          <a:custGeom>
            <a:avLst/>
            <a:gdLst>
              <a:gd name="connsiteX0" fmla="*/ 0 w 1949648"/>
              <a:gd name="connsiteY0" fmla="*/ 128191 h 1281906"/>
              <a:gd name="connsiteX1" fmla="*/ 128191 w 1949648"/>
              <a:gd name="connsiteY1" fmla="*/ 0 h 1281906"/>
              <a:gd name="connsiteX2" fmla="*/ 1821457 w 1949648"/>
              <a:gd name="connsiteY2" fmla="*/ 0 h 1281906"/>
              <a:gd name="connsiteX3" fmla="*/ 1949648 w 1949648"/>
              <a:gd name="connsiteY3" fmla="*/ 128191 h 1281906"/>
              <a:gd name="connsiteX4" fmla="*/ 1949648 w 1949648"/>
              <a:gd name="connsiteY4" fmla="*/ 1153715 h 1281906"/>
              <a:gd name="connsiteX5" fmla="*/ 1821457 w 1949648"/>
              <a:gd name="connsiteY5" fmla="*/ 1281906 h 1281906"/>
              <a:gd name="connsiteX6" fmla="*/ 128191 w 1949648"/>
              <a:gd name="connsiteY6" fmla="*/ 1281906 h 1281906"/>
              <a:gd name="connsiteX7" fmla="*/ 0 w 1949648"/>
              <a:gd name="connsiteY7" fmla="*/ 1153715 h 1281906"/>
              <a:gd name="connsiteX8" fmla="*/ 0 w 1949648"/>
              <a:gd name="connsiteY8" fmla="*/ 128191 h 1281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49648" h="1281906">
                <a:moveTo>
                  <a:pt x="0" y="128191"/>
                </a:moveTo>
                <a:cubicBezTo>
                  <a:pt x="0" y="57393"/>
                  <a:pt x="57393" y="0"/>
                  <a:pt x="128191" y="0"/>
                </a:cubicBezTo>
                <a:lnTo>
                  <a:pt x="1821457" y="0"/>
                </a:lnTo>
                <a:cubicBezTo>
                  <a:pt x="1892255" y="0"/>
                  <a:pt x="1949648" y="57393"/>
                  <a:pt x="1949648" y="128191"/>
                </a:cubicBezTo>
                <a:lnTo>
                  <a:pt x="1949648" y="1153715"/>
                </a:lnTo>
                <a:cubicBezTo>
                  <a:pt x="1949648" y="1224513"/>
                  <a:pt x="1892255" y="1281906"/>
                  <a:pt x="1821457" y="1281906"/>
                </a:cubicBezTo>
                <a:lnTo>
                  <a:pt x="128191" y="1281906"/>
                </a:lnTo>
                <a:cubicBezTo>
                  <a:pt x="57393" y="1281906"/>
                  <a:pt x="0" y="1224513"/>
                  <a:pt x="0" y="1153715"/>
                </a:cubicBezTo>
                <a:lnTo>
                  <a:pt x="0" y="128191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solidFill>
              <a:srgbClr val="000000"/>
            </a:solidFill>
          </a:ln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hemeClr val="accent1">
              <a:hueOff val="0"/>
              <a:satOff val="0"/>
              <a:lumOff val="0"/>
              <a:alphaOff val="0"/>
            </a:schemeClr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113746" tIns="113746" rIns="113746" bIns="113746" numCol="1" spcCol="1270" anchor="ctr" anchorCtr="0">
            <a:noAutofit/>
          </a:bodyPr>
          <a:lstStyle/>
          <a:p>
            <a:pPr lvl="0" algn="ctr"/>
            <a:r>
              <a:rPr lang="en-US" sz="1200" b="1" dirty="0" err="1" smtClean="0">
                <a:latin typeface="Lucida Sans"/>
                <a:cs typeface="Lucida Sans"/>
              </a:rPr>
              <a:t>Aislamiento</a:t>
            </a:r>
            <a:r>
              <a:rPr lang="en-US" sz="1200" b="1" dirty="0" smtClean="0">
                <a:latin typeface="Lucida Sans"/>
                <a:cs typeface="Lucida Sans"/>
              </a:rPr>
              <a:t> </a:t>
            </a:r>
            <a:r>
              <a:rPr lang="en-US" sz="1200" b="1" dirty="0" err="1" smtClean="0">
                <a:latin typeface="Lucida Sans"/>
                <a:cs typeface="Lucida Sans"/>
              </a:rPr>
              <a:t>geográfico</a:t>
            </a:r>
            <a:endParaRPr lang="en-US" sz="1200" b="1" dirty="0">
              <a:latin typeface="Lucida Sans"/>
              <a:cs typeface="Lucida Sans"/>
            </a:endParaRPr>
          </a:p>
        </p:txBody>
      </p:sp>
      <p:sp>
        <p:nvSpPr>
          <p:cNvPr id="34" name="Freeform 33"/>
          <p:cNvSpPr/>
          <p:nvPr/>
        </p:nvSpPr>
        <p:spPr>
          <a:xfrm>
            <a:off x="1480377" y="5398626"/>
            <a:ext cx="1509978" cy="902660"/>
          </a:xfrm>
          <a:custGeom>
            <a:avLst/>
            <a:gdLst>
              <a:gd name="connsiteX0" fmla="*/ 0 w 1949648"/>
              <a:gd name="connsiteY0" fmla="*/ 128191 h 1281906"/>
              <a:gd name="connsiteX1" fmla="*/ 128191 w 1949648"/>
              <a:gd name="connsiteY1" fmla="*/ 0 h 1281906"/>
              <a:gd name="connsiteX2" fmla="*/ 1821457 w 1949648"/>
              <a:gd name="connsiteY2" fmla="*/ 0 h 1281906"/>
              <a:gd name="connsiteX3" fmla="*/ 1949648 w 1949648"/>
              <a:gd name="connsiteY3" fmla="*/ 128191 h 1281906"/>
              <a:gd name="connsiteX4" fmla="*/ 1949648 w 1949648"/>
              <a:gd name="connsiteY4" fmla="*/ 1153715 h 1281906"/>
              <a:gd name="connsiteX5" fmla="*/ 1821457 w 1949648"/>
              <a:gd name="connsiteY5" fmla="*/ 1281906 h 1281906"/>
              <a:gd name="connsiteX6" fmla="*/ 128191 w 1949648"/>
              <a:gd name="connsiteY6" fmla="*/ 1281906 h 1281906"/>
              <a:gd name="connsiteX7" fmla="*/ 0 w 1949648"/>
              <a:gd name="connsiteY7" fmla="*/ 1153715 h 1281906"/>
              <a:gd name="connsiteX8" fmla="*/ 0 w 1949648"/>
              <a:gd name="connsiteY8" fmla="*/ 128191 h 1281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49648" h="1281906">
                <a:moveTo>
                  <a:pt x="0" y="128191"/>
                </a:moveTo>
                <a:cubicBezTo>
                  <a:pt x="0" y="57393"/>
                  <a:pt x="57393" y="0"/>
                  <a:pt x="128191" y="0"/>
                </a:cubicBezTo>
                <a:lnTo>
                  <a:pt x="1821457" y="0"/>
                </a:lnTo>
                <a:cubicBezTo>
                  <a:pt x="1892255" y="0"/>
                  <a:pt x="1949648" y="57393"/>
                  <a:pt x="1949648" y="128191"/>
                </a:cubicBezTo>
                <a:lnTo>
                  <a:pt x="1949648" y="1153715"/>
                </a:lnTo>
                <a:cubicBezTo>
                  <a:pt x="1949648" y="1224513"/>
                  <a:pt x="1892255" y="1281906"/>
                  <a:pt x="1821457" y="1281906"/>
                </a:cubicBezTo>
                <a:lnTo>
                  <a:pt x="128191" y="1281906"/>
                </a:lnTo>
                <a:cubicBezTo>
                  <a:pt x="57393" y="1281906"/>
                  <a:pt x="0" y="1224513"/>
                  <a:pt x="0" y="1153715"/>
                </a:cubicBezTo>
                <a:lnTo>
                  <a:pt x="0" y="128191"/>
                </a:lnTo>
                <a:close/>
              </a:path>
            </a:pathLst>
          </a:custGeom>
          <a:solidFill>
            <a:srgbClr val="FFDBB7"/>
          </a:solidFill>
          <a:ln>
            <a:solidFill>
              <a:srgbClr val="000000"/>
            </a:solidFill>
          </a:ln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hemeClr val="accent1">
              <a:hueOff val="0"/>
              <a:satOff val="0"/>
              <a:lumOff val="0"/>
              <a:alphaOff val="0"/>
            </a:schemeClr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102316" tIns="102316" rIns="102316" bIns="102316" numCol="1" spcCol="1270" anchor="ctr" anchorCtr="0">
            <a:noAutofit/>
          </a:bodyPr>
          <a:lstStyle/>
          <a:p>
            <a:pPr lvl="0" algn="ctr"/>
            <a:r>
              <a:rPr lang="en-US" sz="1200" b="1" dirty="0" err="1" smtClean="0">
                <a:latin typeface="Lucida Sans"/>
                <a:cs typeface="Lucida Sans"/>
              </a:rPr>
              <a:t>Concentración</a:t>
            </a:r>
            <a:r>
              <a:rPr lang="en-US" sz="1200" b="1" dirty="0" smtClean="0">
                <a:latin typeface="Lucida Sans"/>
                <a:cs typeface="Lucida Sans"/>
              </a:rPr>
              <a:t> de la </a:t>
            </a:r>
            <a:r>
              <a:rPr lang="en-US" sz="1200" b="1" dirty="0" err="1" smtClean="0">
                <a:latin typeface="Lucida Sans"/>
                <a:cs typeface="Lucida Sans"/>
              </a:rPr>
              <a:t>tierra</a:t>
            </a:r>
            <a:endParaRPr lang="en-US" sz="1200" b="1" dirty="0">
              <a:latin typeface="Lucida Sans"/>
              <a:cs typeface="Lucida Sans"/>
            </a:endParaRPr>
          </a:p>
        </p:txBody>
      </p:sp>
      <p:sp>
        <p:nvSpPr>
          <p:cNvPr id="35" name="Freeform 34"/>
          <p:cNvSpPr/>
          <p:nvPr/>
        </p:nvSpPr>
        <p:spPr>
          <a:xfrm>
            <a:off x="4319324" y="1272267"/>
            <a:ext cx="2065145" cy="804190"/>
          </a:xfrm>
          <a:custGeom>
            <a:avLst/>
            <a:gdLst>
              <a:gd name="connsiteX0" fmla="*/ 0 w 1949648"/>
              <a:gd name="connsiteY0" fmla="*/ 128191 h 1281906"/>
              <a:gd name="connsiteX1" fmla="*/ 128191 w 1949648"/>
              <a:gd name="connsiteY1" fmla="*/ 0 h 1281906"/>
              <a:gd name="connsiteX2" fmla="*/ 1821457 w 1949648"/>
              <a:gd name="connsiteY2" fmla="*/ 0 h 1281906"/>
              <a:gd name="connsiteX3" fmla="*/ 1949648 w 1949648"/>
              <a:gd name="connsiteY3" fmla="*/ 128191 h 1281906"/>
              <a:gd name="connsiteX4" fmla="*/ 1949648 w 1949648"/>
              <a:gd name="connsiteY4" fmla="*/ 1153715 h 1281906"/>
              <a:gd name="connsiteX5" fmla="*/ 1821457 w 1949648"/>
              <a:gd name="connsiteY5" fmla="*/ 1281906 h 1281906"/>
              <a:gd name="connsiteX6" fmla="*/ 128191 w 1949648"/>
              <a:gd name="connsiteY6" fmla="*/ 1281906 h 1281906"/>
              <a:gd name="connsiteX7" fmla="*/ 0 w 1949648"/>
              <a:gd name="connsiteY7" fmla="*/ 1153715 h 1281906"/>
              <a:gd name="connsiteX8" fmla="*/ 0 w 1949648"/>
              <a:gd name="connsiteY8" fmla="*/ 128191 h 1281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49648" h="1281906">
                <a:moveTo>
                  <a:pt x="0" y="128191"/>
                </a:moveTo>
                <a:cubicBezTo>
                  <a:pt x="0" y="57393"/>
                  <a:pt x="57393" y="0"/>
                  <a:pt x="128191" y="0"/>
                </a:cubicBezTo>
                <a:lnTo>
                  <a:pt x="1821457" y="0"/>
                </a:lnTo>
                <a:cubicBezTo>
                  <a:pt x="1892255" y="0"/>
                  <a:pt x="1949648" y="57393"/>
                  <a:pt x="1949648" y="128191"/>
                </a:cubicBezTo>
                <a:lnTo>
                  <a:pt x="1949648" y="1153715"/>
                </a:lnTo>
                <a:cubicBezTo>
                  <a:pt x="1949648" y="1224513"/>
                  <a:pt x="1892255" y="1281906"/>
                  <a:pt x="1821457" y="1281906"/>
                </a:cubicBezTo>
                <a:lnTo>
                  <a:pt x="128191" y="1281906"/>
                </a:lnTo>
                <a:cubicBezTo>
                  <a:pt x="57393" y="1281906"/>
                  <a:pt x="0" y="1224513"/>
                  <a:pt x="0" y="1153715"/>
                </a:cubicBezTo>
                <a:lnTo>
                  <a:pt x="0" y="128191"/>
                </a:lnTo>
                <a:close/>
              </a:path>
            </a:pathLst>
          </a:custGeom>
          <a:solidFill>
            <a:srgbClr val="8A9AC8"/>
          </a:solidFill>
          <a:ln>
            <a:solidFill>
              <a:srgbClr val="000000"/>
            </a:solidFill>
          </a:ln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hemeClr val="accent1">
              <a:hueOff val="0"/>
              <a:satOff val="0"/>
              <a:lumOff val="0"/>
              <a:alphaOff val="0"/>
            </a:schemeClr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102316" tIns="102316" rIns="102316" bIns="102316" numCol="1" spcCol="1270" anchor="ctr" anchorCtr="0">
            <a:noAutofit/>
          </a:bodyPr>
          <a:lstStyle/>
          <a:p>
            <a:pPr lvl="0" algn="ctr"/>
            <a:r>
              <a:rPr lang="en-US" sz="1200" b="1" dirty="0" err="1" smtClean="0">
                <a:latin typeface="Lucida Sans"/>
                <a:cs typeface="Lucida Sans"/>
              </a:rPr>
              <a:t>Rompimiento</a:t>
            </a:r>
            <a:r>
              <a:rPr lang="en-US" sz="1200" b="1" dirty="0" smtClean="0">
                <a:latin typeface="Lucida Sans"/>
                <a:cs typeface="Lucida Sans"/>
              </a:rPr>
              <a:t> de </a:t>
            </a:r>
            <a:r>
              <a:rPr lang="en-US" sz="1200" b="1" dirty="0" err="1" smtClean="0">
                <a:latin typeface="Lucida Sans"/>
                <a:cs typeface="Lucida Sans"/>
              </a:rPr>
              <a:t>diques</a:t>
            </a:r>
            <a:r>
              <a:rPr lang="en-US" sz="1200" b="1" dirty="0" smtClean="0">
                <a:latin typeface="Lucida Sans"/>
                <a:cs typeface="Lucida Sans"/>
              </a:rPr>
              <a:t> </a:t>
            </a:r>
            <a:r>
              <a:rPr lang="en-US" sz="1200" b="1" dirty="0" err="1" smtClean="0">
                <a:latin typeface="Lucida Sans"/>
                <a:cs typeface="Lucida Sans"/>
              </a:rPr>
              <a:t>generan</a:t>
            </a:r>
            <a:r>
              <a:rPr lang="en-US" sz="1200" b="1" dirty="0" smtClean="0">
                <a:latin typeface="Lucida Sans"/>
                <a:cs typeface="Lucida Sans"/>
              </a:rPr>
              <a:t> </a:t>
            </a:r>
            <a:r>
              <a:rPr lang="en-US" sz="1200" b="1" dirty="0" err="1" smtClean="0">
                <a:latin typeface="Lucida Sans"/>
                <a:cs typeface="Lucida Sans"/>
              </a:rPr>
              <a:t>mayores</a:t>
            </a:r>
            <a:r>
              <a:rPr lang="en-US" sz="1200" b="1" dirty="0" smtClean="0">
                <a:latin typeface="Lucida Sans"/>
                <a:cs typeface="Lucida Sans"/>
              </a:rPr>
              <a:t> </a:t>
            </a:r>
            <a:r>
              <a:rPr lang="en-US" sz="1200" b="1" dirty="0" err="1" smtClean="0">
                <a:latin typeface="Lucida Sans"/>
                <a:cs typeface="Lucida Sans"/>
              </a:rPr>
              <a:t>desastres</a:t>
            </a:r>
            <a:endParaRPr lang="en-US" sz="1200" b="1" dirty="0">
              <a:latin typeface="Lucida Sans"/>
              <a:cs typeface="Lucida Sans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904643" y="131247"/>
            <a:ext cx="430887" cy="204755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vert="vert270" wrap="square" rtlCol="0">
            <a:spAutoFit/>
          </a:bodyPr>
          <a:lstStyle/>
          <a:p>
            <a:pPr algn="ctr"/>
            <a:r>
              <a:rPr lang="en-US" sz="1600" b="1" dirty="0" smtClean="0">
                <a:latin typeface="Lucida Sans"/>
                <a:cs typeface="Lucida Sans"/>
              </a:rPr>
              <a:t>EFECTOS</a:t>
            </a:r>
            <a:endParaRPr lang="en-US" sz="1600" b="1" dirty="0">
              <a:latin typeface="Lucida Sans"/>
              <a:cs typeface="Lucida Sans"/>
            </a:endParaRPr>
          </a:p>
        </p:txBody>
      </p:sp>
      <p:sp>
        <p:nvSpPr>
          <p:cNvPr id="37" name="Freeform 36"/>
          <p:cNvSpPr/>
          <p:nvPr/>
        </p:nvSpPr>
        <p:spPr>
          <a:xfrm>
            <a:off x="1778022" y="204944"/>
            <a:ext cx="2445636" cy="939662"/>
          </a:xfrm>
          <a:custGeom>
            <a:avLst/>
            <a:gdLst>
              <a:gd name="connsiteX0" fmla="*/ 0 w 1949648"/>
              <a:gd name="connsiteY0" fmla="*/ 128191 h 1281906"/>
              <a:gd name="connsiteX1" fmla="*/ 128191 w 1949648"/>
              <a:gd name="connsiteY1" fmla="*/ 0 h 1281906"/>
              <a:gd name="connsiteX2" fmla="*/ 1821457 w 1949648"/>
              <a:gd name="connsiteY2" fmla="*/ 0 h 1281906"/>
              <a:gd name="connsiteX3" fmla="*/ 1949648 w 1949648"/>
              <a:gd name="connsiteY3" fmla="*/ 128191 h 1281906"/>
              <a:gd name="connsiteX4" fmla="*/ 1949648 w 1949648"/>
              <a:gd name="connsiteY4" fmla="*/ 1153715 h 1281906"/>
              <a:gd name="connsiteX5" fmla="*/ 1821457 w 1949648"/>
              <a:gd name="connsiteY5" fmla="*/ 1281906 h 1281906"/>
              <a:gd name="connsiteX6" fmla="*/ 128191 w 1949648"/>
              <a:gd name="connsiteY6" fmla="*/ 1281906 h 1281906"/>
              <a:gd name="connsiteX7" fmla="*/ 0 w 1949648"/>
              <a:gd name="connsiteY7" fmla="*/ 1153715 h 1281906"/>
              <a:gd name="connsiteX8" fmla="*/ 0 w 1949648"/>
              <a:gd name="connsiteY8" fmla="*/ 128191 h 1281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49648" h="1281906">
                <a:moveTo>
                  <a:pt x="0" y="128191"/>
                </a:moveTo>
                <a:cubicBezTo>
                  <a:pt x="0" y="57393"/>
                  <a:pt x="57393" y="0"/>
                  <a:pt x="128191" y="0"/>
                </a:cubicBezTo>
                <a:lnTo>
                  <a:pt x="1821457" y="0"/>
                </a:lnTo>
                <a:cubicBezTo>
                  <a:pt x="1892255" y="0"/>
                  <a:pt x="1949648" y="57393"/>
                  <a:pt x="1949648" y="128191"/>
                </a:cubicBezTo>
                <a:lnTo>
                  <a:pt x="1949648" y="1153715"/>
                </a:lnTo>
                <a:cubicBezTo>
                  <a:pt x="1949648" y="1224513"/>
                  <a:pt x="1892255" y="1281906"/>
                  <a:pt x="1821457" y="1281906"/>
                </a:cubicBezTo>
                <a:lnTo>
                  <a:pt x="128191" y="1281906"/>
                </a:lnTo>
                <a:cubicBezTo>
                  <a:pt x="57393" y="1281906"/>
                  <a:pt x="0" y="1224513"/>
                  <a:pt x="0" y="1153715"/>
                </a:cubicBezTo>
                <a:lnTo>
                  <a:pt x="0" y="128191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solidFill>
              <a:srgbClr val="000000"/>
            </a:solidFill>
          </a:ln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hemeClr val="accent1">
              <a:hueOff val="0"/>
              <a:satOff val="0"/>
              <a:lumOff val="0"/>
              <a:alphaOff val="0"/>
            </a:schemeClr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128986" tIns="128986" rIns="128986" bIns="128986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b="1" kern="1200" dirty="0" err="1" smtClean="0">
                <a:latin typeface="Lucida Sans"/>
                <a:cs typeface="Lucida Sans"/>
              </a:rPr>
              <a:t>Pérdidas</a:t>
            </a:r>
            <a:r>
              <a:rPr lang="en-US" sz="1200" b="1" kern="1200" dirty="0" smtClean="0">
                <a:latin typeface="Lucida Sans"/>
                <a:cs typeface="Lucida Sans"/>
              </a:rPr>
              <a:t> </a:t>
            </a:r>
            <a:r>
              <a:rPr lang="en-US" sz="1200" b="1" kern="1200" dirty="0" err="1" smtClean="0">
                <a:latin typeface="Lucida Sans"/>
                <a:cs typeface="Lucida Sans"/>
              </a:rPr>
              <a:t>asociadas</a:t>
            </a:r>
            <a:r>
              <a:rPr lang="en-US" sz="1200" b="1" kern="1200" dirty="0" smtClean="0">
                <a:latin typeface="Lucida Sans"/>
                <a:cs typeface="Lucida Sans"/>
              </a:rPr>
              <a:t> a </a:t>
            </a:r>
            <a:r>
              <a:rPr lang="en-US" sz="1200" b="1" kern="1200" dirty="0" err="1" smtClean="0">
                <a:latin typeface="Lucida Sans"/>
                <a:cs typeface="Lucida Sans"/>
              </a:rPr>
              <a:t>actividades</a:t>
            </a:r>
            <a:r>
              <a:rPr lang="en-US" sz="1200" b="1" kern="1200" dirty="0" smtClean="0">
                <a:latin typeface="Lucida Sans"/>
                <a:cs typeface="Lucida Sans"/>
              </a:rPr>
              <a:t> </a:t>
            </a:r>
            <a:r>
              <a:rPr lang="en-US" sz="1200" b="1" kern="1200" dirty="0" err="1" smtClean="0">
                <a:latin typeface="Lucida Sans"/>
                <a:cs typeface="Lucida Sans"/>
              </a:rPr>
              <a:t>productivas</a:t>
            </a:r>
            <a:r>
              <a:rPr lang="en-US" sz="1200" b="1" kern="1200" dirty="0" smtClean="0">
                <a:latin typeface="Lucida Sans"/>
                <a:cs typeface="Lucida Sans"/>
              </a:rPr>
              <a:t> y </a:t>
            </a:r>
            <a:r>
              <a:rPr lang="en-US" sz="1200" b="1" kern="1200" dirty="0" err="1" smtClean="0">
                <a:latin typeface="Lucida Sans"/>
                <a:cs typeface="Lucida Sans"/>
              </a:rPr>
              <a:t>daño</a:t>
            </a:r>
            <a:r>
              <a:rPr lang="en-US" sz="1200" b="1" kern="1200" dirty="0" smtClean="0">
                <a:latin typeface="Lucida Sans"/>
                <a:cs typeface="Lucida Sans"/>
              </a:rPr>
              <a:t> a </a:t>
            </a:r>
            <a:r>
              <a:rPr lang="en-US" sz="1200" b="1" kern="1200" dirty="0" err="1" smtClean="0">
                <a:latin typeface="Lucida Sans"/>
                <a:cs typeface="Lucida Sans"/>
              </a:rPr>
              <a:t>infraestructura</a:t>
            </a:r>
            <a:endParaRPr lang="en-US" sz="1200" b="1" kern="1200" dirty="0">
              <a:latin typeface="Lucida Sans"/>
              <a:cs typeface="Lucida Sans"/>
            </a:endParaRPr>
          </a:p>
        </p:txBody>
      </p:sp>
      <p:sp>
        <p:nvSpPr>
          <p:cNvPr id="38" name="Freeform 37"/>
          <p:cNvSpPr/>
          <p:nvPr/>
        </p:nvSpPr>
        <p:spPr>
          <a:xfrm>
            <a:off x="4319325" y="204944"/>
            <a:ext cx="2065145" cy="939662"/>
          </a:xfrm>
          <a:custGeom>
            <a:avLst/>
            <a:gdLst>
              <a:gd name="connsiteX0" fmla="*/ 0 w 1949648"/>
              <a:gd name="connsiteY0" fmla="*/ 128191 h 1281906"/>
              <a:gd name="connsiteX1" fmla="*/ 128191 w 1949648"/>
              <a:gd name="connsiteY1" fmla="*/ 0 h 1281906"/>
              <a:gd name="connsiteX2" fmla="*/ 1821457 w 1949648"/>
              <a:gd name="connsiteY2" fmla="*/ 0 h 1281906"/>
              <a:gd name="connsiteX3" fmla="*/ 1949648 w 1949648"/>
              <a:gd name="connsiteY3" fmla="*/ 128191 h 1281906"/>
              <a:gd name="connsiteX4" fmla="*/ 1949648 w 1949648"/>
              <a:gd name="connsiteY4" fmla="*/ 1153715 h 1281906"/>
              <a:gd name="connsiteX5" fmla="*/ 1821457 w 1949648"/>
              <a:gd name="connsiteY5" fmla="*/ 1281906 h 1281906"/>
              <a:gd name="connsiteX6" fmla="*/ 128191 w 1949648"/>
              <a:gd name="connsiteY6" fmla="*/ 1281906 h 1281906"/>
              <a:gd name="connsiteX7" fmla="*/ 0 w 1949648"/>
              <a:gd name="connsiteY7" fmla="*/ 1153715 h 1281906"/>
              <a:gd name="connsiteX8" fmla="*/ 0 w 1949648"/>
              <a:gd name="connsiteY8" fmla="*/ 128191 h 1281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49648" h="1281906">
                <a:moveTo>
                  <a:pt x="0" y="128191"/>
                </a:moveTo>
                <a:cubicBezTo>
                  <a:pt x="0" y="57393"/>
                  <a:pt x="57393" y="0"/>
                  <a:pt x="128191" y="0"/>
                </a:cubicBezTo>
                <a:lnTo>
                  <a:pt x="1821457" y="0"/>
                </a:lnTo>
                <a:cubicBezTo>
                  <a:pt x="1892255" y="0"/>
                  <a:pt x="1949648" y="57393"/>
                  <a:pt x="1949648" y="128191"/>
                </a:cubicBezTo>
                <a:lnTo>
                  <a:pt x="1949648" y="1153715"/>
                </a:lnTo>
                <a:cubicBezTo>
                  <a:pt x="1949648" y="1224513"/>
                  <a:pt x="1892255" y="1281906"/>
                  <a:pt x="1821457" y="1281906"/>
                </a:cubicBezTo>
                <a:lnTo>
                  <a:pt x="128191" y="1281906"/>
                </a:lnTo>
                <a:cubicBezTo>
                  <a:pt x="57393" y="1281906"/>
                  <a:pt x="0" y="1224513"/>
                  <a:pt x="0" y="1153715"/>
                </a:cubicBezTo>
                <a:lnTo>
                  <a:pt x="0" y="128191"/>
                </a:lnTo>
                <a:close/>
              </a:path>
            </a:pathLst>
          </a:custGeom>
          <a:solidFill>
            <a:srgbClr val="B3BDDB"/>
          </a:solidFill>
          <a:ln>
            <a:solidFill>
              <a:srgbClr val="000000"/>
            </a:solidFill>
          </a:ln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hemeClr val="accent1">
              <a:hueOff val="0"/>
              <a:satOff val="0"/>
              <a:lumOff val="0"/>
              <a:alphaOff val="0"/>
            </a:schemeClr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102316" tIns="102316" rIns="102316" bIns="102316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b="1" dirty="0" err="1" smtClean="0">
                <a:solidFill>
                  <a:schemeClr val="tx1"/>
                </a:solidFill>
                <a:latin typeface="Lucida Sans"/>
                <a:cs typeface="Lucida Sans"/>
              </a:rPr>
              <a:t>Pérdida</a:t>
            </a:r>
            <a:r>
              <a:rPr lang="en-US" sz="1200" b="1" dirty="0" smtClean="0">
                <a:solidFill>
                  <a:schemeClr val="tx1"/>
                </a:solidFill>
                <a:latin typeface="Lucida Sans"/>
                <a:cs typeface="Lucida Sans"/>
              </a:rPr>
              <a:t> de </a:t>
            </a:r>
            <a:r>
              <a:rPr lang="en-US" sz="1200" b="1" dirty="0" err="1" smtClean="0">
                <a:solidFill>
                  <a:schemeClr val="tx1"/>
                </a:solidFill>
                <a:latin typeface="Lucida Sans"/>
                <a:cs typeface="Lucida Sans"/>
              </a:rPr>
              <a:t>biodiversidad</a:t>
            </a:r>
            <a:r>
              <a:rPr lang="en-US" sz="1200" b="1" dirty="0" smtClean="0">
                <a:solidFill>
                  <a:schemeClr val="tx1"/>
                </a:solidFill>
                <a:latin typeface="Lucida Sans"/>
                <a:cs typeface="Lucida Sans"/>
              </a:rPr>
              <a:t> y </a:t>
            </a:r>
            <a:r>
              <a:rPr lang="en-US" sz="1200" b="1" dirty="0" err="1" smtClean="0">
                <a:solidFill>
                  <a:schemeClr val="tx1"/>
                </a:solidFill>
                <a:latin typeface="Lucida Sans"/>
                <a:cs typeface="Lucida Sans"/>
              </a:rPr>
              <a:t>alteración</a:t>
            </a:r>
            <a:r>
              <a:rPr lang="en-US" sz="1200" b="1" dirty="0" smtClean="0">
                <a:solidFill>
                  <a:schemeClr val="tx1"/>
                </a:solidFill>
                <a:latin typeface="Lucida Sans"/>
                <a:cs typeface="Lucida Sans"/>
              </a:rPr>
              <a:t> </a:t>
            </a:r>
            <a:r>
              <a:rPr lang="en-US" sz="1200" b="1" dirty="0">
                <a:solidFill>
                  <a:schemeClr val="tx1"/>
                </a:solidFill>
                <a:latin typeface="Lucida Sans"/>
                <a:cs typeface="Lucida Sans"/>
              </a:rPr>
              <a:t>de </a:t>
            </a:r>
            <a:r>
              <a:rPr lang="en-US" sz="1200" b="1" dirty="0" err="1">
                <a:solidFill>
                  <a:schemeClr val="tx1"/>
                </a:solidFill>
                <a:latin typeface="Lucida Sans"/>
                <a:cs typeface="Lucida Sans"/>
              </a:rPr>
              <a:t>dinámicas</a:t>
            </a:r>
            <a:r>
              <a:rPr lang="en-US" sz="1200" b="1" dirty="0">
                <a:solidFill>
                  <a:schemeClr val="tx1"/>
                </a:solidFill>
                <a:latin typeface="Lucida Sans"/>
                <a:cs typeface="Lucida Sans"/>
              </a:rPr>
              <a:t> </a:t>
            </a:r>
            <a:r>
              <a:rPr lang="en-US" sz="1200" b="1" dirty="0" err="1">
                <a:solidFill>
                  <a:schemeClr val="tx1"/>
                </a:solidFill>
                <a:latin typeface="Lucida Sans"/>
                <a:cs typeface="Lucida Sans"/>
              </a:rPr>
              <a:t>ambientales</a:t>
            </a:r>
            <a:r>
              <a:rPr lang="en-US" sz="1200" b="1" dirty="0">
                <a:solidFill>
                  <a:schemeClr val="tx1"/>
                </a:solidFill>
                <a:latin typeface="Lucida Sans"/>
                <a:cs typeface="Lucida Sans"/>
              </a:rPr>
              <a:t> </a:t>
            </a:r>
          </a:p>
        </p:txBody>
      </p:sp>
      <p:sp>
        <p:nvSpPr>
          <p:cNvPr id="39" name="Freeform 38"/>
          <p:cNvSpPr/>
          <p:nvPr/>
        </p:nvSpPr>
        <p:spPr>
          <a:xfrm>
            <a:off x="2943057" y="6550778"/>
            <a:ext cx="2409482" cy="581189"/>
          </a:xfrm>
          <a:custGeom>
            <a:avLst/>
            <a:gdLst>
              <a:gd name="connsiteX0" fmla="*/ 0 w 1949648"/>
              <a:gd name="connsiteY0" fmla="*/ 128191 h 1281906"/>
              <a:gd name="connsiteX1" fmla="*/ 128191 w 1949648"/>
              <a:gd name="connsiteY1" fmla="*/ 0 h 1281906"/>
              <a:gd name="connsiteX2" fmla="*/ 1821457 w 1949648"/>
              <a:gd name="connsiteY2" fmla="*/ 0 h 1281906"/>
              <a:gd name="connsiteX3" fmla="*/ 1949648 w 1949648"/>
              <a:gd name="connsiteY3" fmla="*/ 128191 h 1281906"/>
              <a:gd name="connsiteX4" fmla="*/ 1949648 w 1949648"/>
              <a:gd name="connsiteY4" fmla="*/ 1153715 h 1281906"/>
              <a:gd name="connsiteX5" fmla="*/ 1821457 w 1949648"/>
              <a:gd name="connsiteY5" fmla="*/ 1281906 h 1281906"/>
              <a:gd name="connsiteX6" fmla="*/ 128191 w 1949648"/>
              <a:gd name="connsiteY6" fmla="*/ 1281906 h 1281906"/>
              <a:gd name="connsiteX7" fmla="*/ 0 w 1949648"/>
              <a:gd name="connsiteY7" fmla="*/ 1153715 h 1281906"/>
              <a:gd name="connsiteX8" fmla="*/ 0 w 1949648"/>
              <a:gd name="connsiteY8" fmla="*/ 128191 h 1281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49648" h="1281906">
                <a:moveTo>
                  <a:pt x="0" y="128191"/>
                </a:moveTo>
                <a:cubicBezTo>
                  <a:pt x="0" y="57393"/>
                  <a:pt x="57393" y="0"/>
                  <a:pt x="128191" y="0"/>
                </a:cubicBezTo>
                <a:lnTo>
                  <a:pt x="1821457" y="0"/>
                </a:lnTo>
                <a:cubicBezTo>
                  <a:pt x="1892255" y="0"/>
                  <a:pt x="1949648" y="57393"/>
                  <a:pt x="1949648" y="128191"/>
                </a:cubicBezTo>
                <a:lnTo>
                  <a:pt x="1949648" y="1153715"/>
                </a:lnTo>
                <a:cubicBezTo>
                  <a:pt x="1949648" y="1224513"/>
                  <a:pt x="1892255" y="1281906"/>
                  <a:pt x="1821457" y="1281906"/>
                </a:cubicBezTo>
                <a:lnTo>
                  <a:pt x="128191" y="1281906"/>
                </a:lnTo>
                <a:cubicBezTo>
                  <a:pt x="57393" y="1281906"/>
                  <a:pt x="0" y="1224513"/>
                  <a:pt x="0" y="1153715"/>
                </a:cubicBezTo>
                <a:lnTo>
                  <a:pt x="0" y="128191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solidFill>
              <a:srgbClr val="000000"/>
            </a:solidFill>
          </a:ln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hemeClr val="accent1">
              <a:hueOff val="0"/>
              <a:satOff val="0"/>
              <a:lumOff val="0"/>
              <a:alphaOff val="0"/>
            </a:schemeClr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113746" tIns="113746" rIns="113746" bIns="113746" numCol="1" spcCol="1270" anchor="ctr" anchorCtr="0">
            <a:noAutofit/>
          </a:bodyPr>
          <a:lstStyle/>
          <a:p>
            <a:pPr lvl="0" algn="ctr"/>
            <a:r>
              <a:rPr lang="en-US" sz="1200" b="1" dirty="0" err="1" smtClean="0">
                <a:latin typeface="Lucida Sans"/>
                <a:cs typeface="Lucida Sans"/>
              </a:rPr>
              <a:t>Vulnerabilidad</a:t>
            </a:r>
            <a:r>
              <a:rPr lang="en-US" sz="1200" b="1" dirty="0" smtClean="0">
                <a:latin typeface="Lucida Sans"/>
                <a:cs typeface="Lucida Sans"/>
              </a:rPr>
              <a:t> </a:t>
            </a:r>
            <a:r>
              <a:rPr lang="en-US" sz="1200" b="1" dirty="0" err="1" smtClean="0">
                <a:latin typeface="Lucida Sans"/>
                <a:cs typeface="Lucida Sans"/>
              </a:rPr>
              <a:t>por</a:t>
            </a:r>
            <a:r>
              <a:rPr lang="en-US" sz="1200" b="1" dirty="0" smtClean="0">
                <a:latin typeface="Lucida Sans"/>
                <a:cs typeface="Lucida Sans"/>
              </a:rPr>
              <a:t> </a:t>
            </a:r>
            <a:r>
              <a:rPr lang="en-US" sz="1200" b="1" dirty="0" err="1" smtClean="0">
                <a:latin typeface="Lucida Sans"/>
                <a:cs typeface="Lucida Sans"/>
              </a:rPr>
              <a:t>pobreza</a:t>
            </a:r>
            <a:r>
              <a:rPr lang="en-US" sz="1200" b="1" dirty="0" smtClean="0">
                <a:latin typeface="Lucida Sans"/>
                <a:cs typeface="Lucida Sans"/>
              </a:rPr>
              <a:t> y </a:t>
            </a:r>
            <a:r>
              <a:rPr lang="en-US" sz="1200" b="1" dirty="0" err="1" smtClean="0">
                <a:latin typeface="Lucida Sans"/>
                <a:cs typeface="Lucida Sans"/>
              </a:rPr>
              <a:t>desigualdad</a:t>
            </a:r>
            <a:endParaRPr lang="en-US" sz="1200" b="1" dirty="0">
              <a:latin typeface="Lucida Sans"/>
              <a:cs typeface="Lucida Sans"/>
            </a:endParaRPr>
          </a:p>
        </p:txBody>
      </p:sp>
      <p:sp>
        <p:nvSpPr>
          <p:cNvPr id="25" name="Freeform 33"/>
          <p:cNvSpPr/>
          <p:nvPr/>
        </p:nvSpPr>
        <p:spPr>
          <a:xfrm>
            <a:off x="3091187" y="5398626"/>
            <a:ext cx="2048968" cy="902660"/>
          </a:xfrm>
          <a:custGeom>
            <a:avLst/>
            <a:gdLst>
              <a:gd name="connsiteX0" fmla="*/ 0 w 1949648"/>
              <a:gd name="connsiteY0" fmla="*/ 128191 h 1281906"/>
              <a:gd name="connsiteX1" fmla="*/ 128191 w 1949648"/>
              <a:gd name="connsiteY1" fmla="*/ 0 h 1281906"/>
              <a:gd name="connsiteX2" fmla="*/ 1821457 w 1949648"/>
              <a:gd name="connsiteY2" fmla="*/ 0 h 1281906"/>
              <a:gd name="connsiteX3" fmla="*/ 1949648 w 1949648"/>
              <a:gd name="connsiteY3" fmla="*/ 128191 h 1281906"/>
              <a:gd name="connsiteX4" fmla="*/ 1949648 w 1949648"/>
              <a:gd name="connsiteY4" fmla="*/ 1153715 h 1281906"/>
              <a:gd name="connsiteX5" fmla="*/ 1821457 w 1949648"/>
              <a:gd name="connsiteY5" fmla="*/ 1281906 h 1281906"/>
              <a:gd name="connsiteX6" fmla="*/ 128191 w 1949648"/>
              <a:gd name="connsiteY6" fmla="*/ 1281906 h 1281906"/>
              <a:gd name="connsiteX7" fmla="*/ 0 w 1949648"/>
              <a:gd name="connsiteY7" fmla="*/ 1153715 h 1281906"/>
              <a:gd name="connsiteX8" fmla="*/ 0 w 1949648"/>
              <a:gd name="connsiteY8" fmla="*/ 128191 h 1281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49648" h="1281906">
                <a:moveTo>
                  <a:pt x="0" y="128191"/>
                </a:moveTo>
                <a:cubicBezTo>
                  <a:pt x="0" y="57393"/>
                  <a:pt x="57393" y="0"/>
                  <a:pt x="128191" y="0"/>
                </a:cubicBezTo>
                <a:lnTo>
                  <a:pt x="1821457" y="0"/>
                </a:lnTo>
                <a:cubicBezTo>
                  <a:pt x="1892255" y="0"/>
                  <a:pt x="1949648" y="57393"/>
                  <a:pt x="1949648" y="128191"/>
                </a:cubicBezTo>
                <a:lnTo>
                  <a:pt x="1949648" y="1153715"/>
                </a:lnTo>
                <a:cubicBezTo>
                  <a:pt x="1949648" y="1224513"/>
                  <a:pt x="1892255" y="1281906"/>
                  <a:pt x="1821457" y="1281906"/>
                </a:cubicBezTo>
                <a:lnTo>
                  <a:pt x="128191" y="1281906"/>
                </a:lnTo>
                <a:cubicBezTo>
                  <a:pt x="57393" y="1281906"/>
                  <a:pt x="0" y="1224513"/>
                  <a:pt x="0" y="1153715"/>
                </a:cubicBezTo>
                <a:lnTo>
                  <a:pt x="0" y="128191"/>
                </a:lnTo>
                <a:close/>
              </a:path>
            </a:pathLst>
          </a:custGeom>
          <a:solidFill>
            <a:srgbClr val="FFDBB7"/>
          </a:solidFill>
          <a:ln>
            <a:solidFill>
              <a:srgbClr val="000000"/>
            </a:solidFill>
          </a:ln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hemeClr val="accent1">
              <a:hueOff val="0"/>
              <a:satOff val="0"/>
              <a:lumOff val="0"/>
              <a:alphaOff val="0"/>
            </a:schemeClr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102316" tIns="102316" rIns="102316" bIns="102316" numCol="1" spcCol="1270" anchor="ctr" anchorCtr="0">
            <a:noAutofit/>
          </a:bodyPr>
          <a:lstStyle/>
          <a:p>
            <a:pPr lvl="0" algn="ctr"/>
            <a:r>
              <a:rPr lang="en-US" sz="1200" b="1" dirty="0" err="1" smtClean="0">
                <a:latin typeface="Lucida Sans"/>
                <a:cs typeface="Lucida Sans"/>
              </a:rPr>
              <a:t>Medios</a:t>
            </a:r>
            <a:r>
              <a:rPr lang="en-US" sz="1200" b="1" dirty="0" smtClean="0">
                <a:latin typeface="Lucida Sans"/>
                <a:cs typeface="Lucida Sans"/>
              </a:rPr>
              <a:t> de </a:t>
            </a:r>
            <a:r>
              <a:rPr lang="en-US" sz="1200" b="1" dirty="0" err="1" smtClean="0">
                <a:latin typeface="Lucida Sans"/>
                <a:cs typeface="Lucida Sans"/>
              </a:rPr>
              <a:t>vida</a:t>
            </a:r>
            <a:r>
              <a:rPr lang="en-US" sz="1200" b="1" dirty="0" smtClean="0">
                <a:latin typeface="Lucida Sans"/>
                <a:cs typeface="Lucida Sans"/>
              </a:rPr>
              <a:t> </a:t>
            </a:r>
            <a:r>
              <a:rPr lang="en-US" sz="1200" b="1" dirty="0" err="1" smtClean="0">
                <a:latin typeface="Lucida Sans"/>
                <a:cs typeface="Lucida Sans"/>
              </a:rPr>
              <a:t>deteriorados</a:t>
            </a:r>
            <a:r>
              <a:rPr lang="en-US" sz="1200" b="1" dirty="0" smtClean="0">
                <a:latin typeface="Lucida Sans"/>
                <a:cs typeface="Lucida Sans"/>
              </a:rPr>
              <a:t>, </a:t>
            </a:r>
            <a:r>
              <a:rPr lang="en-US" sz="1200" b="1" dirty="0" err="1" smtClean="0">
                <a:latin typeface="Lucida Sans"/>
                <a:cs typeface="Lucida Sans"/>
              </a:rPr>
              <a:t>analfabetismo</a:t>
            </a:r>
            <a:r>
              <a:rPr lang="en-US" sz="1200" b="1" dirty="0" smtClean="0">
                <a:latin typeface="Lucida Sans"/>
                <a:cs typeface="Lucida Sans"/>
              </a:rPr>
              <a:t> y </a:t>
            </a:r>
            <a:r>
              <a:rPr lang="en-US" sz="1200" b="1" dirty="0" err="1" smtClean="0">
                <a:latin typeface="Lucida Sans"/>
                <a:cs typeface="Lucida Sans"/>
              </a:rPr>
              <a:t>bajos</a:t>
            </a:r>
            <a:r>
              <a:rPr lang="en-US" sz="1200" b="1" dirty="0" smtClean="0">
                <a:latin typeface="Lucida Sans"/>
                <a:cs typeface="Lucida Sans"/>
              </a:rPr>
              <a:t> </a:t>
            </a:r>
            <a:r>
              <a:rPr lang="en-US" sz="1200" b="1" dirty="0" err="1" smtClean="0">
                <a:latin typeface="Lucida Sans"/>
                <a:cs typeface="Lucida Sans"/>
              </a:rPr>
              <a:t>niveles</a:t>
            </a:r>
            <a:r>
              <a:rPr lang="en-US" sz="1200" b="1" dirty="0" smtClean="0">
                <a:latin typeface="Lucida Sans"/>
                <a:cs typeface="Lucida Sans"/>
              </a:rPr>
              <a:t> de </a:t>
            </a:r>
            <a:r>
              <a:rPr lang="en-US" sz="1200" b="1" dirty="0" err="1" smtClean="0">
                <a:latin typeface="Lucida Sans"/>
                <a:cs typeface="Lucida Sans"/>
              </a:rPr>
              <a:t>ingreso</a:t>
            </a:r>
            <a:endParaRPr lang="en-US" sz="1200" b="1" dirty="0">
              <a:latin typeface="Lucida Sans"/>
              <a:cs typeface="Lucida Sans"/>
            </a:endParaRPr>
          </a:p>
        </p:txBody>
      </p:sp>
      <p:sp>
        <p:nvSpPr>
          <p:cNvPr id="26" name="Freeform 34"/>
          <p:cNvSpPr/>
          <p:nvPr/>
        </p:nvSpPr>
        <p:spPr>
          <a:xfrm>
            <a:off x="6508356" y="1272268"/>
            <a:ext cx="2436003" cy="790212"/>
          </a:xfrm>
          <a:custGeom>
            <a:avLst/>
            <a:gdLst>
              <a:gd name="connsiteX0" fmla="*/ 0 w 1949648"/>
              <a:gd name="connsiteY0" fmla="*/ 128191 h 1281906"/>
              <a:gd name="connsiteX1" fmla="*/ 128191 w 1949648"/>
              <a:gd name="connsiteY1" fmla="*/ 0 h 1281906"/>
              <a:gd name="connsiteX2" fmla="*/ 1821457 w 1949648"/>
              <a:gd name="connsiteY2" fmla="*/ 0 h 1281906"/>
              <a:gd name="connsiteX3" fmla="*/ 1949648 w 1949648"/>
              <a:gd name="connsiteY3" fmla="*/ 128191 h 1281906"/>
              <a:gd name="connsiteX4" fmla="*/ 1949648 w 1949648"/>
              <a:gd name="connsiteY4" fmla="*/ 1153715 h 1281906"/>
              <a:gd name="connsiteX5" fmla="*/ 1821457 w 1949648"/>
              <a:gd name="connsiteY5" fmla="*/ 1281906 h 1281906"/>
              <a:gd name="connsiteX6" fmla="*/ 128191 w 1949648"/>
              <a:gd name="connsiteY6" fmla="*/ 1281906 h 1281906"/>
              <a:gd name="connsiteX7" fmla="*/ 0 w 1949648"/>
              <a:gd name="connsiteY7" fmla="*/ 1153715 h 1281906"/>
              <a:gd name="connsiteX8" fmla="*/ 0 w 1949648"/>
              <a:gd name="connsiteY8" fmla="*/ 128191 h 1281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49648" h="1281906">
                <a:moveTo>
                  <a:pt x="0" y="128191"/>
                </a:moveTo>
                <a:cubicBezTo>
                  <a:pt x="0" y="57393"/>
                  <a:pt x="57393" y="0"/>
                  <a:pt x="128191" y="0"/>
                </a:cubicBezTo>
                <a:lnTo>
                  <a:pt x="1821457" y="0"/>
                </a:lnTo>
                <a:cubicBezTo>
                  <a:pt x="1892255" y="0"/>
                  <a:pt x="1949648" y="57393"/>
                  <a:pt x="1949648" y="128191"/>
                </a:cubicBezTo>
                <a:lnTo>
                  <a:pt x="1949648" y="1153715"/>
                </a:lnTo>
                <a:cubicBezTo>
                  <a:pt x="1949648" y="1224513"/>
                  <a:pt x="1892255" y="1281906"/>
                  <a:pt x="1821457" y="1281906"/>
                </a:cubicBezTo>
                <a:lnTo>
                  <a:pt x="128191" y="1281906"/>
                </a:lnTo>
                <a:cubicBezTo>
                  <a:pt x="57393" y="1281906"/>
                  <a:pt x="0" y="1224513"/>
                  <a:pt x="0" y="1153715"/>
                </a:cubicBezTo>
                <a:lnTo>
                  <a:pt x="0" y="128191"/>
                </a:lnTo>
                <a:close/>
              </a:path>
            </a:pathLst>
          </a:custGeom>
          <a:solidFill>
            <a:srgbClr val="8A9AC8"/>
          </a:solidFill>
          <a:ln>
            <a:solidFill>
              <a:srgbClr val="000000"/>
            </a:solidFill>
          </a:ln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hemeClr val="accent1">
              <a:hueOff val="0"/>
              <a:satOff val="0"/>
              <a:lumOff val="0"/>
              <a:alphaOff val="0"/>
            </a:schemeClr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102316" tIns="102316" rIns="102316" bIns="102316" numCol="1" spcCol="1270" anchor="ctr" anchorCtr="0">
            <a:noAutofit/>
          </a:bodyPr>
          <a:lstStyle/>
          <a:p>
            <a:pPr lvl="0" algn="ctr"/>
            <a:r>
              <a:rPr lang="en-US" sz="1200" b="1" dirty="0" err="1" smtClean="0">
                <a:latin typeface="Lucida Sans"/>
                <a:cs typeface="Lucida Sans"/>
              </a:rPr>
              <a:t>Múltiples</a:t>
            </a:r>
            <a:r>
              <a:rPr lang="en-US" sz="1200" b="1" dirty="0" smtClean="0">
                <a:latin typeface="Lucida Sans"/>
                <a:cs typeface="Lucida Sans"/>
              </a:rPr>
              <a:t> </a:t>
            </a:r>
            <a:r>
              <a:rPr lang="en-US" sz="1200" b="1" dirty="0" err="1" smtClean="0">
                <a:latin typeface="Lucida Sans"/>
                <a:cs typeface="Lucida Sans"/>
              </a:rPr>
              <a:t>barreras</a:t>
            </a:r>
            <a:r>
              <a:rPr lang="en-US" sz="1200" b="1" dirty="0" smtClean="0">
                <a:latin typeface="Lucida Sans"/>
                <a:cs typeface="Lucida Sans"/>
              </a:rPr>
              <a:t> de </a:t>
            </a:r>
            <a:r>
              <a:rPr lang="en-US" sz="1200" b="1" dirty="0" err="1" smtClean="0">
                <a:latin typeface="Lucida Sans"/>
                <a:cs typeface="Lucida Sans"/>
              </a:rPr>
              <a:t>acceso</a:t>
            </a:r>
            <a:r>
              <a:rPr lang="en-US" sz="1200" b="1" dirty="0" smtClean="0">
                <a:latin typeface="Lucida Sans"/>
                <a:cs typeface="Lucida Sans"/>
              </a:rPr>
              <a:t> a </a:t>
            </a:r>
            <a:r>
              <a:rPr lang="en-US" sz="1200" b="1" dirty="0" err="1" smtClean="0">
                <a:latin typeface="Lucida Sans"/>
                <a:cs typeface="Lucida Sans"/>
              </a:rPr>
              <a:t>educación</a:t>
            </a:r>
            <a:r>
              <a:rPr lang="en-US" sz="1200" b="1" dirty="0" smtClean="0">
                <a:latin typeface="Lucida Sans"/>
                <a:cs typeface="Lucida Sans"/>
              </a:rPr>
              <a:t> , </a:t>
            </a:r>
            <a:r>
              <a:rPr lang="en-US" sz="1200" b="1" dirty="0" err="1" smtClean="0">
                <a:latin typeface="Lucida Sans"/>
                <a:cs typeface="Lucida Sans"/>
              </a:rPr>
              <a:t>salud</a:t>
            </a:r>
            <a:r>
              <a:rPr lang="en-US" sz="1200" b="1" dirty="0" smtClean="0">
                <a:latin typeface="Lucida Sans"/>
                <a:cs typeface="Lucida Sans"/>
              </a:rPr>
              <a:t> y </a:t>
            </a:r>
            <a:r>
              <a:rPr lang="en-US" sz="1200" b="1" dirty="0" err="1" smtClean="0">
                <a:latin typeface="Lucida Sans"/>
                <a:cs typeface="Lucida Sans"/>
              </a:rPr>
              <a:t>servicios</a:t>
            </a:r>
            <a:r>
              <a:rPr lang="en-US" sz="1200" b="1" dirty="0" smtClean="0">
                <a:latin typeface="Lucida Sans"/>
                <a:cs typeface="Lucida Sans"/>
              </a:rPr>
              <a:t>  </a:t>
            </a:r>
            <a:r>
              <a:rPr lang="en-US" sz="1200" b="1" dirty="0" err="1" smtClean="0">
                <a:latin typeface="Lucida Sans"/>
                <a:cs typeface="Lucida Sans"/>
              </a:rPr>
              <a:t>básicos</a:t>
            </a:r>
            <a:endParaRPr lang="en-US" sz="1200" b="1" dirty="0">
              <a:latin typeface="Lucida Sans"/>
              <a:cs typeface="Lucida Sans"/>
            </a:endParaRPr>
          </a:p>
        </p:txBody>
      </p:sp>
      <p:sp>
        <p:nvSpPr>
          <p:cNvPr id="29" name="Freeform 38"/>
          <p:cNvSpPr/>
          <p:nvPr/>
        </p:nvSpPr>
        <p:spPr>
          <a:xfrm>
            <a:off x="6883360" y="6535713"/>
            <a:ext cx="2586555" cy="588634"/>
          </a:xfrm>
          <a:custGeom>
            <a:avLst/>
            <a:gdLst>
              <a:gd name="connsiteX0" fmla="*/ 0 w 1949648"/>
              <a:gd name="connsiteY0" fmla="*/ 128191 h 1281906"/>
              <a:gd name="connsiteX1" fmla="*/ 128191 w 1949648"/>
              <a:gd name="connsiteY1" fmla="*/ 0 h 1281906"/>
              <a:gd name="connsiteX2" fmla="*/ 1821457 w 1949648"/>
              <a:gd name="connsiteY2" fmla="*/ 0 h 1281906"/>
              <a:gd name="connsiteX3" fmla="*/ 1949648 w 1949648"/>
              <a:gd name="connsiteY3" fmla="*/ 128191 h 1281906"/>
              <a:gd name="connsiteX4" fmla="*/ 1949648 w 1949648"/>
              <a:gd name="connsiteY4" fmla="*/ 1153715 h 1281906"/>
              <a:gd name="connsiteX5" fmla="*/ 1821457 w 1949648"/>
              <a:gd name="connsiteY5" fmla="*/ 1281906 h 1281906"/>
              <a:gd name="connsiteX6" fmla="*/ 128191 w 1949648"/>
              <a:gd name="connsiteY6" fmla="*/ 1281906 h 1281906"/>
              <a:gd name="connsiteX7" fmla="*/ 0 w 1949648"/>
              <a:gd name="connsiteY7" fmla="*/ 1153715 h 1281906"/>
              <a:gd name="connsiteX8" fmla="*/ 0 w 1949648"/>
              <a:gd name="connsiteY8" fmla="*/ 128191 h 1281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49648" h="1281906">
                <a:moveTo>
                  <a:pt x="0" y="128191"/>
                </a:moveTo>
                <a:cubicBezTo>
                  <a:pt x="0" y="57393"/>
                  <a:pt x="57393" y="0"/>
                  <a:pt x="128191" y="0"/>
                </a:cubicBezTo>
                <a:lnTo>
                  <a:pt x="1821457" y="0"/>
                </a:lnTo>
                <a:cubicBezTo>
                  <a:pt x="1892255" y="0"/>
                  <a:pt x="1949648" y="57393"/>
                  <a:pt x="1949648" y="128191"/>
                </a:cubicBezTo>
                <a:lnTo>
                  <a:pt x="1949648" y="1153715"/>
                </a:lnTo>
                <a:cubicBezTo>
                  <a:pt x="1949648" y="1224513"/>
                  <a:pt x="1892255" y="1281906"/>
                  <a:pt x="1821457" y="1281906"/>
                </a:cubicBezTo>
                <a:lnTo>
                  <a:pt x="128191" y="1281906"/>
                </a:lnTo>
                <a:cubicBezTo>
                  <a:pt x="57393" y="1281906"/>
                  <a:pt x="0" y="1224513"/>
                  <a:pt x="0" y="1153715"/>
                </a:cubicBezTo>
                <a:lnTo>
                  <a:pt x="0" y="128191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solidFill>
              <a:srgbClr val="000000"/>
            </a:solidFill>
          </a:ln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hemeClr val="accent1">
              <a:hueOff val="0"/>
              <a:satOff val="0"/>
              <a:lumOff val="0"/>
              <a:alphaOff val="0"/>
            </a:schemeClr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113746" tIns="113746" rIns="113746" bIns="113746" numCol="1" spcCol="1270" anchor="ctr" anchorCtr="0">
            <a:noAutofit/>
          </a:bodyPr>
          <a:lstStyle/>
          <a:p>
            <a:pPr lvl="0" algn="ctr"/>
            <a:r>
              <a:rPr lang="en-US" sz="1200" b="1" dirty="0" err="1" smtClean="0">
                <a:latin typeface="Lucida Sans"/>
                <a:cs typeface="Lucida Sans"/>
              </a:rPr>
              <a:t>Ausencia</a:t>
            </a:r>
            <a:r>
              <a:rPr lang="en-US" sz="1200" b="1" dirty="0" smtClean="0">
                <a:latin typeface="Lucida Sans"/>
                <a:cs typeface="Lucida Sans"/>
              </a:rPr>
              <a:t> de Estado y </a:t>
            </a:r>
            <a:r>
              <a:rPr lang="en-US" sz="1200" b="1" dirty="0" err="1" smtClean="0">
                <a:latin typeface="Lucida Sans"/>
                <a:cs typeface="Lucida Sans"/>
              </a:rPr>
              <a:t>debilidad</a:t>
            </a:r>
            <a:r>
              <a:rPr lang="en-US" sz="1200" b="1" dirty="0" smtClean="0">
                <a:latin typeface="Lucida Sans"/>
                <a:cs typeface="Lucida Sans"/>
              </a:rPr>
              <a:t> </a:t>
            </a:r>
            <a:r>
              <a:rPr lang="en-US" sz="1200" b="1" dirty="0" err="1" smtClean="0">
                <a:latin typeface="Lucida Sans"/>
                <a:cs typeface="Lucida Sans"/>
              </a:rPr>
              <a:t>institucional</a:t>
            </a:r>
            <a:endParaRPr lang="en-US" sz="1200" b="1" dirty="0">
              <a:latin typeface="Lucida Sans"/>
              <a:cs typeface="Lucida Sans"/>
            </a:endParaRPr>
          </a:p>
        </p:txBody>
      </p:sp>
      <p:sp>
        <p:nvSpPr>
          <p:cNvPr id="30" name="Freeform 33"/>
          <p:cNvSpPr/>
          <p:nvPr/>
        </p:nvSpPr>
        <p:spPr>
          <a:xfrm>
            <a:off x="3091187" y="3772460"/>
            <a:ext cx="2048968" cy="1278700"/>
          </a:xfrm>
          <a:custGeom>
            <a:avLst/>
            <a:gdLst>
              <a:gd name="connsiteX0" fmla="*/ 0 w 1949648"/>
              <a:gd name="connsiteY0" fmla="*/ 128191 h 1281906"/>
              <a:gd name="connsiteX1" fmla="*/ 128191 w 1949648"/>
              <a:gd name="connsiteY1" fmla="*/ 0 h 1281906"/>
              <a:gd name="connsiteX2" fmla="*/ 1821457 w 1949648"/>
              <a:gd name="connsiteY2" fmla="*/ 0 h 1281906"/>
              <a:gd name="connsiteX3" fmla="*/ 1949648 w 1949648"/>
              <a:gd name="connsiteY3" fmla="*/ 128191 h 1281906"/>
              <a:gd name="connsiteX4" fmla="*/ 1949648 w 1949648"/>
              <a:gd name="connsiteY4" fmla="*/ 1153715 h 1281906"/>
              <a:gd name="connsiteX5" fmla="*/ 1821457 w 1949648"/>
              <a:gd name="connsiteY5" fmla="*/ 1281906 h 1281906"/>
              <a:gd name="connsiteX6" fmla="*/ 128191 w 1949648"/>
              <a:gd name="connsiteY6" fmla="*/ 1281906 h 1281906"/>
              <a:gd name="connsiteX7" fmla="*/ 0 w 1949648"/>
              <a:gd name="connsiteY7" fmla="*/ 1153715 h 1281906"/>
              <a:gd name="connsiteX8" fmla="*/ 0 w 1949648"/>
              <a:gd name="connsiteY8" fmla="*/ 128191 h 1281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49648" h="1281906">
                <a:moveTo>
                  <a:pt x="0" y="128191"/>
                </a:moveTo>
                <a:cubicBezTo>
                  <a:pt x="0" y="57393"/>
                  <a:pt x="57393" y="0"/>
                  <a:pt x="128191" y="0"/>
                </a:cubicBezTo>
                <a:lnTo>
                  <a:pt x="1821457" y="0"/>
                </a:lnTo>
                <a:cubicBezTo>
                  <a:pt x="1892255" y="0"/>
                  <a:pt x="1949648" y="57393"/>
                  <a:pt x="1949648" y="128191"/>
                </a:cubicBezTo>
                <a:lnTo>
                  <a:pt x="1949648" y="1153715"/>
                </a:lnTo>
                <a:cubicBezTo>
                  <a:pt x="1949648" y="1224513"/>
                  <a:pt x="1892255" y="1281906"/>
                  <a:pt x="1821457" y="1281906"/>
                </a:cubicBezTo>
                <a:lnTo>
                  <a:pt x="128191" y="1281906"/>
                </a:lnTo>
                <a:cubicBezTo>
                  <a:pt x="57393" y="1281906"/>
                  <a:pt x="0" y="1224513"/>
                  <a:pt x="0" y="1153715"/>
                </a:cubicBezTo>
                <a:lnTo>
                  <a:pt x="0" y="128191"/>
                </a:lnTo>
                <a:close/>
              </a:path>
            </a:pathLst>
          </a:custGeom>
          <a:solidFill>
            <a:srgbClr val="FFF5EB"/>
          </a:solidFill>
          <a:ln>
            <a:solidFill>
              <a:srgbClr val="000000"/>
            </a:solidFill>
          </a:ln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hemeClr val="accent1">
              <a:hueOff val="0"/>
              <a:satOff val="0"/>
              <a:lumOff val="0"/>
              <a:alphaOff val="0"/>
            </a:schemeClr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102316" tIns="102316" rIns="102316" bIns="102316" numCol="1" spcCol="1270" anchor="ctr" anchorCtr="0">
            <a:noAutofit/>
          </a:bodyPr>
          <a:lstStyle/>
          <a:p>
            <a:pPr lvl="0" algn="ctr"/>
            <a:r>
              <a:rPr lang="en-US" sz="1200" b="1" dirty="0" err="1" smtClean="0">
                <a:latin typeface="Lucida Sans"/>
                <a:cs typeface="Lucida Sans"/>
              </a:rPr>
              <a:t>Incapacidad</a:t>
            </a:r>
            <a:r>
              <a:rPr lang="en-US" sz="1200" b="1" dirty="0" smtClean="0">
                <a:latin typeface="Lucida Sans"/>
                <a:cs typeface="Lucida Sans"/>
              </a:rPr>
              <a:t> de la </a:t>
            </a:r>
            <a:r>
              <a:rPr lang="en-US" sz="1200" b="1" dirty="0" err="1" smtClean="0">
                <a:latin typeface="Lucida Sans"/>
                <a:cs typeface="Lucida Sans"/>
              </a:rPr>
              <a:t>población</a:t>
            </a:r>
            <a:r>
              <a:rPr lang="en-US" sz="1200" b="1" dirty="0" smtClean="0">
                <a:latin typeface="Lucida Sans"/>
                <a:cs typeface="Lucida Sans"/>
              </a:rPr>
              <a:t> para responder y </a:t>
            </a:r>
            <a:r>
              <a:rPr lang="en-US" sz="1200" b="1" dirty="0" err="1" smtClean="0">
                <a:latin typeface="Lucida Sans"/>
                <a:cs typeface="Lucida Sans"/>
              </a:rPr>
              <a:t>adaptarse</a:t>
            </a:r>
            <a:r>
              <a:rPr lang="en-US" sz="1200" b="1" dirty="0" smtClean="0">
                <a:latin typeface="Lucida Sans"/>
                <a:cs typeface="Lucida Sans"/>
              </a:rPr>
              <a:t>  </a:t>
            </a:r>
            <a:r>
              <a:rPr lang="en-US" sz="1200" b="1" dirty="0" err="1" smtClean="0">
                <a:latin typeface="Lucida Sans"/>
                <a:cs typeface="Lucida Sans"/>
              </a:rPr>
              <a:t>frente</a:t>
            </a:r>
            <a:r>
              <a:rPr lang="en-US" sz="1200" b="1" dirty="0" smtClean="0">
                <a:latin typeface="Lucida Sans"/>
                <a:cs typeface="Lucida Sans"/>
              </a:rPr>
              <a:t> a las </a:t>
            </a:r>
            <a:r>
              <a:rPr lang="en-US" sz="1200" b="1" dirty="0" err="1" smtClean="0">
                <a:latin typeface="Lucida Sans"/>
                <a:cs typeface="Lucida Sans"/>
              </a:rPr>
              <a:t>amenazas</a:t>
            </a:r>
            <a:r>
              <a:rPr lang="en-US" sz="1200" b="1" dirty="0" smtClean="0">
                <a:latin typeface="Lucida Sans"/>
                <a:cs typeface="Lucida Sans"/>
              </a:rPr>
              <a:t> </a:t>
            </a:r>
            <a:r>
              <a:rPr lang="en-US" sz="1200" b="1" dirty="0" err="1" smtClean="0">
                <a:latin typeface="Lucida Sans"/>
                <a:cs typeface="Lucida Sans"/>
              </a:rPr>
              <a:t>hidrometeorológicas</a:t>
            </a:r>
            <a:endParaRPr lang="en-US" sz="1200" b="1" dirty="0">
              <a:latin typeface="Lucida Sans"/>
              <a:cs typeface="Lucida Sans"/>
            </a:endParaRPr>
          </a:p>
        </p:txBody>
      </p:sp>
      <p:sp>
        <p:nvSpPr>
          <p:cNvPr id="68" name="Freeform 38"/>
          <p:cNvSpPr/>
          <p:nvPr/>
        </p:nvSpPr>
        <p:spPr>
          <a:xfrm>
            <a:off x="9012733" y="1261229"/>
            <a:ext cx="2439268" cy="801249"/>
          </a:xfrm>
          <a:custGeom>
            <a:avLst/>
            <a:gdLst>
              <a:gd name="connsiteX0" fmla="*/ 0 w 1949648"/>
              <a:gd name="connsiteY0" fmla="*/ 128191 h 1281906"/>
              <a:gd name="connsiteX1" fmla="*/ 128191 w 1949648"/>
              <a:gd name="connsiteY1" fmla="*/ 0 h 1281906"/>
              <a:gd name="connsiteX2" fmla="*/ 1821457 w 1949648"/>
              <a:gd name="connsiteY2" fmla="*/ 0 h 1281906"/>
              <a:gd name="connsiteX3" fmla="*/ 1949648 w 1949648"/>
              <a:gd name="connsiteY3" fmla="*/ 128191 h 1281906"/>
              <a:gd name="connsiteX4" fmla="*/ 1949648 w 1949648"/>
              <a:gd name="connsiteY4" fmla="*/ 1153715 h 1281906"/>
              <a:gd name="connsiteX5" fmla="*/ 1821457 w 1949648"/>
              <a:gd name="connsiteY5" fmla="*/ 1281906 h 1281906"/>
              <a:gd name="connsiteX6" fmla="*/ 128191 w 1949648"/>
              <a:gd name="connsiteY6" fmla="*/ 1281906 h 1281906"/>
              <a:gd name="connsiteX7" fmla="*/ 0 w 1949648"/>
              <a:gd name="connsiteY7" fmla="*/ 1153715 h 1281906"/>
              <a:gd name="connsiteX8" fmla="*/ 0 w 1949648"/>
              <a:gd name="connsiteY8" fmla="*/ 128191 h 1281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49648" h="1281906">
                <a:moveTo>
                  <a:pt x="0" y="128191"/>
                </a:moveTo>
                <a:cubicBezTo>
                  <a:pt x="0" y="57393"/>
                  <a:pt x="57393" y="0"/>
                  <a:pt x="128191" y="0"/>
                </a:cubicBezTo>
                <a:lnTo>
                  <a:pt x="1821457" y="0"/>
                </a:lnTo>
                <a:cubicBezTo>
                  <a:pt x="1892255" y="0"/>
                  <a:pt x="1949648" y="57393"/>
                  <a:pt x="1949648" y="128191"/>
                </a:cubicBezTo>
                <a:lnTo>
                  <a:pt x="1949648" y="1153715"/>
                </a:lnTo>
                <a:cubicBezTo>
                  <a:pt x="1949648" y="1224513"/>
                  <a:pt x="1892255" y="1281906"/>
                  <a:pt x="1821457" y="1281906"/>
                </a:cubicBezTo>
                <a:lnTo>
                  <a:pt x="128191" y="1281906"/>
                </a:lnTo>
                <a:cubicBezTo>
                  <a:pt x="57393" y="1281906"/>
                  <a:pt x="0" y="1224513"/>
                  <a:pt x="0" y="1153715"/>
                </a:cubicBezTo>
                <a:lnTo>
                  <a:pt x="0" y="128191"/>
                </a:lnTo>
                <a:close/>
              </a:path>
            </a:pathLst>
          </a:custGeom>
          <a:solidFill>
            <a:srgbClr val="8A9AC8"/>
          </a:solidFill>
          <a:ln>
            <a:solidFill>
              <a:srgbClr val="000000"/>
            </a:solidFill>
          </a:ln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hemeClr val="accent1">
              <a:hueOff val="0"/>
              <a:satOff val="0"/>
              <a:lumOff val="0"/>
              <a:alphaOff val="0"/>
            </a:schemeClr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113746" tIns="113746" rIns="113746" bIns="113746" numCol="1" spcCol="1270" anchor="ctr" anchorCtr="0">
            <a:noAutofit/>
          </a:bodyPr>
          <a:lstStyle/>
          <a:p>
            <a:pPr lvl="0" algn="ctr"/>
            <a:r>
              <a:rPr lang="en-US" sz="1200" b="1" dirty="0" err="1" smtClean="0">
                <a:latin typeface="Lucida Sans"/>
                <a:cs typeface="Lucida Sans"/>
              </a:rPr>
              <a:t>Respuestas</a:t>
            </a:r>
            <a:r>
              <a:rPr lang="en-US" sz="1200" b="1" dirty="0" smtClean="0">
                <a:latin typeface="Lucida Sans"/>
                <a:cs typeface="Lucida Sans"/>
              </a:rPr>
              <a:t> </a:t>
            </a:r>
            <a:r>
              <a:rPr lang="en-US" sz="1200" b="1" dirty="0" err="1" smtClean="0">
                <a:latin typeface="Lucida Sans"/>
                <a:cs typeface="Lucida Sans"/>
              </a:rPr>
              <a:t>institucionales</a:t>
            </a:r>
            <a:r>
              <a:rPr lang="en-US" sz="1200" b="1" dirty="0" smtClean="0">
                <a:latin typeface="Lucida Sans"/>
                <a:cs typeface="Lucida Sans"/>
              </a:rPr>
              <a:t> </a:t>
            </a:r>
            <a:r>
              <a:rPr lang="en-US" sz="1200" b="1" dirty="0" err="1" smtClean="0">
                <a:latin typeface="Lucida Sans"/>
                <a:cs typeface="Lucida Sans"/>
              </a:rPr>
              <a:t>inadecuadas</a:t>
            </a:r>
            <a:r>
              <a:rPr lang="en-US" sz="1200" b="1" dirty="0" smtClean="0">
                <a:latin typeface="Lucida Sans"/>
                <a:cs typeface="Lucida Sans"/>
              </a:rPr>
              <a:t> e </a:t>
            </a:r>
            <a:r>
              <a:rPr lang="en-US" sz="1200" b="1" dirty="0" err="1" smtClean="0">
                <a:latin typeface="Lucida Sans"/>
                <a:cs typeface="Lucida Sans"/>
              </a:rPr>
              <a:t>insuficientes</a:t>
            </a:r>
            <a:endParaRPr lang="en-US" sz="1200" b="1" dirty="0">
              <a:latin typeface="Lucida Sans"/>
              <a:cs typeface="Lucida Sans"/>
            </a:endParaRPr>
          </a:p>
        </p:txBody>
      </p:sp>
      <p:sp>
        <p:nvSpPr>
          <p:cNvPr id="31" name="Freeform 33"/>
          <p:cNvSpPr/>
          <p:nvPr/>
        </p:nvSpPr>
        <p:spPr>
          <a:xfrm>
            <a:off x="5218985" y="5398626"/>
            <a:ext cx="1528900" cy="902659"/>
          </a:xfrm>
          <a:custGeom>
            <a:avLst/>
            <a:gdLst>
              <a:gd name="connsiteX0" fmla="*/ 0 w 1949648"/>
              <a:gd name="connsiteY0" fmla="*/ 128191 h 1281906"/>
              <a:gd name="connsiteX1" fmla="*/ 128191 w 1949648"/>
              <a:gd name="connsiteY1" fmla="*/ 0 h 1281906"/>
              <a:gd name="connsiteX2" fmla="*/ 1821457 w 1949648"/>
              <a:gd name="connsiteY2" fmla="*/ 0 h 1281906"/>
              <a:gd name="connsiteX3" fmla="*/ 1949648 w 1949648"/>
              <a:gd name="connsiteY3" fmla="*/ 128191 h 1281906"/>
              <a:gd name="connsiteX4" fmla="*/ 1949648 w 1949648"/>
              <a:gd name="connsiteY4" fmla="*/ 1153715 h 1281906"/>
              <a:gd name="connsiteX5" fmla="*/ 1821457 w 1949648"/>
              <a:gd name="connsiteY5" fmla="*/ 1281906 h 1281906"/>
              <a:gd name="connsiteX6" fmla="*/ 128191 w 1949648"/>
              <a:gd name="connsiteY6" fmla="*/ 1281906 h 1281906"/>
              <a:gd name="connsiteX7" fmla="*/ 0 w 1949648"/>
              <a:gd name="connsiteY7" fmla="*/ 1153715 h 1281906"/>
              <a:gd name="connsiteX8" fmla="*/ 0 w 1949648"/>
              <a:gd name="connsiteY8" fmla="*/ 128191 h 1281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49648" h="1281906">
                <a:moveTo>
                  <a:pt x="0" y="128191"/>
                </a:moveTo>
                <a:cubicBezTo>
                  <a:pt x="0" y="57393"/>
                  <a:pt x="57393" y="0"/>
                  <a:pt x="128191" y="0"/>
                </a:cubicBezTo>
                <a:lnTo>
                  <a:pt x="1821457" y="0"/>
                </a:lnTo>
                <a:cubicBezTo>
                  <a:pt x="1892255" y="0"/>
                  <a:pt x="1949648" y="57393"/>
                  <a:pt x="1949648" y="128191"/>
                </a:cubicBezTo>
                <a:lnTo>
                  <a:pt x="1949648" y="1153715"/>
                </a:lnTo>
                <a:cubicBezTo>
                  <a:pt x="1949648" y="1224513"/>
                  <a:pt x="1892255" y="1281906"/>
                  <a:pt x="1821457" y="1281906"/>
                </a:cubicBezTo>
                <a:lnTo>
                  <a:pt x="128191" y="1281906"/>
                </a:lnTo>
                <a:cubicBezTo>
                  <a:pt x="57393" y="1281906"/>
                  <a:pt x="0" y="1224513"/>
                  <a:pt x="0" y="1153715"/>
                </a:cubicBezTo>
                <a:lnTo>
                  <a:pt x="0" y="128191"/>
                </a:lnTo>
                <a:close/>
              </a:path>
            </a:pathLst>
          </a:custGeom>
          <a:solidFill>
            <a:srgbClr val="FFDBB7"/>
          </a:solidFill>
          <a:ln>
            <a:solidFill>
              <a:srgbClr val="000000"/>
            </a:solidFill>
          </a:ln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hemeClr val="accent1">
              <a:hueOff val="0"/>
              <a:satOff val="0"/>
              <a:lumOff val="0"/>
              <a:alphaOff val="0"/>
            </a:schemeClr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102316" tIns="102316" rIns="102316" bIns="102316" numCol="1" spcCol="1270" anchor="ctr" anchorCtr="0">
            <a:noAutofit/>
          </a:bodyPr>
          <a:lstStyle/>
          <a:p>
            <a:pPr lvl="0" algn="ctr"/>
            <a:r>
              <a:rPr lang="en-US" sz="1200" b="1" dirty="0" err="1" smtClean="0">
                <a:latin typeface="Lucida Sans"/>
                <a:cs typeface="Lucida Sans"/>
              </a:rPr>
              <a:t>Viviendas</a:t>
            </a:r>
            <a:r>
              <a:rPr lang="en-US" sz="1200" b="1" dirty="0" smtClean="0">
                <a:latin typeface="Lucida Sans"/>
                <a:cs typeface="Lucida Sans"/>
              </a:rPr>
              <a:t> </a:t>
            </a:r>
            <a:r>
              <a:rPr lang="en-US" sz="1200" b="1" dirty="0" err="1" smtClean="0">
                <a:latin typeface="Lucida Sans"/>
                <a:cs typeface="Lucida Sans"/>
              </a:rPr>
              <a:t>inadaptadas</a:t>
            </a:r>
            <a:endParaRPr lang="en-US" sz="1200" b="1" dirty="0" smtClean="0">
              <a:latin typeface="Lucida Sans"/>
              <a:cs typeface="Lucida Sans"/>
            </a:endParaRPr>
          </a:p>
          <a:p>
            <a:pPr lvl="0" algn="ctr"/>
            <a:r>
              <a:rPr lang="en-US" sz="1200" b="1" dirty="0" smtClean="0">
                <a:latin typeface="Lucida Sans"/>
                <a:cs typeface="Lucida Sans"/>
              </a:rPr>
              <a:t>(</a:t>
            </a:r>
            <a:r>
              <a:rPr lang="en-US" sz="1200" b="1" dirty="0" err="1" smtClean="0">
                <a:latin typeface="Lucida Sans"/>
                <a:cs typeface="Lucida Sans"/>
              </a:rPr>
              <a:t>Déficit</a:t>
            </a:r>
            <a:r>
              <a:rPr lang="en-US" sz="1200" b="1" dirty="0" smtClean="0">
                <a:latin typeface="Lucida Sans"/>
                <a:cs typeface="Lucida Sans"/>
              </a:rPr>
              <a:t> </a:t>
            </a:r>
            <a:r>
              <a:rPr lang="en-US" sz="1200" b="1" dirty="0" err="1" smtClean="0">
                <a:latin typeface="Lucida Sans"/>
                <a:cs typeface="Lucida Sans"/>
              </a:rPr>
              <a:t>cualitativo</a:t>
            </a:r>
            <a:r>
              <a:rPr lang="en-US" sz="1200" b="1" dirty="0" smtClean="0">
                <a:latin typeface="Lucida Sans"/>
                <a:cs typeface="Lucida Sans"/>
              </a:rPr>
              <a:t>) </a:t>
            </a:r>
            <a:endParaRPr lang="en-US" sz="1200" b="1" dirty="0">
              <a:latin typeface="Lucida Sans"/>
              <a:cs typeface="Lucida Sans"/>
            </a:endParaRPr>
          </a:p>
        </p:txBody>
      </p:sp>
      <p:cxnSp>
        <p:nvCxnSpPr>
          <p:cNvPr id="41" name="40 Conector recto"/>
          <p:cNvCxnSpPr/>
          <p:nvPr/>
        </p:nvCxnSpPr>
        <p:spPr>
          <a:xfrm>
            <a:off x="2083793" y="6301286"/>
            <a:ext cx="1977667" cy="24187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47 Conector recto"/>
          <p:cNvCxnSpPr/>
          <p:nvPr/>
        </p:nvCxnSpPr>
        <p:spPr>
          <a:xfrm flipV="1">
            <a:off x="4061460" y="6301286"/>
            <a:ext cx="1985505" cy="24187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56 Conector recto"/>
          <p:cNvCxnSpPr/>
          <p:nvPr/>
        </p:nvCxnSpPr>
        <p:spPr>
          <a:xfrm>
            <a:off x="6821508" y="4922260"/>
            <a:ext cx="3674278" cy="5486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57 Conector recto"/>
          <p:cNvCxnSpPr/>
          <p:nvPr/>
        </p:nvCxnSpPr>
        <p:spPr>
          <a:xfrm rot="10800000">
            <a:off x="8692687" y="4914643"/>
            <a:ext cx="1868307" cy="57373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58 Conector recto"/>
          <p:cNvCxnSpPr/>
          <p:nvPr/>
        </p:nvCxnSpPr>
        <p:spPr>
          <a:xfrm rot="5400000" flipH="1" flipV="1">
            <a:off x="10279918" y="5205719"/>
            <a:ext cx="565327" cy="158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64 Conector recto"/>
          <p:cNvCxnSpPr/>
          <p:nvPr/>
        </p:nvCxnSpPr>
        <p:spPr>
          <a:xfrm rot="5400000" flipH="1" flipV="1">
            <a:off x="3932904" y="6422223"/>
            <a:ext cx="257113" cy="158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66 Conector recto"/>
          <p:cNvCxnSpPr/>
          <p:nvPr/>
        </p:nvCxnSpPr>
        <p:spPr>
          <a:xfrm flipV="1">
            <a:off x="1999973" y="5051956"/>
            <a:ext cx="2094069" cy="33984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68 Conector recto"/>
          <p:cNvCxnSpPr/>
          <p:nvPr/>
        </p:nvCxnSpPr>
        <p:spPr>
          <a:xfrm rot="5400000" flipH="1" flipV="1">
            <a:off x="3922929" y="5222277"/>
            <a:ext cx="340641" cy="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69 Conector recto"/>
          <p:cNvCxnSpPr/>
          <p:nvPr/>
        </p:nvCxnSpPr>
        <p:spPr>
          <a:xfrm>
            <a:off x="4094042" y="5051957"/>
            <a:ext cx="1869103" cy="33984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70 Conector recto"/>
          <p:cNvCxnSpPr/>
          <p:nvPr/>
        </p:nvCxnSpPr>
        <p:spPr>
          <a:xfrm rot="5400000" flipH="1" flipV="1">
            <a:off x="8066385" y="6391877"/>
            <a:ext cx="287675" cy="158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82 Conector recto"/>
          <p:cNvCxnSpPr/>
          <p:nvPr/>
        </p:nvCxnSpPr>
        <p:spPr>
          <a:xfrm rot="5400000" flipH="1" flipV="1">
            <a:off x="10382083" y="6407370"/>
            <a:ext cx="227407" cy="158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85 Conector recto"/>
          <p:cNvCxnSpPr/>
          <p:nvPr/>
        </p:nvCxnSpPr>
        <p:spPr>
          <a:xfrm flipV="1">
            <a:off x="8211018" y="6248833"/>
            <a:ext cx="2284766" cy="27224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54 Conector recto"/>
          <p:cNvCxnSpPr/>
          <p:nvPr/>
        </p:nvCxnSpPr>
        <p:spPr>
          <a:xfrm>
            <a:off x="4094042" y="5051957"/>
            <a:ext cx="4115386" cy="41890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Freeform 34"/>
          <p:cNvSpPr/>
          <p:nvPr/>
        </p:nvSpPr>
        <p:spPr>
          <a:xfrm>
            <a:off x="9012733" y="204944"/>
            <a:ext cx="2439268" cy="939662"/>
          </a:xfrm>
          <a:custGeom>
            <a:avLst/>
            <a:gdLst>
              <a:gd name="connsiteX0" fmla="*/ 0 w 1949648"/>
              <a:gd name="connsiteY0" fmla="*/ 128191 h 1281906"/>
              <a:gd name="connsiteX1" fmla="*/ 128191 w 1949648"/>
              <a:gd name="connsiteY1" fmla="*/ 0 h 1281906"/>
              <a:gd name="connsiteX2" fmla="*/ 1821457 w 1949648"/>
              <a:gd name="connsiteY2" fmla="*/ 0 h 1281906"/>
              <a:gd name="connsiteX3" fmla="*/ 1949648 w 1949648"/>
              <a:gd name="connsiteY3" fmla="*/ 128191 h 1281906"/>
              <a:gd name="connsiteX4" fmla="*/ 1949648 w 1949648"/>
              <a:gd name="connsiteY4" fmla="*/ 1153715 h 1281906"/>
              <a:gd name="connsiteX5" fmla="*/ 1821457 w 1949648"/>
              <a:gd name="connsiteY5" fmla="*/ 1281906 h 1281906"/>
              <a:gd name="connsiteX6" fmla="*/ 128191 w 1949648"/>
              <a:gd name="connsiteY6" fmla="*/ 1281906 h 1281906"/>
              <a:gd name="connsiteX7" fmla="*/ 0 w 1949648"/>
              <a:gd name="connsiteY7" fmla="*/ 1153715 h 1281906"/>
              <a:gd name="connsiteX8" fmla="*/ 0 w 1949648"/>
              <a:gd name="connsiteY8" fmla="*/ 128191 h 1281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49648" h="1281906">
                <a:moveTo>
                  <a:pt x="0" y="128191"/>
                </a:moveTo>
                <a:cubicBezTo>
                  <a:pt x="0" y="57393"/>
                  <a:pt x="57393" y="0"/>
                  <a:pt x="128191" y="0"/>
                </a:cubicBezTo>
                <a:lnTo>
                  <a:pt x="1821457" y="0"/>
                </a:lnTo>
                <a:cubicBezTo>
                  <a:pt x="1892255" y="0"/>
                  <a:pt x="1949648" y="57393"/>
                  <a:pt x="1949648" y="128191"/>
                </a:cubicBezTo>
                <a:lnTo>
                  <a:pt x="1949648" y="1153715"/>
                </a:lnTo>
                <a:cubicBezTo>
                  <a:pt x="1949648" y="1224513"/>
                  <a:pt x="1892255" y="1281906"/>
                  <a:pt x="1821457" y="1281906"/>
                </a:cubicBezTo>
                <a:lnTo>
                  <a:pt x="128191" y="1281906"/>
                </a:lnTo>
                <a:cubicBezTo>
                  <a:pt x="57393" y="1281906"/>
                  <a:pt x="0" y="1224513"/>
                  <a:pt x="0" y="1153715"/>
                </a:cubicBezTo>
                <a:lnTo>
                  <a:pt x="0" y="128191"/>
                </a:lnTo>
                <a:close/>
              </a:path>
            </a:pathLst>
          </a:custGeom>
          <a:solidFill>
            <a:srgbClr val="B3BDDB"/>
          </a:solidFill>
          <a:ln>
            <a:solidFill>
              <a:srgbClr val="000000"/>
            </a:solidFill>
          </a:ln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hemeClr val="accent1">
              <a:hueOff val="0"/>
              <a:satOff val="0"/>
              <a:lumOff val="0"/>
              <a:alphaOff val="0"/>
            </a:schemeClr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102316" tIns="102316" rIns="102316" bIns="102316" numCol="1" spcCol="1270" anchor="ctr" anchorCtr="0">
            <a:noAutofit/>
          </a:bodyPr>
          <a:lstStyle/>
          <a:p>
            <a:pPr lvl="0" algn="ctr"/>
            <a:r>
              <a:rPr lang="en-US" sz="1200" b="1" dirty="0" err="1" smtClean="0">
                <a:solidFill>
                  <a:srgbClr val="000000"/>
                </a:solidFill>
                <a:latin typeface="Lucida Sans"/>
                <a:cs typeface="Lucida Sans"/>
              </a:rPr>
              <a:t>Poca</a:t>
            </a:r>
            <a:r>
              <a:rPr lang="en-US" sz="1200" b="1" dirty="0" smtClean="0">
                <a:solidFill>
                  <a:srgbClr val="000000"/>
                </a:solidFill>
                <a:latin typeface="Lucida Sans"/>
                <a:cs typeface="Lucida Sans"/>
              </a:rPr>
              <a:t> </a:t>
            </a:r>
            <a:r>
              <a:rPr lang="en-US" sz="1200" b="1" dirty="0" err="1" smtClean="0">
                <a:latin typeface="Lucida Sans"/>
                <a:cs typeface="Lucida Sans"/>
              </a:rPr>
              <a:t>planificación</a:t>
            </a:r>
            <a:r>
              <a:rPr lang="en-US" sz="1200" b="1" dirty="0" smtClean="0">
                <a:latin typeface="Lucida Sans"/>
                <a:cs typeface="Lucida Sans"/>
              </a:rPr>
              <a:t> del </a:t>
            </a:r>
            <a:r>
              <a:rPr lang="en-US" sz="1200" b="1" dirty="0" err="1" smtClean="0">
                <a:latin typeface="Lucida Sans"/>
                <a:cs typeface="Lucida Sans"/>
              </a:rPr>
              <a:t>uso</a:t>
            </a:r>
            <a:r>
              <a:rPr lang="en-US" sz="1200" b="1" dirty="0" smtClean="0">
                <a:latin typeface="Lucida Sans"/>
                <a:cs typeface="Lucida Sans"/>
              </a:rPr>
              <a:t> del </a:t>
            </a:r>
            <a:r>
              <a:rPr lang="en-US" sz="1200" b="1" dirty="0" err="1" smtClean="0">
                <a:latin typeface="Lucida Sans"/>
                <a:cs typeface="Lucida Sans"/>
              </a:rPr>
              <a:t>territorio</a:t>
            </a:r>
            <a:r>
              <a:rPr lang="en-US" sz="1200" b="1" dirty="0" smtClean="0">
                <a:latin typeface="Lucida Sans"/>
                <a:cs typeface="Lucida Sans"/>
              </a:rPr>
              <a:t> y </a:t>
            </a:r>
            <a:r>
              <a:rPr lang="en-US" sz="1200" b="1" dirty="0" err="1" smtClean="0">
                <a:latin typeface="Lucida Sans"/>
                <a:cs typeface="Lucida Sans"/>
              </a:rPr>
              <a:t>bajo</a:t>
            </a:r>
            <a:r>
              <a:rPr lang="en-US" sz="1200" b="1" dirty="0" smtClean="0">
                <a:latin typeface="Lucida Sans"/>
                <a:cs typeface="Lucida Sans"/>
              </a:rPr>
              <a:t> </a:t>
            </a:r>
            <a:r>
              <a:rPr lang="en-US" sz="1200" b="1" dirty="0" err="1" smtClean="0">
                <a:latin typeface="Lucida Sans"/>
                <a:cs typeface="Lucida Sans"/>
              </a:rPr>
              <a:t>desempeño</a:t>
            </a:r>
            <a:r>
              <a:rPr lang="en-US" sz="1200" b="1" dirty="0" smtClean="0">
                <a:latin typeface="Lucida Sans"/>
                <a:cs typeface="Lucida Sans"/>
              </a:rPr>
              <a:t> fiscal municipal</a:t>
            </a:r>
            <a:endParaRPr lang="en-US" sz="1200" b="1" dirty="0">
              <a:latin typeface="Lucida Sans"/>
              <a:cs typeface="Lucida Sans"/>
            </a:endParaRPr>
          </a:p>
        </p:txBody>
      </p:sp>
      <p:sp>
        <p:nvSpPr>
          <p:cNvPr id="62" name="Freeform 34"/>
          <p:cNvSpPr/>
          <p:nvPr/>
        </p:nvSpPr>
        <p:spPr>
          <a:xfrm>
            <a:off x="6508356" y="204944"/>
            <a:ext cx="2396202" cy="939662"/>
          </a:xfrm>
          <a:custGeom>
            <a:avLst/>
            <a:gdLst>
              <a:gd name="connsiteX0" fmla="*/ 0 w 1949648"/>
              <a:gd name="connsiteY0" fmla="*/ 128191 h 1281906"/>
              <a:gd name="connsiteX1" fmla="*/ 128191 w 1949648"/>
              <a:gd name="connsiteY1" fmla="*/ 0 h 1281906"/>
              <a:gd name="connsiteX2" fmla="*/ 1821457 w 1949648"/>
              <a:gd name="connsiteY2" fmla="*/ 0 h 1281906"/>
              <a:gd name="connsiteX3" fmla="*/ 1949648 w 1949648"/>
              <a:gd name="connsiteY3" fmla="*/ 128191 h 1281906"/>
              <a:gd name="connsiteX4" fmla="*/ 1949648 w 1949648"/>
              <a:gd name="connsiteY4" fmla="*/ 1153715 h 1281906"/>
              <a:gd name="connsiteX5" fmla="*/ 1821457 w 1949648"/>
              <a:gd name="connsiteY5" fmla="*/ 1281906 h 1281906"/>
              <a:gd name="connsiteX6" fmla="*/ 128191 w 1949648"/>
              <a:gd name="connsiteY6" fmla="*/ 1281906 h 1281906"/>
              <a:gd name="connsiteX7" fmla="*/ 0 w 1949648"/>
              <a:gd name="connsiteY7" fmla="*/ 1153715 h 1281906"/>
              <a:gd name="connsiteX8" fmla="*/ 0 w 1949648"/>
              <a:gd name="connsiteY8" fmla="*/ 128191 h 1281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49648" h="1281906">
                <a:moveTo>
                  <a:pt x="0" y="128191"/>
                </a:moveTo>
                <a:cubicBezTo>
                  <a:pt x="0" y="57393"/>
                  <a:pt x="57393" y="0"/>
                  <a:pt x="128191" y="0"/>
                </a:cubicBezTo>
                <a:lnTo>
                  <a:pt x="1821457" y="0"/>
                </a:lnTo>
                <a:cubicBezTo>
                  <a:pt x="1892255" y="0"/>
                  <a:pt x="1949648" y="57393"/>
                  <a:pt x="1949648" y="128191"/>
                </a:cubicBezTo>
                <a:lnTo>
                  <a:pt x="1949648" y="1153715"/>
                </a:lnTo>
                <a:cubicBezTo>
                  <a:pt x="1949648" y="1224513"/>
                  <a:pt x="1892255" y="1281906"/>
                  <a:pt x="1821457" y="1281906"/>
                </a:cubicBezTo>
                <a:lnTo>
                  <a:pt x="128191" y="1281906"/>
                </a:lnTo>
                <a:cubicBezTo>
                  <a:pt x="57393" y="1281906"/>
                  <a:pt x="0" y="1224513"/>
                  <a:pt x="0" y="1153715"/>
                </a:cubicBezTo>
                <a:lnTo>
                  <a:pt x="0" y="128191"/>
                </a:lnTo>
                <a:close/>
              </a:path>
            </a:pathLst>
          </a:custGeom>
          <a:solidFill>
            <a:srgbClr val="B3BDDB"/>
          </a:solidFill>
          <a:ln>
            <a:solidFill>
              <a:srgbClr val="000000"/>
            </a:solidFill>
          </a:ln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hemeClr val="accent1">
              <a:hueOff val="0"/>
              <a:satOff val="0"/>
              <a:lumOff val="0"/>
              <a:alphaOff val="0"/>
            </a:schemeClr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102316" tIns="102316" rIns="102316" bIns="102316" numCol="1" spcCol="1270" anchor="ctr" anchorCtr="0">
            <a:noAutofit/>
          </a:bodyPr>
          <a:lstStyle/>
          <a:p>
            <a:pPr lvl="0" algn="ctr"/>
            <a:r>
              <a:rPr lang="en-US" sz="1200" b="1" dirty="0" err="1" smtClean="0">
                <a:latin typeface="Lucida Sans"/>
                <a:cs typeface="Lucida Sans"/>
              </a:rPr>
              <a:t>Precario</a:t>
            </a:r>
            <a:r>
              <a:rPr lang="en-US" sz="1200" b="1" dirty="0" smtClean="0">
                <a:latin typeface="Lucida Sans"/>
                <a:cs typeface="Lucida Sans"/>
              </a:rPr>
              <a:t> </a:t>
            </a:r>
            <a:r>
              <a:rPr lang="en-US" sz="1200" b="1" dirty="0" err="1" smtClean="0">
                <a:latin typeface="Lucida Sans"/>
                <a:cs typeface="Lucida Sans"/>
              </a:rPr>
              <a:t>nivel</a:t>
            </a:r>
            <a:r>
              <a:rPr lang="en-US" sz="1200" b="1" dirty="0" smtClean="0">
                <a:latin typeface="Lucida Sans"/>
                <a:cs typeface="Lucida Sans"/>
              </a:rPr>
              <a:t> de </a:t>
            </a:r>
            <a:r>
              <a:rPr lang="en-US" sz="1200" b="1" dirty="0" err="1" smtClean="0">
                <a:latin typeface="Lucida Sans"/>
                <a:cs typeface="Lucida Sans"/>
              </a:rPr>
              <a:t>bienestar</a:t>
            </a:r>
            <a:r>
              <a:rPr lang="en-US" sz="1200" b="1" dirty="0" smtClean="0">
                <a:latin typeface="Lucida Sans"/>
                <a:cs typeface="Lucida Sans"/>
              </a:rPr>
              <a:t> de la </a:t>
            </a:r>
            <a:r>
              <a:rPr lang="en-US" sz="1200" b="1" dirty="0" err="1" smtClean="0">
                <a:latin typeface="Lucida Sans"/>
                <a:cs typeface="Lucida Sans"/>
              </a:rPr>
              <a:t>población</a:t>
            </a:r>
            <a:endParaRPr lang="en-US" sz="1200" b="1" dirty="0">
              <a:latin typeface="Lucida Sans"/>
              <a:cs typeface="Lucida Sans"/>
            </a:endParaRPr>
          </a:p>
        </p:txBody>
      </p:sp>
    </p:spTree>
    <p:extLst>
      <p:ext uri="{BB962C8B-B14F-4D97-AF65-F5344CB8AC3E}">
        <p14:creationId xmlns:p14="http://schemas.microsoft.com/office/powerpoint/2010/main" val="9781262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064" y="1298408"/>
            <a:ext cx="4671057" cy="5036956"/>
          </a:xfrm>
          <a:prstGeom prst="rect">
            <a:avLst/>
          </a:prstGeom>
        </p:spPr>
      </p:pic>
      <p:sp>
        <p:nvSpPr>
          <p:cNvPr id="3" name="Marcador de texto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CO" dirty="0"/>
              <a:t>Alternativa </a:t>
            </a:r>
            <a:r>
              <a:rPr lang="es-CO" dirty="0" smtClean="0"/>
              <a:t>menos costosa</a:t>
            </a:r>
            <a:endParaRPr lang="es-CO" dirty="0"/>
          </a:p>
        </p:txBody>
      </p:sp>
      <p:pic>
        <p:nvPicPr>
          <p:cNvPr id="11" name="Imagen 10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534" y="1439543"/>
            <a:ext cx="3098871" cy="2419169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11"/>
          <p:cNvSpPr txBox="1"/>
          <p:nvPr/>
        </p:nvSpPr>
        <p:spPr>
          <a:xfrm>
            <a:off x="524074" y="4254976"/>
            <a:ext cx="53574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latin typeface="Lucida Sans"/>
                <a:cs typeface="Lucida Sans"/>
              </a:rPr>
              <a:t>Costo</a:t>
            </a:r>
            <a:r>
              <a:rPr lang="en-US" b="1" dirty="0" smtClean="0">
                <a:latin typeface="Lucida Sans"/>
                <a:cs typeface="Lucida Sans"/>
              </a:rPr>
              <a:t> de la </a:t>
            </a:r>
            <a:r>
              <a:rPr lang="en-US" b="1" dirty="0" err="1" smtClean="0">
                <a:latin typeface="Lucida Sans"/>
                <a:cs typeface="Lucida Sans"/>
              </a:rPr>
              <a:t>alternativa</a:t>
            </a:r>
            <a:r>
              <a:rPr lang="en-US" b="1" dirty="0" smtClean="0">
                <a:latin typeface="Lucida Sans"/>
                <a:cs typeface="Lucida Sans"/>
              </a:rPr>
              <a:t>:		 89.000 </a:t>
            </a:r>
            <a:r>
              <a:rPr lang="en-US" b="1" dirty="0" err="1">
                <a:latin typeface="Lucida Sans"/>
                <a:cs typeface="Lucida Sans"/>
              </a:rPr>
              <a:t>M</a:t>
            </a:r>
            <a:r>
              <a:rPr lang="en-US" b="1" dirty="0" err="1" smtClean="0">
                <a:latin typeface="Lucida Sans"/>
                <a:cs typeface="Lucida Sans"/>
              </a:rPr>
              <a:t>illones</a:t>
            </a:r>
            <a:endParaRPr lang="en-US" b="1" dirty="0">
              <a:latin typeface="Lucida Sans"/>
              <a:cs typeface="Lucida San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24074" y="5561757"/>
            <a:ext cx="40575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Lucida Sans"/>
                <a:cs typeface="Lucida Sans"/>
              </a:rPr>
              <a:t>PAE Estado Actual: 			15.9%</a:t>
            </a:r>
          </a:p>
          <a:p>
            <a:r>
              <a:rPr lang="en-US" b="1" dirty="0" smtClean="0">
                <a:latin typeface="Lucida Sans"/>
                <a:cs typeface="Lucida Sans"/>
              </a:rPr>
              <a:t>PAE </a:t>
            </a:r>
            <a:r>
              <a:rPr lang="en-US" b="1" dirty="0" err="1" smtClean="0">
                <a:latin typeface="Lucida Sans"/>
                <a:cs typeface="Lucida Sans"/>
              </a:rPr>
              <a:t>después</a:t>
            </a:r>
            <a:r>
              <a:rPr lang="en-US" b="1" dirty="0" smtClean="0">
                <a:latin typeface="Lucida Sans"/>
                <a:cs typeface="Lucida Sans"/>
              </a:rPr>
              <a:t> de </a:t>
            </a:r>
            <a:r>
              <a:rPr lang="en-US" b="1" dirty="0" err="1" smtClean="0">
                <a:latin typeface="Lucida Sans"/>
                <a:cs typeface="Lucida Sans"/>
              </a:rPr>
              <a:t>inversión</a:t>
            </a:r>
            <a:r>
              <a:rPr lang="en-US" b="1" dirty="0" smtClean="0">
                <a:latin typeface="Lucida Sans"/>
                <a:cs typeface="Lucida Sans"/>
              </a:rPr>
              <a:t>: 	10.6% </a:t>
            </a:r>
            <a:endParaRPr lang="en-US" b="1" dirty="0">
              <a:latin typeface="Lucida Sans"/>
              <a:cs typeface="Lucida San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24074" y="4800125"/>
            <a:ext cx="58112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Lucida Sans"/>
                <a:cs typeface="Lucida Sans"/>
              </a:rPr>
              <a:t>No. de </a:t>
            </a:r>
            <a:r>
              <a:rPr lang="en-US" b="1" dirty="0" err="1" smtClean="0">
                <a:latin typeface="Lucida Sans"/>
                <a:cs typeface="Lucida Sans"/>
              </a:rPr>
              <a:t>viviendas</a:t>
            </a:r>
            <a:r>
              <a:rPr lang="en-US" b="1" dirty="0" smtClean="0">
                <a:latin typeface="Lucida Sans"/>
                <a:cs typeface="Lucida Sans"/>
              </a:rPr>
              <a:t>: 			0</a:t>
            </a:r>
          </a:p>
          <a:p>
            <a:r>
              <a:rPr lang="en-US" b="1" dirty="0" smtClean="0">
                <a:latin typeface="Lucida Sans"/>
                <a:cs typeface="Lucida Sans"/>
              </a:rPr>
              <a:t>No. de </a:t>
            </a:r>
            <a:r>
              <a:rPr lang="en-US" b="1" dirty="0" err="1" smtClean="0">
                <a:latin typeface="Lucida Sans"/>
                <a:cs typeface="Lucida Sans"/>
              </a:rPr>
              <a:t>muros</a:t>
            </a:r>
            <a:r>
              <a:rPr lang="en-US" b="1" dirty="0" smtClean="0">
                <a:latin typeface="Lucida Sans"/>
                <a:cs typeface="Lucida Sans"/>
              </a:rPr>
              <a:t>: 	 			1- </a:t>
            </a:r>
            <a:r>
              <a:rPr lang="en-US" b="1" dirty="0" err="1" smtClean="0">
                <a:latin typeface="Lucida Sans"/>
                <a:cs typeface="Lucida Sans"/>
              </a:rPr>
              <a:t>Magangué</a:t>
            </a:r>
            <a:r>
              <a:rPr lang="en-US" b="1" dirty="0" smtClean="0">
                <a:latin typeface="Lucida Sans"/>
                <a:cs typeface="Lucida Sans"/>
              </a:rPr>
              <a:t> </a:t>
            </a:r>
            <a:endParaRPr lang="en-US" b="1" dirty="0">
              <a:latin typeface="Lucida Sans"/>
              <a:cs typeface="Lucida Sans"/>
            </a:endParaRPr>
          </a:p>
        </p:txBody>
      </p:sp>
      <p:sp>
        <p:nvSpPr>
          <p:cNvPr id="13" name="Título 1"/>
          <p:cNvSpPr txBox="1">
            <a:spLocks/>
          </p:cNvSpPr>
          <p:nvPr/>
        </p:nvSpPr>
        <p:spPr>
          <a:xfrm>
            <a:off x="226197" y="122464"/>
            <a:ext cx="11139157" cy="60005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3700" b="1" kern="1200">
                <a:solidFill>
                  <a:schemeClr val="tx1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Lucida Sans" pitchFamily="34" charset="0"/>
                <a:ea typeface="+mj-ea"/>
                <a:cs typeface="Times New Roman" pitchFamily="18" charset="0"/>
              </a:defRPr>
            </a:lvl1pPr>
          </a:lstStyle>
          <a:p>
            <a:r>
              <a:rPr lang="es-CO" sz="3200" dirty="0" smtClean="0"/>
              <a:t>COMPARACIÓN DE ALTERNATIVAS SELECCIONADAS</a:t>
            </a:r>
            <a:endParaRPr lang="es-CO" sz="3200" dirty="0"/>
          </a:p>
        </p:txBody>
      </p:sp>
    </p:spTree>
    <p:extLst>
      <p:ext uri="{BB962C8B-B14F-4D97-AF65-F5344CB8AC3E}">
        <p14:creationId xmlns:p14="http://schemas.microsoft.com/office/powerpoint/2010/main" val="38043003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CO" dirty="0"/>
              <a:t>Alternativa s</a:t>
            </a:r>
            <a:r>
              <a:rPr lang="es-CO" dirty="0" smtClean="0"/>
              <a:t>in </a:t>
            </a:r>
            <a:r>
              <a:rPr lang="es-CO" dirty="0"/>
              <a:t>m</a:t>
            </a:r>
            <a:r>
              <a:rPr lang="es-CO" dirty="0" smtClean="0"/>
              <a:t>uros</a:t>
            </a:r>
            <a:endParaRPr lang="es-CO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4087" y="1218961"/>
            <a:ext cx="4493340" cy="4845317"/>
          </a:xfrm>
          <a:prstGeom prst="rect">
            <a:avLst/>
          </a:prstGeom>
        </p:spPr>
      </p:pic>
      <p:pic>
        <p:nvPicPr>
          <p:cNvPr id="10" name="Imagen 9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7319" y="1323538"/>
            <a:ext cx="3174972" cy="2400967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extBox 13"/>
          <p:cNvSpPr txBox="1"/>
          <p:nvPr/>
        </p:nvSpPr>
        <p:spPr>
          <a:xfrm>
            <a:off x="344770" y="4225096"/>
            <a:ext cx="4851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latin typeface="Lucida Sans"/>
                <a:cs typeface="Lucida Sans"/>
              </a:rPr>
              <a:t>Costo</a:t>
            </a:r>
            <a:r>
              <a:rPr lang="en-US" b="1" dirty="0" smtClean="0">
                <a:latin typeface="Lucida Sans"/>
                <a:cs typeface="Lucida Sans"/>
              </a:rPr>
              <a:t> de la </a:t>
            </a:r>
            <a:r>
              <a:rPr lang="en-US" b="1" dirty="0" err="1" smtClean="0">
                <a:latin typeface="Lucida Sans"/>
                <a:cs typeface="Lucida Sans"/>
              </a:rPr>
              <a:t>alternativa</a:t>
            </a:r>
            <a:r>
              <a:rPr lang="en-US" b="1" dirty="0" smtClean="0">
                <a:latin typeface="Lucida Sans"/>
                <a:cs typeface="Lucida Sans"/>
              </a:rPr>
              <a:t>:		 1.1 </a:t>
            </a:r>
            <a:r>
              <a:rPr lang="en-US" b="1" dirty="0" err="1" smtClean="0">
                <a:latin typeface="Lucida Sans"/>
                <a:cs typeface="Lucida Sans"/>
              </a:rPr>
              <a:t>Billones</a:t>
            </a:r>
            <a:endParaRPr lang="en-US" b="1" dirty="0">
              <a:latin typeface="Lucida Sans"/>
              <a:cs typeface="Lucida San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44770" y="5506216"/>
            <a:ext cx="40575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Lucida Sans"/>
                <a:cs typeface="Lucida Sans"/>
              </a:rPr>
              <a:t>PAE Estado Actual: 			15.9%</a:t>
            </a:r>
          </a:p>
          <a:p>
            <a:r>
              <a:rPr lang="en-US" b="1" dirty="0" smtClean="0">
                <a:latin typeface="Lucida Sans"/>
                <a:cs typeface="Lucida Sans"/>
              </a:rPr>
              <a:t>PAE </a:t>
            </a:r>
            <a:r>
              <a:rPr lang="en-US" b="1" dirty="0" err="1" smtClean="0">
                <a:latin typeface="Lucida Sans"/>
                <a:cs typeface="Lucida Sans"/>
              </a:rPr>
              <a:t>después</a:t>
            </a:r>
            <a:r>
              <a:rPr lang="en-US" b="1" dirty="0" smtClean="0">
                <a:latin typeface="Lucida Sans"/>
                <a:cs typeface="Lucida Sans"/>
              </a:rPr>
              <a:t> de </a:t>
            </a:r>
            <a:r>
              <a:rPr lang="en-US" b="1" dirty="0" err="1" smtClean="0">
                <a:latin typeface="Lucida Sans"/>
                <a:cs typeface="Lucida Sans"/>
              </a:rPr>
              <a:t>inversión</a:t>
            </a:r>
            <a:r>
              <a:rPr lang="en-US" b="1" dirty="0" smtClean="0">
                <a:latin typeface="Lucida Sans"/>
                <a:cs typeface="Lucida Sans"/>
              </a:rPr>
              <a:t>: 	2.2% </a:t>
            </a:r>
            <a:endParaRPr lang="en-US" b="1" dirty="0">
              <a:latin typeface="Lucida Sans"/>
              <a:cs typeface="Lucida San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44770" y="4800125"/>
            <a:ext cx="42114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Lucida Sans"/>
                <a:cs typeface="Lucida Sans"/>
              </a:rPr>
              <a:t>No. de </a:t>
            </a:r>
            <a:r>
              <a:rPr lang="en-US" b="1" dirty="0" err="1" smtClean="0">
                <a:latin typeface="Lucida Sans"/>
                <a:cs typeface="Lucida Sans"/>
              </a:rPr>
              <a:t>viviendas</a:t>
            </a:r>
            <a:r>
              <a:rPr lang="en-US" b="1" dirty="0" smtClean="0">
                <a:latin typeface="Lucida Sans"/>
                <a:cs typeface="Lucida Sans"/>
              </a:rPr>
              <a:t>: 			24.242</a:t>
            </a:r>
          </a:p>
          <a:p>
            <a:r>
              <a:rPr lang="en-US" b="1" dirty="0" smtClean="0">
                <a:latin typeface="Lucida Sans"/>
                <a:cs typeface="Lucida Sans"/>
              </a:rPr>
              <a:t>No. de </a:t>
            </a:r>
            <a:r>
              <a:rPr lang="en-US" b="1" dirty="0" err="1" smtClean="0">
                <a:latin typeface="Lucida Sans"/>
                <a:cs typeface="Lucida Sans"/>
              </a:rPr>
              <a:t>muros</a:t>
            </a:r>
            <a:r>
              <a:rPr lang="en-US" b="1" dirty="0" smtClean="0">
                <a:latin typeface="Lucida Sans"/>
                <a:cs typeface="Lucida Sans"/>
              </a:rPr>
              <a:t>: 	 			0</a:t>
            </a:r>
            <a:endParaRPr lang="en-US" b="1" dirty="0">
              <a:latin typeface="Lucida Sans"/>
              <a:cs typeface="Lucida Sans"/>
            </a:endParaRPr>
          </a:p>
        </p:txBody>
      </p:sp>
      <p:sp>
        <p:nvSpPr>
          <p:cNvPr id="12" name="Título 1"/>
          <p:cNvSpPr txBox="1">
            <a:spLocks/>
          </p:cNvSpPr>
          <p:nvPr/>
        </p:nvSpPr>
        <p:spPr>
          <a:xfrm>
            <a:off x="226197" y="120244"/>
            <a:ext cx="11139157" cy="60005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3700" b="1" kern="1200">
                <a:solidFill>
                  <a:schemeClr val="tx1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Lucida Sans" pitchFamily="34" charset="0"/>
                <a:ea typeface="+mj-ea"/>
                <a:cs typeface="Times New Roman" pitchFamily="18" charset="0"/>
              </a:defRPr>
            </a:lvl1pPr>
          </a:lstStyle>
          <a:p>
            <a:r>
              <a:rPr lang="es-CO" sz="3200" dirty="0" smtClean="0"/>
              <a:t>COMPARACIÓN DE ALTERNATIVAS SELECCIONADAS</a:t>
            </a:r>
            <a:endParaRPr lang="es-CO" sz="3200" dirty="0"/>
          </a:p>
        </p:txBody>
      </p:sp>
    </p:spTree>
    <p:extLst>
      <p:ext uri="{BB962C8B-B14F-4D97-AF65-F5344CB8AC3E}">
        <p14:creationId xmlns:p14="http://schemas.microsoft.com/office/powerpoint/2010/main" val="5210040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1430" y="1283420"/>
            <a:ext cx="4503123" cy="4855867"/>
          </a:xfrm>
          <a:prstGeom prst="rect">
            <a:avLst/>
          </a:prstGeom>
        </p:spPr>
      </p:pic>
      <p:sp>
        <p:nvSpPr>
          <p:cNvPr id="3" name="Marcador de texto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CO" dirty="0" smtClean="0"/>
              <a:t>Alternativa 2 muros y viviendas en 2 municipios  </a:t>
            </a:r>
            <a:endParaRPr lang="es-CO" dirty="0"/>
          </a:p>
        </p:txBody>
      </p:sp>
      <p:pic>
        <p:nvPicPr>
          <p:cNvPr id="9" name="Imagen 8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4294" y="1463203"/>
            <a:ext cx="2845174" cy="239048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Box 12"/>
          <p:cNvSpPr txBox="1"/>
          <p:nvPr/>
        </p:nvSpPr>
        <p:spPr>
          <a:xfrm>
            <a:off x="351410" y="4240036"/>
            <a:ext cx="5504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latin typeface="Lucida Sans"/>
                <a:cs typeface="Lucida Sans"/>
              </a:rPr>
              <a:t>Costo</a:t>
            </a:r>
            <a:r>
              <a:rPr lang="en-US" b="1" dirty="0" smtClean="0">
                <a:latin typeface="Lucida Sans"/>
                <a:cs typeface="Lucida Sans"/>
              </a:rPr>
              <a:t> de la </a:t>
            </a:r>
            <a:r>
              <a:rPr lang="en-US" b="1" dirty="0" err="1" smtClean="0">
                <a:latin typeface="Lucida Sans"/>
                <a:cs typeface="Lucida Sans"/>
              </a:rPr>
              <a:t>alternativa</a:t>
            </a:r>
            <a:r>
              <a:rPr lang="en-US" b="1" dirty="0" smtClean="0">
                <a:latin typeface="Lucida Sans"/>
                <a:cs typeface="Lucida Sans"/>
              </a:rPr>
              <a:t>:		 576.000 </a:t>
            </a:r>
            <a:r>
              <a:rPr lang="en-US" b="1" dirty="0" err="1">
                <a:latin typeface="Lucida Sans"/>
                <a:cs typeface="Lucida Sans"/>
              </a:rPr>
              <a:t>M</a:t>
            </a:r>
            <a:r>
              <a:rPr lang="en-US" b="1" dirty="0" err="1" smtClean="0">
                <a:latin typeface="Lucida Sans"/>
                <a:cs typeface="Lucida Sans"/>
              </a:rPr>
              <a:t>illones</a:t>
            </a:r>
            <a:endParaRPr lang="en-US" b="1" dirty="0">
              <a:latin typeface="Lucida Sans"/>
              <a:cs typeface="Lucida San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9712" y="5452363"/>
            <a:ext cx="40575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Lucida Sans"/>
                <a:cs typeface="Lucida Sans"/>
              </a:rPr>
              <a:t>PAE Estado Actual: 			15.9%</a:t>
            </a:r>
          </a:p>
          <a:p>
            <a:r>
              <a:rPr lang="en-US" b="1" dirty="0" smtClean="0">
                <a:latin typeface="Lucida Sans"/>
                <a:cs typeface="Lucida Sans"/>
              </a:rPr>
              <a:t>PAE </a:t>
            </a:r>
            <a:r>
              <a:rPr lang="en-US" b="1" dirty="0" err="1" smtClean="0">
                <a:latin typeface="Lucida Sans"/>
                <a:cs typeface="Lucida Sans"/>
              </a:rPr>
              <a:t>después</a:t>
            </a:r>
            <a:r>
              <a:rPr lang="en-US" b="1" dirty="0" smtClean="0">
                <a:latin typeface="Lucida Sans"/>
                <a:cs typeface="Lucida Sans"/>
              </a:rPr>
              <a:t> de </a:t>
            </a:r>
            <a:r>
              <a:rPr lang="en-US" b="1" dirty="0" err="1" smtClean="0">
                <a:latin typeface="Lucida Sans"/>
                <a:cs typeface="Lucida Sans"/>
              </a:rPr>
              <a:t>inversión</a:t>
            </a:r>
            <a:r>
              <a:rPr lang="en-US" b="1" dirty="0" smtClean="0">
                <a:latin typeface="Lucida Sans"/>
                <a:cs typeface="Lucida Sans"/>
              </a:rPr>
              <a:t>: 	 4.7% </a:t>
            </a:r>
            <a:endParaRPr lang="en-US" b="1" dirty="0">
              <a:latin typeface="Lucida Sans"/>
              <a:cs typeface="Lucida San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44770" y="4668225"/>
            <a:ext cx="65567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Lucida Sans"/>
                <a:cs typeface="Lucida Sans"/>
              </a:rPr>
              <a:t>No. de </a:t>
            </a:r>
            <a:r>
              <a:rPr lang="en-US" b="1" dirty="0" err="1" smtClean="0">
                <a:latin typeface="Lucida Sans"/>
                <a:cs typeface="Lucida Sans"/>
              </a:rPr>
              <a:t>viviendas</a:t>
            </a:r>
            <a:r>
              <a:rPr lang="en-US" b="1" dirty="0" smtClean="0">
                <a:latin typeface="Lucida Sans"/>
                <a:cs typeface="Lucida Sans"/>
              </a:rPr>
              <a:t>: 			13.437</a:t>
            </a:r>
          </a:p>
          <a:p>
            <a:r>
              <a:rPr lang="en-US" b="1" dirty="0" smtClean="0">
                <a:latin typeface="Lucida Sans"/>
                <a:cs typeface="Lucida Sans"/>
              </a:rPr>
              <a:t>No. de </a:t>
            </a:r>
            <a:r>
              <a:rPr lang="en-US" b="1" dirty="0" err="1" smtClean="0">
                <a:latin typeface="Lucida Sans"/>
                <a:cs typeface="Lucida Sans"/>
              </a:rPr>
              <a:t>muros</a:t>
            </a:r>
            <a:r>
              <a:rPr lang="en-US" b="1" dirty="0" smtClean="0">
                <a:latin typeface="Lucida Sans"/>
                <a:cs typeface="Lucida Sans"/>
              </a:rPr>
              <a:t>: 	 			2- San Marcos y </a:t>
            </a:r>
            <a:r>
              <a:rPr lang="en-US" b="1" dirty="0" err="1" smtClean="0">
                <a:latin typeface="Lucida Sans"/>
                <a:cs typeface="Lucida Sans"/>
              </a:rPr>
              <a:t>Magangue</a:t>
            </a:r>
            <a:r>
              <a:rPr lang="en-US" b="1" dirty="0" smtClean="0">
                <a:latin typeface="Lucida Sans"/>
                <a:cs typeface="Lucida Sans"/>
              </a:rPr>
              <a:t> </a:t>
            </a:r>
            <a:endParaRPr lang="en-US" b="1" dirty="0">
              <a:latin typeface="Lucida Sans"/>
              <a:cs typeface="Lucida Sans"/>
            </a:endParaRPr>
          </a:p>
        </p:txBody>
      </p:sp>
      <p:sp>
        <p:nvSpPr>
          <p:cNvPr id="14" name="Título 1"/>
          <p:cNvSpPr>
            <a:spLocks noGrp="1"/>
          </p:cNvSpPr>
          <p:nvPr>
            <p:ph type="title"/>
          </p:nvPr>
        </p:nvSpPr>
        <p:spPr>
          <a:xfrm>
            <a:off x="226197" y="57336"/>
            <a:ext cx="11139157" cy="600054"/>
          </a:xfrm>
        </p:spPr>
        <p:txBody>
          <a:bodyPr>
            <a:noAutofit/>
          </a:bodyPr>
          <a:lstStyle/>
          <a:p>
            <a:r>
              <a:rPr lang="es-CO" sz="3200" dirty="0" smtClean="0"/>
              <a:t>COMPARACIÓN DE ALTERNATIVAS SELECCIONADAS</a:t>
            </a:r>
            <a:endParaRPr lang="es-CO" sz="3200" dirty="0"/>
          </a:p>
        </p:txBody>
      </p:sp>
    </p:spTree>
    <p:extLst>
      <p:ext uri="{BB962C8B-B14F-4D97-AF65-F5344CB8AC3E}">
        <p14:creationId xmlns:p14="http://schemas.microsoft.com/office/powerpoint/2010/main" val="41637985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CO" dirty="0" smtClean="0"/>
              <a:t>Alternativa viviendas mas criticas  </a:t>
            </a:r>
            <a:endParaRPr lang="es-CO" dirty="0"/>
          </a:p>
        </p:txBody>
      </p:sp>
      <p:sp>
        <p:nvSpPr>
          <p:cNvPr id="13" name="TextBox 12"/>
          <p:cNvSpPr txBox="1"/>
          <p:nvPr/>
        </p:nvSpPr>
        <p:spPr>
          <a:xfrm>
            <a:off x="411178" y="4254976"/>
            <a:ext cx="5504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latin typeface="Lucida Sans"/>
                <a:cs typeface="Lucida Sans"/>
              </a:rPr>
              <a:t>Costo</a:t>
            </a:r>
            <a:r>
              <a:rPr lang="en-US" b="1" dirty="0" smtClean="0">
                <a:latin typeface="Lucida Sans"/>
                <a:cs typeface="Lucida Sans"/>
              </a:rPr>
              <a:t> de la </a:t>
            </a:r>
            <a:r>
              <a:rPr lang="en-US" b="1" dirty="0" err="1" smtClean="0">
                <a:latin typeface="Lucida Sans"/>
                <a:cs typeface="Lucida Sans"/>
              </a:rPr>
              <a:t>alternativa</a:t>
            </a:r>
            <a:r>
              <a:rPr lang="en-US" b="1" dirty="0" smtClean="0">
                <a:latin typeface="Lucida Sans"/>
                <a:cs typeface="Lucida Sans"/>
              </a:rPr>
              <a:t>:		 468.683 </a:t>
            </a:r>
            <a:r>
              <a:rPr lang="en-US" b="1" dirty="0" err="1">
                <a:latin typeface="Lucida Sans"/>
                <a:cs typeface="Lucida Sans"/>
              </a:rPr>
              <a:t>M</a:t>
            </a:r>
            <a:r>
              <a:rPr lang="en-US" b="1" dirty="0" err="1" smtClean="0">
                <a:latin typeface="Lucida Sans"/>
                <a:cs typeface="Lucida Sans"/>
              </a:rPr>
              <a:t>illones</a:t>
            </a:r>
            <a:endParaRPr lang="en-US" b="1" dirty="0">
              <a:latin typeface="Lucida Sans"/>
              <a:cs typeface="Lucida San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19480" y="5483146"/>
            <a:ext cx="40575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Lucida Sans"/>
                <a:cs typeface="Lucida Sans"/>
              </a:rPr>
              <a:t>PAE Estado Actual: 			15.9%</a:t>
            </a:r>
          </a:p>
          <a:p>
            <a:r>
              <a:rPr lang="en-US" b="1" dirty="0" smtClean="0">
                <a:latin typeface="Lucida Sans"/>
                <a:cs typeface="Lucida Sans"/>
              </a:rPr>
              <a:t>PAE </a:t>
            </a:r>
            <a:r>
              <a:rPr lang="en-US" b="1" dirty="0" err="1" smtClean="0">
                <a:latin typeface="Lucida Sans"/>
                <a:cs typeface="Lucida Sans"/>
              </a:rPr>
              <a:t>después</a:t>
            </a:r>
            <a:r>
              <a:rPr lang="en-US" b="1" dirty="0" smtClean="0">
                <a:latin typeface="Lucida Sans"/>
                <a:cs typeface="Lucida Sans"/>
              </a:rPr>
              <a:t> de </a:t>
            </a:r>
            <a:r>
              <a:rPr lang="en-US" b="1" dirty="0" err="1" smtClean="0">
                <a:latin typeface="Lucida Sans"/>
                <a:cs typeface="Lucida Sans"/>
              </a:rPr>
              <a:t>inversión</a:t>
            </a:r>
            <a:r>
              <a:rPr lang="en-US" b="1" dirty="0" smtClean="0">
                <a:latin typeface="Lucida Sans"/>
                <a:cs typeface="Lucida Sans"/>
              </a:rPr>
              <a:t>: 	  3.4%</a:t>
            </a:r>
            <a:endParaRPr lang="en-US" b="1" dirty="0">
              <a:latin typeface="Lucida Sans"/>
              <a:cs typeface="Lucida Sans"/>
            </a:endParaRPr>
          </a:p>
        </p:txBody>
      </p:sp>
      <p:pic>
        <p:nvPicPr>
          <p:cNvPr id="12" name="Imagen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9867" y="820760"/>
            <a:ext cx="4366561" cy="521484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04538" y="4699008"/>
            <a:ext cx="66335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Lucida Sans"/>
                <a:cs typeface="Lucida Sans"/>
              </a:rPr>
              <a:t>No. de </a:t>
            </a:r>
            <a:r>
              <a:rPr lang="en-US" b="1" dirty="0" err="1" smtClean="0">
                <a:latin typeface="Lucida Sans"/>
                <a:cs typeface="Lucida Sans"/>
              </a:rPr>
              <a:t>viviendas</a:t>
            </a:r>
            <a:r>
              <a:rPr lang="en-US" b="1" dirty="0" smtClean="0">
                <a:latin typeface="Lucida Sans"/>
                <a:cs typeface="Lucida Sans"/>
              </a:rPr>
              <a:t>: 			10.118</a:t>
            </a:r>
          </a:p>
          <a:p>
            <a:r>
              <a:rPr lang="en-US" b="1" dirty="0" smtClean="0">
                <a:latin typeface="Lucida Sans"/>
                <a:cs typeface="Lucida Sans"/>
              </a:rPr>
              <a:t>No. de </a:t>
            </a:r>
            <a:r>
              <a:rPr lang="en-US" b="1" dirty="0" err="1" smtClean="0">
                <a:latin typeface="Lucida Sans"/>
                <a:cs typeface="Lucida Sans"/>
              </a:rPr>
              <a:t>muros</a:t>
            </a:r>
            <a:r>
              <a:rPr lang="en-US" b="1" dirty="0" smtClean="0">
                <a:latin typeface="Lucida Sans"/>
                <a:cs typeface="Lucida Sans"/>
              </a:rPr>
              <a:t>: 	 			2- San Marcos y </a:t>
            </a:r>
            <a:r>
              <a:rPr lang="en-US" b="1" dirty="0" err="1" smtClean="0">
                <a:latin typeface="Lucida Sans"/>
                <a:cs typeface="Lucida Sans"/>
              </a:rPr>
              <a:t>Magangué</a:t>
            </a:r>
            <a:r>
              <a:rPr lang="en-US" b="1" dirty="0" smtClean="0">
                <a:latin typeface="Lucida Sans"/>
                <a:cs typeface="Lucida Sans"/>
              </a:rPr>
              <a:t> </a:t>
            </a:r>
            <a:endParaRPr lang="en-US" b="1" dirty="0">
              <a:latin typeface="Lucida Sans"/>
              <a:cs typeface="Lucida San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0098" y="1263778"/>
            <a:ext cx="1368866" cy="2746071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8005" y="1263777"/>
            <a:ext cx="1196309" cy="274607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6" name="Título 1"/>
          <p:cNvSpPr>
            <a:spLocks noGrp="1"/>
          </p:cNvSpPr>
          <p:nvPr>
            <p:ph type="title"/>
          </p:nvPr>
        </p:nvSpPr>
        <p:spPr>
          <a:xfrm>
            <a:off x="226197" y="57336"/>
            <a:ext cx="11139157" cy="600054"/>
          </a:xfrm>
        </p:spPr>
        <p:txBody>
          <a:bodyPr>
            <a:noAutofit/>
          </a:bodyPr>
          <a:lstStyle/>
          <a:p>
            <a:r>
              <a:rPr lang="es-CO" sz="3200" dirty="0" smtClean="0"/>
              <a:t>COMPARACIÓN DE ALTERNATIVAS SELECCIONADAS</a:t>
            </a:r>
            <a:endParaRPr lang="es-CO" sz="3200" dirty="0"/>
          </a:p>
        </p:txBody>
      </p:sp>
    </p:spTree>
    <p:extLst>
      <p:ext uri="{BB962C8B-B14F-4D97-AF65-F5344CB8AC3E}">
        <p14:creationId xmlns:p14="http://schemas.microsoft.com/office/powerpoint/2010/main" val="3670941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texto 3"/>
          <p:cNvSpPr>
            <a:spLocks noGrp="1"/>
          </p:cNvSpPr>
          <p:nvPr>
            <p:ph type="body" sz="quarter" idx="10"/>
          </p:nvPr>
        </p:nvSpPr>
        <p:spPr>
          <a:xfrm>
            <a:off x="226198" y="597352"/>
            <a:ext cx="9451702" cy="601020"/>
          </a:xfrm>
        </p:spPr>
        <p:txBody>
          <a:bodyPr/>
          <a:lstStyle/>
          <a:p>
            <a:r>
              <a:rPr lang="es-CO" dirty="0"/>
              <a:t>Descriptores de agravamiento</a:t>
            </a:r>
          </a:p>
        </p:txBody>
      </p:sp>
      <p:sp>
        <p:nvSpPr>
          <p:cNvPr id="8" name="Rectangle 7"/>
          <p:cNvSpPr/>
          <p:nvPr/>
        </p:nvSpPr>
        <p:spPr>
          <a:xfrm>
            <a:off x="131063" y="5764613"/>
            <a:ext cx="11391011" cy="133750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8"/>
          <p:cNvSpPr txBox="1"/>
          <p:nvPr/>
        </p:nvSpPr>
        <p:spPr>
          <a:xfrm>
            <a:off x="14112" y="32533"/>
            <a:ext cx="11522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b="1" dirty="0" smtClean="0">
                <a:solidFill>
                  <a:srgbClr val="000000"/>
                </a:solidFill>
                <a:latin typeface="Lucida Sans"/>
                <a:cs typeface="Lucida Sans"/>
              </a:rPr>
              <a:t>EVALUACIÓN MULTIDIMENSIONAL DE LAS INTERVENCIONES</a:t>
            </a:r>
            <a:endParaRPr lang="en-US" sz="2700" b="1" dirty="0">
              <a:solidFill>
                <a:srgbClr val="000000"/>
              </a:solidFill>
              <a:latin typeface="Lucida Sans"/>
              <a:cs typeface="Lucida Sans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4358" y="1118641"/>
            <a:ext cx="7073542" cy="6160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3076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31063" y="5764613"/>
            <a:ext cx="11391011" cy="133750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Marcador de texto 3"/>
          <p:cNvSpPr>
            <a:spLocks noGrp="1"/>
          </p:cNvSpPr>
          <p:nvPr>
            <p:ph type="body" sz="quarter" idx="10"/>
          </p:nvPr>
        </p:nvSpPr>
        <p:spPr>
          <a:xfrm>
            <a:off x="226198" y="722518"/>
            <a:ext cx="10799052" cy="601020"/>
          </a:xfrm>
        </p:spPr>
        <p:txBody>
          <a:bodyPr>
            <a:normAutofit/>
          </a:bodyPr>
          <a:lstStyle/>
          <a:p>
            <a:r>
              <a:rPr lang="es-CO" dirty="0"/>
              <a:t>Factor de agravamiento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5723" y="948328"/>
            <a:ext cx="5399527" cy="6118768"/>
          </a:xfrm>
          <a:prstGeom prst="rect">
            <a:avLst/>
          </a:prstGeom>
        </p:spPr>
      </p:pic>
      <p:pic>
        <p:nvPicPr>
          <p:cNvPr id="8" name="Imagen 7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7291" y="2298407"/>
            <a:ext cx="2604469" cy="2410301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8"/>
          <p:cNvSpPr txBox="1"/>
          <p:nvPr/>
        </p:nvSpPr>
        <p:spPr>
          <a:xfrm>
            <a:off x="14112" y="32533"/>
            <a:ext cx="11522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b="1" dirty="0" smtClean="0">
                <a:solidFill>
                  <a:srgbClr val="000000"/>
                </a:solidFill>
                <a:latin typeface="Lucida Sans"/>
                <a:cs typeface="Lucida Sans"/>
              </a:rPr>
              <a:t>EVALUACIÓN MULTIDIMENSIONAL DE LAS INTERVENCIONES</a:t>
            </a:r>
            <a:endParaRPr lang="en-US" sz="2700" b="1" dirty="0">
              <a:solidFill>
                <a:srgbClr val="000000"/>
              </a:solidFill>
              <a:latin typeface="Lucida Sans"/>
              <a:cs typeface="Lucida Sans"/>
            </a:endParaRPr>
          </a:p>
        </p:txBody>
      </p:sp>
    </p:spTree>
    <p:extLst>
      <p:ext uri="{BB962C8B-B14F-4D97-AF65-F5344CB8AC3E}">
        <p14:creationId xmlns:p14="http://schemas.microsoft.com/office/powerpoint/2010/main" val="15039933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1675560" y="1523842"/>
            <a:ext cx="8751551" cy="3914183"/>
            <a:chOff x="510016" y="1581121"/>
            <a:chExt cx="5474703" cy="2674280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0016" y="1581121"/>
              <a:ext cx="4570387" cy="2674280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2876952" y="3137767"/>
              <a:ext cx="3107767" cy="2313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err="1" smtClean="0">
                  <a:latin typeface="Lucida Sans"/>
                  <a:cs typeface="Lucida Sans"/>
                </a:rPr>
                <a:t>Alternativa</a:t>
              </a:r>
              <a:r>
                <a:rPr lang="en-US" sz="1600" dirty="0" smtClean="0">
                  <a:latin typeface="Lucida Sans"/>
                  <a:cs typeface="Lucida Sans"/>
                </a:rPr>
                <a:t> 2 </a:t>
              </a:r>
              <a:r>
                <a:rPr lang="en-US" sz="1600" dirty="0" err="1" smtClean="0">
                  <a:latin typeface="Lucida Sans"/>
                  <a:cs typeface="Lucida Sans"/>
                </a:rPr>
                <a:t>muros</a:t>
              </a:r>
              <a:r>
                <a:rPr lang="en-US" sz="1600" dirty="0" smtClean="0">
                  <a:latin typeface="Lucida Sans"/>
                  <a:cs typeface="Lucida Sans"/>
                </a:rPr>
                <a:t> </a:t>
              </a:r>
              <a:r>
                <a:rPr lang="en-US" sz="1600" dirty="0" err="1" smtClean="0">
                  <a:latin typeface="Lucida Sans"/>
                  <a:cs typeface="Lucida Sans"/>
                </a:rPr>
                <a:t>viviendas</a:t>
              </a:r>
              <a:r>
                <a:rPr lang="en-US" sz="1600" dirty="0" smtClean="0">
                  <a:latin typeface="Lucida Sans"/>
                  <a:cs typeface="Lucida Sans"/>
                </a:rPr>
                <a:t> en 2 </a:t>
              </a:r>
              <a:r>
                <a:rPr lang="en-US" sz="1600" dirty="0" err="1" smtClean="0">
                  <a:latin typeface="Lucida Sans"/>
                  <a:cs typeface="Lucida Sans"/>
                </a:rPr>
                <a:t>municipios</a:t>
              </a:r>
              <a:endParaRPr lang="en-US" sz="1600" dirty="0">
                <a:latin typeface="Lucida Sans"/>
                <a:cs typeface="Lucida Sans"/>
              </a:endParaRPr>
            </a:p>
          </p:txBody>
        </p:sp>
      </p:grpSp>
      <p:sp>
        <p:nvSpPr>
          <p:cNvPr id="27" name="Marcador de texto 3"/>
          <p:cNvSpPr>
            <a:spLocks noGrp="1"/>
          </p:cNvSpPr>
          <p:nvPr>
            <p:ph type="body" sz="quarter" idx="10"/>
          </p:nvPr>
        </p:nvSpPr>
        <p:spPr>
          <a:xfrm>
            <a:off x="226198" y="722518"/>
            <a:ext cx="10799052" cy="601020"/>
          </a:xfrm>
        </p:spPr>
        <p:txBody>
          <a:bodyPr>
            <a:normAutofit/>
          </a:bodyPr>
          <a:lstStyle/>
          <a:p>
            <a:r>
              <a:rPr lang="es-CO" dirty="0" smtClean="0"/>
              <a:t>Riesgo Total</a:t>
            </a:r>
            <a:endParaRPr lang="es-CO" dirty="0"/>
          </a:p>
        </p:txBody>
      </p:sp>
      <p:sp>
        <p:nvSpPr>
          <p:cNvPr id="28" name="TextBox 8"/>
          <p:cNvSpPr txBox="1"/>
          <p:nvPr/>
        </p:nvSpPr>
        <p:spPr>
          <a:xfrm>
            <a:off x="14112" y="32533"/>
            <a:ext cx="11522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b="1" dirty="0" smtClean="0">
                <a:solidFill>
                  <a:srgbClr val="000000"/>
                </a:solidFill>
                <a:latin typeface="Lucida Sans"/>
                <a:cs typeface="Lucida Sans"/>
              </a:rPr>
              <a:t>EVALUACIÓN MULTIDIMENSIONAL DE LAS INTERVENCIONES</a:t>
            </a:r>
            <a:endParaRPr lang="en-US" sz="2700" b="1" dirty="0">
              <a:solidFill>
                <a:srgbClr val="000000"/>
              </a:solidFill>
              <a:latin typeface="Lucida Sans"/>
              <a:cs typeface="Lucida Sans"/>
            </a:endParaRPr>
          </a:p>
        </p:txBody>
      </p:sp>
    </p:spTree>
    <p:extLst>
      <p:ext uri="{BB962C8B-B14F-4D97-AF65-F5344CB8AC3E}">
        <p14:creationId xmlns:p14="http://schemas.microsoft.com/office/powerpoint/2010/main" val="31688648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4777" y="5863397"/>
            <a:ext cx="8347297" cy="133750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430" y="32824"/>
            <a:ext cx="10081846" cy="600054"/>
          </a:xfrm>
        </p:spPr>
        <p:txBody>
          <a:bodyPr/>
          <a:lstStyle/>
          <a:p>
            <a:r>
              <a:rPr lang="en-US" dirty="0" smtClean="0"/>
              <a:t>PLAN DE ACCIÓN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26198" y="632878"/>
            <a:ext cx="2164506" cy="601020"/>
          </a:xfrm>
        </p:spPr>
        <p:txBody>
          <a:bodyPr/>
          <a:lstStyle/>
          <a:p>
            <a:r>
              <a:rPr lang="en-US" dirty="0" err="1" smtClean="0"/>
              <a:t>Proyectos</a:t>
            </a: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2100409"/>
              </p:ext>
            </p:extLst>
          </p:nvPr>
        </p:nvGraphicFramePr>
        <p:xfrm>
          <a:off x="2936973" y="799027"/>
          <a:ext cx="7371071" cy="6171418"/>
        </p:xfrm>
        <a:graphic>
          <a:graphicData uri="http://schemas.openxmlformats.org/drawingml/2006/table">
            <a:tbl>
              <a:tblPr/>
              <a:tblGrid>
                <a:gridCol w="7371071"/>
              </a:tblGrid>
              <a:tr h="14467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Lucida Sans"/>
                          <a:cs typeface="Lucida Sans"/>
                        </a:rPr>
                        <a:t>INFRAESTRUCTURA MÁS SEGURA Y SOSTENIBLE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15501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 err="1">
                          <a:solidFill>
                            <a:sysClr val="windowText" lastClr="000000"/>
                          </a:solidFill>
                          <a:effectLst/>
                          <a:latin typeface="Lucida Sans"/>
                          <a:cs typeface="Lucida Sans"/>
                        </a:rPr>
                        <a:t>Protección</a:t>
                      </a:r>
                      <a:r>
                        <a:rPr lang="en-US" sz="14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Lucida Sans"/>
                          <a:cs typeface="Lucida Sans"/>
                        </a:rPr>
                        <a:t> de </a:t>
                      </a:r>
                      <a:r>
                        <a:rPr lang="en-US" sz="1400" b="0" i="0" u="none" strike="noStrike" dirty="0" err="1" smtClean="0">
                          <a:solidFill>
                            <a:sysClr val="windowText" lastClr="000000"/>
                          </a:solidFill>
                          <a:effectLst/>
                          <a:latin typeface="Lucida Sans"/>
                          <a:cs typeface="Lucida Sans"/>
                        </a:rPr>
                        <a:t>cascos</a:t>
                      </a:r>
                      <a:r>
                        <a:rPr lang="en-US" sz="1400" b="0" i="0" u="none" strike="noStrike" dirty="0" smtClean="0">
                          <a:solidFill>
                            <a:sysClr val="windowText" lastClr="000000"/>
                          </a:solidFill>
                          <a:effectLst/>
                          <a:latin typeface="Lucida Sans"/>
                          <a:cs typeface="Lucida Sans"/>
                        </a:rPr>
                        <a:t> </a:t>
                      </a:r>
                      <a:r>
                        <a:rPr lang="en-US" sz="1400" b="0" i="0" u="none" strike="noStrike" dirty="0" err="1" smtClean="0">
                          <a:solidFill>
                            <a:sysClr val="windowText" lastClr="000000"/>
                          </a:solidFill>
                          <a:effectLst/>
                          <a:latin typeface="Lucida Sans"/>
                          <a:cs typeface="Lucida Sans"/>
                        </a:rPr>
                        <a:t>urbanos</a:t>
                      </a:r>
                      <a:endParaRPr lang="en-US" sz="14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Lucida Sans"/>
                        <a:cs typeface="Lucida San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935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baseline="0" dirty="0" err="1" smtClean="0">
                          <a:solidFill>
                            <a:sysClr val="windowText" lastClr="000000"/>
                          </a:solidFill>
                          <a:effectLst/>
                          <a:latin typeface="Lucida Sans"/>
                          <a:cs typeface="Lucida Sans"/>
                        </a:rPr>
                        <a:t>Adaptación</a:t>
                      </a:r>
                      <a:r>
                        <a:rPr lang="en-US" sz="1400" b="0" i="0" u="none" strike="noStrike" baseline="0" dirty="0" smtClean="0">
                          <a:solidFill>
                            <a:sysClr val="windowText" lastClr="000000"/>
                          </a:solidFill>
                          <a:effectLst/>
                          <a:latin typeface="Lucida Sans"/>
                          <a:cs typeface="Lucida Sans"/>
                        </a:rPr>
                        <a:t> de </a:t>
                      </a:r>
                      <a:r>
                        <a:rPr lang="en-US" sz="1400" b="0" i="0" u="none" strike="noStrike" baseline="0" dirty="0" err="1" smtClean="0">
                          <a:solidFill>
                            <a:sysClr val="windowText" lastClr="000000"/>
                          </a:solidFill>
                          <a:effectLst/>
                          <a:latin typeface="Lucida Sans"/>
                          <a:cs typeface="Lucida Sans"/>
                        </a:rPr>
                        <a:t>viviendas</a:t>
                      </a:r>
                      <a:r>
                        <a:rPr lang="en-US" sz="1400" b="0" i="0" u="none" strike="noStrike" baseline="0" dirty="0" smtClean="0">
                          <a:solidFill>
                            <a:sysClr val="windowText" lastClr="000000"/>
                          </a:solidFill>
                          <a:effectLst/>
                          <a:latin typeface="Lucida Sans"/>
                          <a:cs typeface="Lucida Sans"/>
                        </a:rPr>
                        <a:t> </a:t>
                      </a:r>
                      <a:r>
                        <a:rPr lang="en-US" sz="1400" b="0" i="0" u="none" strike="noStrike" baseline="0" dirty="0" err="1" smtClean="0">
                          <a:solidFill>
                            <a:sysClr val="windowText" lastClr="000000"/>
                          </a:solidFill>
                          <a:effectLst/>
                          <a:latin typeface="Lucida Sans"/>
                          <a:cs typeface="Lucida Sans"/>
                        </a:rPr>
                        <a:t>rurales</a:t>
                      </a:r>
                      <a:endParaRPr lang="en-US" sz="14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Lucida Sans"/>
                        <a:cs typeface="Lucida San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969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ysClr val="windowText" lastClr="000000"/>
                          </a:solidFill>
                          <a:effectLst/>
                          <a:latin typeface="Lucida Sans"/>
                          <a:cs typeface="Lucida Sans"/>
                        </a:rPr>
                        <a:t>Escuelas y centros de salud seguros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501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 err="1">
                          <a:solidFill>
                            <a:sysClr val="windowText" lastClr="000000"/>
                          </a:solidFill>
                          <a:effectLst/>
                          <a:latin typeface="Lucida Sans"/>
                          <a:cs typeface="Lucida Sans"/>
                        </a:rPr>
                        <a:t>Conectividad</a:t>
                      </a:r>
                      <a:r>
                        <a:rPr lang="en-US" sz="14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Lucida Sans"/>
                          <a:cs typeface="Lucida Sans"/>
                        </a:rPr>
                        <a:t> regional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501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Lucida Sans"/>
                          <a:cs typeface="Lucida Sans"/>
                        </a:rPr>
                        <a:t>HABITAT SALUDABLE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</a:tr>
              <a:tr h="14467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 err="1" smtClean="0">
                          <a:solidFill>
                            <a:sysClr val="windowText" lastClr="000000"/>
                          </a:solidFill>
                          <a:effectLst/>
                          <a:latin typeface="Lucida Sans"/>
                          <a:cs typeface="Lucida Sans"/>
                        </a:rPr>
                        <a:t>Saneamiento</a:t>
                      </a:r>
                      <a:r>
                        <a:rPr lang="en-US" sz="1400" b="0" i="0" u="none" strike="noStrike" dirty="0" smtClean="0">
                          <a:solidFill>
                            <a:sysClr val="windowText" lastClr="000000"/>
                          </a:solidFill>
                          <a:effectLst/>
                          <a:latin typeface="Lucida Sans"/>
                          <a:cs typeface="Lucida Sans"/>
                        </a:rPr>
                        <a:t> </a:t>
                      </a:r>
                      <a:r>
                        <a:rPr lang="en-US" sz="1400" b="0" i="0" u="none" strike="noStrike" dirty="0" err="1">
                          <a:solidFill>
                            <a:sysClr val="windowText" lastClr="000000"/>
                          </a:solidFill>
                          <a:effectLst/>
                          <a:latin typeface="Lucida Sans"/>
                          <a:cs typeface="Lucida Sans"/>
                        </a:rPr>
                        <a:t>básico</a:t>
                      </a:r>
                      <a:r>
                        <a:rPr lang="en-US" sz="14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Lucida Sans"/>
                          <a:cs typeface="Lucida Sans"/>
                        </a:rPr>
                        <a:t> para </a:t>
                      </a:r>
                      <a:r>
                        <a:rPr lang="en-US" sz="1400" b="0" i="0" u="none" strike="noStrike" dirty="0" err="1">
                          <a:solidFill>
                            <a:sysClr val="windowText" lastClr="000000"/>
                          </a:solidFill>
                          <a:effectLst/>
                          <a:latin typeface="Lucida Sans"/>
                          <a:cs typeface="Lucida Sans"/>
                        </a:rPr>
                        <a:t>cabeceras</a:t>
                      </a:r>
                      <a:r>
                        <a:rPr lang="en-US" sz="14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Lucida Sans"/>
                          <a:cs typeface="Lucida Sans"/>
                        </a:rPr>
                        <a:t> </a:t>
                      </a:r>
                      <a:r>
                        <a:rPr lang="en-US" sz="1400" b="0" i="0" u="none" strike="noStrike" dirty="0" err="1">
                          <a:solidFill>
                            <a:sysClr val="windowText" lastClr="000000"/>
                          </a:solidFill>
                          <a:effectLst/>
                          <a:latin typeface="Lucida Sans"/>
                          <a:cs typeface="Lucida Sans"/>
                        </a:rPr>
                        <a:t>municipales</a:t>
                      </a:r>
                      <a:endParaRPr lang="en-US" sz="14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Lucida Sans"/>
                        <a:cs typeface="Lucida San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467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 err="1" smtClean="0">
                          <a:solidFill>
                            <a:sysClr val="windowText" lastClr="000000"/>
                          </a:solidFill>
                          <a:effectLst/>
                          <a:latin typeface="Lucida Sans"/>
                          <a:cs typeface="Lucida Sans"/>
                        </a:rPr>
                        <a:t>S</a:t>
                      </a:r>
                      <a:r>
                        <a:rPr lang="en-US" sz="1400" b="0" i="0" u="none" strike="noStrike" baseline="0" dirty="0" err="1" smtClean="0">
                          <a:solidFill>
                            <a:sysClr val="windowText" lastClr="000000"/>
                          </a:solidFill>
                          <a:effectLst/>
                          <a:latin typeface="Lucida Sans"/>
                          <a:cs typeface="Lucida Sans"/>
                        </a:rPr>
                        <a:t>aneamiento</a:t>
                      </a:r>
                      <a:r>
                        <a:rPr lang="en-US" sz="1400" b="0" i="0" u="none" strike="noStrike" baseline="0" dirty="0" smtClean="0">
                          <a:solidFill>
                            <a:sysClr val="windowText" lastClr="000000"/>
                          </a:solidFill>
                          <a:effectLst/>
                          <a:latin typeface="Lucida Sans"/>
                          <a:cs typeface="Lucida Sans"/>
                        </a:rPr>
                        <a:t> </a:t>
                      </a:r>
                      <a:r>
                        <a:rPr lang="en-US" sz="1400" b="0" i="0" u="none" strike="noStrike" dirty="0" err="1" smtClean="0">
                          <a:solidFill>
                            <a:sysClr val="windowText" lastClr="000000"/>
                          </a:solidFill>
                          <a:effectLst/>
                          <a:latin typeface="Lucida Sans"/>
                          <a:cs typeface="Lucida Sans"/>
                        </a:rPr>
                        <a:t>para</a:t>
                      </a:r>
                      <a:r>
                        <a:rPr lang="en-US" sz="1400" b="0" i="0" u="none" strike="noStrike" dirty="0" smtClean="0">
                          <a:solidFill>
                            <a:sysClr val="windowText" lastClr="000000"/>
                          </a:solidFill>
                          <a:effectLst/>
                          <a:latin typeface="Lucida Sans"/>
                          <a:cs typeface="Lucida Sans"/>
                        </a:rPr>
                        <a:t> </a:t>
                      </a:r>
                      <a:r>
                        <a:rPr lang="en-US" sz="14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Lucida Sans"/>
                          <a:cs typeface="Lucida Sans"/>
                        </a:rPr>
                        <a:t>las zonas </a:t>
                      </a:r>
                      <a:r>
                        <a:rPr lang="en-US" sz="1400" b="0" i="0" u="none" strike="noStrike" dirty="0" err="1">
                          <a:solidFill>
                            <a:sysClr val="windowText" lastClr="000000"/>
                          </a:solidFill>
                          <a:effectLst/>
                          <a:latin typeface="Lucida Sans"/>
                          <a:cs typeface="Lucida Sans"/>
                        </a:rPr>
                        <a:t>rurales</a:t>
                      </a:r>
                      <a:endParaRPr lang="en-US" sz="14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Lucida Sans"/>
                        <a:cs typeface="Lucida San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467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Lucida Sans"/>
                          <a:cs typeface="Lucida Sans"/>
                        </a:rPr>
                        <a:t>Sistema de </a:t>
                      </a:r>
                      <a:r>
                        <a:rPr lang="en-US" sz="1400" b="0" i="0" u="none" strike="noStrike" dirty="0" err="1">
                          <a:solidFill>
                            <a:sysClr val="windowText" lastClr="000000"/>
                          </a:solidFill>
                          <a:effectLst/>
                          <a:latin typeface="Lucida Sans"/>
                          <a:cs typeface="Lucida Sans"/>
                        </a:rPr>
                        <a:t>seguimiento</a:t>
                      </a:r>
                      <a:r>
                        <a:rPr lang="en-US" sz="14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Lucida Sans"/>
                          <a:cs typeface="Lucida Sans"/>
                        </a:rPr>
                        <a:t> a la </a:t>
                      </a:r>
                      <a:r>
                        <a:rPr lang="en-US" sz="1400" b="0" i="0" u="none" strike="noStrike" dirty="0" err="1">
                          <a:solidFill>
                            <a:sysClr val="windowText" lastClr="000000"/>
                          </a:solidFill>
                          <a:effectLst/>
                          <a:latin typeface="Lucida Sans"/>
                          <a:cs typeface="Lucida Sans"/>
                        </a:rPr>
                        <a:t>contaminación</a:t>
                      </a:r>
                      <a:r>
                        <a:rPr lang="en-US" sz="14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Lucida Sans"/>
                          <a:cs typeface="Lucida Sans"/>
                        </a:rPr>
                        <a:t> </a:t>
                      </a:r>
                      <a:r>
                        <a:rPr lang="en-US" sz="1400" b="0" i="0" u="none" strike="noStrike" dirty="0" err="1">
                          <a:solidFill>
                            <a:sysClr val="windowText" lastClr="000000"/>
                          </a:solidFill>
                          <a:effectLst/>
                          <a:latin typeface="Lucida Sans"/>
                          <a:cs typeface="Lucida Sans"/>
                        </a:rPr>
                        <a:t>por</a:t>
                      </a:r>
                      <a:r>
                        <a:rPr lang="en-US" sz="14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Lucida Sans"/>
                          <a:cs typeface="Lucida Sans"/>
                        </a:rPr>
                        <a:t> </a:t>
                      </a:r>
                      <a:r>
                        <a:rPr lang="en-US" sz="1400" b="0" i="0" u="none" strike="noStrike" dirty="0" err="1" smtClean="0">
                          <a:solidFill>
                            <a:sysClr val="windowText" lastClr="000000"/>
                          </a:solidFill>
                          <a:effectLst/>
                          <a:latin typeface="Lucida Sans"/>
                          <a:cs typeface="Lucida Sans"/>
                        </a:rPr>
                        <a:t>metales</a:t>
                      </a:r>
                      <a:r>
                        <a:rPr lang="en-US" sz="1400" b="0" i="0" u="none" strike="noStrike" baseline="0" dirty="0" smtClean="0">
                          <a:solidFill>
                            <a:sysClr val="windowText" lastClr="000000"/>
                          </a:solidFill>
                          <a:effectLst/>
                          <a:latin typeface="Lucida Sans"/>
                          <a:cs typeface="Lucida Sans"/>
                        </a:rPr>
                        <a:t> </a:t>
                      </a:r>
                      <a:r>
                        <a:rPr lang="en-US" sz="1400" b="0" i="0" u="none" strike="noStrike" baseline="0" dirty="0" err="1" smtClean="0">
                          <a:solidFill>
                            <a:sysClr val="windowText" lastClr="000000"/>
                          </a:solidFill>
                          <a:effectLst/>
                          <a:latin typeface="Lucida Sans"/>
                          <a:cs typeface="Lucida Sans"/>
                        </a:rPr>
                        <a:t>pesados</a:t>
                      </a:r>
                      <a:endParaRPr lang="en-US" sz="14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Lucida Sans"/>
                        <a:cs typeface="Lucida San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467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Lucida Sans"/>
                          <a:cs typeface="Lucida Sans"/>
                        </a:rPr>
                        <a:t>DESARROLLO SOCIO-ECONÓMICO ADAPTADO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29110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 err="1">
                          <a:solidFill>
                            <a:sysClr val="windowText" lastClr="000000"/>
                          </a:solidFill>
                          <a:effectLst/>
                          <a:latin typeface="Lucida Sans"/>
                          <a:cs typeface="Lucida Sans"/>
                        </a:rPr>
                        <a:t>Superación</a:t>
                      </a:r>
                      <a:r>
                        <a:rPr lang="en-US" sz="14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Lucida Sans"/>
                          <a:cs typeface="Lucida Sans"/>
                        </a:rPr>
                        <a:t> de la </a:t>
                      </a:r>
                      <a:r>
                        <a:rPr lang="en-US" sz="1400" b="0" i="0" u="none" strike="noStrike" dirty="0" err="1">
                          <a:solidFill>
                            <a:sysClr val="windowText" lastClr="000000"/>
                          </a:solidFill>
                          <a:effectLst/>
                          <a:latin typeface="Lucida Sans"/>
                          <a:cs typeface="Lucida Sans"/>
                        </a:rPr>
                        <a:t>pobreza</a:t>
                      </a:r>
                      <a:r>
                        <a:rPr lang="en-US" sz="14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Lucida Sans"/>
                          <a:cs typeface="Lucida Sans"/>
                        </a:rPr>
                        <a:t> de las </a:t>
                      </a:r>
                      <a:r>
                        <a:rPr lang="en-US" sz="1400" b="0" i="0" u="none" strike="noStrike" dirty="0" err="1">
                          <a:solidFill>
                            <a:sysClr val="windowText" lastClr="000000"/>
                          </a:solidFill>
                          <a:effectLst/>
                          <a:latin typeface="Lucida Sans"/>
                          <a:cs typeface="Lucida Sans"/>
                        </a:rPr>
                        <a:t>Familias</a:t>
                      </a:r>
                      <a:r>
                        <a:rPr lang="en-US" sz="14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Lucida Sans"/>
                          <a:cs typeface="Lucida Sans"/>
                        </a:rPr>
                        <a:t> </a:t>
                      </a:r>
                      <a:r>
                        <a:rPr lang="en-US" sz="1400" b="0" i="0" u="none" strike="noStrike" dirty="0" smtClean="0">
                          <a:solidFill>
                            <a:sysClr val="windowText" lastClr="000000"/>
                          </a:solidFill>
                          <a:effectLst/>
                          <a:latin typeface="Lucida Sans"/>
                          <a:cs typeface="Lucida Sans"/>
                        </a:rPr>
                        <a:t>Rurales</a:t>
                      </a:r>
                      <a:endParaRPr lang="en-US" sz="14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Lucida Sans"/>
                        <a:cs typeface="Lucida San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349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 err="1">
                          <a:solidFill>
                            <a:sysClr val="windowText" lastClr="000000"/>
                          </a:solidFill>
                          <a:effectLst/>
                          <a:latin typeface="Lucida Sans"/>
                          <a:cs typeface="Lucida Sans"/>
                        </a:rPr>
                        <a:t>Ganadería</a:t>
                      </a:r>
                      <a:r>
                        <a:rPr lang="en-US" sz="14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Lucida Sans"/>
                          <a:cs typeface="Lucida Sans"/>
                        </a:rPr>
                        <a:t> </a:t>
                      </a:r>
                      <a:r>
                        <a:rPr lang="en-US" sz="1400" b="0" i="0" u="none" strike="noStrike" dirty="0" err="1">
                          <a:solidFill>
                            <a:sysClr val="windowText" lastClr="000000"/>
                          </a:solidFill>
                          <a:effectLst/>
                          <a:latin typeface="Lucida Sans"/>
                          <a:cs typeface="Lucida Sans"/>
                        </a:rPr>
                        <a:t>sostenible</a:t>
                      </a:r>
                      <a:r>
                        <a:rPr lang="en-US" sz="14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Lucida Sans"/>
                          <a:cs typeface="Lucida Sans"/>
                        </a:rPr>
                        <a:t>: </a:t>
                      </a:r>
                      <a:r>
                        <a:rPr lang="en-US" sz="1400" b="0" i="0" u="none" strike="noStrike" dirty="0" err="1">
                          <a:solidFill>
                            <a:sysClr val="windowText" lastClr="000000"/>
                          </a:solidFill>
                          <a:effectLst/>
                          <a:latin typeface="Lucida Sans"/>
                          <a:cs typeface="Lucida Sans"/>
                        </a:rPr>
                        <a:t>Adaptación</a:t>
                      </a:r>
                      <a:r>
                        <a:rPr lang="en-US" sz="14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Lucida Sans"/>
                          <a:cs typeface="Lucida Sans"/>
                        </a:rPr>
                        <a:t> de la </a:t>
                      </a:r>
                      <a:r>
                        <a:rPr lang="en-US" sz="1400" b="0" i="0" u="none" strike="noStrike" dirty="0" err="1">
                          <a:solidFill>
                            <a:sysClr val="windowText" lastClr="000000"/>
                          </a:solidFill>
                          <a:effectLst/>
                          <a:latin typeface="Lucida Sans"/>
                          <a:cs typeface="Lucida Sans"/>
                        </a:rPr>
                        <a:t>ganadería</a:t>
                      </a:r>
                      <a:endParaRPr lang="en-US" sz="14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Lucida Sans"/>
                        <a:cs typeface="Lucida San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361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 err="1">
                          <a:solidFill>
                            <a:sysClr val="windowText" lastClr="000000"/>
                          </a:solidFill>
                          <a:effectLst/>
                          <a:latin typeface="Lucida Sans"/>
                          <a:cs typeface="Lucida Sans"/>
                        </a:rPr>
                        <a:t>Tecnificación</a:t>
                      </a:r>
                      <a:r>
                        <a:rPr lang="en-US" sz="14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Lucida Sans"/>
                          <a:cs typeface="Lucida Sans"/>
                        </a:rPr>
                        <a:t> </a:t>
                      </a:r>
                      <a:r>
                        <a:rPr lang="en-US" sz="1400" b="0" i="0" u="none" strike="noStrike" dirty="0" err="1">
                          <a:solidFill>
                            <a:sysClr val="windowText" lastClr="000000"/>
                          </a:solidFill>
                          <a:effectLst/>
                          <a:latin typeface="Lucida Sans"/>
                          <a:cs typeface="Lucida Sans"/>
                        </a:rPr>
                        <a:t>agrícola</a:t>
                      </a:r>
                      <a:r>
                        <a:rPr lang="en-US" sz="14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Lucida Sans"/>
                          <a:cs typeface="Lucida Sans"/>
                        </a:rPr>
                        <a:t>:  </a:t>
                      </a:r>
                      <a:r>
                        <a:rPr lang="en-US" sz="1400" b="0" i="0" u="none" strike="noStrike" dirty="0" err="1">
                          <a:solidFill>
                            <a:sysClr val="windowText" lastClr="000000"/>
                          </a:solidFill>
                          <a:effectLst/>
                          <a:latin typeface="Lucida Sans"/>
                          <a:cs typeface="Lucida Sans"/>
                        </a:rPr>
                        <a:t>Adaptación</a:t>
                      </a:r>
                      <a:r>
                        <a:rPr lang="en-US" sz="14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Lucida Sans"/>
                          <a:cs typeface="Lucida Sans"/>
                        </a:rPr>
                        <a:t> de </a:t>
                      </a:r>
                      <a:r>
                        <a:rPr lang="en-US" sz="1400" b="0" i="0" u="none" strike="noStrike" dirty="0" err="1">
                          <a:solidFill>
                            <a:sysClr val="windowText" lastClr="000000"/>
                          </a:solidFill>
                          <a:effectLst/>
                          <a:latin typeface="Lucida Sans"/>
                          <a:cs typeface="Lucida Sans"/>
                        </a:rPr>
                        <a:t>los</a:t>
                      </a:r>
                      <a:r>
                        <a:rPr lang="en-US" sz="14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Lucida Sans"/>
                          <a:cs typeface="Lucida Sans"/>
                        </a:rPr>
                        <a:t> </a:t>
                      </a:r>
                      <a:r>
                        <a:rPr lang="en-US" sz="1400" b="0" i="0" u="none" strike="noStrike" dirty="0" err="1">
                          <a:solidFill>
                            <a:sysClr val="windowText" lastClr="000000"/>
                          </a:solidFill>
                          <a:effectLst/>
                          <a:latin typeface="Lucida Sans"/>
                          <a:cs typeface="Lucida Sans"/>
                        </a:rPr>
                        <a:t>cultivos</a:t>
                      </a:r>
                      <a:r>
                        <a:rPr lang="en-US" sz="14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Lucida Sans"/>
                          <a:cs typeface="Lucida Sans"/>
                        </a:rPr>
                        <a:t> de </a:t>
                      </a:r>
                      <a:r>
                        <a:rPr lang="en-US" sz="1400" b="0" i="0" u="none" strike="noStrike" dirty="0" err="1">
                          <a:solidFill>
                            <a:sysClr val="windowText" lastClr="000000"/>
                          </a:solidFill>
                          <a:effectLst/>
                          <a:latin typeface="Lucida Sans"/>
                          <a:cs typeface="Lucida Sans"/>
                        </a:rPr>
                        <a:t>arroz</a:t>
                      </a:r>
                      <a:r>
                        <a:rPr lang="en-US" sz="14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Lucida Sans"/>
                          <a:cs typeface="Lucida Sans"/>
                        </a:rPr>
                        <a:t> y </a:t>
                      </a:r>
                      <a:r>
                        <a:rPr lang="en-US" sz="1400" b="0" i="0" u="none" strike="noStrike" dirty="0" err="1">
                          <a:solidFill>
                            <a:sysClr val="windowText" lastClr="000000"/>
                          </a:solidFill>
                          <a:effectLst/>
                          <a:latin typeface="Lucida Sans"/>
                          <a:cs typeface="Lucida Sans"/>
                        </a:rPr>
                        <a:t>maíz</a:t>
                      </a:r>
                      <a:endParaRPr lang="en-US" sz="14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Lucida Sans"/>
                        <a:cs typeface="Lucida San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935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 err="1">
                          <a:solidFill>
                            <a:sysClr val="windowText" lastClr="000000"/>
                          </a:solidFill>
                          <a:effectLst/>
                          <a:latin typeface="Lucida Sans"/>
                          <a:cs typeface="Lucida Sans"/>
                        </a:rPr>
                        <a:t>Apropiación</a:t>
                      </a:r>
                      <a:r>
                        <a:rPr lang="en-US" sz="14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Lucida Sans"/>
                          <a:cs typeface="Lucida Sans"/>
                        </a:rPr>
                        <a:t> y </a:t>
                      </a:r>
                      <a:r>
                        <a:rPr lang="en-US" sz="1400" b="0" i="0" u="none" strike="noStrike" dirty="0" err="1">
                          <a:solidFill>
                            <a:sysClr val="windowText" lastClr="000000"/>
                          </a:solidFill>
                          <a:effectLst/>
                          <a:latin typeface="Lucida Sans"/>
                          <a:cs typeface="Lucida Sans"/>
                        </a:rPr>
                        <a:t>difusión</a:t>
                      </a:r>
                      <a:r>
                        <a:rPr lang="en-US" sz="14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Lucida Sans"/>
                          <a:cs typeface="Lucida Sans"/>
                        </a:rPr>
                        <a:t> del </a:t>
                      </a:r>
                      <a:r>
                        <a:rPr lang="en-US" sz="1400" b="0" i="0" u="none" strike="noStrike" dirty="0" err="1">
                          <a:solidFill>
                            <a:sysClr val="windowText" lastClr="000000"/>
                          </a:solidFill>
                          <a:effectLst/>
                          <a:latin typeface="Lucida Sans"/>
                          <a:cs typeface="Lucida Sans"/>
                        </a:rPr>
                        <a:t>patrimonio</a:t>
                      </a:r>
                      <a:r>
                        <a:rPr lang="en-US" sz="14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Lucida Sans"/>
                          <a:cs typeface="Lucida Sans"/>
                        </a:rPr>
                        <a:t> </a:t>
                      </a:r>
                      <a:r>
                        <a:rPr lang="en-US" sz="1400" b="0" i="0" u="none" strike="noStrike" dirty="0" err="1">
                          <a:solidFill>
                            <a:sysClr val="windowText" lastClr="000000"/>
                          </a:solidFill>
                          <a:effectLst/>
                          <a:latin typeface="Lucida Sans"/>
                          <a:cs typeface="Lucida Sans"/>
                        </a:rPr>
                        <a:t>arqueológico</a:t>
                      </a:r>
                      <a:r>
                        <a:rPr lang="en-US" sz="14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Lucida Sans"/>
                          <a:cs typeface="Lucida Sans"/>
                        </a:rPr>
                        <a:t> (</a:t>
                      </a:r>
                      <a:r>
                        <a:rPr lang="en-US" sz="1400" b="0" i="0" u="none" strike="noStrike" dirty="0" err="1">
                          <a:solidFill>
                            <a:sysClr val="windowText" lastClr="000000"/>
                          </a:solidFill>
                          <a:effectLst/>
                          <a:latin typeface="Lucida Sans"/>
                          <a:cs typeface="Lucida Sans"/>
                        </a:rPr>
                        <a:t>Turismo</a:t>
                      </a:r>
                      <a:r>
                        <a:rPr lang="en-US" sz="14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Lucida Sans"/>
                          <a:cs typeface="Lucida Sans"/>
                        </a:rPr>
                        <a:t> cultural)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316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 err="1">
                          <a:solidFill>
                            <a:sysClr val="windowText" lastClr="000000"/>
                          </a:solidFill>
                          <a:effectLst/>
                          <a:latin typeface="Lucida Sans"/>
                          <a:cs typeface="Lucida Sans"/>
                        </a:rPr>
                        <a:t>Buenas</a:t>
                      </a:r>
                      <a:r>
                        <a:rPr lang="en-US" sz="14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Lucida Sans"/>
                          <a:cs typeface="Lucida Sans"/>
                        </a:rPr>
                        <a:t> </a:t>
                      </a:r>
                      <a:r>
                        <a:rPr lang="en-US" sz="1400" b="0" i="0" u="none" strike="noStrike" dirty="0" err="1">
                          <a:solidFill>
                            <a:sysClr val="windowText" lastClr="000000"/>
                          </a:solidFill>
                          <a:effectLst/>
                          <a:latin typeface="Lucida Sans"/>
                          <a:cs typeface="Lucida Sans"/>
                        </a:rPr>
                        <a:t>Prácticas</a:t>
                      </a:r>
                      <a:r>
                        <a:rPr lang="en-US" sz="14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Lucida Sans"/>
                          <a:cs typeface="Lucida Sans"/>
                        </a:rPr>
                        <a:t> </a:t>
                      </a:r>
                      <a:r>
                        <a:rPr lang="en-US" sz="1400" b="0" i="0" u="none" strike="noStrike" dirty="0" err="1">
                          <a:solidFill>
                            <a:sysClr val="windowText" lastClr="000000"/>
                          </a:solidFill>
                          <a:effectLst/>
                          <a:latin typeface="Lucida Sans"/>
                          <a:cs typeface="Lucida Sans"/>
                        </a:rPr>
                        <a:t>Pesqueras</a:t>
                      </a:r>
                      <a:r>
                        <a:rPr lang="en-US" sz="14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Lucida Sans"/>
                          <a:cs typeface="Lucida Sans"/>
                        </a:rPr>
                        <a:t>: </a:t>
                      </a:r>
                      <a:r>
                        <a:rPr lang="en-US" sz="1400" b="0" i="0" u="none" strike="noStrike" dirty="0" err="1">
                          <a:solidFill>
                            <a:sysClr val="windowText" lastClr="000000"/>
                          </a:solidFill>
                          <a:effectLst/>
                          <a:latin typeface="Lucida Sans"/>
                          <a:cs typeface="Lucida Sans"/>
                        </a:rPr>
                        <a:t>Administración</a:t>
                      </a:r>
                      <a:r>
                        <a:rPr lang="en-US" sz="14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Lucida Sans"/>
                          <a:cs typeface="Lucida Sans"/>
                        </a:rPr>
                        <a:t> y </a:t>
                      </a:r>
                      <a:r>
                        <a:rPr lang="en-US" sz="1400" b="0" i="0" u="none" strike="noStrike" dirty="0" err="1">
                          <a:solidFill>
                            <a:sysClr val="windowText" lastClr="000000"/>
                          </a:solidFill>
                          <a:effectLst/>
                          <a:latin typeface="Lucida Sans"/>
                          <a:cs typeface="Lucida Sans"/>
                        </a:rPr>
                        <a:t>fomento</a:t>
                      </a:r>
                      <a:r>
                        <a:rPr lang="en-US" sz="14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Lucida Sans"/>
                          <a:cs typeface="Lucida Sans"/>
                        </a:rPr>
                        <a:t> de la </a:t>
                      </a:r>
                      <a:r>
                        <a:rPr lang="en-US" sz="1400" b="0" i="0" u="none" strike="noStrike" dirty="0" err="1">
                          <a:solidFill>
                            <a:sysClr val="windowText" lastClr="000000"/>
                          </a:solidFill>
                          <a:effectLst/>
                          <a:latin typeface="Lucida Sans"/>
                          <a:cs typeface="Lucida Sans"/>
                        </a:rPr>
                        <a:t>pesca</a:t>
                      </a:r>
                      <a:r>
                        <a:rPr lang="en-US" sz="14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Lucida Sans"/>
                          <a:cs typeface="Lucida Sans"/>
                        </a:rPr>
                        <a:t> y </a:t>
                      </a:r>
                      <a:r>
                        <a:rPr lang="en-US" sz="1400" b="0" i="0" u="none" strike="noStrike" dirty="0" err="1">
                          <a:solidFill>
                            <a:sysClr val="windowText" lastClr="000000"/>
                          </a:solidFill>
                          <a:effectLst/>
                          <a:latin typeface="Lucida Sans"/>
                          <a:cs typeface="Lucida Sans"/>
                        </a:rPr>
                        <a:t>acuicultura</a:t>
                      </a:r>
                      <a:endParaRPr lang="en-US" sz="14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Lucida Sans"/>
                        <a:cs typeface="Lucida San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467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ysClr val="windowText" lastClr="000000"/>
                          </a:solidFill>
                          <a:effectLst/>
                          <a:latin typeface="Lucida Sans"/>
                          <a:cs typeface="Lucida Sans"/>
                        </a:rPr>
                        <a:t>Formación para el desarrollo: Nuevo centro agropecuario del SENA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467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Lucida Sans"/>
                          <a:cs typeface="Lucida Sans"/>
                        </a:rPr>
                        <a:t>RECUPERACIÓN DE LAS DINÁMICAS AMBIENTALES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143B"/>
                    </a:solidFill>
                  </a:tcPr>
                </a:tc>
              </a:tr>
              <a:tr h="46154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 err="1">
                          <a:solidFill>
                            <a:sysClr val="windowText" lastClr="000000"/>
                          </a:solidFill>
                          <a:effectLst/>
                          <a:latin typeface="Lucida Sans"/>
                          <a:cs typeface="Lucida Sans"/>
                        </a:rPr>
                        <a:t>Recuperación</a:t>
                      </a:r>
                      <a:r>
                        <a:rPr lang="en-US" sz="14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Lucida Sans"/>
                          <a:cs typeface="Lucida Sans"/>
                        </a:rPr>
                        <a:t> del </a:t>
                      </a:r>
                      <a:r>
                        <a:rPr lang="en-US" sz="1400" b="0" i="0" u="none" strike="noStrike" dirty="0" err="1">
                          <a:solidFill>
                            <a:sysClr val="windowText" lastClr="000000"/>
                          </a:solidFill>
                          <a:effectLst/>
                          <a:latin typeface="Lucida Sans"/>
                          <a:cs typeface="Lucida Sans"/>
                        </a:rPr>
                        <a:t>sistema</a:t>
                      </a:r>
                      <a:r>
                        <a:rPr lang="en-US" sz="14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Lucida Sans"/>
                          <a:cs typeface="Lucida Sans"/>
                        </a:rPr>
                        <a:t> de </a:t>
                      </a:r>
                      <a:r>
                        <a:rPr lang="en-US" sz="1400" b="0" i="0" u="none" strike="noStrike" dirty="0" err="1">
                          <a:solidFill>
                            <a:sysClr val="windowText" lastClr="000000"/>
                          </a:solidFill>
                          <a:effectLst/>
                          <a:latin typeface="Lucida Sans"/>
                          <a:cs typeface="Lucida Sans"/>
                        </a:rPr>
                        <a:t>drenaje</a:t>
                      </a:r>
                      <a:r>
                        <a:rPr lang="en-US" sz="14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Lucida Sans"/>
                          <a:cs typeface="Lucida Sans"/>
                        </a:rPr>
                        <a:t> </a:t>
                      </a:r>
                      <a:r>
                        <a:rPr lang="en-US" sz="1400" b="0" i="0" u="none" strike="noStrike" dirty="0" err="1">
                          <a:solidFill>
                            <a:sysClr val="windowText" lastClr="000000"/>
                          </a:solidFill>
                          <a:effectLst/>
                          <a:latin typeface="Lucida Sans"/>
                          <a:cs typeface="Lucida Sans"/>
                        </a:rPr>
                        <a:t>río-caño-humedales</a:t>
                      </a:r>
                      <a:r>
                        <a:rPr lang="en-US" sz="14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Lucida Sans"/>
                          <a:cs typeface="Lucida Sans"/>
                        </a:rPr>
                        <a:t> de La </a:t>
                      </a:r>
                      <a:r>
                        <a:rPr lang="en-US" sz="1400" b="0" i="0" u="none" strike="noStrike" dirty="0" err="1">
                          <a:solidFill>
                            <a:sysClr val="windowText" lastClr="000000"/>
                          </a:solidFill>
                          <a:effectLst/>
                          <a:latin typeface="Lucida Sans"/>
                          <a:cs typeface="Lucida Sans"/>
                        </a:rPr>
                        <a:t>Mojana</a:t>
                      </a:r>
                      <a:endParaRPr lang="en-US" sz="14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Lucida Sans"/>
                        <a:cs typeface="Lucida San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467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Lucida Sans"/>
                          <a:cs typeface="Lucida Sans"/>
                        </a:rPr>
                        <a:t>GOBERNANZA Y FORTALECIMIENTO DE CAPACIDADES LOCALES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</a:tr>
              <a:tr h="14467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ysClr val="windowText" lastClr="000000"/>
                          </a:solidFill>
                          <a:effectLst/>
                          <a:latin typeface="Lucida Sans"/>
                          <a:cs typeface="Lucida Sans"/>
                        </a:rPr>
                        <a:t>Formulación de Planes de Ordenamiento y Manejo de Cuencas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969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ysClr val="windowText" lastClr="000000"/>
                          </a:solidFill>
                          <a:effectLst/>
                          <a:latin typeface="Lucida Sans"/>
                          <a:cs typeface="Lucida Sans"/>
                        </a:rPr>
                        <a:t>Acompañamiento a actualización de Planes de Ordenamiento Territorial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467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ysClr val="windowText" lastClr="000000"/>
                          </a:solidFill>
                          <a:effectLst/>
                          <a:latin typeface="Lucida Sans"/>
                          <a:cs typeface="Lucida Sans"/>
                        </a:rPr>
                        <a:t>Sistema de alertas tempranas hidrometeorológicas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467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ysClr val="windowText" lastClr="000000"/>
                          </a:solidFill>
                          <a:effectLst/>
                          <a:latin typeface="Lucida Sans"/>
                          <a:cs typeface="Lucida Sans"/>
                        </a:rPr>
                        <a:t>Acuerdo de gobernanza del agua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501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 err="1">
                          <a:solidFill>
                            <a:sysClr val="windowText" lastClr="000000"/>
                          </a:solidFill>
                          <a:effectLst/>
                          <a:latin typeface="Lucida Sans"/>
                          <a:cs typeface="Lucida Sans"/>
                        </a:rPr>
                        <a:t>Actualización</a:t>
                      </a:r>
                      <a:r>
                        <a:rPr lang="en-US" sz="14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Lucida Sans"/>
                          <a:cs typeface="Lucida Sans"/>
                        </a:rPr>
                        <a:t> del </a:t>
                      </a:r>
                      <a:r>
                        <a:rPr lang="en-US" sz="1400" b="0" i="0" u="none" strike="noStrike" dirty="0" err="1">
                          <a:solidFill>
                            <a:sysClr val="windowText" lastClr="000000"/>
                          </a:solidFill>
                          <a:effectLst/>
                          <a:latin typeface="Lucida Sans"/>
                          <a:cs typeface="Lucida Sans"/>
                        </a:rPr>
                        <a:t>catastro</a:t>
                      </a:r>
                      <a:r>
                        <a:rPr lang="en-US" sz="14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Lucida Sans"/>
                          <a:cs typeface="Lucida Sans"/>
                        </a:rPr>
                        <a:t> </a:t>
                      </a:r>
                      <a:r>
                        <a:rPr lang="en-US" sz="1400" b="0" i="0" u="none" strike="noStrike" dirty="0" err="1">
                          <a:solidFill>
                            <a:sysClr val="windowText" lastClr="000000"/>
                          </a:solidFill>
                          <a:effectLst/>
                          <a:latin typeface="Lucida Sans"/>
                          <a:cs typeface="Lucida Sans"/>
                        </a:rPr>
                        <a:t>urbano</a:t>
                      </a:r>
                      <a:r>
                        <a:rPr lang="en-US" sz="14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Lucida Sans"/>
                          <a:cs typeface="Lucida Sans"/>
                        </a:rPr>
                        <a:t> y rural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857007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8"/>
          <p:cNvSpPr txBox="1"/>
          <p:nvPr/>
        </p:nvSpPr>
        <p:spPr>
          <a:xfrm>
            <a:off x="1274965" y="2776640"/>
            <a:ext cx="85725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000000"/>
                </a:solidFill>
                <a:latin typeface="Lucida Sans"/>
                <a:cs typeface="Lucida Sans"/>
              </a:rPr>
              <a:t>GRACIAS</a:t>
            </a:r>
            <a:endParaRPr lang="en-US" sz="5400" b="1" dirty="0">
              <a:solidFill>
                <a:srgbClr val="000000"/>
              </a:solidFill>
              <a:latin typeface="Lucida Sans"/>
              <a:cs typeface="Lucida Sans"/>
            </a:endParaRPr>
          </a:p>
        </p:txBody>
      </p:sp>
    </p:spTree>
    <p:extLst>
      <p:ext uri="{BB962C8B-B14F-4D97-AF65-F5344CB8AC3E}">
        <p14:creationId xmlns:p14="http://schemas.microsoft.com/office/powerpoint/2010/main" val="22348116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16"/>
          <p:cNvSpPr/>
          <p:nvPr/>
        </p:nvSpPr>
        <p:spPr>
          <a:xfrm>
            <a:off x="0" y="2"/>
            <a:ext cx="11522075" cy="627061"/>
          </a:xfrm>
          <a:prstGeom prst="rect">
            <a:avLst/>
          </a:prstGeom>
          <a:solidFill>
            <a:srgbClr val="0C387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6959" tIns="53478" rIns="106959" bIns="53478" rtlCol="0" anchor="ctr"/>
          <a:lstStyle/>
          <a:p>
            <a:pPr algn="ctr" defTabSz="1069595"/>
            <a:endParaRPr lang="es-CO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891" y="97345"/>
            <a:ext cx="11190789" cy="451430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rgbClr val="FFFFFF"/>
                </a:solidFill>
                <a:latin typeface="Lucida Sans"/>
                <a:cs typeface="Lucida Sans"/>
              </a:rPr>
              <a:t>AMENAZA POR INUNDACIÓN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3354531" y="767279"/>
            <a:ext cx="5461192" cy="1944216"/>
            <a:chOff x="3264879" y="767279"/>
            <a:chExt cx="5461192" cy="1944216"/>
          </a:xfrm>
        </p:grpSpPr>
        <p:grpSp>
          <p:nvGrpSpPr>
            <p:cNvPr id="13" name="Group 12"/>
            <p:cNvGrpSpPr/>
            <p:nvPr/>
          </p:nvGrpSpPr>
          <p:grpSpPr>
            <a:xfrm>
              <a:off x="4544164" y="767279"/>
              <a:ext cx="4181907" cy="1944216"/>
              <a:chOff x="5071630" y="175976"/>
              <a:chExt cx="4696647" cy="2575804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5071630" y="175976"/>
                <a:ext cx="1652685" cy="2575804"/>
              </a:xfrm>
              <a:prstGeom prst="rect">
                <a:avLst/>
              </a:prstGeom>
            </p:spPr>
          </p:pic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648344" y="178838"/>
                <a:ext cx="1617630" cy="2528105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280200" y="178838"/>
                <a:ext cx="1488077" cy="2523137"/>
              </a:xfrm>
              <a:prstGeom prst="rect">
                <a:avLst/>
              </a:prstGeom>
            </p:spPr>
          </p:pic>
        </p:grp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264879" y="767279"/>
              <a:ext cx="1319642" cy="1837391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3321328" y="2663541"/>
            <a:ext cx="5578875" cy="2193250"/>
            <a:chOff x="5985380" y="2202126"/>
            <a:chExt cx="6012397" cy="2391266"/>
          </a:xfrm>
        </p:grpSpPr>
        <p:grpSp>
          <p:nvGrpSpPr>
            <p:cNvPr id="19" name="Group 18"/>
            <p:cNvGrpSpPr/>
            <p:nvPr/>
          </p:nvGrpSpPr>
          <p:grpSpPr>
            <a:xfrm>
              <a:off x="7578992" y="2203824"/>
              <a:ext cx="4418785" cy="2389568"/>
              <a:chOff x="332023" y="2919852"/>
              <a:chExt cx="4640029" cy="2546885"/>
            </a:xfrm>
          </p:grpSpPr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32023" y="2919852"/>
                <a:ext cx="1645651" cy="2546885"/>
              </a:xfrm>
              <a:prstGeom prst="rect">
                <a:avLst/>
              </a:prstGeom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907169" y="2926756"/>
                <a:ext cx="1615461" cy="2504254"/>
              </a:xfrm>
              <a:prstGeom prst="rect">
                <a:avLst/>
              </a:prstGeom>
            </p:spPr>
          </p:pic>
          <p:pic>
            <p:nvPicPr>
              <p:cNvPr id="23" name="Picture 22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438715" y="2999213"/>
                <a:ext cx="1533337" cy="2408323"/>
              </a:xfrm>
              <a:prstGeom prst="rect">
                <a:avLst/>
              </a:prstGeom>
            </p:spPr>
          </p:pic>
        </p:grp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985380" y="2202126"/>
              <a:ext cx="1568942" cy="2350735"/>
            </a:xfrm>
            <a:prstGeom prst="rect">
              <a:avLst/>
            </a:prstGeom>
          </p:spPr>
        </p:pic>
      </p:grpSp>
      <p:sp>
        <p:nvSpPr>
          <p:cNvPr id="24" name="TextBox 23"/>
          <p:cNvSpPr txBox="1"/>
          <p:nvPr/>
        </p:nvSpPr>
        <p:spPr>
          <a:xfrm>
            <a:off x="1374001" y="1843626"/>
            <a:ext cx="1767987" cy="400097"/>
          </a:xfrm>
          <a:prstGeom prst="rect">
            <a:avLst/>
          </a:prstGeom>
          <a:noFill/>
        </p:spPr>
        <p:txBody>
          <a:bodyPr wrap="none" lIns="91430" tIns="45714" rIns="91430" bIns="45714" rtlCol="0">
            <a:spAutoFit/>
          </a:bodyPr>
          <a:lstStyle/>
          <a:p>
            <a:r>
              <a:rPr lang="en-US" sz="2000" b="1" dirty="0" err="1">
                <a:latin typeface="Lucida Sans"/>
                <a:cs typeface="Lucida Sans"/>
              </a:rPr>
              <a:t>Recurrentes</a:t>
            </a:r>
            <a:endParaRPr lang="en-US" sz="2000" b="1" dirty="0">
              <a:latin typeface="Lucida Sans"/>
              <a:cs typeface="Lucida Sans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301993" y="3931859"/>
            <a:ext cx="1685097" cy="707874"/>
          </a:xfrm>
          <a:prstGeom prst="rect">
            <a:avLst/>
          </a:prstGeom>
          <a:noFill/>
        </p:spPr>
        <p:txBody>
          <a:bodyPr wrap="square" lIns="91430" tIns="45714" rIns="91430" bIns="45714" rtlCol="0">
            <a:spAutoFit/>
          </a:bodyPr>
          <a:lstStyle/>
          <a:p>
            <a:r>
              <a:rPr lang="en-US" sz="2000" b="1" dirty="0" err="1">
                <a:latin typeface="Lucida Sans"/>
                <a:cs typeface="Lucida Sans"/>
              </a:rPr>
              <a:t>Moderados</a:t>
            </a:r>
            <a:r>
              <a:rPr lang="en-US" sz="2000" b="1" dirty="0">
                <a:latin typeface="Lucida Sans"/>
                <a:cs typeface="Lucida Sans"/>
              </a:rPr>
              <a:t> a Altos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385108" y="6380130"/>
            <a:ext cx="1521218" cy="400097"/>
          </a:xfrm>
          <a:prstGeom prst="rect">
            <a:avLst/>
          </a:prstGeom>
          <a:solidFill>
            <a:srgbClr val="FFFFFF"/>
          </a:solidFill>
        </p:spPr>
        <p:txBody>
          <a:bodyPr wrap="square" lIns="91430" tIns="45714" rIns="91430" bIns="45714" rtlCol="0">
            <a:spAutoFit/>
          </a:bodyPr>
          <a:lstStyle/>
          <a:p>
            <a:r>
              <a:rPr lang="en-US" sz="2000" b="1" dirty="0" err="1">
                <a:latin typeface="Lucida Sans"/>
                <a:cs typeface="Lucida Sans"/>
              </a:rPr>
              <a:t>Extremos</a:t>
            </a:r>
            <a:endParaRPr lang="en-US" sz="2000" b="1" dirty="0">
              <a:latin typeface="Lucida Sans"/>
              <a:cs typeface="Lucida Sans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3174778" y="5863397"/>
            <a:ext cx="8347297" cy="133750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4" rIns="91430" bIns="45714"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3335440" y="4893120"/>
            <a:ext cx="5666940" cy="2237356"/>
            <a:chOff x="5972297" y="4416987"/>
            <a:chExt cx="6152145" cy="2468033"/>
          </a:xfrm>
        </p:grpSpPr>
        <p:grpSp>
          <p:nvGrpSpPr>
            <p:cNvPr id="7" name="Group 6"/>
            <p:cNvGrpSpPr/>
            <p:nvPr/>
          </p:nvGrpSpPr>
          <p:grpSpPr>
            <a:xfrm>
              <a:off x="7446498" y="4428466"/>
              <a:ext cx="4677944" cy="2456554"/>
              <a:chOff x="5063494" y="4401447"/>
              <a:chExt cx="4717371" cy="2456555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063494" y="4401447"/>
                <a:ext cx="1638815" cy="2456555"/>
              </a:xfrm>
              <a:prstGeom prst="rect">
                <a:avLst/>
              </a:prstGeom>
            </p:spPr>
          </p:pic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714972" y="4431962"/>
                <a:ext cx="1491712" cy="2410339"/>
              </a:xfrm>
              <a:prstGeom prst="rect">
                <a:avLst/>
              </a:prstGeom>
            </p:spPr>
          </p:pic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8286949" y="4496631"/>
                <a:ext cx="1493916" cy="2296696"/>
              </a:xfrm>
              <a:prstGeom prst="rect">
                <a:avLst/>
              </a:prstGeom>
            </p:spPr>
          </p:pic>
        </p:grp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5972297" y="4416987"/>
              <a:ext cx="1485782" cy="245452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626629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3"/>
          <p:cNvSpPr txBox="1"/>
          <p:nvPr/>
        </p:nvSpPr>
        <p:spPr>
          <a:xfrm>
            <a:off x="6410077" y="826349"/>
            <a:ext cx="4808775" cy="677415"/>
          </a:xfrm>
          <a:prstGeom prst="rect">
            <a:avLst/>
          </a:prstGeom>
          <a:noFill/>
        </p:spPr>
        <p:txBody>
          <a:bodyPr wrap="square" lIns="106985" tIns="53492" rIns="106985" bIns="53492" rtlCol="0">
            <a:spAutoFit/>
          </a:bodyPr>
          <a:lstStyle/>
          <a:p>
            <a:pPr algn="ctr"/>
            <a:r>
              <a:rPr lang="es-CO" sz="3700" b="1" dirty="0" smtClean="0">
                <a:latin typeface="Lucida Sans"/>
                <a:cs typeface="Lucida Sans"/>
              </a:rPr>
              <a:t>Análisis Integrado</a:t>
            </a:r>
            <a:endParaRPr lang="en-US" sz="3700" b="1" dirty="0">
              <a:latin typeface="Lucida Sans"/>
              <a:cs typeface="Lucida Sans"/>
            </a:endParaRPr>
          </a:p>
        </p:txBody>
      </p:sp>
      <p:sp>
        <p:nvSpPr>
          <p:cNvPr id="8" name="CuadroTexto 4"/>
          <p:cNvSpPr txBox="1"/>
          <p:nvPr/>
        </p:nvSpPr>
        <p:spPr>
          <a:xfrm>
            <a:off x="7317351" y="1902465"/>
            <a:ext cx="3044536" cy="584763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pPr algn="ctr"/>
            <a:r>
              <a:rPr lang="es-CO" sz="3200" dirty="0">
                <a:latin typeface="Lucida Sans"/>
                <a:cs typeface="Lucida Sans"/>
              </a:rPr>
              <a:t>2 años</a:t>
            </a:r>
          </a:p>
        </p:txBody>
      </p:sp>
      <p:sp>
        <p:nvSpPr>
          <p:cNvPr id="9" name="Rectángulo 1"/>
          <p:cNvSpPr/>
          <p:nvPr/>
        </p:nvSpPr>
        <p:spPr>
          <a:xfrm>
            <a:off x="7103824" y="2692249"/>
            <a:ext cx="3332205" cy="923330"/>
          </a:xfrm>
          <a:prstGeom prst="rect">
            <a:avLst/>
          </a:prstGeom>
        </p:spPr>
        <p:txBody>
          <a:bodyPr wrap="square" lIns="91429" tIns="45714" rIns="91429" bIns="45714">
            <a:spAutoFit/>
          </a:bodyPr>
          <a:lstStyle/>
          <a:p>
            <a:pPr algn="ctr"/>
            <a:endParaRPr lang="es-CO" b="1" dirty="0">
              <a:latin typeface="Lucida Sans"/>
              <a:cs typeface="Lucida Sans"/>
            </a:endParaRPr>
          </a:p>
          <a:p>
            <a:pPr algn="ctr"/>
            <a:r>
              <a:rPr lang="es-CO" b="1" dirty="0">
                <a:latin typeface="Lucida Sans"/>
                <a:cs typeface="Lucida Sans"/>
              </a:rPr>
              <a:t>100% probabilidad de excedencia en 50 años</a:t>
            </a:r>
            <a:endParaRPr lang="en-US" b="1" dirty="0">
              <a:latin typeface="Lucida Sans"/>
              <a:cs typeface="Lucida Sans"/>
            </a:endParaRPr>
          </a:p>
        </p:txBody>
      </p:sp>
      <p:pic>
        <p:nvPicPr>
          <p:cNvPr id="10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1"/>
            <a:ext cx="5707806" cy="7200500"/>
          </a:xfrm>
          <a:prstGeom prst="rect">
            <a:avLst/>
          </a:prstGeom>
        </p:spPr>
      </p:pic>
      <p:pic>
        <p:nvPicPr>
          <p:cNvPr id="11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"/>
            <a:ext cx="5707806" cy="7194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387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1"/>
            <a:ext cx="5707806" cy="720050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7064971" y="1973931"/>
            <a:ext cx="3836327" cy="677415"/>
          </a:xfrm>
          <a:prstGeom prst="rect">
            <a:avLst/>
          </a:prstGeom>
          <a:noFill/>
        </p:spPr>
        <p:txBody>
          <a:bodyPr wrap="square" lIns="106985" tIns="53492" rIns="106985" bIns="53492" rtlCol="0">
            <a:spAutoFit/>
          </a:bodyPr>
          <a:lstStyle/>
          <a:p>
            <a:pPr algn="ctr"/>
            <a:r>
              <a:rPr lang="es-CO" sz="3700" dirty="0">
                <a:latin typeface="Lucida Sans"/>
                <a:cs typeface="Lucida Sans"/>
              </a:rPr>
              <a:t>100 años</a:t>
            </a:r>
            <a:endParaRPr lang="en-US" sz="3700" dirty="0">
              <a:latin typeface="Lucida Sans"/>
              <a:cs typeface="Lucida Sans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6945331" y="2464497"/>
            <a:ext cx="4198810" cy="969497"/>
          </a:xfrm>
          <a:prstGeom prst="rect">
            <a:avLst/>
          </a:prstGeom>
        </p:spPr>
        <p:txBody>
          <a:bodyPr wrap="square" lIns="106985" tIns="53492" rIns="106985" bIns="53492">
            <a:spAutoFit/>
          </a:bodyPr>
          <a:lstStyle/>
          <a:p>
            <a:pPr algn="ctr"/>
            <a:endParaRPr lang="es-CO" b="1" dirty="0">
              <a:latin typeface="Lucida Sans" panose="020B0602030504020204" pitchFamily="34" charset="0"/>
            </a:endParaRPr>
          </a:p>
          <a:p>
            <a:pPr algn="ctr"/>
            <a:r>
              <a:rPr lang="es-CO" b="1" dirty="0" smtClean="0">
                <a:latin typeface="Lucida Sans" panose="020B0602030504020204" pitchFamily="34" charset="0"/>
              </a:rPr>
              <a:t>39% </a:t>
            </a:r>
            <a:r>
              <a:rPr lang="es-CO" b="1" dirty="0">
                <a:latin typeface="Lucida Sans" panose="020B0602030504020204" pitchFamily="34" charset="0"/>
              </a:rPr>
              <a:t>probabilidad de excedencia en 50 años</a:t>
            </a:r>
            <a:endParaRPr lang="en-US" b="1" dirty="0">
              <a:latin typeface="Lucida Sans" panose="020B0602030504020204" pitchFamily="34" charset="0"/>
            </a:endParaRPr>
          </a:p>
        </p:txBody>
      </p:sp>
      <p:sp>
        <p:nvSpPr>
          <p:cNvPr id="6" name="CuadroTexto 3"/>
          <p:cNvSpPr txBox="1"/>
          <p:nvPr/>
        </p:nvSpPr>
        <p:spPr>
          <a:xfrm>
            <a:off x="6410077" y="826349"/>
            <a:ext cx="4808775" cy="677415"/>
          </a:xfrm>
          <a:prstGeom prst="rect">
            <a:avLst/>
          </a:prstGeom>
          <a:noFill/>
        </p:spPr>
        <p:txBody>
          <a:bodyPr wrap="square" lIns="106985" tIns="53492" rIns="106985" bIns="53492" rtlCol="0">
            <a:spAutoFit/>
          </a:bodyPr>
          <a:lstStyle/>
          <a:p>
            <a:pPr algn="ctr"/>
            <a:r>
              <a:rPr lang="es-CO" sz="3700" b="1" dirty="0" smtClean="0">
                <a:latin typeface="Lucida Sans"/>
                <a:cs typeface="Lucida Sans"/>
              </a:rPr>
              <a:t>Análisis Integrado</a:t>
            </a:r>
            <a:endParaRPr lang="en-US" sz="3700" b="1" dirty="0">
              <a:latin typeface="Lucida Sans"/>
              <a:cs typeface="Lucida Sans"/>
            </a:endParaRPr>
          </a:p>
        </p:txBody>
      </p:sp>
    </p:spTree>
    <p:extLst>
      <p:ext uri="{BB962C8B-B14F-4D97-AF65-F5344CB8AC3E}">
        <p14:creationId xmlns:p14="http://schemas.microsoft.com/office/powerpoint/2010/main" val="2683618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"/>
            <a:ext cx="5842283" cy="7200899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7214390" y="1801133"/>
            <a:ext cx="3836327" cy="677415"/>
          </a:xfrm>
          <a:prstGeom prst="rect">
            <a:avLst/>
          </a:prstGeom>
          <a:noFill/>
        </p:spPr>
        <p:txBody>
          <a:bodyPr wrap="square" lIns="106985" tIns="53492" rIns="106985" bIns="53492" rtlCol="0">
            <a:spAutoFit/>
          </a:bodyPr>
          <a:lstStyle/>
          <a:p>
            <a:pPr algn="ctr"/>
            <a:r>
              <a:rPr lang="es-CO" sz="3700" dirty="0">
                <a:latin typeface="Lucida Sans"/>
                <a:cs typeface="Lucida Sans"/>
              </a:rPr>
              <a:t>500 años</a:t>
            </a:r>
            <a:endParaRPr lang="en-US" sz="3700" dirty="0">
              <a:latin typeface="Lucida Sans"/>
              <a:cs typeface="Lucida Sans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6945331" y="2615466"/>
            <a:ext cx="4198810" cy="969497"/>
          </a:xfrm>
          <a:prstGeom prst="rect">
            <a:avLst/>
          </a:prstGeom>
        </p:spPr>
        <p:txBody>
          <a:bodyPr wrap="square" lIns="106985" tIns="53492" rIns="106985" bIns="53492">
            <a:spAutoFit/>
          </a:bodyPr>
          <a:lstStyle/>
          <a:p>
            <a:pPr algn="ctr"/>
            <a:endParaRPr lang="es-CO" b="1" dirty="0">
              <a:latin typeface="Lucida Sans" panose="020B0602030504020204" pitchFamily="34" charset="0"/>
            </a:endParaRPr>
          </a:p>
          <a:p>
            <a:pPr algn="ctr"/>
            <a:r>
              <a:rPr lang="es-CO" b="1" dirty="0" smtClean="0">
                <a:latin typeface="Lucida Sans" panose="020B0602030504020204" pitchFamily="34" charset="0"/>
              </a:rPr>
              <a:t>9.5% </a:t>
            </a:r>
            <a:r>
              <a:rPr lang="es-CO" b="1" dirty="0">
                <a:latin typeface="Lucida Sans" panose="020B0602030504020204" pitchFamily="34" charset="0"/>
              </a:rPr>
              <a:t>probabilidad de excedencia en 50 años</a:t>
            </a:r>
            <a:endParaRPr lang="en-US" b="1" dirty="0">
              <a:latin typeface="Lucida Sans" panose="020B0602030504020204" pitchFamily="34" charset="0"/>
            </a:endParaRPr>
          </a:p>
        </p:txBody>
      </p:sp>
      <p:sp>
        <p:nvSpPr>
          <p:cNvPr id="6" name="CuadroTexto 3"/>
          <p:cNvSpPr txBox="1"/>
          <p:nvPr/>
        </p:nvSpPr>
        <p:spPr>
          <a:xfrm>
            <a:off x="6484787" y="781529"/>
            <a:ext cx="4808775" cy="677415"/>
          </a:xfrm>
          <a:prstGeom prst="rect">
            <a:avLst/>
          </a:prstGeom>
          <a:noFill/>
        </p:spPr>
        <p:txBody>
          <a:bodyPr wrap="square" lIns="106985" tIns="53492" rIns="106985" bIns="53492" rtlCol="0">
            <a:spAutoFit/>
          </a:bodyPr>
          <a:lstStyle/>
          <a:p>
            <a:pPr algn="ctr"/>
            <a:r>
              <a:rPr lang="es-CO" sz="3700" b="1" dirty="0" smtClean="0">
                <a:latin typeface="Lucida Sans"/>
                <a:cs typeface="Lucida Sans"/>
              </a:rPr>
              <a:t>Análisis Integrado</a:t>
            </a:r>
            <a:endParaRPr lang="en-US" sz="3700" b="1" dirty="0">
              <a:latin typeface="Lucida Sans"/>
              <a:cs typeface="Lucida Sans"/>
            </a:endParaRPr>
          </a:p>
        </p:txBody>
      </p:sp>
    </p:spTree>
    <p:extLst>
      <p:ext uri="{BB962C8B-B14F-4D97-AF65-F5344CB8AC3E}">
        <p14:creationId xmlns:p14="http://schemas.microsoft.com/office/powerpoint/2010/main" val="563315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4 CuadroTexto"/>
          <p:cNvSpPr txBox="1"/>
          <p:nvPr/>
        </p:nvSpPr>
        <p:spPr>
          <a:xfrm>
            <a:off x="140129" y="106834"/>
            <a:ext cx="11038282" cy="600471"/>
          </a:xfrm>
          <a:prstGeom prst="rect">
            <a:avLst/>
          </a:prstGeom>
          <a:noFill/>
        </p:spPr>
        <p:txBody>
          <a:bodyPr wrap="square" lIns="106985" tIns="53492" rIns="106985" bIns="53492" rtlCol="0">
            <a:spAutoFit/>
          </a:bodyPr>
          <a:lstStyle/>
          <a:p>
            <a:pPr lvl="0" algn="ctr">
              <a:defRPr/>
            </a:pPr>
            <a:r>
              <a:rPr lang="es-ES" sz="3200" b="1" dirty="0" smtClean="0">
                <a:latin typeface="Lucida Sans"/>
                <a:ea typeface="Verdana" panose="020B0604030504040204" pitchFamily="34" charset="0"/>
                <a:cs typeface="Lucida Sans"/>
              </a:rPr>
              <a:t>ALTERNATIVAS DE INTERVENCIÓN SOBRE EL DIQUE</a:t>
            </a:r>
            <a:endParaRPr lang="es-CO" sz="3200" b="1" kern="0" dirty="0">
              <a:latin typeface="Lucida Sans"/>
              <a:ea typeface="Verdana" panose="020B0604030504040204" pitchFamily="34" charset="0"/>
              <a:cs typeface="Lucida San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174777" y="5863397"/>
            <a:ext cx="8347297" cy="133750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2760156185"/>
              </p:ext>
            </p:extLst>
          </p:nvPr>
        </p:nvGraphicFramePr>
        <p:xfrm>
          <a:off x="483793" y="1151439"/>
          <a:ext cx="10393091" cy="55386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894262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5200" y="3600803"/>
            <a:ext cx="3171610" cy="3591000"/>
          </a:xfrm>
          <a:prstGeom prst="rect">
            <a:avLst/>
          </a:prstGeom>
        </p:spPr>
      </p:pic>
      <p:pic>
        <p:nvPicPr>
          <p:cNvPr id="5" name="Imagen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559" y="3600803"/>
            <a:ext cx="3169032" cy="3591000"/>
          </a:xfrm>
          <a:prstGeom prst="rect">
            <a:avLst/>
          </a:prstGeom>
        </p:spPr>
      </p:pic>
      <p:pic>
        <p:nvPicPr>
          <p:cNvPr id="6" name="Imagen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7590" y="0"/>
            <a:ext cx="3199220" cy="3591000"/>
          </a:xfrm>
          <a:prstGeom prst="rect">
            <a:avLst/>
          </a:prstGeom>
        </p:spPr>
      </p:pic>
      <p:pic>
        <p:nvPicPr>
          <p:cNvPr id="7" name="Imagen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559" y="0"/>
            <a:ext cx="3169031" cy="3591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40615" y="4684569"/>
            <a:ext cx="4611917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2400" b="1" dirty="0">
                <a:latin typeface="Lucida Sans"/>
                <a:cs typeface="Lucida Sans"/>
              </a:rPr>
              <a:t>ANÁLISIS DE ALTERNATIVAS SOBRE EL DIQUE</a:t>
            </a:r>
          </a:p>
          <a:p>
            <a:endParaRPr lang="es-CO" sz="2000" b="1" dirty="0">
              <a:latin typeface="Lucida Sans"/>
              <a:cs typeface="Lucida Sans"/>
            </a:endParaRPr>
          </a:p>
          <a:p>
            <a:r>
              <a:rPr lang="es-ES_tradnl" b="1" dirty="0" smtClean="0">
                <a:latin typeface="Lucida Sans"/>
                <a:cs typeface="Lucida Sans"/>
              </a:rPr>
              <a:t>CAMBIO PORCENTUAL DE LA PÉRDIDA </a:t>
            </a:r>
            <a:r>
              <a:rPr lang="en-US" b="1" dirty="0" smtClean="0">
                <a:latin typeface="Lucida Sans"/>
                <a:cs typeface="Lucida Sans"/>
              </a:rPr>
              <a:t>(%)</a:t>
            </a:r>
            <a:endParaRPr lang="es-CO" b="1" dirty="0">
              <a:latin typeface="Lucida Sans"/>
              <a:cs typeface="Lucida Sans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522" y="66777"/>
            <a:ext cx="2883661" cy="35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0349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/>
          <p:cNvSpPr>
            <a:spLocks noGrp="1"/>
          </p:cNvSpPr>
          <p:nvPr>
            <p:ph type="body" sz="quarter" idx="10"/>
          </p:nvPr>
        </p:nvSpPr>
        <p:spPr>
          <a:xfrm>
            <a:off x="268534" y="644470"/>
            <a:ext cx="9451702" cy="601020"/>
          </a:xfrm>
        </p:spPr>
        <p:txBody>
          <a:bodyPr/>
          <a:lstStyle/>
          <a:p>
            <a:r>
              <a:rPr lang="es-CO" dirty="0" smtClean="0"/>
              <a:t>Pérdidas totales (toda la </a:t>
            </a:r>
            <a:r>
              <a:rPr lang="es-CO" dirty="0" err="1" smtClean="0"/>
              <a:t>Mojana</a:t>
            </a:r>
            <a:r>
              <a:rPr lang="es-CO" dirty="0" smtClean="0"/>
              <a:t>)</a:t>
            </a:r>
            <a:endParaRPr lang="es-CO" dirty="0"/>
          </a:p>
        </p:txBody>
      </p:sp>
      <p:pic>
        <p:nvPicPr>
          <p:cNvPr id="8" name="Imagen 7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937" y="1141217"/>
            <a:ext cx="8236959" cy="253157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/>
          <p:cNvSpPr/>
          <p:nvPr/>
        </p:nvSpPr>
        <p:spPr>
          <a:xfrm>
            <a:off x="3259766" y="5999465"/>
            <a:ext cx="8262309" cy="1231315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agen 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35" y="3698535"/>
            <a:ext cx="5651673" cy="35040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Imagen 8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8468" y="3698539"/>
            <a:ext cx="5620333" cy="3504017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4 CuadroTexto"/>
          <p:cNvSpPr txBox="1"/>
          <p:nvPr/>
        </p:nvSpPr>
        <p:spPr>
          <a:xfrm>
            <a:off x="227698" y="11202"/>
            <a:ext cx="10874137" cy="615860"/>
          </a:xfrm>
          <a:prstGeom prst="rect">
            <a:avLst/>
          </a:prstGeom>
          <a:noFill/>
        </p:spPr>
        <p:txBody>
          <a:bodyPr wrap="square" lIns="106985" tIns="53492" rIns="106985" bIns="53492" rtlCol="0">
            <a:spAutoFit/>
          </a:bodyPr>
          <a:lstStyle/>
          <a:p>
            <a:pPr lvl="0">
              <a:defRPr/>
            </a:pPr>
            <a:r>
              <a:rPr lang="es-ES" sz="3200" b="1" dirty="0" smtClean="0">
                <a:solidFill>
                  <a:srgbClr val="000000"/>
                </a:solidFill>
                <a:latin typeface="Lucida Sans"/>
                <a:ea typeface="Verdana" panose="020B0604030504040204" pitchFamily="34" charset="0"/>
                <a:cs typeface="Lucida Sans"/>
              </a:rPr>
              <a:t>EFECTOS DE LAS ALTERNATIVAS EN EL RIESGO</a:t>
            </a:r>
            <a:endParaRPr lang="es-CO" sz="3200" b="1" kern="0" dirty="0">
              <a:solidFill>
                <a:srgbClr val="000000"/>
              </a:solidFill>
              <a:latin typeface="Lucida Sans"/>
              <a:ea typeface="Verdana" panose="020B0604030504040204" pitchFamily="34" charset="0"/>
              <a:cs typeface="Lucida Sans"/>
            </a:endParaRPr>
          </a:p>
        </p:txBody>
      </p:sp>
    </p:spTree>
    <p:extLst>
      <p:ext uri="{BB962C8B-B14F-4D97-AF65-F5344CB8AC3E}">
        <p14:creationId xmlns:p14="http://schemas.microsoft.com/office/powerpoint/2010/main" val="1880407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xecutive">
  <a:themeElements>
    <a:clrScheme name="Personalizar 1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Executive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Executive.thmx</Template>
  <TotalTime>12308</TotalTime>
  <Words>2059</Words>
  <Application>Microsoft Macintosh PowerPoint</Application>
  <PresentationFormat>Custom</PresentationFormat>
  <Paragraphs>196</Paragraphs>
  <Slides>28</Slides>
  <Notes>10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Executive</vt:lpstr>
      <vt:lpstr>PowerPoint Presentation</vt:lpstr>
      <vt:lpstr>PowerPoint Presentation</vt:lpstr>
      <vt:lpstr>AMENAZA POR INUNDACIÓN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COMPARACIÓN DE ALTERNATIVAS SELECCIONADAS</vt:lpstr>
      <vt:lpstr>PowerPoint Presentation</vt:lpstr>
      <vt:lpstr>PowerPoint Presentation</vt:lpstr>
      <vt:lpstr>COMPARACIÓN DE ALTERNATIVAS SELECCIONADAS</vt:lpstr>
      <vt:lpstr>COMPARACIÓN DE ALTERNATIVAS SELECCIONADAS</vt:lpstr>
      <vt:lpstr>PowerPoint Presentation</vt:lpstr>
      <vt:lpstr>PowerPoint Presentation</vt:lpstr>
      <vt:lpstr>PowerPoint Presentation</vt:lpstr>
      <vt:lpstr>PLAN DE ACCIÓN</vt:lpstr>
      <vt:lpstr>PowerPoint Presentation</vt:lpstr>
    </vt:vector>
  </TitlesOfParts>
  <Company>AP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Anibal Perez</dc:creator>
  <cp:lastModifiedBy>Anibal Perez</cp:lastModifiedBy>
  <cp:revision>415</cp:revision>
  <dcterms:created xsi:type="dcterms:W3CDTF">2016-01-19T04:34:14Z</dcterms:created>
  <dcterms:modified xsi:type="dcterms:W3CDTF">2016-07-18T14:36:08Z</dcterms:modified>
</cp:coreProperties>
</file>