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60" r:id="rId3"/>
    <p:sldId id="262" r:id="rId4"/>
    <p:sldId id="265" r:id="rId5"/>
    <p:sldId id="263" r:id="rId6"/>
    <p:sldId id="264" r:id="rId7"/>
    <p:sldId id="257" r:id="rId8"/>
    <p:sldId id="266" r:id="rId9"/>
    <p:sldId id="268" r:id="rId10"/>
    <p:sldId id="267" r:id="rId11"/>
    <p:sldId id="269" r:id="rId12"/>
    <p:sldId id="270" r:id="rId13"/>
    <p:sldId id="258" r:id="rId14"/>
    <p:sldId id="271" r:id="rId15"/>
    <p:sldId id="272" r:id="rId16"/>
    <p:sldId id="273" r:id="rId17"/>
    <p:sldId id="274" r:id="rId18"/>
    <p:sldId id="275" r:id="rId19"/>
    <p:sldId id="26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A641C3-4C19-42F4-A6DF-67CDF158BC03}"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B0AAA0-7F2A-4542-A899-0D2CF8300FC1}" type="slidenum">
              <a:rPr lang="en-US" smtClean="0"/>
              <a:t>‹#›</a:t>
            </a:fld>
            <a:endParaRPr lang="en-US"/>
          </a:p>
        </p:txBody>
      </p:sp>
    </p:spTree>
    <p:extLst>
      <p:ext uri="{BB962C8B-B14F-4D97-AF65-F5344CB8AC3E}">
        <p14:creationId xmlns:p14="http://schemas.microsoft.com/office/powerpoint/2010/main" val="425490098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A641C3-4C19-42F4-A6DF-67CDF158BC03}"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B0AAA0-7F2A-4542-A899-0D2CF8300FC1}" type="slidenum">
              <a:rPr lang="en-US" smtClean="0"/>
              <a:t>‹#›</a:t>
            </a:fld>
            <a:endParaRPr lang="en-US"/>
          </a:p>
        </p:txBody>
      </p:sp>
    </p:spTree>
    <p:extLst>
      <p:ext uri="{BB962C8B-B14F-4D97-AF65-F5344CB8AC3E}">
        <p14:creationId xmlns:p14="http://schemas.microsoft.com/office/powerpoint/2010/main" val="557068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34A641C3-4C19-42F4-A6DF-67CDF158BC03}" type="datetimeFigureOut">
              <a:rPr lang="en-US" smtClean="0"/>
              <a:t>3/25/2020</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4B0AAA0-7F2A-4542-A899-0D2CF8300FC1}" type="slidenum">
              <a:rPr lang="en-US" smtClean="0"/>
              <a:t>‹#›</a:t>
            </a:fld>
            <a:endParaRPr lang="en-US"/>
          </a:p>
        </p:txBody>
      </p:sp>
    </p:spTree>
    <p:extLst>
      <p:ext uri="{BB962C8B-B14F-4D97-AF65-F5344CB8AC3E}">
        <p14:creationId xmlns:p14="http://schemas.microsoft.com/office/powerpoint/2010/main" val="232513200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A641C3-4C19-42F4-A6DF-67CDF158BC03}" type="datetimeFigureOut">
              <a:rPr lang="en-US" smtClean="0"/>
              <a:t>3/25/2020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B0AAA0-7F2A-4542-A899-0D2CF8300FC1}" type="slidenum">
              <a:rPr lang="en-US" smtClean="0"/>
              <a:t>‹#›</a:t>
            </a:fld>
            <a:endParaRPr lang="en-US"/>
          </a:p>
        </p:txBody>
      </p:sp>
    </p:spTree>
    <p:extLst>
      <p:ext uri="{BB962C8B-B14F-4D97-AF65-F5344CB8AC3E}">
        <p14:creationId xmlns:p14="http://schemas.microsoft.com/office/powerpoint/2010/main" val="1139693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A641C3-4C19-42F4-A6DF-67CDF158BC03}" type="datetimeFigureOut">
              <a:rPr lang="en-US" smtClean="0"/>
              <a:t>3/25/2020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B0AAA0-7F2A-4542-A899-0D2CF8300FC1}" type="slidenum">
              <a:rPr lang="en-US" smtClean="0"/>
              <a:t>‹#›</a:t>
            </a:fld>
            <a:endParaRPr lang="en-US"/>
          </a:p>
        </p:txBody>
      </p:sp>
    </p:spTree>
    <p:extLst>
      <p:ext uri="{BB962C8B-B14F-4D97-AF65-F5344CB8AC3E}">
        <p14:creationId xmlns:p14="http://schemas.microsoft.com/office/powerpoint/2010/main" val="2252586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A641C3-4C19-42F4-A6DF-67CDF158BC03}" type="datetimeFigureOut">
              <a:rPr lang="en-US" smtClean="0"/>
              <a:t>3/25/2020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B0AAA0-7F2A-4542-A899-0D2CF8300FC1}" type="slidenum">
              <a:rPr lang="en-US" smtClean="0"/>
              <a:t>‹#›</a:t>
            </a:fld>
            <a:endParaRPr lang="en-US"/>
          </a:p>
        </p:txBody>
      </p:sp>
    </p:spTree>
    <p:extLst>
      <p:ext uri="{BB962C8B-B14F-4D97-AF65-F5344CB8AC3E}">
        <p14:creationId xmlns:p14="http://schemas.microsoft.com/office/powerpoint/2010/main" val="3021608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A641C3-4C19-42F4-A6DF-67CDF158BC03}" type="datetimeFigureOut">
              <a:rPr lang="en-US" smtClean="0"/>
              <a:t>3/25/2020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B0AAA0-7F2A-4542-A899-0D2CF8300FC1}" type="slidenum">
              <a:rPr lang="en-US" smtClean="0"/>
              <a:t>‹#›</a:t>
            </a:fld>
            <a:endParaRPr lang="en-US"/>
          </a:p>
        </p:txBody>
      </p:sp>
    </p:spTree>
    <p:extLst>
      <p:ext uri="{BB962C8B-B14F-4D97-AF65-F5344CB8AC3E}">
        <p14:creationId xmlns:p14="http://schemas.microsoft.com/office/powerpoint/2010/main" val="2737231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A641C3-4C19-42F4-A6DF-67CDF158BC03}" type="datetimeFigureOut">
              <a:rPr lang="en-US" smtClean="0"/>
              <a:t>3/25/2020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B0AAA0-7F2A-4542-A899-0D2CF8300FC1}" type="slidenum">
              <a:rPr lang="en-US" smtClean="0"/>
              <a:t>‹#›</a:t>
            </a:fld>
            <a:endParaRPr lang="en-US"/>
          </a:p>
        </p:txBody>
      </p:sp>
    </p:spTree>
    <p:extLst>
      <p:ext uri="{BB962C8B-B14F-4D97-AF65-F5344CB8AC3E}">
        <p14:creationId xmlns:p14="http://schemas.microsoft.com/office/powerpoint/2010/main" val="3666845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A641C3-4C19-42F4-A6DF-67CDF158BC03}" type="datetimeFigureOut">
              <a:rPr lang="en-US" smtClean="0"/>
              <a:t>3/25/2020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B0AAA0-7F2A-4542-A899-0D2CF8300FC1}" type="slidenum">
              <a:rPr lang="en-US" smtClean="0"/>
              <a:t>‹#›</a:t>
            </a:fld>
            <a:endParaRPr lang="en-US"/>
          </a:p>
        </p:txBody>
      </p:sp>
    </p:spTree>
    <p:extLst>
      <p:ext uri="{BB962C8B-B14F-4D97-AF65-F5344CB8AC3E}">
        <p14:creationId xmlns:p14="http://schemas.microsoft.com/office/powerpoint/2010/main" val="1099938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A641C3-4C19-42F4-A6DF-67CDF158BC03}"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B0AAA0-7F2A-4542-A899-0D2CF8300FC1}" type="slidenum">
              <a:rPr lang="en-US" smtClean="0"/>
              <a:t>‹#›</a:t>
            </a:fld>
            <a:endParaRPr lang="en-US"/>
          </a:p>
        </p:txBody>
      </p:sp>
    </p:spTree>
    <p:extLst>
      <p:ext uri="{BB962C8B-B14F-4D97-AF65-F5344CB8AC3E}">
        <p14:creationId xmlns:p14="http://schemas.microsoft.com/office/powerpoint/2010/main" val="3721486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34A641C3-4C19-42F4-A6DF-67CDF158BC03}" type="datetimeFigureOut">
              <a:rPr lang="en-US" smtClean="0"/>
              <a:t>3/25/2020</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C4B0AAA0-7F2A-4542-A899-0D2CF8300FC1}" type="slidenum">
              <a:rPr lang="en-US" smtClean="0"/>
              <a:t>‹#›</a:t>
            </a:fld>
            <a:endParaRPr lang="en-US"/>
          </a:p>
        </p:txBody>
      </p:sp>
    </p:spTree>
    <p:extLst>
      <p:ext uri="{BB962C8B-B14F-4D97-AF65-F5344CB8AC3E}">
        <p14:creationId xmlns:p14="http://schemas.microsoft.com/office/powerpoint/2010/main" val="4062270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34A641C3-4C19-42F4-A6DF-67CDF158BC03}" type="datetimeFigureOut">
              <a:rPr lang="en-US" smtClean="0"/>
              <a:t>3/25/2020</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C4B0AAA0-7F2A-4542-A899-0D2CF8300FC1}" type="slidenum">
              <a:rPr lang="en-US" smtClean="0"/>
              <a:t>‹#›</a:t>
            </a:fld>
            <a:endParaRPr lang="en-US"/>
          </a:p>
        </p:txBody>
      </p:sp>
    </p:spTree>
    <p:extLst>
      <p:ext uri="{BB962C8B-B14F-4D97-AF65-F5344CB8AC3E}">
        <p14:creationId xmlns:p14="http://schemas.microsoft.com/office/powerpoint/2010/main" val="913826963"/>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03445F7-FD8B-494B-8F82-8DFCE98D1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126A9BA-045C-45E7-AF03-BAE3E00AF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76D0777-9882-4D9D-ABE3-0BC3E91D1829}"/>
              </a:ext>
            </a:extLst>
          </p:cNvPr>
          <p:cNvPicPr>
            <a:picLocks noChangeAspect="1"/>
          </p:cNvPicPr>
          <p:nvPr/>
        </p:nvPicPr>
        <p:blipFill>
          <a:blip r:embed="rId2"/>
          <a:stretch>
            <a:fillRect/>
          </a:stretch>
        </p:blipFill>
        <p:spPr>
          <a:xfrm>
            <a:off x="1670820" y="964692"/>
            <a:ext cx="8842739" cy="4924044"/>
          </a:xfrm>
          <a:prstGeom prst="rect">
            <a:avLst/>
          </a:prstGeom>
        </p:spPr>
      </p:pic>
    </p:spTree>
    <p:extLst>
      <p:ext uri="{BB962C8B-B14F-4D97-AF65-F5344CB8AC3E}">
        <p14:creationId xmlns:p14="http://schemas.microsoft.com/office/powerpoint/2010/main" val="775872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9E47D8B-AA0B-4EF3-8026-373DFBFDE87B}"/>
              </a:ext>
            </a:extLst>
          </p:cNvPr>
          <p:cNvSpPr>
            <a:spLocks noGrp="1"/>
          </p:cNvSpPr>
          <p:nvPr>
            <p:ph type="title"/>
          </p:nvPr>
        </p:nvSpPr>
        <p:spPr>
          <a:xfrm>
            <a:off x="634277" y="284176"/>
            <a:ext cx="3670874" cy="1508760"/>
          </a:xfrm>
        </p:spPr>
        <p:txBody>
          <a:bodyPr vert="horz" lIns="91440" tIns="45720" rIns="91440" bIns="45720" rtlCol="0" anchor="ctr">
            <a:normAutofit/>
          </a:bodyPr>
          <a:lstStyle/>
          <a:p>
            <a:r>
              <a:rPr lang="en-US" sz="1900" b="1" dirty="0">
                <a:solidFill>
                  <a:srgbClr val="FF0000"/>
                </a:solidFill>
              </a:rPr>
              <a:t>MYTH:</a:t>
            </a:r>
            <a:r>
              <a:rPr lang="en-US" sz="1900" b="1" dirty="0"/>
              <a:t> </a:t>
            </a:r>
            <a:br>
              <a:rPr lang="en-US" sz="1900" b="1" dirty="0"/>
            </a:br>
            <a:r>
              <a:rPr lang="en-US" sz="1900" b="1" dirty="0"/>
              <a:t>The phrase “sleep tight” began as a reminder to tighten the ropes on a bed.</a:t>
            </a:r>
            <a:br>
              <a:rPr lang="en-US" sz="1900" dirty="0"/>
            </a:br>
            <a:endParaRPr lang="en-US" sz="1900" dirty="0"/>
          </a:p>
        </p:txBody>
      </p:sp>
      <p:sp>
        <p:nvSpPr>
          <p:cNvPr id="4" name="Text Placeholder 3">
            <a:extLst>
              <a:ext uri="{FF2B5EF4-FFF2-40B4-BE49-F238E27FC236}">
                <a16:creationId xmlns:a16="http://schemas.microsoft.com/office/drawing/2014/main" id="{E604CB63-D604-4885-9046-B481DEB9C44B}"/>
              </a:ext>
            </a:extLst>
          </p:cNvPr>
          <p:cNvSpPr>
            <a:spLocks noGrp="1"/>
          </p:cNvSpPr>
          <p:nvPr>
            <p:ph type="body" sz="half" idx="2"/>
          </p:nvPr>
        </p:nvSpPr>
        <p:spPr>
          <a:xfrm>
            <a:off x="634277" y="2011680"/>
            <a:ext cx="3676678" cy="4206240"/>
          </a:xfrm>
        </p:spPr>
        <p:txBody>
          <a:bodyPr vert="horz" lIns="91440" tIns="45720" rIns="91440" bIns="45720" rtlCol="0">
            <a:normAutofit/>
          </a:bodyPr>
          <a:lstStyle/>
          <a:p>
            <a:pPr>
              <a:lnSpc>
                <a:spcPct val="90000"/>
              </a:lnSpc>
            </a:pPr>
            <a:r>
              <a:rPr lang="en-US" sz="1300" dirty="0"/>
              <a:t>Old fashioned mattresses, like the one slept on by John Jay, were held on their frames by ropes woven between the frame of the bed. A bed key, like this one, was used to tighten the ropes.</a:t>
            </a:r>
          </a:p>
          <a:p>
            <a:pPr>
              <a:lnSpc>
                <a:spcPct val="90000"/>
              </a:lnSpc>
            </a:pPr>
            <a:r>
              <a:rPr lang="en-US" sz="1300" dirty="0"/>
              <a:t>In the early 19</a:t>
            </a:r>
            <a:r>
              <a:rPr lang="en-US" sz="1300" baseline="30000" dirty="0"/>
              <a:t>th</a:t>
            </a:r>
            <a:r>
              <a:rPr lang="en-US" sz="1300" dirty="0"/>
              <a:t> century, the word “tight” had a slightly different meaning than it does today. When someone said “sleep tight,” they just meant “sleep well” or “sleep soundly.” </a:t>
            </a:r>
          </a:p>
          <a:p>
            <a:pPr>
              <a:lnSpc>
                <a:spcPct val="90000"/>
              </a:lnSpc>
            </a:pPr>
            <a:r>
              <a:rPr lang="en-US" sz="1300" dirty="0"/>
              <a:t> </a:t>
            </a:r>
          </a:p>
          <a:p>
            <a:pPr indent="-182880">
              <a:lnSpc>
                <a:spcPct val="90000"/>
              </a:lnSpc>
              <a:buFont typeface="Wingdings" pitchFamily="2" charset="2"/>
              <a:buChar char=""/>
            </a:pPr>
            <a:endParaRPr lang="en-US" sz="1300" dirty="0"/>
          </a:p>
          <a:p>
            <a:pPr indent="-182880">
              <a:lnSpc>
                <a:spcPct val="90000"/>
              </a:lnSpc>
              <a:buFont typeface="Wingdings" pitchFamily="2" charset="2"/>
              <a:buChar char=""/>
            </a:pPr>
            <a:endParaRPr lang="en-US" sz="1300" dirty="0"/>
          </a:p>
          <a:p>
            <a:pPr indent="-182880">
              <a:lnSpc>
                <a:spcPct val="90000"/>
              </a:lnSpc>
              <a:buFont typeface="Wingdings" pitchFamily="2" charset="2"/>
              <a:buChar char=""/>
            </a:pPr>
            <a:endParaRPr lang="en-US" sz="1300" dirty="0"/>
          </a:p>
          <a:p>
            <a:pPr>
              <a:lnSpc>
                <a:spcPct val="90000"/>
              </a:lnSpc>
              <a:spcBef>
                <a:spcPts val="0"/>
              </a:spcBef>
            </a:pPr>
            <a:r>
              <a:rPr lang="en-US" sz="1300" dirty="0"/>
              <a:t>Bed Key</a:t>
            </a:r>
          </a:p>
          <a:p>
            <a:pPr>
              <a:lnSpc>
                <a:spcPct val="90000"/>
              </a:lnSpc>
              <a:spcBef>
                <a:spcPts val="0"/>
              </a:spcBef>
            </a:pPr>
            <a:r>
              <a:rPr lang="en-US" sz="1300" dirty="0"/>
              <a:t>19</a:t>
            </a:r>
            <a:r>
              <a:rPr lang="en-US" sz="1300" baseline="30000" dirty="0"/>
              <a:t>th</a:t>
            </a:r>
            <a:r>
              <a:rPr lang="en-US" sz="1300" dirty="0"/>
              <a:t> century</a:t>
            </a:r>
          </a:p>
          <a:p>
            <a:pPr>
              <a:lnSpc>
                <a:spcPct val="90000"/>
              </a:lnSpc>
              <a:spcBef>
                <a:spcPts val="0"/>
              </a:spcBef>
            </a:pPr>
            <a:r>
              <a:rPr lang="en-US" sz="1300" dirty="0"/>
              <a:t>Wood</a:t>
            </a:r>
          </a:p>
          <a:p>
            <a:pPr>
              <a:lnSpc>
                <a:spcPct val="90000"/>
              </a:lnSpc>
              <a:spcBef>
                <a:spcPts val="0"/>
              </a:spcBef>
            </a:pPr>
            <a:r>
              <a:rPr lang="en-US" sz="1300" i="1" dirty="0"/>
              <a:t>JJ.1969.5</a:t>
            </a:r>
            <a:endParaRPr lang="en-US" sz="1300" dirty="0"/>
          </a:p>
        </p:txBody>
      </p:sp>
      <p:sp>
        <p:nvSpPr>
          <p:cNvPr id="9" name="Rectangle 12">
            <a:extLst>
              <a:ext uri="{FF2B5EF4-FFF2-40B4-BE49-F238E27FC236}">
                <a16:creationId xmlns:a16="http://schemas.microsoft.com/office/drawing/2014/main" id="{2EA7C9D2-294E-4B1D-9700-BA3D38743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tx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6" name="Picture Placeholder 5">
            <a:extLst>
              <a:ext uri="{FF2B5EF4-FFF2-40B4-BE49-F238E27FC236}">
                <a16:creationId xmlns:a16="http://schemas.microsoft.com/office/drawing/2014/main" id="{65AFBF75-594A-4270-8E9A-232AA01EE8E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a:stretch/>
        </p:blipFill>
        <p:spPr>
          <a:xfrm>
            <a:off x="5262368" y="1334445"/>
            <a:ext cx="6283602" cy="4147663"/>
          </a:xfrm>
          <a:prstGeom prst="rect">
            <a:avLst/>
          </a:prstGeom>
        </p:spPr>
      </p:pic>
    </p:spTree>
    <p:extLst>
      <p:ext uri="{BB962C8B-B14F-4D97-AF65-F5344CB8AC3E}">
        <p14:creationId xmlns:p14="http://schemas.microsoft.com/office/powerpoint/2010/main" val="1295608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AAB7CC10-D897-4F5F-AB93-DA15E87BF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075621A-A93F-46B7-A391-7BA50A660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10" y="176109"/>
            <a:ext cx="6059524" cy="1645919"/>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BE590DAB-D4F2-44BC-A60F-9679E9DF17D6}"/>
              </a:ext>
            </a:extLst>
          </p:cNvPr>
          <p:cNvSpPr>
            <a:spLocks noGrp="1"/>
          </p:cNvSpPr>
          <p:nvPr>
            <p:ph type="title"/>
          </p:nvPr>
        </p:nvSpPr>
        <p:spPr>
          <a:xfrm>
            <a:off x="6449961" y="284176"/>
            <a:ext cx="5094980" cy="1508760"/>
          </a:xfrm>
        </p:spPr>
        <p:txBody>
          <a:bodyPr vert="horz" lIns="91440" tIns="45720" rIns="91440" bIns="45720" rtlCol="0" anchor="ctr">
            <a:normAutofit/>
          </a:bodyPr>
          <a:lstStyle/>
          <a:p>
            <a:r>
              <a:rPr lang="en-US" sz="1600" b="1" dirty="0">
                <a:solidFill>
                  <a:srgbClr val="FF0000"/>
                </a:solidFill>
              </a:rPr>
              <a:t>MYTH: </a:t>
            </a:r>
            <a:br>
              <a:rPr lang="en-US" sz="1600" b="1" dirty="0"/>
            </a:br>
            <a:r>
              <a:rPr lang="en-US" sz="1600" b="1" dirty="0"/>
              <a:t>Men would break off the stem of a clay pipe to not spread germs when sharing it, or once tobacco residue had built up to an intolerable level</a:t>
            </a:r>
            <a:r>
              <a:rPr lang="en-US" sz="1600" dirty="0"/>
              <a:t>.</a:t>
            </a:r>
            <a:br>
              <a:rPr lang="en-US" sz="1600" dirty="0"/>
            </a:br>
            <a:endParaRPr lang="en-US" sz="1600" dirty="0"/>
          </a:p>
        </p:txBody>
      </p:sp>
      <p:pic>
        <p:nvPicPr>
          <p:cNvPr id="6" name="Picture Placeholder 5">
            <a:extLst>
              <a:ext uri="{FF2B5EF4-FFF2-40B4-BE49-F238E27FC236}">
                <a16:creationId xmlns:a16="http://schemas.microsoft.com/office/drawing/2014/main" id="{83DCB49B-D8EE-42A8-B302-CFE1B1D3CB0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634275" y="2297878"/>
            <a:ext cx="4851141" cy="2220797"/>
          </a:xfrm>
          <a:prstGeom prst="rect">
            <a:avLst/>
          </a:prstGeom>
        </p:spPr>
      </p:pic>
      <p:sp>
        <p:nvSpPr>
          <p:cNvPr id="4" name="Text Placeholder 3">
            <a:extLst>
              <a:ext uri="{FF2B5EF4-FFF2-40B4-BE49-F238E27FC236}">
                <a16:creationId xmlns:a16="http://schemas.microsoft.com/office/drawing/2014/main" id="{D566782B-6825-4733-8EC6-CFE0C31AA821}"/>
              </a:ext>
            </a:extLst>
          </p:cNvPr>
          <p:cNvSpPr>
            <a:spLocks noGrp="1"/>
          </p:cNvSpPr>
          <p:nvPr>
            <p:ph type="body" sz="half" idx="2"/>
          </p:nvPr>
        </p:nvSpPr>
        <p:spPr>
          <a:xfrm>
            <a:off x="6454363" y="2011680"/>
            <a:ext cx="5090578" cy="4206240"/>
          </a:xfrm>
        </p:spPr>
        <p:txBody>
          <a:bodyPr vert="horz" lIns="91440" tIns="45720" rIns="91440" bIns="45720" rtlCol="0">
            <a:normAutofit/>
          </a:bodyPr>
          <a:lstStyle/>
          <a:p>
            <a:pPr>
              <a:lnSpc>
                <a:spcPct val="90000"/>
              </a:lnSpc>
            </a:pPr>
            <a:r>
              <a:rPr lang="en-US" dirty="0"/>
              <a:t>Actually, the only reason most clay pipes like these are found in pieces at historic and archeological sites is because they are extremely fragile, and since they were so easy to break, they often did.</a:t>
            </a:r>
          </a:p>
          <a:p>
            <a:pPr indent="-182880">
              <a:lnSpc>
                <a:spcPct val="90000"/>
              </a:lnSpc>
              <a:spcBef>
                <a:spcPts val="0"/>
              </a:spcBef>
              <a:buFont typeface="Wingdings" pitchFamily="2" charset="2"/>
              <a:buChar char=""/>
            </a:pPr>
            <a:endParaRPr lang="en-US" dirty="0"/>
          </a:p>
          <a:p>
            <a:pPr indent="-182880">
              <a:lnSpc>
                <a:spcPct val="90000"/>
              </a:lnSpc>
              <a:spcBef>
                <a:spcPts val="0"/>
              </a:spcBef>
              <a:buFont typeface="Wingdings" pitchFamily="2" charset="2"/>
              <a:buChar char=""/>
            </a:pPr>
            <a:endParaRPr lang="en-US" dirty="0"/>
          </a:p>
          <a:p>
            <a:pPr indent="-182880">
              <a:lnSpc>
                <a:spcPct val="90000"/>
              </a:lnSpc>
              <a:spcBef>
                <a:spcPts val="0"/>
              </a:spcBef>
              <a:buFont typeface="Wingdings" pitchFamily="2" charset="2"/>
              <a:buChar char=""/>
            </a:pPr>
            <a:endParaRPr lang="en-US" dirty="0"/>
          </a:p>
          <a:p>
            <a:pPr indent="-182880">
              <a:lnSpc>
                <a:spcPct val="90000"/>
              </a:lnSpc>
              <a:spcBef>
                <a:spcPts val="0"/>
              </a:spcBef>
              <a:buFont typeface="Wingdings" pitchFamily="2" charset="2"/>
              <a:buChar char=""/>
            </a:pPr>
            <a:endParaRPr lang="en-US" dirty="0"/>
          </a:p>
          <a:p>
            <a:pPr indent="-182880">
              <a:lnSpc>
                <a:spcPct val="90000"/>
              </a:lnSpc>
              <a:spcBef>
                <a:spcPts val="0"/>
              </a:spcBef>
              <a:buFont typeface="Wingdings" pitchFamily="2" charset="2"/>
              <a:buChar char=""/>
            </a:pPr>
            <a:endParaRPr lang="en-US" dirty="0"/>
          </a:p>
          <a:p>
            <a:pPr>
              <a:lnSpc>
                <a:spcPct val="90000"/>
              </a:lnSpc>
              <a:spcBef>
                <a:spcPts val="0"/>
              </a:spcBef>
            </a:pPr>
            <a:r>
              <a:rPr lang="en-US" dirty="0"/>
              <a:t>Clay Pipe</a:t>
            </a:r>
          </a:p>
          <a:p>
            <a:pPr>
              <a:lnSpc>
                <a:spcPct val="90000"/>
              </a:lnSpc>
              <a:spcBef>
                <a:spcPts val="0"/>
              </a:spcBef>
            </a:pPr>
            <a:r>
              <a:rPr lang="en-US" dirty="0" err="1"/>
              <a:t>Goedewaagen</a:t>
            </a:r>
            <a:r>
              <a:rPr lang="en-US" dirty="0"/>
              <a:t> Gouda (Netherlands)</a:t>
            </a:r>
          </a:p>
          <a:p>
            <a:pPr>
              <a:lnSpc>
                <a:spcPct val="90000"/>
              </a:lnSpc>
              <a:spcBef>
                <a:spcPts val="0"/>
              </a:spcBef>
            </a:pPr>
            <a:r>
              <a:rPr lang="en-US" dirty="0"/>
              <a:t>c.1760-1830</a:t>
            </a:r>
          </a:p>
          <a:p>
            <a:pPr>
              <a:lnSpc>
                <a:spcPct val="90000"/>
              </a:lnSpc>
              <a:spcBef>
                <a:spcPts val="0"/>
              </a:spcBef>
            </a:pPr>
            <a:r>
              <a:rPr lang="en-US" dirty="0"/>
              <a:t>Clay, metal</a:t>
            </a:r>
          </a:p>
          <a:p>
            <a:pPr>
              <a:lnSpc>
                <a:spcPct val="90000"/>
              </a:lnSpc>
              <a:spcBef>
                <a:spcPts val="0"/>
              </a:spcBef>
            </a:pPr>
            <a:r>
              <a:rPr lang="en-US" i="1" dirty="0"/>
              <a:t>JJ.1965.325.1</a:t>
            </a:r>
            <a:endParaRPr lang="en-US" dirty="0"/>
          </a:p>
          <a:p>
            <a:pPr indent="-182880">
              <a:lnSpc>
                <a:spcPct val="90000"/>
              </a:lnSpc>
              <a:spcBef>
                <a:spcPts val="0"/>
              </a:spcBef>
              <a:buFont typeface="Wingdings" pitchFamily="2" charset="2"/>
              <a:buChar char=""/>
            </a:pPr>
            <a:endParaRPr lang="en-US" dirty="0"/>
          </a:p>
          <a:p>
            <a:pPr indent="-182880">
              <a:lnSpc>
                <a:spcPct val="90000"/>
              </a:lnSpc>
              <a:buFont typeface="Wingdings" pitchFamily="2" charset="2"/>
              <a:buChar char=""/>
            </a:pPr>
            <a:endParaRPr lang="en-US" dirty="0"/>
          </a:p>
        </p:txBody>
      </p:sp>
    </p:spTree>
    <p:extLst>
      <p:ext uri="{BB962C8B-B14F-4D97-AF65-F5344CB8AC3E}">
        <p14:creationId xmlns:p14="http://schemas.microsoft.com/office/powerpoint/2010/main" val="201505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AAB7CC10-D897-4F5F-AB93-DA15E87BF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5621A-A93F-46B7-A391-7BA50A660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10" y="176109"/>
            <a:ext cx="6059524" cy="1645919"/>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BE590DAB-D4F2-44BC-A60F-9679E9DF17D6}"/>
              </a:ext>
            </a:extLst>
          </p:cNvPr>
          <p:cNvSpPr>
            <a:spLocks noGrp="1"/>
          </p:cNvSpPr>
          <p:nvPr>
            <p:ph type="title"/>
          </p:nvPr>
        </p:nvSpPr>
        <p:spPr>
          <a:xfrm>
            <a:off x="6449961" y="284176"/>
            <a:ext cx="5094980" cy="1508760"/>
          </a:xfrm>
        </p:spPr>
        <p:txBody>
          <a:bodyPr vert="horz" lIns="91440" tIns="45720" rIns="91440" bIns="45720" rtlCol="0" anchor="ctr">
            <a:normAutofit fontScale="90000"/>
          </a:bodyPr>
          <a:lstStyle/>
          <a:p>
            <a:r>
              <a:rPr lang="en-US" sz="1900" b="1" dirty="0">
                <a:solidFill>
                  <a:srgbClr val="FF0000"/>
                </a:solidFill>
              </a:rPr>
              <a:t>MYTH: </a:t>
            </a:r>
            <a:br>
              <a:rPr lang="en-US" sz="1900" b="1" dirty="0"/>
            </a:br>
            <a:r>
              <a:rPr lang="en-US" sz="1900" b="1" dirty="0"/>
              <a:t>People “back then” were shorter than they are today.</a:t>
            </a:r>
            <a:br>
              <a:rPr lang="en-US" sz="1900" dirty="0"/>
            </a:br>
            <a:br>
              <a:rPr lang="en-US" sz="1900" dirty="0"/>
            </a:br>
            <a:br>
              <a:rPr lang="en-US" sz="1900" dirty="0"/>
            </a:br>
            <a:endParaRPr lang="en-US" sz="1900" dirty="0"/>
          </a:p>
        </p:txBody>
      </p:sp>
      <p:pic>
        <p:nvPicPr>
          <p:cNvPr id="6" name="Picture Placeholder 5">
            <a:extLst>
              <a:ext uri="{FF2B5EF4-FFF2-40B4-BE49-F238E27FC236}">
                <a16:creationId xmlns:a16="http://schemas.microsoft.com/office/drawing/2014/main" id="{83DCB49B-D8EE-42A8-B302-CFE1B1D3CB0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777011" y="598634"/>
            <a:ext cx="4565669" cy="5619286"/>
          </a:xfrm>
          <a:prstGeom prst="rect">
            <a:avLst/>
          </a:prstGeom>
        </p:spPr>
      </p:pic>
      <p:sp>
        <p:nvSpPr>
          <p:cNvPr id="4" name="Text Placeholder 3">
            <a:extLst>
              <a:ext uri="{FF2B5EF4-FFF2-40B4-BE49-F238E27FC236}">
                <a16:creationId xmlns:a16="http://schemas.microsoft.com/office/drawing/2014/main" id="{D566782B-6825-4733-8EC6-CFE0C31AA821}"/>
              </a:ext>
            </a:extLst>
          </p:cNvPr>
          <p:cNvSpPr>
            <a:spLocks noGrp="1"/>
          </p:cNvSpPr>
          <p:nvPr>
            <p:ph type="body" sz="half" idx="2"/>
          </p:nvPr>
        </p:nvSpPr>
        <p:spPr>
          <a:xfrm>
            <a:off x="6454363" y="2011680"/>
            <a:ext cx="5090578" cy="4206240"/>
          </a:xfrm>
        </p:spPr>
        <p:txBody>
          <a:bodyPr vert="horz" lIns="91440" tIns="45720" rIns="91440" bIns="45720" rtlCol="0">
            <a:normAutofit fontScale="70000" lnSpcReduction="20000"/>
          </a:bodyPr>
          <a:lstStyle/>
          <a:p>
            <a:pPr>
              <a:lnSpc>
                <a:spcPct val="90000"/>
              </a:lnSpc>
              <a:spcBef>
                <a:spcPts val="0"/>
              </a:spcBef>
              <a:spcAft>
                <a:spcPts val="0"/>
              </a:spcAft>
            </a:pPr>
            <a:r>
              <a:rPr lang="en-US" sz="2600" dirty="0"/>
              <a:t>Another common myth is that people slept sitting up. </a:t>
            </a:r>
          </a:p>
          <a:p>
            <a:pPr>
              <a:lnSpc>
                <a:spcPct val="90000"/>
              </a:lnSpc>
              <a:spcBef>
                <a:spcPts val="0"/>
              </a:spcBef>
              <a:spcAft>
                <a:spcPts val="0"/>
              </a:spcAft>
            </a:pPr>
            <a:endParaRPr lang="en-US" sz="2600" dirty="0"/>
          </a:p>
          <a:p>
            <a:pPr>
              <a:lnSpc>
                <a:spcPct val="90000"/>
              </a:lnSpc>
              <a:spcBef>
                <a:spcPts val="0"/>
              </a:spcBef>
              <a:spcAft>
                <a:spcPts val="0"/>
              </a:spcAft>
            </a:pPr>
            <a:r>
              <a:rPr lang="en-US" sz="2600" dirty="0"/>
              <a:t>Both these myths stem from the perception that antique beds often appear to be shorter than modern beds; however, it is an optical illusion. John’s bed, and most others from the period are approximately the same size as beds today. The combination of the canopy, fabric hanging from the top, and the puffy feather mattress just makes beds from the period appear much shorter than they are.</a:t>
            </a:r>
          </a:p>
          <a:p>
            <a:pPr>
              <a:lnSpc>
                <a:spcPct val="90000"/>
              </a:lnSpc>
              <a:spcBef>
                <a:spcPts val="0"/>
              </a:spcBef>
              <a:spcAft>
                <a:spcPts val="0"/>
              </a:spcAft>
            </a:pPr>
            <a:endParaRPr lang="en-US" sz="2600" dirty="0"/>
          </a:p>
          <a:p>
            <a:pPr>
              <a:lnSpc>
                <a:spcPct val="90000"/>
              </a:lnSpc>
              <a:spcBef>
                <a:spcPts val="0"/>
              </a:spcBef>
              <a:spcAft>
                <a:spcPts val="0"/>
              </a:spcAft>
            </a:pPr>
            <a:endParaRPr lang="en-US" sz="2600" dirty="0"/>
          </a:p>
          <a:p>
            <a:pPr>
              <a:lnSpc>
                <a:spcPct val="90000"/>
              </a:lnSpc>
              <a:spcBef>
                <a:spcPts val="0"/>
              </a:spcBef>
              <a:spcAft>
                <a:spcPts val="0"/>
              </a:spcAft>
            </a:pPr>
            <a:endParaRPr lang="en-US" sz="2600" dirty="0"/>
          </a:p>
          <a:p>
            <a:pPr>
              <a:lnSpc>
                <a:spcPct val="90000"/>
              </a:lnSpc>
              <a:spcBef>
                <a:spcPts val="0"/>
              </a:spcBef>
              <a:spcAft>
                <a:spcPts val="0"/>
              </a:spcAft>
            </a:pPr>
            <a:endParaRPr lang="en-US" sz="2600" dirty="0"/>
          </a:p>
          <a:p>
            <a:pPr>
              <a:lnSpc>
                <a:spcPct val="90000"/>
              </a:lnSpc>
              <a:spcBef>
                <a:spcPts val="0"/>
              </a:spcBef>
              <a:spcAft>
                <a:spcPts val="0"/>
              </a:spcAft>
            </a:pPr>
            <a:endParaRPr lang="en-US" sz="2600" dirty="0"/>
          </a:p>
          <a:p>
            <a:pPr>
              <a:lnSpc>
                <a:spcPct val="90000"/>
              </a:lnSpc>
              <a:spcBef>
                <a:spcPts val="0"/>
              </a:spcBef>
              <a:spcAft>
                <a:spcPts val="0"/>
              </a:spcAft>
            </a:pPr>
            <a:r>
              <a:rPr lang="en-US" sz="2600" dirty="0"/>
              <a:t>John Jay’s Bed</a:t>
            </a:r>
          </a:p>
          <a:p>
            <a:pPr>
              <a:lnSpc>
                <a:spcPct val="90000"/>
              </a:lnSpc>
              <a:spcBef>
                <a:spcPts val="0"/>
              </a:spcBef>
              <a:spcAft>
                <a:spcPts val="0"/>
              </a:spcAft>
            </a:pPr>
            <a:r>
              <a:rPr lang="en-US" sz="2600" dirty="0"/>
              <a:t>c.1780</a:t>
            </a:r>
          </a:p>
          <a:p>
            <a:pPr>
              <a:lnSpc>
                <a:spcPct val="90000"/>
              </a:lnSpc>
              <a:spcBef>
                <a:spcPts val="0"/>
              </a:spcBef>
              <a:spcAft>
                <a:spcPts val="0"/>
              </a:spcAft>
            </a:pPr>
            <a:r>
              <a:rPr lang="en-US" sz="2600" dirty="0"/>
              <a:t>Wood, linen</a:t>
            </a:r>
          </a:p>
          <a:p>
            <a:pPr>
              <a:lnSpc>
                <a:spcPct val="90000"/>
              </a:lnSpc>
              <a:spcBef>
                <a:spcPts val="0"/>
              </a:spcBef>
              <a:spcAft>
                <a:spcPts val="0"/>
              </a:spcAft>
            </a:pPr>
            <a:r>
              <a:rPr lang="en-US" sz="2600" i="1" dirty="0"/>
              <a:t>JJ.1958.112</a:t>
            </a:r>
            <a:endParaRPr lang="en-US" sz="2600" dirty="0"/>
          </a:p>
          <a:p>
            <a:pPr indent="-182880">
              <a:lnSpc>
                <a:spcPct val="90000"/>
              </a:lnSpc>
              <a:spcBef>
                <a:spcPts val="0"/>
              </a:spcBef>
              <a:spcAft>
                <a:spcPts val="0"/>
              </a:spcAft>
              <a:buFont typeface="Wingdings" pitchFamily="2" charset="2"/>
              <a:buChar char=""/>
            </a:pPr>
            <a:endParaRPr lang="en-US" sz="1300" dirty="0"/>
          </a:p>
          <a:p>
            <a:pPr indent="-182880">
              <a:lnSpc>
                <a:spcPct val="90000"/>
              </a:lnSpc>
              <a:buFont typeface="Wingdings" pitchFamily="2" charset="2"/>
              <a:buChar char=""/>
            </a:pPr>
            <a:endParaRPr lang="en-US" sz="1300" dirty="0"/>
          </a:p>
        </p:txBody>
      </p:sp>
    </p:spTree>
    <p:extLst>
      <p:ext uri="{BB962C8B-B14F-4D97-AF65-F5344CB8AC3E}">
        <p14:creationId xmlns:p14="http://schemas.microsoft.com/office/powerpoint/2010/main" val="4118544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Rectangle 19">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E590DAB-D4F2-44BC-A60F-9679E9DF17D6}"/>
              </a:ext>
            </a:extLst>
          </p:cNvPr>
          <p:cNvSpPr>
            <a:spLocks noGrp="1"/>
          </p:cNvSpPr>
          <p:nvPr>
            <p:ph type="title"/>
          </p:nvPr>
        </p:nvSpPr>
        <p:spPr>
          <a:xfrm>
            <a:off x="634277" y="284176"/>
            <a:ext cx="3670874" cy="1508760"/>
          </a:xfrm>
        </p:spPr>
        <p:txBody>
          <a:bodyPr vert="horz" lIns="91440" tIns="45720" rIns="91440" bIns="45720" rtlCol="0" anchor="ctr">
            <a:normAutofit/>
          </a:bodyPr>
          <a:lstStyle/>
          <a:p>
            <a:r>
              <a:rPr lang="en-US" sz="1300" b="1" dirty="0">
                <a:solidFill>
                  <a:srgbClr val="FF0000"/>
                </a:solidFill>
              </a:rPr>
              <a:t>MYTH: </a:t>
            </a:r>
            <a:br>
              <a:rPr lang="en-US" sz="1300" b="1" dirty="0"/>
            </a:br>
            <a:r>
              <a:rPr lang="en-US" sz="1300" b="1" dirty="0"/>
              <a:t>A candle’s height could be adjusted to alter burn time, and therefore effect the amount of time a suitor would be able to stay courting.</a:t>
            </a:r>
            <a:br>
              <a:rPr lang="en-US" sz="1300" dirty="0"/>
            </a:br>
            <a:br>
              <a:rPr lang="en-US" sz="1300" dirty="0"/>
            </a:br>
            <a:endParaRPr lang="en-US" sz="1300" dirty="0"/>
          </a:p>
        </p:txBody>
      </p:sp>
      <p:sp>
        <p:nvSpPr>
          <p:cNvPr id="4" name="Text Placeholder 3">
            <a:extLst>
              <a:ext uri="{FF2B5EF4-FFF2-40B4-BE49-F238E27FC236}">
                <a16:creationId xmlns:a16="http://schemas.microsoft.com/office/drawing/2014/main" id="{D566782B-6825-4733-8EC6-CFE0C31AA821}"/>
              </a:ext>
            </a:extLst>
          </p:cNvPr>
          <p:cNvSpPr>
            <a:spLocks noGrp="1"/>
          </p:cNvSpPr>
          <p:nvPr>
            <p:ph type="body" sz="half" idx="2"/>
          </p:nvPr>
        </p:nvSpPr>
        <p:spPr>
          <a:xfrm>
            <a:off x="634277" y="2011680"/>
            <a:ext cx="3676678" cy="4206240"/>
          </a:xfrm>
        </p:spPr>
        <p:txBody>
          <a:bodyPr vert="horz" lIns="91440" tIns="45720" rIns="91440" bIns="45720" rtlCol="0">
            <a:normAutofit lnSpcReduction="10000"/>
          </a:bodyPr>
          <a:lstStyle/>
          <a:p>
            <a:pPr>
              <a:lnSpc>
                <a:spcPct val="90000"/>
              </a:lnSpc>
            </a:pPr>
            <a:r>
              <a:rPr lang="en-US" dirty="0"/>
              <a:t>Although the spiral design of this candle holder was used to adjust a candle’s height and burn time, it was not invented for courting customs.  In truth, these spiral candlesticks were simply a practical design for holding all types of candles, and the adjustable mechanism allowed people to use as much of the candle as possible.</a:t>
            </a:r>
          </a:p>
          <a:p>
            <a:pPr>
              <a:lnSpc>
                <a:spcPct val="90000"/>
              </a:lnSpc>
            </a:pPr>
            <a:endParaRPr lang="en-US" dirty="0"/>
          </a:p>
          <a:p>
            <a:pPr>
              <a:lnSpc>
                <a:spcPct val="90000"/>
              </a:lnSpc>
            </a:pPr>
            <a:r>
              <a:rPr lang="en-US" dirty="0"/>
              <a:t>Courting Candle</a:t>
            </a:r>
          </a:p>
          <a:p>
            <a:pPr>
              <a:lnSpc>
                <a:spcPct val="90000"/>
              </a:lnSpc>
              <a:spcBef>
                <a:spcPts val="0"/>
              </a:spcBef>
            </a:pPr>
            <a:r>
              <a:rPr lang="en-US" dirty="0"/>
              <a:t>19</a:t>
            </a:r>
            <a:r>
              <a:rPr lang="en-US" baseline="30000" dirty="0"/>
              <a:t>th</a:t>
            </a:r>
            <a:r>
              <a:rPr lang="en-US" dirty="0"/>
              <a:t> century</a:t>
            </a:r>
          </a:p>
          <a:p>
            <a:pPr>
              <a:lnSpc>
                <a:spcPct val="90000"/>
              </a:lnSpc>
              <a:spcBef>
                <a:spcPts val="0"/>
              </a:spcBef>
            </a:pPr>
            <a:r>
              <a:rPr lang="en-US" dirty="0"/>
              <a:t>Iron</a:t>
            </a:r>
          </a:p>
          <a:p>
            <a:pPr>
              <a:lnSpc>
                <a:spcPct val="90000"/>
              </a:lnSpc>
              <a:spcBef>
                <a:spcPts val="0"/>
              </a:spcBef>
            </a:pPr>
            <a:r>
              <a:rPr lang="en-US" i="1" dirty="0"/>
              <a:t>JJ.1962.83</a:t>
            </a:r>
            <a:endParaRPr lang="en-US" dirty="0"/>
          </a:p>
          <a:p>
            <a:pPr indent="-182880">
              <a:lnSpc>
                <a:spcPct val="90000"/>
              </a:lnSpc>
              <a:spcBef>
                <a:spcPts val="0"/>
              </a:spcBef>
              <a:buFont typeface="Wingdings" pitchFamily="2" charset="2"/>
              <a:buChar char=""/>
            </a:pPr>
            <a:endParaRPr lang="en-US" sz="1500" dirty="0"/>
          </a:p>
          <a:p>
            <a:pPr indent="-182880">
              <a:lnSpc>
                <a:spcPct val="90000"/>
              </a:lnSpc>
              <a:buFont typeface="Wingdings" pitchFamily="2" charset="2"/>
              <a:buChar char=""/>
            </a:pPr>
            <a:endParaRPr lang="en-US" sz="1500" dirty="0"/>
          </a:p>
        </p:txBody>
      </p:sp>
      <p:sp>
        <p:nvSpPr>
          <p:cNvPr id="22" name="Rectangle 21">
            <a:extLst>
              <a:ext uri="{FF2B5EF4-FFF2-40B4-BE49-F238E27FC236}">
                <a16:creationId xmlns:a16="http://schemas.microsoft.com/office/drawing/2014/main" id="{2EA7C9D2-294E-4B1D-9700-BA3D38743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tx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6" name="Picture Placeholder 5">
            <a:extLst>
              <a:ext uri="{FF2B5EF4-FFF2-40B4-BE49-F238E27FC236}">
                <a16:creationId xmlns:a16="http://schemas.microsoft.com/office/drawing/2014/main" id="{83DCB49B-D8EE-42A8-B302-CFE1B1D3CB0F}"/>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13122" b="-3"/>
          <a:stretch/>
        </p:blipFill>
        <p:spPr>
          <a:xfrm rot="5400000">
            <a:off x="5594526" y="982697"/>
            <a:ext cx="5619286" cy="4851160"/>
          </a:xfrm>
          <a:prstGeom prst="rect">
            <a:avLst/>
          </a:prstGeom>
        </p:spPr>
      </p:pic>
    </p:spTree>
    <p:extLst>
      <p:ext uri="{BB962C8B-B14F-4D97-AF65-F5344CB8AC3E}">
        <p14:creationId xmlns:p14="http://schemas.microsoft.com/office/powerpoint/2010/main" val="97523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0">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2">
            <a:extLst>
              <a:ext uri="{FF2B5EF4-FFF2-40B4-BE49-F238E27FC236}">
                <a16:creationId xmlns:a16="http://schemas.microsoft.com/office/drawing/2014/main" id="{AAB7CC10-D897-4F5F-AB93-DA15E87BF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20" name="Rectangle 14">
            <a:extLst>
              <a:ext uri="{FF2B5EF4-FFF2-40B4-BE49-F238E27FC236}">
                <a16:creationId xmlns:a16="http://schemas.microsoft.com/office/drawing/2014/main" id="{D075621A-A93F-46B7-A391-7BA50A660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10" y="176109"/>
            <a:ext cx="6059524" cy="1645919"/>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73B59E68-66BD-4CCE-8918-3922C9F1E868}"/>
              </a:ext>
            </a:extLst>
          </p:cNvPr>
          <p:cNvSpPr>
            <a:spLocks noGrp="1"/>
          </p:cNvSpPr>
          <p:nvPr>
            <p:ph type="title"/>
          </p:nvPr>
        </p:nvSpPr>
        <p:spPr>
          <a:xfrm>
            <a:off x="6449961" y="284176"/>
            <a:ext cx="5094980" cy="1508760"/>
          </a:xfrm>
        </p:spPr>
        <p:txBody>
          <a:bodyPr vert="horz" lIns="91440" tIns="45720" rIns="91440" bIns="45720" rtlCol="0" anchor="ctr">
            <a:normAutofit fontScale="90000"/>
          </a:bodyPr>
          <a:lstStyle/>
          <a:p>
            <a:r>
              <a:rPr lang="en-US" sz="1600" b="1" dirty="0">
                <a:solidFill>
                  <a:srgbClr val="FF0000"/>
                </a:solidFill>
              </a:rPr>
              <a:t>MYTH: </a:t>
            </a:r>
            <a:br>
              <a:rPr lang="en-US" sz="1600" b="1" dirty="0"/>
            </a:br>
            <a:r>
              <a:rPr lang="en-US" sz="1600" b="1" dirty="0"/>
              <a:t>This piece of furniture was invented during the Victorian era and is called a “fainting couch” because women would need a place to catch themselves should their tight corsets cause a fainting spell.</a:t>
            </a:r>
            <a:br>
              <a:rPr lang="en-US" sz="1600" dirty="0"/>
            </a:br>
            <a:endParaRPr lang="en-US" sz="1600" dirty="0"/>
          </a:p>
        </p:txBody>
      </p:sp>
      <p:pic>
        <p:nvPicPr>
          <p:cNvPr id="6" name="Picture Placeholder 5">
            <a:extLst>
              <a:ext uri="{FF2B5EF4-FFF2-40B4-BE49-F238E27FC236}">
                <a16:creationId xmlns:a16="http://schemas.microsoft.com/office/drawing/2014/main" id="{174D49A1-9EB6-4A44-AB79-274A2B67D64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634275" y="964377"/>
            <a:ext cx="4851141" cy="4887799"/>
          </a:xfrm>
          <a:prstGeom prst="rect">
            <a:avLst/>
          </a:prstGeom>
        </p:spPr>
      </p:pic>
      <p:sp>
        <p:nvSpPr>
          <p:cNvPr id="4" name="Text Placeholder 3">
            <a:extLst>
              <a:ext uri="{FF2B5EF4-FFF2-40B4-BE49-F238E27FC236}">
                <a16:creationId xmlns:a16="http://schemas.microsoft.com/office/drawing/2014/main" id="{1604CE90-203C-467C-9599-8C83EBD3E0D5}"/>
              </a:ext>
            </a:extLst>
          </p:cNvPr>
          <p:cNvSpPr>
            <a:spLocks noGrp="1"/>
          </p:cNvSpPr>
          <p:nvPr>
            <p:ph type="body" sz="half" idx="2"/>
          </p:nvPr>
        </p:nvSpPr>
        <p:spPr>
          <a:xfrm>
            <a:off x="6454363" y="2011680"/>
            <a:ext cx="5090578" cy="4206240"/>
          </a:xfrm>
        </p:spPr>
        <p:txBody>
          <a:bodyPr vert="horz" lIns="91440" tIns="45720" rIns="91440" bIns="45720" rtlCol="0">
            <a:normAutofit lnSpcReduction="10000"/>
          </a:bodyPr>
          <a:lstStyle/>
          <a:p>
            <a:pPr>
              <a:lnSpc>
                <a:spcPct val="90000"/>
              </a:lnSpc>
            </a:pPr>
            <a:r>
              <a:rPr lang="en-US" dirty="0"/>
              <a:t>Another common myth is that these were called “daybeds” and were used as a casual resting place during the day, as it was considered improper to nap in one’s bed during the day. </a:t>
            </a:r>
          </a:p>
          <a:p>
            <a:pPr>
              <a:lnSpc>
                <a:spcPct val="90000"/>
              </a:lnSpc>
            </a:pPr>
            <a:r>
              <a:rPr lang="en-US" dirty="0"/>
              <a:t>In truth, daybeds have been around since ancient Egypt. While they would have been a convenient place to rest if a woman felt faint or ill from her tight corset, in reality they were just designed as a fashionable piece of furniture. </a:t>
            </a:r>
          </a:p>
          <a:p>
            <a:pPr>
              <a:lnSpc>
                <a:spcPct val="90000"/>
              </a:lnSpc>
              <a:spcBef>
                <a:spcPts val="0"/>
              </a:spcBef>
            </a:pPr>
            <a:r>
              <a:rPr lang="en-US" dirty="0"/>
              <a:t> </a:t>
            </a:r>
          </a:p>
          <a:p>
            <a:pPr>
              <a:lnSpc>
                <a:spcPct val="90000"/>
              </a:lnSpc>
              <a:spcBef>
                <a:spcPts val="0"/>
              </a:spcBef>
            </a:pPr>
            <a:endParaRPr lang="en-US" dirty="0"/>
          </a:p>
          <a:p>
            <a:pPr>
              <a:lnSpc>
                <a:spcPct val="90000"/>
              </a:lnSpc>
              <a:spcBef>
                <a:spcPts val="0"/>
              </a:spcBef>
            </a:pPr>
            <a:endParaRPr lang="en-US" dirty="0"/>
          </a:p>
          <a:p>
            <a:pPr>
              <a:lnSpc>
                <a:spcPct val="90000"/>
              </a:lnSpc>
              <a:spcBef>
                <a:spcPts val="0"/>
              </a:spcBef>
            </a:pPr>
            <a:r>
              <a:rPr lang="en-US" dirty="0"/>
              <a:t>Fainting Couch or Day Bed</a:t>
            </a:r>
          </a:p>
          <a:p>
            <a:pPr>
              <a:lnSpc>
                <a:spcPct val="90000"/>
              </a:lnSpc>
              <a:spcBef>
                <a:spcPts val="0"/>
              </a:spcBef>
            </a:pPr>
            <a:r>
              <a:rPr lang="en-US" dirty="0"/>
              <a:t>19</a:t>
            </a:r>
            <a:r>
              <a:rPr lang="en-US" baseline="30000" dirty="0"/>
              <a:t>th</a:t>
            </a:r>
            <a:r>
              <a:rPr lang="en-US" dirty="0"/>
              <a:t> century</a:t>
            </a:r>
          </a:p>
          <a:p>
            <a:pPr>
              <a:lnSpc>
                <a:spcPct val="90000"/>
              </a:lnSpc>
              <a:spcBef>
                <a:spcPts val="0"/>
              </a:spcBef>
            </a:pPr>
            <a:r>
              <a:rPr lang="en-US" dirty="0"/>
              <a:t>Walnut, maple</a:t>
            </a:r>
          </a:p>
          <a:p>
            <a:pPr>
              <a:lnSpc>
                <a:spcPct val="90000"/>
              </a:lnSpc>
              <a:spcBef>
                <a:spcPts val="0"/>
              </a:spcBef>
            </a:pPr>
            <a:r>
              <a:rPr lang="en-US" i="1" dirty="0"/>
              <a:t>JJ.1958.622</a:t>
            </a:r>
            <a:r>
              <a:rPr lang="en-US" dirty="0"/>
              <a:t> </a:t>
            </a:r>
          </a:p>
          <a:p>
            <a:pPr indent="-182880">
              <a:lnSpc>
                <a:spcPct val="90000"/>
              </a:lnSpc>
              <a:buFont typeface="Wingdings" pitchFamily="2" charset="2"/>
              <a:buChar char=""/>
            </a:pPr>
            <a:endParaRPr lang="en-US" sz="1100" dirty="0"/>
          </a:p>
        </p:txBody>
      </p:sp>
    </p:spTree>
    <p:extLst>
      <p:ext uri="{BB962C8B-B14F-4D97-AF65-F5344CB8AC3E}">
        <p14:creationId xmlns:p14="http://schemas.microsoft.com/office/powerpoint/2010/main" val="3658246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03445F7-FD8B-494B-8F82-8DFCE98D1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126A9BA-045C-45E7-AF03-BAE3E00AF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E1390BE-661C-4542-94C1-E77BE592DD79}"/>
              </a:ext>
            </a:extLst>
          </p:cNvPr>
          <p:cNvPicPr>
            <a:picLocks noChangeAspect="1"/>
          </p:cNvPicPr>
          <p:nvPr/>
        </p:nvPicPr>
        <p:blipFill rotWithShape="1">
          <a:blip r:embed="rId2"/>
          <a:srcRect r="565"/>
          <a:stretch/>
        </p:blipFill>
        <p:spPr>
          <a:xfrm>
            <a:off x="2409285" y="964692"/>
            <a:ext cx="7365809" cy="4924044"/>
          </a:xfrm>
          <a:prstGeom prst="rect">
            <a:avLst/>
          </a:prstGeom>
        </p:spPr>
      </p:pic>
    </p:spTree>
    <p:extLst>
      <p:ext uri="{BB962C8B-B14F-4D97-AF65-F5344CB8AC3E}">
        <p14:creationId xmlns:p14="http://schemas.microsoft.com/office/powerpoint/2010/main" val="732129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0A87112-F48F-47DB-B0A0-8DF73F98661C}"/>
              </a:ext>
            </a:extLst>
          </p:cNvPr>
          <p:cNvSpPr>
            <a:spLocks noGrp="1"/>
          </p:cNvSpPr>
          <p:nvPr>
            <p:ph type="title"/>
          </p:nvPr>
        </p:nvSpPr>
        <p:spPr>
          <a:xfrm>
            <a:off x="634277" y="284176"/>
            <a:ext cx="3670874" cy="1508760"/>
          </a:xfrm>
        </p:spPr>
        <p:txBody>
          <a:bodyPr vert="horz" lIns="91440" tIns="45720" rIns="91440" bIns="45720" rtlCol="0" anchor="ctr">
            <a:normAutofit fontScale="90000"/>
          </a:bodyPr>
          <a:lstStyle/>
          <a:p>
            <a:r>
              <a:rPr lang="en-US" sz="1900" b="1" dirty="0">
                <a:solidFill>
                  <a:srgbClr val="FF0000"/>
                </a:solidFill>
              </a:rPr>
              <a:t>MYTH: </a:t>
            </a:r>
            <a:br>
              <a:rPr lang="en-US" sz="1900" b="1" dirty="0"/>
            </a:br>
            <a:r>
              <a:rPr lang="en-US" sz="1900" b="1" dirty="0"/>
              <a:t>Artists charged more to paint hands, as they are more difficult to execute accurately.</a:t>
            </a:r>
            <a:br>
              <a:rPr lang="en-US" sz="1900" dirty="0"/>
            </a:br>
            <a:endParaRPr lang="en-US" sz="1900" dirty="0"/>
          </a:p>
        </p:txBody>
      </p:sp>
      <p:sp>
        <p:nvSpPr>
          <p:cNvPr id="4" name="Text Placeholder 3">
            <a:extLst>
              <a:ext uri="{FF2B5EF4-FFF2-40B4-BE49-F238E27FC236}">
                <a16:creationId xmlns:a16="http://schemas.microsoft.com/office/drawing/2014/main" id="{B6748071-3CBD-465F-9CCA-5379A41B0740}"/>
              </a:ext>
            </a:extLst>
          </p:cNvPr>
          <p:cNvSpPr>
            <a:spLocks noGrp="1"/>
          </p:cNvSpPr>
          <p:nvPr>
            <p:ph type="body" sz="half" idx="2"/>
          </p:nvPr>
        </p:nvSpPr>
        <p:spPr>
          <a:xfrm>
            <a:off x="634277" y="2011680"/>
            <a:ext cx="3676678" cy="4206240"/>
          </a:xfrm>
        </p:spPr>
        <p:txBody>
          <a:bodyPr vert="horz" lIns="91440" tIns="45720" rIns="91440" bIns="45720" rtlCol="0">
            <a:normAutofit/>
          </a:bodyPr>
          <a:lstStyle/>
          <a:p>
            <a:pPr>
              <a:lnSpc>
                <a:spcPct val="90000"/>
              </a:lnSpc>
              <a:spcBef>
                <a:spcPts val="0"/>
              </a:spcBef>
              <a:spcAft>
                <a:spcPts val="0"/>
              </a:spcAft>
            </a:pPr>
            <a:r>
              <a:rPr lang="en-US" dirty="0"/>
              <a:t>Many people believe that during the 18</a:t>
            </a:r>
            <a:r>
              <a:rPr lang="en-US" baseline="30000" dirty="0"/>
              <a:t>th</a:t>
            </a:r>
            <a:r>
              <a:rPr lang="en-US" dirty="0"/>
              <a:t> century, men who posed for portraits often did so with one hand inside their jacket pocket for this reason. While hands are challenging for artists, the hand-in-jacket look was simply a striking, and dignified, stance for someone to take for a portrait. </a:t>
            </a:r>
          </a:p>
          <a:p>
            <a:pPr>
              <a:lnSpc>
                <a:spcPct val="90000"/>
              </a:lnSpc>
              <a:spcBef>
                <a:spcPts val="0"/>
              </a:spcBef>
              <a:spcAft>
                <a:spcPts val="0"/>
              </a:spcAft>
            </a:pPr>
            <a:r>
              <a:rPr lang="en-US" dirty="0"/>
              <a:t> </a:t>
            </a:r>
          </a:p>
          <a:p>
            <a:pPr>
              <a:lnSpc>
                <a:spcPct val="90000"/>
              </a:lnSpc>
              <a:spcBef>
                <a:spcPts val="0"/>
              </a:spcBef>
              <a:spcAft>
                <a:spcPts val="0"/>
              </a:spcAft>
            </a:pPr>
            <a:endParaRPr lang="en-US" dirty="0"/>
          </a:p>
          <a:p>
            <a:pPr>
              <a:lnSpc>
                <a:spcPct val="90000"/>
              </a:lnSpc>
              <a:spcBef>
                <a:spcPts val="0"/>
              </a:spcBef>
              <a:spcAft>
                <a:spcPts val="0"/>
              </a:spcAft>
            </a:pPr>
            <a:r>
              <a:rPr lang="en-US" dirty="0"/>
              <a:t>Portrait of Auguste Jay (1665-1751)</a:t>
            </a:r>
          </a:p>
          <a:p>
            <a:pPr>
              <a:lnSpc>
                <a:spcPct val="90000"/>
              </a:lnSpc>
              <a:spcBef>
                <a:spcPts val="0"/>
              </a:spcBef>
              <a:spcAft>
                <a:spcPts val="0"/>
              </a:spcAft>
            </a:pPr>
            <a:r>
              <a:rPr lang="en-US" dirty="0"/>
              <a:t>Attributed to Evert </a:t>
            </a:r>
            <a:r>
              <a:rPr lang="en-US" dirty="0" err="1"/>
              <a:t>Duyckinck</a:t>
            </a:r>
            <a:r>
              <a:rPr lang="en-US" dirty="0"/>
              <a:t> III </a:t>
            </a:r>
          </a:p>
          <a:p>
            <a:pPr>
              <a:lnSpc>
                <a:spcPct val="90000"/>
              </a:lnSpc>
              <a:spcBef>
                <a:spcPts val="0"/>
              </a:spcBef>
              <a:spcAft>
                <a:spcPts val="0"/>
              </a:spcAft>
            </a:pPr>
            <a:r>
              <a:rPr lang="en-US" dirty="0"/>
              <a:t>c. 1697</a:t>
            </a:r>
          </a:p>
          <a:p>
            <a:pPr>
              <a:lnSpc>
                <a:spcPct val="90000"/>
              </a:lnSpc>
              <a:spcBef>
                <a:spcPts val="0"/>
              </a:spcBef>
              <a:spcAft>
                <a:spcPts val="0"/>
              </a:spcAft>
            </a:pPr>
            <a:r>
              <a:rPr lang="en-US" dirty="0"/>
              <a:t>Oil on canvas</a:t>
            </a:r>
          </a:p>
          <a:p>
            <a:pPr>
              <a:lnSpc>
                <a:spcPct val="90000"/>
              </a:lnSpc>
              <a:spcBef>
                <a:spcPts val="0"/>
              </a:spcBef>
              <a:spcAft>
                <a:spcPts val="0"/>
              </a:spcAft>
            </a:pPr>
            <a:r>
              <a:rPr lang="en-US" i="1" dirty="0"/>
              <a:t>JJ.1982.89</a:t>
            </a:r>
            <a:endParaRPr lang="en-US" dirty="0"/>
          </a:p>
          <a:p>
            <a:pPr indent="-182880">
              <a:lnSpc>
                <a:spcPct val="90000"/>
              </a:lnSpc>
              <a:buFont typeface="Wingdings" pitchFamily="2" charset="2"/>
              <a:buChar char=""/>
            </a:pPr>
            <a:endParaRPr lang="en-US" sz="1500" dirty="0"/>
          </a:p>
        </p:txBody>
      </p:sp>
      <p:sp>
        <p:nvSpPr>
          <p:cNvPr id="13" name="Rectangle 12">
            <a:extLst>
              <a:ext uri="{FF2B5EF4-FFF2-40B4-BE49-F238E27FC236}">
                <a16:creationId xmlns:a16="http://schemas.microsoft.com/office/drawing/2014/main" id="{2EA7C9D2-294E-4B1D-9700-BA3D38743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tx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6" name="Picture Placeholder 5">
            <a:extLst>
              <a:ext uri="{FF2B5EF4-FFF2-40B4-BE49-F238E27FC236}">
                <a16:creationId xmlns:a16="http://schemas.microsoft.com/office/drawing/2014/main" id="{82A12FD2-3042-4EA0-A930-AFDF2A03BBC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9686" b="19686"/>
          <a:stretch>
            <a:fillRect/>
          </a:stretch>
        </p:blipFill>
        <p:spPr>
          <a:xfrm>
            <a:off x="5262368" y="926438"/>
            <a:ext cx="6283602" cy="4963678"/>
          </a:xfrm>
          <a:prstGeom prst="rect">
            <a:avLst/>
          </a:prstGeom>
        </p:spPr>
      </p:pic>
    </p:spTree>
    <p:extLst>
      <p:ext uri="{BB962C8B-B14F-4D97-AF65-F5344CB8AC3E}">
        <p14:creationId xmlns:p14="http://schemas.microsoft.com/office/powerpoint/2010/main" val="159339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AAB7CC10-D897-4F5F-AB93-DA15E87BF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075621A-A93F-46B7-A391-7BA50A660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10" y="176109"/>
            <a:ext cx="6059524" cy="1645919"/>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BE590DAB-D4F2-44BC-A60F-9679E9DF17D6}"/>
              </a:ext>
            </a:extLst>
          </p:cNvPr>
          <p:cNvSpPr>
            <a:spLocks noGrp="1"/>
          </p:cNvSpPr>
          <p:nvPr>
            <p:ph type="title"/>
          </p:nvPr>
        </p:nvSpPr>
        <p:spPr>
          <a:xfrm>
            <a:off x="6449961" y="284176"/>
            <a:ext cx="5094980" cy="1508760"/>
          </a:xfrm>
        </p:spPr>
        <p:txBody>
          <a:bodyPr vert="horz" lIns="91440" tIns="45720" rIns="91440" bIns="45720" rtlCol="0" anchor="ctr">
            <a:normAutofit fontScale="90000"/>
          </a:bodyPr>
          <a:lstStyle/>
          <a:p>
            <a:r>
              <a:rPr lang="en-US" sz="1900" b="1" dirty="0">
                <a:solidFill>
                  <a:srgbClr val="FF0000"/>
                </a:solidFill>
              </a:rPr>
              <a:t>MYTH: </a:t>
            </a:r>
            <a:br>
              <a:rPr lang="en-US" sz="1900" b="1" dirty="0">
                <a:solidFill>
                  <a:srgbClr val="FF0000"/>
                </a:solidFill>
              </a:rPr>
            </a:br>
            <a:r>
              <a:rPr lang="en-US" sz="1900" b="1" dirty="0"/>
              <a:t>Fire screens were designed to protect a woman’s makeup, made of wax, from melting.</a:t>
            </a:r>
            <a:br>
              <a:rPr lang="en-US" sz="1900" dirty="0"/>
            </a:br>
            <a:br>
              <a:rPr lang="en-US" sz="1900" dirty="0"/>
            </a:br>
            <a:endParaRPr lang="en-US" sz="1900" dirty="0"/>
          </a:p>
        </p:txBody>
      </p:sp>
      <p:pic>
        <p:nvPicPr>
          <p:cNvPr id="6" name="Picture Placeholder 5">
            <a:extLst>
              <a:ext uri="{FF2B5EF4-FFF2-40B4-BE49-F238E27FC236}">
                <a16:creationId xmlns:a16="http://schemas.microsoft.com/office/drawing/2014/main" id="{83DCB49B-D8EE-42A8-B302-CFE1B1D3CB0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1655024" y="598634"/>
            <a:ext cx="2809643" cy="5619286"/>
          </a:xfrm>
          <a:prstGeom prst="rect">
            <a:avLst/>
          </a:prstGeom>
        </p:spPr>
      </p:pic>
      <p:sp>
        <p:nvSpPr>
          <p:cNvPr id="4" name="Text Placeholder 3">
            <a:extLst>
              <a:ext uri="{FF2B5EF4-FFF2-40B4-BE49-F238E27FC236}">
                <a16:creationId xmlns:a16="http://schemas.microsoft.com/office/drawing/2014/main" id="{D566782B-6825-4733-8EC6-CFE0C31AA821}"/>
              </a:ext>
            </a:extLst>
          </p:cNvPr>
          <p:cNvSpPr>
            <a:spLocks noGrp="1"/>
          </p:cNvSpPr>
          <p:nvPr>
            <p:ph type="body" sz="half" idx="2"/>
          </p:nvPr>
        </p:nvSpPr>
        <p:spPr>
          <a:xfrm>
            <a:off x="6454363" y="2011680"/>
            <a:ext cx="5090578" cy="4206240"/>
          </a:xfrm>
        </p:spPr>
        <p:txBody>
          <a:bodyPr vert="horz" lIns="91440" tIns="45720" rIns="91440" bIns="45720" rtlCol="0">
            <a:normAutofit/>
          </a:bodyPr>
          <a:lstStyle/>
          <a:p>
            <a:pPr>
              <a:lnSpc>
                <a:spcPct val="90000"/>
              </a:lnSpc>
              <a:spcBef>
                <a:spcPts val="0"/>
              </a:spcBef>
              <a:spcAft>
                <a:spcPts val="600"/>
              </a:spcAft>
            </a:pPr>
            <a:r>
              <a:rPr lang="en-US" dirty="0"/>
              <a:t>This was probably not the case as women only wore makeup on very rare occasions during the Colonial era; they would not have worried much about it melting off from day-to-day. In fact, fire screens like this were made as a barrier between them and the fire so they could be more comfortable, and not overwhelmed by the fire’s direct heat. </a:t>
            </a:r>
          </a:p>
          <a:p>
            <a:pPr>
              <a:lnSpc>
                <a:spcPct val="90000"/>
              </a:lnSpc>
              <a:spcBef>
                <a:spcPts val="0"/>
              </a:spcBef>
              <a:spcAft>
                <a:spcPts val="600"/>
              </a:spcAft>
            </a:pPr>
            <a:r>
              <a:rPr lang="en-US" dirty="0"/>
              <a:t> </a:t>
            </a:r>
          </a:p>
          <a:p>
            <a:pPr>
              <a:lnSpc>
                <a:spcPct val="90000"/>
              </a:lnSpc>
              <a:spcBef>
                <a:spcPts val="0"/>
              </a:spcBef>
              <a:spcAft>
                <a:spcPts val="600"/>
              </a:spcAft>
            </a:pPr>
            <a:endParaRPr lang="en-US" dirty="0"/>
          </a:p>
          <a:p>
            <a:pPr>
              <a:lnSpc>
                <a:spcPct val="90000"/>
              </a:lnSpc>
              <a:spcBef>
                <a:spcPts val="0"/>
              </a:spcBef>
              <a:spcAft>
                <a:spcPts val="600"/>
              </a:spcAft>
            </a:pPr>
            <a:endParaRPr lang="en-US" dirty="0"/>
          </a:p>
          <a:p>
            <a:pPr>
              <a:lnSpc>
                <a:spcPct val="90000"/>
              </a:lnSpc>
              <a:spcBef>
                <a:spcPts val="0"/>
              </a:spcBef>
              <a:spcAft>
                <a:spcPts val="0"/>
              </a:spcAft>
            </a:pPr>
            <a:r>
              <a:rPr lang="en-US" dirty="0"/>
              <a:t>Fire Screen</a:t>
            </a:r>
          </a:p>
          <a:p>
            <a:pPr>
              <a:lnSpc>
                <a:spcPct val="90000"/>
              </a:lnSpc>
              <a:spcBef>
                <a:spcPts val="0"/>
              </a:spcBef>
              <a:spcAft>
                <a:spcPts val="0"/>
              </a:spcAft>
            </a:pPr>
            <a:r>
              <a:rPr lang="en-US" dirty="0"/>
              <a:t>c. 1750</a:t>
            </a:r>
          </a:p>
          <a:p>
            <a:pPr>
              <a:lnSpc>
                <a:spcPct val="90000"/>
              </a:lnSpc>
              <a:spcBef>
                <a:spcPts val="0"/>
              </a:spcBef>
              <a:spcAft>
                <a:spcPts val="0"/>
              </a:spcAft>
            </a:pPr>
            <a:r>
              <a:rPr lang="en-US" dirty="0"/>
              <a:t>Wool, silk, cotton, mahogany, brass</a:t>
            </a:r>
          </a:p>
          <a:p>
            <a:pPr>
              <a:lnSpc>
                <a:spcPct val="90000"/>
              </a:lnSpc>
              <a:spcBef>
                <a:spcPts val="0"/>
              </a:spcBef>
              <a:spcAft>
                <a:spcPts val="0"/>
              </a:spcAft>
            </a:pPr>
            <a:r>
              <a:rPr lang="en-US" i="1" dirty="0"/>
              <a:t>JJ.1964.166</a:t>
            </a:r>
            <a:endParaRPr lang="en-US" dirty="0"/>
          </a:p>
        </p:txBody>
      </p:sp>
    </p:spTree>
    <p:extLst>
      <p:ext uri="{BB962C8B-B14F-4D97-AF65-F5344CB8AC3E}">
        <p14:creationId xmlns:p14="http://schemas.microsoft.com/office/powerpoint/2010/main" val="4280907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7307B9E-5D02-4F1E-A25D-37CFD9622390}"/>
              </a:ext>
            </a:extLst>
          </p:cNvPr>
          <p:cNvSpPr>
            <a:spLocks noGrp="1"/>
          </p:cNvSpPr>
          <p:nvPr>
            <p:ph type="title"/>
          </p:nvPr>
        </p:nvSpPr>
        <p:spPr>
          <a:xfrm>
            <a:off x="634277" y="284176"/>
            <a:ext cx="3670874" cy="1508760"/>
          </a:xfrm>
        </p:spPr>
        <p:txBody>
          <a:bodyPr vert="horz" lIns="91440" tIns="45720" rIns="91440" bIns="45720" rtlCol="0" anchor="ctr">
            <a:normAutofit fontScale="90000"/>
          </a:bodyPr>
          <a:lstStyle/>
          <a:p>
            <a:r>
              <a:rPr lang="en-US" sz="1900" b="1" dirty="0">
                <a:solidFill>
                  <a:srgbClr val="FF0000"/>
                </a:solidFill>
              </a:rPr>
              <a:t>MYTH: </a:t>
            </a:r>
            <a:br>
              <a:rPr lang="en-US" sz="1900" b="1" dirty="0"/>
            </a:br>
            <a:r>
              <a:rPr lang="en-US" sz="1900" b="1" dirty="0"/>
              <a:t>The phrase “too many irons in the fire” has its origin in the early chore of ironing clothes. </a:t>
            </a:r>
            <a:br>
              <a:rPr lang="en-US" sz="1900" dirty="0"/>
            </a:br>
            <a:endParaRPr lang="en-US" sz="1900" dirty="0"/>
          </a:p>
        </p:txBody>
      </p:sp>
      <p:sp>
        <p:nvSpPr>
          <p:cNvPr id="4" name="Text Placeholder 3">
            <a:extLst>
              <a:ext uri="{FF2B5EF4-FFF2-40B4-BE49-F238E27FC236}">
                <a16:creationId xmlns:a16="http://schemas.microsoft.com/office/drawing/2014/main" id="{FBDCFABD-8DD7-415E-94BD-920620633FCF}"/>
              </a:ext>
            </a:extLst>
          </p:cNvPr>
          <p:cNvSpPr>
            <a:spLocks noGrp="1"/>
          </p:cNvSpPr>
          <p:nvPr>
            <p:ph type="body" sz="half" idx="2"/>
          </p:nvPr>
        </p:nvSpPr>
        <p:spPr>
          <a:xfrm>
            <a:off x="634277" y="2011679"/>
            <a:ext cx="3676678" cy="4670211"/>
          </a:xfrm>
        </p:spPr>
        <p:txBody>
          <a:bodyPr vert="horz" lIns="91440" tIns="45720" rIns="91440" bIns="45720" rtlCol="0">
            <a:normAutofit fontScale="92500" lnSpcReduction="10000"/>
          </a:bodyPr>
          <a:lstStyle/>
          <a:p>
            <a:pPr>
              <a:lnSpc>
                <a:spcPct val="90000"/>
              </a:lnSpc>
              <a:spcBef>
                <a:spcPts val="0"/>
              </a:spcBef>
              <a:spcAft>
                <a:spcPts val="0"/>
              </a:spcAft>
            </a:pPr>
            <a:r>
              <a:rPr lang="en-US" dirty="0"/>
              <a:t>The myth refers to early 19</a:t>
            </a:r>
            <a:r>
              <a:rPr lang="en-US" baseline="30000" dirty="0"/>
              <a:t>th</a:t>
            </a:r>
            <a:r>
              <a:rPr lang="en-US" dirty="0"/>
              <a:t> century laundresses. While working, they would be using one iron, and have at least one other heating up on the stove or by the fire. The myth suggested that too many irons heating up at once might cause a fire.  </a:t>
            </a:r>
          </a:p>
          <a:p>
            <a:pPr>
              <a:lnSpc>
                <a:spcPct val="90000"/>
              </a:lnSpc>
              <a:spcBef>
                <a:spcPts val="0"/>
              </a:spcBef>
              <a:spcAft>
                <a:spcPts val="0"/>
              </a:spcAft>
            </a:pPr>
            <a:r>
              <a:rPr lang="en-US" dirty="0"/>
              <a:t> </a:t>
            </a:r>
          </a:p>
          <a:p>
            <a:pPr>
              <a:lnSpc>
                <a:spcPct val="90000"/>
              </a:lnSpc>
              <a:spcBef>
                <a:spcPts val="0"/>
              </a:spcBef>
              <a:spcAft>
                <a:spcPts val="0"/>
              </a:spcAft>
            </a:pPr>
            <a:r>
              <a:rPr lang="en-US" dirty="0"/>
              <a:t>In truth, historians believe the saying likely originated in the blacksmith trade. Smiths would often keep more than one iron heating up at any given time to increase their productivity. An iron left on the fire too long could be damaged to the point of being useless.</a:t>
            </a:r>
          </a:p>
          <a:p>
            <a:pPr>
              <a:lnSpc>
                <a:spcPct val="90000"/>
              </a:lnSpc>
              <a:spcBef>
                <a:spcPts val="0"/>
              </a:spcBef>
              <a:spcAft>
                <a:spcPts val="0"/>
              </a:spcAft>
            </a:pPr>
            <a:r>
              <a:rPr lang="en-US" dirty="0"/>
              <a:t> </a:t>
            </a:r>
          </a:p>
          <a:p>
            <a:pPr>
              <a:lnSpc>
                <a:spcPct val="90000"/>
              </a:lnSpc>
              <a:spcBef>
                <a:spcPts val="0"/>
              </a:spcBef>
              <a:spcAft>
                <a:spcPts val="0"/>
              </a:spcAft>
            </a:pPr>
            <a:endParaRPr lang="en-US" dirty="0"/>
          </a:p>
          <a:p>
            <a:pPr>
              <a:lnSpc>
                <a:spcPct val="90000"/>
              </a:lnSpc>
              <a:spcBef>
                <a:spcPts val="0"/>
              </a:spcBef>
              <a:spcAft>
                <a:spcPts val="0"/>
              </a:spcAft>
            </a:pPr>
            <a:r>
              <a:rPr lang="en-US" dirty="0"/>
              <a:t>Iron</a:t>
            </a:r>
          </a:p>
          <a:p>
            <a:pPr>
              <a:lnSpc>
                <a:spcPct val="90000"/>
              </a:lnSpc>
              <a:spcBef>
                <a:spcPts val="0"/>
              </a:spcBef>
              <a:spcAft>
                <a:spcPts val="0"/>
              </a:spcAft>
            </a:pPr>
            <a:r>
              <a:rPr lang="en-US" dirty="0"/>
              <a:t>Early 20</a:t>
            </a:r>
            <a:r>
              <a:rPr lang="en-US" baseline="30000" dirty="0"/>
              <a:t>th</a:t>
            </a:r>
            <a:r>
              <a:rPr lang="en-US" dirty="0"/>
              <a:t> century</a:t>
            </a:r>
          </a:p>
          <a:p>
            <a:pPr>
              <a:lnSpc>
                <a:spcPct val="90000"/>
              </a:lnSpc>
              <a:spcBef>
                <a:spcPts val="0"/>
              </a:spcBef>
              <a:spcAft>
                <a:spcPts val="0"/>
              </a:spcAft>
            </a:pPr>
            <a:r>
              <a:rPr lang="en-US" dirty="0"/>
              <a:t>Iron, wood</a:t>
            </a:r>
          </a:p>
          <a:p>
            <a:pPr>
              <a:lnSpc>
                <a:spcPct val="90000"/>
              </a:lnSpc>
              <a:spcBef>
                <a:spcPts val="0"/>
              </a:spcBef>
              <a:spcAft>
                <a:spcPts val="0"/>
              </a:spcAft>
            </a:pPr>
            <a:r>
              <a:rPr lang="en-US" i="1" dirty="0"/>
              <a:t>JJ.1968.49</a:t>
            </a:r>
            <a:endParaRPr lang="en-US" dirty="0"/>
          </a:p>
        </p:txBody>
      </p:sp>
      <p:sp>
        <p:nvSpPr>
          <p:cNvPr id="16" name="Rectangle 15">
            <a:extLst>
              <a:ext uri="{FF2B5EF4-FFF2-40B4-BE49-F238E27FC236}">
                <a16:creationId xmlns:a16="http://schemas.microsoft.com/office/drawing/2014/main" id="{2EA7C9D2-294E-4B1D-9700-BA3D38743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tx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9" name="Picture Placeholder 8">
            <a:extLst>
              <a:ext uri="{FF2B5EF4-FFF2-40B4-BE49-F238E27FC236}">
                <a16:creationId xmlns:a16="http://schemas.microsoft.com/office/drawing/2014/main" id="{2D105FFB-38B6-489A-BC4B-367D34974FC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5262368" y="927490"/>
            <a:ext cx="6283602" cy="4961574"/>
          </a:xfrm>
          <a:prstGeom prst="rect">
            <a:avLst/>
          </a:prstGeom>
        </p:spPr>
      </p:pic>
    </p:spTree>
    <p:extLst>
      <p:ext uri="{BB962C8B-B14F-4D97-AF65-F5344CB8AC3E}">
        <p14:creationId xmlns:p14="http://schemas.microsoft.com/office/powerpoint/2010/main" val="3333702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0">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2">
            <a:extLst>
              <a:ext uri="{FF2B5EF4-FFF2-40B4-BE49-F238E27FC236}">
                <a16:creationId xmlns:a16="http://schemas.microsoft.com/office/drawing/2014/main" id="{AAB7CC10-D897-4F5F-AB93-DA15E87BF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9" name="Rectangle 14">
            <a:extLst>
              <a:ext uri="{FF2B5EF4-FFF2-40B4-BE49-F238E27FC236}">
                <a16:creationId xmlns:a16="http://schemas.microsoft.com/office/drawing/2014/main" id="{D075621A-A93F-46B7-A391-7BA50A660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10" y="176109"/>
            <a:ext cx="6059524" cy="1645919"/>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BE590DAB-D4F2-44BC-A60F-9679E9DF17D6}"/>
              </a:ext>
            </a:extLst>
          </p:cNvPr>
          <p:cNvSpPr>
            <a:spLocks noGrp="1"/>
          </p:cNvSpPr>
          <p:nvPr>
            <p:ph type="title"/>
          </p:nvPr>
        </p:nvSpPr>
        <p:spPr>
          <a:xfrm>
            <a:off x="6449961" y="284176"/>
            <a:ext cx="5094980" cy="1508760"/>
          </a:xfrm>
        </p:spPr>
        <p:txBody>
          <a:bodyPr vert="horz" lIns="91440" tIns="45720" rIns="91440" bIns="45720" rtlCol="0" anchor="ctr">
            <a:normAutofit/>
          </a:bodyPr>
          <a:lstStyle/>
          <a:p>
            <a:r>
              <a:rPr lang="en-US" sz="1600" b="1" dirty="0">
                <a:solidFill>
                  <a:srgbClr val="FF0000"/>
                </a:solidFill>
              </a:rPr>
              <a:t>MYTH: </a:t>
            </a:r>
            <a:br>
              <a:rPr lang="en-US" sz="1600" b="1" dirty="0"/>
            </a:br>
            <a:r>
              <a:rPr lang="en-US" sz="1600" b="1" dirty="0"/>
              <a:t>There is no J Street in Washington, D.C. because L’Enfant didn’t like John Jay.</a:t>
            </a:r>
            <a:br>
              <a:rPr lang="en-US" sz="1600" dirty="0"/>
            </a:br>
            <a:r>
              <a:rPr lang="en-US" sz="1600" b="1" dirty="0"/>
              <a:t> </a:t>
            </a:r>
            <a:br>
              <a:rPr lang="en-US" sz="1600" dirty="0"/>
            </a:br>
            <a:endParaRPr lang="en-US" sz="1600" dirty="0"/>
          </a:p>
        </p:txBody>
      </p:sp>
      <p:pic>
        <p:nvPicPr>
          <p:cNvPr id="6" name="Picture Placeholder 5">
            <a:extLst>
              <a:ext uri="{FF2B5EF4-FFF2-40B4-BE49-F238E27FC236}">
                <a16:creationId xmlns:a16="http://schemas.microsoft.com/office/drawing/2014/main" id="{83DCB49B-D8EE-42A8-B302-CFE1B1D3CB0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634275" y="1643674"/>
            <a:ext cx="4851141" cy="3529205"/>
          </a:xfrm>
          <a:prstGeom prst="rect">
            <a:avLst/>
          </a:prstGeom>
        </p:spPr>
      </p:pic>
      <p:sp>
        <p:nvSpPr>
          <p:cNvPr id="4" name="Text Placeholder 3">
            <a:extLst>
              <a:ext uri="{FF2B5EF4-FFF2-40B4-BE49-F238E27FC236}">
                <a16:creationId xmlns:a16="http://schemas.microsoft.com/office/drawing/2014/main" id="{D566782B-6825-4733-8EC6-CFE0C31AA821}"/>
              </a:ext>
            </a:extLst>
          </p:cNvPr>
          <p:cNvSpPr>
            <a:spLocks noGrp="1"/>
          </p:cNvSpPr>
          <p:nvPr>
            <p:ph type="body" sz="half" idx="2"/>
          </p:nvPr>
        </p:nvSpPr>
        <p:spPr>
          <a:xfrm>
            <a:off x="6454363" y="2011679"/>
            <a:ext cx="5090578" cy="4670211"/>
          </a:xfrm>
        </p:spPr>
        <p:txBody>
          <a:bodyPr vert="horz" lIns="91440" tIns="45720" rIns="91440" bIns="45720" rtlCol="0">
            <a:noAutofit/>
          </a:bodyPr>
          <a:lstStyle/>
          <a:p>
            <a:pPr>
              <a:lnSpc>
                <a:spcPct val="90000"/>
              </a:lnSpc>
              <a:spcBef>
                <a:spcPts val="0"/>
              </a:spcBef>
              <a:spcAft>
                <a:spcPts val="0"/>
              </a:spcAft>
            </a:pPr>
            <a:r>
              <a:rPr lang="en-US" sz="1300" dirty="0"/>
              <a:t>This legend centers on the original planning of Washington D.C. by Major Pierre Charles L’Enfant, and the naming of the city’s streets. The myth states that there is no J street in Washington D.C. because L’Enfant was displeased with the Jay Treaty, which greatly favored Great Britain over the interests of the United States and France. The original plans for city, which did not include a building for the Supreme Court, provide additional evidence for suspected animosity between Jay and L’Enfant.</a:t>
            </a:r>
          </a:p>
          <a:p>
            <a:pPr>
              <a:lnSpc>
                <a:spcPct val="90000"/>
              </a:lnSpc>
              <a:spcBef>
                <a:spcPts val="0"/>
              </a:spcBef>
              <a:spcAft>
                <a:spcPts val="0"/>
              </a:spcAft>
            </a:pPr>
            <a:r>
              <a:rPr lang="en-US" sz="1300" dirty="0"/>
              <a:t> </a:t>
            </a:r>
          </a:p>
          <a:p>
            <a:pPr>
              <a:lnSpc>
                <a:spcPct val="90000"/>
              </a:lnSpc>
              <a:spcBef>
                <a:spcPts val="0"/>
              </a:spcBef>
              <a:spcAft>
                <a:spcPts val="0"/>
              </a:spcAft>
            </a:pPr>
            <a:r>
              <a:rPr lang="en-US" sz="1300" dirty="0"/>
              <a:t>In fact, L’Enfant worked on the project from 1790-1792, yet Jay did not depart for negotiations of the Jay Treaty until 1794. The explanation for the missing J street lies in the Latin alphabet, on which the English language is based. The letter “J” didn’t appear until the Middle Ages, when it was sometimes used as a substitute for the letter “I.” During L’Enfant and Jay’s lifetime, the letters “I” and “J” were interchangeable in written English, although they sounded different when spoken. </a:t>
            </a:r>
          </a:p>
          <a:p>
            <a:pPr>
              <a:lnSpc>
                <a:spcPct val="90000"/>
              </a:lnSpc>
              <a:spcBef>
                <a:spcPts val="0"/>
              </a:spcBef>
              <a:spcAft>
                <a:spcPts val="0"/>
              </a:spcAft>
            </a:pPr>
            <a:r>
              <a:rPr lang="en-US" sz="1300" dirty="0"/>
              <a:t>The penmanship practice books of Peter Jay, John Jay’s father, show that the alphabet simply went “G, H, J, K;” the letter “I” is completely left out.</a:t>
            </a:r>
          </a:p>
          <a:p>
            <a:pPr>
              <a:lnSpc>
                <a:spcPct val="90000"/>
              </a:lnSpc>
              <a:spcBef>
                <a:spcPts val="0"/>
              </a:spcBef>
              <a:spcAft>
                <a:spcPts val="0"/>
              </a:spcAft>
            </a:pPr>
            <a:r>
              <a:rPr lang="en-US" sz="1300" dirty="0"/>
              <a:t> </a:t>
            </a:r>
          </a:p>
          <a:p>
            <a:pPr>
              <a:lnSpc>
                <a:spcPct val="90000"/>
              </a:lnSpc>
              <a:spcBef>
                <a:spcPts val="0"/>
              </a:spcBef>
              <a:spcAft>
                <a:spcPts val="0"/>
              </a:spcAft>
            </a:pPr>
            <a:endParaRPr lang="en-US" sz="1300" dirty="0"/>
          </a:p>
          <a:p>
            <a:pPr>
              <a:lnSpc>
                <a:spcPct val="90000"/>
              </a:lnSpc>
              <a:spcBef>
                <a:spcPts val="0"/>
              </a:spcBef>
              <a:spcAft>
                <a:spcPts val="0"/>
              </a:spcAft>
            </a:pPr>
            <a:r>
              <a:rPr lang="en-US" sz="1300" dirty="0"/>
              <a:t>Peter Jay’s Penmanship Book</a:t>
            </a:r>
          </a:p>
          <a:p>
            <a:pPr>
              <a:lnSpc>
                <a:spcPct val="90000"/>
              </a:lnSpc>
              <a:spcBef>
                <a:spcPts val="0"/>
              </a:spcBef>
              <a:spcAft>
                <a:spcPts val="0"/>
              </a:spcAft>
            </a:pPr>
            <a:r>
              <a:rPr lang="en-US" sz="1300" dirty="0"/>
              <a:t>C. 1714</a:t>
            </a:r>
          </a:p>
          <a:p>
            <a:pPr>
              <a:lnSpc>
                <a:spcPct val="90000"/>
              </a:lnSpc>
              <a:spcBef>
                <a:spcPts val="0"/>
              </a:spcBef>
              <a:spcAft>
                <a:spcPts val="0"/>
              </a:spcAft>
            </a:pPr>
            <a:r>
              <a:rPr lang="en-US" sz="1300" dirty="0"/>
              <a:t>Paper, Ink</a:t>
            </a:r>
          </a:p>
          <a:p>
            <a:pPr>
              <a:lnSpc>
                <a:spcPct val="90000"/>
              </a:lnSpc>
              <a:spcBef>
                <a:spcPts val="0"/>
              </a:spcBef>
              <a:spcAft>
                <a:spcPts val="0"/>
              </a:spcAft>
            </a:pPr>
            <a:r>
              <a:rPr lang="en-US" sz="1300" i="1" dirty="0"/>
              <a:t>JJ.1978.46</a:t>
            </a:r>
          </a:p>
        </p:txBody>
      </p:sp>
    </p:spTree>
    <p:extLst>
      <p:ext uri="{BB962C8B-B14F-4D97-AF65-F5344CB8AC3E}">
        <p14:creationId xmlns:p14="http://schemas.microsoft.com/office/powerpoint/2010/main" val="3021176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7307B9E-5D02-4F1E-A25D-37CFD9622390}"/>
              </a:ext>
            </a:extLst>
          </p:cNvPr>
          <p:cNvSpPr>
            <a:spLocks noGrp="1"/>
          </p:cNvSpPr>
          <p:nvPr>
            <p:ph type="title"/>
          </p:nvPr>
        </p:nvSpPr>
        <p:spPr>
          <a:xfrm>
            <a:off x="634277" y="284176"/>
            <a:ext cx="3670874" cy="1508760"/>
          </a:xfrm>
        </p:spPr>
        <p:txBody>
          <a:bodyPr vert="horz" lIns="91440" tIns="45720" rIns="91440" bIns="45720" rtlCol="0" anchor="ctr">
            <a:normAutofit fontScale="90000"/>
          </a:bodyPr>
          <a:lstStyle/>
          <a:p>
            <a:r>
              <a:rPr lang="en-US" sz="1600" b="1" dirty="0">
                <a:solidFill>
                  <a:srgbClr val="FF0000"/>
                </a:solidFill>
              </a:rPr>
              <a:t>MYTH: </a:t>
            </a:r>
            <a:br>
              <a:rPr lang="en-US" sz="1600" b="1" dirty="0"/>
            </a:br>
            <a:r>
              <a:rPr lang="en-US" sz="1600" b="1" dirty="0"/>
              <a:t>The lower mirror on a pier table is there so that women could make sure their ankles were not showing.</a:t>
            </a:r>
            <a:br>
              <a:rPr lang="en-US" sz="1600" dirty="0"/>
            </a:br>
            <a:br>
              <a:rPr lang="en-US" sz="1600" dirty="0"/>
            </a:br>
            <a:endParaRPr lang="en-US" sz="1600" dirty="0"/>
          </a:p>
        </p:txBody>
      </p:sp>
      <p:sp>
        <p:nvSpPr>
          <p:cNvPr id="4" name="Text Placeholder 3">
            <a:extLst>
              <a:ext uri="{FF2B5EF4-FFF2-40B4-BE49-F238E27FC236}">
                <a16:creationId xmlns:a16="http://schemas.microsoft.com/office/drawing/2014/main" id="{FBDCFABD-8DD7-415E-94BD-920620633FCF}"/>
              </a:ext>
            </a:extLst>
          </p:cNvPr>
          <p:cNvSpPr>
            <a:spLocks noGrp="1"/>
          </p:cNvSpPr>
          <p:nvPr>
            <p:ph type="body" sz="half" idx="2"/>
          </p:nvPr>
        </p:nvSpPr>
        <p:spPr>
          <a:xfrm>
            <a:off x="634277" y="2011680"/>
            <a:ext cx="3676678" cy="4206240"/>
          </a:xfrm>
        </p:spPr>
        <p:txBody>
          <a:bodyPr vert="horz" lIns="91440" tIns="45720" rIns="91440" bIns="45720" rtlCol="0">
            <a:normAutofit lnSpcReduction="10000"/>
          </a:bodyPr>
          <a:lstStyle/>
          <a:p>
            <a:pPr>
              <a:lnSpc>
                <a:spcPct val="90000"/>
              </a:lnSpc>
              <a:spcBef>
                <a:spcPts val="0"/>
              </a:spcBef>
              <a:spcAft>
                <a:spcPts val="0"/>
              </a:spcAft>
            </a:pPr>
            <a:r>
              <a:rPr lang="en-US" dirty="0"/>
              <a:t>In fact, this style of furniture is called a “pier table” because it was designed to be placed in between windows in a parlor or dining room, a space known as the pier. The mirror underneath is designed to reflect light to make the room brighter. Try it yourself: stand in front of the table and note that it is impossible to see your ankles in the mirror while standing up.</a:t>
            </a:r>
          </a:p>
          <a:p>
            <a:pPr>
              <a:lnSpc>
                <a:spcPct val="90000"/>
              </a:lnSpc>
              <a:spcBef>
                <a:spcPts val="0"/>
              </a:spcBef>
              <a:spcAft>
                <a:spcPts val="0"/>
              </a:spcAft>
            </a:pPr>
            <a:r>
              <a:rPr lang="en-US" b="1"/>
              <a:t> </a:t>
            </a:r>
          </a:p>
          <a:p>
            <a:pPr>
              <a:lnSpc>
                <a:spcPct val="90000"/>
              </a:lnSpc>
              <a:spcBef>
                <a:spcPts val="0"/>
              </a:spcBef>
              <a:spcAft>
                <a:spcPts val="0"/>
              </a:spcAft>
            </a:pPr>
            <a:endParaRPr lang="en-US" dirty="0"/>
          </a:p>
          <a:p>
            <a:pPr>
              <a:lnSpc>
                <a:spcPct val="90000"/>
              </a:lnSpc>
              <a:spcBef>
                <a:spcPts val="0"/>
              </a:spcBef>
              <a:spcAft>
                <a:spcPts val="0"/>
              </a:spcAft>
            </a:pPr>
            <a:r>
              <a:rPr lang="en-US" dirty="0"/>
              <a:t>Pier Table</a:t>
            </a:r>
          </a:p>
          <a:p>
            <a:pPr>
              <a:lnSpc>
                <a:spcPct val="90000"/>
              </a:lnSpc>
              <a:spcBef>
                <a:spcPts val="0"/>
              </a:spcBef>
              <a:spcAft>
                <a:spcPts val="0"/>
              </a:spcAft>
            </a:pPr>
            <a:r>
              <a:rPr lang="en-US" dirty="0"/>
              <a:t>c.1810-1820</a:t>
            </a:r>
          </a:p>
          <a:p>
            <a:pPr>
              <a:lnSpc>
                <a:spcPct val="90000"/>
              </a:lnSpc>
              <a:spcBef>
                <a:spcPts val="0"/>
              </a:spcBef>
              <a:spcAft>
                <a:spcPts val="0"/>
              </a:spcAft>
            </a:pPr>
            <a:r>
              <a:rPr lang="en-US" dirty="0"/>
              <a:t>Glass, rose wood, marble</a:t>
            </a:r>
          </a:p>
          <a:p>
            <a:pPr>
              <a:lnSpc>
                <a:spcPct val="90000"/>
              </a:lnSpc>
              <a:spcBef>
                <a:spcPts val="0"/>
              </a:spcBef>
              <a:spcAft>
                <a:spcPts val="0"/>
              </a:spcAft>
            </a:pPr>
            <a:r>
              <a:rPr lang="en-US" i="1" dirty="0"/>
              <a:t>JJ.1958.125</a:t>
            </a:r>
            <a:endParaRPr lang="en-US" dirty="0"/>
          </a:p>
          <a:p>
            <a:pPr>
              <a:lnSpc>
                <a:spcPct val="90000"/>
              </a:lnSpc>
              <a:spcBef>
                <a:spcPts val="0"/>
              </a:spcBef>
              <a:spcAft>
                <a:spcPts val="0"/>
              </a:spcAft>
            </a:pPr>
            <a:endParaRPr lang="en-US" dirty="0"/>
          </a:p>
        </p:txBody>
      </p:sp>
      <p:sp>
        <p:nvSpPr>
          <p:cNvPr id="23" name="Rectangle 22">
            <a:extLst>
              <a:ext uri="{FF2B5EF4-FFF2-40B4-BE49-F238E27FC236}">
                <a16:creationId xmlns:a16="http://schemas.microsoft.com/office/drawing/2014/main" id="{2EA7C9D2-294E-4B1D-9700-BA3D38743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tx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9" name="Picture Placeholder 8">
            <a:extLst>
              <a:ext uri="{FF2B5EF4-FFF2-40B4-BE49-F238E27FC236}">
                <a16:creationId xmlns:a16="http://schemas.microsoft.com/office/drawing/2014/main" id="{2D105FFB-38B6-489A-BC4B-367D34974FC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5262368" y="934109"/>
            <a:ext cx="6283602" cy="4948336"/>
          </a:xfrm>
          <a:prstGeom prst="rect">
            <a:avLst/>
          </a:prstGeom>
        </p:spPr>
      </p:pic>
    </p:spTree>
    <p:extLst>
      <p:ext uri="{BB962C8B-B14F-4D97-AF65-F5344CB8AC3E}">
        <p14:creationId xmlns:p14="http://schemas.microsoft.com/office/powerpoint/2010/main" val="2029820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03445F7-FD8B-494B-8F82-8DFCE98D1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126A9BA-045C-45E7-AF03-BAE3E00AF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B5E2CAF-D5D0-413E-BE8C-527159CACA6D}"/>
              </a:ext>
            </a:extLst>
          </p:cNvPr>
          <p:cNvPicPr>
            <a:picLocks noChangeAspect="1"/>
          </p:cNvPicPr>
          <p:nvPr/>
        </p:nvPicPr>
        <p:blipFill>
          <a:blip r:embed="rId2"/>
          <a:stretch>
            <a:fillRect/>
          </a:stretch>
        </p:blipFill>
        <p:spPr>
          <a:xfrm>
            <a:off x="2399157" y="964692"/>
            <a:ext cx="7386066" cy="4924044"/>
          </a:xfrm>
          <a:prstGeom prst="rect">
            <a:avLst/>
          </a:prstGeom>
        </p:spPr>
      </p:pic>
    </p:spTree>
    <p:extLst>
      <p:ext uri="{BB962C8B-B14F-4D97-AF65-F5344CB8AC3E}">
        <p14:creationId xmlns:p14="http://schemas.microsoft.com/office/powerpoint/2010/main" val="1210215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AAB7CC10-D897-4F5F-AB93-DA15E87BF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5621A-A93F-46B7-A391-7BA50A660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10" y="176109"/>
            <a:ext cx="6059524" cy="1645919"/>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BE590DAB-D4F2-44BC-A60F-9679E9DF17D6}"/>
              </a:ext>
            </a:extLst>
          </p:cNvPr>
          <p:cNvSpPr>
            <a:spLocks noGrp="1"/>
          </p:cNvSpPr>
          <p:nvPr>
            <p:ph type="title"/>
          </p:nvPr>
        </p:nvSpPr>
        <p:spPr>
          <a:xfrm>
            <a:off x="6449961" y="284176"/>
            <a:ext cx="5094980" cy="1508760"/>
          </a:xfrm>
        </p:spPr>
        <p:txBody>
          <a:bodyPr vert="horz" lIns="91440" tIns="45720" rIns="91440" bIns="45720" rtlCol="0" anchor="ctr">
            <a:normAutofit/>
          </a:bodyPr>
          <a:lstStyle/>
          <a:p>
            <a:r>
              <a:rPr lang="en-US" sz="1600" b="1" dirty="0">
                <a:solidFill>
                  <a:srgbClr val="FF0000"/>
                </a:solidFill>
              </a:rPr>
              <a:t>MYTH: </a:t>
            </a:r>
            <a:br>
              <a:rPr lang="en-US" sz="1300" b="1" dirty="0"/>
            </a:br>
            <a:r>
              <a:rPr lang="en-US" sz="1300" b="1" dirty="0"/>
              <a:t>Hidden messages sewn into the patterns of quilts provided runaway slaves directions along the Underground Railroad.</a:t>
            </a:r>
            <a:endParaRPr lang="en-US" sz="1300" dirty="0"/>
          </a:p>
        </p:txBody>
      </p:sp>
      <p:pic>
        <p:nvPicPr>
          <p:cNvPr id="6" name="Picture Placeholder 5">
            <a:extLst>
              <a:ext uri="{FF2B5EF4-FFF2-40B4-BE49-F238E27FC236}">
                <a16:creationId xmlns:a16="http://schemas.microsoft.com/office/drawing/2014/main" id="{83DCB49B-D8EE-42A8-B302-CFE1B1D3CB0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634275" y="2310706"/>
            <a:ext cx="4851141" cy="2195142"/>
          </a:xfrm>
          <a:prstGeom prst="rect">
            <a:avLst/>
          </a:prstGeom>
        </p:spPr>
      </p:pic>
      <p:sp>
        <p:nvSpPr>
          <p:cNvPr id="4" name="Text Placeholder 3">
            <a:extLst>
              <a:ext uri="{FF2B5EF4-FFF2-40B4-BE49-F238E27FC236}">
                <a16:creationId xmlns:a16="http://schemas.microsoft.com/office/drawing/2014/main" id="{D566782B-6825-4733-8EC6-CFE0C31AA821}"/>
              </a:ext>
            </a:extLst>
          </p:cNvPr>
          <p:cNvSpPr>
            <a:spLocks noGrp="1"/>
          </p:cNvSpPr>
          <p:nvPr>
            <p:ph type="body" sz="half" idx="2"/>
          </p:nvPr>
        </p:nvSpPr>
        <p:spPr>
          <a:xfrm>
            <a:off x="6454363" y="2011680"/>
            <a:ext cx="5090578" cy="4206240"/>
          </a:xfrm>
        </p:spPr>
        <p:txBody>
          <a:bodyPr vert="horz" lIns="91440" tIns="45720" rIns="91440" bIns="45720" rtlCol="0">
            <a:normAutofit lnSpcReduction="10000"/>
          </a:bodyPr>
          <a:lstStyle/>
          <a:p>
            <a:pPr>
              <a:lnSpc>
                <a:spcPct val="90000"/>
              </a:lnSpc>
              <a:spcBef>
                <a:spcPts val="0"/>
              </a:spcBef>
              <a:spcAft>
                <a:spcPts val="0"/>
              </a:spcAft>
            </a:pPr>
            <a:r>
              <a:rPr lang="en-US" dirty="0"/>
              <a:t>This quilt contains a great example of a pattern often associated with the Underground Railroad. According to legend, the “bear paw” design either indicated that runaway slaves should follow a mountain trail to keep them hidden from view or suggested they follow an actual bear’s trail which would lead them to water and food. Scholars have found no historical evidence of any uniform pattern, or symbol, stitched into quilts that could be translated into directions, or messages to runaway slaves.</a:t>
            </a:r>
          </a:p>
          <a:p>
            <a:pPr>
              <a:lnSpc>
                <a:spcPct val="90000"/>
              </a:lnSpc>
              <a:spcBef>
                <a:spcPts val="0"/>
              </a:spcBef>
              <a:spcAft>
                <a:spcPts val="0"/>
              </a:spcAft>
            </a:pPr>
            <a:r>
              <a:rPr lang="en-US" dirty="0"/>
              <a:t> </a:t>
            </a:r>
          </a:p>
          <a:p>
            <a:pPr>
              <a:lnSpc>
                <a:spcPct val="90000"/>
              </a:lnSpc>
              <a:spcBef>
                <a:spcPts val="0"/>
              </a:spcBef>
              <a:spcAft>
                <a:spcPts val="0"/>
              </a:spcAft>
            </a:pPr>
            <a:endParaRPr lang="en-US" dirty="0"/>
          </a:p>
          <a:p>
            <a:pPr>
              <a:lnSpc>
                <a:spcPct val="90000"/>
              </a:lnSpc>
              <a:spcBef>
                <a:spcPts val="0"/>
              </a:spcBef>
              <a:spcAft>
                <a:spcPts val="0"/>
              </a:spcAft>
            </a:pPr>
            <a:r>
              <a:rPr lang="en-US" dirty="0"/>
              <a:t>Quilt</a:t>
            </a:r>
          </a:p>
          <a:p>
            <a:pPr>
              <a:lnSpc>
                <a:spcPct val="90000"/>
              </a:lnSpc>
              <a:spcBef>
                <a:spcPts val="0"/>
              </a:spcBef>
              <a:spcAft>
                <a:spcPts val="0"/>
              </a:spcAft>
            </a:pPr>
            <a:r>
              <a:rPr lang="en-US" dirty="0"/>
              <a:t>Late 19</a:t>
            </a:r>
            <a:r>
              <a:rPr lang="en-US" baseline="30000" dirty="0"/>
              <a:t>th</a:t>
            </a:r>
            <a:r>
              <a:rPr lang="en-US" dirty="0"/>
              <a:t> – early 20</a:t>
            </a:r>
            <a:r>
              <a:rPr lang="en-US" baseline="30000" dirty="0"/>
              <a:t>th</a:t>
            </a:r>
            <a:r>
              <a:rPr lang="en-US" dirty="0"/>
              <a:t> century</a:t>
            </a:r>
          </a:p>
          <a:p>
            <a:pPr>
              <a:lnSpc>
                <a:spcPct val="90000"/>
              </a:lnSpc>
              <a:spcBef>
                <a:spcPts val="0"/>
              </a:spcBef>
              <a:spcAft>
                <a:spcPts val="0"/>
              </a:spcAft>
            </a:pPr>
            <a:r>
              <a:rPr lang="en-US" dirty="0"/>
              <a:t>Cotton</a:t>
            </a:r>
          </a:p>
          <a:p>
            <a:pPr>
              <a:lnSpc>
                <a:spcPct val="90000"/>
              </a:lnSpc>
              <a:spcBef>
                <a:spcPts val="0"/>
              </a:spcBef>
              <a:spcAft>
                <a:spcPts val="0"/>
              </a:spcAft>
            </a:pPr>
            <a:r>
              <a:rPr lang="en-US" i="1" dirty="0"/>
              <a:t>JJ.1999.71</a:t>
            </a:r>
            <a:endParaRPr lang="en-US" dirty="0"/>
          </a:p>
          <a:p>
            <a:pPr>
              <a:lnSpc>
                <a:spcPct val="90000"/>
              </a:lnSpc>
              <a:spcBef>
                <a:spcPts val="0"/>
              </a:spcBef>
              <a:spcAft>
                <a:spcPts val="0"/>
              </a:spcAft>
            </a:pPr>
            <a:r>
              <a:rPr lang="en-US" dirty="0"/>
              <a:t> </a:t>
            </a:r>
          </a:p>
          <a:p>
            <a:pPr indent="-182880">
              <a:lnSpc>
                <a:spcPct val="90000"/>
              </a:lnSpc>
              <a:spcBef>
                <a:spcPts val="0"/>
              </a:spcBef>
              <a:buFont typeface="Wingdings" pitchFamily="2" charset="2"/>
              <a:buChar char=""/>
            </a:pPr>
            <a:endParaRPr lang="en-US" sz="1400" dirty="0"/>
          </a:p>
          <a:p>
            <a:pPr indent="-182880">
              <a:lnSpc>
                <a:spcPct val="90000"/>
              </a:lnSpc>
              <a:buFont typeface="Wingdings" pitchFamily="2" charset="2"/>
              <a:buChar char=""/>
            </a:pPr>
            <a:endParaRPr lang="en-US" sz="1400" dirty="0"/>
          </a:p>
        </p:txBody>
      </p:sp>
    </p:spTree>
    <p:extLst>
      <p:ext uri="{BB962C8B-B14F-4D97-AF65-F5344CB8AC3E}">
        <p14:creationId xmlns:p14="http://schemas.microsoft.com/office/powerpoint/2010/main" val="830053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7307B9E-5D02-4F1E-A25D-37CFD9622390}"/>
              </a:ext>
            </a:extLst>
          </p:cNvPr>
          <p:cNvSpPr>
            <a:spLocks noGrp="1"/>
          </p:cNvSpPr>
          <p:nvPr>
            <p:ph type="title"/>
          </p:nvPr>
        </p:nvSpPr>
        <p:spPr>
          <a:xfrm>
            <a:off x="634277" y="284176"/>
            <a:ext cx="3670874" cy="1508760"/>
          </a:xfrm>
        </p:spPr>
        <p:txBody>
          <a:bodyPr vert="horz" lIns="91440" tIns="45720" rIns="91440" bIns="45720" rtlCol="0" anchor="ctr">
            <a:normAutofit fontScale="90000"/>
          </a:bodyPr>
          <a:lstStyle/>
          <a:p>
            <a:r>
              <a:rPr lang="en-US" sz="1600" b="1" dirty="0">
                <a:solidFill>
                  <a:srgbClr val="FF0000"/>
                </a:solidFill>
              </a:rPr>
              <a:t>MYTH: </a:t>
            </a:r>
            <a:br>
              <a:rPr lang="en-US" sz="1600" b="1" dirty="0"/>
            </a:br>
            <a:r>
              <a:rPr lang="en-US" sz="1600" b="1" dirty="0"/>
              <a:t>Tea was shipped to, and stored in, the colonies in the form of tightly packed bricks. </a:t>
            </a:r>
            <a:br>
              <a:rPr lang="en-US" sz="1600" dirty="0"/>
            </a:br>
            <a:br>
              <a:rPr lang="en-US" sz="1600" dirty="0"/>
            </a:br>
            <a:br>
              <a:rPr lang="en-US" sz="1600" dirty="0"/>
            </a:br>
            <a:endParaRPr lang="en-US" sz="1600" dirty="0"/>
          </a:p>
        </p:txBody>
      </p:sp>
      <p:sp>
        <p:nvSpPr>
          <p:cNvPr id="4" name="Text Placeholder 3">
            <a:extLst>
              <a:ext uri="{FF2B5EF4-FFF2-40B4-BE49-F238E27FC236}">
                <a16:creationId xmlns:a16="http://schemas.microsoft.com/office/drawing/2014/main" id="{FBDCFABD-8DD7-415E-94BD-920620633FCF}"/>
              </a:ext>
            </a:extLst>
          </p:cNvPr>
          <p:cNvSpPr>
            <a:spLocks noGrp="1"/>
          </p:cNvSpPr>
          <p:nvPr>
            <p:ph type="body" sz="half" idx="2"/>
          </p:nvPr>
        </p:nvSpPr>
        <p:spPr>
          <a:xfrm>
            <a:off x="634277" y="2011680"/>
            <a:ext cx="3676678" cy="4206240"/>
          </a:xfrm>
        </p:spPr>
        <p:txBody>
          <a:bodyPr vert="horz" lIns="91440" tIns="45720" rIns="91440" bIns="45720" rtlCol="0">
            <a:normAutofit/>
          </a:bodyPr>
          <a:lstStyle/>
          <a:p>
            <a:pPr>
              <a:lnSpc>
                <a:spcPct val="90000"/>
              </a:lnSpc>
              <a:spcBef>
                <a:spcPts val="0"/>
              </a:spcBef>
              <a:spcAft>
                <a:spcPts val="0"/>
              </a:spcAft>
            </a:pPr>
            <a:r>
              <a:rPr lang="en-US" sz="1600" dirty="0"/>
              <a:t>While it is true that some tea was transported in bricks like this, that was primarily in China where tea was used as a form of currency. During John Jay’s time, most Americans had their tea shipped and stored in the more common “loose leaf” form familiar to us today. While tea was still packed tightly for shipping from China to the British Colonies, it was not in the compact brick form, but loose enough that the customer could break it up and store as they pleased. </a:t>
            </a:r>
          </a:p>
          <a:p>
            <a:pPr>
              <a:lnSpc>
                <a:spcPct val="90000"/>
              </a:lnSpc>
              <a:spcBef>
                <a:spcPts val="0"/>
              </a:spcBef>
              <a:spcAft>
                <a:spcPts val="0"/>
              </a:spcAft>
            </a:pPr>
            <a:r>
              <a:rPr lang="en-US" sz="1600" dirty="0"/>
              <a:t> </a:t>
            </a:r>
          </a:p>
          <a:p>
            <a:pPr>
              <a:lnSpc>
                <a:spcPct val="90000"/>
              </a:lnSpc>
              <a:spcBef>
                <a:spcPts val="0"/>
              </a:spcBef>
              <a:spcAft>
                <a:spcPts val="0"/>
              </a:spcAft>
            </a:pPr>
            <a:r>
              <a:rPr lang="en-US" sz="1600" dirty="0"/>
              <a:t>Tea Brick</a:t>
            </a:r>
          </a:p>
          <a:p>
            <a:pPr>
              <a:lnSpc>
                <a:spcPct val="90000"/>
              </a:lnSpc>
              <a:spcBef>
                <a:spcPts val="0"/>
              </a:spcBef>
              <a:spcAft>
                <a:spcPts val="0"/>
              </a:spcAft>
            </a:pPr>
            <a:r>
              <a:rPr lang="en-US" sz="1600" dirty="0"/>
              <a:t>18</a:t>
            </a:r>
            <a:r>
              <a:rPr lang="en-US" sz="1600" baseline="30000" dirty="0"/>
              <a:t>th</a:t>
            </a:r>
            <a:r>
              <a:rPr lang="en-US" sz="1600" dirty="0"/>
              <a:t> century reproduction</a:t>
            </a:r>
          </a:p>
          <a:p>
            <a:pPr>
              <a:lnSpc>
                <a:spcPct val="90000"/>
              </a:lnSpc>
              <a:spcBef>
                <a:spcPts val="0"/>
              </a:spcBef>
              <a:spcAft>
                <a:spcPts val="0"/>
              </a:spcAft>
            </a:pPr>
            <a:r>
              <a:rPr lang="en-US" sz="1600" dirty="0"/>
              <a:t>Tea (compressed)</a:t>
            </a:r>
          </a:p>
          <a:p>
            <a:pPr>
              <a:lnSpc>
                <a:spcPct val="90000"/>
              </a:lnSpc>
              <a:spcBef>
                <a:spcPts val="0"/>
              </a:spcBef>
              <a:spcAft>
                <a:spcPts val="0"/>
              </a:spcAft>
            </a:pPr>
            <a:r>
              <a:rPr lang="en-US" sz="1600" i="1" dirty="0"/>
              <a:t>RTJJNA</a:t>
            </a:r>
            <a:endParaRPr lang="en-US" sz="1600" dirty="0"/>
          </a:p>
          <a:p>
            <a:pPr indent="-182880">
              <a:lnSpc>
                <a:spcPct val="90000"/>
              </a:lnSpc>
              <a:buFont typeface="Wingdings" pitchFamily="2" charset="2"/>
              <a:buChar char=""/>
            </a:pPr>
            <a:endParaRPr lang="en-US" sz="1400" dirty="0"/>
          </a:p>
        </p:txBody>
      </p:sp>
      <p:sp>
        <p:nvSpPr>
          <p:cNvPr id="16" name="Rectangle 15">
            <a:extLst>
              <a:ext uri="{FF2B5EF4-FFF2-40B4-BE49-F238E27FC236}">
                <a16:creationId xmlns:a16="http://schemas.microsoft.com/office/drawing/2014/main" id="{2EA7C9D2-294E-4B1D-9700-BA3D38743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tx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9" name="Picture Placeholder 8">
            <a:extLst>
              <a:ext uri="{FF2B5EF4-FFF2-40B4-BE49-F238E27FC236}">
                <a16:creationId xmlns:a16="http://schemas.microsoft.com/office/drawing/2014/main" id="{2D105FFB-38B6-489A-BC4B-367D34974FC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5262368" y="1051926"/>
            <a:ext cx="6283602" cy="4712701"/>
          </a:xfrm>
          <a:prstGeom prst="rect">
            <a:avLst/>
          </a:prstGeom>
        </p:spPr>
      </p:pic>
    </p:spTree>
    <p:extLst>
      <p:ext uri="{BB962C8B-B14F-4D97-AF65-F5344CB8AC3E}">
        <p14:creationId xmlns:p14="http://schemas.microsoft.com/office/powerpoint/2010/main" val="1662008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AAB7CC10-D897-4F5F-AB93-DA15E87BF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D075621A-A93F-46B7-A391-7BA50A660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10" y="176109"/>
            <a:ext cx="6059524" cy="1645919"/>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BE590DAB-D4F2-44BC-A60F-9679E9DF17D6}"/>
              </a:ext>
            </a:extLst>
          </p:cNvPr>
          <p:cNvSpPr>
            <a:spLocks noGrp="1"/>
          </p:cNvSpPr>
          <p:nvPr>
            <p:ph type="title"/>
          </p:nvPr>
        </p:nvSpPr>
        <p:spPr>
          <a:xfrm>
            <a:off x="6449961" y="284176"/>
            <a:ext cx="5094980" cy="1508760"/>
          </a:xfrm>
        </p:spPr>
        <p:txBody>
          <a:bodyPr vert="horz" lIns="91440" tIns="45720" rIns="91440" bIns="45720" rtlCol="0" anchor="ctr">
            <a:normAutofit/>
          </a:bodyPr>
          <a:lstStyle/>
          <a:p>
            <a:r>
              <a:rPr lang="en-US" sz="1600" b="1" dirty="0">
                <a:solidFill>
                  <a:srgbClr val="FF0000"/>
                </a:solidFill>
              </a:rPr>
              <a:t>MYTH: </a:t>
            </a:r>
            <a:br>
              <a:rPr lang="en-US" sz="1600" b="1" dirty="0"/>
            </a:br>
            <a:r>
              <a:rPr lang="en-US" sz="1600" b="1" dirty="0"/>
              <a:t>You could tell who was walking around at night by the pattern of light emitted by their tin-punched lantern.</a:t>
            </a:r>
            <a:br>
              <a:rPr lang="en-US" sz="1600" dirty="0"/>
            </a:br>
            <a:endParaRPr lang="en-US" sz="1600" dirty="0"/>
          </a:p>
        </p:txBody>
      </p:sp>
      <p:pic>
        <p:nvPicPr>
          <p:cNvPr id="6" name="Picture Placeholder 5">
            <a:extLst>
              <a:ext uri="{FF2B5EF4-FFF2-40B4-BE49-F238E27FC236}">
                <a16:creationId xmlns:a16="http://schemas.microsoft.com/office/drawing/2014/main" id="{83DCB49B-D8EE-42A8-B302-CFE1B1D3CB0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634275" y="720663"/>
            <a:ext cx="4851141" cy="5375228"/>
          </a:xfrm>
          <a:prstGeom prst="rect">
            <a:avLst/>
          </a:prstGeom>
        </p:spPr>
      </p:pic>
      <p:sp>
        <p:nvSpPr>
          <p:cNvPr id="4" name="Text Placeholder 3">
            <a:extLst>
              <a:ext uri="{FF2B5EF4-FFF2-40B4-BE49-F238E27FC236}">
                <a16:creationId xmlns:a16="http://schemas.microsoft.com/office/drawing/2014/main" id="{D566782B-6825-4733-8EC6-CFE0C31AA821}"/>
              </a:ext>
            </a:extLst>
          </p:cNvPr>
          <p:cNvSpPr>
            <a:spLocks noGrp="1"/>
          </p:cNvSpPr>
          <p:nvPr>
            <p:ph type="body" sz="half" idx="2"/>
          </p:nvPr>
        </p:nvSpPr>
        <p:spPr>
          <a:xfrm>
            <a:off x="6454363" y="2011680"/>
            <a:ext cx="5090578" cy="4206240"/>
          </a:xfrm>
        </p:spPr>
        <p:txBody>
          <a:bodyPr vert="horz" lIns="91440" tIns="45720" rIns="91440" bIns="45720" rtlCol="0">
            <a:normAutofit/>
          </a:bodyPr>
          <a:lstStyle/>
          <a:p>
            <a:pPr>
              <a:lnSpc>
                <a:spcPct val="90000"/>
              </a:lnSpc>
            </a:pPr>
            <a:r>
              <a:rPr lang="en-US" dirty="0"/>
              <a:t>Lanterns with punched patterns, like this one, were thought to be unique to individual families in the Colonial era. Historians have performed experiments that prove it would be impossible to distinguish one light pattern from another at any kind of distance. </a:t>
            </a:r>
          </a:p>
          <a:p>
            <a:pPr>
              <a:lnSpc>
                <a:spcPct val="90000"/>
              </a:lnSpc>
            </a:pPr>
            <a:r>
              <a:rPr lang="en-US" dirty="0"/>
              <a:t> </a:t>
            </a:r>
          </a:p>
          <a:p>
            <a:pPr>
              <a:lnSpc>
                <a:spcPct val="90000"/>
              </a:lnSpc>
            </a:pPr>
            <a:endParaRPr lang="en-US" dirty="0"/>
          </a:p>
          <a:p>
            <a:pPr>
              <a:lnSpc>
                <a:spcPct val="90000"/>
              </a:lnSpc>
            </a:pPr>
            <a:endParaRPr lang="en-US" dirty="0"/>
          </a:p>
          <a:p>
            <a:pPr>
              <a:lnSpc>
                <a:spcPct val="90000"/>
              </a:lnSpc>
              <a:spcBef>
                <a:spcPts val="0"/>
              </a:spcBef>
              <a:spcAft>
                <a:spcPts val="0"/>
              </a:spcAft>
            </a:pPr>
            <a:r>
              <a:rPr lang="en-US" dirty="0"/>
              <a:t>Tin-Punched Lantern</a:t>
            </a:r>
          </a:p>
          <a:p>
            <a:pPr>
              <a:lnSpc>
                <a:spcPct val="90000"/>
              </a:lnSpc>
              <a:spcBef>
                <a:spcPts val="0"/>
              </a:spcBef>
              <a:spcAft>
                <a:spcPts val="0"/>
              </a:spcAft>
            </a:pPr>
            <a:r>
              <a:rPr lang="en-US" dirty="0"/>
              <a:t>18</a:t>
            </a:r>
            <a:r>
              <a:rPr lang="en-US" baseline="30000" dirty="0"/>
              <a:t>th</a:t>
            </a:r>
            <a:r>
              <a:rPr lang="en-US" dirty="0"/>
              <a:t> century reproduction</a:t>
            </a:r>
          </a:p>
          <a:p>
            <a:pPr>
              <a:lnSpc>
                <a:spcPct val="90000"/>
              </a:lnSpc>
              <a:spcBef>
                <a:spcPts val="0"/>
              </a:spcBef>
              <a:spcAft>
                <a:spcPts val="0"/>
              </a:spcAft>
            </a:pPr>
            <a:r>
              <a:rPr lang="en-US" dirty="0"/>
              <a:t>Tin</a:t>
            </a:r>
          </a:p>
          <a:p>
            <a:pPr>
              <a:lnSpc>
                <a:spcPct val="90000"/>
              </a:lnSpc>
              <a:spcBef>
                <a:spcPts val="0"/>
              </a:spcBef>
              <a:spcAft>
                <a:spcPts val="0"/>
              </a:spcAft>
            </a:pPr>
            <a:r>
              <a:rPr lang="en-US" i="1" dirty="0"/>
              <a:t>RTJJ.1991.41</a:t>
            </a:r>
            <a:endParaRPr lang="en-US" dirty="0"/>
          </a:p>
          <a:p>
            <a:pPr indent="-182880">
              <a:lnSpc>
                <a:spcPct val="90000"/>
              </a:lnSpc>
              <a:spcBef>
                <a:spcPts val="0"/>
              </a:spcBef>
              <a:buFont typeface="Wingdings" pitchFamily="2" charset="2"/>
              <a:buChar char=""/>
            </a:pPr>
            <a:endParaRPr lang="en-US" dirty="0"/>
          </a:p>
          <a:p>
            <a:pPr indent="-182880">
              <a:lnSpc>
                <a:spcPct val="90000"/>
              </a:lnSpc>
              <a:buFont typeface="Wingdings" pitchFamily="2" charset="2"/>
              <a:buChar char=""/>
            </a:pPr>
            <a:endParaRPr lang="en-US" dirty="0"/>
          </a:p>
        </p:txBody>
      </p:sp>
    </p:spTree>
    <p:extLst>
      <p:ext uri="{BB962C8B-B14F-4D97-AF65-F5344CB8AC3E}">
        <p14:creationId xmlns:p14="http://schemas.microsoft.com/office/powerpoint/2010/main" val="456892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7307B9E-5D02-4F1E-A25D-37CFD9622390}"/>
              </a:ext>
            </a:extLst>
          </p:cNvPr>
          <p:cNvSpPr>
            <a:spLocks noGrp="1"/>
          </p:cNvSpPr>
          <p:nvPr>
            <p:ph type="title"/>
          </p:nvPr>
        </p:nvSpPr>
        <p:spPr>
          <a:xfrm>
            <a:off x="634277" y="284176"/>
            <a:ext cx="3670874" cy="1508760"/>
          </a:xfrm>
        </p:spPr>
        <p:txBody>
          <a:bodyPr vert="horz" lIns="91440" tIns="45720" rIns="91440" bIns="45720" rtlCol="0" anchor="ctr">
            <a:normAutofit/>
          </a:bodyPr>
          <a:lstStyle/>
          <a:p>
            <a:r>
              <a:rPr lang="en-US" sz="1300" b="1" dirty="0">
                <a:solidFill>
                  <a:srgbClr val="FF0000"/>
                </a:solidFill>
              </a:rPr>
              <a:t>MYTH: </a:t>
            </a:r>
            <a:br>
              <a:rPr lang="en-US" sz="1300" b="1" dirty="0"/>
            </a:br>
            <a:r>
              <a:rPr lang="en-US" sz="1300" b="1" dirty="0"/>
              <a:t>This device got its name “toaster” because people would turn it, to brown both sides of their bread, with their toe.</a:t>
            </a:r>
            <a:br>
              <a:rPr lang="en-US" sz="1300" dirty="0"/>
            </a:br>
            <a:br>
              <a:rPr lang="en-US" sz="1300" dirty="0"/>
            </a:br>
            <a:endParaRPr lang="en-US" sz="1300" dirty="0"/>
          </a:p>
        </p:txBody>
      </p:sp>
      <p:sp>
        <p:nvSpPr>
          <p:cNvPr id="4" name="Text Placeholder 3">
            <a:extLst>
              <a:ext uri="{FF2B5EF4-FFF2-40B4-BE49-F238E27FC236}">
                <a16:creationId xmlns:a16="http://schemas.microsoft.com/office/drawing/2014/main" id="{FBDCFABD-8DD7-415E-94BD-920620633FCF}"/>
              </a:ext>
            </a:extLst>
          </p:cNvPr>
          <p:cNvSpPr>
            <a:spLocks noGrp="1"/>
          </p:cNvSpPr>
          <p:nvPr>
            <p:ph type="body" sz="half" idx="2"/>
          </p:nvPr>
        </p:nvSpPr>
        <p:spPr>
          <a:xfrm>
            <a:off x="634277" y="2011680"/>
            <a:ext cx="3676678" cy="4206240"/>
          </a:xfrm>
        </p:spPr>
        <p:txBody>
          <a:bodyPr vert="horz" lIns="91440" tIns="45720" rIns="91440" bIns="45720" rtlCol="0">
            <a:normAutofit/>
          </a:bodyPr>
          <a:lstStyle/>
          <a:p>
            <a:pPr>
              <a:lnSpc>
                <a:spcPct val="90000"/>
              </a:lnSpc>
              <a:spcBef>
                <a:spcPts val="0"/>
              </a:spcBef>
              <a:spcAft>
                <a:spcPts val="0"/>
              </a:spcAft>
            </a:pPr>
            <a:r>
              <a:rPr lang="en-US" dirty="0"/>
              <a:t>This is perhaps the most obvious myth of all! Of course the word “toaster” comes from the fact that the device makes bread lightly burned and crispy, or toasted. People would usually turn their toasters using a fireplace tool, so they wouldn’t burn their fingers or toes. </a:t>
            </a:r>
          </a:p>
          <a:p>
            <a:pPr>
              <a:lnSpc>
                <a:spcPct val="90000"/>
              </a:lnSpc>
              <a:spcBef>
                <a:spcPts val="0"/>
              </a:spcBef>
              <a:spcAft>
                <a:spcPts val="0"/>
              </a:spcAft>
            </a:pPr>
            <a:r>
              <a:rPr lang="en-US" dirty="0"/>
              <a:t> </a:t>
            </a:r>
          </a:p>
          <a:p>
            <a:pPr>
              <a:lnSpc>
                <a:spcPct val="90000"/>
              </a:lnSpc>
              <a:spcBef>
                <a:spcPts val="0"/>
              </a:spcBef>
              <a:spcAft>
                <a:spcPts val="0"/>
              </a:spcAft>
            </a:pPr>
            <a:endParaRPr lang="en-US" dirty="0"/>
          </a:p>
          <a:p>
            <a:pPr>
              <a:lnSpc>
                <a:spcPct val="90000"/>
              </a:lnSpc>
              <a:spcBef>
                <a:spcPts val="0"/>
              </a:spcBef>
              <a:spcAft>
                <a:spcPts val="0"/>
              </a:spcAft>
            </a:pPr>
            <a:endParaRPr lang="en-US" dirty="0"/>
          </a:p>
          <a:p>
            <a:pPr>
              <a:lnSpc>
                <a:spcPct val="90000"/>
              </a:lnSpc>
              <a:spcBef>
                <a:spcPts val="0"/>
              </a:spcBef>
              <a:spcAft>
                <a:spcPts val="0"/>
              </a:spcAft>
            </a:pPr>
            <a:r>
              <a:rPr lang="en-US" dirty="0"/>
              <a:t>Toaster</a:t>
            </a:r>
          </a:p>
          <a:p>
            <a:pPr>
              <a:lnSpc>
                <a:spcPct val="90000"/>
              </a:lnSpc>
              <a:spcBef>
                <a:spcPts val="0"/>
              </a:spcBef>
              <a:spcAft>
                <a:spcPts val="0"/>
              </a:spcAft>
            </a:pPr>
            <a:r>
              <a:rPr lang="en-US" dirty="0"/>
              <a:t>c. 1800-1840</a:t>
            </a:r>
          </a:p>
          <a:p>
            <a:pPr>
              <a:lnSpc>
                <a:spcPct val="90000"/>
              </a:lnSpc>
              <a:spcBef>
                <a:spcPts val="0"/>
              </a:spcBef>
              <a:spcAft>
                <a:spcPts val="0"/>
              </a:spcAft>
            </a:pPr>
            <a:r>
              <a:rPr lang="en-US" dirty="0"/>
              <a:t>Iron, paint </a:t>
            </a:r>
          </a:p>
          <a:p>
            <a:pPr>
              <a:lnSpc>
                <a:spcPct val="90000"/>
              </a:lnSpc>
              <a:spcBef>
                <a:spcPts val="0"/>
              </a:spcBef>
              <a:spcAft>
                <a:spcPts val="0"/>
              </a:spcAft>
            </a:pPr>
            <a:r>
              <a:rPr lang="en-US" i="1" dirty="0"/>
              <a:t>JJ.1995.38</a:t>
            </a:r>
            <a:endParaRPr lang="en-US" dirty="0"/>
          </a:p>
          <a:p>
            <a:pPr indent="-182880">
              <a:lnSpc>
                <a:spcPct val="90000"/>
              </a:lnSpc>
              <a:buFont typeface="Wingdings" pitchFamily="2" charset="2"/>
              <a:buChar char=""/>
            </a:pPr>
            <a:endParaRPr lang="en-US" sz="1700" dirty="0"/>
          </a:p>
        </p:txBody>
      </p:sp>
      <p:sp>
        <p:nvSpPr>
          <p:cNvPr id="16" name="Rectangle 15">
            <a:extLst>
              <a:ext uri="{FF2B5EF4-FFF2-40B4-BE49-F238E27FC236}">
                <a16:creationId xmlns:a16="http://schemas.microsoft.com/office/drawing/2014/main" id="{2EA7C9D2-294E-4B1D-9700-BA3D38743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tx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9" name="Picture Placeholder 8">
            <a:extLst>
              <a:ext uri="{FF2B5EF4-FFF2-40B4-BE49-F238E27FC236}">
                <a16:creationId xmlns:a16="http://schemas.microsoft.com/office/drawing/2014/main" id="{2D105FFB-38B6-489A-BC4B-367D34974FC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6240745" y="598634"/>
            <a:ext cx="4326848" cy="5619286"/>
          </a:xfrm>
          <a:prstGeom prst="rect">
            <a:avLst/>
          </a:prstGeom>
        </p:spPr>
      </p:pic>
    </p:spTree>
    <p:extLst>
      <p:ext uri="{BB962C8B-B14F-4D97-AF65-F5344CB8AC3E}">
        <p14:creationId xmlns:p14="http://schemas.microsoft.com/office/powerpoint/2010/main" val="3761193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6A0DF93-7E56-40FB-909A-9976AE41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AAB7CC10-D897-4F5F-AB93-DA15E87BF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075621A-A93F-46B7-A391-7BA50A660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10" y="176109"/>
            <a:ext cx="6059524" cy="1645919"/>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BE590DAB-D4F2-44BC-A60F-9679E9DF17D6}"/>
              </a:ext>
            </a:extLst>
          </p:cNvPr>
          <p:cNvSpPr>
            <a:spLocks noGrp="1"/>
          </p:cNvSpPr>
          <p:nvPr>
            <p:ph type="title"/>
          </p:nvPr>
        </p:nvSpPr>
        <p:spPr>
          <a:xfrm>
            <a:off x="6449961" y="284176"/>
            <a:ext cx="5094980" cy="1508760"/>
          </a:xfrm>
        </p:spPr>
        <p:txBody>
          <a:bodyPr vert="horz" lIns="91440" tIns="45720" rIns="91440" bIns="45720" rtlCol="0" anchor="ctr">
            <a:normAutofit/>
          </a:bodyPr>
          <a:lstStyle/>
          <a:p>
            <a:r>
              <a:rPr lang="en-US" sz="1800" b="1" dirty="0">
                <a:solidFill>
                  <a:srgbClr val="FF0000"/>
                </a:solidFill>
              </a:rPr>
              <a:t>FACT: </a:t>
            </a:r>
            <a:br>
              <a:rPr lang="en-US" sz="1800" b="1" dirty="0"/>
            </a:br>
            <a:r>
              <a:rPr lang="en-US" sz="1800" b="1" dirty="0"/>
              <a:t>People who lived during John Jay’s time only bathed a few times a year.</a:t>
            </a:r>
            <a:br>
              <a:rPr lang="en-US" sz="1000" dirty="0"/>
            </a:br>
            <a:endParaRPr lang="en-US" sz="1000" dirty="0"/>
          </a:p>
        </p:txBody>
      </p:sp>
      <p:pic>
        <p:nvPicPr>
          <p:cNvPr id="6" name="Picture Placeholder 5">
            <a:extLst>
              <a:ext uri="{FF2B5EF4-FFF2-40B4-BE49-F238E27FC236}">
                <a16:creationId xmlns:a16="http://schemas.microsoft.com/office/drawing/2014/main" id="{83DCB49B-D8EE-42A8-B302-CFE1B1D3CB0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p:blipFill>
        <p:spPr>
          <a:xfrm>
            <a:off x="634275" y="1122177"/>
            <a:ext cx="4851141" cy="4572200"/>
          </a:xfrm>
          <a:prstGeom prst="rect">
            <a:avLst/>
          </a:prstGeom>
        </p:spPr>
      </p:pic>
      <p:sp>
        <p:nvSpPr>
          <p:cNvPr id="4" name="Text Placeholder 3">
            <a:extLst>
              <a:ext uri="{FF2B5EF4-FFF2-40B4-BE49-F238E27FC236}">
                <a16:creationId xmlns:a16="http://schemas.microsoft.com/office/drawing/2014/main" id="{D566782B-6825-4733-8EC6-CFE0C31AA821}"/>
              </a:ext>
            </a:extLst>
          </p:cNvPr>
          <p:cNvSpPr>
            <a:spLocks noGrp="1"/>
          </p:cNvSpPr>
          <p:nvPr>
            <p:ph type="body" sz="half" idx="2"/>
          </p:nvPr>
        </p:nvSpPr>
        <p:spPr>
          <a:xfrm>
            <a:off x="6454363" y="2011680"/>
            <a:ext cx="5090578" cy="4206240"/>
          </a:xfrm>
        </p:spPr>
        <p:txBody>
          <a:bodyPr vert="horz" lIns="91440" tIns="45720" rIns="91440" bIns="45720" rtlCol="0">
            <a:normAutofit/>
          </a:bodyPr>
          <a:lstStyle/>
          <a:p>
            <a:pPr>
              <a:lnSpc>
                <a:spcPct val="90000"/>
              </a:lnSpc>
              <a:spcBef>
                <a:spcPts val="0"/>
              </a:spcBef>
              <a:spcAft>
                <a:spcPts val="0"/>
              </a:spcAft>
            </a:pPr>
            <a:r>
              <a:rPr lang="en-US" dirty="0"/>
              <a:t>People during the Revolutionary era only filled a tub with water, sat in it, and washed their entire body a few times a year. However, their version of “bathing” daily would have involved the use of a wash basin like this one. They would have used it to wash their hands and face, and would clean the rest of their bodies with a sponge. </a:t>
            </a:r>
          </a:p>
          <a:p>
            <a:pPr>
              <a:lnSpc>
                <a:spcPct val="90000"/>
              </a:lnSpc>
              <a:spcBef>
                <a:spcPts val="0"/>
              </a:spcBef>
              <a:spcAft>
                <a:spcPts val="0"/>
              </a:spcAft>
            </a:pPr>
            <a:r>
              <a:rPr lang="en-US" dirty="0"/>
              <a:t> </a:t>
            </a:r>
          </a:p>
          <a:p>
            <a:pPr>
              <a:lnSpc>
                <a:spcPct val="90000"/>
              </a:lnSpc>
              <a:spcBef>
                <a:spcPts val="0"/>
              </a:spcBef>
              <a:spcAft>
                <a:spcPts val="0"/>
              </a:spcAft>
            </a:pPr>
            <a:endParaRPr lang="en-US" dirty="0"/>
          </a:p>
          <a:p>
            <a:pPr>
              <a:lnSpc>
                <a:spcPct val="90000"/>
              </a:lnSpc>
              <a:spcBef>
                <a:spcPts val="0"/>
              </a:spcBef>
              <a:spcAft>
                <a:spcPts val="0"/>
              </a:spcAft>
            </a:pPr>
            <a:endParaRPr lang="en-US" dirty="0"/>
          </a:p>
          <a:p>
            <a:pPr>
              <a:lnSpc>
                <a:spcPct val="90000"/>
              </a:lnSpc>
              <a:spcBef>
                <a:spcPts val="0"/>
              </a:spcBef>
              <a:spcAft>
                <a:spcPts val="0"/>
              </a:spcAft>
            </a:pPr>
            <a:endParaRPr lang="en-US" dirty="0"/>
          </a:p>
          <a:p>
            <a:pPr>
              <a:lnSpc>
                <a:spcPct val="90000"/>
              </a:lnSpc>
              <a:spcBef>
                <a:spcPts val="0"/>
              </a:spcBef>
              <a:spcAft>
                <a:spcPts val="0"/>
              </a:spcAft>
            </a:pPr>
            <a:r>
              <a:rPr lang="en-US" dirty="0"/>
              <a:t>Wash Basin</a:t>
            </a:r>
          </a:p>
          <a:p>
            <a:pPr>
              <a:lnSpc>
                <a:spcPct val="90000"/>
              </a:lnSpc>
              <a:spcBef>
                <a:spcPts val="0"/>
              </a:spcBef>
              <a:spcAft>
                <a:spcPts val="0"/>
              </a:spcAft>
            </a:pPr>
            <a:r>
              <a:rPr lang="en-US" dirty="0"/>
              <a:t>18</a:t>
            </a:r>
            <a:r>
              <a:rPr lang="en-US" baseline="30000" dirty="0"/>
              <a:t>th</a:t>
            </a:r>
            <a:r>
              <a:rPr lang="en-US" dirty="0"/>
              <a:t> century reproduction</a:t>
            </a:r>
          </a:p>
          <a:p>
            <a:pPr>
              <a:lnSpc>
                <a:spcPct val="90000"/>
              </a:lnSpc>
              <a:spcBef>
                <a:spcPts val="0"/>
              </a:spcBef>
              <a:spcAft>
                <a:spcPts val="0"/>
              </a:spcAft>
            </a:pPr>
            <a:r>
              <a:rPr lang="en-US" dirty="0"/>
              <a:t>Ceramic</a:t>
            </a:r>
          </a:p>
          <a:p>
            <a:pPr>
              <a:lnSpc>
                <a:spcPct val="90000"/>
              </a:lnSpc>
              <a:spcBef>
                <a:spcPts val="0"/>
              </a:spcBef>
              <a:spcAft>
                <a:spcPts val="0"/>
              </a:spcAft>
            </a:pPr>
            <a:r>
              <a:rPr lang="en-US" i="1" dirty="0"/>
              <a:t>RTJJ.1997.4.1&amp;.2</a:t>
            </a:r>
            <a:endParaRPr lang="en-US" dirty="0"/>
          </a:p>
          <a:p>
            <a:pPr indent="-182880">
              <a:lnSpc>
                <a:spcPct val="90000"/>
              </a:lnSpc>
              <a:spcBef>
                <a:spcPts val="0"/>
              </a:spcBef>
              <a:buFont typeface="Wingdings" pitchFamily="2" charset="2"/>
              <a:buChar char=""/>
            </a:pPr>
            <a:endParaRPr lang="en-US" dirty="0"/>
          </a:p>
          <a:p>
            <a:pPr indent="-182880">
              <a:lnSpc>
                <a:spcPct val="90000"/>
              </a:lnSpc>
              <a:buFont typeface="Wingdings" pitchFamily="2" charset="2"/>
              <a:buChar char=""/>
            </a:pPr>
            <a:endParaRPr lang="en-US" dirty="0"/>
          </a:p>
        </p:txBody>
      </p:sp>
    </p:spTree>
    <p:extLst>
      <p:ext uri="{BB962C8B-B14F-4D97-AF65-F5344CB8AC3E}">
        <p14:creationId xmlns:p14="http://schemas.microsoft.com/office/powerpoint/2010/main" val="2345405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0">
            <a:extLst>
              <a:ext uri="{FF2B5EF4-FFF2-40B4-BE49-F238E27FC236}">
                <a16:creationId xmlns:a16="http://schemas.microsoft.com/office/drawing/2014/main" id="{63AB6029-A451-4655-B134-B1E2F0B38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6C3AF2D-B25A-424A-9FE7-C616C0F2F1EA}"/>
              </a:ext>
            </a:extLst>
          </p:cNvPr>
          <p:cNvSpPr>
            <a:spLocks noGrp="1"/>
          </p:cNvSpPr>
          <p:nvPr>
            <p:ph type="title"/>
          </p:nvPr>
        </p:nvSpPr>
        <p:spPr>
          <a:xfrm>
            <a:off x="1202919" y="284176"/>
            <a:ext cx="9784080" cy="1508760"/>
          </a:xfrm>
        </p:spPr>
        <p:txBody>
          <a:bodyPr vert="horz" lIns="91440" tIns="45720" rIns="91440" bIns="45720" rtlCol="0" anchor="ctr">
            <a:normAutofit/>
          </a:bodyPr>
          <a:lstStyle/>
          <a:p>
            <a:r>
              <a:rPr lang="en-US" b="1"/>
              <a:t>WE STILL MAKE MYTH-STAKES</a:t>
            </a:r>
            <a:br>
              <a:rPr lang="en-US"/>
            </a:br>
            <a:endParaRPr lang="en-US"/>
          </a:p>
        </p:txBody>
      </p:sp>
      <p:sp>
        <p:nvSpPr>
          <p:cNvPr id="4" name="Text Placeholder 3">
            <a:extLst>
              <a:ext uri="{FF2B5EF4-FFF2-40B4-BE49-F238E27FC236}">
                <a16:creationId xmlns:a16="http://schemas.microsoft.com/office/drawing/2014/main" id="{A3C8A8BD-823C-4D0C-97D8-0865C8F9B9C1}"/>
              </a:ext>
            </a:extLst>
          </p:cNvPr>
          <p:cNvSpPr>
            <a:spLocks noGrp="1"/>
          </p:cNvSpPr>
          <p:nvPr>
            <p:ph type="body" sz="half" idx="2"/>
          </p:nvPr>
        </p:nvSpPr>
        <p:spPr>
          <a:xfrm>
            <a:off x="1202920" y="2011680"/>
            <a:ext cx="6263640" cy="4206240"/>
          </a:xfrm>
        </p:spPr>
        <p:txBody>
          <a:bodyPr vert="horz" lIns="91440" tIns="45720" rIns="91440" bIns="45720" rtlCol="0">
            <a:normAutofit/>
          </a:bodyPr>
          <a:lstStyle/>
          <a:p>
            <a:pPr>
              <a:lnSpc>
                <a:spcPct val="90000"/>
              </a:lnSpc>
              <a:spcAft>
                <a:spcPts val="0"/>
              </a:spcAft>
            </a:pPr>
            <a:r>
              <a:rPr lang="en-US" dirty="0"/>
              <a:t>Although not stemming from a history myth, this object had been misidentified by museum staff for the last 50 years. We originally thought this was a spill holder. Spills were small, reed-like pieces of wood that would be used to transfer fire from one place to another, such as from the fireplace to a candle. While doing some research for our </a:t>
            </a:r>
            <a:r>
              <a:rPr lang="en-US" i="1" dirty="0"/>
              <a:t>Connecting to Collections </a:t>
            </a:r>
            <a:r>
              <a:rPr lang="en-US" dirty="0"/>
              <a:t>program series, we discovered that it is in fact a bulb pot. The hedgehog’s body and the tray below would hold soil; crocus or other bulbs would be planted and forced to bloom through the holes. We essentially created our own history myth.</a:t>
            </a:r>
          </a:p>
          <a:p>
            <a:pPr>
              <a:lnSpc>
                <a:spcPct val="90000"/>
              </a:lnSpc>
              <a:spcAft>
                <a:spcPts val="0"/>
              </a:spcAft>
            </a:pPr>
            <a:endParaRPr lang="en-US" dirty="0"/>
          </a:p>
          <a:p>
            <a:pPr>
              <a:lnSpc>
                <a:spcPct val="90000"/>
              </a:lnSpc>
              <a:spcBef>
                <a:spcPts val="0"/>
              </a:spcBef>
              <a:spcAft>
                <a:spcPts val="0"/>
              </a:spcAft>
            </a:pPr>
            <a:r>
              <a:rPr lang="en-US" dirty="0"/>
              <a:t>Bulb Pot</a:t>
            </a:r>
          </a:p>
          <a:p>
            <a:pPr>
              <a:lnSpc>
                <a:spcPct val="90000"/>
              </a:lnSpc>
              <a:spcBef>
                <a:spcPts val="0"/>
              </a:spcBef>
              <a:spcAft>
                <a:spcPts val="0"/>
              </a:spcAft>
            </a:pPr>
            <a:r>
              <a:rPr lang="en-US" dirty="0"/>
              <a:t>Josiah Wedgwood</a:t>
            </a:r>
          </a:p>
          <a:p>
            <a:pPr>
              <a:lnSpc>
                <a:spcPct val="90000"/>
              </a:lnSpc>
              <a:spcBef>
                <a:spcPts val="0"/>
              </a:spcBef>
              <a:spcAft>
                <a:spcPts val="0"/>
              </a:spcAft>
            </a:pPr>
            <a:r>
              <a:rPr lang="en-US" dirty="0"/>
              <a:t>1771</a:t>
            </a:r>
          </a:p>
          <a:p>
            <a:pPr>
              <a:lnSpc>
                <a:spcPct val="90000"/>
              </a:lnSpc>
              <a:spcBef>
                <a:spcPts val="0"/>
              </a:spcBef>
              <a:spcAft>
                <a:spcPts val="0"/>
              </a:spcAft>
            </a:pPr>
            <a:r>
              <a:rPr lang="en-US" dirty="0"/>
              <a:t>Earthenware</a:t>
            </a:r>
          </a:p>
          <a:p>
            <a:pPr>
              <a:lnSpc>
                <a:spcPct val="90000"/>
              </a:lnSpc>
              <a:spcBef>
                <a:spcPts val="0"/>
              </a:spcBef>
              <a:spcAft>
                <a:spcPts val="0"/>
              </a:spcAft>
            </a:pPr>
            <a:r>
              <a:rPr lang="en-US" i="1" dirty="0"/>
              <a:t>JJ.1968.215</a:t>
            </a:r>
            <a:r>
              <a:rPr lang="en-US" dirty="0"/>
              <a:t> </a:t>
            </a:r>
          </a:p>
          <a:p>
            <a:pPr indent="-182880">
              <a:lnSpc>
                <a:spcPct val="90000"/>
              </a:lnSpc>
              <a:buFont typeface="Wingdings" pitchFamily="2" charset="2"/>
              <a:buChar char=""/>
            </a:pPr>
            <a:endParaRPr lang="en-US" sz="1100" dirty="0"/>
          </a:p>
        </p:txBody>
      </p:sp>
      <p:pic>
        <p:nvPicPr>
          <p:cNvPr id="6" name="Picture Placeholder 5">
            <a:extLst>
              <a:ext uri="{FF2B5EF4-FFF2-40B4-BE49-F238E27FC236}">
                <a16:creationId xmlns:a16="http://schemas.microsoft.com/office/drawing/2014/main" id="{FD29CEB5-89C1-4673-A700-6AA78AAB65BF}"/>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8782" r="9951"/>
          <a:stretch/>
        </p:blipFill>
        <p:spPr>
          <a:xfrm>
            <a:off x="7849780" y="1822028"/>
            <a:ext cx="4342220" cy="5035972"/>
          </a:xfrm>
          <a:prstGeom prst="rect">
            <a:avLst/>
          </a:prstGeom>
        </p:spPr>
      </p:pic>
    </p:spTree>
    <p:extLst>
      <p:ext uri="{BB962C8B-B14F-4D97-AF65-F5344CB8AC3E}">
        <p14:creationId xmlns:p14="http://schemas.microsoft.com/office/powerpoint/2010/main" val="41328676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ysClr val="windowText" lastClr="000000"/>
      </a:dk1>
      <a:lt1>
        <a:sysClr val="window" lastClr="FFFFFF"/>
      </a:lt1>
      <a:dk2>
        <a:srgbClr val="323232"/>
      </a:dk2>
      <a:lt2>
        <a:srgbClr val="E3DED1"/>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tint val="98000"/>
              </a:schemeClr>
              <a:schemeClr val="phClr">
                <a:tint val="99000"/>
                <a:shade val="96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C3935CB6-B0E3-44A7-AB37-996D901F73AB}"/>
    </a:ext>
  </a:extLst>
</a:theme>
</file>

<file path=docProps/app.xml><?xml version="1.0" encoding="utf-8"?>
<Properties xmlns="http://schemas.openxmlformats.org/officeDocument/2006/extended-properties" xmlns:vt="http://schemas.openxmlformats.org/officeDocument/2006/docPropsVTypes">
  <TotalTime>1</TotalTime>
  <Words>1388</Words>
  <Application>Microsoft Office PowerPoint</Application>
  <PresentationFormat>Widescreen</PresentationFormat>
  <Paragraphs>152</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Corbel</vt:lpstr>
      <vt:lpstr>Wingdings</vt:lpstr>
      <vt:lpstr>Banded</vt:lpstr>
      <vt:lpstr>PowerPoint Presentation</vt:lpstr>
      <vt:lpstr>MYTH:  The phrase “sleep tight” began as a reminder to tighten the ropes on a bed. </vt:lpstr>
      <vt:lpstr>MYTH:  Men would break off the stem of a clay pipe to not spread germs when sharing it, or once tobacco residue had built up to an intolerable level. </vt:lpstr>
      <vt:lpstr>MYTH:  People “back then” were shorter than they are today.   </vt:lpstr>
      <vt:lpstr>MYTH:  A candle’s height could be adjusted to alter burn time, and therefore effect the amount of time a suitor would be able to stay courting.  </vt:lpstr>
      <vt:lpstr>MYTH:  This piece of furniture was invented during the Victorian era and is called a “fainting couch” because women would need a place to catch themselves should their tight corsets cause a fainting spell. </vt:lpstr>
      <vt:lpstr>PowerPoint Presentation</vt:lpstr>
      <vt:lpstr>MYTH:  Artists charged more to paint hands, as they are more difficult to execute accurately. </vt:lpstr>
      <vt:lpstr>MYTH:  Fire screens were designed to protect a woman’s makeup, made of wax, from melting.  </vt:lpstr>
      <vt:lpstr>MYTH:  The phrase “too many irons in the fire” has its origin in the early chore of ironing clothes.  </vt:lpstr>
      <vt:lpstr>MYTH:  There is no J Street in Washington, D.C. because L’Enfant didn’t like John Jay.   </vt:lpstr>
      <vt:lpstr>MYTH:  The lower mirror on a pier table is there so that women could make sure their ankles were not showing.  </vt:lpstr>
      <vt:lpstr>PowerPoint Presentation</vt:lpstr>
      <vt:lpstr>MYTH:  Hidden messages sewn into the patterns of quilts provided runaway slaves directions along the Underground Railroad.</vt:lpstr>
      <vt:lpstr>MYTH:  Tea was shipped to, and stored in, the colonies in the form of tightly packed bricks.    </vt:lpstr>
      <vt:lpstr>MYTH:  You could tell who was walking around at night by the pattern of light emitted by their tin-punched lantern. </vt:lpstr>
      <vt:lpstr>MYTH:  This device got its name “toaster” because people would turn it, to brown both sides of their bread, with their toe.  </vt:lpstr>
      <vt:lpstr>FACT:  People who lived during John Jay’s time only bathed a few times a year. </vt:lpstr>
      <vt:lpstr>WE STILL MAKE MYTH-STAKES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Iannucci, Heather (PARKS)</dc:creator>
  <cp:lastModifiedBy>Iannucci, Heather (PARKS)</cp:lastModifiedBy>
  <cp:revision>1</cp:revision>
  <dcterms:created xsi:type="dcterms:W3CDTF">2020-03-27T17:54:31Z</dcterms:created>
  <dcterms:modified xsi:type="dcterms:W3CDTF">2020-03-27T17:56:05Z</dcterms:modified>
</cp:coreProperties>
</file>