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58" r:id="rId3"/>
    <p:sldId id="278" r:id="rId4"/>
    <p:sldId id="279" r:id="rId5"/>
    <p:sldId id="257" r:id="rId6"/>
    <p:sldId id="261" r:id="rId7"/>
    <p:sldId id="275" r:id="rId8"/>
    <p:sldId id="259" r:id="rId9"/>
    <p:sldId id="260" r:id="rId10"/>
    <p:sldId id="262" r:id="rId11"/>
    <p:sldId id="268" r:id="rId12"/>
    <p:sldId id="280" r:id="rId13"/>
    <p:sldId id="277" r:id="rId14"/>
    <p:sldId id="281" r:id="rId15"/>
    <p:sldId id="270" r:id="rId16"/>
    <p:sldId id="276" r:id="rId17"/>
    <p:sldId id="272" r:id="rId18"/>
    <p:sldId id="274" r:id="rId19"/>
    <p:sldId id="273" r:id="rId20"/>
    <p:sldId id="271" r:id="rId21"/>
    <p:sldId id="269" r:id="rId22"/>
    <p:sldId id="267" r:id="rId23"/>
    <p:sldId id="263" r:id="rId24"/>
    <p:sldId id="264" r:id="rId25"/>
    <p:sldId id="265" r:id="rId26"/>
    <p:sldId id="266"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8579F12-F41C-45F9-A87C-80F23668E53E}" type="datetimeFigureOut">
              <a:rPr lang="en-US" smtClean="0"/>
              <a:t>11/25/2019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396619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579F12-F41C-45F9-A87C-80F23668E53E}"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267877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579F12-F41C-45F9-A87C-80F23668E53E}"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162974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579F12-F41C-45F9-A87C-80F23668E53E}"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57360-C69B-43AC-A2F8-9DAA49DCBF99}"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9766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579F12-F41C-45F9-A87C-80F23668E53E}"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43643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8579F12-F41C-45F9-A87C-80F23668E53E}"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1837659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8579F12-F41C-45F9-A87C-80F23668E53E}"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954898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79F12-F41C-45F9-A87C-80F23668E53E}"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36975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79F12-F41C-45F9-A87C-80F23668E53E}"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251549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79F12-F41C-45F9-A87C-80F23668E53E}"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326332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579F12-F41C-45F9-A87C-80F23668E53E}"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394687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579F12-F41C-45F9-A87C-80F23668E53E}"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17513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579F12-F41C-45F9-A87C-80F23668E53E}"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266824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579F12-F41C-45F9-A87C-80F23668E53E}"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146340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79F12-F41C-45F9-A87C-80F23668E53E}"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189831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579F12-F41C-45F9-A87C-80F23668E53E}"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95154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579F12-F41C-45F9-A87C-80F23668E53E}"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57360-C69B-43AC-A2F8-9DAA49DCBF99}" type="slidenum">
              <a:rPr lang="en-US" smtClean="0"/>
              <a:t>‹#›</a:t>
            </a:fld>
            <a:endParaRPr lang="en-US"/>
          </a:p>
        </p:txBody>
      </p:sp>
    </p:spTree>
    <p:extLst>
      <p:ext uri="{BB962C8B-B14F-4D97-AF65-F5344CB8AC3E}">
        <p14:creationId xmlns:p14="http://schemas.microsoft.com/office/powerpoint/2010/main" val="428052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579F12-F41C-45F9-A87C-80F23668E53E}" type="datetimeFigureOut">
              <a:rPr lang="en-US" smtClean="0"/>
              <a:t>11/25/2019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0257360-C69B-43AC-A2F8-9DAA49DCBF99}" type="slidenum">
              <a:rPr lang="en-US" smtClean="0"/>
              <a:t>‹#›</a:t>
            </a:fld>
            <a:endParaRPr lang="en-US"/>
          </a:p>
        </p:txBody>
      </p:sp>
    </p:spTree>
    <p:extLst>
      <p:ext uri="{BB962C8B-B14F-4D97-AF65-F5344CB8AC3E}">
        <p14:creationId xmlns:p14="http://schemas.microsoft.com/office/powerpoint/2010/main" val="16105316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he-IL" sz="6600"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הוראה דיאלוגית</a:t>
            </a:r>
            <a:endParaRPr lang="en-US" sz="66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Subtitle 2"/>
          <p:cNvSpPr>
            <a:spLocks noGrp="1"/>
          </p:cNvSpPr>
          <p:nvPr>
            <p:ph type="subTitle" idx="1"/>
          </p:nvPr>
        </p:nvSpPr>
        <p:spPr/>
        <p:txBody>
          <a:bodyPr>
            <a:noAutofit/>
          </a:bodyPr>
          <a:lstStyle/>
          <a:p>
            <a:pPr algn="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סדנת פרקטיקה מתוך מחברת הלקחים</a:t>
            </a:r>
          </a:p>
          <a:p>
            <a:pPr algn="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איתמר קרמר</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03881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49654"/>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קוד אישי</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שווה "לסגור" עם הילד קוד אישי שמשמעותו- שמתי לב להתנהגות שלך, מבין שאתה משועמם או שבא לך לעשות משהו אחר.</a:t>
            </a:r>
            <a:r>
              <a:rPr lang="en-US" altLang="en-US" sz="1800" cap="none" dirty="0"/>
              <a:t/>
            </a:r>
            <a:br>
              <a:rPr lang="en-US" altLang="en-US" sz="1800" cap="none" dirty="0"/>
            </a:br>
            <a:endParaRPr lang="en-US" dirty="0"/>
          </a:p>
        </p:txBody>
      </p:sp>
    </p:spTree>
    <p:extLst>
      <p:ext uri="{BB962C8B-B14F-4D97-AF65-F5344CB8AC3E}">
        <p14:creationId xmlns:p14="http://schemas.microsoft.com/office/powerpoint/2010/main" val="1527588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645182"/>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סדר-</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ילדים ויזואליים יותר ממבוגרים, לכן כל חריגה מתבנית מסוימת קורצת להם יותר. לכן חשוב שכל הילקוטים יהיו מסודרים באותו אופן, כל המעילים באותו אופן, ואם אפשר (ואפשר!) להחליט על צבע חולצה לכל קבוצה (או לכל שיעור)- משהו יקרה...</a:t>
            </a:r>
            <a: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p>
        </p:txBody>
      </p:sp>
      <p:pic>
        <p:nvPicPr>
          <p:cNvPr id="4" name="Picture 3"/>
          <p:cNvPicPr>
            <a:picLocks noChangeAspect="1"/>
          </p:cNvPicPr>
          <p:nvPr/>
        </p:nvPicPr>
        <p:blipFill>
          <a:blip r:embed="rId2"/>
          <a:stretch>
            <a:fillRect/>
          </a:stretch>
        </p:blipFill>
        <p:spPr>
          <a:xfrm>
            <a:off x="4758690" y="827532"/>
            <a:ext cx="2857500" cy="1600200"/>
          </a:xfrm>
          <a:prstGeom prst="rect">
            <a:avLst/>
          </a:prstGeom>
        </p:spPr>
      </p:pic>
    </p:spTree>
    <p:extLst>
      <p:ext uri="{BB962C8B-B14F-4D97-AF65-F5344CB8AC3E}">
        <p14:creationId xmlns:p14="http://schemas.microsoft.com/office/powerpoint/2010/main" val="2553809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109" y="2249487"/>
            <a:ext cx="9905998" cy="1478570"/>
          </a:xfrm>
        </p:spPr>
        <p:txBody>
          <a:bodyPr>
            <a:normAutofit fontScale="90000"/>
          </a:body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שיקוף</a:t>
            </a:r>
            <a:b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he-IL"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he-IL"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מה שאני מבין מהדברים שלך הוא ש...</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4903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תיקוף</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pPr marL="0" indent="0" algn="ctr">
              <a:buNone/>
            </a:pP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"היכולת שלך להבחין בין עיקר לטפל מאד מרשימה אותי ותאפשר לך להוביל דיונים בצורה אנליטית"</a:t>
            </a:r>
          </a:p>
          <a:p>
            <a:pPr marL="0" indent="0" algn="ctr">
              <a:buNone/>
            </a:pPr>
            <a:endParaRPr lang="he-IL"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0" indent="0" algn="ctr">
              <a:buNone/>
            </a:pP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4" name="Content Placeholder 2"/>
          <p:cNvSpPr txBox="1">
            <a:spLocks/>
          </p:cNvSpPr>
          <p:nvPr/>
        </p:nvSpPr>
        <p:spPr>
          <a:xfrm>
            <a:off x="1238948" y="3581463"/>
            <a:ext cx="990599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"הרגישות שלך לצרכים של האחר מאד מתקדמת ביחס לגילך. זה כלי שיכול לעזור לך להיות משמעותי עבור אחרים"</a:t>
            </a:r>
          </a:p>
          <a:p>
            <a:pPr marL="0" indent="0" algn="ctr">
              <a:buFont typeface="Arial" panose="020B0604020202020204" pitchFamily="34" charset="0"/>
              <a:buNone/>
            </a:pPr>
            <a:endPar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marL="0" indent="0" algn="ctr">
              <a:buFont typeface="Arial" panose="020B0604020202020204" pitchFamily="34" charset="0"/>
              <a:buNone/>
            </a:pP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760263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201" y="957200"/>
            <a:ext cx="9905998" cy="1478570"/>
          </a:xfrm>
        </p:spPr>
        <p:txBody>
          <a:bodyPr>
            <a:normAutofit fontScale="90000"/>
          </a:body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מודל שיח מקדם</a:t>
            </a:r>
            <a:b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he-IL"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he-IL"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4" name="Title 1"/>
          <p:cNvSpPr txBox="1">
            <a:spLocks/>
          </p:cNvSpPr>
          <p:nvPr/>
        </p:nvSpPr>
        <p:spPr>
          <a:xfrm>
            <a:off x="1446213" y="1357803"/>
            <a:ext cx="9905998" cy="14785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הקשבה פעילה</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5" name="Title 1"/>
          <p:cNvSpPr txBox="1">
            <a:spLocks/>
          </p:cNvSpPr>
          <p:nvPr/>
        </p:nvSpPr>
        <p:spPr>
          <a:xfrm>
            <a:off x="1446213" y="2494417"/>
            <a:ext cx="9905998" cy="147857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הבעת אמפטיה</a:t>
            </a:r>
            <a:b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6" name="Title 1"/>
          <p:cNvSpPr txBox="1">
            <a:spLocks/>
          </p:cNvSpPr>
          <p:nvPr/>
        </p:nvSpPr>
        <p:spPr>
          <a:xfrm>
            <a:off x="1565085" y="3233702"/>
            <a:ext cx="9905998" cy="147857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שיקוף וניסוח מחדש</a:t>
            </a:r>
            <a:b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7" name="Title 1"/>
          <p:cNvSpPr txBox="1">
            <a:spLocks/>
          </p:cNvSpPr>
          <p:nvPr/>
        </p:nvSpPr>
        <p:spPr>
          <a:xfrm>
            <a:off x="1446213" y="3972987"/>
            <a:ext cx="9905998" cy="147857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החזרת הכדור למגרש</a:t>
            </a:r>
            <a:b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0616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675918"/>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הצב תמרורי אזהרה-</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לפני הנזיפה, דרג את אמצעי הסנקציה- מבט, עצירת דיבור והתקרבות, סימן פיזי, כיווץ גבות, יד על הכתף ורק אז נזיפה שקטה.</a:t>
            </a:r>
            <a: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766796" y="682679"/>
            <a:ext cx="457240" cy="1566808"/>
          </a:xfrm>
          <a:prstGeom prst="rect">
            <a:avLst/>
          </a:prstGeom>
        </p:spPr>
      </p:pic>
    </p:spTree>
    <p:extLst>
      <p:ext uri="{BB962C8B-B14F-4D97-AF65-F5344CB8AC3E}">
        <p14:creationId xmlns:p14="http://schemas.microsoft.com/office/powerpoint/2010/main" val="142154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הפתרון שלו הוא הבעיה שלך:</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כשהילד שם רגליים על השולחן- הוא מאותת שמשעמם לו ובכך הוא פותר את הבעיה.</a:t>
            </a:r>
            <a: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p>
        </p:txBody>
      </p:sp>
      <p:pic>
        <p:nvPicPr>
          <p:cNvPr id="4" name="Content Placeholder 3"/>
          <p:cNvPicPr>
            <a:picLocks noGrp="1" noChangeAspect="1"/>
          </p:cNvPicPr>
          <p:nvPr>
            <p:ph idx="1"/>
          </p:nvPr>
        </p:nvPicPr>
        <p:blipFill>
          <a:blip r:embed="rId2"/>
          <a:stretch>
            <a:fillRect/>
          </a:stretch>
        </p:blipFill>
        <p:spPr>
          <a:xfrm>
            <a:off x="4437253" y="2490112"/>
            <a:ext cx="3746627" cy="2493210"/>
          </a:xfrm>
          <a:prstGeom prst="rect">
            <a:avLst/>
          </a:prstGeom>
        </p:spPr>
      </p:pic>
    </p:spTree>
    <p:extLst>
      <p:ext uri="{BB962C8B-B14F-4D97-AF65-F5344CB8AC3E}">
        <p14:creationId xmlns:p14="http://schemas.microsoft.com/office/powerpoint/2010/main" val="68647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749070"/>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תגובה מיידית-</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הן להפרעה והן לפעילות מקדמת-בשביל זה הוא עושה את זה!</a:t>
            </a:r>
            <a: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p>
        </p:txBody>
      </p:sp>
    </p:spTree>
    <p:extLst>
      <p:ext uri="{BB962C8B-B14F-4D97-AF65-F5344CB8AC3E}">
        <p14:creationId xmlns:p14="http://schemas.microsoft.com/office/powerpoint/2010/main" val="2315460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374166"/>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הפגן שליטה-</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כשדברים יוצאים משליטה ספור עד שלוש בלב, חייך, שנה פוזיציה, תן לשקט לדבר, ואז תתחיל לדבר- ספר סיפור על חייך האישיים, תן פרט מעניין והמנע מהתייחסות ישירה לגירוי.</a:t>
            </a:r>
            <a: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6694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421" y="2657630"/>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קום! –</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הילד צריך לנוע. אם הוא יושב כל הפעילות- הוא מצ'טעמם.</a:t>
            </a:r>
            <a: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p>
        </p:txBody>
      </p:sp>
    </p:spTree>
    <p:extLst>
      <p:ext uri="{BB962C8B-B14F-4D97-AF65-F5344CB8AC3E}">
        <p14:creationId xmlns:p14="http://schemas.microsoft.com/office/powerpoint/2010/main" val="1156183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אני לא מושלם</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pic>
        <p:nvPicPr>
          <p:cNvPr id="4" name="Content Placeholder 3"/>
          <p:cNvPicPr>
            <a:picLocks noGrp="1" noChangeAspect="1"/>
          </p:cNvPicPr>
          <p:nvPr>
            <p:ph idx="1"/>
          </p:nvPr>
        </p:nvPicPr>
        <p:blipFill>
          <a:blip r:embed="rId2"/>
          <a:stretch>
            <a:fillRect/>
          </a:stretch>
        </p:blipFill>
        <p:spPr>
          <a:xfrm>
            <a:off x="3054444" y="2249488"/>
            <a:ext cx="6079938" cy="3541712"/>
          </a:xfrm>
          <a:prstGeom prst="rect">
            <a:avLst/>
          </a:prstGeom>
        </p:spPr>
      </p:pic>
    </p:spTree>
    <p:extLst>
      <p:ext uri="{BB962C8B-B14F-4D97-AF65-F5344CB8AC3E}">
        <p14:creationId xmlns:p14="http://schemas.microsoft.com/office/powerpoint/2010/main" val="2281591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630198"/>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הצג פעולה ולא את הילד-</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"כל הכבוד לאביעד שסיים את הפעילות" עדיף על "כל הכבוד לאביעד החכם" ולהיפך- "ללעוס מסטיק בשיעור זה בניגוד לכללי ההתנהגות של הכיתה" ולא "אתה מפריע".</a:t>
            </a:r>
            <a:r>
              <a:rPr lang="he-IL" altLang="en-US" cap="none" dirty="0">
                <a:effectLst>
                  <a:outerShdw blurRad="38100" dist="38100" dir="2700000" algn="tl">
                    <a:srgbClr val="000000">
                      <a:alpha val="43137"/>
                    </a:srgbClr>
                  </a:outerShdw>
                </a:effectLst>
                <a:latin typeface="Segoe UI Semibold" panose="020B0702040204020203" pitchFamily="34" charset="0"/>
                <a:ea typeface="Arial" panose="020B0604020202020204" pitchFamily="34" charset="0"/>
                <a:cs typeface="Segoe UI Semibold" panose="020B0702040204020203" pitchFamily="34" charset="0"/>
              </a:rPr>
              <a:t> </a:t>
            </a:r>
            <a: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p>
        </p:txBody>
      </p:sp>
    </p:spTree>
    <p:extLst>
      <p:ext uri="{BB962C8B-B14F-4D97-AF65-F5344CB8AC3E}">
        <p14:creationId xmlns:p14="http://schemas.microsoft.com/office/powerpoint/2010/main" val="11173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721638"/>
            <a:ext cx="9905998" cy="1478570"/>
          </a:xfrm>
        </p:spPr>
        <p:txBody>
          <a:bodyPr>
            <a:normAutofit fontScale="90000"/>
          </a:bodyPr>
          <a:lstStyle/>
          <a:p>
            <a:pPr lvl="0" algn="ctr"/>
            <a:r>
              <a:rPr lang="he-IL" altLang="en-US" b="1"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אחד בשביל כולם:</a:t>
            </a:r>
            <a:r>
              <a:rPr lang="he-IL" altLang="en-US"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דאג </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להכין מלאי של פעילות אישית לילד שמשתעמם. זה יכול להיות לקרוא ערך בויקיפדיה ולספר לך עליו אחרי השיעור, או דף צביעה אישי, או אפילו משחק.</a:t>
            </a:r>
            <a: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p>
        </p:txBody>
      </p:sp>
      <p:sp>
        <p:nvSpPr>
          <p:cNvPr id="3" name="Content Placeholder 2"/>
          <p:cNvSpPr>
            <a:spLocks noGrp="1"/>
          </p:cNvSpPr>
          <p:nvPr>
            <p:ph idx="1"/>
          </p:nvPr>
        </p:nvSpPr>
        <p:spPr/>
        <p:txBody>
          <a:bodyPr/>
          <a:lstStyle/>
          <a:p>
            <a:r>
              <a:rPr lang="he-IL" dirty="0" smtClean="0"/>
              <a:t> </a:t>
            </a:r>
            <a:endParaRPr lang="en-US" dirty="0"/>
          </a:p>
        </p:txBody>
      </p:sp>
    </p:spTree>
    <p:extLst>
      <p:ext uri="{BB962C8B-B14F-4D97-AF65-F5344CB8AC3E}">
        <p14:creationId xmlns:p14="http://schemas.microsoft.com/office/powerpoint/2010/main" val="1650604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005" y="2895374"/>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מה עושים היום?</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הילד צריך להבין מה יידרש ממנו ואת מסגרת הזמן, כמו כל אדם אחר. רישום לוח הזמנים של השיעור על הלוח עוזר לגייס את הילד.  </a:t>
            </a:r>
            <a:r>
              <a:rPr lang="he-IL" altLang="en-US"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לא לשכוח את הקינוח</a:t>
            </a:r>
            <a:r>
              <a:rPr lang="en-US" altLang="en-US" sz="1800" cap="none" dirty="0"/>
              <a:t/>
            </a:r>
            <a:br>
              <a:rPr lang="en-US" altLang="en-US" sz="1800" cap="none" dirty="0"/>
            </a:br>
            <a:endParaRPr lang="en-US" dirty="0"/>
          </a:p>
        </p:txBody>
      </p:sp>
    </p:spTree>
    <p:extLst>
      <p:ext uri="{BB962C8B-B14F-4D97-AF65-F5344CB8AC3E}">
        <p14:creationId xmlns:p14="http://schemas.microsoft.com/office/powerpoint/2010/main" val="4107176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40510"/>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סתום את הפה!-</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ככל שאתה מדבר יותר, התלמיד מתקשה להקשיב. בשלב מסוים אתה הופך ל"רעש רקע" מיותר.</a:t>
            </a:r>
            <a:r>
              <a:rPr lang="en-US" altLang="en-US" sz="1800" cap="none" dirty="0"/>
              <a:t/>
            </a:r>
            <a:br>
              <a:rPr lang="en-US" altLang="en-US" sz="1800" cap="none" dirty="0"/>
            </a:br>
            <a:endParaRPr lang="en-US" dirty="0"/>
          </a:p>
        </p:txBody>
      </p:sp>
    </p:spTree>
    <p:extLst>
      <p:ext uri="{BB962C8B-B14F-4D97-AF65-F5344CB8AC3E}">
        <p14:creationId xmlns:p14="http://schemas.microsoft.com/office/powerpoint/2010/main" val="4265240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565" y="2566190"/>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משימות קצרות בקצב גבוה</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a:t>
            </a:r>
            <a:r>
              <a:rPr lang="he-IL" altLang="en-US"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במקום משימות </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מורכבות הדורשות הבנה ועיבוד רב </a:t>
            </a:r>
            <a:r>
              <a:rPr lang="he-IL" altLang="en-US"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שלביים לעבוד שלב שלב.אנחנו </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רוצים שילדים ירימו יד ויגידו "סיימתי</a:t>
            </a:r>
            <a:r>
              <a:rPr lang="he-IL" altLang="en-US"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a:t>
            </a:r>
            <a:br>
              <a:rPr lang="he-IL" altLang="en-US"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b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a:r>
            <a:b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br>
            <a:r>
              <a:rPr lang="he-IL" altLang="en-US"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a:r>
            <a:br>
              <a:rPr lang="he-IL" altLang="en-US"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br>
            <a:r>
              <a:rPr lang="he-IL" altLang="en-US"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כמה מפרקים היו בשיעור שלך היום?</a:t>
            </a:r>
            <a:r>
              <a:rPr lang="en-US" altLang="en-US" sz="1800" cap="none" dirty="0"/>
              <a:t/>
            </a:r>
            <a:br>
              <a:rPr lang="en-US" altLang="en-US" sz="1800" cap="none" dirty="0"/>
            </a:br>
            <a:endParaRPr lang="en-US" dirty="0"/>
          </a:p>
        </p:txBody>
      </p:sp>
    </p:spTree>
    <p:extLst>
      <p:ext uri="{BB962C8B-B14F-4D97-AF65-F5344CB8AC3E}">
        <p14:creationId xmlns:p14="http://schemas.microsoft.com/office/powerpoint/2010/main" val="1601109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altLang="en-US" sz="1800" cap="none" dirty="0"/>
              <a:t/>
            </a:r>
            <a:br>
              <a:rPr lang="en-US" altLang="en-US" sz="1800" cap="none" dirty="0"/>
            </a:br>
            <a:endParaRPr lang="en-US" dirty="0"/>
          </a:p>
        </p:txBody>
      </p:sp>
      <p:sp>
        <p:nvSpPr>
          <p:cNvPr id="3" name="Content Placeholder 2"/>
          <p:cNvSpPr>
            <a:spLocks noGrp="1"/>
          </p:cNvSpPr>
          <p:nvPr>
            <p:ph idx="1"/>
          </p:nvPr>
        </p:nvSpPr>
        <p:spPr/>
        <p:txBody>
          <a:bodyPr/>
          <a:lstStyle/>
          <a:p>
            <a:pPr algn="ctr"/>
            <a:r>
              <a:rPr lang="he-IL" altLang="en-US" b="1"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הרבה בהדגמות חזותיות</a:t>
            </a:r>
            <a:r>
              <a:rPr lang="he-IL" altLang="en-US"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טושים צבעוניים, מצגות, סרטונים, סימולציות, הדגמה בפועל, שימוש בילדים כאביזרי הדגמה, דוגמאות צבעוניות וחיבור לעולם שילד יכול לדמיין.</a:t>
            </a:r>
            <a:endParaRPr lang="en-US" dirty="0"/>
          </a:p>
        </p:txBody>
      </p:sp>
    </p:spTree>
    <p:extLst>
      <p:ext uri="{BB962C8B-B14F-4D97-AF65-F5344CB8AC3E}">
        <p14:creationId xmlns:p14="http://schemas.microsoft.com/office/powerpoint/2010/main" val="337946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e-IL" sz="6000"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מה אתה אומר?</a:t>
            </a:r>
            <a:endParaRPr lang="en-US" sz="6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3438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רפלקציה מבוססת נתונים</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49802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דברו איתי</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normAutofit/>
          </a:bodyPr>
          <a:lstStyle/>
          <a:p>
            <a:pPr marL="0" indent="0" algn="ctr">
              <a:buNone/>
            </a:pPr>
            <a:r>
              <a:rPr lang="he-IL" sz="4400" dirty="0" smtClean="0">
                <a:effectLst>
                  <a:outerShdw blurRad="38100" dist="38100" dir="2700000" algn="tl">
                    <a:srgbClr val="000000">
                      <a:alpha val="43137"/>
                    </a:srgbClr>
                  </a:outerShdw>
                </a:effectLst>
              </a:rPr>
              <a:t>איתמר קרמר</a:t>
            </a:r>
          </a:p>
          <a:p>
            <a:pPr marL="0" indent="0" algn="ctr">
              <a:buNone/>
            </a:pPr>
            <a:r>
              <a:rPr lang="he-IL" sz="4400" dirty="0" smtClean="0">
                <a:effectLst>
                  <a:outerShdw blurRad="38100" dist="38100" dir="2700000" algn="tl">
                    <a:srgbClr val="000000">
                      <a:alpha val="43137"/>
                    </a:srgbClr>
                  </a:outerShdw>
                </a:effectLst>
              </a:rPr>
              <a:t>052-3891983</a:t>
            </a:r>
          </a:p>
          <a:p>
            <a:pPr marL="0" indent="0" algn="ctr">
              <a:buNone/>
            </a:pPr>
            <a:r>
              <a:rPr lang="en-GB" sz="4400" dirty="0" smtClean="0">
                <a:effectLst>
                  <a:outerShdw blurRad="38100" dist="38100" dir="2700000" algn="tl">
                    <a:srgbClr val="000000">
                      <a:alpha val="43137"/>
                    </a:srgbClr>
                  </a:outerShdw>
                </a:effectLst>
              </a:rPr>
              <a:t>itamarkr@gmail.com</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1385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אני אשכרה מת על זה</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pic>
        <p:nvPicPr>
          <p:cNvPr id="4" name="Content Placeholder 3"/>
          <p:cNvPicPr>
            <a:picLocks noGrp="1" noChangeAspect="1"/>
          </p:cNvPicPr>
          <p:nvPr>
            <p:ph idx="1"/>
          </p:nvPr>
        </p:nvPicPr>
        <p:blipFill>
          <a:blip r:embed="rId2"/>
          <a:stretch>
            <a:fillRect/>
          </a:stretch>
        </p:blipFill>
        <p:spPr>
          <a:xfrm>
            <a:off x="4193845" y="2349636"/>
            <a:ext cx="3801133" cy="2847181"/>
          </a:xfrm>
          <a:prstGeom prst="rect">
            <a:avLst/>
          </a:prstGeom>
        </p:spPr>
      </p:pic>
    </p:spTree>
    <p:extLst>
      <p:ext uri="{BB962C8B-B14F-4D97-AF65-F5344CB8AC3E}">
        <p14:creationId xmlns:p14="http://schemas.microsoft.com/office/powerpoint/2010/main" val="384270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מה בדרך</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pic>
        <p:nvPicPr>
          <p:cNvPr id="4" name="Content Placeholder 3"/>
          <p:cNvPicPr>
            <a:picLocks noGrp="1" noChangeAspect="1"/>
          </p:cNvPicPr>
          <p:nvPr>
            <p:ph idx="1"/>
          </p:nvPr>
        </p:nvPicPr>
        <p:blipFill>
          <a:blip r:embed="rId2"/>
          <a:stretch>
            <a:fillRect/>
          </a:stretch>
        </p:blipFill>
        <p:spPr>
          <a:xfrm rot="20689779">
            <a:off x="9148912" y="1683005"/>
            <a:ext cx="1333500" cy="1771650"/>
          </a:xfrm>
          <a:prstGeom prst="rect">
            <a:avLst/>
          </a:prstGeom>
        </p:spPr>
      </p:pic>
      <p:pic>
        <p:nvPicPr>
          <p:cNvPr id="5" name="Picture 4"/>
          <p:cNvPicPr>
            <a:picLocks noChangeAspect="1"/>
          </p:cNvPicPr>
          <p:nvPr/>
        </p:nvPicPr>
        <p:blipFill>
          <a:blip r:embed="rId3"/>
          <a:stretch>
            <a:fillRect/>
          </a:stretch>
        </p:blipFill>
        <p:spPr>
          <a:xfrm rot="989054">
            <a:off x="2428867" y="1739042"/>
            <a:ext cx="2230843" cy="1669557"/>
          </a:xfrm>
          <a:prstGeom prst="rect">
            <a:avLst/>
          </a:prstGeom>
        </p:spPr>
      </p:pic>
      <p:pic>
        <p:nvPicPr>
          <p:cNvPr id="6" name="Picture 5"/>
          <p:cNvPicPr>
            <a:picLocks noChangeAspect="1"/>
          </p:cNvPicPr>
          <p:nvPr/>
        </p:nvPicPr>
        <p:blipFill>
          <a:blip r:embed="rId4"/>
          <a:stretch>
            <a:fillRect/>
          </a:stretch>
        </p:blipFill>
        <p:spPr>
          <a:xfrm rot="20020292">
            <a:off x="7065937" y="2080198"/>
            <a:ext cx="2305050" cy="1981200"/>
          </a:xfrm>
          <a:prstGeom prst="rect">
            <a:avLst/>
          </a:prstGeom>
        </p:spPr>
      </p:pic>
      <p:pic>
        <p:nvPicPr>
          <p:cNvPr id="7" name="Picture 6"/>
          <p:cNvPicPr>
            <a:picLocks noChangeAspect="1"/>
          </p:cNvPicPr>
          <p:nvPr/>
        </p:nvPicPr>
        <p:blipFill>
          <a:blip r:embed="rId5"/>
          <a:stretch>
            <a:fillRect/>
          </a:stretch>
        </p:blipFill>
        <p:spPr>
          <a:xfrm rot="1523662">
            <a:off x="4316086" y="2080654"/>
            <a:ext cx="3228975" cy="1419225"/>
          </a:xfrm>
          <a:prstGeom prst="rect">
            <a:avLst/>
          </a:prstGeom>
        </p:spPr>
      </p:pic>
      <p:pic>
        <p:nvPicPr>
          <p:cNvPr id="8" name="Picture 7"/>
          <p:cNvPicPr>
            <a:picLocks noChangeAspect="1"/>
          </p:cNvPicPr>
          <p:nvPr/>
        </p:nvPicPr>
        <p:blipFill>
          <a:blip r:embed="rId6"/>
          <a:stretch>
            <a:fillRect/>
          </a:stretch>
        </p:blipFill>
        <p:spPr>
          <a:xfrm rot="20605221">
            <a:off x="8386912" y="4065216"/>
            <a:ext cx="2857500" cy="1600200"/>
          </a:xfrm>
          <a:prstGeom prst="rect">
            <a:avLst/>
          </a:prstGeom>
        </p:spPr>
      </p:pic>
      <p:pic>
        <p:nvPicPr>
          <p:cNvPr id="10" name="Picture 9"/>
          <p:cNvPicPr>
            <a:picLocks noChangeAspect="1"/>
          </p:cNvPicPr>
          <p:nvPr/>
        </p:nvPicPr>
        <p:blipFill rotWithShape="1">
          <a:blip r:embed="rId7"/>
          <a:srcRect l="1580" b="32384"/>
          <a:stretch/>
        </p:blipFill>
        <p:spPr>
          <a:xfrm>
            <a:off x="5991423" y="4256082"/>
            <a:ext cx="3009219" cy="1011147"/>
          </a:xfrm>
          <a:prstGeom prst="rect">
            <a:avLst/>
          </a:prstGeom>
        </p:spPr>
      </p:pic>
      <p:pic>
        <p:nvPicPr>
          <p:cNvPr id="9" name="Picture 8"/>
          <p:cNvPicPr>
            <a:picLocks noChangeAspect="1"/>
          </p:cNvPicPr>
          <p:nvPr/>
        </p:nvPicPr>
        <p:blipFill>
          <a:blip r:embed="rId8"/>
          <a:stretch>
            <a:fillRect/>
          </a:stretch>
        </p:blipFill>
        <p:spPr>
          <a:xfrm rot="21012910">
            <a:off x="4733463" y="3819347"/>
            <a:ext cx="2076450" cy="2209800"/>
          </a:xfrm>
          <a:prstGeom prst="rect">
            <a:avLst/>
          </a:prstGeom>
        </p:spPr>
      </p:pic>
      <p:pic>
        <p:nvPicPr>
          <p:cNvPr id="14" name="Picture 13"/>
          <p:cNvPicPr>
            <a:picLocks noChangeAspect="1"/>
          </p:cNvPicPr>
          <p:nvPr/>
        </p:nvPicPr>
        <p:blipFill>
          <a:blip r:embed="rId9"/>
          <a:stretch>
            <a:fillRect/>
          </a:stretch>
        </p:blipFill>
        <p:spPr>
          <a:xfrm rot="20575296">
            <a:off x="3912883" y="4107252"/>
            <a:ext cx="2143125" cy="2133600"/>
          </a:xfrm>
          <a:prstGeom prst="rect">
            <a:avLst/>
          </a:prstGeom>
        </p:spPr>
      </p:pic>
      <p:pic>
        <p:nvPicPr>
          <p:cNvPr id="11" name="Picture 10"/>
          <p:cNvPicPr>
            <a:picLocks noChangeAspect="1"/>
          </p:cNvPicPr>
          <p:nvPr/>
        </p:nvPicPr>
        <p:blipFill>
          <a:blip r:embed="rId10"/>
          <a:stretch>
            <a:fillRect/>
          </a:stretch>
        </p:blipFill>
        <p:spPr>
          <a:xfrm rot="966084">
            <a:off x="2124798" y="3545470"/>
            <a:ext cx="2143125" cy="2143125"/>
          </a:xfrm>
          <a:prstGeom prst="rect">
            <a:avLst/>
          </a:prstGeom>
        </p:spPr>
      </p:pic>
      <p:pic>
        <p:nvPicPr>
          <p:cNvPr id="12" name="Picture 11"/>
          <p:cNvPicPr>
            <a:picLocks noChangeAspect="1"/>
          </p:cNvPicPr>
          <p:nvPr/>
        </p:nvPicPr>
        <p:blipFill>
          <a:blip r:embed="rId11"/>
          <a:stretch>
            <a:fillRect/>
          </a:stretch>
        </p:blipFill>
        <p:spPr>
          <a:xfrm rot="20036507">
            <a:off x="-197273" y="3693516"/>
            <a:ext cx="2952750" cy="1552575"/>
          </a:xfrm>
          <a:prstGeom prst="rect">
            <a:avLst/>
          </a:prstGeom>
        </p:spPr>
      </p:pic>
      <p:pic>
        <p:nvPicPr>
          <p:cNvPr id="13" name="Picture 12"/>
          <p:cNvPicPr>
            <a:picLocks noChangeAspect="1"/>
          </p:cNvPicPr>
          <p:nvPr/>
        </p:nvPicPr>
        <p:blipFill>
          <a:blip r:embed="rId12"/>
          <a:stretch>
            <a:fillRect/>
          </a:stretch>
        </p:blipFill>
        <p:spPr>
          <a:xfrm>
            <a:off x="2946412" y="1826382"/>
            <a:ext cx="6462764" cy="3324297"/>
          </a:xfrm>
          <a:prstGeom prst="rect">
            <a:avLst/>
          </a:prstGeom>
        </p:spPr>
      </p:pic>
    </p:spTree>
    <p:extLst>
      <p:ext uri="{BB962C8B-B14F-4D97-AF65-F5344CB8AC3E}">
        <p14:creationId xmlns:p14="http://schemas.microsoft.com/office/powerpoint/2010/main" val="11231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591086"/>
            <a:ext cx="11393423" cy="1478570"/>
          </a:xfrm>
        </p:spPr>
        <p:txBody>
          <a:bodyPr>
            <a:normAutofit fontScale="90000"/>
          </a:bodyPr>
          <a:lstStyle/>
          <a:p>
            <a:pPr algn="ctr"/>
            <a:r>
              <a:rPr lang="he-IL" sz="5400" b="1"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כל תלמיד כל שיעור כל הזמן לכל החיים</a:t>
            </a:r>
            <a:r>
              <a:rPr lang="en-GB" sz="5400" b="1"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endParaRPr lang="en-US" sz="5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pPr marL="0" indent="0" algn="r" rtl="1">
              <a:buNone/>
            </a:pP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רגע מכונן:</a:t>
            </a:r>
          </a:p>
          <a:p>
            <a:pPr marL="457200" indent="-457200" algn="r" rtl="1">
              <a:buAutoNum type="arabicPeriod"/>
            </a:pP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גירוי קוגניטיבי</a:t>
            </a:r>
          </a:p>
          <a:p>
            <a:pPr marL="457200" indent="-457200" algn="r" rtl="1">
              <a:buAutoNum type="arabicPeriod"/>
            </a:pP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גירוי רגשי</a:t>
            </a:r>
          </a:p>
          <a:p>
            <a:pPr marL="457200" indent="-457200" algn="r" rtl="1">
              <a:buAutoNum type="arabicPeriod"/>
            </a:pPr>
            <a:r>
              <a:rPr lang="he-IL"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גילוי עצמי</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7277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a:t/>
            </a:r>
            <a:br>
              <a:rPr lang="en-US" dirty="0"/>
            </a:br>
            <a:r>
              <a:rPr lang="he-IL"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אתה לא חבר!</a:t>
            </a:r>
            <a:r>
              <a:rPr lang="he-IL"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 כל ילד יבחן את מערכת היחסים ביניכם. הוא צריך לדעת מה אתה ומי אתה מולו- חשוב לשים גבולות בדרך מכבדת ומתוך הבנה.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2415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989" y="2209574"/>
            <a:ext cx="9905998" cy="1478570"/>
          </a:xfrm>
        </p:spPr>
        <p:txBody>
          <a:bodyPr>
            <a:normAutofit fontScale="90000"/>
          </a:bodyPr>
          <a:lstStyle/>
          <a:p>
            <a:pPr lvl="0" algn="ctr"/>
            <a:r>
              <a:rPr lang="he-IL" altLang="en-US" b="1"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הפגן </a:t>
            </a:r>
            <a:r>
              <a:rPr lang="he-IL" altLang="en-US" b="1"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חיבה באמצעים ברורים:</a:t>
            </a:r>
            <a:r>
              <a:rPr lang="he-IL" altLang="en-US" cap="none" dirty="0" smtClean="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 </a:t>
            </a:r>
            <a:r>
              <a:rPr lang="he-IL" altLang="en-US" cap="none" dirty="0">
                <a:effectLst>
                  <a:outerShdw blurRad="38100" dist="38100" dir="2700000" algn="tl">
                    <a:srgbClr val="000000">
                      <a:alpha val="43137"/>
                    </a:srgbClr>
                  </a:outerShdw>
                </a:effectLst>
                <a:latin typeface="Segoe UI Semibold" panose="020B0702040204020203" pitchFamily="34" charset="0"/>
                <a:ea typeface="Times New Roman" panose="02020603050405020304" pitchFamily="18" charset="0"/>
                <a:cs typeface="Segoe UI Semibold" panose="020B0702040204020203" pitchFamily="34" charset="0"/>
              </a:rPr>
              <a:t>אין מקום בטוח יותר לילד מהמקום שבו אנשים (ובעיקר מבוגר מגניב) מחבב אותו ורוצה בטובתו.</a:t>
            </a:r>
            <a:r>
              <a:rPr lang="he-IL" altLang="en-US" cap="none" dirty="0">
                <a:effectLst>
                  <a:outerShdw blurRad="38100" dist="38100" dir="2700000" algn="tl">
                    <a:srgbClr val="000000">
                      <a:alpha val="43137"/>
                    </a:srgbClr>
                  </a:outerShdw>
                </a:effectLst>
                <a:latin typeface="Segoe UI Semibold" panose="020B0702040204020203" pitchFamily="34" charset="0"/>
                <a:ea typeface="Arial" panose="020B0604020202020204" pitchFamily="34" charset="0"/>
                <a:cs typeface="Segoe UI Semibold" panose="020B0702040204020203" pitchFamily="34" charset="0"/>
              </a:rPr>
              <a:t> </a:t>
            </a:r>
            <a: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r>
            <a:br>
              <a:rPr lang="en-US" altLang="en-US" cap="none"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endParaRPr lang="en-US" dirty="0"/>
          </a:p>
        </p:txBody>
      </p:sp>
    </p:spTree>
    <p:extLst>
      <p:ext uri="{BB962C8B-B14F-4D97-AF65-F5344CB8AC3E}">
        <p14:creationId xmlns:p14="http://schemas.microsoft.com/office/powerpoint/2010/main" val="1571475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675918"/>
            <a:ext cx="9905998" cy="1478570"/>
          </a:xfrm>
        </p:spPr>
        <p:txBody>
          <a:bodyPr/>
          <a:lstStyle/>
          <a:p>
            <a:pPr lvl="0" algn="ctr" rtl="1"/>
            <a:r>
              <a:rPr lang="he-IL"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ישתבח שמו</a:t>
            </a:r>
            <a:r>
              <a:rPr lang="he-IL"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חשוב לומר את שם הילד בנימה חיובית תוך התייחסות לפעולה חיובית.</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6891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123974"/>
            <a:ext cx="9905998" cy="1478570"/>
          </a:xfrm>
        </p:spPr>
        <p:txBody>
          <a:bodyPr/>
          <a:lstStyle/>
          <a:p>
            <a:pPr algn="ctr"/>
            <a:r>
              <a:rPr lang="en-GB" dirty="0" smtClean="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Focus kids</a:t>
            </a:r>
            <a:endParaRPr lang="en-US"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1371528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5441</TotalTime>
  <Words>510</Words>
  <Application>Microsoft Office PowerPoint</Application>
  <PresentationFormat>מסך רחב</PresentationFormat>
  <Paragraphs>45</Paragraphs>
  <Slides>28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28</vt:i4>
      </vt:variant>
    </vt:vector>
  </HeadingPairs>
  <TitlesOfParts>
    <vt:vector size="34" baseType="lpstr">
      <vt:lpstr>Arial</vt:lpstr>
      <vt:lpstr>Segoe UI Semibold</vt:lpstr>
      <vt:lpstr>Times New Roman</vt:lpstr>
      <vt:lpstr>Trebuchet MS</vt:lpstr>
      <vt:lpstr>Tw Cen MT</vt:lpstr>
      <vt:lpstr>Circuit</vt:lpstr>
      <vt:lpstr>הוראה דיאלוגית</vt:lpstr>
      <vt:lpstr>אני לא מושלם</vt:lpstr>
      <vt:lpstr>אני אשכרה מת על זה</vt:lpstr>
      <vt:lpstr>מה בדרך</vt:lpstr>
      <vt:lpstr>כל תלמיד כל שיעור כל הזמן לכל החיים </vt:lpstr>
      <vt:lpstr> אתה לא חבר! – כל ילד יבחן את מערכת היחסים ביניכם. הוא צריך לדעת מה אתה ומי אתה מולו- חשוב לשים גבולות בדרך מכבדת ומתוך הבנה. </vt:lpstr>
      <vt:lpstr>הפגן חיבה באמצעים ברורים: אין מקום בטוח יותר לילד מהמקום שבו אנשים (ובעיקר מבוגר מגניב) מחבב אותו ורוצה בטובתו.  </vt:lpstr>
      <vt:lpstr>ישתבח שמו!- חשוב לומר את שם הילד בנימה חיובית תוך התייחסות לפעולה חיובית.</vt:lpstr>
      <vt:lpstr>Focus kids</vt:lpstr>
      <vt:lpstr>קוד אישי- שווה "לסגור" עם הילד קוד אישי שמשמעותו- שמתי לב להתנהגות שלך, מבין שאתה משועמם או שבא לך לעשות משהו אחר. </vt:lpstr>
      <vt:lpstr>סדר- ילדים ויזואליים יותר ממבוגרים, לכן כל חריגה מתבנית מסוימת קורצת להם יותר. לכן חשוב שכל הילקוטים יהיו מסודרים באותו אופן, כל המעילים באותו אופן, ואם אפשר (ואפשר!) להחליט על צבע חולצה לכל קבוצה (או לכל שיעור)- משהו יקרה... </vt:lpstr>
      <vt:lpstr>שיקוף   מה שאני מבין מהדברים שלך הוא ש...</vt:lpstr>
      <vt:lpstr>תיקוף</vt:lpstr>
      <vt:lpstr>מודל שיח מקדם  </vt:lpstr>
      <vt:lpstr>הצב תמרורי אזהרה- לפני הנזיפה, דרג את אמצעי הסנקציה- מבט, עצירת דיבור והתקרבות, סימן פיזי, כיווץ גבות, יד על הכתף ורק אז נזיפה שקטה. </vt:lpstr>
      <vt:lpstr>הפתרון שלו הוא הבעיה שלך: כשהילד שם רגליים על השולחן- הוא מאותת שמשעמם לו ובכך הוא פותר את הבעיה. </vt:lpstr>
      <vt:lpstr>תגובה מיידית- הן להפרעה והן לפעילות מקדמת-בשביל זה הוא עושה את זה! </vt:lpstr>
      <vt:lpstr>הפגן שליטה- כשדברים יוצאים משליטה ספור עד שלוש בלב, חייך, שנה פוזיציה, תן לשקט לדבר, ואז תתחיל לדבר- ספר סיפור על חייך האישיים, תן פרט מעניין והמנע מהתייחסות ישירה לגירוי. </vt:lpstr>
      <vt:lpstr>קום! – הילד צריך לנוע. אם הוא יושב כל הפעילות- הוא מצ'טעמם. </vt:lpstr>
      <vt:lpstr>הצג פעולה ולא את הילד- "כל הכבוד לאביעד שסיים את הפעילות" עדיף על "כל הכבוד לאביעד החכם" ולהיפך- "ללעוס מסטיק בשיעור זה בניגוד לכללי ההתנהגות של הכיתה" ולא "אתה מפריע".  </vt:lpstr>
      <vt:lpstr>אחד בשביל כולם:דאג להכין מלאי של פעילות אישית לילד שמשתעמם. זה יכול להיות לקרוא ערך בויקיפדיה ולספר לך עליו אחרי השיעור, או דף צביעה אישי, או אפילו משחק. </vt:lpstr>
      <vt:lpstr>מה עושים היום? הילד צריך להבין מה יידרש ממנו ואת מסגרת הזמן, כמו כל אדם אחר. רישום לוח הזמנים של השיעור על הלוח עוזר לגייס את הילד.  לא לשכוח את הקינוח </vt:lpstr>
      <vt:lpstr>סתום את הפה!- ככל שאתה מדבר יותר, התלמיד מתקשה להקשיב. בשלב מסוים אתה הופך ל"רעש רקע" מיותר. </vt:lpstr>
      <vt:lpstr>משימות קצרות בקצב גבוה- במקום משימות מורכבות הדורשות הבנה ועיבוד רב שלביים לעבוד שלב שלב.אנחנו רוצים שילדים ירימו יד ויגידו "סיימתי"!   כמה מפרקים היו בשיעור שלך היום? </vt:lpstr>
      <vt:lpstr> </vt:lpstr>
      <vt:lpstr>מה אתה אומר?</vt:lpstr>
      <vt:lpstr>רפלקציה מבוססת נתונים</vt:lpstr>
      <vt:lpstr>דברו איתי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הדרכה דיאלוגית</dc:title>
  <dc:creator>Itamar</dc:creator>
  <cp:lastModifiedBy>Barel, Inbal</cp:lastModifiedBy>
  <cp:revision>13</cp:revision>
  <dcterms:created xsi:type="dcterms:W3CDTF">2019-11-13T20:05:14Z</dcterms:created>
  <dcterms:modified xsi:type="dcterms:W3CDTF">2019-11-25T13:34:52Z</dcterms:modified>
</cp:coreProperties>
</file>