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unito Light" panose="020B0604020202020204" charset="0"/>
      <p:regular r:id="rId26"/>
      <p:bold r:id="rId27"/>
      <p:italic r:id="rId28"/>
      <p:boldItalic r:id="rId29"/>
    </p:embeddedFont>
    <p:embeddedFont>
      <p:font typeface="Mali" panose="020B0604020202020204" charset="-34"/>
      <p:regular r:id="rId30"/>
      <p:bold r:id="rId31"/>
      <p:italic r:id="rId32"/>
      <p:boldItalic r:id="rId33"/>
    </p:embeddedFont>
    <p:embeddedFont>
      <p:font typeface="Caveat" panose="020B0604020202020204" charset="0"/>
      <p:regular r:id="rId34"/>
      <p:bold r:id="rId35"/>
    </p:embeddedFont>
    <p:embeddedFont>
      <p:font typeface="Mali SemiBold" panose="020B0604020202020204" charset="-34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Add: expectations, behavior management, ZPD, SWBAT, make a lesson template that considers all the above...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6b2a091ab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6b2a091ab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6b2a091ab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6b2a091ab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6b3953a3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6b3953a3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6b3953a33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6b3953a33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6b2a091ab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6b2a091ab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b2a091ab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b2a091ab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6b2a091ab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6b2a091ab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6b2a091ab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6b2a091ab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6b2a091ab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6b2a091ab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encils">
  <p:cSld name="BLANK_1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BLANK_1_1_1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AND_BODY_1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r="50097"/>
          <a:stretch/>
        </p:blipFill>
        <p:spPr>
          <a:xfrm>
            <a:off x="0" y="0"/>
            <a:ext cx="4563024" cy="51435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267937" y="14512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524200" y="983900"/>
            <a:ext cx="3446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524200" y="1809750"/>
            <a:ext cx="3446100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6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5dccbcb30950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5dccb543df7d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686625"/>
            <a:ext cx="79101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55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עיצוב אוניברסלי ללמידה</a:t>
            </a:r>
            <a:endParaRPr sz="55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3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Universal Design for Learning</a:t>
            </a:r>
            <a:endParaRPr sz="36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1279282" y="29633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 txBox="1"/>
          <p:nvPr/>
        </p:nvSpPr>
        <p:spPr>
          <a:xfrm>
            <a:off x="189425" y="3162950"/>
            <a:ext cx="3027600" cy="2067300"/>
          </a:xfrm>
          <a:prstGeom prst="rect">
            <a:avLst/>
          </a:prstGeom>
          <a:solidFill>
            <a:srgbClr val="FFD966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63636"/>
                </a:solidFill>
              </a:rPr>
              <a:t>בבקשה כיתבו על פתק נושא (או יותר מאחד) </a:t>
            </a:r>
            <a:r>
              <a:rPr lang="en" sz="2400" b="1">
                <a:solidFill>
                  <a:srgbClr val="3C4043"/>
                </a:solidFill>
              </a:rPr>
              <a:t>שאתם מלמדים או צפויים ללמד. היו ספציפיים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4"/>
          <p:cNvSpPr txBox="1">
            <a:spLocks noGrp="1"/>
          </p:cNvSpPr>
          <p:nvPr>
            <p:ph type="ctrTitle" idx="4294967295"/>
          </p:nvPr>
        </p:nvSpPr>
        <p:spPr>
          <a:xfrm>
            <a:off x="2752575" y="3893675"/>
            <a:ext cx="5580600" cy="73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עיצוב אוניברסלי ללמידה</a:t>
            </a:r>
            <a:endParaRPr sz="3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832" name="Google Shape;832;p24"/>
          <p:cNvSpPr/>
          <p:nvPr/>
        </p:nvSpPr>
        <p:spPr>
          <a:xfrm>
            <a:off x="4572925" y="788456"/>
            <a:ext cx="1635277" cy="16570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3" name="Google Shape;833;p24"/>
          <p:cNvSpPr/>
          <p:nvPr/>
        </p:nvSpPr>
        <p:spPr>
          <a:xfrm rot="1473133">
            <a:off x="3086068" y="1615827"/>
            <a:ext cx="956077" cy="93132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4" name="Google Shape;834;p24"/>
          <p:cNvSpPr/>
          <p:nvPr/>
        </p:nvSpPr>
        <p:spPr>
          <a:xfrm>
            <a:off x="4256643" y="630100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5" name="Google Shape;835;p24"/>
          <p:cNvSpPr/>
          <p:nvPr/>
        </p:nvSpPr>
        <p:spPr>
          <a:xfrm rot="2486979">
            <a:off x="3987467" y="2475729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6" name="Google Shape;836;p2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שלושה מרכיבים עיקריים: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5"/>
          <p:cNvSpPr txBox="1">
            <a:spLocks noGrp="1"/>
          </p:cNvSpPr>
          <p:nvPr>
            <p:ph type="body" idx="1"/>
          </p:nvPr>
        </p:nvSpPr>
        <p:spPr>
          <a:xfrm>
            <a:off x="5686600" y="1954625"/>
            <a:ext cx="2044500" cy="2587500"/>
          </a:xfrm>
          <a:prstGeom prst="rect">
            <a:avLst/>
          </a:prstGeom>
          <a:solidFill>
            <a:srgbClr val="93C47D"/>
          </a:solidFill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8100" lvl="0" indent="0" algn="ctr" rtl="1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אמצעי ייצוג מרובים</a:t>
            </a:r>
            <a:endParaRPr sz="3600" b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b="1">
              <a:solidFill>
                <a:srgbClr val="38761D"/>
              </a:solidFill>
            </a:endParaRPr>
          </a:p>
        </p:txBody>
      </p:sp>
      <p:sp>
        <p:nvSpPr>
          <p:cNvPr id="843" name="Google Shape;843;p25"/>
          <p:cNvSpPr txBox="1">
            <a:spLocks noGrp="1"/>
          </p:cNvSpPr>
          <p:nvPr>
            <p:ph type="body" idx="2"/>
          </p:nvPr>
        </p:nvSpPr>
        <p:spPr>
          <a:xfrm>
            <a:off x="3257800" y="1352550"/>
            <a:ext cx="2044500" cy="2346600"/>
          </a:xfrm>
          <a:prstGeom prst="rect">
            <a:avLst/>
          </a:prstGeom>
          <a:solidFill>
            <a:srgbClr val="F9CB9C"/>
          </a:solidFill>
          <a:ln w="7620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8100" lvl="0" indent="0" algn="ctr" rtl="1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אמצעי מעורבות מרובים</a:t>
            </a:r>
            <a:endParaRPr sz="3600" b="1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b="1"/>
          </a:p>
        </p:txBody>
      </p:sp>
      <p:sp>
        <p:nvSpPr>
          <p:cNvPr id="844" name="Google Shape;844;p25"/>
          <p:cNvSpPr txBox="1">
            <a:spLocks noGrp="1"/>
          </p:cNvSpPr>
          <p:nvPr>
            <p:ph type="body" idx="3"/>
          </p:nvPr>
        </p:nvSpPr>
        <p:spPr>
          <a:xfrm>
            <a:off x="680750" y="2247075"/>
            <a:ext cx="2044500" cy="2587500"/>
          </a:xfrm>
          <a:prstGeom prst="rect">
            <a:avLst/>
          </a:prstGeom>
          <a:solidFill>
            <a:srgbClr val="D9D2E9"/>
          </a:solidFill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8100" lvl="0" indent="0" algn="ctr" rtl="1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אמצעי ביטוי מרובים</a:t>
            </a:r>
            <a:endParaRPr sz="3600" b="1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845" name="Google Shape;845;p2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6"/>
          <p:cNvSpPr txBox="1">
            <a:spLocks noGrp="1"/>
          </p:cNvSpPr>
          <p:nvPr>
            <p:ph type="ctrTitle"/>
          </p:nvPr>
        </p:nvSpPr>
        <p:spPr>
          <a:xfrm>
            <a:off x="980725" y="203575"/>
            <a:ext cx="5958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1.  אמצעי ייצוג מרובים</a:t>
            </a:r>
            <a:endParaRPr/>
          </a:p>
        </p:txBody>
      </p:sp>
      <p:grpSp>
        <p:nvGrpSpPr>
          <p:cNvPr id="851" name="Google Shape;851;p26"/>
          <p:cNvGrpSpPr/>
          <p:nvPr/>
        </p:nvGrpSpPr>
        <p:grpSpPr>
          <a:xfrm rot="5400000">
            <a:off x="6445849" y="799543"/>
            <a:ext cx="713322" cy="674775"/>
            <a:chOff x="1349350" y="2760598"/>
            <a:chExt cx="771075" cy="729408"/>
          </a:xfrm>
        </p:grpSpPr>
        <p:sp>
          <p:nvSpPr>
            <p:cNvPr id="852" name="Google Shape;852;p26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26"/>
          <p:cNvSpPr txBox="1"/>
          <p:nvPr/>
        </p:nvSpPr>
        <p:spPr>
          <a:xfrm>
            <a:off x="258250" y="1652075"/>
            <a:ext cx="2752500" cy="3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סירטונים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שירים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ספרים/ עיתונים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תמונות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המחשות</a:t>
            </a:r>
            <a:endParaRPr sz="2400" b="1">
              <a:solidFill>
                <a:srgbClr val="363636"/>
              </a:solidFill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7"/>
          <p:cNvSpPr txBox="1">
            <a:spLocks noGrp="1"/>
          </p:cNvSpPr>
          <p:nvPr>
            <p:ph type="ctrTitle"/>
          </p:nvPr>
        </p:nvSpPr>
        <p:spPr>
          <a:xfrm>
            <a:off x="980725" y="-253625"/>
            <a:ext cx="5958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" sz="36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36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אמצעי מעורבות מרובים</a:t>
            </a:r>
            <a:endParaRPr/>
          </a:p>
        </p:txBody>
      </p:sp>
      <p:grpSp>
        <p:nvGrpSpPr>
          <p:cNvPr id="860" name="Google Shape;860;p27"/>
          <p:cNvGrpSpPr/>
          <p:nvPr/>
        </p:nvGrpSpPr>
        <p:grpSpPr>
          <a:xfrm rot="5400000">
            <a:off x="6445849" y="342343"/>
            <a:ext cx="713322" cy="674775"/>
            <a:chOff x="1349350" y="2760598"/>
            <a:chExt cx="771075" cy="729408"/>
          </a:xfrm>
        </p:grpSpPr>
        <p:sp>
          <p:nvSpPr>
            <p:cNvPr id="861" name="Google Shape;861;p27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27"/>
          <p:cNvSpPr txBox="1"/>
          <p:nvPr/>
        </p:nvSpPr>
        <p:spPr>
          <a:xfrm>
            <a:off x="258250" y="627200"/>
            <a:ext cx="3062100" cy="4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המחשות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חוויות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משחקים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דיונים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הפעלות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פרויקטים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עבודה בצוותים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פאזל לימודי</a:t>
            </a:r>
            <a:endParaRPr sz="2400" b="1">
              <a:solidFill>
                <a:srgbClr val="3636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8"/>
          <p:cNvSpPr txBox="1">
            <a:spLocks noGrp="1"/>
          </p:cNvSpPr>
          <p:nvPr>
            <p:ph type="ctrTitle"/>
          </p:nvPr>
        </p:nvSpPr>
        <p:spPr>
          <a:xfrm>
            <a:off x="1307575" y="117575"/>
            <a:ext cx="5958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" sz="36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36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אמצעי ביטוי מרובים</a:t>
            </a:r>
            <a:endParaRPr/>
          </a:p>
        </p:txBody>
      </p:sp>
      <p:grpSp>
        <p:nvGrpSpPr>
          <p:cNvPr id="869" name="Google Shape;869;p28"/>
          <p:cNvGrpSpPr/>
          <p:nvPr/>
        </p:nvGrpSpPr>
        <p:grpSpPr>
          <a:xfrm rot="5400000">
            <a:off x="6750649" y="647143"/>
            <a:ext cx="713322" cy="674775"/>
            <a:chOff x="1349350" y="2760598"/>
            <a:chExt cx="771075" cy="729408"/>
          </a:xfrm>
        </p:grpSpPr>
        <p:sp>
          <p:nvSpPr>
            <p:cNvPr id="870" name="Google Shape;870;p2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" name="Google Shape;872;p28"/>
          <p:cNvSpPr txBox="1"/>
          <p:nvPr/>
        </p:nvSpPr>
        <p:spPr>
          <a:xfrm>
            <a:off x="258250" y="1423475"/>
            <a:ext cx="2752500" cy="3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יצירה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בניה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שירה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כתיבה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ציור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המחזה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חידון/ משחק</a:t>
            </a:r>
            <a:endParaRPr sz="2400" b="1">
              <a:solidFill>
                <a:srgbClr val="363636"/>
              </a:solidFill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400"/>
              <a:buChar char="●"/>
            </a:pPr>
            <a:r>
              <a:rPr lang="en" sz="2400" b="1">
                <a:solidFill>
                  <a:srgbClr val="363636"/>
                </a:solidFill>
              </a:rPr>
              <a:t>הצגה בעל-פה</a:t>
            </a:r>
            <a:endParaRPr sz="2400" b="1">
              <a:solidFill>
                <a:srgbClr val="363636"/>
              </a:solidFill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9"/>
          <p:cNvSpPr txBox="1">
            <a:spLocks noGrp="1"/>
          </p:cNvSpPr>
          <p:nvPr>
            <p:ph type="ctrTitle" idx="4294967295"/>
          </p:nvPr>
        </p:nvSpPr>
        <p:spPr>
          <a:xfrm>
            <a:off x="3948925" y="280675"/>
            <a:ext cx="3784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לימוד שפה </a:t>
            </a:r>
            <a:endParaRPr sz="6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9"/>
          <p:cNvSpPr txBox="1">
            <a:spLocks noGrp="1"/>
          </p:cNvSpPr>
          <p:nvPr>
            <p:ph type="subTitle" idx="4294967295"/>
          </p:nvPr>
        </p:nvSpPr>
        <p:spPr>
          <a:xfrm>
            <a:off x="1573525" y="1669350"/>
            <a:ext cx="6593700" cy="31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עקרונות העיצוב האוניברסלי אפילו יותר חשובים בהוראת שפה.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מחקרים על לימוד שפה מתעדים שוב ושוב את חשיבות הנגשת החומר עם התלמיד.</a:t>
            </a:r>
            <a:endParaRPr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63636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למידה חוויתית היא למידה משמעותית.</a:t>
            </a:r>
            <a:endParaRPr b="1">
              <a:solidFill>
                <a:srgbClr val="363636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/>
          </a:p>
        </p:txBody>
      </p:sp>
      <p:sp>
        <p:nvSpPr>
          <p:cNvPr id="879" name="Google Shape;879;p2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80" name="Google Shape;880;p29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0"/>
          <p:cNvSpPr txBox="1">
            <a:spLocks noGrp="1"/>
          </p:cNvSpPr>
          <p:nvPr>
            <p:ph type="body" idx="1"/>
          </p:nvPr>
        </p:nvSpPr>
        <p:spPr>
          <a:xfrm>
            <a:off x="1436650" y="1681400"/>
            <a:ext cx="5838300" cy="251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63636"/>
                </a:solidFill>
                <a:latin typeface="Caveat"/>
                <a:ea typeface="Caveat"/>
                <a:cs typeface="Caveat"/>
                <a:sym typeface="Caveat"/>
              </a:rPr>
              <a:t>Hebrew All Around</a:t>
            </a:r>
            <a:endParaRPr sz="4800" b="1">
              <a:solidFill>
                <a:srgbClr val="363636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38100" lvl="0" indent="0" algn="ctr" rtl="1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תוכנית להוראת עברית </a:t>
            </a:r>
            <a:r>
              <a:rPr lang="en" sz="24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מדוברת</a:t>
            </a:r>
            <a:r>
              <a:rPr lang="en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בבתי ספר מבוססי קהילה (כמו בתי ספר ביום ראשון) לתלמידים שאינם דוברי עברית.</a:t>
            </a: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1">
              <a:spcBef>
                <a:spcPts val="600"/>
              </a:spcBef>
              <a:spcAft>
                <a:spcPts val="1000"/>
              </a:spcAft>
              <a:buNone/>
            </a:pPr>
            <a:endParaRPr sz="3600" b="1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3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87" name="Google Shape;887;p30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70326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איך מיישמים בפועל? 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 נבחר נושא...</a:t>
            </a:r>
            <a:endParaRPr sz="3000" b="1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Arial"/>
              <a:buChar char="✘"/>
            </a:pPr>
            <a:r>
              <a:rPr lang="en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איך נציג את הנושא הזה בדרכים שונות ומגוונות?</a:t>
            </a:r>
            <a:endParaRPr b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✘"/>
            </a:pPr>
            <a:r>
              <a:rPr lang="en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אילו פעילויות נשקול? איך נערב את כל התלמידים בכיתה עם החומר הנלמד?</a:t>
            </a:r>
            <a:endParaRPr b="1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spcBef>
                <a:spcPts val="1000"/>
              </a:spcBef>
              <a:spcAft>
                <a:spcPts val="1000"/>
              </a:spcAft>
              <a:buClr>
                <a:srgbClr val="9900FF"/>
              </a:buClr>
              <a:buSzPts val="2400"/>
              <a:buFont typeface="Arial"/>
              <a:buChar char="✘"/>
            </a:pPr>
            <a:r>
              <a:rPr lang="en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איך נעריך את הלמידה של כל תלמיד? איך נספק אמצעי ביטוי שונים שיאפשרו לתלמידים להביע את הידע שלהם?</a:t>
            </a:r>
            <a:endParaRPr b="1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"/>
          <p:cNvSpPr txBox="1">
            <a:spLocks noGrp="1"/>
          </p:cNvSpPr>
          <p:nvPr>
            <p:ph type="title" idx="4294967295"/>
          </p:nvPr>
        </p:nvSpPr>
        <p:spPr>
          <a:xfrm>
            <a:off x="265775" y="852750"/>
            <a:ext cx="2769600" cy="27009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63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לעבודה!</a:t>
            </a:r>
            <a:endParaRPr sz="6000">
              <a:solidFill>
                <a:srgbClr val="363636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6363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הגיע הזמן ליישם...</a:t>
            </a:r>
            <a:endParaRPr sz="36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3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3"/>
          <p:cNvSpPr txBox="1">
            <a:spLocks noGrp="1"/>
          </p:cNvSpPr>
          <p:nvPr>
            <p:ph type="body" idx="1"/>
          </p:nvPr>
        </p:nvSpPr>
        <p:spPr>
          <a:xfrm>
            <a:off x="1652850" y="1482675"/>
            <a:ext cx="5838300" cy="189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6000" b="1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שאלות?</a:t>
            </a:r>
            <a:endParaRPr sz="4800" b="1">
              <a:solidFill>
                <a:srgbClr val="3636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6" name="Google Shape;906;p3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07" name="Google Shape;907;p33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ctrTitle" idx="4294967295"/>
          </p:nvPr>
        </p:nvSpPr>
        <p:spPr>
          <a:xfrm>
            <a:off x="1845350" y="74725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שלום לכולם</a:t>
            </a:r>
            <a:endParaRPr sz="9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6"/>
          <p:cNvSpPr txBox="1">
            <a:spLocks noGrp="1"/>
          </p:cNvSpPr>
          <p:nvPr>
            <p:ph type="subTitle" idx="4294967295"/>
          </p:nvPr>
        </p:nvSpPr>
        <p:spPr>
          <a:xfrm>
            <a:off x="1277675" y="241502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שמי דורלי סאטרוויט ואני מתמחה בפיתוח תוכניות לימוד חלופיות לתלמידים עם צרכים לימודיים שונים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/>
          </a:p>
        </p:txBody>
      </p:sp>
      <p:sp>
        <p:nvSpPr>
          <p:cNvPr id="776" name="Google Shape;776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77" name="Google Shape;777;p16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7"/>
          <p:cNvSpPr txBox="1">
            <a:spLocks noGrp="1"/>
          </p:cNvSpPr>
          <p:nvPr>
            <p:ph type="body" idx="1"/>
          </p:nvPr>
        </p:nvSpPr>
        <p:spPr>
          <a:xfrm>
            <a:off x="1652850" y="1482675"/>
            <a:ext cx="5838300" cy="189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מה זה  </a:t>
            </a:r>
            <a:r>
              <a:rPr lang="en" sz="4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עיצוב אוניברסלי ללמידה</a:t>
            </a:r>
            <a:r>
              <a:rPr lang="en" sz="4800" b="1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800" b="1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4800" b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טוד רוס</a:t>
            </a:r>
            <a:endParaRPr sz="4800" b="1">
              <a:solidFill>
                <a:srgbClr val="3636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84" name="Google Shape;784;p17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8"/>
          <p:cNvSpPr txBox="1">
            <a:spLocks noGrp="1"/>
          </p:cNvSpPr>
          <p:nvPr>
            <p:ph type="title"/>
          </p:nvPr>
        </p:nvSpPr>
        <p:spPr>
          <a:xfrm>
            <a:off x="829000" y="258775"/>
            <a:ext cx="6902100" cy="109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ומה זה בכל זאת עיצוב אוניברסלי ללמידה?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8"/>
          <p:cNvSpPr txBox="1">
            <a:spLocks noGrp="1"/>
          </p:cNvSpPr>
          <p:nvPr>
            <p:ph type="body" idx="1"/>
          </p:nvPr>
        </p:nvSpPr>
        <p:spPr>
          <a:xfrm>
            <a:off x="829000" y="1593400"/>
            <a:ext cx="6636900" cy="3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עיצוב אוניברסלי ללמידה ( Universal Design for Learning או UDL) מאפשר הזדמנות שווה לכלל התלמידים, על ידי יצירת סביבות לימודים גמישות המתחשבות </a:t>
            </a:r>
            <a:r>
              <a:rPr lang="en" sz="2400">
                <a:solidFill>
                  <a:srgbClr val="22222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בצרכים של הלומד</a:t>
            </a:r>
            <a:r>
              <a:rPr lang="en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ומנגישות את הלמידה </a:t>
            </a:r>
            <a:r>
              <a:rPr lang="en" sz="2400">
                <a:solidFill>
                  <a:srgbClr val="000000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לקהל מגוון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המורכב </a:t>
            </a:r>
            <a:r>
              <a:rPr lang="en" sz="2400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מבעלי תחומי עניין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400">
                <a:solidFill>
                  <a:srgbClr val="000000"/>
                </a:solidFill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יכולות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ו</a:t>
            </a:r>
            <a:r>
              <a:rPr lang="en" sz="2400">
                <a:solidFill>
                  <a:srgbClr val="000000"/>
                </a:solidFill>
                <a:highlight>
                  <a:srgbClr val="6FA8DC"/>
                </a:highlight>
                <a:latin typeface="Arial"/>
                <a:ea typeface="Arial"/>
                <a:cs typeface="Arial"/>
                <a:sym typeface="Arial"/>
              </a:rPr>
              <a:t>סגנונות למידה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שונים.</a:t>
            </a:r>
            <a:endParaRPr sz="2400"/>
          </a:p>
        </p:txBody>
      </p:sp>
      <p:sp>
        <p:nvSpPr>
          <p:cNvPr id="791" name="Google Shape;791;p1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9"/>
          <p:cNvSpPr txBox="1">
            <a:spLocks noGrp="1"/>
          </p:cNvSpPr>
          <p:nvPr>
            <p:ph type="title"/>
          </p:nvPr>
        </p:nvSpPr>
        <p:spPr>
          <a:xfrm>
            <a:off x="524200" y="568325"/>
            <a:ext cx="3446100" cy="87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6363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צרכים שונים</a:t>
            </a:r>
            <a:endParaRPr sz="48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9"/>
          <p:cNvSpPr txBox="1">
            <a:spLocks noGrp="1"/>
          </p:cNvSpPr>
          <p:nvPr>
            <p:ph type="body" idx="1"/>
          </p:nvPr>
        </p:nvSpPr>
        <p:spPr>
          <a:xfrm>
            <a:off x="524200" y="1809750"/>
            <a:ext cx="3759300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r" rtl="1">
              <a:spcBef>
                <a:spcPts val="60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צרכים לימודיים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צרכים חברתיים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צרכים ריגשיים/ נפשיים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צרכים קוגניטיבים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צרכים </a:t>
            </a:r>
            <a:r>
              <a:rPr lang="en" sz="3000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פיזיים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0"/>
          <p:cNvSpPr txBox="1">
            <a:spLocks noGrp="1"/>
          </p:cNvSpPr>
          <p:nvPr>
            <p:ph type="title"/>
          </p:nvPr>
        </p:nvSpPr>
        <p:spPr>
          <a:xfrm>
            <a:off x="524200" y="568325"/>
            <a:ext cx="3446100" cy="87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63636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קהל מגוון</a:t>
            </a:r>
            <a:endParaRPr sz="4800" b="1">
              <a:highlight>
                <a:srgbClr val="FF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 txBox="1">
            <a:spLocks noGrp="1"/>
          </p:cNvSpPr>
          <p:nvPr>
            <p:ph type="body" idx="1"/>
          </p:nvPr>
        </p:nvSpPr>
        <p:spPr>
          <a:xfrm>
            <a:off x="524200" y="1809750"/>
            <a:ext cx="3759300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r" rt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רקע תרבותי </a:t>
            </a:r>
            <a:endParaRPr sz="3000">
              <a:solidFill>
                <a:srgbClr val="3C40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רקע היסטורי </a:t>
            </a:r>
            <a:endParaRPr sz="3000">
              <a:solidFill>
                <a:srgbClr val="3C40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מבנה תא משפחתי</a:t>
            </a:r>
            <a:endParaRPr sz="3000">
              <a:solidFill>
                <a:srgbClr val="3C40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רקע אתני/גזע</a:t>
            </a:r>
            <a:endParaRPr sz="3000">
              <a:solidFill>
                <a:srgbClr val="3C40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בסיס ידע</a:t>
            </a:r>
            <a:endParaRPr sz="3000">
              <a:solidFill>
                <a:srgbClr val="3C40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מטרות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1"/>
          <p:cNvSpPr txBox="1">
            <a:spLocks noGrp="1"/>
          </p:cNvSpPr>
          <p:nvPr>
            <p:ph type="title"/>
          </p:nvPr>
        </p:nvSpPr>
        <p:spPr>
          <a:xfrm>
            <a:off x="223825" y="111125"/>
            <a:ext cx="4059600" cy="87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363636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תחומי עניין שונים</a:t>
            </a:r>
            <a:endParaRPr sz="4300" b="1"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1"/>
          <p:cNvSpPr txBox="1">
            <a:spLocks noGrp="1"/>
          </p:cNvSpPr>
          <p:nvPr>
            <p:ph type="body" idx="1"/>
          </p:nvPr>
        </p:nvSpPr>
        <p:spPr>
          <a:xfrm>
            <a:off x="524200" y="1657350"/>
            <a:ext cx="3759300" cy="30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r" rt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מוסיקה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בישול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ריקוד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כתיבה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שירה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פיסול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2"/>
          <p:cNvSpPr txBox="1">
            <a:spLocks noGrp="1"/>
          </p:cNvSpPr>
          <p:nvPr>
            <p:ph type="title"/>
          </p:nvPr>
        </p:nvSpPr>
        <p:spPr>
          <a:xfrm>
            <a:off x="223825" y="111125"/>
            <a:ext cx="4059600" cy="87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63636"/>
                </a:solidFill>
                <a:highlight>
                  <a:srgbClr val="D5A6BD"/>
                </a:highlight>
                <a:latin typeface="Arial"/>
                <a:ea typeface="Arial"/>
                <a:cs typeface="Arial"/>
                <a:sym typeface="Arial"/>
              </a:rPr>
              <a:t>יכולות</a:t>
            </a:r>
            <a:endParaRPr sz="4800" b="1">
              <a:highlight>
                <a:srgbClr val="D5A6B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2"/>
          <p:cNvSpPr txBox="1">
            <a:spLocks noGrp="1"/>
          </p:cNvSpPr>
          <p:nvPr>
            <p:ph type="body" idx="1"/>
          </p:nvPr>
        </p:nvSpPr>
        <p:spPr>
          <a:xfrm>
            <a:off x="524200" y="1504950"/>
            <a:ext cx="3759300" cy="372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r" rt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✘"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יכולות קוגניטיביות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✘"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יכולות נפשיות/ רגשיות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✘"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יכולות פיזיות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✘"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יכולות לימודיות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✘"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יכולות הקשבה וריכוז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✘"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יכולות הבנה והפנמה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3"/>
          <p:cNvSpPr txBox="1">
            <a:spLocks noGrp="1"/>
          </p:cNvSpPr>
          <p:nvPr>
            <p:ph type="title"/>
          </p:nvPr>
        </p:nvSpPr>
        <p:spPr>
          <a:xfrm>
            <a:off x="241025" y="568325"/>
            <a:ext cx="3904800" cy="87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63636"/>
                </a:solidFill>
                <a:highlight>
                  <a:srgbClr val="6FA8DC"/>
                </a:highlight>
                <a:latin typeface="Arial"/>
                <a:ea typeface="Arial"/>
                <a:cs typeface="Arial"/>
                <a:sym typeface="Arial"/>
              </a:rPr>
              <a:t>סגנונות למידה שונים</a:t>
            </a:r>
            <a:endParaRPr sz="4800" b="1">
              <a:highlight>
                <a:srgbClr val="6FA8D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3"/>
          <p:cNvSpPr txBox="1">
            <a:spLocks noGrp="1"/>
          </p:cNvSpPr>
          <p:nvPr>
            <p:ph type="body" idx="1"/>
          </p:nvPr>
        </p:nvSpPr>
        <p:spPr>
          <a:xfrm>
            <a:off x="524200" y="1657350"/>
            <a:ext cx="3759300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r" rtl="1">
              <a:spcBef>
                <a:spcPts val="60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ויזואלי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מו</a:t>
            </a: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ז</a:t>
            </a: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יקאלי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וורבלי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פי</a:t>
            </a: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ז</a:t>
            </a: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י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לוגי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חברתי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3000"/>
              <a:buFont typeface="Arial"/>
              <a:buChar char="✘"/>
            </a:pPr>
            <a:r>
              <a:rPr lang="en" sz="300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עצמאי</a:t>
            </a:r>
            <a:endParaRPr sz="300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‫הצגה על המסך (16:9)</PresentationFormat>
  <Paragraphs>104</Paragraphs>
  <Slides>19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7" baseType="lpstr">
      <vt:lpstr>Calibri</vt:lpstr>
      <vt:lpstr>Nunito Light</vt:lpstr>
      <vt:lpstr>Arial</vt:lpstr>
      <vt:lpstr>Mali</vt:lpstr>
      <vt:lpstr>Caveat</vt:lpstr>
      <vt:lpstr>Mali SemiBold</vt:lpstr>
      <vt:lpstr>Roboto</vt:lpstr>
      <vt:lpstr>Ely template</vt:lpstr>
      <vt:lpstr>עיצוב אוניברסלי ללמידה Universal Design for Learning</vt:lpstr>
      <vt:lpstr>שלום לכולם</vt:lpstr>
      <vt:lpstr>מצגת של PowerPoint‏</vt:lpstr>
      <vt:lpstr>ומה זה בכל זאת עיצוב אוניברסלי ללמידה?</vt:lpstr>
      <vt:lpstr>צרכים שונים</vt:lpstr>
      <vt:lpstr>קהל מגוון</vt:lpstr>
      <vt:lpstr>תחומי עניין שונים</vt:lpstr>
      <vt:lpstr>יכולות</vt:lpstr>
      <vt:lpstr>סגנונות למידה שונים</vt:lpstr>
      <vt:lpstr>עיצוב אוניברסלי ללמידה </vt:lpstr>
      <vt:lpstr>שלושה מרכיבים עיקריים:</vt:lpstr>
      <vt:lpstr>1.  אמצעי ייצוג מרובים</vt:lpstr>
      <vt:lpstr>2.  אמצעי מעורבות מרובים</vt:lpstr>
      <vt:lpstr>3.  אמצעי ביטוי מרובים</vt:lpstr>
      <vt:lpstr>לימוד שפה </vt:lpstr>
      <vt:lpstr>מצגת של PowerPoint‏</vt:lpstr>
      <vt:lpstr>איך מיישמים בפועל? </vt:lpstr>
      <vt:lpstr>לעבודה! הגיע הזמן ליישם...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עיצוב אוניברסלי ללמידה Universal Design for Learning</dc:title>
  <dc:creator>Barel, Inbal</dc:creator>
  <cp:lastModifiedBy>Barel, Inbal</cp:lastModifiedBy>
  <cp:revision>1</cp:revision>
  <dcterms:modified xsi:type="dcterms:W3CDTF">2019-12-17T15:18:40Z</dcterms:modified>
</cp:coreProperties>
</file>