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47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</p:sldIdLst>
  <p:sldSz cy="5143500" cx="9144000"/>
  <p:notesSz cx="6858000" cy="9144000"/>
  <p:embeddedFontLst>
    <p:embeddedFont>
      <p:font typeface="Roboto"/>
      <p:regular r:id="rId54"/>
      <p:bold r:id="rId55"/>
      <p:italic r:id="rId56"/>
      <p:boldItalic r:id="rId57"/>
    </p:embeddedFont>
    <p:embeddedFont>
      <p:font typeface="Roboto Mono"/>
      <p:regular r:id="rId58"/>
      <p:bold r:id="rId59"/>
      <p:italic r:id="rId60"/>
      <p:boldItalic r:id="rId6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3772F063-4BC3-456C-BE7B-322A3DFB0ED2}">
  <a:tblStyle styleId="{3772F063-4BC3-456C-BE7B-322A3DFB0ED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1" Type="http://schemas.openxmlformats.org/officeDocument/2006/relationships/font" Target="fonts/RobotoMono-boldItalic.fntdata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60" Type="http://schemas.openxmlformats.org/officeDocument/2006/relationships/font" Target="fonts/RobotoMono-italic.fntdata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font" Target="fonts/Roboto-bold.fntdata"/><Relationship Id="rId10" Type="http://schemas.openxmlformats.org/officeDocument/2006/relationships/slide" Target="slides/slide4.xml"/><Relationship Id="rId54" Type="http://schemas.openxmlformats.org/officeDocument/2006/relationships/font" Target="fonts/Roboto-regular.fntdata"/><Relationship Id="rId13" Type="http://schemas.openxmlformats.org/officeDocument/2006/relationships/slide" Target="slides/slide7.xml"/><Relationship Id="rId57" Type="http://schemas.openxmlformats.org/officeDocument/2006/relationships/font" Target="fonts/Roboto-boldItalic.fntdata"/><Relationship Id="rId12" Type="http://schemas.openxmlformats.org/officeDocument/2006/relationships/slide" Target="slides/slide6.xml"/><Relationship Id="rId56" Type="http://schemas.openxmlformats.org/officeDocument/2006/relationships/font" Target="fonts/Roboto-italic.fntdata"/><Relationship Id="rId15" Type="http://schemas.openxmlformats.org/officeDocument/2006/relationships/slide" Target="slides/slide9.xml"/><Relationship Id="rId59" Type="http://schemas.openxmlformats.org/officeDocument/2006/relationships/font" Target="fonts/RobotoMono-bold.fntdata"/><Relationship Id="rId14" Type="http://schemas.openxmlformats.org/officeDocument/2006/relationships/slide" Target="slides/slide8.xml"/><Relationship Id="rId58" Type="http://schemas.openxmlformats.org/officeDocument/2006/relationships/font" Target="fonts/RobotoMono-regular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28cea49368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28cea49368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8cea493683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28cea493683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eb5427bb8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1eb5427bb8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1eb5427bb84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1eb5427bb84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1eb5427bb84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1eb5427bb84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1eb5427bb84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1eb5427bb84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1eb5427bb84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1eb5427bb84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1eb5427bb84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1eb5427bb84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1eb5427bb84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1eb5427bb84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e19990bc2b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e19990bc2b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e19990bc2b_0_4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e19990bc2b_0_4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dfdc3aeb86_0_1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dfdc3aeb86_0_1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de004c2a4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de004c2a4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1ec216b8596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1ec216b8596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1ec216b8596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1ec216b8596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1ec216b8596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1ec216b8596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1ec216b8596_0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1ec216b8596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e19990bc2b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e19990bc2b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de004c2a46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de004c2a46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e19990bc2b_0_4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e19990bc2b_0_4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e19990bc2b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e19990bc2b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e839925d26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e839925d26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eb3f0e93f7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eb3f0e93f7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eadab4a3c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eadab4a3c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eb3f0e93f7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eb3f0e93f7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28cea493683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28cea493683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28cea493683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28cea493683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1eb5427bb84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" name="Google Shape;411;g1eb5427bb84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28cea493683_0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28cea493683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28cea493683_0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28cea493683_0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28cea493683_0_1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g28cea493683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1eb5427bb84_0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" name="Google Shape;444;g1eb5427bb84_0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28cea493683_0_1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Google Shape;452;g28cea493683_0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1ec216b8596_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1ec216b8596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28cea493683_0_1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" name="Google Shape;460;g28cea493683_0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28cea493683_0_1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28cea493683_0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28cea493683_0_1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Google Shape;476;g28cea493683_0_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1eb5427bb84_0_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1eb5427bb84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1ec216b8596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1" name="Google Shape;491;g1ec216b8596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dfdc3aeb86_0_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6" name="Google Shape;496;gdfdc3aeb86_0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28cea493683_0_1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28cea493683_0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e839925d26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2" name="Google Shape;512;ge839925d26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1eb879fb446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1eb879fb446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ddfec74055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ddfec74055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e19990bc2b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e19990bc2b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ddfec7405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ddfec7405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As pontes projetadas por Moses eram uma forma de conectar locais pouco acessados da cidade de Nova York, mas isso impactou negativamente o investimento em sistemas de transporte público da cidade e prejudicou diversos bairros.</a:t>
            </a:r>
            <a:endParaRPr sz="18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e839925d26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e839925d26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2" y="744575"/>
            <a:ext cx="65349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Font typeface="Roboto Mono"/>
              <a:buNone/>
              <a:defRPr sz="4200">
                <a:latin typeface="Roboto Mono"/>
                <a:ea typeface="Roboto Mono"/>
                <a:cs typeface="Roboto Mono"/>
                <a:sym typeface="Roboto Mon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Font typeface="Roboto Mono"/>
              <a:buNone/>
              <a:defRPr sz="4200">
                <a:latin typeface="Roboto Mono"/>
                <a:ea typeface="Roboto Mono"/>
                <a:cs typeface="Roboto Mono"/>
                <a:sym typeface="Roboto Mon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Font typeface="Roboto Mono"/>
              <a:buNone/>
              <a:defRPr sz="4200">
                <a:latin typeface="Roboto Mono"/>
                <a:ea typeface="Roboto Mono"/>
                <a:cs typeface="Roboto Mono"/>
                <a:sym typeface="Roboto Mon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Font typeface="Roboto Mono"/>
              <a:buNone/>
              <a:defRPr sz="4200">
                <a:latin typeface="Roboto Mono"/>
                <a:ea typeface="Roboto Mono"/>
                <a:cs typeface="Roboto Mono"/>
                <a:sym typeface="Roboto Mon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Font typeface="Roboto Mono"/>
              <a:buNone/>
              <a:defRPr sz="4200">
                <a:latin typeface="Roboto Mono"/>
                <a:ea typeface="Roboto Mono"/>
                <a:cs typeface="Roboto Mono"/>
                <a:sym typeface="Roboto Mon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Font typeface="Roboto Mono"/>
              <a:buNone/>
              <a:defRPr sz="4200">
                <a:latin typeface="Roboto Mono"/>
                <a:ea typeface="Roboto Mono"/>
                <a:cs typeface="Roboto Mono"/>
                <a:sym typeface="Roboto Mon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Font typeface="Roboto Mono"/>
              <a:buNone/>
              <a:defRPr sz="4200">
                <a:latin typeface="Roboto Mono"/>
                <a:ea typeface="Roboto Mono"/>
                <a:cs typeface="Roboto Mono"/>
                <a:sym typeface="Roboto Mon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Font typeface="Roboto Mono"/>
              <a:buNone/>
              <a:defRPr sz="4200">
                <a:latin typeface="Roboto Mono"/>
                <a:ea typeface="Roboto Mono"/>
                <a:cs typeface="Roboto Mono"/>
                <a:sym typeface="Roboto Mon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Font typeface="Roboto Mono"/>
              <a:buNone/>
              <a:defRPr sz="4200">
                <a:latin typeface="Roboto Mono"/>
                <a:ea typeface="Roboto Mono"/>
                <a:cs typeface="Roboto Mono"/>
                <a:sym typeface="Roboto Mono"/>
              </a:defRPr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4097700"/>
            <a:ext cx="66447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Mono"/>
              <a:buNone/>
              <a:defRPr>
                <a:latin typeface="Roboto Mono"/>
                <a:ea typeface="Roboto Mono"/>
                <a:cs typeface="Roboto Mono"/>
                <a:sym typeface="Roboto Mon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Mono"/>
              <a:buNone/>
              <a:defRPr sz="1800">
                <a:latin typeface="Roboto Mono"/>
                <a:ea typeface="Roboto Mono"/>
                <a:cs typeface="Roboto Mono"/>
                <a:sym typeface="Roboto Mon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Mono"/>
              <a:buNone/>
              <a:defRPr sz="1800">
                <a:latin typeface="Roboto Mono"/>
                <a:ea typeface="Roboto Mono"/>
                <a:cs typeface="Roboto Mono"/>
                <a:sym typeface="Roboto Mon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Mono"/>
              <a:buNone/>
              <a:defRPr sz="1800">
                <a:latin typeface="Roboto Mono"/>
                <a:ea typeface="Roboto Mono"/>
                <a:cs typeface="Roboto Mono"/>
                <a:sym typeface="Roboto Mon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Mono"/>
              <a:buNone/>
              <a:defRPr sz="1800">
                <a:latin typeface="Roboto Mono"/>
                <a:ea typeface="Roboto Mono"/>
                <a:cs typeface="Roboto Mono"/>
                <a:sym typeface="Roboto Mon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Mono"/>
              <a:buNone/>
              <a:defRPr sz="1800">
                <a:latin typeface="Roboto Mono"/>
                <a:ea typeface="Roboto Mono"/>
                <a:cs typeface="Roboto Mono"/>
                <a:sym typeface="Roboto Mon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Mono"/>
              <a:buNone/>
              <a:defRPr sz="1800">
                <a:latin typeface="Roboto Mono"/>
                <a:ea typeface="Roboto Mono"/>
                <a:cs typeface="Roboto Mono"/>
                <a:sym typeface="Roboto Mon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Mono"/>
              <a:buNone/>
              <a:defRPr sz="1800">
                <a:latin typeface="Roboto Mono"/>
                <a:ea typeface="Roboto Mono"/>
                <a:cs typeface="Roboto Mono"/>
                <a:sym typeface="Roboto Mon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Mono"/>
              <a:buNone/>
              <a:defRPr sz="1800">
                <a:latin typeface="Roboto Mono"/>
                <a:ea typeface="Roboto Mono"/>
                <a:cs typeface="Roboto Mono"/>
                <a:sym typeface="Roboto Mono"/>
              </a:defRPr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7104675" y="0"/>
            <a:ext cx="503400" cy="51435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8078550" y="0"/>
            <a:ext cx="503400" cy="51435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9" name="Google Shape;49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yout personalizado 1">
  <p:cSld name="CUSTOM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54" name="Google Shape;54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yout personalizado 5">
  <p:cSld name="CUSTOM_4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57" name="Google Shape;57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8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Roboto Mono"/>
              <a:buNone/>
              <a:defRPr>
                <a:latin typeface="Roboto Mono"/>
                <a:ea typeface="Roboto Mono"/>
                <a:cs typeface="Roboto Mono"/>
                <a:sym typeface="Roboto Mon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Roboto Mono"/>
              <a:buNone/>
              <a:defRPr>
                <a:latin typeface="Roboto Mono"/>
                <a:ea typeface="Roboto Mono"/>
                <a:cs typeface="Roboto Mono"/>
                <a:sym typeface="Roboto Mon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Roboto Mono"/>
              <a:buNone/>
              <a:defRPr>
                <a:latin typeface="Roboto Mono"/>
                <a:ea typeface="Roboto Mono"/>
                <a:cs typeface="Roboto Mono"/>
                <a:sym typeface="Roboto Mon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Roboto Mono"/>
              <a:buNone/>
              <a:defRPr>
                <a:latin typeface="Roboto Mono"/>
                <a:ea typeface="Roboto Mono"/>
                <a:cs typeface="Roboto Mono"/>
                <a:sym typeface="Roboto Mon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Roboto Mono"/>
              <a:buNone/>
              <a:defRPr>
                <a:latin typeface="Roboto Mono"/>
                <a:ea typeface="Roboto Mono"/>
                <a:cs typeface="Roboto Mono"/>
                <a:sym typeface="Roboto Mon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Roboto Mono"/>
              <a:buNone/>
              <a:defRPr>
                <a:latin typeface="Roboto Mono"/>
                <a:ea typeface="Roboto Mono"/>
                <a:cs typeface="Roboto Mono"/>
                <a:sym typeface="Roboto Mon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Roboto Mono"/>
              <a:buNone/>
              <a:defRPr>
                <a:latin typeface="Roboto Mono"/>
                <a:ea typeface="Roboto Mono"/>
                <a:cs typeface="Roboto Mono"/>
                <a:sym typeface="Roboto Mon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Roboto Mono"/>
              <a:buNone/>
              <a:defRPr>
                <a:latin typeface="Roboto Mono"/>
                <a:ea typeface="Roboto Mono"/>
                <a:cs typeface="Roboto Mono"/>
                <a:sym typeface="Roboto Mon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Roboto Mono"/>
              <a:buNone/>
              <a:defRPr>
                <a:latin typeface="Roboto Mono"/>
                <a:ea typeface="Roboto Mono"/>
                <a:cs typeface="Roboto Mono"/>
                <a:sym typeface="Roboto Mono"/>
              </a:defRPr>
            </a:lvl9pPr>
          </a:lstStyle>
          <a:p/>
        </p:txBody>
      </p:sp>
      <p:sp>
        <p:nvSpPr>
          <p:cNvPr id="20" name="Google Shape;20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21" name="Google Shape;21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4" name="Google Shape;24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9" name="Google Shape;29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2" name="Google Shape;32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3" name="Google Shape;33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6" name="Google Shape;36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0" name="Google Shape;40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1" name="Google Shape;41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2" name="Google Shape;42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5" name="Google Shape;45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mc:AlternateContent>
    <mc:Choice Requires="p14">
      <p:transition spd="slow" p14:dur="1000">
        <p:push/>
      </p:transition>
    </mc:Choice>
    <mc:Fallback>
      <p:transition spd="slow">
        <p:fade/>
      </p:transition>
    </mc:Fallback>
  </mc:AlternateConten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6.png"/><Relationship Id="rId4" Type="http://schemas.openxmlformats.org/officeDocument/2006/relationships/image" Target="../media/image3.png"/><Relationship Id="rId5" Type="http://schemas.openxmlformats.org/officeDocument/2006/relationships/image" Target="../media/image9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4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hyperlink" Target="https://raw.githubusercontent.com/lagolucas/dois-logs/main/logd-1.dat" TargetMode="External"/><Relationship Id="rId4" Type="http://schemas.openxmlformats.org/officeDocument/2006/relationships/hyperlink" Target="https://raw.githubusercontent.com/lagolucas/dois-logs/main/logd-2.dat" TargetMode="Externa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" name="Google Shape;63;p15"/>
          <p:cNvSpPr txBox="1"/>
          <p:nvPr>
            <p:ph idx="4294967295" type="ctrTitle"/>
          </p:nvPr>
        </p:nvSpPr>
        <p:spPr>
          <a:xfrm>
            <a:off x="311702" y="744575"/>
            <a:ext cx="6160200" cy="205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>
                <a:solidFill>
                  <a:schemeClr val="lt1"/>
                </a:solidFill>
              </a:rPr>
              <a:t>imprimir voto é</a:t>
            </a:r>
            <a:endParaRPr sz="41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>
                <a:solidFill>
                  <a:schemeClr val="lt1"/>
                </a:solidFill>
              </a:rPr>
              <a:t>GAMBIARRA?</a:t>
            </a:r>
            <a:endParaRPr sz="4100">
              <a:solidFill>
                <a:schemeClr val="lt1"/>
              </a:solidFill>
            </a:endParaRPr>
          </a:p>
        </p:txBody>
      </p:sp>
      <p:sp>
        <p:nvSpPr>
          <p:cNvPr id="64" name="Google Shape;64;p15"/>
          <p:cNvSpPr txBox="1"/>
          <p:nvPr>
            <p:ph idx="4294967295" type="subTitle"/>
          </p:nvPr>
        </p:nvSpPr>
        <p:spPr>
          <a:xfrm>
            <a:off x="311700" y="4097700"/>
            <a:ext cx="6263700" cy="79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25 de </a:t>
            </a:r>
            <a:r>
              <a:rPr lang="en" sz="1200">
                <a:solidFill>
                  <a:schemeClr val="lt1"/>
                </a:solidFill>
              </a:rPr>
              <a:t>novembro 2023</a:t>
            </a:r>
            <a:endParaRPr sz="120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r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GAMBICONF - Universidade de São Paulo</a:t>
            </a:r>
            <a:endParaRPr sz="120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tecnologia é política</a:t>
            </a:r>
            <a:endParaRPr/>
          </a:p>
        </p:txBody>
      </p:sp>
      <p:sp>
        <p:nvSpPr>
          <p:cNvPr id="134" name="Google Shape;134;p24"/>
          <p:cNvSpPr txBox="1"/>
          <p:nvPr>
            <p:ph idx="1" type="body"/>
          </p:nvPr>
        </p:nvSpPr>
        <p:spPr>
          <a:xfrm>
            <a:off x="311700" y="1152475"/>
            <a:ext cx="6837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Inclusão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Acessibilidade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Eficiência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Redução de fraudes ‘no varejo’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Criação de um ‘single point of failure’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Concentração de poder</a:t>
            </a:r>
            <a:endParaRPr>
              <a:solidFill>
                <a:schemeClr val="dk1"/>
              </a:solidFill>
            </a:endParaRPr>
          </a:p>
        </p:txBody>
      </p:sp>
      <p:cxnSp>
        <p:nvCxnSpPr>
          <p:cNvPr id="135" name="Google Shape;135;p24"/>
          <p:cNvCxnSpPr/>
          <p:nvPr/>
        </p:nvCxnSpPr>
        <p:spPr>
          <a:xfrm>
            <a:off x="37000" y="1028700"/>
            <a:ext cx="88956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6" name="Google Shape;136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tecnologia é política</a:t>
            </a:r>
            <a:endParaRPr/>
          </a:p>
        </p:txBody>
      </p:sp>
      <p:sp>
        <p:nvSpPr>
          <p:cNvPr id="142" name="Google Shape;142;p25"/>
          <p:cNvSpPr txBox="1"/>
          <p:nvPr>
            <p:ph idx="1" type="body"/>
          </p:nvPr>
        </p:nvSpPr>
        <p:spPr>
          <a:xfrm>
            <a:off x="311700" y="1152475"/>
            <a:ext cx="6837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</a:rPr>
              <a:t>em 1996 o Brasil começa a usar urnas eletrônicas, o que mudou?</a:t>
            </a:r>
            <a:endParaRPr>
              <a:solidFill>
                <a:schemeClr val="dk1"/>
              </a:solidFill>
            </a:endParaRPr>
          </a:p>
        </p:txBody>
      </p:sp>
      <p:cxnSp>
        <p:nvCxnSpPr>
          <p:cNvPr id="143" name="Google Shape;143;p25"/>
          <p:cNvCxnSpPr/>
          <p:nvPr/>
        </p:nvCxnSpPr>
        <p:spPr>
          <a:xfrm>
            <a:off x="37000" y="1028700"/>
            <a:ext cx="88956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44" name="Google Shape;144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45" name="Google Shape;14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7223" y="1556200"/>
            <a:ext cx="5275166" cy="341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tecnologia é política</a:t>
            </a:r>
            <a:endParaRPr/>
          </a:p>
        </p:txBody>
      </p:sp>
      <p:sp>
        <p:nvSpPr>
          <p:cNvPr id="151" name="Google Shape;151;p26"/>
          <p:cNvSpPr txBox="1"/>
          <p:nvPr>
            <p:ph idx="1" type="body"/>
          </p:nvPr>
        </p:nvSpPr>
        <p:spPr>
          <a:xfrm>
            <a:off x="311700" y="1152475"/>
            <a:ext cx="6837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</a:rPr>
              <a:t>em 1996 o Brasil começa a usar urnas eletrônicas, o que mudou?</a:t>
            </a:r>
            <a:endParaRPr>
              <a:solidFill>
                <a:schemeClr val="dk1"/>
              </a:solidFill>
            </a:endParaRPr>
          </a:p>
        </p:txBody>
      </p:sp>
      <p:cxnSp>
        <p:nvCxnSpPr>
          <p:cNvPr id="152" name="Google Shape;152;p26"/>
          <p:cNvCxnSpPr/>
          <p:nvPr/>
        </p:nvCxnSpPr>
        <p:spPr>
          <a:xfrm>
            <a:off x="37000" y="1028700"/>
            <a:ext cx="88956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53" name="Google Shape;153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54" name="Google Shape;15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9400" y="1710251"/>
            <a:ext cx="5925200" cy="3196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votos impressos</a:t>
            </a:r>
            <a:endParaRPr/>
          </a:p>
        </p:txBody>
      </p:sp>
      <p:sp>
        <p:nvSpPr>
          <p:cNvPr id="160" name="Google Shape;160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61" name="Google Shape;16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5048824" cy="305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25825" y="1017725"/>
            <a:ext cx="2862153" cy="3820974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7"/>
          <p:cNvSpPr txBox="1"/>
          <p:nvPr/>
        </p:nvSpPr>
        <p:spPr>
          <a:xfrm>
            <a:off x="152400" y="4426825"/>
            <a:ext cx="50487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voto impresso na </a:t>
            </a:r>
            <a:r>
              <a:rPr lang="en" sz="1000">
                <a:solidFill>
                  <a:schemeClr val="dk2"/>
                </a:solidFill>
              </a:rPr>
              <a:t>argentina</a:t>
            </a:r>
            <a:r>
              <a:rPr lang="en" sz="1000">
                <a:solidFill>
                  <a:schemeClr val="dk2"/>
                </a:solidFill>
              </a:rPr>
              <a:t>, fotos daqui</a:t>
            </a:r>
            <a:br>
              <a:rPr lang="en" sz="1000">
                <a:solidFill>
                  <a:schemeClr val="dk2"/>
                </a:solidFill>
              </a:rPr>
            </a:br>
            <a:r>
              <a:rPr lang="en" sz="1000">
                <a:solidFill>
                  <a:schemeClr val="dk2"/>
                </a:solidFill>
              </a:rPr>
              <a:t>https://news.agrofy.com.ar/noticia/206115/boletas-paso-2023-que-hay-cuarto-oscuro-y-quienes-son-candidatos</a:t>
            </a:r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votos impressos</a:t>
            </a:r>
            <a:endParaRPr/>
          </a:p>
        </p:txBody>
      </p:sp>
      <p:sp>
        <p:nvSpPr>
          <p:cNvPr id="169" name="Google Shape;169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70" name="Google Shape;170;p28"/>
          <p:cNvPicPr preferRelativeResize="0"/>
          <p:nvPr/>
        </p:nvPicPr>
        <p:blipFill rotWithShape="1">
          <a:blip r:embed="rId3">
            <a:alphaModFix/>
          </a:blip>
          <a:srcRect b="0" l="24590" r="0" t="0"/>
          <a:stretch/>
        </p:blipFill>
        <p:spPr>
          <a:xfrm>
            <a:off x="311700" y="1017725"/>
            <a:ext cx="5339149" cy="3495149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8"/>
          <p:cNvSpPr txBox="1"/>
          <p:nvPr/>
        </p:nvSpPr>
        <p:spPr>
          <a:xfrm>
            <a:off x="152400" y="4426825"/>
            <a:ext cx="50487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voto impresso na venezuela, fotos daqui</a:t>
            </a:r>
            <a:br>
              <a:rPr lang="en" sz="1000">
                <a:solidFill>
                  <a:schemeClr val="dk2"/>
                </a:solidFill>
              </a:rPr>
            </a:br>
            <a:r>
              <a:rPr lang="en" sz="1000">
                <a:solidFill>
                  <a:schemeClr val="dk2"/>
                </a:solidFill>
              </a:rPr>
              <a:t>https://www.clarin.com/mundo/nicolas-maduro-aparece-10-veces-boleta-electoral_0_rkXUO6a6f.html</a:t>
            </a:r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votos impressos</a:t>
            </a:r>
            <a:endParaRPr/>
          </a:p>
        </p:txBody>
      </p:sp>
      <p:sp>
        <p:nvSpPr>
          <p:cNvPr id="177" name="Google Shape;177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8" name="Google Shape;178;p29"/>
          <p:cNvSpPr txBox="1"/>
          <p:nvPr/>
        </p:nvSpPr>
        <p:spPr>
          <a:xfrm>
            <a:off x="152400" y="4426825"/>
            <a:ext cx="50487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voto impresso na alemanha, fotos daqui</a:t>
            </a:r>
            <a:br>
              <a:rPr lang="en" sz="1000">
                <a:solidFill>
                  <a:schemeClr val="dk2"/>
                </a:solidFill>
              </a:rPr>
            </a:br>
            <a:r>
              <a:rPr lang="en" sz="1000">
                <a:solidFill>
                  <a:schemeClr val="dk2"/>
                </a:solidFill>
              </a:rPr>
              <a:t>https://stock.adobe.com/br/images/german-election-ballot-paper-card/269428986</a:t>
            </a:r>
            <a:endParaRPr sz="1000">
              <a:solidFill>
                <a:schemeClr val="dk2"/>
              </a:solidFill>
            </a:endParaRPr>
          </a:p>
        </p:txBody>
      </p:sp>
      <p:pic>
        <p:nvPicPr>
          <p:cNvPr id="179" name="Google Shape;17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4675150" cy="310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votos impressos</a:t>
            </a:r>
            <a:endParaRPr/>
          </a:p>
        </p:txBody>
      </p:sp>
      <p:sp>
        <p:nvSpPr>
          <p:cNvPr id="185" name="Google Shape;185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6" name="Google Shape;186;p30"/>
          <p:cNvSpPr txBox="1"/>
          <p:nvPr/>
        </p:nvSpPr>
        <p:spPr>
          <a:xfrm>
            <a:off x="152400" y="4426825"/>
            <a:ext cx="50487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voto impresso na índia, fotos daqui</a:t>
            </a:r>
            <a:br>
              <a:rPr lang="en" sz="1000">
                <a:solidFill>
                  <a:schemeClr val="dk2"/>
                </a:solidFill>
              </a:rPr>
            </a:br>
            <a:r>
              <a:rPr lang="en" sz="1000">
                <a:solidFill>
                  <a:schemeClr val="dk2"/>
                </a:solidFill>
              </a:rPr>
              <a:t>https://stock.adobe.com/br/images/german-election-ballot-paper-card/269428986</a:t>
            </a:r>
            <a:endParaRPr sz="1000">
              <a:solidFill>
                <a:schemeClr val="dk2"/>
              </a:solidFill>
            </a:endParaRPr>
          </a:p>
        </p:txBody>
      </p:sp>
      <p:pic>
        <p:nvPicPr>
          <p:cNvPr id="187" name="Google Shape;18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5518755" cy="310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votos impressos</a:t>
            </a:r>
            <a:endParaRPr/>
          </a:p>
        </p:txBody>
      </p:sp>
      <p:sp>
        <p:nvSpPr>
          <p:cNvPr id="193" name="Google Shape;193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4" name="Google Shape;194;p31"/>
          <p:cNvSpPr txBox="1"/>
          <p:nvPr/>
        </p:nvSpPr>
        <p:spPr>
          <a:xfrm>
            <a:off x="152400" y="4426825"/>
            <a:ext cx="50487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voto impresso no brasil, fotos daqui</a:t>
            </a:r>
            <a:endParaRPr sz="10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https://www1.folha.uol.com.br/poder/2021/05/testado-em-2002-voto-impresso-causou-confusao-e-tornou-urna-eletronica-vulneravel-a-fraude.shtml</a:t>
            </a:r>
            <a:br>
              <a:rPr lang="en" sz="1000">
                <a:solidFill>
                  <a:schemeClr val="dk2"/>
                </a:solidFill>
              </a:rPr>
            </a:br>
            <a:endParaRPr sz="1000">
              <a:solidFill>
                <a:schemeClr val="dk2"/>
              </a:solidFill>
            </a:endParaRPr>
          </a:p>
        </p:txBody>
      </p:sp>
      <p:pic>
        <p:nvPicPr>
          <p:cNvPr id="195" name="Google Shape;19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56500" y="842250"/>
            <a:ext cx="2548562" cy="38209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</a:t>
            </a:r>
            <a:r>
              <a:rPr lang="en"/>
              <a:t>ndependência de software</a:t>
            </a:r>
            <a:endParaRPr/>
          </a:p>
        </p:txBody>
      </p:sp>
      <p:sp>
        <p:nvSpPr>
          <p:cNvPr id="201" name="Google Shape;201;p32"/>
          <p:cNvSpPr txBox="1"/>
          <p:nvPr>
            <p:ph idx="1" type="body"/>
          </p:nvPr>
        </p:nvSpPr>
        <p:spPr>
          <a:xfrm>
            <a:off x="311700" y="1152475"/>
            <a:ext cx="6867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“Um sistema eleitoral é </a:t>
            </a:r>
            <a:r>
              <a:rPr b="1" lang="en">
                <a:solidFill>
                  <a:schemeClr val="dk1"/>
                </a:solidFill>
              </a:rPr>
              <a:t>independente </a:t>
            </a:r>
            <a:r>
              <a:rPr lang="en">
                <a:solidFill>
                  <a:schemeClr val="dk1"/>
                </a:solidFill>
              </a:rPr>
              <a:t>do software se </a:t>
            </a:r>
            <a:r>
              <a:rPr b="1" lang="en">
                <a:solidFill>
                  <a:schemeClr val="dk1"/>
                </a:solidFill>
              </a:rPr>
              <a:t>uma modificação ou erro não-detectado</a:t>
            </a:r>
            <a:r>
              <a:rPr lang="en">
                <a:solidFill>
                  <a:schemeClr val="dk1"/>
                </a:solidFill>
              </a:rPr>
              <a:t> no seu software não pode causar </a:t>
            </a:r>
            <a:r>
              <a:rPr b="1" lang="en">
                <a:solidFill>
                  <a:schemeClr val="dk1"/>
                </a:solidFill>
              </a:rPr>
              <a:t>uma modificação ou erro indetectável no resultado da apuração</a:t>
            </a:r>
            <a:r>
              <a:rPr lang="en">
                <a:solidFill>
                  <a:schemeClr val="dk1"/>
                </a:solidFill>
              </a:rPr>
              <a:t>.”</a:t>
            </a:r>
            <a:endParaRPr>
              <a:solidFill>
                <a:schemeClr val="dk1"/>
              </a:solidFill>
            </a:endParaRPr>
          </a:p>
          <a:p>
            <a:pPr indent="0" lvl="0" marL="457200" rtl="0" algn="r">
              <a:spcBef>
                <a:spcPts val="160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</a:rPr>
              <a:t>— </a:t>
            </a:r>
            <a:r>
              <a:rPr lang="en">
                <a:solidFill>
                  <a:schemeClr val="dk1"/>
                </a:solidFill>
              </a:rPr>
              <a:t>Ronald Rivest e Jonh Wack, On the notion of "software independence" in voting systems </a:t>
            </a:r>
            <a:endParaRPr>
              <a:solidFill>
                <a:schemeClr val="dk1"/>
              </a:solidFill>
            </a:endParaRPr>
          </a:p>
        </p:txBody>
      </p:sp>
      <p:cxnSp>
        <p:nvCxnSpPr>
          <p:cNvPr id="202" name="Google Shape;202;p32"/>
          <p:cNvCxnSpPr/>
          <p:nvPr/>
        </p:nvCxnSpPr>
        <p:spPr>
          <a:xfrm>
            <a:off x="37000" y="1028700"/>
            <a:ext cx="88956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03" name="Google Shape;203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independência de software</a:t>
            </a:r>
            <a:endParaRPr/>
          </a:p>
        </p:txBody>
      </p:sp>
      <p:sp>
        <p:nvSpPr>
          <p:cNvPr id="209" name="Google Shape;209;p33"/>
          <p:cNvSpPr txBox="1"/>
          <p:nvPr>
            <p:ph idx="1" type="body"/>
          </p:nvPr>
        </p:nvSpPr>
        <p:spPr>
          <a:xfrm>
            <a:off x="311700" y="1152475"/>
            <a:ext cx="6844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Qual o problema das urnas de </a:t>
            </a:r>
            <a:r>
              <a:rPr b="1" lang="en">
                <a:solidFill>
                  <a:schemeClr val="dk1"/>
                </a:solidFill>
              </a:rPr>
              <a:t>primeira geração</a:t>
            </a:r>
            <a:r>
              <a:rPr lang="en">
                <a:solidFill>
                  <a:schemeClr val="dk1"/>
                </a:solidFill>
              </a:rPr>
              <a:t>?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É impossível para o eleitor verificar se sua intenção foi respeitada através de um meio independente do software.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</a:rPr>
              <a:t>Não importa quantas camadas de segurança sejam adicionadas, essa premissa de independência não será atingida por mais itens de segurança no software.</a:t>
            </a:r>
            <a:endParaRPr>
              <a:solidFill>
                <a:schemeClr val="dk1"/>
              </a:solidFill>
            </a:endParaRPr>
          </a:p>
        </p:txBody>
      </p:sp>
      <p:cxnSp>
        <p:nvCxnSpPr>
          <p:cNvPr id="210" name="Google Shape;210;p33"/>
          <p:cNvCxnSpPr/>
          <p:nvPr/>
        </p:nvCxnSpPr>
        <p:spPr>
          <a:xfrm>
            <a:off x="37000" y="1028700"/>
            <a:ext cx="88956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11" name="Google Shape;211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agenda</a:t>
            </a:r>
            <a:endParaRPr/>
          </a:p>
        </p:txBody>
      </p:sp>
      <p:sp>
        <p:nvSpPr>
          <p:cNvPr id="70" name="Google Shape;70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10000"/>
          </a:bodyPr>
          <a:lstStyle/>
          <a:p>
            <a:pPr indent="-32575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>
                <a:solidFill>
                  <a:schemeClr val="dk1"/>
                </a:solidFill>
              </a:rPr>
              <a:t>tecnologia e política</a:t>
            </a:r>
            <a:endParaRPr>
              <a:solidFill>
                <a:schemeClr val="dk1"/>
              </a:solidFill>
            </a:endParaRPr>
          </a:p>
          <a:p>
            <a:pPr indent="-32575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oboto"/>
              <a:buChar char="●"/>
            </a:pPr>
            <a:r>
              <a:rPr lang="en">
                <a:solidFill>
                  <a:schemeClr val="dk1"/>
                </a:solidFill>
              </a:rPr>
              <a:t>t</a:t>
            </a:r>
            <a:r>
              <a:rPr lang="en">
                <a:solidFill>
                  <a:schemeClr val="dk1"/>
                </a:solidFill>
              </a:rPr>
              <a:t>ecnologia é política</a:t>
            </a:r>
            <a:endParaRPr>
              <a:solidFill>
                <a:schemeClr val="dk1"/>
              </a:solidFill>
            </a:endParaRPr>
          </a:p>
          <a:p>
            <a:pPr indent="-32575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>
                <a:solidFill>
                  <a:schemeClr val="dk1"/>
                </a:solidFill>
              </a:rPr>
              <a:t>votos impressos</a:t>
            </a:r>
            <a:endParaRPr>
              <a:solidFill>
                <a:schemeClr val="dk1"/>
              </a:solidFill>
            </a:endParaRPr>
          </a:p>
          <a:p>
            <a:pPr indent="-32575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>
                <a:solidFill>
                  <a:schemeClr val="dk1"/>
                </a:solidFill>
              </a:rPr>
              <a:t>i</a:t>
            </a:r>
            <a:r>
              <a:rPr lang="en">
                <a:solidFill>
                  <a:schemeClr val="dk1"/>
                </a:solidFill>
              </a:rPr>
              <a:t>ndependência de software</a:t>
            </a:r>
            <a:endParaRPr>
              <a:solidFill>
                <a:schemeClr val="dk1"/>
              </a:solidFill>
            </a:endParaRPr>
          </a:p>
          <a:p>
            <a:pPr indent="-304165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</a:pPr>
            <a:r>
              <a:rPr lang="en">
                <a:solidFill>
                  <a:schemeClr val="dk1"/>
                </a:solidFill>
              </a:rPr>
              <a:t>r</a:t>
            </a:r>
            <a:r>
              <a:rPr lang="en">
                <a:solidFill>
                  <a:schemeClr val="dk1"/>
                </a:solidFill>
              </a:rPr>
              <a:t>ecomendação 4.11</a:t>
            </a:r>
            <a:endParaRPr>
              <a:solidFill>
                <a:schemeClr val="dk1"/>
              </a:solidFill>
            </a:endParaRPr>
          </a:p>
          <a:p>
            <a:pPr indent="-32575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>
                <a:solidFill>
                  <a:schemeClr val="dk1"/>
                </a:solidFill>
              </a:rPr>
              <a:t>a</a:t>
            </a:r>
            <a:r>
              <a:rPr lang="en">
                <a:solidFill>
                  <a:schemeClr val="dk1"/>
                </a:solidFill>
              </a:rPr>
              <a:t>uditoria de limitação de risco</a:t>
            </a:r>
            <a:endParaRPr>
              <a:solidFill>
                <a:schemeClr val="dk1"/>
              </a:solidFill>
            </a:endParaRPr>
          </a:p>
          <a:p>
            <a:pPr indent="-304165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</a:pPr>
            <a:r>
              <a:rPr lang="en">
                <a:solidFill>
                  <a:schemeClr val="dk1"/>
                </a:solidFill>
              </a:rPr>
              <a:t>r</a:t>
            </a:r>
            <a:r>
              <a:rPr lang="en">
                <a:solidFill>
                  <a:schemeClr val="dk1"/>
                </a:solidFill>
              </a:rPr>
              <a:t>ecomendação 5.7</a:t>
            </a:r>
            <a:endParaRPr>
              <a:solidFill>
                <a:schemeClr val="dk1"/>
              </a:solidFill>
            </a:endParaRPr>
          </a:p>
          <a:p>
            <a:pPr indent="-32575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>
                <a:solidFill>
                  <a:schemeClr val="dk1"/>
                </a:solidFill>
              </a:rPr>
              <a:t>modelos de urnas eletrônicas</a:t>
            </a:r>
            <a:endParaRPr>
              <a:solidFill>
                <a:schemeClr val="dk1"/>
              </a:solidFill>
            </a:endParaRPr>
          </a:p>
          <a:p>
            <a:pPr indent="-32575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>
                <a:solidFill>
                  <a:schemeClr val="dk1"/>
                </a:solidFill>
              </a:rPr>
              <a:t>e 2022? teve fraude?</a:t>
            </a:r>
            <a:endParaRPr>
              <a:solidFill>
                <a:schemeClr val="dk1"/>
              </a:solidFill>
            </a:endParaRPr>
          </a:p>
          <a:p>
            <a:pPr indent="-304165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</a:pPr>
            <a:r>
              <a:rPr lang="en">
                <a:solidFill>
                  <a:schemeClr val="dk1"/>
                </a:solidFill>
              </a:rPr>
              <a:t>relatório Cerimedo</a:t>
            </a:r>
            <a:endParaRPr>
              <a:solidFill>
                <a:schemeClr val="dk1"/>
              </a:solidFill>
            </a:endParaRPr>
          </a:p>
          <a:p>
            <a:pPr indent="-304165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</a:pPr>
            <a:r>
              <a:rPr lang="en">
                <a:solidFill>
                  <a:schemeClr val="dk1"/>
                </a:solidFill>
              </a:rPr>
              <a:t>relatório Partido Liberal</a:t>
            </a:r>
            <a:endParaRPr>
              <a:solidFill>
                <a:schemeClr val="dk1"/>
              </a:solidFill>
            </a:endParaRPr>
          </a:p>
        </p:txBody>
      </p:sp>
      <p:cxnSp>
        <p:nvCxnSpPr>
          <p:cNvPr id="71" name="Google Shape;71;p16"/>
          <p:cNvCxnSpPr/>
          <p:nvPr/>
        </p:nvCxnSpPr>
        <p:spPr>
          <a:xfrm>
            <a:off x="37000" y="1028700"/>
            <a:ext cx="88956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2" name="Google Shape;72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6" name="Google Shape;216;p34"/>
          <p:cNvCxnSpPr/>
          <p:nvPr/>
        </p:nvCxnSpPr>
        <p:spPr>
          <a:xfrm>
            <a:off x="3855775" y="1398725"/>
            <a:ext cx="0" cy="2878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217" name="Google Shape;217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independência de software</a:t>
            </a:r>
            <a:endParaRPr/>
          </a:p>
        </p:txBody>
      </p:sp>
      <p:cxnSp>
        <p:nvCxnSpPr>
          <p:cNvPr id="218" name="Google Shape;218;p34"/>
          <p:cNvCxnSpPr/>
          <p:nvPr/>
        </p:nvCxnSpPr>
        <p:spPr>
          <a:xfrm>
            <a:off x="37000" y="1028700"/>
            <a:ext cx="88956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19" name="Google Shape;219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0" name="Google Shape;220;p34"/>
          <p:cNvSpPr/>
          <p:nvPr/>
        </p:nvSpPr>
        <p:spPr>
          <a:xfrm>
            <a:off x="375000" y="2048350"/>
            <a:ext cx="1894500" cy="5727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eleitor</a:t>
            </a:r>
            <a:endParaRPr/>
          </a:p>
        </p:txBody>
      </p:sp>
      <p:sp>
        <p:nvSpPr>
          <p:cNvPr id="221" name="Google Shape;221;p34"/>
          <p:cNvSpPr/>
          <p:nvPr/>
        </p:nvSpPr>
        <p:spPr>
          <a:xfrm>
            <a:off x="2562600" y="2048350"/>
            <a:ext cx="1894500" cy="5727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teclado</a:t>
            </a:r>
            <a:endParaRPr/>
          </a:p>
        </p:txBody>
      </p:sp>
      <p:sp>
        <p:nvSpPr>
          <p:cNvPr id="222" name="Google Shape;222;p34"/>
          <p:cNvSpPr/>
          <p:nvPr/>
        </p:nvSpPr>
        <p:spPr>
          <a:xfrm>
            <a:off x="4750200" y="2048350"/>
            <a:ext cx="1894500" cy="5727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processador</a:t>
            </a:r>
            <a:endParaRPr/>
          </a:p>
        </p:txBody>
      </p:sp>
      <p:sp>
        <p:nvSpPr>
          <p:cNvPr id="223" name="Google Shape;223;p34"/>
          <p:cNvSpPr/>
          <p:nvPr/>
        </p:nvSpPr>
        <p:spPr>
          <a:xfrm>
            <a:off x="6937800" y="2048350"/>
            <a:ext cx="1894500" cy="5727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totalizador</a:t>
            </a:r>
            <a:endParaRPr/>
          </a:p>
        </p:txBody>
      </p:sp>
      <p:sp>
        <p:nvSpPr>
          <p:cNvPr id="224" name="Google Shape;224;p34"/>
          <p:cNvSpPr/>
          <p:nvPr/>
        </p:nvSpPr>
        <p:spPr>
          <a:xfrm>
            <a:off x="6937800" y="2881600"/>
            <a:ext cx="1894500" cy="5727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</a:t>
            </a:r>
            <a:r>
              <a:rPr lang="en"/>
              <a:t>egistro digital de voto</a:t>
            </a:r>
            <a:endParaRPr/>
          </a:p>
        </p:txBody>
      </p:sp>
      <p:cxnSp>
        <p:nvCxnSpPr>
          <p:cNvPr id="225" name="Google Shape;225;p34"/>
          <p:cNvCxnSpPr>
            <a:stCxn id="220" idx="3"/>
            <a:endCxn id="221" idx="1"/>
          </p:cNvCxnSpPr>
          <p:nvPr/>
        </p:nvCxnSpPr>
        <p:spPr>
          <a:xfrm>
            <a:off x="2269500" y="2334700"/>
            <a:ext cx="293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26" name="Google Shape;226;p34"/>
          <p:cNvCxnSpPr>
            <a:stCxn id="221" idx="3"/>
            <a:endCxn id="222" idx="1"/>
          </p:cNvCxnSpPr>
          <p:nvPr/>
        </p:nvCxnSpPr>
        <p:spPr>
          <a:xfrm>
            <a:off x="4457100" y="2334700"/>
            <a:ext cx="293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27" name="Google Shape;227;p34"/>
          <p:cNvCxnSpPr>
            <a:stCxn id="222" idx="3"/>
            <a:endCxn id="223" idx="1"/>
          </p:cNvCxnSpPr>
          <p:nvPr/>
        </p:nvCxnSpPr>
        <p:spPr>
          <a:xfrm>
            <a:off x="6644700" y="2334700"/>
            <a:ext cx="293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28" name="Google Shape;228;p34"/>
          <p:cNvCxnSpPr>
            <a:stCxn id="222" idx="2"/>
            <a:endCxn id="224" idx="1"/>
          </p:cNvCxnSpPr>
          <p:nvPr/>
        </p:nvCxnSpPr>
        <p:spPr>
          <a:xfrm flipH="1" rot="-5400000">
            <a:off x="6044250" y="2274250"/>
            <a:ext cx="546900" cy="1240500"/>
          </a:xfrm>
          <a:prstGeom prst="bent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29" name="Google Shape;229;p34"/>
          <p:cNvSpPr txBox="1"/>
          <p:nvPr/>
        </p:nvSpPr>
        <p:spPr>
          <a:xfrm>
            <a:off x="311700" y="1398725"/>
            <a:ext cx="2485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real</a:t>
            </a:r>
            <a:endParaRPr/>
          </a:p>
        </p:txBody>
      </p:sp>
      <p:sp>
        <p:nvSpPr>
          <p:cNvPr id="230" name="Google Shape;230;p34"/>
          <p:cNvSpPr txBox="1"/>
          <p:nvPr/>
        </p:nvSpPr>
        <p:spPr>
          <a:xfrm>
            <a:off x="6346500" y="1481600"/>
            <a:ext cx="2485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digital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5" name="Google Shape;235;p35"/>
          <p:cNvCxnSpPr/>
          <p:nvPr/>
        </p:nvCxnSpPr>
        <p:spPr>
          <a:xfrm>
            <a:off x="3855775" y="1398725"/>
            <a:ext cx="0" cy="28788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236" name="Google Shape;236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independência de software</a:t>
            </a:r>
            <a:endParaRPr/>
          </a:p>
        </p:txBody>
      </p:sp>
      <p:cxnSp>
        <p:nvCxnSpPr>
          <p:cNvPr id="237" name="Google Shape;237;p35"/>
          <p:cNvCxnSpPr/>
          <p:nvPr/>
        </p:nvCxnSpPr>
        <p:spPr>
          <a:xfrm>
            <a:off x="37000" y="1028700"/>
            <a:ext cx="88956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38" name="Google Shape;238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9" name="Google Shape;239;p35"/>
          <p:cNvSpPr/>
          <p:nvPr/>
        </p:nvSpPr>
        <p:spPr>
          <a:xfrm>
            <a:off x="375000" y="2048350"/>
            <a:ext cx="1894500" cy="5727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eleitor</a:t>
            </a:r>
            <a:endParaRPr/>
          </a:p>
        </p:txBody>
      </p:sp>
      <p:sp>
        <p:nvSpPr>
          <p:cNvPr id="240" name="Google Shape;240;p35"/>
          <p:cNvSpPr/>
          <p:nvPr/>
        </p:nvSpPr>
        <p:spPr>
          <a:xfrm>
            <a:off x="2562600" y="2048350"/>
            <a:ext cx="1894500" cy="5727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teclado</a:t>
            </a:r>
            <a:endParaRPr/>
          </a:p>
        </p:txBody>
      </p:sp>
      <p:sp>
        <p:nvSpPr>
          <p:cNvPr id="241" name="Google Shape;241;p35"/>
          <p:cNvSpPr/>
          <p:nvPr/>
        </p:nvSpPr>
        <p:spPr>
          <a:xfrm>
            <a:off x="4750200" y="2048350"/>
            <a:ext cx="1894500" cy="5727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processador</a:t>
            </a:r>
            <a:endParaRPr/>
          </a:p>
        </p:txBody>
      </p:sp>
      <p:sp>
        <p:nvSpPr>
          <p:cNvPr id="242" name="Google Shape;242;p35"/>
          <p:cNvSpPr/>
          <p:nvPr/>
        </p:nvSpPr>
        <p:spPr>
          <a:xfrm>
            <a:off x="6937800" y="2048350"/>
            <a:ext cx="1894500" cy="5727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totalizador</a:t>
            </a:r>
            <a:endParaRPr/>
          </a:p>
        </p:txBody>
      </p:sp>
      <p:sp>
        <p:nvSpPr>
          <p:cNvPr id="243" name="Google Shape;243;p35"/>
          <p:cNvSpPr/>
          <p:nvPr/>
        </p:nvSpPr>
        <p:spPr>
          <a:xfrm>
            <a:off x="6937800" y="2881600"/>
            <a:ext cx="1894500" cy="5727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registro digital de voto</a:t>
            </a:r>
            <a:endParaRPr/>
          </a:p>
        </p:txBody>
      </p:sp>
      <p:cxnSp>
        <p:nvCxnSpPr>
          <p:cNvPr id="244" name="Google Shape;244;p35"/>
          <p:cNvCxnSpPr>
            <a:stCxn id="239" idx="3"/>
            <a:endCxn id="240" idx="1"/>
          </p:cNvCxnSpPr>
          <p:nvPr/>
        </p:nvCxnSpPr>
        <p:spPr>
          <a:xfrm>
            <a:off x="2269500" y="2334700"/>
            <a:ext cx="293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45" name="Google Shape;245;p35"/>
          <p:cNvCxnSpPr>
            <a:stCxn id="240" idx="3"/>
            <a:endCxn id="241" idx="1"/>
          </p:cNvCxnSpPr>
          <p:nvPr/>
        </p:nvCxnSpPr>
        <p:spPr>
          <a:xfrm>
            <a:off x="4457100" y="2334700"/>
            <a:ext cx="293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46" name="Google Shape;246;p35"/>
          <p:cNvCxnSpPr>
            <a:stCxn id="241" idx="3"/>
            <a:endCxn id="242" idx="1"/>
          </p:cNvCxnSpPr>
          <p:nvPr/>
        </p:nvCxnSpPr>
        <p:spPr>
          <a:xfrm>
            <a:off x="6644700" y="2334700"/>
            <a:ext cx="293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47" name="Google Shape;247;p35"/>
          <p:cNvCxnSpPr>
            <a:stCxn id="241" idx="2"/>
            <a:endCxn id="243" idx="1"/>
          </p:cNvCxnSpPr>
          <p:nvPr/>
        </p:nvCxnSpPr>
        <p:spPr>
          <a:xfrm flipH="1" rot="-5400000">
            <a:off x="6044250" y="2274250"/>
            <a:ext cx="546900" cy="1240500"/>
          </a:xfrm>
          <a:prstGeom prst="bent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48" name="Google Shape;248;p35"/>
          <p:cNvSpPr txBox="1"/>
          <p:nvPr/>
        </p:nvSpPr>
        <p:spPr>
          <a:xfrm>
            <a:off x="311700" y="1398725"/>
            <a:ext cx="2485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real</a:t>
            </a:r>
            <a:endParaRPr/>
          </a:p>
        </p:txBody>
      </p:sp>
      <p:sp>
        <p:nvSpPr>
          <p:cNvPr id="249" name="Google Shape;249;p35"/>
          <p:cNvSpPr txBox="1"/>
          <p:nvPr/>
        </p:nvSpPr>
        <p:spPr>
          <a:xfrm>
            <a:off x="6346500" y="1481600"/>
            <a:ext cx="2485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digital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4" name="Google Shape;254;p36"/>
          <p:cNvCxnSpPr/>
          <p:nvPr/>
        </p:nvCxnSpPr>
        <p:spPr>
          <a:xfrm>
            <a:off x="3855775" y="1398725"/>
            <a:ext cx="0" cy="28788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255" name="Google Shape;255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independência de software</a:t>
            </a:r>
            <a:endParaRPr/>
          </a:p>
        </p:txBody>
      </p:sp>
      <p:cxnSp>
        <p:nvCxnSpPr>
          <p:cNvPr id="256" name="Google Shape;256;p36"/>
          <p:cNvCxnSpPr/>
          <p:nvPr/>
        </p:nvCxnSpPr>
        <p:spPr>
          <a:xfrm>
            <a:off x="37000" y="1028700"/>
            <a:ext cx="88956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57" name="Google Shape;257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58" name="Google Shape;258;p36"/>
          <p:cNvSpPr/>
          <p:nvPr/>
        </p:nvSpPr>
        <p:spPr>
          <a:xfrm>
            <a:off x="375000" y="2048350"/>
            <a:ext cx="1894500" cy="5727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eleitor</a:t>
            </a:r>
            <a:endParaRPr/>
          </a:p>
        </p:txBody>
      </p:sp>
      <p:sp>
        <p:nvSpPr>
          <p:cNvPr id="259" name="Google Shape;259;p36"/>
          <p:cNvSpPr/>
          <p:nvPr/>
        </p:nvSpPr>
        <p:spPr>
          <a:xfrm>
            <a:off x="2562600" y="2048350"/>
            <a:ext cx="1894500" cy="5727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teclado</a:t>
            </a:r>
            <a:endParaRPr/>
          </a:p>
        </p:txBody>
      </p:sp>
      <p:sp>
        <p:nvSpPr>
          <p:cNvPr id="260" name="Google Shape;260;p36"/>
          <p:cNvSpPr/>
          <p:nvPr/>
        </p:nvSpPr>
        <p:spPr>
          <a:xfrm>
            <a:off x="4750200" y="2048350"/>
            <a:ext cx="1894500" cy="5727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processador</a:t>
            </a:r>
            <a:endParaRPr/>
          </a:p>
        </p:txBody>
      </p:sp>
      <p:sp>
        <p:nvSpPr>
          <p:cNvPr id="261" name="Google Shape;261;p36"/>
          <p:cNvSpPr/>
          <p:nvPr/>
        </p:nvSpPr>
        <p:spPr>
          <a:xfrm>
            <a:off x="6937800" y="2048350"/>
            <a:ext cx="1894500" cy="5727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totalizador</a:t>
            </a:r>
            <a:endParaRPr/>
          </a:p>
        </p:txBody>
      </p:sp>
      <p:sp>
        <p:nvSpPr>
          <p:cNvPr id="262" name="Google Shape;262;p36"/>
          <p:cNvSpPr/>
          <p:nvPr/>
        </p:nvSpPr>
        <p:spPr>
          <a:xfrm>
            <a:off x="6937800" y="2881600"/>
            <a:ext cx="1894500" cy="5727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registro digital de voto</a:t>
            </a:r>
            <a:endParaRPr/>
          </a:p>
        </p:txBody>
      </p:sp>
      <p:cxnSp>
        <p:nvCxnSpPr>
          <p:cNvPr id="263" name="Google Shape;263;p36"/>
          <p:cNvCxnSpPr>
            <a:stCxn id="258" idx="3"/>
            <a:endCxn id="259" idx="1"/>
          </p:cNvCxnSpPr>
          <p:nvPr/>
        </p:nvCxnSpPr>
        <p:spPr>
          <a:xfrm>
            <a:off x="2269500" y="2334700"/>
            <a:ext cx="293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64" name="Google Shape;264;p36"/>
          <p:cNvCxnSpPr>
            <a:stCxn id="259" idx="3"/>
            <a:endCxn id="260" idx="1"/>
          </p:cNvCxnSpPr>
          <p:nvPr/>
        </p:nvCxnSpPr>
        <p:spPr>
          <a:xfrm>
            <a:off x="4457100" y="2334700"/>
            <a:ext cx="293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65" name="Google Shape;265;p36"/>
          <p:cNvCxnSpPr>
            <a:stCxn id="260" idx="3"/>
            <a:endCxn id="261" idx="1"/>
          </p:cNvCxnSpPr>
          <p:nvPr/>
        </p:nvCxnSpPr>
        <p:spPr>
          <a:xfrm>
            <a:off x="6644700" y="2334700"/>
            <a:ext cx="293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66" name="Google Shape;266;p36"/>
          <p:cNvCxnSpPr>
            <a:stCxn id="260" idx="2"/>
            <a:endCxn id="262" idx="1"/>
          </p:cNvCxnSpPr>
          <p:nvPr/>
        </p:nvCxnSpPr>
        <p:spPr>
          <a:xfrm flipH="1" rot="-5400000">
            <a:off x="6044250" y="2274250"/>
            <a:ext cx="546900" cy="1240500"/>
          </a:xfrm>
          <a:prstGeom prst="bent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67" name="Google Shape;267;p36"/>
          <p:cNvSpPr txBox="1"/>
          <p:nvPr/>
        </p:nvSpPr>
        <p:spPr>
          <a:xfrm>
            <a:off x="311700" y="1398725"/>
            <a:ext cx="2485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real</a:t>
            </a:r>
            <a:endParaRPr/>
          </a:p>
        </p:txBody>
      </p:sp>
      <p:sp>
        <p:nvSpPr>
          <p:cNvPr id="268" name="Google Shape;268;p36"/>
          <p:cNvSpPr txBox="1"/>
          <p:nvPr/>
        </p:nvSpPr>
        <p:spPr>
          <a:xfrm>
            <a:off x="6346500" y="1481600"/>
            <a:ext cx="2485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digital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3" name="Google Shape;273;p37"/>
          <p:cNvCxnSpPr/>
          <p:nvPr/>
        </p:nvCxnSpPr>
        <p:spPr>
          <a:xfrm>
            <a:off x="3855775" y="1398725"/>
            <a:ext cx="0" cy="28788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lgDashDot"/>
            <a:round/>
            <a:headEnd len="med" w="med" type="none"/>
            <a:tailEnd len="med" w="med" type="none"/>
          </a:ln>
        </p:spPr>
      </p:cxnSp>
      <p:sp>
        <p:nvSpPr>
          <p:cNvPr id="274" name="Google Shape;274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independência de software</a:t>
            </a:r>
            <a:endParaRPr/>
          </a:p>
        </p:txBody>
      </p:sp>
      <p:cxnSp>
        <p:nvCxnSpPr>
          <p:cNvPr id="275" name="Google Shape;275;p37"/>
          <p:cNvCxnSpPr/>
          <p:nvPr/>
        </p:nvCxnSpPr>
        <p:spPr>
          <a:xfrm>
            <a:off x="37000" y="1028700"/>
            <a:ext cx="88956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76" name="Google Shape;276;p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7" name="Google Shape;277;p37"/>
          <p:cNvSpPr/>
          <p:nvPr/>
        </p:nvSpPr>
        <p:spPr>
          <a:xfrm>
            <a:off x="375000" y="2048350"/>
            <a:ext cx="1894500" cy="5727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eleitor</a:t>
            </a:r>
            <a:endParaRPr/>
          </a:p>
        </p:txBody>
      </p:sp>
      <p:sp>
        <p:nvSpPr>
          <p:cNvPr id="278" name="Google Shape;278;p37"/>
          <p:cNvSpPr/>
          <p:nvPr/>
        </p:nvSpPr>
        <p:spPr>
          <a:xfrm>
            <a:off x="2562600" y="2048350"/>
            <a:ext cx="1894500" cy="5727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teclado</a:t>
            </a:r>
            <a:endParaRPr/>
          </a:p>
        </p:txBody>
      </p:sp>
      <p:sp>
        <p:nvSpPr>
          <p:cNvPr id="279" name="Google Shape;279;p37"/>
          <p:cNvSpPr/>
          <p:nvPr/>
        </p:nvSpPr>
        <p:spPr>
          <a:xfrm>
            <a:off x="4750200" y="2048350"/>
            <a:ext cx="1894500" cy="5727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processador</a:t>
            </a:r>
            <a:endParaRPr/>
          </a:p>
        </p:txBody>
      </p:sp>
      <p:sp>
        <p:nvSpPr>
          <p:cNvPr id="280" name="Google Shape;280;p37"/>
          <p:cNvSpPr/>
          <p:nvPr/>
        </p:nvSpPr>
        <p:spPr>
          <a:xfrm>
            <a:off x="6937800" y="2048350"/>
            <a:ext cx="1894500" cy="5727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totalizador</a:t>
            </a:r>
            <a:endParaRPr/>
          </a:p>
        </p:txBody>
      </p:sp>
      <p:sp>
        <p:nvSpPr>
          <p:cNvPr id="281" name="Google Shape;281;p37"/>
          <p:cNvSpPr/>
          <p:nvPr/>
        </p:nvSpPr>
        <p:spPr>
          <a:xfrm>
            <a:off x="6937800" y="2881600"/>
            <a:ext cx="1894500" cy="5727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registro digital de voto</a:t>
            </a:r>
            <a:endParaRPr/>
          </a:p>
        </p:txBody>
      </p:sp>
      <p:cxnSp>
        <p:nvCxnSpPr>
          <p:cNvPr id="282" name="Google Shape;282;p37"/>
          <p:cNvCxnSpPr>
            <a:stCxn id="277" idx="3"/>
            <a:endCxn id="278" idx="1"/>
          </p:cNvCxnSpPr>
          <p:nvPr/>
        </p:nvCxnSpPr>
        <p:spPr>
          <a:xfrm>
            <a:off x="2269500" y="2334700"/>
            <a:ext cx="293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83" name="Google Shape;283;p37"/>
          <p:cNvCxnSpPr>
            <a:stCxn id="278" idx="3"/>
            <a:endCxn id="279" idx="1"/>
          </p:cNvCxnSpPr>
          <p:nvPr/>
        </p:nvCxnSpPr>
        <p:spPr>
          <a:xfrm>
            <a:off x="4457100" y="2334700"/>
            <a:ext cx="293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84" name="Google Shape;284;p37"/>
          <p:cNvCxnSpPr>
            <a:stCxn id="279" idx="3"/>
            <a:endCxn id="280" idx="1"/>
          </p:cNvCxnSpPr>
          <p:nvPr/>
        </p:nvCxnSpPr>
        <p:spPr>
          <a:xfrm>
            <a:off x="6644700" y="2334700"/>
            <a:ext cx="293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85" name="Google Shape;285;p37"/>
          <p:cNvCxnSpPr>
            <a:stCxn id="279" idx="2"/>
            <a:endCxn id="281" idx="1"/>
          </p:cNvCxnSpPr>
          <p:nvPr/>
        </p:nvCxnSpPr>
        <p:spPr>
          <a:xfrm flipH="1" rot="-5400000">
            <a:off x="6044250" y="2274250"/>
            <a:ext cx="546900" cy="1240500"/>
          </a:xfrm>
          <a:prstGeom prst="bent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86" name="Google Shape;286;p37"/>
          <p:cNvSpPr txBox="1"/>
          <p:nvPr/>
        </p:nvSpPr>
        <p:spPr>
          <a:xfrm>
            <a:off x="311700" y="1398725"/>
            <a:ext cx="2485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real</a:t>
            </a:r>
            <a:endParaRPr/>
          </a:p>
        </p:txBody>
      </p:sp>
      <p:sp>
        <p:nvSpPr>
          <p:cNvPr id="287" name="Google Shape;287;p37"/>
          <p:cNvSpPr txBox="1"/>
          <p:nvPr/>
        </p:nvSpPr>
        <p:spPr>
          <a:xfrm>
            <a:off x="6346500" y="1481600"/>
            <a:ext cx="2485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digital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2" name="Google Shape;292;p38"/>
          <p:cNvCxnSpPr/>
          <p:nvPr/>
        </p:nvCxnSpPr>
        <p:spPr>
          <a:xfrm>
            <a:off x="3855775" y="1398725"/>
            <a:ext cx="0" cy="28788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93" name="Google Shape;293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independência de software</a:t>
            </a:r>
            <a:endParaRPr/>
          </a:p>
        </p:txBody>
      </p:sp>
      <p:cxnSp>
        <p:nvCxnSpPr>
          <p:cNvPr id="294" name="Google Shape;294;p38"/>
          <p:cNvCxnSpPr/>
          <p:nvPr/>
        </p:nvCxnSpPr>
        <p:spPr>
          <a:xfrm>
            <a:off x="37000" y="1028700"/>
            <a:ext cx="88956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95" name="Google Shape;295;p3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96" name="Google Shape;296;p38"/>
          <p:cNvSpPr/>
          <p:nvPr/>
        </p:nvSpPr>
        <p:spPr>
          <a:xfrm>
            <a:off x="375000" y="2048350"/>
            <a:ext cx="1894500" cy="5727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eleitor</a:t>
            </a:r>
            <a:endParaRPr/>
          </a:p>
        </p:txBody>
      </p:sp>
      <p:sp>
        <p:nvSpPr>
          <p:cNvPr id="297" name="Google Shape;297;p38"/>
          <p:cNvSpPr/>
          <p:nvPr/>
        </p:nvSpPr>
        <p:spPr>
          <a:xfrm>
            <a:off x="2562600" y="2048350"/>
            <a:ext cx="1894500" cy="5727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teclado</a:t>
            </a:r>
            <a:endParaRPr/>
          </a:p>
        </p:txBody>
      </p:sp>
      <p:sp>
        <p:nvSpPr>
          <p:cNvPr id="298" name="Google Shape;298;p38"/>
          <p:cNvSpPr/>
          <p:nvPr/>
        </p:nvSpPr>
        <p:spPr>
          <a:xfrm>
            <a:off x="4750200" y="2048350"/>
            <a:ext cx="1894500" cy="5727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processador</a:t>
            </a:r>
            <a:endParaRPr/>
          </a:p>
        </p:txBody>
      </p:sp>
      <p:sp>
        <p:nvSpPr>
          <p:cNvPr id="299" name="Google Shape;299;p38"/>
          <p:cNvSpPr/>
          <p:nvPr/>
        </p:nvSpPr>
        <p:spPr>
          <a:xfrm>
            <a:off x="6937800" y="2048350"/>
            <a:ext cx="1894500" cy="5727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totalizador</a:t>
            </a:r>
            <a:endParaRPr/>
          </a:p>
        </p:txBody>
      </p:sp>
      <p:sp>
        <p:nvSpPr>
          <p:cNvPr id="300" name="Google Shape;300;p38"/>
          <p:cNvSpPr/>
          <p:nvPr/>
        </p:nvSpPr>
        <p:spPr>
          <a:xfrm>
            <a:off x="6937800" y="2881600"/>
            <a:ext cx="1894500" cy="5727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registro digital de voto</a:t>
            </a:r>
            <a:endParaRPr/>
          </a:p>
        </p:txBody>
      </p:sp>
      <p:cxnSp>
        <p:nvCxnSpPr>
          <p:cNvPr id="301" name="Google Shape;301;p38"/>
          <p:cNvCxnSpPr>
            <a:stCxn id="296" idx="3"/>
            <a:endCxn id="297" idx="1"/>
          </p:cNvCxnSpPr>
          <p:nvPr/>
        </p:nvCxnSpPr>
        <p:spPr>
          <a:xfrm>
            <a:off x="2269500" y="2334700"/>
            <a:ext cx="293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02" name="Google Shape;302;p38"/>
          <p:cNvCxnSpPr>
            <a:stCxn id="297" idx="3"/>
            <a:endCxn id="298" idx="1"/>
          </p:cNvCxnSpPr>
          <p:nvPr/>
        </p:nvCxnSpPr>
        <p:spPr>
          <a:xfrm>
            <a:off x="4457100" y="2334700"/>
            <a:ext cx="293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03" name="Google Shape;303;p38"/>
          <p:cNvCxnSpPr>
            <a:stCxn id="298" idx="3"/>
            <a:endCxn id="299" idx="1"/>
          </p:cNvCxnSpPr>
          <p:nvPr/>
        </p:nvCxnSpPr>
        <p:spPr>
          <a:xfrm>
            <a:off x="6644700" y="2334700"/>
            <a:ext cx="293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04" name="Google Shape;304;p38"/>
          <p:cNvCxnSpPr>
            <a:stCxn id="298" idx="2"/>
            <a:endCxn id="300" idx="1"/>
          </p:cNvCxnSpPr>
          <p:nvPr/>
        </p:nvCxnSpPr>
        <p:spPr>
          <a:xfrm flipH="1" rot="-5400000">
            <a:off x="6044250" y="2274250"/>
            <a:ext cx="546900" cy="1240500"/>
          </a:xfrm>
          <a:prstGeom prst="bent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05" name="Google Shape;305;p38"/>
          <p:cNvSpPr txBox="1"/>
          <p:nvPr/>
        </p:nvSpPr>
        <p:spPr>
          <a:xfrm>
            <a:off x="311700" y="1398725"/>
            <a:ext cx="2485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real</a:t>
            </a:r>
            <a:endParaRPr/>
          </a:p>
        </p:txBody>
      </p:sp>
      <p:sp>
        <p:nvSpPr>
          <p:cNvPr id="306" name="Google Shape;306;p38"/>
          <p:cNvSpPr txBox="1"/>
          <p:nvPr/>
        </p:nvSpPr>
        <p:spPr>
          <a:xfrm>
            <a:off x="6346500" y="1481600"/>
            <a:ext cx="2485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digital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independência de software</a:t>
            </a:r>
            <a:endParaRPr/>
          </a:p>
        </p:txBody>
      </p:sp>
      <p:sp>
        <p:nvSpPr>
          <p:cNvPr id="312" name="Google Shape;312;p39"/>
          <p:cNvSpPr txBox="1"/>
          <p:nvPr>
            <p:ph idx="1" type="body"/>
          </p:nvPr>
        </p:nvSpPr>
        <p:spPr>
          <a:xfrm>
            <a:off x="311700" y="1152475"/>
            <a:ext cx="6800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Eleições devem ser executadas com cédulas legíveis por humanos.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Essas cédulas podem ser marcadas à mão ou por uma máquina; Elas podem ser contadas à mão ou por uma máquina.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Recontagens e auditorias devem ser realizadas por inspeção humana da parte legível por humanos das cédulas de papel.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Máquinas de votação que não permitem auditoria independente devem ter seu uso descontinuado assim que possível.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375">
              <a:solidFill>
                <a:schemeClr val="dk1"/>
              </a:solidFill>
            </a:endParaRPr>
          </a:p>
          <a:p>
            <a:pPr indent="0" lvl="0" marL="0" rtl="0" algn="r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151">
                <a:solidFill>
                  <a:schemeClr val="dk1"/>
                </a:solidFill>
              </a:rPr>
              <a:t>recomendação 4.11 - Securing the Vote: Protecting American Democracy </a:t>
            </a:r>
            <a:endParaRPr sz="1151">
              <a:solidFill>
                <a:schemeClr val="dk1"/>
              </a:solidFill>
            </a:endParaRPr>
          </a:p>
        </p:txBody>
      </p:sp>
      <p:cxnSp>
        <p:nvCxnSpPr>
          <p:cNvPr id="313" name="Google Shape;313;p39"/>
          <p:cNvCxnSpPr/>
          <p:nvPr/>
        </p:nvCxnSpPr>
        <p:spPr>
          <a:xfrm>
            <a:off x="37000" y="1028700"/>
            <a:ext cx="88956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14" name="Google Shape;314;p3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9" name="Google Shape;319;p40"/>
          <p:cNvCxnSpPr/>
          <p:nvPr/>
        </p:nvCxnSpPr>
        <p:spPr>
          <a:xfrm>
            <a:off x="3855775" y="1398725"/>
            <a:ext cx="0" cy="2878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320" name="Google Shape;320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independência de software</a:t>
            </a:r>
            <a:endParaRPr/>
          </a:p>
        </p:txBody>
      </p:sp>
      <p:cxnSp>
        <p:nvCxnSpPr>
          <p:cNvPr id="321" name="Google Shape;321;p40"/>
          <p:cNvCxnSpPr/>
          <p:nvPr/>
        </p:nvCxnSpPr>
        <p:spPr>
          <a:xfrm>
            <a:off x="37000" y="1028700"/>
            <a:ext cx="88956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22" name="Google Shape;322;p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23" name="Google Shape;323;p40"/>
          <p:cNvSpPr/>
          <p:nvPr/>
        </p:nvSpPr>
        <p:spPr>
          <a:xfrm>
            <a:off x="375000" y="2048350"/>
            <a:ext cx="1894500" cy="5727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eleitor</a:t>
            </a:r>
            <a:endParaRPr/>
          </a:p>
        </p:txBody>
      </p:sp>
      <p:sp>
        <p:nvSpPr>
          <p:cNvPr id="324" name="Google Shape;324;p40"/>
          <p:cNvSpPr/>
          <p:nvPr/>
        </p:nvSpPr>
        <p:spPr>
          <a:xfrm>
            <a:off x="2562600" y="2048350"/>
            <a:ext cx="1894500" cy="5727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teclado</a:t>
            </a:r>
            <a:endParaRPr/>
          </a:p>
        </p:txBody>
      </p:sp>
      <p:sp>
        <p:nvSpPr>
          <p:cNvPr id="325" name="Google Shape;325;p40"/>
          <p:cNvSpPr/>
          <p:nvPr/>
        </p:nvSpPr>
        <p:spPr>
          <a:xfrm>
            <a:off x="4750200" y="2048350"/>
            <a:ext cx="1894500" cy="5727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processador</a:t>
            </a:r>
            <a:endParaRPr/>
          </a:p>
        </p:txBody>
      </p:sp>
      <p:sp>
        <p:nvSpPr>
          <p:cNvPr id="326" name="Google Shape;326;p40"/>
          <p:cNvSpPr/>
          <p:nvPr/>
        </p:nvSpPr>
        <p:spPr>
          <a:xfrm>
            <a:off x="6937800" y="2048350"/>
            <a:ext cx="1894500" cy="5727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totalizador</a:t>
            </a:r>
            <a:endParaRPr/>
          </a:p>
        </p:txBody>
      </p:sp>
      <p:sp>
        <p:nvSpPr>
          <p:cNvPr id="327" name="Google Shape;327;p40"/>
          <p:cNvSpPr/>
          <p:nvPr/>
        </p:nvSpPr>
        <p:spPr>
          <a:xfrm>
            <a:off x="6937800" y="2881600"/>
            <a:ext cx="1894500" cy="5727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registro digital de voto</a:t>
            </a:r>
            <a:endParaRPr/>
          </a:p>
        </p:txBody>
      </p:sp>
      <p:cxnSp>
        <p:nvCxnSpPr>
          <p:cNvPr id="328" name="Google Shape;328;p40"/>
          <p:cNvCxnSpPr>
            <a:stCxn id="323" idx="3"/>
            <a:endCxn id="324" idx="1"/>
          </p:cNvCxnSpPr>
          <p:nvPr/>
        </p:nvCxnSpPr>
        <p:spPr>
          <a:xfrm>
            <a:off x="2269500" y="2334700"/>
            <a:ext cx="293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29" name="Google Shape;329;p40"/>
          <p:cNvCxnSpPr>
            <a:stCxn id="324" idx="3"/>
            <a:endCxn id="325" idx="1"/>
          </p:cNvCxnSpPr>
          <p:nvPr/>
        </p:nvCxnSpPr>
        <p:spPr>
          <a:xfrm>
            <a:off x="4457100" y="2334700"/>
            <a:ext cx="293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30" name="Google Shape;330;p40"/>
          <p:cNvCxnSpPr>
            <a:stCxn id="325" idx="3"/>
            <a:endCxn id="326" idx="1"/>
          </p:cNvCxnSpPr>
          <p:nvPr/>
        </p:nvCxnSpPr>
        <p:spPr>
          <a:xfrm>
            <a:off x="6644700" y="2334700"/>
            <a:ext cx="293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31" name="Google Shape;331;p40"/>
          <p:cNvCxnSpPr>
            <a:stCxn id="325" idx="2"/>
            <a:endCxn id="327" idx="1"/>
          </p:cNvCxnSpPr>
          <p:nvPr/>
        </p:nvCxnSpPr>
        <p:spPr>
          <a:xfrm flipH="1" rot="-5400000">
            <a:off x="6044250" y="2274250"/>
            <a:ext cx="546900" cy="1240500"/>
          </a:xfrm>
          <a:prstGeom prst="bent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32" name="Google Shape;332;p40"/>
          <p:cNvSpPr txBox="1"/>
          <p:nvPr/>
        </p:nvSpPr>
        <p:spPr>
          <a:xfrm>
            <a:off x="311700" y="1398725"/>
            <a:ext cx="2485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real</a:t>
            </a:r>
            <a:endParaRPr/>
          </a:p>
        </p:txBody>
      </p:sp>
      <p:sp>
        <p:nvSpPr>
          <p:cNvPr id="333" name="Google Shape;333;p40"/>
          <p:cNvSpPr txBox="1"/>
          <p:nvPr/>
        </p:nvSpPr>
        <p:spPr>
          <a:xfrm>
            <a:off x="6346500" y="1481600"/>
            <a:ext cx="2485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digital</a:t>
            </a:r>
            <a:endParaRPr/>
          </a:p>
        </p:txBody>
      </p:sp>
      <p:cxnSp>
        <p:nvCxnSpPr>
          <p:cNvPr id="334" name="Google Shape;334;p40"/>
          <p:cNvCxnSpPr>
            <a:stCxn id="325" idx="2"/>
            <a:endCxn id="335" idx="3"/>
          </p:cNvCxnSpPr>
          <p:nvPr/>
        </p:nvCxnSpPr>
        <p:spPr>
          <a:xfrm rot="5400000">
            <a:off x="4804650" y="2273650"/>
            <a:ext cx="545400" cy="1240200"/>
          </a:xfrm>
          <a:prstGeom prst="bent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36" name="Google Shape;336;p40"/>
          <p:cNvSpPr/>
          <p:nvPr/>
        </p:nvSpPr>
        <p:spPr>
          <a:xfrm>
            <a:off x="375000" y="2880056"/>
            <a:ext cx="1894500" cy="5727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comprovante</a:t>
            </a:r>
            <a:endParaRPr/>
          </a:p>
        </p:txBody>
      </p:sp>
      <p:sp>
        <p:nvSpPr>
          <p:cNvPr id="335" name="Google Shape;335;p40"/>
          <p:cNvSpPr/>
          <p:nvPr/>
        </p:nvSpPr>
        <p:spPr>
          <a:xfrm>
            <a:off x="2562600" y="2880056"/>
            <a:ext cx="1894500" cy="5727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impressora</a:t>
            </a:r>
            <a:endParaRPr/>
          </a:p>
        </p:txBody>
      </p:sp>
      <p:sp>
        <p:nvSpPr>
          <p:cNvPr id="337" name="Google Shape;337;p40"/>
          <p:cNvSpPr/>
          <p:nvPr/>
        </p:nvSpPr>
        <p:spPr>
          <a:xfrm>
            <a:off x="375000" y="3702181"/>
            <a:ext cx="1894500" cy="5727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urna</a:t>
            </a:r>
            <a:endParaRPr/>
          </a:p>
        </p:txBody>
      </p:sp>
      <p:cxnSp>
        <p:nvCxnSpPr>
          <p:cNvPr id="338" name="Google Shape;338;p40"/>
          <p:cNvCxnSpPr>
            <a:stCxn id="335" idx="1"/>
            <a:endCxn id="336" idx="3"/>
          </p:cNvCxnSpPr>
          <p:nvPr/>
        </p:nvCxnSpPr>
        <p:spPr>
          <a:xfrm rot="10800000">
            <a:off x="2269500" y="3166406"/>
            <a:ext cx="293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39" name="Google Shape;339;p40"/>
          <p:cNvCxnSpPr>
            <a:stCxn id="336" idx="2"/>
            <a:endCxn id="337" idx="0"/>
          </p:cNvCxnSpPr>
          <p:nvPr/>
        </p:nvCxnSpPr>
        <p:spPr>
          <a:xfrm>
            <a:off x="1322250" y="3452756"/>
            <a:ext cx="0" cy="249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auditoria de limitação de risco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" name="Google Shape;345;p41"/>
          <p:cNvSpPr txBox="1"/>
          <p:nvPr>
            <p:ph idx="1" type="body"/>
          </p:nvPr>
        </p:nvSpPr>
        <p:spPr>
          <a:xfrm>
            <a:off x="311700" y="1152475"/>
            <a:ext cx="6867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Recontar todos os votos ao final de uma eleição seria custoso e desnecessário.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O ideal é a realização de uma auditoria de limitação de risco, uma recontagem de uma amostra estatisticamente significativa dos votos.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</a:rPr>
              <a:t>O resultado dessa auditoria serve de gatilho automático para uma recontagem no caso dela levantar alguma suspeita.</a:t>
            </a:r>
            <a:endParaRPr>
              <a:solidFill>
                <a:schemeClr val="dk1"/>
              </a:solidFill>
            </a:endParaRPr>
          </a:p>
        </p:txBody>
      </p:sp>
      <p:cxnSp>
        <p:nvCxnSpPr>
          <p:cNvPr id="346" name="Google Shape;346;p41"/>
          <p:cNvCxnSpPr/>
          <p:nvPr/>
        </p:nvCxnSpPr>
        <p:spPr>
          <a:xfrm>
            <a:off x="37000" y="1028700"/>
            <a:ext cx="88956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47" name="Google Shape;347;p4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auditoria de limitação de risco</a:t>
            </a:r>
            <a:endParaRPr/>
          </a:p>
        </p:txBody>
      </p:sp>
      <p:sp>
        <p:nvSpPr>
          <p:cNvPr id="353" name="Google Shape;353;p42"/>
          <p:cNvSpPr txBox="1"/>
          <p:nvPr>
            <p:ph idx="1" type="body"/>
          </p:nvPr>
        </p:nvSpPr>
        <p:spPr>
          <a:xfrm>
            <a:off x="311700" y="1152475"/>
            <a:ext cx="6837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Auditoria dos resultados da eleição devem incluir exame manual de uma amostra estatisticamente apropriada das cédulas de papel depositadas.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r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151">
                <a:solidFill>
                  <a:schemeClr val="dk1"/>
                </a:solidFill>
              </a:rPr>
              <a:t>recomendação 5.7 - Securing the Vote: Protecting American Democracy </a:t>
            </a:r>
            <a:endParaRPr>
              <a:solidFill>
                <a:schemeClr val="dk1"/>
              </a:solidFill>
            </a:endParaRPr>
          </a:p>
        </p:txBody>
      </p:sp>
      <p:cxnSp>
        <p:nvCxnSpPr>
          <p:cNvPr id="354" name="Google Shape;354;p42"/>
          <p:cNvCxnSpPr/>
          <p:nvPr/>
        </p:nvCxnSpPr>
        <p:spPr>
          <a:xfrm>
            <a:off x="37000" y="1028700"/>
            <a:ext cx="88956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55" name="Google Shape;355;p4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auditoria de limitação de risco</a:t>
            </a:r>
            <a:endParaRPr/>
          </a:p>
        </p:txBody>
      </p:sp>
      <p:cxnSp>
        <p:nvCxnSpPr>
          <p:cNvPr id="361" name="Google Shape;361;p43"/>
          <p:cNvCxnSpPr/>
          <p:nvPr/>
        </p:nvCxnSpPr>
        <p:spPr>
          <a:xfrm>
            <a:off x="37000" y="1028700"/>
            <a:ext cx="88956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62" name="Google Shape;362;p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63" name="Google Shape;363;p43" title="Points scored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6676" y="1382075"/>
            <a:ext cx="7630650" cy="32811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antes de tudo, quem tá falando?</a:t>
            </a:r>
            <a:endParaRPr/>
          </a:p>
        </p:txBody>
      </p:sp>
      <p:sp>
        <p:nvSpPr>
          <p:cNvPr id="78" name="Google Shape;78;p17"/>
          <p:cNvSpPr txBox="1"/>
          <p:nvPr>
            <p:ph idx="1" type="body"/>
          </p:nvPr>
        </p:nvSpPr>
        <p:spPr>
          <a:xfrm>
            <a:off x="311700" y="1152475"/>
            <a:ext cx="6837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Lucas Lago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Escrevi pela primeira vez sobre a urna em 2018, quando o TSE prometeu a liberação do código-fonte;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Co-autor de dois relatórios desmentindo afirmações sobre as urnas em 2022;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Faço parte do grupo que tem pesquisado isso na USP.</a:t>
            </a:r>
            <a:endParaRPr>
              <a:solidFill>
                <a:schemeClr val="dk1"/>
              </a:solidFill>
            </a:endParaRPr>
          </a:p>
        </p:txBody>
      </p:sp>
      <p:cxnSp>
        <p:nvCxnSpPr>
          <p:cNvPr id="79" name="Google Shape;79;p17"/>
          <p:cNvCxnSpPr/>
          <p:nvPr/>
        </p:nvCxnSpPr>
        <p:spPr>
          <a:xfrm>
            <a:off x="37000" y="1028700"/>
            <a:ext cx="88956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0" name="Google Shape;80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auditoria de limitação de risco</a:t>
            </a:r>
            <a:endParaRPr/>
          </a:p>
        </p:txBody>
      </p:sp>
      <p:sp>
        <p:nvSpPr>
          <p:cNvPr id="369" name="Google Shape;369;p44"/>
          <p:cNvSpPr txBox="1"/>
          <p:nvPr>
            <p:ph idx="1" type="body"/>
          </p:nvPr>
        </p:nvSpPr>
        <p:spPr>
          <a:xfrm>
            <a:off x="311700" y="1152475"/>
            <a:ext cx="6837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</a:rPr>
              <a:t>Calculando para um caso real de uma eleição com margem estreita no Brasil.</a:t>
            </a:r>
            <a:endParaRPr>
              <a:solidFill>
                <a:schemeClr val="dk1"/>
              </a:solidFill>
            </a:endParaRPr>
          </a:p>
        </p:txBody>
      </p:sp>
      <p:cxnSp>
        <p:nvCxnSpPr>
          <p:cNvPr id="370" name="Google Shape;370;p44"/>
          <p:cNvCxnSpPr/>
          <p:nvPr/>
        </p:nvCxnSpPr>
        <p:spPr>
          <a:xfrm>
            <a:off x="37000" y="1028700"/>
            <a:ext cx="88956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71" name="Google Shape;371;p4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aphicFrame>
        <p:nvGraphicFramePr>
          <p:cNvPr id="372" name="Google Shape;372;p44"/>
          <p:cNvGraphicFramePr/>
          <p:nvPr/>
        </p:nvGraphicFramePr>
        <p:xfrm>
          <a:off x="952500" y="22288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{3772F063-4BC3-456C-BE7B-322A3DFB0ED2}</a:tableStyleId>
              </a:tblPr>
              <a:tblGrid>
                <a:gridCol w="2896725"/>
                <a:gridCol w="2913525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Candidato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Votos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Dilma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54.501.118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Aécio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51.041.155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373" name="Google Shape;373;p44"/>
          <p:cNvSpPr txBox="1"/>
          <p:nvPr/>
        </p:nvSpPr>
        <p:spPr>
          <a:xfrm>
            <a:off x="311700" y="3975825"/>
            <a:ext cx="4840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Recontagem mínima: 8.599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modelos de urnas eletrônicas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79" name="Google Shape;379;p45"/>
          <p:cNvCxnSpPr/>
          <p:nvPr/>
        </p:nvCxnSpPr>
        <p:spPr>
          <a:xfrm>
            <a:off x="37000" y="1028700"/>
            <a:ext cx="88956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80" name="Google Shape;380;p4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381" name="Google Shape;381;p45"/>
          <p:cNvGrpSpPr/>
          <p:nvPr/>
        </p:nvGrpSpPr>
        <p:grpSpPr>
          <a:xfrm>
            <a:off x="5632317" y="1189775"/>
            <a:ext cx="3305700" cy="3483050"/>
            <a:chOff x="5632317" y="1189775"/>
            <a:chExt cx="3305700" cy="3483050"/>
          </a:xfrm>
        </p:grpSpPr>
        <p:sp>
          <p:nvSpPr>
            <p:cNvPr id="382" name="Google Shape;382;p45"/>
            <p:cNvSpPr/>
            <p:nvPr/>
          </p:nvSpPr>
          <p:spPr>
            <a:xfrm>
              <a:off x="5632317" y="1189775"/>
              <a:ext cx="3305700" cy="669000"/>
            </a:xfrm>
            <a:prstGeom prst="chevron">
              <a:avLst>
                <a:gd fmla="val 50000" name="adj"/>
              </a:avLst>
            </a:prstGeom>
            <a:solidFill>
              <a:srgbClr val="50505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E2E</a:t>
              </a:r>
              <a:endPara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83" name="Google Shape;383;p45"/>
            <p:cNvSpPr txBox="1"/>
            <p:nvPr/>
          </p:nvSpPr>
          <p:spPr>
            <a:xfrm>
              <a:off x="6167063" y="2057125"/>
              <a:ext cx="2236200" cy="261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latin typeface="Roboto"/>
                  <a:ea typeface="Roboto"/>
                  <a:cs typeface="Roboto"/>
                  <a:sym typeface="Roboto"/>
                </a:rPr>
                <a:t>imprime um código criptográfico</a:t>
              </a:r>
              <a:endParaRPr sz="1200"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latin typeface="Roboto"/>
                  <a:ea typeface="Roboto"/>
                  <a:cs typeface="Roboto"/>
                  <a:sym typeface="Roboto"/>
                </a:rPr>
                <a:t>permite que o eleitor confira se o seu voto foi utilizado na totalização</a:t>
              </a:r>
              <a:endParaRPr sz="120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84" name="Google Shape;384;p45"/>
          <p:cNvGrpSpPr/>
          <p:nvPr/>
        </p:nvGrpSpPr>
        <p:grpSpPr>
          <a:xfrm>
            <a:off x="0" y="1189989"/>
            <a:ext cx="3546900" cy="3482836"/>
            <a:chOff x="0" y="1189989"/>
            <a:chExt cx="3546900" cy="3482836"/>
          </a:xfrm>
        </p:grpSpPr>
        <p:sp>
          <p:nvSpPr>
            <p:cNvPr id="385" name="Google Shape;385;p45"/>
            <p:cNvSpPr/>
            <p:nvPr/>
          </p:nvSpPr>
          <p:spPr>
            <a:xfrm>
              <a:off x="0" y="1189989"/>
              <a:ext cx="3546900" cy="669000"/>
            </a:xfrm>
            <a:prstGeom prst="homePlate">
              <a:avLst>
                <a:gd fmla="val 50000" name="adj"/>
              </a:avLst>
            </a:prstGeom>
            <a:solidFill>
              <a:srgbClr val="2F2F2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DRE</a:t>
              </a:r>
              <a:endPara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86" name="Google Shape;386;p45"/>
            <p:cNvSpPr txBox="1"/>
            <p:nvPr/>
          </p:nvSpPr>
          <p:spPr>
            <a:xfrm>
              <a:off x="655361" y="2057125"/>
              <a:ext cx="2236200" cy="261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latin typeface="Roboto"/>
                  <a:ea typeface="Roboto"/>
                  <a:cs typeface="Roboto"/>
                  <a:sym typeface="Roboto"/>
                </a:rPr>
                <a:t>urnas brasileiras atuais</a:t>
              </a:r>
              <a:endParaRPr sz="1200"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latin typeface="Roboto"/>
                  <a:ea typeface="Roboto"/>
                  <a:cs typeface="Roboto"/>
                  <a:sym typeface="Roboto"/>
                </a:rPr>
                <a:t>não possuem independência de software</a:t>
              </a:r>
              <a:endParaRPr sz="120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87" name="Google Shape;387;p45"/>
          <p:cNvGrpSpPr/>
          <p:nvPr/>
        </p:nvGrpSpPr>
        <p:grpSpPr>
          <a:xfrm>
            <a:off x="2944204" y="1189775"/>
            <a:ext cx="3305700" cy="3483050"/>
            <a:chOff x="2944204" y="1189775"/>
            <a:chExt cx="3305700" cy="3483050"/>
          </a:xfrm>
        </p:grpSpPr>
        <p:sp>
          <p:nvSpPr>
            <p:cNvPr id="388" name="Google Shape;388;p45"/>
            <p:cNvSpPr/>
            <p:nvPr/>
          </p:nvSpPr>
          <p:spPr>
            <a:xfrm>
              <a:off x="2944204" y="1189775"/>
              <a:ext cx="3305700" cy="669000"/>
            </a:xfrm>
            <a:prstGeom prst="chevron">
              <a:avLst>
                <a:gd fmla="val 50000" name="adj"/>
              </a:avLst>
            </a:prstGeom>
            <a:solidFill>
              <a:srgbClr val="4141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VVPAT</a:t>
              </a:r>
              <a:endPara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89" name="Google Shape;389;p45"/>
            <p:cNvSpPr txBox="1"/>
            <p:nvPr/>
          </p:nvSpPr>
          <p:spPr>
            <a:xfrm>
              <a:off x="3478949" y="2057125"/>
              <a:ext cx="2236200" cy="261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latin typeface="Roboto"/>
                  <a:ea typeface="Roboto"/>
                  <a:cs typeface="Roboto"/>
                  <a:sym typeface="Roboto"/>
                </a:rPr>
                <a:t>o tal “voto impresso”</a:t>
              </a:r>
              <a:endParaRPr sz="1200"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independência </a:t>
              </a:r>
              <a:r>
                <a:rPr lang="en" sz="1200">
                  <a:latin typeface="Roboto"/>
                  <a:ea typeface="Roboto"/>
                  <a:cs typeface="Roboto"/>
                  <a:sym typeface="Roboto"/>
                </a:rPr>
                <a:t>de software</a:t>
              </a:r>
              <a:endParaRPr sz="120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 2022? teve fraude?</a:t>
            </a:r>
            <a:endParaRPr/>
          </a:p>
        </p:txBody>
      </p:sp>
      <p:sp>
        <p:nvSpPr>
          <p:cNvPr id="395" name="Google Shape;395;p46"/>
          <p:cNvSpPr txBox="1"/>
          <p:nvPr>
            <p:ph idx="1" type="body"/>
          </p:nvPr>
        </p:nvSpPr>
        <p:spPr>
          <a:xfrm>
            <a:off x="311700" y="1152475"/>
            <a:ext cx="6837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</a:rPr>
              <a:t>dois documentos surgem pós-eleição apontando problemas </a:t>
            </a:r>
            <a:endParaRPr>
              <a:solidFill>
                <a:schemeClr val="dk1"/>
              </a:solidFill>
            </a:endParaRPr>
          </a:p>
        </p:txBody>
      </p:sp>
      <p:cxnSp>
        <p:nvCxnSpPr>
          <p:cNvPr id="396" name="Google Shape;396;p46"/>
          <p:cNvCxnSpPr/>
          <p:nvPr/>
        </p:nvCxnSpPr>
        <p:spPr>
          <a:xfrm>
            <a:off x="37000" y="1028700"/>
            <a:ext cx="88956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97" name="Google Shape;397;p4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98" name="Google Shape;398;p46"/>
          <p:cNvPicPr preferRelativeResize="0"/>
          <p:nvPr/>
        </p:nvPicPr>
        <p:blipFill rotWithShape="1">
          <a:blip r:embed="rId3">
            <a:alphaModFix/>
          </a:blip>
          <a:srcRect b="6331" l="0" r="0" t="0"/>
          <a:stretch/>
        </p:blipFill>
        <p:spPr>
          <a:xfrm>
            <a:off x="646600" y="1738450"/>
            <a:ext cx="3334850" cy="2900225"/>
          </a:xfrm>
          <a:prstGeom prst="rect">
            <a:avLst/>
          </a:prstGeom>
          <a:noFill/>
          <a:ln cap="flat" cmpd="sng" w="28575">
            <a:solidFill>
              <a:srgbClr val="2F2F2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99" name="Google Shape;399;p46"/>
          <p:cNvPicPr preferRelativeResize="0"/>
          <p:nvPr/>
        </p:nvPicPr>
        <p:blipFill rotWithShape="1">
          <a:blip r:embed="rId4">
            <a:alphaModFix/>
          </a:blip>
          <a:srcRect b="25534" l="0" r="0" t="0"/>
          <a:stretch/>
        </p:blipFill>
        <p:spPr>
          <a:xfrm>
            <a:off x="3701975" y="2120050"/>
            <a:ext cx="5130324" cy="254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001" y="2695575"/>
            <a:ext cx="2952202" cy="1967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4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relatório Cerimedo</a:t>
            </a:r>
            <a:endParaRPr/>
          </a:p>
        </p:txBody>
      </p:sp>
      <p:sp>
        <p:nvSpPr>
          <p:cNvPr id="406" name="Google Shape;406;p47"/>
          <p:cNvSpPr txBox="1"/>
          <p:nvPr>
            <p:ph idx="1" type="body"/>
          </p:nvPr>
        </p:nvSpPr>
        <p:spPr>
          <a:xfrm>
            <a:off x="311700" y="1152475"/>
            <a:ext cx="6837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Relatório apócrifo apresentado por Fernando Cerimedo*, aponta 3 problemas: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arenR"/>
            </a:pPr>
            <a:r>
              <a:rPr lang="en">
                <a:solidFill>
                  <a:schemeClr val="dk1"/>
                </a:solidFill>
              </a:rPr>
              <a:t>urnas de modelos pré-2020 não tem auditoria recente;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arenR"/>
            </a:pPr>
            <a:r>
              <a:rPr lang="en">
                <a:solidFill>
                  <a:schemeClr val="dk1"/>
                </a:solidFill>
              </a:rPr>
              <a:t>diferenças sutis nos arquivos de log;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arenR"/>
            </a:pPr>
            <a:r>
              <a:rPr lang="en">
                <a:solidFill>
                  <a:schemeClr val="dk1"/>
                </a:solidFill>
              </a:rPr>
              <a:t>trava que não permite que o total de votos ultrapasse um certo valor;</a:t>
            </a:r>
            <a:endParaRPr>
              <a:solidFill>
                <a:schemeClr val="dk1"/>
              </a:solidFill>
            </a:endParaRPr>
          </a:p>
        </p:txBody>
      </p:sp>
      <p:cxnSp>
        <p:nvCxnSpPr>
          <p:cNvPr id="407" name="Google Shape;407;p47"/>
          <p:cNvCxnSpPr/>
          <p:nvPr/>
        </p:nvCxnSpPr>
        <p:spPr>
          <a:xfrm>
            <a:off x="37000" y="1028700"/>
            <a:ext cx="88956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08" name="Google Shape;408;p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4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* Fernando </a:t>
            </a:r>
            <a:r>
              <a:rPr lang="en"/>
              <a:t>Cerimedo</a:t>
            </a:r>
            <a:endParaRPr/>
          </a:p>
        </p:txBody>
      </p:sp>
      <p:sp>
        <p:nvSpPr>
          <p:cNvPr id="414" name="Google Shape;414;p48"/>
          <p:cNvSpPr txBox="1"/>
          <p:nvPr>
            <p:ph idx="1" type="body"/>
          </p:nvPr>
        </p:nvSpPr>
        <p:spPr>
          <a:xfrm>
            <a:off x="311700" y="1152475"/>
            <a:ext cx="6837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</a:rPr>
              <a:t>Uma nota curiosa, o mesmo cara que apresentou o relatório sobre as urnas brasileiras foi o estrategista de campanha do Javier Milei - vencedor da eleição para presidente na Argentina.</a:t>
            </a:r>
            <a:endParaRPr>
              <a:solidFill>
                <a:schemeClr val="dk1"/>
              </a:solidFill>
            </a:endParaRPr>
          </a:p>
        </p:txBody>
      </p:sp>
      <p:cxnSp>
        <p:nvCxnSpPr>
          <p:cNvPr id="415" name="Google Shape;415;p48"/>
          <p:cNvCxnSpPr/>
          <p:nvPr/>
        </p:nvCxnSpPr>
        <p:spPr>
          <a:xfrm>
            <a:off x="37000" y="1028700"/>
            <a:ext cx="88956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16" name="Google Shape;416;p4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4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relatório Cerimedo | auditorias recentes</a:t>
            </a:r>
            <a:endParaRPr/>
          </a:p>
        </p:txBody>
      </p:sp>
      <p:sp>
        <p:nvSpPr>
          <p:cNvPr id="422" name="Google Shape;422;p49"/>
          <p:cNvSpPr txBox="1"/>
          <p:nvPr>
            <p:ph idx="1" type="body"/>
          </p:nvPr>
        </p:nvSpPr>
        <p:spPr>
          <a:xfrm>
            <a:off x="311700" y="1152475"/>
            <a:ext cx="6837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“</a:t>
            </a:r>
            <a:r>
              <a:rPr lang="en">
                <a:solidFill>
                  <a:schemeClr val="dk1"/>
                </a:solidFill>
              </a:rPr>
              <a:t>urnas de modelos pré-2020 não tem auditoria recente”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Os Testes Públicos de Segurança (TPS) realizados no período de 22 a 27 de novembro de 2021realizaram testes de segurança diversos sobre urnas do modelo </a:t>
            </a:r>
            <a:r>
              <a:rPr b="1" lang="en">
                <a:solidFill>
                  <a:schemeClr val="dk1"/>
                </a:solidFill>
              </a:rPr>
              <a:t>UE2015</a:t>
            </a:r>
            <a:endParaRPr b="1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&gt;&gt; https://www.justicaeleitoral.jus.br/tps/</a:t>
            </a:r>
            <a:endParaRPr b="1">
              <a:solidFill>
                <a:schemeClr val="dk1"/>
              </a:solidFill>
            </a:endParaRPr>
          </a:p>
        </p:txBody>
      </p:sp>
      <p:cxnSp>
        <p:nvCxnSpPr>
          <p:cNvPr id="423" name="Google Shape;423;p49"/>
          <p:cNvCxnSpPr/>
          <p:nvPr/>
        </p:nvCxnSpPr>
        <p:spPr>
          <a:xfrm>
            <a:off x="37000" y="1028700"/>
            <a:ext cx="88956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24" name="Google Shape;424;p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5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relatório Cerimedo | diferenças nos logs</a:t>
            </a:r>
            <a:endParaRPr/>
          </a:p>
        </p:txBody>
      </p:sp>
      <p:sp>
        <p:nvSpPr>
          <p:cNvPr id="430" name="Google Shape;430;p50"/>
          <p:cNvSpPr txBox="1"/>
          <p:nvPr>
            <p:ph idx="1" type="body"/>
          </p:nvPr>
        </p:nvSpPr>
        <p:spPr>
          <a:xfrm>
            <a:off x="311700" y="1152475"/>
            <a:ext cx="6837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A base do argumento é que “um mesmo software não pode gerar logs diferentes” - afirmação que chega a ser patética.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</a:rPr>
              <a:t>https://youtu.be/Lrd9YZtP_RQ</a:t>
            </a:r>
            <a:endParaRPr>
              <a:solidFill>
                <a:schemeClr val="dk1"/>
              </a:solidFill>
            </a:endParaRPr>
          </a:p>
        </p:txBody>
      </p:sp>
      <p:cxnSp>
        <p:nvCxnSpPr>
          <p:cNvPr id="431" name="Google Shape;431;p50"/>
          <p:cNvCxnSpPr/>
          <p:nvPr/>
        </p:nvCxnSpPr>
        <p:spPr>
          <a:xfrm>
            <a:off x="37000" y="1028700"/>
            <a:ext cx="88956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32" name="Google Shape;432;p5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5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relatório Cerimedo | trava nos votos</a:t>
            </a:r>
            <a:endParaRPr/>
          </a:p>
        </p:txBody>
      </p:sp>
      <p:sp>
        <p:nvSpPr>
          <p:cNvPr id="438" name="Google Shape;438;p51"/>
          <p:cNvSpPr txBox="1"/>
          <p:nvPr>
            <p:ph idx="1" type="body"/>
          </p:nvPr>
        </p:nvSpPr>
        <p:spPr>
          <a:xfrm>
            <a:off x="311700" y="1152475"/>
            <a:ext cx="6837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</a:rPr>
              <a:t>“existe uma espécie de </a:t>
            </a:r>
            <a:r>
              <a:rPr lang="en">
                <a:solidFill>
                  <a:schemeClr val="dk1"/>
                </a:solidFill>
              </a:rPr>
              <a:t>trava que não permite que o total de votos ultrapasse um certo valor”</a:t>
            </a:r>
            <a:endParaRPr>
              <a:solidFill>
                <a:schemeClr val="dk1"/>
              </a:solidFill>
            </a:endParaRPr>
          </a:p>
        </p:txBody>
      </p:sp>
      <p:cxnSp>
        <p:nvCxnSpPr>
          <p:cNvPr id="439" name="Google Shape;439;p51"/>
          <p:cNvCxnSpPr/>
          <p:nvPr/>
        </p:nvCxnSpPr>
        <p:spPr>
          <a:xfrm>
            <a:off x="37000" y="1028700"/>
            <a:ext cx="88956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40" name="Google Shape;440;p5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41" name="Google Shape;441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27350" y="1882075"/>
            <a:ext cx="5502475" cy="3250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5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relatório Cerimedo | trava nos votos</a:t>
            </a:r>
            <a:endParaRPr/>
          </a:p>
        </p:txBody>
      </p:sp>
      <p:sp>
        <p:nvSpPr>
          <p:cNvPr id="447" name="Google Shape;447;p52"/>
          <p:cNvSpPr txBox="1"/>
          <p:nvPr>
            <p:ph idx="1" type="body"/>
          </p:nvPr>
        </p:nvSpPr>
        <p:spPr>
          <a:xfrm>
            <a:off x="311700" y="1152475"/>
            <a:ext cx="6837300" cy="341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</a:rPr>
              <a:t>Existe sim uma trava, ela se chama “tamanho da sessão eleitoral”.</a:t>
            </a:r>
            <a:endParaRPr>
              <a:solidFill>
                <a:schemeClr val="dk1"/>
              </a:solidFill>
            </a:endParaRPr>
          </a:p>
        </p:txBody>
      </p:sp>
      <p:cxnSp>
        <p:nvCxnSpPr>
          <p:cNvPr id="448" name="Google Shape;448;p52"/>
          <p:cNvCxnSpPr/>
          <p:nvPr/>
        </p:nvCxnSpPr>
        <p:spPr>
          <a:xfrm>
            <a:off x="37000" y="1028700"/>
            <a:ext cx="88956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49" name="Google Shape;449;p5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5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relatório PL</a:t>
            </a:r>
            <a:endParaRPr/>
          </a:p>
        </p:txBody>
      </p:sp>
      <p:sp>
        <p:nvSpPr>
          <p:cNvPr id="455" name="Google Shape;455;p53"/>
          <p:cNvSpPr txBox="1"/>
          <p:nvPr>
            <p:ph idx="1" type="body"/>
          </p:nvPr>
        </p:nvSpPr>
        <p:spPr>
          <a:xfrm>
            <a:off x="311700" y="1152475"/>
            <a:ext cx="6837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Relatório desenvolvido em parceria com o Instituto Voto legal, aponta 1 problema principal: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arenR"/>
            </a:pPr>
            <a:r>
              <a:rPr lang="en">
                <a:solidFill>
                  <a:schemeClr val="dk1"/>
                </a:solidFill>
              </a:rPr>
              <a:t>os logs apresentam erro que os invalidam e portanto não existe garantia que os logs sejam das urnas</a:t>
            </a:r>
            <a:endParaRPr>
              <a:solidFill>
                <a:schemeClr val="dk1"/>
              </a:solidFill>
            </a:endParaRPr>
          </a:p>
        </p:txBody>
      </p:sp>
      <p:cxnSp>
        <p:nvCxnSpPr>
          <p:cNvPr id="456" name="Google Shape;456;p53"/>
          <p:cNvCxnSpPr/>
          <p:nvPr/>
        </p:nvCxnSpPr>
        <p:spPr>
          <a:xfrm>
            <a:off x="37000" y="1028700"/>
            <a:ext cx="88956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57" name="Google Shape;457;p5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tecnologia e política</a:t>
            </a:r>
            <a:endParaRPr/>
          </a:p>
        </p:txBody>
      </p:sp>
      <p:sp>
        <p:nvSpPr>
          <p:cNvPr id="86" name="Google Shape;86;p18"/>
          <p:cNvSpPr txBox="1"/>
          <p:nvPr>
            <p:ph idx="1" type="body"/>
          </p:nvPr>
        </p:nvSpPr>
        <p:spPr>
          <a:xfrm>
            <a:off x="311700" y="1152475"/>
            <a:ext cx="6837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Quais os requisitos de uma eleição?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</a:rPr>
              <a:t>Com o que devemos nos preocupar ao construir um sistema de votação?</a:t>
            </a:r>
            <a:endParaRPr>
              <a:solidFill>
                <a:schemeClr val="dk1"/>
              </a:solidFill>
            </a:endParaRPr>
          </a:p>
        </p:txBody>
      </p:sp>
      <p:cxnSp>
        <p:nvCxnSpPr>
          <p:cNvPr id="87" name="Google Shape;87;p18"/>
          <p:cNvCxnSpPr/>
          <p:nvPr/>
        </p:nvCxnSpPr>
        <p:spPr>
          <a:xfrm>
            <a:off x="37000" y="1028700"/>
            <a:ext cx="88956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8" name="Google Shape;88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5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relatório PL | o erro</a:t>
            </a:r>
            <a:endParaRPr/>
          </a:p>
        </p:txBody>
      </p:sp>
      <p:sp>
        <p:nvSpPr>
          <p:cNvPr id="463" name="Google Shape;463;p54"/>
          <p:cNvSpPr txBox="1"/>
          <p:nvPr>
            <p:ph idx="1" type="body"/>
          </p:nvPr>
        </p:nvSpPr>
        <p:spPr>
          <a:xfrm>
            <a:off x="311700" y="1152475"/>
            <a:ext cx="6837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Bora olhar esses dois logs de urnas diferentes: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https://raw.githubusercontent.com/lagolucas/dois-logs/main/logd-1.dat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u="sng">
                <a:solidFill>
                  <a:schemeClr val="hlink"/>
                </a:solidFill>
                <a:hlinkClick r:id="rId4"/>
              </a:rPr>
              <a:t>https://raw.githubusercontent.com/lagolucas/dois-logs/main/logd-2.dat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cxnSp>
        <p:nvCxnSpPr>
          <p:cNvPr id="464" name="Google Shape;464;p54"/>
          <p:cNvCxnSpPr/>
          <p:nvPr/>
        </p:nvCxnSpPr>
        <p:spPr>
          <a:xfrm>
            <a:off x="37000" y="1028700"/>
            <a:ext cx="88956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65" name="Google Shape;465;p5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5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relatório PL | a conclusão</a:t>
            </a:r>
            <a:endParaRPr/>
          </a:p>
        </p:txBody>
      </p:sp>
      <p:sp>
        <p:nvSpPr>
          <p:cNvPr id="471" name="Google Shape;471;p55"/>
          <p:cNvSpPr txBox="1"/>
          <p:nvPr>
            <p:ph idx="1" type="body"/>
          </p:nvPr>
        </p:nvSpPr>
        <p:spPr>
          <a:xfrm>
            <a:off x="311700" y="1152475"/>
            <a:ext cx="6837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Do ponto de vista técnico, quando gera um arquivo Log de Urna inválido, a </a:t>
            </a:r>
            <a:r>
              <a:rPr lang="en">
                <a:solidFill>
                  <a:schemeClr val="dk1"/>
                </a:solidFill>
                <a:highlight>
                  <a:srgbClr val="FFFF00"/>
                </a:highlight>
              </a:rPr>
              <a:t>urna eletrônica apresenta falha de funcionamento </a:t>
            </a:r>
            <a:r>
              <a:rPr lang="en">
                <a:solidFill>
                  <a:schemeClr val="dk1"/>
                </a:solidFill>
              </a:rPr>
              <a:t>e confirma que </a:t>
            </a:r>
            <a:r>
              <a:rPr lang="en">
                <a:solidFill>
                  <a:schemeClr val="dk1"/>
                </a:solidFill>
                <a:highlight>
                  <a:srgbClr val="EA9999"/>
                </a:highlight>
              </a:rPr>
              <a:t>utilizou uma versão de código dos programas diferente da versão utilizada nas urnas eletrônicas modelo UE2020</a:t>
            </a:r>
            <a:r>
              <a:rPr lang="en">
                <a:solidFill>
                  <a:schemeClr val="dk1"/>
                </a:solidFill>
              </a:rPr>
              <a:t>, lacrada em cerimônia pública no TSE. Códigos iguais de programas de urna eletrônica geram arquivos válidos de Log de Urna.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</a:rPr>
              <a:t>Nesta perspectiva técnica, </a:t>
            </a:r>
            <a:r>
              <a:rPr lang="en">
                <a:solidFill>
                  <a:schemeClr val="dk1"/>
                </a:solidFill>
                <a:highlight>
                  <a:srgbClr val="FFE599"/>
                </a:highlight>
              </a:rPr>
              <a:t>não é possível validar os resultados gerados em todas as urnas eletrônicas de modelos 2009, 2010, 2011, 2013 e 2015</a:t>
            </a:r>
            <a:r>
              <a:rPr lang="en">
                <a:solidFill>
                  <a:schemeClr val="dk1"/>
                </a:solidFill>
              </a:rPr>
              <a:t>, resultados </a:t>
            </a:r>
            <a:r>
              <a:rPr lang="en">
                <a:solidFill>
                  <a:schemeClr val="dk1"/>
                </a:solidFill>
                <a:highlight>
                  <a:srgbClr val="E06666"/>
                </a:highlight>
              </a:rPr>
              <a:t>estes que deveriam ser desconsiderados na totalização das eleições no segundo turno</a:t>
            </a:r>
            <a:r>
              <a:rPr lang="en">
                <a:solidFill>
                  <a:schemeClr val="dk1"/>
                </a:solidFill>
              </a:rPr>
              <a:t>, em função do mau funcionamento desta urnas. </a:t>
            </a:r>
            <a:endParaRPr>
              <a:solidFill>
                <a:schemeClr val="dk1"/>
              </a:solidFill>
            </a:endParaRPr>
          </a:p>
        </p:txBody>
      </p:sp>
      <p:cxnSp>
        <p:nvCxnSpPr>
          <p:cNvPr id="472" name="Google Shape;472;p55"/>
          <p:cNvCxnSpPr/>
          <p:nvPr/>
        </p:nvCxnSpPr>
        <p:spPr>
          <a:xfrm>
            <a:off x="37000" y="1028700"/>
            <a:ext cx="88956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73" name="Google Shape;473;p5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5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relatório PL | a realidade</a:t>
            </a:r>
            <a:endParaRPr/>
          </a:p>
        </p:txBody>
      </p:sp>
      <p:sp>
        <p:nvSpPr>
          <p:cNvPr id="479" name="Google Shape;479;p56"/>
          <p:cNvSpPr txBox="1"/>
          <p:nvPr>
            <p:ph idx="1" type="body"/>
          </p:nvPr>
        </p:nvSpPr>
        <p:spPr>
          <a:xfrm>
            <a:off x="311700" y="1152475"/>
            <a:ext cx="6837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>
                <a:solidFill>
                  <a:schemeClr val="dk1"/>
                </a:solidFill>
              </a:rPr>
              <a:t>Urnas apresentaram sim defeito ao registrar o log;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34327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>
                <a:solidFill>
                  <a:schemeClr val="dk1"/>
                </a:solidFill>
              </a:rPr>
              <a:t>Erro não está relacionado ao software, mas sim ao hardware que existe em urnas modernas e não mais nas antigas;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34327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>
                <a:solidFill>
                  <a:schemeClr val="dk1"/>
                </a:solidFill>
              </a:rPr>
              <a:t>O erro aconteceu nos DOIS TURNOS da eleição;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34327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>
                <a:solidFill>
                  <a:schemeClr val="dk1"/>
                </a:solidFill>
              </a:rPr>
              <a:t>É possível validar os dados, se isso for feito de forma correta. &lt;https://github.com/epicleet/var-ue&gt;</a:t>
            </a:r>
            <a:endParaRPr>
              <a:solidFill>
                <a:schemeClr val="dk1"/>
              </a:solidFill>
            </a:endParaRPr>
          </a:p>
        </p:txBody>
      </p:sp>
      <p:cxnSp>
        <p:nvCxnSpPr>
          <p:cNvPr id="480" name="Google Shape;480;p56"/>
          <p:cNvCxnSpPr/>
          <p:nvPr/>
        </p:nvCxnSpPr>
        <p:spPr>
          <a:xfrm>
            <a:off x="37000" y="1028700"/>
            <a:ext cx="88956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81" name="Google Shape;481;p5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5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conclusão</a:t>
            </a:r>
            <a:endParaRPr/>
          </a:p>
        </p:txBody>
      </p:sp>
      <p:sp>
        <p:nvSpPr>
          <p:cNvPr id="487" name="Google Shape;487;p5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Imprimir voto pode ser gambiarra, se mal feito.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Pode ser uma garantia, se usado corretamente como ferramenta de auditoria.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Pode ser inconstitucional, se você vive na Alemanha.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Pode até ser parte de um golpe, se você usa como parte de um discurso para deslegitimar as urnas.</a:t>
            </a:r>
            <a:endParaRPr/>
          </a:p>
        </p:txBody>
      </p:sp>
      <p:sp>
        <p:nvSpPr>
          <p:cNvPr id="488" name="Google Shape;488;p5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5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5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o</a:t>
            </a:r>
            <a:r>
              <a:rPr lang="en">
                <a:latin typeface="Roboto"/>
                <a:ea typeface="Roboto"/>
                <a:cs typeface="Roboto"/>
                <a:sym typeface="Roboto"/>
              </a:rPr>
              <a:t>brigado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99" name="Google Shape;499;p5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Lucas Lago</a:t>
            </a:r>
            <a:endParaRPr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r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lucaslago@pm.me</a:t>
            </a:r>
            <a:endParaRPr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r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projeto7c0.com.br</a:t>
            </a:r>
            <a:r>
              <a:rPr lang="en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 / institutoasw.org</a:t>
            </a:r>
            <a:endParaRPr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r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@lucaslago / @projeto7c0 / @institutoasw</a:t>
            </a:r>
            <a:endParaRPr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cxnSp>
        <p:nvCxnSpPr>
          <p:cNvPr id="500" name="Google Shape;500;p59"/>
          <p:cNvCxnSpPr/>
          <p:nvPr/>
        </p:nvCxnSpPr>
        <p:spPr>
          <a:xfrm>
            <a:off x="37000" y="1028700"/>
            <a:ext cx="88956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01" name="Google Shape;501;p5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6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bibliografia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7" name="Google Shape;507;p60"/>
          <p:cNvSpPr txBox="1"/>
          <p:nvPr>
            <p:ph idx="1" type="body"/>
          </p:nvPr>
        </p:nvSpPr>
        <p:spPr>
          <a:xfrm>
            <a:off x="311700" y="1152475"/>
            <a:ext cx="6911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238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Rogaway, P.. 2015 “</a:t>
            </a:r>
            <a:r>
              <a:rPr b="1" lang="en" sz="1500">
                <a:solidFill>
                  <a:schemeClr val="dk1"/>
                </a:solidFill>
              </a:rPr>
              <a:t>The Moral Character of Cryptographic Work</a:t>
            </a:r>
            <a:r>
              <a:rPr lang="en" sz="1500">
                <a:solidFill>
                  <a:schemeClr val="dk1"/>
                </a:solidFill>
              </a:rPr>
              <a:t>.” IACR Cryptol. ePrint Arch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Langdon Winner. 1980 </a:t>
            </a:r>
            <a:r>
              <a:rPr b="1" lang="en" sz="1500">
                <a:solidFill>
                  <a:schemeClr val="dk1"/>
                </a:solidFill>
              </a:rPr>
              <a:t>“Do artifacts have politics?”</a:t>
            </a:r>
            <a:r>
              <a:rPr lang="en" sz="1500">
                <a:solidFill>
                  <a:schemeClr val="dk1"/>
                </a:solidFill>
              </a:rPr>
              <a:t> Modern Technology: Problem or opportunity?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Mumford, L. 1964, “</a:t>
            </a:r>
            <a:r>
              <a:rPr b="1" lang="en" sz="1500">
                <a:solidFill>
                  <a:schemeClr val="dk1"/>
                </a:solidFill>
              </a:rPr>
              <a:t>Authoritarian and Democratic Technics</a:t>
            </a:r>
            <a:r>
              <a:rPr lang="en" sz="1500">
                <a:solidFill>
                  <a:schemeClr val="dk1"/>
                </a:solidFill>
              </a:rPr>
              <a:t>” Technology and Culture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Rivest L.R. , Wack, J.P.. 2006 “</a:t>
            </a:r>
            <a:r>
              <a:rPr b="1" lang="en" sz="1500">
                <a:solidFill>
                  <a:schemeClr val="dk1"/>
                </a:solidFill>
              </a:rPr>
              <a:t>On the notion of "software independence" in voting systems</a:t>
            </a:r>
            <a:r>
              <a:rPr lang="en" sz="1500">
                <a:solidFill>
                  <a:schemeClr val="dk1"/>
                </a:solidFill>
              </a:rPr>
              <a:t>” National Institute of Standards and Technology (NIST)</a:t>
            </a:r>
            <a:endParaRPr sz="1500">
              <a:solidFill>
                <a:schemeClr val="dk1"/>
              </a:solidFill>
            </a:endParaRPr>
          </a:p>
        </p:txBody>
      </p:sp>
      <p:cxnSp>
        <p:nvCxnSpPr>
          <p:cNvPr id="508" name="Google Shape;508;p60"/>
          <p:cNvCxnSpPr/>
          <p:nvPr/>
        </p:nvCxnSpPr>
        <p:spPr>
          <a:xfrm>
            <a:off x="37000" y="1028700"/>
            <a:ext cx="88956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09" name="Google Shape;509;p6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6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bibliografia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5" name="Google Shape;515;p61"/>
          <p:cNvSpPr txBox="1"/>
          <p:nvPr>
            <p:ph idx="1" type="body"/>
          </p:nvPr>
        </p:nvSpPr>
        <p:spPr>
          <a:xfrm>
            <a:off x="311700" y="1152475"/>
            <a:ext cx="6911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238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National Academies of Sciences, Engineering, and Medicine. 2018. </a:t>
            </a:r>
            <a:r>
              <a:rPr b="1" lang="en" sz="1500">
                <a:solidFill>
                  <a:schemeClr val="dk1"/>
                </a:solidFill>
              </a:rPr>
              <a:t>Securing the Vote: Protecting American Democracy</a:t>
            </a:r>
            <a:r>
              <a:rPr lang="en" sz="1500">
                <a:solidFill>
                  <a:schemeClr val="dk1"/>
                </a:solidFill>
              </a:rPr>
              <a:t>. Washington, DC: The National Academies Press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https://www.youtube.com/watch?v=2cmGTuepFBQ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https://jornal.usp.br/atualidades/professores-da-usp-rebatem-informacoes-falsas-a-respeito-das-urnas-eletronicas/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https://jornal.usp.br/artigos/alegacoes-sobre-falhas-nas-urnas-eletronicas-nao-tem-fundamentacao-e-rigor-tecnico/</a:t>
            </a:r>
            <a:endParaRPr sz="1500">
              <a:solidFill>
                <a:schemeClr val="dk1"/>
              </a:solidFill>
            </a:endParaRPr>
          </a:p>
        </p:txBody>
      </p:sp>
      <p:cxnSp>
        <p:nvCxnSpPr>
          <p:cNvPr id="516" name="Google Shape;516;p61"/>
          <p:cNvCxnSpPr/>
          <p:nvPr/>
        </p:nvCxnSpPr>
        <p:spPr>
          <a:xfrm>
            <a:off x="37000" y="1028700"/>
            <a:ext cx="88956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17" name="Google Shape;517;p6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tecnologia e política | requisitos</a:t>
            </a:r>
            <a:endParaRPr/>
          </a:p>
        </p:txBody>
      </p:sp>
      <p:cxnSp>
        <p:nvCxnSpPr>
          <p:cNvPr id="94" name="Google Shape;94;p19"/>
          <p:cNvCxnSpPr/>
          <p:nvPr/>
        </p:nvCxnSpPr>
        <p:spPr>
          <a:xfrm>
            <a:off x="37000" y="1028700"/>
            <a:ext cx="88956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5" name="Google Shape;95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6" name="Google Shape;96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Comportar dados de centenas de candidatos de dezenas de estados e/ou milhares de cidades;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Comportar dados de milhões de eleitores;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Interface de áudio para todo o conteúdo;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Interface facilitada para eleitores com deficiências;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Sistema tem que ser absolutamente acurado mesmo desenvolvido em tecnologia que pode apresentar falhas;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Sistema tem que ser intuitivo para eleitores, mesários e funcionários do TSE;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Proteção de sigilo do voto;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Transparência na divulgação de resultados;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Seguro o suficiente para proteger de ataques de hackers estatais;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Seguro o suficiente para proteger de ataques de atores locais;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Funcionar a bateria;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Ser portátil o suficiente para facilitar o transporte;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O custo não pode ser proibitivo;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Sistema tem que dar o resultado de forma rápida;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Todo o resultado deve ter um backup em papel;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Deve ser possível trocar uma urna com problema por uma urna reserva;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6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6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9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6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6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6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end="12" st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6">
                                            <p:txEl>
                                              <p:pRg end="12" st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end="13" st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6">
                                            <p:txEl>
                                              <p:pRg end="13" st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end="14" st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6">
                                            <p:txEl>
                                              <p:pRg end="14" st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end="15" st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6">
                                            <p:txEl>
                                              <p:pRg end="15" st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tecnologia é política</a:t>
            </a:r>
            <a:endParaRPr/>
          </a:p>
        </p:txBody>
      </p:sp>
      <p:sp>
        <p:nvSpPr>
          <p:cNvPr id="102" name="Google Shape;102;p20"/>
          <p:cNvSpPr txBox="1"/>
          <p:nvPr>
            <p:ph idx="1" type="body"/>
          </p:nvPr>
        </p:nvSpPr>
        <p:spPr>
          <a:xfrm>
            <a:off x="311700" y="1152475"/>
            <a:ext cx="6844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“(...) desde o final dos tempos neolíticos no Oriente Próximo até os dias de hoje, </a:t>
            </a:r>
            <a:r>
              <a:rPr b="1" lang="en">
                <a:solidFill>
                  <a:schemeClr val="dk1"/>
                </a:solidFill>
              </a:rPr>
              <a:t>dois tipos de tecnologia</a:t>
            </a:r>
            <a:r>
              <a:rPr lang="en">
                <a:solidFill>
                  <a:schemeClr val="dk1"/>
                </a:solidFill>
              </a:rPr>
              <a:t> têm coexistido recorrentemente: </a:t>
            </a:r>
            <a:r>
              <a:rPr b="1" lang="en">
                <a:solidFill>
                  <a:schemeClr val="dk1"/>
                </a:solidFill>
              </a:rPr>
              <a:t>uma autoritária, a outra democrática</a:t>
            </a:r>
            <a:r>
              <a:rPr lang="en">
                <a:solidFill>
                  <a:schemeClr val="dk1"/>
                </a:solidFill>
              </a:rPr>
              <a:t>, a primeira centrada em sistemas, imensamente poderosa, mas inerentemente instável, a outra centrada no homem, relativamente fraca mas flexível e durável.”</a:t>
            </a:r>
            <a:endParaRPr>
              <a:solidFill>
                <a:schemeClr val="dk1"/>
              </a:solidFill>
            </a:endParaRPr>
          </a:p>
          <a:p>
            <a:pPr indent="0" lvl="0" marL="0" rtl="0" algn="r">
              <a:spcBef>
                <a:spcPts val="120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</a:rPr>
              <a:t>— Lewis Munford, “Authoritarian and Democratic Technics”</a:t>
            </a:r>
            <a:endParaRPr>
              <a:solidFill>
                <a:schemeClr val="dk1"/>
              </a:solidFill>
            </a:endParaRPr>
          </a:p>
        </p:txBody>
      </p:sp>
      <p:cxnSp>
        <p:nvCxnSpPr>
          <p:cNvPr id="103" name="Google Shape;103;p20"/>
          <p:cNvCxnSpPr/>
          <p:nvPr/>
        </p:nvCxnSpPr>
        <p:spPr>
          <a:xfrm>
            <a:off x="37000" y="1028700"/>
            <a:ext cx="88956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4" name="Google Shape;104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tecnologia é política</a:t>
            </a:r>
            <a:endParaRPr/>
          </a:p>
        </p:txBody>
      </p:sp>
      <p:sp>
        <p:nvSpPr>
          <p:cNvPr id="110" name="Google Shape;110;p21"/>
          <p:cNvSpPr txBox="1"/>
          <p:nvPr>
            <p:ph idx="1" type="body"/>
          </p:nvPr>
        </p:nvSpPr>
        <p:spPr>
          <a:xfrm>
            <a:off x="311700" y="1152475"/>
            <a:ext cx="6830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Criptografia </a:t>
            </a:r>
            <a:r>
              <a:rPr b="1" lang="en">
                <a:solidFill>
                  <a:schemeClr val="dk1"/>
                </a:solidFill>
              </a:rPr>
              <a:t>rearranja o poder</a:t>
            </a:r>
            <a:r>
              <a:rPr lang="en">
                <a:solidFill>
                  <a:schemeClr val="dk1"/>
                </a:solidFill>
              </a:rPr>
              <a:t>: ela define quem pode fazer o que, do que.</a:t>
            </a:r>
            <a:endParaRPr>
              <a:solidFill>
                <a:schemeClr val="dk1"/>
              </a:solidFill>
            </a:endParaRPr>
          </a:p>
          <a:p>
            <a:pPr indent="0" lvl="0" marL="0" rtl="0" algn="r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— Phillip Rogaway, “The Moral Character of Cryptographic Work”</a:t>
            </a:r>
            <a:endParaRPr>
              <a:solidFill>
                <a:schemeClr val="dk1"/>
              </a:solidFill>
            </a:endParaRPr>
          </a:p>
        </p:txBody>
      </p:sp>
      <p:cxnSp>
        <p:nvCxnSpPr>
          <p:cNvPr id="111" name="Google Shape;111;p21"/>
          <p:cNvCxnSpPr/>
          <p:nvPr/>
        </p:nvCxnSpPr>
        <p:spPr>
          <a:xfrm>
            <a:off x="37000" y="1028700"/>
            <a:ext cx="88956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2" name="Google Shape;112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tecnologia é política</a:t>
            </a:r>
            <a:endParaRPr/>
          </a:p>
        </p:txBody>
      </p:sp>
      <p:sp>
        <p:nvSpPr>
          <p:cNvPr id="118" name="Google Shape;118;p22"/>
          <p:cNvSpPr txBox="1"/>
          <p:nvPr>
            <p:ph idx="1" type="body"/>
          </p:nvPr>
        </p:nvSpPr>
        <p:spPr>
          <a:xfrm>
            <a:off x="311700" y="1152475"/>
            <a:ext cx="6837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arenR"/>
            </a:pPr>
            <a:r>
              <a:rPr lang="en">
                <a:solidFill>
                  <a:schemeClr val="dk1"/>
                </a:solidFill>
              </a:rPr>
              <a:t>A tecnologia como forma de </a:t>
            </a:r>
            <a:r>
              <a:rPr b="1" lang="en">
                <a:solidFill>
                  <a:schemeClr val="dk1"/>
                </a:solidFill>
              </a:rPr>
              <a:t>resolver uma questão</a:t>
            </a:r>
            <a:r>
              <a:rPr lang="en">
                <a:solidFill>
                  <a:schemeClr val="dk1"/>
                </a:solidFill>
              </a:rPr>
              <a:t> dentro de uma comunidade particular.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lphaLcParenR"/>
            </a:pPr>
            <a:r>
              <a:rPr lang="en">
                <a:solidFill>
                  <a:schemeClr val="dk1"/>
                </a:solidFill>
              </a:rPr>
              <a:t>Pontes construídas por Robert Moses em Long Island</a:t>
            </a:r>
            <a:endParaRPr>
              <a:solidFill>
                <a:schemeClr val="dk1"/>
              </a:solidFill>
            </a:endParaRPr>
          </a:p>
          <a:p>
            <a:pPr indent="0" lvl="0" marL="9144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arenR"/>
            </a:pPr>
            <a:r>
              <a:rPr lang="en">
                <a:solidFill>
                  <a:schemeClr val="dk1"/>
                </a:solidFill>
              </a:rPr>
              <a:t>Tecnologia </a:t>
            </a:r>
            <a:r>
              <a:rPr b="1" lang="en">
                <a:solidFill>
                  <a:schemeClr val="dk1"/>
                </a:solidFill>
              </a:rPr>
              <a:t>visceralmente </a:t>
            </a:r>
            <a:r>
              <a:rPr lang="en">
                <a:solidFill>
                  <a:schemeClr val="dk1"/>
                </a:solidFill>
              </a:rPr>
              <a:t>política, ou seja sistemas que ou exigem ou são fortemente compatíveis com certas relações políticas.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lphaLcParenR"/>
            </a:pPr>
            <a:r>
              <a:rPr lang="en">
                <a:solidFill>
                  <a:schemeClr val="dk1"/>
                </a:solidFill>
              </a:rPr>
              <a:t>Bomba atômica e relações hierarquizadas de poder.</a:t>
            </a:r>
            <a:endParaRPr>
              <a:solidFill>
                <a:schemeClr val="dk1"/>
              </a:solidFill>
            </a:endParaRPr>
          </a:p>
        </p:txBody>
      </p:sp>
      <p:cxnSp>
        <p:nvCxnSpPr>
          <p:cNvPr id="119" name="Google Shape;119;p22"/>
          <p:cNvCxnSpPr/>
          <p:nvPr/>
        </p:nvCxnSpPr>
        <p:spPr>
          <a:xfrm>
            <a:off x="37000" y="1028700"/>
            <a:ext cx="88956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0" name="Google Shape;120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tecnologia é política</a:t>
            </a:r>
            <a:endParaRPr/>
          </a:p>
        </p:txBody>
      </p:sp>
      <p:sp>
        <p:nvSpPr>
          <p:cNvPr id="126" name="Google Shape;126;p23"/>
          <p:cNvSpPr txBox="1"/>
          <p:nvPr>
            <p:ph idx="1" type="body"/>
          </p:nvPr>
        </p:nvSpPr>
        <p:spPr>
          <a:xfrm>
            <a:off x="311700" y="1152475"/>
            <a:ext cx="6837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</a:rPr>
              <a:t>em 1996 o Brasil começa a usar urnas eletrônicas, o que mudou?</a:t>
            </a:r>
            <a:endParaRPr>
              <a:solidFill>
                <a:schemeClr val="dk1"/>
              </a:solidFill>
            </a:endParaRPr>
          </a:p>
        </p:txBody>
      </p:sp>
      <p:cxnSp>
        <p:nvCxnSpPr>
          <p:cNvPr id="127" name="Google Shape;127;p23"/>
          <p:cNvCxnSpPr/>
          <p:nvPr/>
        </p:nvCxnSpPr>
        <p:spPr>
          <a:xfrm>
            <a:off x="37000" y="1028700"/>
            <a:ext cx="88956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8" name="Google Shape;128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7c0-theme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