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8" r:id="rId23"/>
    <p:sldId id="320" r:id="rId24"/>
    <p:sldId id="294" r:id="rId25"/>
    <p:sldId id="276" r:id="rId26"/>
    <p:sldId id="286" r:id="rId27"/>
    <p:sldId id="285" r:id="rId28"/>
    <p:sldId id="279" r:id="rId29"/>
    <p:sldId id="280" r:id="rId30"/>
    <p:sldId id="307" r:id="rId31"/>
    <p:sldId id="308" r:id="rId32"/>
    <p:sldId id="309" r:id="rId33"/>
    <p:sldId id="310" r:id="rId34"/>
    <p:sldId id="311" r:id="rId35"/>
    <p:sldId id="312" r:id="rId36"/>
    <p:sldId id="313" r:id="rId37"/>
    <p:sldId id="314" r:id="rId38"/>
    <p:sldId id="315" r:id="rId39"/>
    <p:sldId id="316" r:id="rId40"/>
    <p:sldId id="317" r:id="rId41"/>
    <p:sldId id="318" r:id="rId42"/>
    <p:sldId id="319" r:id="rId43"/>
    <p:sldId id="281" r:id="rId44"/>
    <p:sldId id="282" r:id="rId45"/>
    <p:sldId id="283" r:id="rId46"/>
    <p:sldId id="284" r:id="rId47"/>
    <p:sldId id="287" r:id="rId48"/>
    <p:sldId id="292" r:id="rId49"/>
    <p:sldId id="299" r:id="rId50"/>
    <p:sldId id="300" r:id="rId51"/>
    <p:sldId id="301" r:id="rId52"/>
    <p:sldId id="288" r:id="rId53"/>
    <p:sldId id="289" r:id="rId54"/>
    <p:sldId id="290" r:id="rId55"/>
    <p:sldId id="291" r:id="rId56"/>
    <p:sldId id="295" r:id="rId57"/>
    <p:sldId id="293" r:id="rId58"/>
    <p:sldId id="302" r:id="rId59"/>
    <p:sldId id="296" r:id="rId60"/>
    <p:sldId id="303" r:id="rId61"/>
    <p:sldId id="305" r:id="rId62"/>
    <p:sldId id="306" r:id="rId6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DB0CF-F1E6-41E3-BD64-222E9025E91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43530-57FA-4984-B2A7-8699FA6445B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163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625" y="86404"/>
            <a:ext cx="6122649" cy="2423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Capa Negócios"/>
          <p:cNvPicPr>
            <a:picLocks noChangeAspect="1" noChangeArrowheads="1"/>
          </p:cNvPicPr>
          <p:nvPr userDrawn="1"/>
        </p:nvPicPr>
        <p:blipFill>
          <a:blip r:embed="rId2"/>
          <a:srcRect l="327" t="336" r="342" b="33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F99CE-2BA8-4EA7-AD09-BDA338129D61}" type="datetimeFigureOut">
              <a:rPr lang="pt-BR" smtClean="0"/>
              <a:pPr/>
              <a:t>20/10/2011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E4221-2A49-4FE6-A679-D29E44A4D9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t.dreamstime.com/register?jump_to=http://pt.dreamstime.com/imagens-de-stock-taxa-de-c-acircmbio-image1621774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alo.br/" TargetMode="External"/><Relationship Id="rId3" Type="http://schemas.openxmlformats.org/officeDocument/2006/relationships/hyperlink" Target="http://pt.wikipedia.org/wiki/Finan%C3%A7as" TargetMode="External"/><Relationship Id="rId7" Type="http://schemas.openxmlformats.org/officeDocument/2006/relationships/hyperlink" Target="http://pt.wikipedia.org/wiki/Dividendo" TargetMode="External"/><Relationship Id="rId2" Type="http://schemas.openxmlformats.org/officeDocument/2006/relationships/hyperlink" Target="http://pt.wikipedia.org/wiki/Econom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wikipedia.org/wiki/Lucro" TargetMode="External"/><Relationship Id="rId5" Type="http://schemas.openxmlformats.org/officeDocument/2006/relationships/hyperlink" Target="http://pt.wikipedia.org/wiki/Ativo" TargetMode="External"/><Relationship Id="rId4" Type="http://schemas.openxmlformats.org/officeDocument/2006/relationships/hyperlink" Target="http://pt.wikipedia.org/wiki/Standard_&amp;_Poor%C2%B4s" TargetMode="External"/><Relationship Id="rId9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portaltributario.com.br/legislacao/lei5461.htm" TargetMode="External"/><Relationship Id="rId7" Type="http://schemas.openxmlformats.org/officeDocument/2006/relationships/hyperlink" Target="http://www.italo.br/" TargetMode="External"/><Relationship Id="rId2" Type="http://schemas.openxmlformats.org/officeDocument/2006/relationships/hyperlink" Target="http://www.portaltributario.com.br/legislacao/lei10893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ormaslegais.com.br/legislacao/decreto8621_1946.htm" TargetMode="External"/><Relationship Id="rId5" Type="http://schemas.openxmlformats.org/officeDocument/2006/relationships/hyperlink" Target="http://www.normaslegais.com.br/legislacao/decreto6003_2006.htm" TargetMode="External"/><Relationship Id="rId4" Type="http://schemas.openxmlformats.org/officeDocument/2006/relationships/hyperlink" Target="http://www.portaltributario.com.br/legislacao/lei10168.htm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alo.br/" TargetMode="External"/><Relationship Id="rId3" Type="http://schemas.openxmlformats.org/officeDocument/2006/relationships/hyperlink" Target="http://www.portaltributario.com.br/legislacao/lei10336.htm" TargetMode="External"/><Relationship Id="rId7" Type="http://schemas.openxmlformats.org/officeDocument/2006/relationships/hyperlink" Target="http://www.portaltributario.com.br/tributos/cofins.html" TargetMode="External"/><Relationship Id="rId2" Type="http://schemas.openxmlformats.org/officeDocument/2006/relationships/hyperlink" Target="http://www.portaltributario.com.br/legislacao/mp171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rtaltributario.com.br/legislacao/ec39.htm" TargetMode="External"/><Relationship Id="rId5" Type="http://schemas.openxmlformats.org/officeDocument/2006/relationships/hyperlink" Target="http://www.normaslegais.com.br/legislacao/decreto6297_2007.htm" TargetMode="External"/><Relationship Id="rId4" Type="http://schemas.openxmlformats.org/officeDocument/2006/relationships/hyperlink" Target="http://www.portaltributario.com.br/legislacao/lei10168.htm" TargetMode="External"/><Relationship Id="rId9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rtaltributario.com.br/legislacao/decretolei1437.htm" TargetMode="External"/><Relationship Id="rId13" Type="http://schemas.openxmlformats.org/officeDocument/2006/relationships/hyperlink" Target="http://www.portaltributario.com.br/tributos/itr.htm" TargetMode="External"/><Relationship Id="rId3" Type="http://schemas.openxmlformats.org/officeDocument/2006/relationships/hyperlink" Target="http://www.portaltributario.com.br/artigos/anuidadesconselhos.htm" TargetMode="External"/><Relationship Id="rId7" Type="http://schemas.openxmlformats.org/officeDocument/2006/relationships/hyperlink" Target="http://www.portaltributario.com.br/legislacao/lei9998.htm" TargetMode="External"/><Relationship Id="rId12" Type="http://schemas.openxmlformats.org/officeDocument/2006/relationships/hyperlink" Target="http://www.portaltributario.com.br/tributos/impostodeexportacao.htm" TargetMode="External"/><Relationship Id="rId2" Type="http://schemas.openxmlformats.org/officeDocument/2006/relationships/hyperlink" Target="http://www.portaltributario.com.br/tributos/cs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rtaltributario.com.br/legislacao/lei9472.htm" TargetMode="External"/><Relationship Id="rId11" Type="http://schemas.openxmlformats.org/officeDocument/2006/relationships/hyperlink" Target="http://www.portaltributario.com.br/tributos/icms.html" TargetMode="External"/><Relationship Id="rId5" Type="http://schemas.openxmlformats.org/officeDocument/2006/relationships/hyperlink" Target="http://www.portaltributario.com.br/legislacao/lei5070.htm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normaslegais.com.br/legislacao/lei10052_2007.htm" TargetMode="External"/><Relationship Id="rId4" Type="http://schemas.openxmlformats.org/officeDocument/2006/relationships/hyperlink" Target="http://www.normaslegais.com.br/legislacao/emenda31_2000.htm" TargetMode="External"/><Relationship Id="rId9" Type="http://schemas.openxmlformats.org/officeDocument/2006/relationships/hyperlink" Target="http://www.portaltributario.com.br/legislacao/art10dainsrf180.htm" TargetMode="External"/><Relationship Id="rId14" Type="http://schemas.openxmlformats.org/officeDocument/2006/relationships/hyperlink" Target="http://www.italo.br/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rtaltributario.com.br/legislacao/l10870.htm" TargetMode="External"/><Relationship Id="rId3" Type="http://schemas.openxmlformats.org/officeDocument/2006/relationships/hyperlink" Target="http://www.portaltributario.com.br/tributario/iof.htm" TargetMode="External"/><Relationship Id="rId7" Type="http://schemas.openxmlformats.org/officeDocument/2006/relationships/hyperlink" Target="http://www.portaltributario.com.br/tributos/pis.htm" TargetMode="External"/><Relationship Id="rId2" Type="http://schemas.openxmlformats.org/officeDocument/2006/relationships/hyperlink" Target="http://www.portaltributario.com.br/tributos/irpj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rtaltributario.com.br/tributos/ipi.html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://www.portaltributario.com.br/artigos/itbi.htm" TargetMode="External"/><Relationship Id="rId10" Type="http://schemas.openxmlformats.org/officeDocument/2006/relationships/hyperlink" Target="http://www.italo.br/" TargetMode="External"/><Relationship Id="rId4" Type="http://schemas.openxmlformats.org/officeDocument/2006/relationships/hyperlink" Target="http://www.portaltributario.com.br/tributos/iss.html" TargetMode="External"/><Relationship Id="rId9" Type="http://schemas.openxmlformats.org/officeDocument/2006/relationships/hyperlink" Target="http://www.portaltributario.com.br/legislacao/decretolei1899.htm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rtaltributario.com.br/legislacao/lei9782.htm" TargetMode="External"/><Relationship Id="rId3" Type="http://schemas.openxmlformats.org/officeDocument/2006/relationships/hyperlink" Target="http://www.portaltributario.com.br/legislacao/lei10357.htm" TargetMode="External"/><Relationship Id="rId7" Type="http://schemas.openxmlformats.org/officeDocument/2006/relationships/hyperlink" Target="http://www.portaltributario.com.br/legislacao/mp2158.htm" TargetMode="External"/><Relationship Id="rId12" Type="http://schemas.openxmlformats.org/officeDocument/2006/relationships/image" Target="../media/image4.png"/><Relationship Id="rId2" Type="http://schemas.openxmlformats.org/officeDocument/2006/relationships/hyperlink" Target="http://www.portaltributario.com.br/legislacao/lei1016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rtaltributario.com.br/legislacao/lei7940.htm" TargetMode="External"/><Relationship Id="rId11" Type="http://schemas.openxmlformats.org/officeDocument/2006/relationships/hyperlink" Target="http://www.italo.br/" TargetMode="External"/><Relationship Id="rId5" Type="http://schemas.openxmlformats.org/officeDocument/2006/relationships/hyperlink" Target="http://www.normaslegais.com.br/legislacao/mp437_2008.htm" TargetMode="External"/><Relationship Id="rId10" Type="http://schemas.openxmlformats.org/officeDocument/2006/relationships/hyperlink" Target="http://www.normaslegais.com.br/legislacao/lei12249_2010.htm" TargetMode="External"/><Relationship Id="rId4" Type="http://schemas.openxmlformats.org/officeDocument/2006/relationships/hyperlink" Target="http://www.portaltributario.com.br/legislacao/lei11292.htm" TargetMode="External"/><Relationship Id="rId9" Type="http://schemas.openxmlformats.org/officeDocument/2006/relationships/hyperlink" Target="http://www.portaltributario.com.br/legislacao/lei10834.htm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rtaltributario.com.br/legislacao/lei9961.htm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portaltributario.com.br/legislacao/lei9933.htm" TargetMode="External"/><Relationship Id="rId7" Type="http://schemas.openxmlformats.org/officeDocument/2006/relationships/hyperlink" Target="http://www.portaltributario.com.br/legislacao/lei10233.htm" TargetMode="External"/><Relationship Id="rId12" Type="http://schemas.openxmlformats.org/officeDocument/2006/relationships/hyperlink" Target="http://www.italo.br/" TargetMode="External"/><Relationship Id="rId2" Type="http://schemas.openxmlformats.org/officeDocument/2006/relationships/hyperlink" Target="http://www.portaltributario.com.br/legislacao/lei9960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rtaltributario.com.br/legislacao/decreto2615.htm" TargetMode="External"/><Relationship Id="rId11" Type="http://schemas.openxmlformats.org/officeDocument/2006/relationships/hyperlink" Target="http://www.portaltributario.com.br/legislacao/lei9718.htm" TargetMode="External"/><Relationship Id="rId5" Type="http://schemas.openxmlformats.org/officeDocument/2006/relationships/hyperlink" Target="http://www.portaltributario.com.br/legislacao/lei9612.htm" TargetMode="External"/><Relationship Id="rId10" Type="http://schemas.openxmlformats.org/officeDocument/2006/relationships/hyperlink" Target="http://www.portaltributario.com.br/legislacao/decreto5324.htm" TargetMode="External"/><Relationship Id="rId4" Type="http://schemas.openxmlformats.org/officeDocument/2006/relationships/hyperlink" Target="http://www.portaltributario.com.br/legislacao/lei9427_1996.htm" TargetMode="External"/><Relationship Id="rId9" Type="http://schemas.openxmlformats.org/officeDocument/2006/relationships/hyperlink" Target="http://www.normaslegais.com.br/legislacao/insrf680.htm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br/aclk?sa=l&amp;ai=CB6VJzvCETsapHcK7gwerysTVDsTgyJYCjKeo5SLGtIgdCAAQASCTrPsFUO6pmvD______wFgzejSj6wDoAHeuofsA8gBAakC5rAeODUjoj6qBCFP0Homx7qFjNaWWssX747t-0WvKxKuwBxHu8DgBZMSHk6gBho&amp;sig=AOD64_2EslZ381Y23odgUj8WecpG71Fzig&amp;ved=0CAQQoxI&amp;adurl=http://www.mpxshop.com/Produtos.asp?ProdutoID=132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italo.br/" TargetMode="External"/><Relationship Id="rId4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italo.br/" TargetMode="External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hyperlink" Target="http://colunistas.ig.com.br/guilhermebarros/tag/risco-pai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o.br/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alo.br/" TargetMode="External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static.infoescola.com/wp-content/uploads/2010/04/cana-de-a%C3%A7ucar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br/imgres?imgurl=http://www.bebseguros.com/imagens/foto%20industrias.jpg&amp;imgrefurl=http://www.bebseguros.com/noticias.asp?noticia=1096&amp;usg=__b-5EMRLrZX9UsEO5-UtXiGXNBow=&amp;h=298&amp;w=313&amp;sz=18&amp;hl=pt-BR&amp;start=4&amp;zoom=1&amp;tbnid=EZ_drFqG9xpgrM:&amp;tbnh=111&amp;tbnw=117&amp;ei=XKSUTqjOHa2rsALNsMzvAQ&amp;prev=/images?q=industrias&amp;hl=pt-BR&amp;tbm=isch&amp;itbs=1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www.google.com.br/imgres?imgurl=http://www.novidadediaria.com.br/wp-content/gallery/estacao-de-petroleo/estacao-de-petroleo-1.jpg&amp;imgrefurl=http://www.novidadediaria.com.br/noticias/estacao-de-petroleo&amp;usg=__G7nfMhGLF9HDnIckCLCnIdJ0yZM=&amp;h=328&amp;w=346&amp;sz=32&amp;hl=pt-BR&amp;start=1&amp;zoom=1&amp;tbnid=f17N0-mhCShTBM:&amp;tbnh=114&amp;tbnw=120&amp;ei=RKSUTqyBEYKhsQLY17TvAQ&amp;prev=/images?q=petroleo&amp;hl=pt-BR&amp;tbm=isch&amp;itbs=1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alo.br/" TargetMode="External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2" Type="http://schemas.openxmlformats.org/officeDocument/2006/relationships/hyperlink" Target="http://www.google.com.br/imgres?imgurl=http://envolverde.com.br/portal/wp-content/uploads/2011/04/educacao222.jpg?9d7bd4&amp;imgrefurl=http://envolverde.com.br/educacao/reflexao/educacao-integral-ou-tempo-integral-qual-a-diferenca/&amp;usg=__JDm5aP2J2wsr5HBa6ganeKuatTY=&amp;h=338&amp;w=450&amp;sz=43&amp;hl=pt-BR&amp;start=1&amp;zoom=1&amp;tbnid=TerAjtjIRJQQOM:&amp;tbnh=95&amp;tbnw=127&amp;ei=A6WUTuzBGOrFsQLNmoTwAQ&amp;prev=/images?q=educa%C3%A7%C3%A3o&amp;hl=pt-BR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br/imgres?imgurl=http://www.rftecnologia.hd1.com.br/imagens/tecnologia1.jpg&amp;imgrefurl=http://www.rftecnologia.hd1.com.br/home.htm&amp;usg=__HTeNV8scFirtD9orkBSqAcxwNWI=&amp;h=324&amp;w=300&amp;sz=53&amp;hl=pt-BR&amp;start=4&amp;zoom=1&amp;tbnid=vo-65QATr2KqGM:&amp;tbnh=118&amp;tbnw=109&amp;ei=RKWUTuO_MqT_sQLSyfjvAQ&amp;prev=/images?q=tecnologia&amp;hl=pt-BR&amp;tbm=isch&amp;itbs=1" TargetMode="External"/><Relationship Id="rId5" Type="http://schemas.openxmlformats.org/officeDocument/2006/relationships/image" Target="../media/image45.jpeg"/><Relationship Id="rId4" Type="http://schemas.openxmlformats.org/officeDocument/2006/relationships/hyperlink" Target="http://www.google.com.br/imgres?imgurl=http://www.agenciars.com.br/blog/wp-content/uploads/2011/03/Profissional-Tecnologia-em-uma-agencia-Digital.jpg&amp;imgrefurl=http://www.agenciars.com.br/blog/profissional-tecnologia-agencia-digital/&amp;usg=__PiUUtlGTr3vhaewDfqjJYmJphK8=&amp;h=618&amp;w=640&amp;sz=44&amp;hl=pt-BR&amp;start=2&amp;zoom=1&amp;tbnid=zD5XNoYaa7x3rM:&amp;tbnh=132&amp;tbnw=137&amp;ei=RKWUTuO_MqT_sQLSyfjvAQ&amp;prev=/images?q=tecnologia&amp;hl=pt-BR&amp;tbm=isch&amp;itbs=1" TargetMode="External"/><Relationship Id="rId9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google.com.br/imgres?imgurl=http://www.euandroid.com.br/wp-content/uploads/2011/09/wpid-concurso-Tribunal-de-justica-rj.jpeg&amp;imgrefurl=http://www.euandroid.com.br/noticia/2011/09/exclusivo-motorola-obrigada-pela-justica-brasileira-a-atualizar-o-dext-de-usuario/&amp;usg=__zNxsFkJf7BmnRlrHBe6ESY3605A=&amp;h=268&amp;w=269&amp;sz=11&amp;hl=pt-BR&amp;start=2&amp;zoom=1&amp;tbnid=6mN2260wHSAtqM:&amp;tbnh=113&amp;tbnw=113&amp;ei=xqWUTtPqFuaIsgLSqvzuAQ&amp;prev=/images?q=justi%C3%A7a&amp;hl=pt-BR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alo.br/" TargetMode="External"/><Relationship Id="rId3" Type="http://schemas.openxmlformats.org/officeDocument/2006/relationships/image" Target="../media/image48.jpeg"/><Relationship Id="rId7" Type="http://schemas.openxmlformats.org/officeDocument/2006/relationships/image" Target="../media/image50.jpeg"/><Relationship Id="rId2" Type="http://schemas.openxmlformats.org/officeDocument/2006/relationships/hyperlink" Target="http://www.google.com.br/imgres?imgurl=http://oglobo.globo.com/fotos/2009/01/30/30_MHG_buraco_Vitor%20Lima%20Cordeiro.jpg&amp;imgrefurl=http://oglobo.globo.com/participe/mat/2009/01/30/leitores-enviam-mais-fotos-de-buracos-pelas-ruas-do-rio-754209134.asp&amp;usg=__7C0q6fow_jACEmAdEeK_NdIxsWs=&amp;h=460&amp;w=720&amp;sz=114&amp;hl=pt-BR&amp;start=12&amp;zoom=1&amp;tbnid=3pCPXihCedoBVM:&amp;tbnh=89&amp;tbnw=140&amp;ei=C6aUTuiIGOeesQKLrZXvAQ&amp;prev=/images?q=buraco&amp;hl=pt-BR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br/imgres?imgurl=http://2.bp.blogspot.com/_j3LDM3ub1P4/TQtlTD2EuzI/AAAAAAAAAFw/EYcj2BIsKk0/s1600/porto.jpg&amp;imgrefurl=http://infolognet.blogspot.com/2010/12/porto-de-paranagua.html&amp;usg=__hI4jdDY3VzMcbY2ncaWEnc8O_lg=&amp;h=984&amp;w=1476&amp;sz=326&amp;hl=pt-BR&amp;start=3&amp;zoom=1&amp;tbnid=fkjfxkIqdzSVkM:&amp;tbnh=100&amp;tbnw=150&amp;ei=UqaUTs7hMpOFsAKM2dXvAQ&amp;prev=/images?q=porto+paranagua&amp;hl=pt-BR&amp;tbm=isch&amp;itbs=1" TargetMode="External"/><Relationship Id="rId5" Type="http://schemas.openxmlformats.org/officeDocument/2006/relationships/image" Target="../media/image49.jpeg"/><Relationship Id="rId4" Type="http://schemas.openxmlformats.org/officeDocument/2006/relationships/hyperlink" Target="http://www.google.com.br/imgres?imgurl=http://img.estadao.com.br/fotos/CB/68/A7/CB68A7E2AA304E97B951A9EF4E13D450.jpg&amp;imgrefurl=http://fotos.estadao.com.br/chuvas-no-sudeste-fechamento-do-aeroporto-santos-dumont-no-rio-causou-fila-no-aeroporto-de-congonhas-em-sp,galeria,2877,95604,,,,0.htm&amp;usg=__UNGzwPdmIcEsB780qb8_CtlOlfI=&amp;h=451&amp;w=700&amp;sz=35&amp;hl=pt-BR&amp;start=10&amp;zoom=1&amp;tbnid=7nyHUXGUOFwh5M:&amp;tbnh=90&amp;tbnw=140&amp;ei=LaaUTsiII8mFsgL-y8XvAQ&amp;prev=/images?q=fila+aeroporto&amp;hl=pt-BR&amp;tbm=isch&amp;itbs=1" TargetMode="Externa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4.bp.blogspot.com/_jBwqmC5zfrI/RtZNs8Pk_4I/AAAAAAAAAAc/-blz9S7_Vhw/s1600/BACE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italo.br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talo.b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 descr="Capa Negócios"/>
          <p:cNvPicPr>
            <a:picLocks noChangeAspect="1" noChangeArrowheads="1"/>
          </p:cNvPicPr>
          <p:nvPr/>
        </p:nvPicPr>
        <p:blipFill>
          <a:blip r:embed="rId3"/>
          <a:srcRect l="238" t="252" r="252" b="2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tângulo de cantos arredondados 2"/>
          <p:cNvSpPr>
            <a:spLocks noChangeArrowheads="1"/>
          </p:cNvSpPr>
          <p:nvPr/>
        </p:nvSpPr>
        <p:spPr bwMode="auto">
          <a:xfrm>
            <a:off x="5715767" y="4821251"/>
            <a:ext cx="3356827" cy="536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150813" indent="-149225" algn="r"/>
            <a:endParaRPr lang="pt-BR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50813" indent="-149225" algn="r"/>
            <a:r>
              <a:rPr lang="pt-BR" b="1" i="1" dirty="0" smtClean="0">
                <a:latin typeface="Times New Roman" pitchFamily="18" charset="0"/>
                <a:cs typeface="Times New Roman" pitchFamily="18" charset="0"/>
              </a:rPr>
              <a:t>Disciplina: Cenário de Negócios</a:t>
            </a:r>
            <a:endParaRPr lang="pt-BR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Fiscal:situações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Superávit Fiscal Primário</a:t>
            </a: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Déficit Fiscal Primário</a:t>
            </a:r>
          </a:p>
          <a:p>
            <a:pPr>
              <a:buNone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Obs.: quando considera-se o GASTO PÚBLICO + JUROS, denomina-se de Superávit Fiscal Nominal ou Déficit Fiscal Nominal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71472" y="2357430"/>
            <a:ext cx="4071966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Arrecadação 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571472" y="2714620"/>
            <a:ext cx="1643074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pt-BR" dirty="0" smtClean="0"/>
              <a:t>Gastos Público 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1472" y="4214818"/>
            <a:ext cx="171451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Arrecadação 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571472" y="4572008"/>
            <a:ext cx="4071966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Gastos Público </a:t>
            </a:r>
            <a:endParaRPr lang="pt-BR" dirty="0"/>
          </a:p>
        </p:txBody>
      </p:sp>
      <p:pic>
        <p:nvPicPr>
          <p:cNvPr id="11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Externa:objetivos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/>
              <a:t> Manter o equilíbrio da Balança de Pagamentos do país;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Proteger setores em desenvolvimento;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Desenvolver relações comerciais com outras nações. 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Exemplo: política cambial que fundamenta-se na administração da taxa de câmbio e controle de operações cambial.</a:t>
            </a: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Externa:objetivos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/>
              <a:t> Manter o equilíbrio da Balança de Pagamentos do país;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Proteger setores em desenvolvimento;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Desenvolver relações comerciais com outras nações. 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Exemplo: política cambial que fundamenta-se na administração da taxa de câmbio e controle de operações cambial.</a:t>
            </a: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de Renda:objetivos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/>
              <a:t> Redistribuição de renda;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Garantia de renda mínima a determinados setores ou classes sociais;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Ex.: Política de preços mínimos (agricultura);</a:t>
            </a:r>
          </a:p>
          <a:p>
            <a:pPr>
              <a:buNone/>
            </a:pPr>
            <a:r>
              <a:rPr lang="pt-BR" dirty="0"/>
              <a:t> </a:t>
            </a:r>
            <a:r>
              <a:rPr lang="pt-BR" dirty="0" smtClean="0"/>
              <a:t>          Política salarial;</a:t>
            </a:r>
          </a:p>
          <a:p>
            <a:pPr>
              <a:buNone/>
            </a:pPr>
            <a:r>
              <a:rPr lang="pt-BR" dirty="0"/>
              <a:t> </a:t>
            </a:r>
            <a:r>
              <a:rPr lang="pt-BR" dirty="0" smtClean="0"/>
              <a:t>          Política de renda mínima.  </a:t>
            </a:r>
          </a:p>
          <a:p>
            <a:pPr>
              <a:buNone/>
            </a:pPr>
            <a:endParaRPr lang="pt-BR" dirty="0" smtClean="0"/>
          </a:p>
          <a:p>
            <a:pPr>
              <a:buFont typeface="Wingdings" pitchFamily="2" charset="2"/>
              <a:buChar char="q"/>
            </a:pPr>
            <a:endParaRPr lang="pt-BR" dirty="0" smtClean="0"/>
          </a:p>
        </p:txBody>
      </p:sp>
      <p:pic>
        <p:nvPicPr>
          <p:cNvPr id="8194" name="Picture 2" descr="http://mundohoje.com.br/wp-content/uploads/2011/03/aumento-bolsa-famil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500570"/>
            <a:ext cx="3000396" cy="193934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Conclusões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/>
              <a:t> As políticas (monetária, fiscal, externa e renda) são INTERDEPENDENTES.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Ex.: </a:t>
            </a:r>
          </a:p>
        </p:txBody>
      </p:sp>
      <p:sp>
        <p:nvSpPr>
          <p:cNvPr id="4" name="Seta para baixo 3"/>
          <p:cNvSpPr/>
          <p:nvPr/>
        </p:nvSpPr>
        <p:spPr>
          <a:xfrm>
            <a:off x="1714480" y="2928934"/>
            <a:ext cx="428628" cy="571504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428860" y="2916792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TAXAS DE JUROS, via política monetária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5072066" y="2786058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Cotação Dólar, pois a taxa de juros torna-se menos atrativo ao capital estrangeiro (carteiras) </a:t>
            </a:r>
          </a:p>
        </p:txBody>
      </p:sp>
      <p:sp>
        <p:nvSpPr>
          <p:cNvPr id="9" name="Seta para cima 8"/>
          <p:cNvSpPr/>
          <p:nvPr/>
        </p:nvSpPr>
        <p:spPr>
          <a:xfrm>
            <a:off x="4357686" y="2786058"/>
            <a:ext cx="500066" cy="571504"/>
          </a:xfrm>
          <a:prstGeom prst="upArrow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 para cima 9"/>
          <p:cNvSpPr/>
          <p:nvPr/>
        </p:nvSpPr>
        <p:spPr>
          <a:xfrm>
            <a:off x="1714480" y="4429132"/>
            <a:ext cx="500066" cy="571504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2428860" y="4357694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Mas, incentiva o consumo e investimento (máquinas...) </a:t>
            </a:r>
            <a:endParaRPr lang="pt-BR" dirty="0"/>
          </a:p>
        </p:txBody>
      </p:sp>
      <p:sp>
        <p:nvSpPr>
          <p:cNvPr id="12" name="Seta para cima 11"/>
          <p:cNvSpPr/>
          <p:nvPr/>
        </p:nvSpPr>
        <p:spPr>
          <a:xfrm>
            <a:off x="4429124" y="4500570"/>
            <a:ext cx="500066" cy="571504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143504" y="4500570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Também pode influenciar o processo inflacionário</a:t>
            </a:r>
            <a:endParaRPr lang="pt-BR" dirty="0"/>
          </a:p>
        </p:txBody>
      </p:sp>
      <p:pic>
        <p:nvPicPr>
          <p:cNvPr id="1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Indicadores econômicos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São conjunto de dados que diagnóstica a situação “cenários” de uma economia (país, estado, municípios...)</a:t>
            </a: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Os principais indicadores econômico são: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Produto Interno Bruto (PIB);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Produto Nacional Bruto (PNB);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Inflação;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Taxa de câmbio;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Taxa SELIC.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Produto Interno Bruto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PIB = consumo C + investimento I + gasto do governo G + ( exportação X – importação M);</a:t>
            </a:r>
          </a:p>
          <a:p>
            <a:pPr>
              <a:buFont typeface="Wingdings" pitchFamily="2" charset="2"/>
              <a:buChar char="q"/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Pode definir como a soma de tudo o que é produzido dentro de um espaço geográfico, independente de que produziu seja um agente econômico nacional ou estrangeiro. </a:t>
            </a:r>
          </a:p>
          <a:p>
            <a:pPr>
              <a:buNone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Produto Nacional Bruto (PNB)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PNB é a soma de tudo o que foi produzido pelo agente econômico de determinado país (nacional) em qualquer parte do mundo;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Considera a renda enviada e recebida do exterior. </a:t>
            </a:r>
          </a:p>
          <a:p>
            <a:pPr>
              <a:buNone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Inflação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Inflação: é o crescimento contínuo e generalizado dos preços dos bens acarretando perda do poder aquisitivo do consumidor;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No Brasil, os índices oficiais de inflação considerado pelo governo são: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Índice de Preço ao Consumidor Amplo (IPCA);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Índice Nacional Preço ao Consumidor (INPC).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nflaçã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643446"/>
            <a:ext cx="1571636" cy="15716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Taxa de Câmbio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Taxa de câmbio: é o valor de troca da moeda em relação a dois países com moedas distintas;</a:t>
            </a:r>
          </a:p>
          <a:p>
            <a:pPr>
              <a:buFont typeface="Wingdings" pitchFamily="2" charset="2"/>
              <a:buChar char="q"/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 câmbio pode ser: comercial, turismo ou paralelo;</a:t>
            </a:r>
          </a:p>
          <a:p>
            <a:pPr>
              <a:buFont typeface="Wingdings" pitchFamily="2" charset="2"/>
              <a:buChar char="q"/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Regimes cambial pode ser: fixa, variável, misto (bandas cambiais).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Taxa De Câmbi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357694"/>
            <a:ext cx="3143272" cy="2098134"/>
          </a:xfrm>
          <a:prstGeom prst="rect">
            <a:avLst/>
          </a:prstGeom>
          <a:noFill/>
        </p:spPr>
      </p:pic>
      <p:pic>
        <p:nvPicPr>
          <p:cNvPr id="6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econômico e financeiro do Brasil atual. </a:t>
            </a:r>
          </a:p>
        </p:txBody>
      </p:sp>
      <p:pic>
        <p:nvPicPr>
          <p:cNvPr id="28674" name="Picture 2" descr="http://www.unieducar.org.br/portalunieducar/imgnoticias/econo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97189"/>
            <a:ext cx="6072230" cy="433050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Taxa SELIC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SELIC: sistema especial de liquidação e custódia;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A taxa SELIC, representa o serviço coordenado pelo BACEN, destinado à custódia de títulos públicos e registro de operações;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 Comitê de Política Monetária (COPOM) se reúne a cada 3 meses para fixar a taxa SELIC;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 taxa SELIC também serve de referência para a taxa de juros de mercado.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pt-BR" dirty="0" smtClean="0"/>
              <a:t>RISCO-PAÍS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pt-PT" dirty="0" smtClean="0"/>
              <a:t>O risco-país é um conceito </a:t>
            </a:r>
            <a:r>
              <a:rPr lang="pt-PT" dirty="0" smtClean="0">
                <a:hlinkClick r:id="rId2" action="ppaction://hlinkfile" tooltip="Economia"/>
              </a:rPr>
              <a:t>econômico</a:t>
            </a:r>
            <a:r>
              <a:rPr lang="pt-PT" dirty="0" smtClean="0"/>
              <a:t>-</a:t>
            </a:r>
            <a:r>
              <a:rPr lang="pt-PT" dirty="0" smtClean="0">
                <a:hlinkClick r:id="rId3" action="ppaction://hlinkfile" tooltip="Finanças"/>
              </a:rPr>
              <a:t>financeiro</a:t>
            </a:r>
            <a:r>
              <a:rPr lang="pt-PT" dirty="0" smtClean="0"/>
              <a:t> ( agência </a:t>
            </a:r>
            <a:r>
              <a:rPr lang="pt-PT" dirty="0" smtClean="0">
                <a:hlinkClick r:id="rId4" action="ppaction://hlinkfile" tooltip="Standard &amp; Poor´s"/>
              </a:rPr>
              <a:t>Standard &amp; Poor´s</a:t>
            </a:r>
            <a:r>
              <a:rPr lang="pt-PT" dirty="0" smtClean="0"/>
              <a:t> )</a:t>
            </a:r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Mudanças no ambiente de negócios de um determinado país impacte negativamente o valor dos </a:t>
            </a:r>
            <a:r>
              <a:rPr lang="pt-PT" dirty="0" smtClean="0">
                <a:hlinkClick r:id="rId5" action="ppaction://hlinkfile" tooltip="Ativo"/>
              </a:rPr>
              <a:t>ativos</a:t>
            </a:r>
            <a:r>
              <a:rPr lang="pt-PT" dirty="0" smtClean="0"/>
              <a:t> e </a:t>
            </a:r>
            <a:r>
              <a:rPr lang="pt-PT" dirty="0" smtClean="0">
                <a:hlinkClick r:id="rId6" action="ppaction://hlinkfile" tooltip="Lucro"/>
              </a:rPr>
              <a:t>lucros</a:t>
            </a:r>
            <a:r>
              <a:rPr lang="pt-PT" dirty="0" smtClean="0"/>
              <a:t>, </a:t>
            </a:r>
            <a:r>
              <a:rPr lang="pt-PT" dirty="0" smtClean="0">
                <a:hlinkClick r:id="rId7" action="ppaction://hlinkfile" tooltip="Dividendo"/>
              </a:rPr>
              <a:t>dividendos</a:t>
            </a:r>
            <a:r>
              <a:rPr lang="pt-PT" dirty="0" smtClean="0"/>
              <a:t> ou royalties </a:t>
            </a:r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r>
              <a:rPr lang="pt-PT" dirty="0" smtClean="0"/>
              <a:t>Indivíduos ou empresas estrangeiras naquele país</a:t>
            </a:r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BR" dirty="0"/>
          </a:p>
        </p:txBody>
      </p:sp>
      <p:pic>
        <p:nvPicPr>
          <p:cNvPr id="4" name="Picture 6" descr="http://italo.com.br/portal/images/stories/0001_gerais/logo.pn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pt-BR" dirty="0" smtClean="0"/>
              <a:t>RISCO-PAÍS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pt-PT" dirty="0" smtClean="0"/>
              <a:t>O conceito </a:t>
            </a:r>
            <a:r>
              <a:rPr lang="pt-PT" b="1" dirty="0" smtClean="0"/>
              <a:t>risco-país</a:t>
            </a:r>
            <a:r>
              <a:rPr lang="pt-PT" dirty="0" smtClean="0"/>
              <a:t> engloba:</a:t>
            </a:r>
          </a:p>
          <a:p>
            <a:pPr>
              <a:buNone/>
            </a:pPr>
            <a:endParaRPr lang="pt-PT" dirty="0" smtClean="0"/>
          </a:p>
          <a:p>
            <a:pPr marL="571500" indent="-571500">
              <a:buAutoNum type="romanUcParenR"/>
            </a:pPr>
            <a:r>
              <a:rPr lang="pt-PT" dirty="0" smtClean="0">
                <a:solidFill>
                  <a:srgbClr val="FF0000"/>
                </a:solidFill>
              </a:rPr>
              <a:t>Risco político</a:t>
            </a:r>
            <a:r>
              <a:rPr lang="pt-PT" dirty="0" smtClean="0"/>
              <a:t>. Ex.: regulamentação, calote e tributação</a:t>
            </a:r>
          </a:p>
          <a:p>
            <a:pPr marL="571500" indent="-571500">
              <a:buAutoNum type="romanUcParenR"/>
            </a:pPr>
            <a:endParaRPr lang="pt-PT" dirty="0" smtClean="0"/>
          </a:p>
          <a:p>
            <a:pPr marL="571500" indent="-571500">
              <a:buAutoNum type="romanUcParenR"/>
            </a:pPr>
            <a:r>
              <a:rPr lang="pt-PT" dirty="0" smtClean="0">
                <a:solidFill>
                  <a:srgbClr val="FFC000"/>
                </a:solidFill>
              </a:rPr>
              <a:t>Risco mercadológico</a:t>
            </a:r>
            <a:r>
              <a:rPr lang="pt-PT" dirty="0" smtClean="0"/>
              <a:t>.Ex.: fatores de mercado.</a:t>
            </a:r>
          </a:p>
          <a:p>
            <a:pPr marL="571500" indent="-571500">
              <a:buAutoNum type="romanUcParenR"/>
            </a:pPr>
            <a:endParaRPr lang="pt-PT" dirty="0" smtClean="0"/>
          </a:p>
          <a:p>
            <a:pPr marL="571500" indent="-571500">
              <a:buAutoNum type="romanUcParenR"/>
            </a:pPr>
            <a:r>
              <a:rPr lang="pt-PT" dirty="0" smtClean="0">
                <a:solidFill>
                  <a:srgbClr val="00B050"/>
                </a:solidFill>
              </a:rPr>
              <a:t>Risco geográfico.</a:t>
            </a:r>
            <a:r>
              <a:rPr lang="pt-PT" dirty="0" smtClean="0"/>
              <a:t>Ex.: desastres naturais, tensões diplomáticas e conflitos internacionais.</a:t>
            </a:r>
          </a:p>
          <a:p>
            <a:pPr>
              <a:buFont typeface="Wingdings" pitchFamily="2" charset="2"/>
              <a:buChar char="q"/>
            </a:pPr>
            <a:endParaRPr lang="pt-PT" dirty="0" smtClean="0"/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BR" dirty="0"/>
          </a:p>
        </p:txBody>
      </p:sp>
      <p:pic>
        <p:nvPicPr>
          <p:cNvPr id="4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apa Negócios"/>
          <p:cNvPicPr>
            <a:picLocks noChangeAspect="1" noChangeArrowheads="1"/>
          </p:cNvPicPr>
          <p:nvPr/>
        </p:nvPicPr>
        <p:blipFill>
          <a:blip r:embed="rId2"/>
          <a:srcRect l="238" t="252" r="252" b="252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796908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dirty="0" smtClean="0"/>
              <a:t>CENÁRIO ECONÔMICO BRASIL</a:t>
            </a:r>
            <a:endParaRPr lang="pt-BR" dirty="0"/>
          </a:p>
        </p:txBody>
      </p:sp>
      <p:pic>
        <p:nvPicPr>
          <p:cNvPr id="3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Monetária)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ipeadata.gov.br/ExibeSerie.aspx?stub=1&amp;serid1693286996=1693286996&amp;PerID=1&amp;PerMetodo=FimPeriodo&amp;MinData=1996-01-01&amp;MaxData=2011-09-01&amp;module=M&amp;chart=ChartsImage1155913127494068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3143272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0" y="4121072"/>
            <a:ext cx="8786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Taxa de Juros (SELIC) reduziu entre os anos de (1996-2011);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Entretanto, no ano de 2011 se elevou devido a risco de inflação;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Ainda continua alta, portanto, encarecendo o crédito (consumo, investimento....)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“ Spread bancário” são elevados. Isto faz com que a taxa de juros para empresa de 1 linha seja de 30%a.a e empresas de 2 linha 34%a.a para adquirir CAPITAL DE GIRO! </a:t>
            </a:r>
            <a:endParaRPr lang="pt-BR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Monetária)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5214950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O capital fixo (máquina, equipamentos...) representa o INVESTIMENTO realizados no BRASIL.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Observa-se que cresceu muito nos últimos anos. Isso demonstra MERCADO AQUECIDO!!!</a:t>
            </a:r>
          </a:p>
        </p:txBody>
      </p:sp>
      <p:pic>
        <p:nvPicPr>
          <p:cNvPr id="47106" name="Picture 2" descr="http://www.ipeadata.gov.br/ExibeSerie.aspx?serid=37985&amp;module=M&amp;chart=ChartsImage3618535434566804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715436" cy="4143404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Monetária)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5214950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Observa-se uma tendência de liberação de crédito na economia. Isso fortificou o MERCADO INTERNO a aquecer. </a:t>
            </a:r>
            <a:endParaRPr lang="pt-BR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ipeadata.gov.br/ExibeSerie.aspx?serid=1583599023&amp;module=M&amp;chart=ChartsImage525254031363622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501122" cy="421484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Monetária)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357694"/>
            <a:ext cx="8786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Durante a década de1980 até 1993 surto inflacionário;</a:t>
            </a: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Vários planos tentaram controlar a inflação (Cruzado, Collor I, Collor II...)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Entretanto, apenas o Plano Real conseguiu estabilizar a inflação a partir de 1994;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Com mercado consumidor aquecido, esse ano de 2011 a inflação teve alta conforme o gráfico. Por isso, controla-se muito a TAXA DE JUROS.</a:t>
            </a:r>
            <a:endParaRPr lang="pt-BR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ipeadata.gov.br/ExibeSerie.aspx?stub=1&amp;serid36473=36473&amp;PerID=12&amp;PerMetodo=FimPeriodo&amp;MinData=1979-01-01&amp;MaxData=2011-01-01&amp;module=M&amp;chart=ChartsImage5392004733938195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857232"/>
            <a:ext cx="8929718" cy="3357586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Fiscal)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357694"/>
            <a:ext cx="87868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De certa forma, a arrecadação das receitas federais expressa: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Aumento da Carga Tributária. O Brasil tem a 14 maior CARGA TRIBUTÁRIA (35,13% PIB) do mundo, o que inibe crescimento econômico e investimentos, quebra de empresas...</a:t>
            </a:r>
          </a:p>
          <a:p>
            <a:pPr marL="400050" indent="-400050"/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ipeadata.gov.br/ExibeSerie.aspx?serid=1634924883&amp;module=M&amp;chart=ChartsImage5948750121408645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572560" cy="3357586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Políticas Econômicas: objetivos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Promover o desenvolvimento econômico;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Garantir pleno emprego;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Equilibrar as transações econômicas das contas externas;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Controlar a inflação;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Promover a distribuição de riqueza e renda.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Adicional de Frete para Renovação da Marinha Mercante – AFRMM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2"/>
              </a:rPr>
              <a:t>Lei 10.893/2004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á Direção de Portos e Costas (DPC)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3"/>
              </a:rPr>
              <a:t>Lei 5.461/1968</a:t>
            </a:r>
            <a:r>
              <a:rPr lang="pt-BR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Fundo Nacional de Desenvolvimento Científico e Tecnológico - FNDCT 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4"/>
              </a:rPr>
              <a:t>Lei 10.168/2000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Fundo Nacional de Desenvolvimento da Educação (FNDE), também chamado "Salário Educação"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5"/>
              </a:rPr>
              <a:t>Decreto 6.003/2006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Funrural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Instituto Nacional de Colonização e Reforma Agrária (INCRA) - Lei 2.613/1955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Seguro Acidente de Trabalho (SAT)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Brasileiro de Apoio a Pequena Empresa (Sebrae) - Lei 8.029/1990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Nacional de Aprendizado Comercial (SENAC) - </a:t>
            </a:r>
            <a:r>
              <a:rPr lang="pt-BR" b="1" dirty="0">
                <a:latin typeface="Times New Roman" pitchFamily="18" charset="0"/>
                <a:cs typeface="Times New Roman" pitchFamily="18" charset="0"/>
                <a:hlinkClick r:id="rId6"/>
              </a:rPr>
              <a:t>Decreto-Lei 8.621/1946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Nacional de Aprendizado dos Transportes (SENAT) - Lei 8.706/1993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Nacional de Aprendizado Industrial (SENAI) - Lei 4.048/1942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Nacional de Aprendizado Rural (SENAR) - Lei 8.315/1991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Social da Indústria (SESI) - Lei 9.403/1946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Social do Comércio (SESC) - Lei 9.853/1946 </a:t>
            </a:r>
          </a:p>
        </p:txBody>
      </p:sp>
      <p:pic>
        <p:nvPicPr>
          <p:cNvPr id="7" name="Picture 6" descr="http://italo.com.br/portal/images/stories/0001_gerais/logo.pn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9802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Social do Cooperativismo (SESCOOP) - art. 9, I, da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2"/>
              </a:rPr>
              <a:t>MP 1.715-2/1998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ao Serviço Social dos Transportes (SEST) - Lei 8.706/1993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Confederativa Laboral (dos empregados)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Confederativa Patronal (das empresas)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de Intervenção do Domínio Econômico – CIDE Combustíveis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3"/>
              </a:rPr>
              <a:t>Lei 10.336/2001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de Intervenção do Domínio Econômico – CIDE Remessas Exterior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4"/>
              </a:rPr>
              <a:t>Lei 10.168/2000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para a Assistência Social e Educacional aos Atletas Profissionais - FAAP - </a:t>
            </a:r>
            <a:r>
              <a:rPr lang="pt-BR" b="1" dirty="0">
                <a:latin typeface="Times New Roman" pitchFamily="18" charset="0"/>
                <a:cs typeface="Times New Roman" pitchFamily="18" charset="0"/>
                <a:hlinkClick r:id="rId5"/>
              </a:rPr>
              <a:t>Decreto 6.297/2007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para Custeio do Serviço de Iluminação Pública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6"/>
              </a:rPr>
              <a:t>Emenda Constitucional 39/2002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Contribuição para o Desenvolvimento da Indústria Cinematográfica Nacional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pt-BR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Contribuição Social para o Financiamento da Seguridade Social (COFINS)</a:t>
            </a:r>
            <a:r>
              <a:rPr lang="pt-BR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5387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>
                <a:latin typeface="Times New Roman" pitchFamily="18" charset="0"/>
                <a:cs typeface="Times New Roman" pitchFamily="18" charset="0"/>
                <a:hlinkClick r:id="rId2"/>
              </a:rPr>
              <a:t>Contribuição Social sobre o Lucro Líquido (CSLL)</a:t>
            </a:r>
            <a:r>
              <a:rPr lang="pt-BR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dirty="0">
                <a:latin typeface="Times New Roman" pitchFamily="18" charset="0"/>
                <a:cs typeface="Times New Roman" pitchFamily="18" charset="0"/>
                <a:hlinkClick r:id="rId3"/>
              </a:rPr>
              <a:t>Contribuições aos Órgãos de Fiscalização Profissional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(OAB, CRC, CREA, CRECI, CORE, etc.)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Contribuições de Melhoria: asfalto, calçamento, esgoto, rede de água, rede de esgoto, etc.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Aeroviário (FAER) - Decreto Lei 1.305/1974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de Combate à Pobreza - art. 82 da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4"/>
              </a:rPr>
              <a:t>EC 31/2000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de Fiscalização das Telecomunicações (FISTEL) -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5"/>
              </a:rPr>
              <a:t>Lei 5.070/1966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com novas disposições da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6"/>
              </a:rPr>
              <a:t>Lei 9.472/1997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de Garantia por Tempo de Serviço (FGTS)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de Universalização dos Serviços de Telecomunicações (FUST) - art. 6 da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7"/>
              </a:rPr>
              <a:t>Lei 9.998/2000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Especial de Desenvolvimento e Aperfeiçoamento das Atividades de Fiscalização (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Fundaf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) - art.6 do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8"/>
              </a:rPr>
              <a:t>Decreto-Lei 1.437/1975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pt-BR" b="1" u="sng" dirty="0">
                <a:latin typeface="Times New Roman" pitchFamily="18" charset="0"/>
                <a:cs typeface="Times New Roman" pitchFamily="18" charset="0"/>
                <a:hlinkClick r:id="rId9"/>
              </a:rPr>
              <a:t>art. 10 da IN SRF 180/2002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Fundo para o Desenvolvimento Tecnológico das Telecomunicações (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Funttel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pt-BR" b="1" dirty="0">
                <a:latin typeface="Times New Roman" pitchFamily="18" charset="0"/>
                <a:cs typeface="Times New Roman" pitchFamily="18" charset="0"/>
                <a:hlinkClick r:id="rId10"/>
              </a:rPr>
              <a:t>Lei 10.052/2000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u="sng" dirty="0">
                <a:latin typeface="Times New Roman" pitchFamily="18" charset="0"/>
                <a:cs typeface="Times New Roman" pitchFamily="18" charset="0"/>
                <a:hlinkClick r:id="rId11"/>
              </a:rPr>
              <a:t>Imposto s/Circulação de Mercadorias e Serviços (ICMS)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u="sng" dirty="0">
                <a:latin typeface="Times New Roman" pitchFamily="18" charset="0"/>
                <a:cs typeface="Times New Roman" pitchFamily="18" charset="0"/>
                <a:hlinkClick r:id="rId12"/>
              </a:rPr>
              <a:t>Imposto sobre a Exportação (IE)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Imposto sobre a Importação (II)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Imposto sobre a Propriedade de Veículos Automotores (IPVA)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Imposto sobre a Propriedade Predial e Territorial Urbana (IPTU) </a:t>
            </a:r>
          </a:p>
          <a:p>
            <a:r>
              <a:rPr lang="pt-BR" dirty="0">
                <a:latin typeface="Times New Roman" pitchFamily="18" charset="0"/>
                <a:cs typeface="Times New Roman" pitchFamily="18" charset="0"/>
                <a:hlinkClick r:id="rId13"/>
              </a:rPr>
              <a:t>Imposto sobre a Propriedade Territorial Rural (ITR)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6" descr="http://italo.com.br/portal/images/stories/0001_gerais/logo.pn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92786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Imposto sobre a Renda e Proventos de Qualquer Natureza (IR - pessoa física e </a:t>
            </a:r>
            <a:r>
              <a:rPr lang="pt-BR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jurídica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  <a:hlinkClick r:id="rId3"/>
              </a:rPr>
              <a:t>Imposto sobre Operações de Crédito (IOF)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u="sng" dirty="0">
                <a:latin typeface="Times New Roman" pitchFamily="18" charset="0"/>
                <a:cs typeface="Times New Roman" pitchFamily="18" charset="0"/>
                <a:hlinkClick r:id="rId4"/>
              </a:rPr>
              <a:t>Imposto sobre Serviços de Qualquer Natureza (ISS)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  <a:hlinkClick r:id="rId5"/>
              </a:rPr>
              <a:t>Imposto sobre Transmissão Bens </a:t>
            </a:r>
            <a:r>
              <a:rPr lang="pt-BR" sz="2000" dirty="0" err="1">
                <a:latin typeface="Times New Roman" pitchFamily="18" charset="0"/>
                <a:cs typeface="Times New Roman" pitchFamily="18" charset="0"/>
                <a:hlinkClick r:id="rId5"/>
              </a:rPr>
              <a:t>Inter-Vivos</a:t>
            </a:r>
            <a:r>
              <a:rPr lang="pt-BR" sz="2000" dirty="0">
                <a:latin typeface="Times New Roman" pitchFamily="18" charset="0"/>
                <a:cs typeface="Times New Roman" pitchFamily="18" charset="0"/>
                <a:hlinkClick r:id="rId5"/>
              </a:rPr>
              <a:t> (ITBI)</a:t>
            </a:r>
            <a:r>
              <a:rPr lang="pt-BR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Imposto sobre Transmissão Causa Mortis e Doação (ITCMD)</a:t>
            </a:r>
            <a:r>
              <a:rPr lang="pt-BR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INSS Autônomos e Empresários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INSS Empregados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INSS Patronal</a:t>
            </a:r>
          </a:p>
          <a:p>
            <a:r>
              <a:rPr lang="pt-BR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IPI (Imposto sobre Produtos Industrializados)</a:t>
            </a:r>
            <a:r>
              <a:rPr lang="pt-BR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u="sng" dirty="0">
                <a:latin typeface="Times New Roman" pitchFamily="18" charset="0"/>
                <a:cs typeface="Times New Roman" pitchFamily="18" charset="0"/>
                <a:hlinkClick r:id="rId7"/>
              </a:rPr>
              <a:t>Programa de Integração Social (PIS)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e Programa de Formação do Patrimônio do Servidor Público (PASEP)</a:t>
            </a:r>
            <a:r>
              <a:rPr lang="pt-BR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Autorização do Trabalho Estrangeiro  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Avaliação in loco das Instituições de Educação e Cursos de Graduação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8"/>
              </a:rPr>
              <a:t>Lei 10.870/2004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Classificação, Inspeção e Fiscalização de produtos animais e vegetais ou de consumo nas atividades agropecuárias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9"/>
              </a:rPr>
              <a:t>Decreto-Lei 1.899/1981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Coleta de Lixo </a:t>
            </a:r>
          </a:p>
          <a:p>
            <a:endParaRPr lang="pt-B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3896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Combate a Incêndios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Conservação e Limpeza Pública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Controle e Fiscalização Ambiental – TCFA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2"/>
              </a:rPr>
              <a:t>Lei 10.165/2000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Controle e Fiscalização de Produtos Químicos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3"/>
              </a:rPr>
              <a:t>Lei 10.357/2001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, art. 16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Emissão de Documentos (níveis municipais, estaduais e federais)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da Aviação Civil - TFAC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4"/>
              </a:rPr>
              <a:t>Lei 11.292/2006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da Agência Nacional de Águas – ANA - art. 13 e 14 da </a:t>
            </a:r>
            <a:r>
              <a:rPr lang="pt-BR" sz="2000" b="1" dirty="0">
                <a:latin typeface="Times New Roman" pitchFamily="18" charset="0"/>
                <a:cs typeface="Times New Roman" pitchFamily="18" charset="0"/>
                <a:hlinkClick r:id="rId5"/>
              </a:rPr>
              <a:t>MP 437/2008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CVM (Comissão de Valores Mobiliários) -</a:t>
            </a:r>
            <a:r>
              <a:rPr lang="pt-BR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6"/>
              </a:rPr>
              <a:t>Lei 7.940/1989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de Sorteios, Brindes ou Concursos - art. 50 da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7"/>
              </a:rPr>
              <a:t>MP 2.158-35/2001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de Vigilância Sanitária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8"/>
              </a:rPr>
              <a:t>Lei 9.782/1999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, art. 23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dos Produtos Controlados pelo Exército Brasileiro - TFPC - </a:t>
            </a:r>
            <a:r>
              <a:rPr lang="pt-BR" sz="2000" b="1" u="sng" dirty="0">
                <a:latin typeface="Times New Roman" pitchFamily="18" charset="0"/>
                <a:cs typeface="Times New Roman" pitchFamily="18" charset="0"/>
                <a:hlinkClick r:id="rId9"/>
              </a:rPr>
              <a:t>Lei 10.834/2003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Fiscalização dos Mercados de Seguro e Resseguro, de Capitalização e de Previdência Complementar Aberta - art. 48 a 59 da </a:t>
            </a:r>
            <a:r>
              <a:rPr lang="pt-BR" sz="2000" b="1" dirty="0">
                <a:latin typeface="Times New Roman" pitchFamily="18" charset="0"/>
                <a:cs typeface="Times New Roman" pitchFamily="18" charset="0"/>
                <a:hlinkClick r:id="rId10"/>
              </a:rPr>
              <a:t>Lei 12.249/2010</a:t>
            </a:r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Licenciamento Anual de Veículo </a:t>
            </a:r>
          </a:p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Taxa de Licenciamento, Controle e Fiscalização de Materiais Nucleares 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6168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504" y="980728"/>
            <a:ext cx="87849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Taxa de Pesquisa Mineral DNPM - Portaria Ministerial 503/1999 </a:t>
            </a:r>
          </a:p>
          <a:p>
            <a:r>
              <a:rPr lang="pt-BR" sz="2000" dirty="0"/>
              <a:t>Taxa de Serviços Administrativos – TSA – Zona Franca de Manaus - </a:t>
            </a:r>
            <a:r>
              <a:rPr lang="pt-BR" sz="2000" b="1" u="sng" dirty="0">
                <a:hlinkClick r:id="rId2"/>
              </a:rPr>
              <a:t>Lei 9.960/2000</a:t>
            </a:r>
            <a:r>
              <a:rPr lang="pt-BR" sz="2000" dirty="0"/>
              <a:t> </a:t>
            </a:r>
          </a:p>
          <a:p>
            <a:r>
              <a:rPr lang="pt-BR" sz="2000" dirty="0"/>
              <a:t>Taxa de Serviços Metrológicos - art. 11 da </a:t>
            </a:r>
            <a:r>
              <a:rPr lang="pt-BR" sz="2000" b="1" u="sng" dirty="0">
                <a:hlinkClick r:id="rId3"/>
              </a:rPr>
              <a:t>Lei 9.933/1999</a:t>
            </a:r>
            <a:r>
              <a:rPr lang="pt-BR" sz="2000" dirty="0"/>
              <a:t> </a:t>
            </a:r>
          </a:p>
          <a:p>
            <a:r>
              <a:rPr lang="pt-BR" sz="2000" dirty="0"/>
              <a:t>Taxas ao Conselho Nacional de Petróleo (CNP) </a:t>
            </a:r>
          </a:p>
          <a:p>
            <a:r>
              <a:rPr lang="pt-BR" sz="2000" dirty="0"/>
              <a:t>Taxa de Outorga e Fiscalização - Energia Elétrica - art. 11, inciso I, e artigos 12 e 13, da </a:t>
            </a:r>
            <a:r>
              <a:rPr lang="pt-BR" sz="2000" b="1" u="sng" dirty="0">
                <a:hlinkClick r:id="rId4"/>
              </a:rPr>
              <a:t>Lei 9.427/1996</a:t>
            </a:r>
            <a:r>
              <a:rPr lang="pt-BR" sz="2000" dirty="0"/>
              <a:t> </a:t>
            </a:r>
          </a:p>
          <a:p>
            <a:r>
              <a:rPr lang="pt-BR" sz="2000" dirty="0"/>
              <a:t>Taxa de Outorga - Rádios Comunitárias  - art. 24 da </a:t>
            </a:r>
            <a:r>
              <a:rPr lang="pt-BR" sz="2000" b="1" u="sng" dirty="0">
                <a:hlinkClick r:id="rId5"/>
              </a:rPr>
              <a:t>Lei 9.612/1998</a:t>
            </a:r>
            <a:r>
              <a:rPr lang="pt-BR" sz="2000" dirty="0"/>
              <a:t> e nos art. 7 e 42 do </a:t>
            </a:r>
            <a:r>
              <a:rPr lang="pt-BR" sz="2000" b="1" u="sng" dirty="0">
                <a:hlinkClick r:id="rId6"/>
              </a:rPr>
              <a:t>Decreto 2.615/1998</a:t>
            </a:r>
            <a:r>
              <a:rPr lang="pt-BR" sz="2000" dirty="0"/>
              <a:t> </a:t>
            </a:r>
          </a:p>
          <a:p>
            <a:r>
              <a:rPr lang="pt-BR" sz="2000" dirty="0"/>
              <a:t>Taxa de Outorga - Serviços de Transportes Terrestres e </a:t>
            </a:r>
            <a:r>
              <a:rPr lang="pt-BR" sz="2000" dirty="0" err="1"/>
              <a:t>Aquaviários</a:t>
            </a:r>
            <a:r>
              <a:rPr lang="pt-BR" sz="2000" dirty="0"/>
              <a:t> - art. 77, incisos II e III, a art. 97, IV, da </a:t>
            </a:r>
            <a:r>
              <a:rPr lang="pt-BR" sz="2000" b="1" u="sng" dirty="0">
                <a:hlinkClick r:id="rId7"/>
              </a:rPr>
              <a:t>Lei 10.233/2001</a:t>
            </a:r>
            <a:r>
              <a:rPr lang="pt-BR" sz="2000" dirty="0"/>
              <a:t> </a:t>
            </a:r>
          </a:p>
          <a:p>
            <a:r>
              <a:rPr lang="pt-BR" sz="2000" dirty="0"/>
              <a:t>Taxas de Saúde Suplementar - ANS  - </a:t>
            </a:r>
            <a:r>
              <a:rPr lang="pt-BR" sz="2000" b="1" u="sng" dirty="0">
                <a:hlinkClick r:id="rId8"/>
              </a:rPr>
              <a:t>Lei 9.961/2000</a:t>
            </a:r>
            <a:r>
              <a:rPr lang="pt-BR" sz="2000" dirty="0"/>
              <a:t>, art. 18 </a:t>
            </a:r>
          </a:p>
          <a:p>
            <a:r>
              <a:rPr lang="pt-BR" sz="2000" dirty="0"/>
              <a:t>Taxa de Utilização do SISCOMEX - art. 13 da </a:t>
            </a:r>
            <a:r>
              <a:rPr lang="pt-BR" sz="2000" b="1" dirty="0">
                <a:hlinkClick r:id="rId9"/>
              </a:rPr>
              <a:t>IN 680/2006</a:t>
            </a:r>
            <a:r>
              <a:rPr lang="pt-BR" sz="2000" dirty="0"/>
              <a:t>. </a:t>
            </a:r>
          </a:p>
          <a:p>
            <a:r>
              <a:rPr lang="pt-BR" sz="2000" dirty="0"/>
              <a:t>Taxa de Utilização do MERCANTE - </a:t>
            </a:r>
            <a:r>
              <a:rPr lang="pt-BR" sz="2000" b="1" u="sng" dirty="0">
                <a:hlinkClick r:id="rId10"/>
              </a:rPr>
              <a:t>Decreto 5.324/2004</a:t>
            </a:r>
            <a:r>
              <a:rPr lang="pt-BR" sz="2000" dirty="0"/>
              <a:t> </a:t>
            </a:r>
          </a:p>
          <a:p>
            <a:r>
              <a:rPr lang="pt-BR" sz="2000" dirty="0"/>
              <a:t>Taxas do Registro do Comércio (Juntas Comerciais) </a:t>
            </a:r>
          </a:p>
          <a:p>
            <a:r>
              <a:rPr lang="pt-BR" sz="2000" dirty="0"/>
              <a:t>Taxa Processual Conselho Administrativo de Defesa Econômica - CADE - </a:t>
            </a:r>
            <a:r>
              <a:rPr lang="pt-BR" sz="2000" b="1" u="sng" dirty="0">
                <a:hlinkClick r:id="rId11"/>
              </a:rPr>
              <a:t>Lei 9.718/1998</a:t>
            </a:r>
            <a:r>
              <a:rPr lang="pt-BR" sz="2000" dirty="0"/>
              <a:t> </a:t>
            </a:r>
          </a:p>
          <a:p>
            <a:endParaRPr lang="pt-B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04626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9898" y="2569542"/>
            <a:ext cx="9006598" cy="369331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 smtClean="0">
                <a:latin typeface="Times New Roman" pitchFamily="18" charset="0"/>
                <a:cs typeface="Times New Roman" pitchFamily="18" charset="0"/>
              </a:rPr>
              <a:t>TOTAL: 85 </a:t>
            </a:r>
          </a:p>
          <a:p>
            <a:pPr algn="ctr"/>
            <a:r>
              <a:rPr lang="pt-BR" sz="5400" b="1" dirty="0" smtClean="0">
                <a:latin typeface="Times New Roman" pitchFamily="18" charset="0"/>
                <a:cs typeface="Times New Roman" pitchFamily="18" charset="0"/>
              </a:rPr>
              <a:t>IMPOSTOS;</a:t>
            </a:r>
          </a:p>
          <a:p>
            <a:pPr algn="ctr"/>
            <a:r>
              <a:rPr lang="pt-BR" sz="5400" b="1" dirty="0" smtClean="0">
                <a:latin typeface="Times New Roman" pitchFamily="18" charset="0"/>
                <a:cs typeface="Times New Roman" pitchFamily="18" charset="0"/>
              </a:rPr>
              <a:t>CONTRIBUIÇÕES;</a:t>
            </a:r>
          </a:p>
          <a:p>
            <a:pPr algn="ctr"/>
            <a:r>
              <a:rPr lang="pt-BR" sz="5400" b="1" dirty="0" smtClean="0">
                <a:latin typeface="Times New Roman" pitchFamily="18" charset="0"/>
                <a:cs typeface="Times New Roman" pitchFamily="18" charset="0"/>
              </a:rPr>
              <a:t>  TAXAS</a:t>
            </a:r>
          </a:p>
          <a:p>
            <a:pPr algn="ctr"/>
            <a:r>
              <a:rPr lang="pt-BR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Fonte: IBPT (2011)</a:t>
            </a:r>
            <a:endParaRPr lang="pt-BR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74444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1.gstatic.com/images?q=tbn:ANd9GcTBeJ06fhXlp2xueLwsoKVWAdiJB-uSygLUrHKNd9FiWkoogUy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909520" cy="23762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5929322" y="1357298"/>
            <a:ext cx="2520280" cy="1015663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latin typeface="Times New Roman" pitchFamily="18" charset="0"/>
                <a:cs typeface="Times New Roman" pitchFamily="18" charset="0"/>
              </a:rPr>
              <a:t>55%</a:t>
            </a:r>
            <a:endParaRPr lang="pt-BR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t2.gstatic.com/images?q=tbn:ANd9GcR9oF3VtSoDBQi5hmy_ucXo-WK-AB9pOk-cWKX4HchxlKY2BxnwyuqkvJ_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072" y="2420888"/>
            <a:ext cx="4515416" cy="31150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8451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357950" y="1285860"/>
            <a:ext cx="2520280" cy="1015663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latin typeface="Times New Roman" pitchFamily="18" charset="0"/>
                <a:cs typeface="Times New Roman" pitchFamily="18" charset="0"/>
              </a:rPr>
              <a:t>40%</a:t>
            </a:r>
            <a:endParaRPr lang="pt-BR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data:image/jpg;base64,/9j/4AAQSkZJRgABAQAAAQABAAD/2wCEAAkGBhISEBMSExEREhUWExcQFxUTGBUYFxQUFxAWHRcQFB4XGyYfGBkkGhIeIS8gJCcpLiwsFyAxQTIqNTIsLSkBCQoKDgwOFw8PGjUgHiQsLyk0KjUpNiksLS0pNCosKSwpLC8yLC0tKiwsLCksKSksKyksLCwsKiopLCopKSk1LP/AABEIAKAAoAMBIgACEQEDEQH/xAAcAAEAAwEBAQEBAAAAAAAAAAAABAUGBwMCAQj/xABEEAABBAADBAYFBwgLAAAAAAABAAIDEQQSIQUxQVEGEyJhcZEHMlKBoRQjQlOCsdEWJDM0YnKS8BUXQ1Rzg7LB4eLx/8QAGQEBAAMBAQAAAAAAAAAAAAAAAAECAwQF/8QAJREBAQACAQIGAgMAAAAAAAAAAAECEQMSIRMxMlGR0WHwBIGh/9oADAMBAAIRAxEAPwDuKIiAiIgIiICIiDO9POkb8DgZMRG1j3hzGND7y2+QCzl1NXusLlEvpt2lwjwY8I5D98q6J6XYwdlyXv62EjWrPWt079OC4jjsG1r6G6hvOt++l08WONx7s8rdtTH6b9pDfFg3eMco+6VdW6AdJpMfgWYiRjY353xuDCctseRmGbUA1uNr+fI4BzHwXdPRPhwzZra4yyuOt0TJu+CryY4ydky1s0RFguIiICIiAiIgIiICIiAiIgIi+JJA0Ek0ALJPAIKXplstk+DlD2OkyNMrWNNZpGtOQd/aK503ZAplRuccozHK31q3fp215Fb7El+IcLJbGDbWDS+Tn9/dwUqPZoA3LfDkuE1GGeEyu3Pfyfa4Gw1po0HNPLue8LofRXZjIcMxrAWhwEhaTdOc0Zq8SL96+ZNnA8F84R7oDWpjJ1B3tPNvd3KOTkuc1TjwmFXqL8a69Qv1YtxERAREQEREBERAREQEREBVe1p7LYufad4XoPMX7laLIdLttfJZ2O6sPztFkuLaou5NPJTJbdRXPKYzdaHD4WgpAjWS/LWQAfm7B4vfWlXrk7wvVnTKUi+ojrded1Xrp6vcfJX8PL2Y+Px+7UGNRp4hSz/5Zy/UM5VncNa3ervUN3TuUA58PG7917m6cvVPmnh5exf5HH7tbs2Xez2dR4H/AJ+9TllOiW3flMryYurIZwdm+k3m0LVqlll1W2GUym4IiKFhERAREQEREBERAREQFzr0nxgzQWQOzpv5vs8t3O10Vc69KEpE0FaHKdd53ncDpxWvF6ow5/RUHGNytDSZHFxpscbMz3m9Q1ubhepNBoOpGiR7Inq3/JsO3Wutlc9/2hEAzykKjnaBic50UQMskjMNneW5e3K9kEQBN5c8bnHcMzgTYqqLHbXnLXSkxECE4gyPIPZExjycmuMjSwNAq9dwJXVjjnlfPUcXTjqax6r/AJGiOynHRuJwMhu8vzrLPiHya/ZVbjWSQuAlidHmOUOa7PG51+qHtIp3Jrw0nkVAx0krZ8VEHRSNw75A7O1mYsia0vkIbuoPvWs2V1XRClYPbEhAge0SRPibJIwuYXiB0QeTCbvLWrSdWFo1BoF05TvjltPRL2yx1+Z9NT6NiOvlof2Q119sc10Rc69F9FznW4uMRDroW5stF1DQXV0Oa6KuXlu8q7eCawkERFk2EREBERAREQEREBERAXO/SawddCTfq1Q4252nP/xdEXPPSXE4zwFrM1Ns7vaOm8cD8VpxeqMef0Vj+kkOKgvERhnVdZHiHdhr3RyxvLmyHN9DM4nT2jelLMDbEhZkBiLOrfFl6thDmPm605uZEnaafokngStmGdplChd24AFlMcC22ureAaqj3blWy4KB4t2BdmqzlDWEHKXEFzHAZtO+7Guq9HC6nltxTl6eykf0kxDy4udG4vdK91xs1M8YZLu4ODB5crB+8HtfEvqCPqndhsdGJtNY2B0QLzyEbiNfEa3dn/ROFaf1Wd2o+sc3Wr+nRAvf3FWGEDMtMZ1TbrLlDNaGv7W+r7ilvbtjpN52r9GkQbLIwEkMiawX/l2fEnX3roawfo6b89iD+yz+fgt4vO5PVXZweiCIizbCIiAiIgIiICIiAiIgLLdKNiR4mZge6QZQ09gt35ne00/yAtSqbaNCcHeS0WOWprz/ANlMulcpMpqq6ToRE5mXrpgDX1fD7Kj/ANW8XCaX+Fn4LVRO04r2tP6nxFfDx/bWMHo1j+vk/havKX0bx/3iX3NYtxYUfEOFKO3tPifR4c/PzftRdE9itw0kjWve/M0HtBo9UndX7y06qNmD555v6Og527U/Aeat0Xk1BEREiIiAiIgIiICIiAiIgKm2g2pwToC0Vryu/vVyqTaX6x9gfe5EVaRaheoCjwt0XuGIl9Uo+JGi9ixRsSzREImzBczjwDa95d/1VuqXZZHXur2NdOOYVw1V0hBEREiIiAiIgIiICIiAiIgKj2rZnaA5wpoqq0sm947h5K8Wf2093XtyMY4hmuZxbduNahrqqj5oirOC63n31+C9+1z+AUTDYh9C4x7ng/eApPyh3sHzb+KD9Id7R8h+C8MQXVvP8+C9zOeDb7rCi4id1eoPe78Agj7JJEzxZNtzUeYcAK7tVcqh2IPn3ksYHFvrNJJoHUGwDxHkr5CCIiJEREBERAREQEREBERAWa6Q7QihxDS97hbACGse+u0cppgJ118KWlVBtV1Ykf4bf9b0HvhNswFoPWD7TXtPk5oKmDacP1kfmvKFxrefMqQ0eKIeEu2IAP0sY99/coc+3sPX6TN+5HK74NaVZOB5nzUbEjvPmUEHYOIZJO9zXP0ZlDXMcwG32XU4DuC0Kzuym/nXfkdrqTVjmtEiRERAREQEREBERAREQEREBUG22ViI3cHRub72vBA8nnyKv1Fx+BErQLykHMCNaNfEUUHjhhopjGqLFhHgDtCx5HxG9U+2MPtF2URPia0+u6M5Xt03RiRrmkk77I0HDW7Y47ut6Uyy6ZvW2ha4OFggjUWDYsGju7wouKZoqXYuF2hG57HuYY8oc18uQuzEnMzLEAAON8b4Urs4R+UguDnE3Z0A0AoAbhp8d6ZY6vnsxy6p5aV2x2E4lx4CMg+Lnivg0q/UTAYERg62XHMT31QA7qClqq4iIgIiICIiD//Z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220" name="Picture 4" descr="http://t2.gstatic.com/images?q=tbn:ANd9GcRyB6zpSPOjHmJ0WaPjT90qWsmlTnCYGuHeU4U816nTGztp9Vg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53" y="1266715"/>
            <a:ext cx="4438700" cy="260565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t0.gstatic.com/images?q=tbn:ANd9GcSjsur7KYIiSC6iNpssL0id2PviaCWSF-qDLsWp8gSOzIRxn0V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343663"/>
            <a:ext cx="3967905" cy="305740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9445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857884" y="1285860"/>
            <a:ext cx="2520280" cy="1015663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latin typeface="Times New Roman" pitchFamily="18" charset="0"/>
                <a:cs typeface="Times New Roman" pitchFamily="18" charset="0"/>
              </a:rPr>
              <a:t>77%</a:t>
            </a:r>
            <a:endParaRPr lang="pt-BR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data:image/jpg;base64,/9j/4AAQSkZJRgABAQAAAQABAAD/2wCEAAkGBhISEBMSExEREhUWExcQFxUTGBUYFxQUFxAWHRcQFB4XGyYfGBkkGhIeIS8gJCcpLiwsFyAxQTIqNTIsLSkBCQoKDgwOFw8PGjUgHiQsLyk0KjUpNiksLS0pNCosKSwpLC8yLC0tKiwsLCksKSksKyksLCwsKiopLCopKSk1LP/AABEIAKAAoAMBIgACEQEDEQH/xAAcAAEAAwEBAQEBAAAAAAAAAAAABAUGBwMCAQj/xABEEAABBAADBAYFBwgLAAAAAAABAAIDEQQSIQUxQVEGEyJhcZEHMlKBoRQjQlOCsdEWJDM0YnKS8BUXQ1Rzg7LB4eLx/8QAGQEBAAMBAQAAAAAAAAAAAAAAAAECAwQF/8QAJREBAQACAQIGAgMAAAAAAAAAAAECEQMSIRMxMlGR0WHwBIGh/9oADAMBAAIRAxEAPwDuKIiAiIgIiICIiDO9POkb8DgZMRG1j3hzGND7y2+QCzl1NXusLlEvpt2lwjwY8I5D98q6J6XYwdlyXv62EjWrPWt079OC4jjsG1r6G6hvOt++l08WONx7s8rdtTH6b9pDfFg3eMco+6VdW6AdJpMfgWYiRjY353xuDCctseRmGbUA1uNr+fI4BzHwXdPRPhwzZra4yyuOt0TJu+CryY4ydky1s0RFguIiICIiAiIgIiICIiAiIgIi+JJA0Ek0ALJPAIKXplstk+DlD2OkyNMrWNNZpGtOQd/aK503ZAplRuccozHK31q3fp215Fb7El+IcLJbGDbWDS+Tn9/dwUqPZoA3LfDkuE1GGeEyu3Pfyfa4Gw1po0HNPLue8LofRXZjIcMxrAWhwEhaTdOc0Zq8SL96+ZNnA8F84R7oDWpjJ1B3tPNvd3KOTkuc1TjwmFXqL8a69Qv1YtxERAREQEREBERAREQEREBVe1p7LYufad4XoPMX7laLIdLttfJZ2O6sPztFkuLaou5NPJTJbdRXPKYzdaHD4WgpAjWS/LWQAfm7B4vfWlXrk7wvVnTKUi+ojrded1Xrp6vcfJX8PL2Y+Px+7UGNRp4hSz/5Zy/UM5VncNa3ervUN3TuUA58PG7917m6cvVPmnh5exf5HH7tbs2Xez2dR4H/AJ+9TllOiW3flMryYurIZwdm+k3m0LVqlll1W2GUym4IiKFhERAREQEREBERAREQFzr0nxgzQWQOzpv5vs8t3O10Vc69KEpE0FaHKdd53ncDpxWvF6ow5/RUHGNytDSZHFxpscbMz3m9Q1ubhepNBoOpGiR7Inq3/JsO3Wutlc9/2hEAzykKjnaBic50UQMskjMNneW5e3K9kEQBN5c8bnHcMzgTYqqLHbXnLXSkxECE4gyPIPZExjycmuMjSwNAq9dwJXVjjnlfPUcXTjqax6r/AJGiOynHRuJwMhu8vzrLPiHya/ZVbjWSQuAlidHmOUOa7PG51+qHtIp3Jrw0nkVAx0krZ8VEHRSNw75A7O1mYsia0vkIbuoPvWs2V1XRClYPbEhAge0SRPibJIwuYXiB0QeTCbvLWrSdWFo1BoF05TvjltPRL2yx1+Z9NT6NiOvlof2Q119sc10Rc69F9FznW4uMRDroW5stF1DQXV0Oa6KuXlu8q7eCawkERFk2EREBERAREQEREBERAXO/SawddCTfq1Q4252nP/xdEXPPSXE4zwFrM1Ns7vaOm8cD8VpxeqMef0Vj+kkOKgvERhnVdZHiHdhr3RyxvLmyHN9DM4nT2jelLMDbEhZkBiLOrfFl6thDmPm605uZEnaafokngStmGdplChd24AFlMcC22ureAaqj3blWy4KB4t2BdmqzlDWEHKXEFzHAZtO+7Guq9HC6nltxTl6eykf0kxDy4udG4vdK91xs1M8YZLu4ODB5crB+8HtfEvqCPqndhsdGJtNY2B0QLzyEbiNfEa3dn/ROFaf1Wd2o+sc3Wr+nRAvf3FWGEDMtMZ1TbrLlDNaGv7W+r7ilvbtjpN52r9GkQbLIwEkMiawX/l2fEnX3roawfo6b89iD+yz+fgt4vO5PVXZweiCIizbCIiAiIgIiICIiAiIgLLdKNiR4mZge6QZQ09gt35ne00/yAtSqbaNCcHeS0WOWprz/ANlMulcpMpqq6ToRE5mXrpgDX1fD7Kj/ANW8XCaX+Fn4LVRO04r2tP6nxFfDx/bWMHo1j+vk/havKX0bx/3iX3NYtxYUfEOFKO3tPifR4c/PzftRdE9itw0kjWve/M0HtBo9UndX7y06qNmD555v6Og527U/Aeat0Xk1BEREiIiAiIgIiICIiAiIgKm2g2pwToC0Vryu/vVyqTaX6x9gfe5EVaRaheoCjwt0XuGIl9Uo+JGi9ixRsSzREImzBczjwDa95d/1VuqXZZHXur2NdOOYVw1V0hBEREiIiAiIgIiICIiAiIgKj2rZnaA5wpoqq0sm947h5K8Wf2093XtyMY4hmuZxbduNahrqqj5oirOC63n31+C9+1z+AUTDYh9C4x7ng/eApPyh3sHzb+KD9Id7R8h+C8MQXVvP8+C9zOeDb7rCi4id1eoPe78Agj7JJEzxZNtzUeYcAK7tVcqh2IPn3ksYHFvrNJJoHUGwDxHkr5CCIiJEREBERAREQEREBERAWa6Q7QihxDS97hbACGse+u0cppgJ118KWlVBtV1Ykf4bf9b0HvhNswFoPWD7TXtPk5oKmDacP1kfmvKFxrefMqQ0eKIeEu2IAP0sY99/coc+3sPX6TN+5HK74NaVZOB5nzUbEjvPmUEHYOIZJO9zXP0ZlDXMcwG32XU4DuC0Kzuym/nXfkdrqTVjmtEiRERAREQEREBERAREQEREBUG22ViI3cHRub72vBA8nnyKv1Fx+BErQLykHMCNaNfEUUHjhhopjGqLFhHgDtCx5HxG9U+2MPtF2URPia0+u6M5Xt03RiRrmkk77I0HDW7Y47ut6Uyy6ZvW2ha4OFggjUWDYsGju7wouKZoqXYuF2hG57HuYY8oc18uQuzEnMzLEAAON8b4Urs4R+UguDnE3Z0A0AoAbhp8d6ZY6vnsxy6p5aV2x2E4lx4CMg+Lnivg0q/UTAYERg62XHMT31QA7qClqq4iIgIiICIiD//Z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42" name="Picture 2" descr="http://t2.gstatic.com/images?q=tbn:ANd9GcR6CkiraqtjUYo2z9ENl-Now-arzT8rGMuWk29eJ2TByZibQ9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689592" cy="388843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1.gstatic.com/images?q=tbn:ANd9GcTKm5ZzM7H-PbV2Gl2c_jBFV-91yd-lQgcyMOdccbzHgk_Kps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309" y="2223888"/>
            <a:ext cx="4323147" cy="300531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598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Políticas Econômicas: desdobramentos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Política Monetária;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Política Fiscal;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Política Externa;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Política de Renda;</a:t>
            </a: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LISTA DE TRIBUTOS (BRASIL)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516216" y="5733256"/>
            <a:ext cx="2520280" cy="1015663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latin typeface="Times New Roman" pitchFamily="18" charset="0"/>
                <a:cs typeface="Times New Roman" pitchFamily="18" charset="0"/>
              </a:rPr>
              <a:t>40%</a:t>
            </a:r>
            <a:endParaRPr lang="pt-BR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data:image/jpg;base64,/9j/4AAQSkZJRgABAQAAAQABAAD/2wCEAAkGBhISEBMSExEREhUWExcQFxUTGBUYFxQUFxAWHRcQFB4XGyYfGBkkGhIeIS8gJCcpLiwsFyAxQTIqNTIsLSkBCQoKDgwOFw8PGjUgHiQsLyk0KjUpNiksLS0pNCosKSwpLC8yLC0tKiwsLCksKSksKyksLCwsKiopLCopKSk1LP/AABEIAKAAoAMBIgACEQEDEQH/xAAcAAEAAwEBAQEBAAAAAAAAAAAABAUGBwMCAQj/xABEEAABBAADBAYFBwgLAAAAAAABAAIDEQQSIQUxQVEGEyJhcZEHMlKBoRQjQlOCsdEWJDM0YnKS8BUXQ1Rzg7LB4eLx/8QAGQEBAAMBAQAAAAAAAAAAAAAAAAECAwQF/8QAJREBAQACAQIGAgMAAAAAAAAAAAECEQMSIRMxMlGR0WHwBIGh/9oADAMBAAIRAxEAPwDuKIiAiIgIiICIiDO9POkb8DgZMRG1j3hzGND7y2+QCzl1NXusLlEvpt2lwjwY8I5D98q6J6XYwdlyXv62EjWrPWt079OC4jjsG1r6G6hvOt++l08WONx7s8rdtTH6b9pDfFg3eMco+6VdW6AdJpMfgWYiRjY353xuDCctseRmGbUA1uNr+fI4BzHwXdPRPhwzZra4yyuOt0TJu+CryY4ydky1s0RFguIiICIiAiIgIiICIiAiIgIi+JJA0Ek0ALJPAIKXplstk+DlD2OkyNMrWNNZpGtOQd/aK503ZAplRuccozHK31q3fp215Fb7El+IcLJbGDbWDS+Tn9/dwUqPZoA3LfDkuE1GGeEyu3Pfyfa4Gw1po0HNPLue8LofRXZjIcMxrAWhwEhaTdOc0Zq8SL96+ZNnA8F84R7oDWpjJ1B3tPNvd3KOTkuc1TjwmFXqL8a69Qv1YtxERAREQEREBERAREQEREBVe1p7LYufad4XoPMX7laLIdLttfJZ2O6sPztFkuLaou5NPJTJbdRXPKYzdaHD4WgpAjWS/LWQAfm7B4vfWlXrk7wvVnTKUi+ojrded1Xrp6vcfJX8PL2Y+Px+7UGNRp4hSz/5Zy/UM5VncNa3ervUN3TuUA58PG7917m6cvVPmnh5exf5HH7tbs2Xez2dR4H/AJ+9TllOiW3flMryYurIZwdm+k3m0LVqlll1W2GUym4IiKFhERAREQEREBERAREQFzr0nxgzQWQOzpv5vs8t3O10Vc69KEpE0FaHKdd53ncDpxWvF6ow5/RUHGNytDSZHFxpscbMz3m9Q1ubhepNBoOpGiR7Inq3/JsO3Wutlc9/2hEAzykKjnaBic50UQMskjMNneW5e3K9kEQBN5c8bnHcMzgTYqqLHbXnLXSkxECE4gyPIPZExjycmuMjSwNAq9dwJXVjjnlfPUcXTjqax6r/AJGiOynHRuJwMhu8vzrLPiHya/ZVbjWSQuAlidHmOUOa7PG51+qHtIp3Jrw0nkVAx0krZ8VEHRSNw75A7O1mYsia0vkIbuoPvWs2V1XRClYPbEhAge0SRPibJIwuYXiB0QeTCbvLWrSdWFo1BoF05TvjltPRL2yx1+Z9NT6NiOvlof2Q119sc10Rc69F9FznW4uMRDroW5stF1DQXV0Oa6KuXlu8q7eCawkERFk2EREBERAREQEREBERAXO/SawddCTfq1Q4252nP/xdEXPPSXE4zwFrM1Ns7vaOm8cD8VpxeqMef0Vj+kkOKgvERhnVdZHiHdhr3RyxvLmyHN9DM4nT2jelLMDbEhZkBiLOrfFl6thDmPm605uZEnaafokngStmGdplChd24AFlMcC22ureAaqj3blWy4KB4t2BdmqzlDWEHKXEFzHAZtO+7Guq9HC6nltxTl6eykf0kxDy4udG4vdK91xs1M8YZLu4ODB5crB+8HtfEvqCPqndhsdGJtNY2B0QLzyEbiNfEa3dn/ROFaf1Wd2o+sc3Wr+nRAvf3FWGEDMtMZ1TbrLlDNaGv7W+r7ilvbtjpN52r9GkQbLIwEkMiawX/l2fEnX3roawfo6b89iD+yz+fgt4vO5PVXZweiCIizbCIiAiIgIiICIiAiIgLLdKNiR4mZge6QZQ09gt35ne00/yAtSqbaNCcHeS0WOWprz/ANlMulcpMpqq6ToRE5mXrpgDX1fD7Kj/ANW8XCaX+Fn4LVRO04r2tP6nxFfDx/bWMHo1j+vk/havKX0bx/3iX3NYtxYUfEOFKO3tPifR4c/PzftRdE9itw0kjWve/M0HtBo9UndX7y06qNmD555v6Og527U/Aeat0Xk1BEREiIiAiIgIiICIiAiIgKm2g2pwToC0Vryu/vVyqTaX6x9gfe5EVaRaheoCjwt0XuGIl9Uo+JGi9ixRsSzREImzBczjwDa95d/1VuqXZZHXur2NdOOYVw1V0hBEREiIiAiIgIiICIiAiIgKj2rZnaA5wpoqq0sm947h5K8Wf2093XtyMY4hmuZxbduNahrqqj5oirOC63n31+C9+1z+AUTDYh9C4x7ng/eApPyh3sHzb+KD9Id7R8h+C8MQXVvP8+C9zOeDb7rCi4id1eoPe78Agj7JJEzxZNtzUeYcAK7tVcqh2IPn3ksYHFvrNJJoHUGwDxHkr5CCIiJEREBERAREQEREBERAWa6Q7QihxDS97hbACGse+u0cppgJ118KWlVBtV1Ykf4bf9b0HvhNswFoPWD7TXtPk5oKmDacP1kfmvKFxrefMqQ0eKIeEu2IAP0sY99/coc+3sPX6TN+5HK74NaVZOB5nzUbEjvPmUEHYOIZJO9zXP0ZlDXMcwG32XU4DuC0Kzuym/nXfkdrqTVjmtEiRERAREQEREBERAREQEREBUG22ViI3cHRub72vBA8nnyKv1Fx+BErQLykHMCNaNfEUUHjhhopjGqLFhHgDtCx5HxG9U+2MPtF2URPia0+u6M5Xt03RiRrmkk77I0HDW7Y47ut6Uyy6ZvW2ha4OFggjUWDYsGju7wouKZoqXYuF2hG57HuYY8oc18uQuzEnMzLEAAON8b4Urs4R+UguDnE3Z0A0AoAbhp8d6ZY6vnsxy6p5aV2x2E4lx4CMg+Lnivg0q/UTAYERg62XHMT31QA7qClqq4iIgIiICIiD//Z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3314" name="Picture 2" descr="http://tpc.googlesyndication.com/pageadimg/imgad?id=CLXI8KWS1rff8AEQXBhcMggLL8CoJ9E_n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49" y="1196752"/>
            <a:ext cx="3109705" cy="310970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t2.gstatic.com/images?q=tbn:ANd9GcQpe-VKH6l8gYQkIlpNaTu6eCmJ2e-1OCU7FYmMovD4sl9bg6irX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521" y="1916832"/>
            <a:ext cx="3611860" cy="35009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talo.com.br/portal/images/stories/0001_gerais/logo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22653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VALOR DO TOTAL DE TRIBUTOS PAGOS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data:image/jpg;base64,/9j/4AAQSkZJRgABAQAAAQABAAD/2wCEAAkGBhISEBMSExEREhUWExcQFxUTGBUYFxQUFxAWHRcQFB4XGyYfGBkkGhIeIS8gJCcpLiwsFyAxQTIqNTIsLSkBCQoKDgwOFw8PGjUgHiQsLyk0KjUpNiksLS0pNCosKSwpLC8yLC0tKiwsLCksKSksKyksLCwsKiopLCopKSk1LP/AABEIAKAAoAMBIgACEQEDEQH/xAAcAAEAAwEBAQEBAAAAAAAAAAAABAUGBwMCAQj/xABEEAABBAADBAYFBwgLAAAAAAABAAIDEQQSIQUxQVEGEyJhcZEHMlKBoRQjQlOCsdEWJDM0YnKS8BUXQ1Rzg7LB4eLx/8QAGQEBAAMBAQAAAAAAAAAAAAAAAAECAwQF/8QAJREBAQACAQIGAgMAAAAAAAAAAAECEQMSIRMxMlGR0WHwBIGh/9oADAMBAAIRAxEAPwDuKIiAiIgIiICIiDO9POkb8DgZMRG1j3hzGND7y2+QCzl1NXusLlEvpt2lwjwY8I5D98q6J6XYwdlyXv62EjWrPWt079OC4jjsG1r6G6hvOt++l08WONx7s8rdtTH6b9pDfFg3eMco+6VdW6AdJpMfgWYiRjY353xuDCctseRmGbUA1uNr+fI4BzHwXdPRPhwzZra4yyuOt0TJu+CryY4ydky1s0RFguIiICIiAiIgIiICIiAiIgIi+JJA0Ek0ALJPAIKXplstk+DlD2OkyNMrWNNZpGtOQd/aK503ZAplRuccozHK31q3fp215Fb7El+IcLJbGDbWDS+Tn9/dwUqPZoA3LfDkuE1GGeEyu3Pfyfa4Gw1po0HNPLue8LofRXZjIcMxrAWhwEhaTdOc0Zq8SL96+ZNnA8F84R7oDWpjJ1B3tPNvd3KOTkuc1TjwmFXqL8a69Qv1YtxERAREQEREBERAREQEREBVe1p7LYufad4XoPMX7laLIdLttfJZ2O6sPztFkuLaou5NPJTJbdRXPKYzdaHD4WgpAjWS/LWQAfm7B4vfWlXrk7wvVnTKUi+ojrded1Xrp6vcfJX8PL2Y+Px+7UGNRp4hSz/5Zy/UM5VncNa3ervUN3TuUA58PG7917m6cvVPmnh5exf5HH7tbs2Xez2dR4H/AJ+9TllOiW3flMryYurIZwdm+k3m0LVqlll1W2GUym4IiKFhERAREQEREBERAREQFzr0nxgzQWQOzpv5vs8t3O10Vc69KEpE0FaHKdd53ncDpxWvF6ow5/RUHGNytDSZHFxpscbMz3m9Q1ubhepNBoOpGiR7Inq3/JsO3Wutlc9/2hEAzykKjnaBic50UQMskjMNneW5e3K9kEQBN5c8bnHcMzgTYqqLHbXnLXSkxECE4gyPIPZExjycmuMjSwNAq9dwJXVjjnlfPUcXTjqax6r/AJGiOynHRuJwMhu8vzrLPiHya/ZVbjWSQuAlidHmOUOa7PG51+qHtIp3Jrw0nkVAx0krZ8VEHRSNw75A7O1mYsia0vkIbuoPvWs2V1XRClYPbEhAge0SRPibJIwuYXiB0QeTCbvLWrSdWFo1BoF05TvjltPRL2yx1+Z9NT6NiOvlof2Q119sc10Rc69F9FznW4uMRDroW5stF1DQXV0Oa6KuXlu8q7eCawkERFk2EREBERAREQEREBERAXO/SawddCTfq1Q4252nP/xdEXPPSXE4zwFrM1Ns7vaOm8cD8VpxeqMef0Vj+kkOKgvERhnVdZHiHdhr3RyxvLmyHN9DM4nT2jelLMDbEhZkBiLOrfFl6thDmPm605uZEnaafokngStmGdplChd24AFlMcC22ureAaqj3blWy4KB4t2BdmqzlDWEHKXEFzHAZtO+7Guq9HC6nltxTl6eykf0kxDy4udG4vdK91xs1M8YZLu4ODB5crB+8HtfEvqCPqndhsdGJtNY2B0QLzyEbiNfEa3dn/ROFaf1Wd2o+sc3Wr+nRAvf3FWGEDMtMZ1TbrLlDNaGv7W+r7ilvbtjpN52r9GkQbLIwEkMiawX/l2fEnX3roawfo6b89iD+yz+fgt4vO5PVXZweiCIizbCIiAiIgIiICIiAiIgLLdKNiR4mZge6QZQ09gt35ne00/yAtSqbaNCcHeS0WOWprz/ANlMulcpMpqq6ToRE5mXrpgDX1fD7Kj/ANW8XCaX+Fn4LVRO04r2tP6nxFfDx/bWMHo1j+vk/havKX0bx/3iX3NYtxYUfEOFKO3tPifR4c/PzftRdE9itw0kjWve/M0HtBo9UndX7y06qNmD555v6Og527U/Aeat0Xk1BEREiIiAiIgIiICIiAiIgKm2g2pwToC0Vryu/vVyqTaX6x9gfe5EVaRaheoCjwt0XuGIl9Uo+JGi9ixRsSzREImzBczjwDa95d/1VuqXZZHXur2NdOOYVw1V0hBEREiIiAiIgIiICIiAiIgKj2rZnaA5wpoqq0sm947h5K8Wf2093XtyMY4hmuZxbduNahrqqj5oirOC63n31+C9+1z+AUTDYh9C4x7ng/eApPyh3sHzb+KD9Id7R8h+C8MQXVvP8+C9zOeDb7rCi4id1eoPe78Agj7JJEzxZNtzUeYcAK7tVcqh2IPn3ksYHFvrNJJoHUGwDxHkr5CCIiJEREBERAREQEREBERAWa6Q7QihxDS97hbACGse+u0cppgJ118KWlVBtV1Ykf4bf9b0HvhNswFoPWD7TXtPk5oKmDacP1kfmvKFxrefMqQ0eKIeEu2IAP0sY99/coc+3sPX6TN+5HK74NaVZOB5nzUbEjvPmUEHYOIZJO9zXP0ZlDXMcwG32XU4DuC0Kzuym/nXfkdrqTVjmtEiRERAREQEREBERAREQEREBUG22ViI3cHRub72vBA8nnyKv1Fx+BErQLykHMCNaNfEUUHjhhopjGqLFhHgDtCx5HxG9U+2MPtF2URPia0+u6M5Xt03RiRrmkk77I0HDW7Y47ut6Uyy6ZvW2ha4OFggjUWDYsGju7wouKZoqXYuF2hG57HuYY8oc18uQuzEnMzLEAAON8b4Urs4R+UguDnE3Z0A0AoAbhp8d6ZY6vnsxy6p5aV2x2E4lx4CMg+Lnivg0q/UTAYERg62XHMT31QA7qClqq4iIgIiICIiD//Z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251520" y="1412776"/>
            <a:ext cx="8712968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Período (01-01-2011 a 29-09-2011)</a:t>
            </a:r>
          </a:p>
          <a:p>
            <a:r>
              <a:rPr lang="pt-B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R$ 1. 086.003.294.446,50</a:t>
            </a:r>
          </a:p>
          <a:p>
            <a:endParaRPr lang="pt-BR" sz="3600" b="1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 DIA (29-09-2011)</a:t>
            </a:r>
          </a:p>
          <a:p>
            <a:r>
              <a:rPr lang="pt-B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R$3.929.482.867,25</a:t>
            </a:r>
          </a:p>
          <a:p>
            <a:endParaRPr lang="pt-BR" sz="3600" b="1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 POR HORA</a:t>
            </a:r>
          </a:p>
          <a:p>
            <a:r>
              <a:rPr lang="pt-B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R$163.603.452,80</a:t>
            </a:r>
            <a:endParaRPr lang="pt-BR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65966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7504" y="1615435"/>
            <a:ext cx="9289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  <a:p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260648"/>
            <a:ext cx="8568952" cy="5847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VALOR DO TOTAL DE TRIBUTOS PAGOS</a:t>
            </a:r>
            <a:endParaRPr lang="pt-BR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data:image/jpg;base64,/9j/4AAQSkZJRgABAQAAAQABAAD/2wCEAAkGBhISEBMSExEREhUWExcQFxUTGBUYFxQUFxAWHRcQFB4XGyYfGBkkGhIeIS8gJCcpLiwsFyAxQTIqNTIsLSkBCQoKDgwOFw8PGjUgHiQsLyk0KjUpNiksLS0pNCosKSwpLC8yLC0tKiwsLCksKSksKyksLCwsKiopLCopKSk1LP/AABEIAKAAoAMBIgACEQEDEQH/xAAcAAEAAwEBAQEBAAAAAAAAAAAABAUGBwMCAQj/xABEEAABBAADBAYFBwgLAAAAAAABAAIDEQQSIQUxQVEGEyJhcZEHMlKBoRQjQlOCsdEWJDM0YnKS8BUXQ1Rzg7LB4eLx/8QAGQEBAAMBAQAAAAAAAAAAAAAAAAECAwQF/8QAJREBAQACAQIGAgMAAAAAAAAAAAECEQMSIRMxMlGR0WHwBIGh/9oADAMBAAIRAxEAPwDuKIiAiIgIiICIiDO9POkb8DgZMRG1j3hzGND7y2+QCzl1NXusLlEvpt2lwjwY8I5D98q6J6XYwdlyXv62EjWrPWt079OC4jjsG1r6G6hvOt++l08WONx7s8rdtTH6b9pDfFg3eMco+6VdW6AdJpMfgWYiRjY353xuDCctseRmGbUA1uNr+fI4BzHwXdPRPhwzZra4yyuOt0TJu+CryY4ydky1s0RFguIiICIiAiIgIiICIiAiIgIi+JJA0Ek0ALJPAIKXplstk+DlD2OkyNMrWNNZpGtOQd/aK503ZAplRuccozHK31q3fp215Fb7El+IcLJbGDbWDS+Tn9/dwUqPZoA3LfDkuE1GGeEyu3Pfyfa4Gw1po0HNPLue8LofRXZjIcMxrAWhwEhaTdOc0Zq8SL96+ZNnA8F84R7oDWpjJ1B3tPNvd3KOTkuc1TjwmFXqL8a69Qv1YtxERAREQEREBERAREQEREBVe1p7LYufad4XoPMX7laLIdLttfJZ2O6sPztFkuLaou5NPJTJbdRXPKYzdaHD4WgpAjWS/LWQAfm7B4vfWlXrk7wvVnTKUi+ojrded1Xrp6vcfJX8PL2Y+Px+7UGNRp4hSz/5Zy/UM5VncNa3ervUN3TuUA58PG7917m6cvVPmnh5exf5HH7tbs2Xez2dR4H/AJ+9TllOiW3flMryYurIZwdm+k3m0LVqlll1W2GUym4IiKFhERAREQEREBERAREQFzr0nxgzQWQOzpv5vs8t3O10Vc69KEpE0FaHKdd53ncDpxWvF6ow5/RUHGNytDSZHFxpscbMz3m9Q1ubhepNBoOpGiR7Inq3/JsO3Wutlc9/2hEAzykKjnaBic50UQMskjMNneW5e3K9kEQBN5c8bnHcMzgTYqqLHbXnLXSkxECE4gyPIPZExjycmuMjSwNAq9dwJXVjjnlfPUcXTjqax6r/AJGiOynHRuJwMhu8vzrLPiHya/ZVbjWSQuAlidHmOUOa7PG51+qHtIp3Jrw0nkVAx0krZ8VEHRSNw75A7O1mYsia0vkIbuoPvWs2V1XRClYPbEhAge0SRPibJIwuYXiB0QeTCbvLWrSdWFo1BoF05TvjltPRL2yx1+Z9NT6NiOvlof2Q119sc10Rc69F9FznW4uMRDroW5stF1DQXV0Oa6KuXlu8q7eCawkERFk2EREBERAREQEREBERAXO/SawddCTfq1Q4252nP/xdEXPPSXE4zwFrM1Ns7vaOm8cD8VpxeqMef0Vj+kkOKgvERhnVdZHiHdhr3RyxvLmyHN9DM4nT2jelLMDbEhZkBiLOrfFl6thDmPm605uZEnaafokngStmGdplChd24AFlMcC22ureAaqj3blWy4KB4t2BdmqzlDWEHKXEFzHAZtO+7Guq9HC6nltxTl6eykf0kxDy4udG4vdK91xs1M8YZLu4ODB5crB+8HtfEvqCPqndhsdGJtNY2B0QLzyEbiNfEa3dn/ROFaf1Wd2o+sc3Wr+nRAvf3FWGEDMtMZ1TbrLlDNaGv7W+r7ilvbtjpN52r9GkQbLIwEkMiawX/l2fEnX3roawfo6b89iD+yz+fgt4vO5PVXZweiCIizbCIiAiIgIiICIiAiIgLLdKNiR4mZge6QZQ09gt35ne00/yAtSqbaNCcHeS0WOWprz/ANlMulcpMpqq6ToRE5mXrpgDX1fD7Kj/ANW8XCaX+Fn4LVRO04r2tP6nxFfDx/bWMHo1j+vk/havKX0bx/3iX3NYtxYUfEOFKO3tPifR4c/PzftRdE9itw0kjWve/M0HtBo9UndX7y06qNmD555v6Og527U/Aeat0Xk1BEREiIiAiIgIiICIiAiIgKm2g2pwToC0Vryu/vVyqTaX6x9gfe5EVaRaheoCjwt0XuGIl9Uo+JGi9ixRsSzREImzBczjwDa95d/1VuqXZZHXur2NdOOYVw1V0hBEREiIiAiIgIiICIiAiIgKj2rZnaA5wpoqq0sm947h5K8Wf2093XtyMY4hmuZxbduNahrqqj5oirOC63n31+C9+1z+AUTDYh9C4x7ng/eApPyh3sHzb+KD9Id7R8h+C8MQXVvP8+C9zOeDb7rCi4id1eoPe78Agj7JJEzxZNtzUeYcAK7tVcqh2IPn3ksYHFvrNJJoHUGwDxHkr5CCIiJEREBERAREQEREBERAWa6Q7QihxDS97hbACGse+u0cppgJ118KWlVBtV1Ykf4bf9b0HvhNswFoPWD7TXtPk5oKmDacP1kfmvKFxrefMqQ0eKIeEu2IAP0sY99/coc+3sPX6TN+5HK74NaVZOB5nzUbEjvPmUEHYOIZJO9zXP0ZlDXMcwG32XU4DuC0Kzuym/nXfkdrqTVjmtEiRERAREQEREBERAREQEREBUG22ViI3cHRub72vBA8nnyKv1Fx+BErQLykHMCNaNfEUUHjhhopjGqLFhHgDtCx5HxG9U+2MPtF2URPia0+u6M5Xt03RiRrmkk77I0HDW7Y47ut6Uyy6ZvW2ha4OFggjUWDYsGju7wouKZoqXYuF2hG57HuYY8oc18uQuzEnMzLEAAON8b4Urs4R+UguDnE3Z0A0AoAbhp8d6ZY6vnsxy6p5aV2x2E4lx4CMg+Lnivg0q/UTAYERg62XHMT31QA7qClqq4iIgIiICIiD//Z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07504" y="764704"/>
            <a:ext cx="8712968" cy="60939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1-DINAMARCA 48,20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2- SUÉCIA 46,40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3-ITÁLIA 43,50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4- BÉLGICA 43,20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5- FINLÂNDIA  43,10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6-ÁUSTRIA 42,80</a:t>
            </a: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7-FRANÇA 41,90</a:t>
            </a:r>
          </a:p>
          <a:p>
            <a:r>
              <a:rPr lang="pt-BR" sz="3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pt-BR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pt-BR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14-</a:t>
            </a:r>
            <a:r>
              <a:rPr lang="pt-BR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BRASIL</a:t>
            </a:r>
            <a:r>
              <a:rPr lang="pt-BR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34,5</a:t>
            </a:r>
            <a:endParaRPr lang="pt-BR" sz="6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14339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Fiscal)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357694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De certa forma, a arrecadação das receitas federais expressa: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Aumento da Carga Tributária. O Brasil tem a 14 maior CARGA TRIBUTÁRIA do </a:t>
            </a:r>
          </a:p>
          <a:p>
            <a:pPr marL="400050" indent="-400050"/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mundo, o que inibe crescimento econômico e investimentos, quebra de empresas...</a:t>
            </a:r>
          </a:p>
          <a:p>
            <a:pPr marL="400050" indent="-400050"/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www.ipeadata.gov.br/ExibeSerie.aspx?serid=1634924883&amp;module=M&amp;chart=ChartsImage5948750121408645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572560" cy="3357586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Fiscal)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357694"/>
            <a:ext cx="87868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 dívida do setor público está se elevando;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Isso deve-se em partes aos maiores Gastos do Governo (PAC, Bolsa Família, Previdência, Funcionalismo Público...)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Atualmente, a ARRECADAÇÃO FISCAL &gt; DÍVIDA PÚBLICA, portanto, o AJUSTE FISCAL é mais um PONTO POSITIVO  para a economia brasileira. </a:t>
            </a:r>
          </a:p>
        </p:txBody>
      </p:sp>
      <p:pic>
        <p:nvPicPr>
          <p:cNvPr id="41986" name="Picture 2" descr="http://www.ipeadata.gov.br/ExibeSerie.aspx?serid=31918&amp;module=M&amp;chart=ChartsImage6555762112375805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3357586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960822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Consumo de energia elétrica pode indicar maior atividade industrial e renda da população. 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Portanto, o mercado consumidor está aquecido. Crescendo muito!!!</a:t>
            </a: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www.ipeadata.gov.br/ExibeSerie.aspx?serid=2027247947&amp;module=M&amp;chart=ChartsImage1260818340971382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001156" cy="3714776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572008"/>
            <a:ext cx="87868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Outro bom indicador de MERCADO AQUECIDO é a admissões de empregados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 partir de 1999 a tendência é crescente, com algumas oscilações para baixo em períodos de crise . Ex.: Crise financeira dos EUA (2008) refletiu em menor admissão no Brasil em 2009. O governo REDUZIU o IPI ( Imposto sobre produtos industrializados) para veículos automotores e “linha branca” como fogão e geladeira como forma de atenuá-la</a:t>
            </a:r>
          </a:p>
        </p:txBody>
      </p:sp>
      <p:pic>
        <p:nvPicPr>
          <p:cNvPr id="45058" name="Picture 2" descr="http://www.ipeadata.gov.br/ExibeSerie.aspx?serid=231410417&amp;module=M&amp;chart=ChartsImage4956007723723012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350046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071942"/>
            <a:ext cx="8786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Observa-se nos últimos anos uma REDUÇÃO DA POBREZA, o que favorece o desenvolvimento econômico da nação. Menos POBRE mais RENDA...</a:t>
            </a:r>
            <a:r>
              <a:rPr lang="pt-BR" b="1" dirty="0" err="1" smtClean="0">
                <a:latin typeface="Times New Roman" pitchFamily="18" charset="0"/>
                <a:cs typeface="Times New Roman" pitchFamily="18" charset="0"/>
              </a:rPr>
              <a:t>e.</a:t>
            </a: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...mais VENDAS!!!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Em partes deve-se: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buAutoNum type="romanUcParenR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Políticas como BOLSA FAMÍLIA</a:t>
            </a:r>
          </a:p>
          <a:p>
            <a:pPr marL="400050" indent="-400050">
              <a:buAutoNum type="romanUcParenR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Controle da INFLAÇÃO. A renda da população ficou mais protegida no decorrer do ano corrente. </a:t>
            </a:r>
          </a:p>
        </p:txBody>
      </p:sp>
      <p:pic>
        <p:nvPicPr>
          <p:cNvPr id="48130" name="Picture 2" descr="http://www.ipeadata.gov.br/ExibeSerie.aspx?serid=37814&amp;module=M&amp;chart=ChartsImage1068049135656720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643998" cy="2928958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202676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MERCADO AQUECIDO!!! Maior consumo final das FAMÍLIAS. </a:t>
            </a:r>
          </a:p>
        </p:txBody>
      </p:sp>
      <p:pic>
        <p:nvPicPr>
          <p:cNvPr id="53250" name="Picture 2" descr="http://www.ipeadata.gov.br/ExibeSerie.aspx?serid=35938&amp;module=M&amp;chart=ChartsImage4278368012387682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143932" cy="3233739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1" y="984250"/>
            <a:ext cx="7908949" cy="515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Monetária:definição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Maneira como o Estado controla a oferta de dinheiro que circula na economia;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Controla a oferta de moeda e taxa de juros.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1000-mil-cruzados---carim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857760"/>
            <a:ext cx="3143272" cy="155509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364" name="Picture 4" descr="nota-de-1-re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286124"/>
            <a:ext cx="3829050" cy="180975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366" name="Picture 6" descr="Fotos de  cédulas de cruzado e cruzeir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857760"/>
            <a:ext cx="3274292" cy="157166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6" descr="http://italo.com.br/portal/images/stories/0001_gerais/logo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103313"/>
            <a:ext cx="8893175" cy="525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RENDA)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1" y="1006475"/>
            <a:ext cx="8694768" cy="485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Externa)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071942"/>
            <a:ext cx="87868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O Investimento Direto Estrangeiro, representa em partes a entrada de empresas estrangeiras no Brasil, a exemplo de multinacionais.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/>
              <a:t>Mão de obra ainda relativamente barata, apesar dos elevados encargos sociais e tributários sobre a folha de pagamento é um incentivo.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Abundância de recursos naturais e clima favorável para cultivar commodities, como milho, soja e trigo.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Esse aspecto está favorável no Brasil!!!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www.ipeadata.gov.br/ExibeSerie.aspx?serid=39559&amp;module=M&amp;chart=ChartsImage6451819216626597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358246" cy="3071834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Externa)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572008"/>
            <a:ext cx="8786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As reservas internacionais representam um bom indicador de pagamento do Brasil perante aos países estrangeiros.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Representa a quantidade de “divisas”, isto é, moeda forte como o DÓLAR.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De certa forma, vem aumentando devido o aumento das EXPORTAÇÕES. Isto porque, quando EXPORTAMOS, ocorre a entrada de DÓLARES. </a:t>
            </a: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www.ipeadata.gov.br/ExibeSerie.aspx?serid=32289&amp;module=M&amp;chart=ChartsImage814936913945337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857232"/>
            <a:ext cx="8786842" cy="350046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Externa)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572008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A BALANÇA COMERCIAL  ( EXPORTAÇÃO – IMPORTAÇÃO)  está com o SALDO SUPERAVITÁRIO em quase todo o período de 1996 a 2011</a:t>
            </a:r>
          </a:p>
          <a:p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Atualmente ela está em ascensão. Isto é um bom indicador de que os fundamentos macroeconômicos da nação esta BLINDADA!!</a:t>
            </a:r>
          </a:p>
        </p:txBody>
      </p:sp>
      <p:pic>
        <p:nvPicPr>
          <p:cNvPr id="51202" name="Picture 2" descr="http://www.ipeadata.gov.br/ExibeSerie.aspx?serid=32557&amp;module=M&amp;chart=ChartsImage159755253058523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072494" cy="3429024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(Política Externa)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572008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  A TAXA DE CÂMBIO se desvalorizou muito até 2002 quando chegou quase a R$4,00. Isto favoreceu muito os exportadores!!</a:t>
            </a:r>
          </a:p>
          <a:p>
            <a:pPr>
              <a:buFont typeface="Wingdings" pitchFamily="2" charset="2"/>
              <a:buChar char="q"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Entretanto, a partir de 2002 a TAXA DE CÂMBIO se valorizou passando de quase R$ 4,00 para R$ 1,85 em SETEMBRO DE 2011. </a:t>
            </a:r>
          </a:p>
        </p:txBody>
      </p:sp>
      <p:pic>
        <p:nvPicPr>
          <p:cNvPr id="52226" name="Picture 2" descr="http://www.ipeadata.gov.br/ExibeSerie.aspx?stub=1&amp;serid32099=32099&amp;PerMetodo=Media&amp;MinData=1995-01-01&amp;MaxData=2011-12-01&amp;module=M&amp;chart=ChartsImage5620893119979118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86808" cy="350046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(RISCO-BRASIL)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14282" y="1285860"/>
            <a:ext cx="878687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Risco Brasil em queda, marcando aproximadamente 230 pontos (2,3% </a:t>
            </a:r>
            <a:r>
              <a:rPr lang="pt-BR" sz="2400" b="1" dirty="0" err="1" smtClean="0">
                <a:latin typeface="Times New Roman" pitchFamily="18" charset="0"/>
                <a:cs typeface="Times New Roman" pitchFamily="18" charset="0"/>
              </a:rPr>
              <a:t>a.a.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) acima da taxa de juros internacional (12/09/11). País possui selo de “</a:t>
            </a:r>
            <a:r>
              <a:rPr lang="pt-BR" sz="2400" b="1" dirty="0" err="1" smtClean="0">
                <a:latin typeface="Times New Roman" pitchFamily="18" charset="0"/>
                <a:cs typeface="Times New Roman" pitchFamily="18" charset="0"/>
              </a:rPr>
              <a:t>Investment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Grade”, conferido pelas três principais agências de “</a:t>
            </a:r>
            <a:r>
              <a:rPr lang="pt-BR" sz="2400" b="1" dirty="0" err="1" smtClean="0">
                <a:latin typeface="Times New Roman" pitchFamily="18" charset="0"/>
                <a:cs typeface="Times New Roman" pitchFamily="18" charset="0"/>
              </a:rPr>
              <a:t>Rating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” internacionais.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Pela primeira vez na história, os investidores enxergam mais 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risco de calote</a:t>
            </a: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dos Estados Unidos que do Brasil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As dificuldades enfrentadas pela economia americana e as tensões no Congresso americano em relação ao teto para o endividamento que será atingido em julho geram incertezas nos mercados;</a:t>
            </a:r>
            <a:endParaRPr lang="pt-B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2844" y="4572008"/>
            <a:ext cx="8786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  PIB: CONSUMO + GOVERNO + INVESTIMENTO + ( EXPORTAÇÃO – IMPORTAÇÃO)</a:t>
            </a:r>
          </a:p>
          <a:p>
            <a:pPr>
              <a:buFont typeface="Wingdings" pitchFamily="2" charset="2"/>
              <a:buChar char="q"/>
            </a:pPr>
            <a:endParaRPr lang="pt-B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PIB do Brasil cresceu muito a partir de 1993, quando estabilizamos a INFLAÇÃO.</a:t>
            </a:r>
          </a:p>
          <a:p>
            <a:pPr>
              <a:buFont typeface="Wingdings" pitchFamily="2" charset="2"/>
              <a:buChar char="q"/>
            </a:pPr>
            <a:endParaRPr lang="pt-B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 No ano de 2010 bateu RECORDE, superando a casa dos R$3 trilhões...o que solidifica o Brasil como uma das nações mais fortes do MUNDO, portanto, fazendo por merecer estar no time dos BRICS ( BRASIL, RÚSSIA, ÍNDIA,CHINA E ÁFRICA DO SUL)</a:t>
            </a:r>
            <a:endParaRPr lang="pt-BR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pt-B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pt-BR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 descr="http://www.ipeadata.gov.br/ExibeSerie.aspx?stub=1&amp;serid521274780=521274780&amp;PerID=6&amp;PerMetodo=FimPeriodo&amp;MinData=1990-01-01&amp;MaxData=2011-07-01&amp;module=M&amp;chart=ChartsImage495817920873869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643998" cy="350046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1" y="960438"/>
            <a:ext cx="8385203" cy="518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italo.com.br/portal/images/stories/0001_gerai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7126" y="1285860"/>
            <a:ext cx="87868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2400" b="1" dirty="0" smtClean="0"/>
              <a:t>Grandes reservas de recursos naturais: minérios, petróleo, gás natural, geração de energia elétrica, terras agriculturáveis e clima favorável, o que favorece grande produção de commodities.</a:t>
            </a:r>
          </a:p>
          <a:p>
            <a:endParaRPr lang="pt-BR" sz="2400" dirty="0" smtClean="0"/>
          </a:p>
          <a:p>
            <a:pPr>
              <a:buFont typeface="Wingdings" pitchFamily="2" charset="2"/>
              <a:buChar char="q"/>
            </a:pPr>
            <a:r>
              <a:rPr lang="pt-BR" sz="2400" b="1" dirty="0" smtClean="0"/>
              <a:t>Moderno e diversificado parque industrial instalado no país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/>
          </a:p>
          <a:p>
            <a:pPr>
              <a:buFont typeface="Wingdings" pitchFamily="2" charset="2"/>
              <a:buChar char="q"/>
            </a:pPr>
            <a:endParaRPr lang="pt-BR" sz="2400" dirty="0" smtClean="0"/>
          </a:p>
          <a:p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Ver imagem em tamanho grand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2571769" cy="23812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0420" name="Picture 4" descr="http://t1.gstatic.com/images?q=tbn:ANd9GcSvHxoI6tz4LHtnOKRsKGwDWLkP0kLVZwA3v3gmfS-Ia8wkzyO_Q1E1r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3" y="4143379"/>
            <a:ext cx="2357455" cy="259677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0422" name="Picture 6" descr="http://t0.gstatic.com/images?q=tbn:ANd9GcQ26WPIaZ5eX2Duj444rmy3G1kJV-GGB7XTXQLj3imZSYJVEkAm6uTThw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3643314"/>
            <a:ext cx="2571768" cy="2654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6" descr="http://italo.com.br/portal/images/stories/0001_gerais/logo.pn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Monetária:objetivo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Expansão econômica;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Pleno emprego;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Minimizar a inflação;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Equilibrar a Balança de Pagamentos;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7126" y="1285860"/>
            <a:ext cx="87868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2400" b="1" dirty="0" smtClean="0"/>
              <a:t> Entretanto: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r>
              <a:rPr lang="pt-BR" sz="2400" b="1" dirty="0" smtClean="0"/>
              <a:t>I)</a:t>
            </a:r>
            <a:r>
              <a:rPr lang="pt-BR" sz="2400" b="1" dirty="0" smtClean="0">
                <a:cs typeface="Times New Roman" pitchFamily="18" charset="0"/>
              </a:rPr>
              <a:t>Baixo nível de investimento em educação, pesquisa e desenvolvimento (P &amp; D), fazendo do país um grande importador de tecnologias.</a:t>
            </a:r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endParaRPr lang="pt-BR" sz="2400" b="1" dirty="0" smtClean="0"/>
          </a:p>
          <a:p>
            <a:pPr>
              <a:buFont typeface="Wingdings" pitchFamily="2" charset="2"/>
              <a:buChar char="q"/>
            </a:pPr>
            <a:endParaRPr lang="pt-BR" sz="2400" dirty="0" smtClean="0"/>
          </a:p>
          <a:p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t1.gstatic.com/images?q=tbn:ANd9GcRYSrfnYrXOjz_sq-hLZQd1BsoII0TWkN3tCfNXI2Xf0KZNDttXVstlK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758" y="3500438"/>
            <a:ext cx="2697346" cy="24288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5300" name="Picture 4" descr="http://t2.gstatic.com/images?q=tbn:ANd9GcQBqBFraw84FD8FtJEvMVtXJv2i2aZcbK4aQl0mTu8PId-IDN97rL5tBKwrL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8278" y="3214685"/>
            <a:ext cx="2568168" cy="247444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5302" name="Picture 6" descr="http://t0.gstatic.com/images?q=tbn:ANd9GcQTGY9sOz8PxkuTL1q9qUYxq4xlNecUxmbnjfD8v8x5_qaOxQrLfqo0xw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214686"/>
            <a:ext cx="2639574" cy="28575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6" descr="http://italo.com.br/portal/images/stories/0001_gerais/logo.pn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7126" y="1285860"/>
            <a:ext cx="87868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2400" b="1" dirty="0" smtClean="0"/>
              <a:t> Entretanto: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/>
          </a:p>
          <a:p>
            <a:pPr algn="just" eaLnBrk="0" hangingPunct="0">
              <a:tabLst>
                <a:tab pos="495300" algn="l"/>
              </a:tabLst>
            </a:pPr>
            <a:r>
              <a:rPr lang="pt-BR" sz="2400" b="1" dirty="0" smtClean="0">
                <a:cs typeface="Times New Roman" pitchFamily="18" charset="0"/>
              </a:rPr>
              <a:t>II)Judiciário muito lento, com 7 anos em média para julgar um processo.</a:t>
            </a:r>
          </a:p>
          <a:p>
            <a:pPr algn="just" eaLnBrk="0" hangingPunct="0">
              <a:tabLst>
                <a:tab pos="495300" algn="l"/>
              </a:tabLst>
            </a:pPr>
            <a:endParaRPr lang="pt-BR" sz="2400" b="1" dirty="0" smtClean="0">
              <a:cs typeface="Times New Roman" pitchFamily="18" charset="0"/>
            </a:endParaRPr>
          </a:p>
          <a:p>
            <a:pPr algn="just" eaLnBrk="0" hangingPunct="0">
              <a:tabLst>
                <a:tab pos="495300" algn="l"/>
              </a:tabLst>
            </a:pPr>
            <a:r>
              <a:rPr lang="pt-BR" sz="2400" b="1" dirty="0" smtClean="0">
                <a:cs typeface="Times New Roman" pitchFamily="18" charset="0"/>
              </a:rPr>
              <a:t>III) Segurança pública muito aquém do ideal.</a:t>
            </a:r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endParaRPr lang="pt-BR" sz="2400" b="1" dirty="0" smtClean="0"/>
          </a:p>
          <a:p>
            <a:pPr>
              <a:buFont typeface="Wingdings" pitchFamily="2" charset="2"/>
              <a:buChar char="q"/>
            </a:pPr>
            <a:endParaRPr lang="pt-BR" sz="2400" dirty="0" smtClean="0"/>
          </a:p>
          <a:p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t2.gstatic.com/images?q=tbn:ANd9GcQyhHYKU2p1Jj5gpbERvZcmnGouk-trGla3qJBUMGW47e68Xvzo9vOL5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071942"/>
            <a:ext cx="3143272" cy="2143142"/>
          </a:xfrm>
          <a:prstGeom prst="rect">
            <a:avLst/>
          </a:prstGeom>
          <a:noFill/>
        </p:spPr>
      </p:pic>
      <p:pic>
        <p:nvPicPr>
          <p:cNvPr id="5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29600" cy="582594"/>
          </a:xfr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Cenário Negócio Brasil (PIB)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7126" y="1285860"/>
            <a:ext cx="87868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pt-BR" sz="2400" b="1" dirty="0" smtClean="0"/>
              <a:t> Entretanto: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/>
          </a:p>
          <a:p>
            <a:pPr algn="just" eaLnBrk="0" hangingPunct="0">
              <a:spcBef>
                <a:spcPct val="0"/>
              </a:spcBef>
              <a:buClrTx/>
              <a:buFontTx/>
              <a:buNone/>
              <a:tabLst>
                <a:tab pos="495300" algn="l"/>
              </a:tabLst>
            </a:pPr>
            <a:r>
              <a:rPr lang="pt-BR" sz="2400" b="1" dirty="0" smtClean="0">
                <a:ea typeface="Times New Roman" pitchFamily="18" charset="0"/>
              </a:rPr>
              <a:t>IV) Custo-Brasil: Infra estrutura deficiente em relação às estradas, portos e aeroportos, entre outros, necessitando pesados investimentos para recuperação e modernização.</a:t>
            </a: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pPr algn="just" eaLnBrk="0" hangingPunct="0">
              <a:buFontTx/>
              <a:buNone/>
              <a:tabLst>
                <a:tab pos="495300" algn="l"/>
              </a:tabLst>
            </a:pPr>
            <a:endParaRPr lang="pt-BR" sz="2400" dirty="0" smtClean="0"/>
          </a:p>
          <a:p>
            <a:endParaRPr lang="pt-BR" sz="2400" b="1" dirty="0" smtClean="0"/>
          </a:p>
          <a:p>
            <a:pPr>
              <a:buFont typeface="Wingdings" pitchFamily="2" charset="2"/>
              <a:buChar char="q"/>
            </a:pPr>
            <a:endParaRPr lang="pt-BR" sz="2400" dirty="0" smtClean="0"/>
          </a:p>
          <a:p>
            <a:r>
              <a:rPr lang="pt-B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q"/>
            </a:pPr>
            <a:endParaRPr lang="pt-B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http://t0.gstatic.com/images?q=tbn:ANd9GcSucWmSSNix6vEhvgMv8fITyYRm49RO96dTPPaNs95z8AX46dYjZRf2v2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53" y="3143248"/>
            <a:ext cx="2584611" cy="164307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5540" name="Picture 4" descr="http://t2.gstatic.com/images?q=tbn:ANd9GcTGolpBoLmQTMFkM8UZ9Y5x4AVncoLtTgWOKkHdcYmPteLBCORmnqjVR-U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143248"/>
            <a:ext cx="2905142" cy="18675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5542" name="Picture 6" descr="http://t3.gstatic.com/images?q=tbn:ANd9GcTIXILHz9aBKIFzuYOj_GauGRX-3ucnY6oxkR2mePLv_18S4zJU-Qy3S0U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714884"/>
            <a:ext cx="2893239" cy="19288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6" descr="http://italo.com.br/portal/images/stories/0001_gerais/logo.pn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Monetária : instrumentos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Quem executa a política monetária no Brasil é o Banco Central (BACEN);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Os instrumentos mais utilizados são:</a:t>
            </a:r>
          </a:p>
          <a:p>
            <a:pPr>
              <a:buNone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Taxa de juros; 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Emissão de moeda;</a:t>
            </a:r>
          </a:p>
          <a:p>
            <a:pPr marL="571500" indent="-571500">
              <a:buAutoNum type="romanUcParenR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“Open Market”;</a:t>
            </a:r>
          </a:p>
          <a:p>
            <a:pPr>
              <a:buFont typeface="Wingdings" pitchFamily="2" charset="2"/>
              <a:buChar char="q"/>
            </a:pPr>
            <a:endParaRPr lang="pt-BR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4.bp.blogspot.com/_jBwqmC5zfrI/RtZNs8Pk_4I/AAAAAAAAAAc/-blz9S7_Vhw/s1600/BACE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429000"/>
            <a:ext cx="2319334" cy="313423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Fiscal:definição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É a política de receitas (carga tributária) e despesas do Estado (Governo);</a:t>
            </a:r>
          </a:p>
          <a:p>
            <a:pPr>
              <a:buNone/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brunoshiguemoto.files.wordpress.com/2010/12/imposto1.jpg?w=330&amp;h=2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34"/>
            <a:ext cx="3758260" cy="314327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2292" name="Picture 4" descr="http://noticias.r7.com/blogs/eduardo-marini/files/2010/09/itaquer%C3%A3o-5-terre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71810"/>
            <a:ext cx="4286280" cy="321471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6" descr="http://italo.com.br/portal/images/stories/0001_gerais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Política Fiscal:objetivos</a:t>
            </a:r>
            <a:endParaRPr lang="pt-BR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pt-BR" dirty="0" smtClean="0"/>
              <a:t> Função </a:t>
            </a:r>
            <a:r>
              <a:rPr lang="pt-BR" dirty="0" err="1" smtClean="0"/>
              <a:t>Alocativa</a:t>
            </a:r>
            <a:r>
              <a:rPr lang="pt-BR" dirty="0" smtClean="0"/>
              <a:t> ( fornecimento de bens e serviços);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Função distributiva ( distribuição de renda justa);</a:t>
            </a:r>
          </a:p>
          <a:p>
            <a:pPr>
              <a:buFont typeface="Wingdings" pitchFamily="2" charset="2"/>
              <a:buChar char="q"/>
            </a:pPr>
            <a:r>
              <a:rPr lang="pt-BR" dirty="0" smtClean="0"/>
              <a:t>Função estabilizadora ( crescimento econômico, pleno emprego e controle da inflação);</a:t>
            </a:r>
            <a:endParaRPr lang="pt-BR" dirty="0"/>
          </a:p>
        </p:txBody>
      </p:sp>
      <p:pic>
        <p:nvPicPr>
          <p:cNvPr id="5" name="Picture 6" descr="http://italo.com.br/portal/images/stories/0001_gerais/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6405590"/>
            <a:ext cx="1312059" cy="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2773</Words>
  <Application>Microsoft Office PowerPoint</Application>
  <PresentationFormat>Apresentação na tela (4:3)</PresentationFormat>
  <Paragraphs>376</Paragraphs>
  <Slides>62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62</vt:i4>
      </vt:variant>
    </vt:vector>
  </HeadingPairs>
  <TitlesOfParts>
    <vt:vector size="63" baseType="lpstr">
      <vt:lpstr>Tema do Office</vt:lpstr>
      <vt:lpstr>Apresentação do PowerPoint</vt:lpstr>
      <vt:lpstr>Cenário econômico e financeiro do Brasil atual. </vt:lpstr>
      <vt:lpstr>Políticas Econômicas: objetivos</vt:lpstr>
      <vt:lpstr>Políticas Econômicas: desdobramentos</vt:lpstr>
      <vt:lpstr>Política Monetária:definição</vt:lpstr>
      <vt:lpstr>Política Monetária:objetivo</vt:lpstr>
      <vt:lpstr>Política Monetária : instrumentos</vt:lpstr>
      <vt:lpstr>Política Fiscal:definição</vt:lpstr>
      <vt:lpstr>Política Fiscal:objetivos</vt:lpstr>
      <vt:lpstr>Política Fiscal:situações</vt:lpstr>
      <vt:lpstr>Política Externa:objetivos</vt:lpstr>
      <vt:lpstr>Política Externa:objetivos</vt:lpstr>
      <vt:lpstr>Política de Renda:objetivos</vt:lpstr>
      <vt:lpstr>Conclusões</vt:lpstr>
      <vt:lpstr>Indicadores econômicos</vt:lpstr>
      <vt:lpstr>Produto Interno Bruto (PIB)</vt:lpstr>
      <vt:lpstr>Produto Nacional Bruto (PNB)</vt:lpstr>
      <vt:lpstr>Inflação</vt:lpstr>
      <vt:lpstr>Taxa de Câmbio</vt:lpstr>
      <vt:lpstr>Taxa SELIC</vt:lpstr>
      <vt:lpstr>RISCO-PAÍS</vt:lpstr>
      <vt:lpstr>RISCO-PAÍS</vt:lpstr>
      <vt:lpstr>Apresentação do PowerPoint</vt:lpstr>
      <vt:lpstr>CENÁRIO ECONÔMICO BRASIL</vt:lpstr>
      <vt:lpstr>Cenário Negócio Brasil (Política Monetária)</vt:lpstr>
      <vt:lpstr>Cenário Negócio Brasil (Política Monetária)</vt:lpstr>
      <vt:lpstr>Cenário Negócio Brasil (Política Monetária)</vt:lpstr>
      <vt:lpstr>Cenário Negócio Brasil (Política Monetária)</vt:lpstr>
      <vt:lpstr>Cenário Negócio Brasil (Política Fiscal)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Negócio Brasil (Política Fiscal)</vt:lpstr>
      <vt:lpstr>Cenário Negócio Brasil (Política Fiscal)</vt:lpstr>
      <vt:lpstr>Cenário Negócio Brasil (Renda)</vt:lpstr>
      <vt:lpstr>Cenário Negócio Brasil (Renda)</vt:lpstr>
      <vt:lpstr>Cenário Negócio Brasil (Renda)</vt:lpstr>
      <vt:lpstr>Cenário Negócio Brasil (Renda)</vt:lpstr>
      <vt:lpstr>Cenário Negócio Brasil (Política RENDA)</vt:lpstr>
      <vt:lpstr>Cenário Negócio Brasil (Política RENDA)</vt:lpstr>
      <vt:lpstr>Cenário Negócio Brasil (Política RENDA)</vt:lpstr>
      <vt:lpstr>Cenário Negócio Brasil (Política Externa)</vt:lpstr>
      <vt:lpstr>Cenário Negócio Brasil (Política Externa)</vt:lpstr>
      <vt:lpstr>Cenário Negócio Brasil (Política Externa)</vt:lpstr>
      <vt:lpstr>Cenário Negócio Brasil (Política Externa)</vt:lpstr>
      <vt:lpstr>Cenário Negócio Brasil (RISCO-BRASIL)</vt:lpstr>
      <vt:lpstr>Cenário Negócio Brasil (PIB)</vt:lpstr>
      <vt:lpstr>Cenário Negócio Brasil (PIB)</vt:lpstr>
      <vt:lpstr>Cenário Negócio Brasil (PIB)</vt:lpstr>
      <vt:lpstr>Cenário Negócio Brasil (PIB)</vt:lpstr>
      <vt:lpstr>Cenário Negócio Brasil (PIB)</vt:lpstr>
      <vt:lpstr>Cenário Negócio Brasil (PIB)</vt:lpstr>
    </vt:vector>
  </TitlesOfParts>
  <Company>Centro Universitario Italo Brasileiro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Cenário econômico e financeiro do Brasil atual. Pontos positivos.</dc:title>
  <dc:creator>laboratorio</dc:creator>
  <cp:lastModifiedBy>Augusto</cp:lastModifiedBy>
  <cp:revision>72</cp:revision>
  <dcterms:created xsi:type="dcterms:W3CDTF">2011-09-06T17:54:25Z</dcterms:created>
  <dcterms:modified xsi:type="dcterms:W3CDTF">2011-10-20T07:55:31Z</dcterms:modified>
</cp:coreProperties>
</file>