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74" r:id="rId3"/>
    <p:sldId id="273" r:id="rId4"/>
    <p:sldId id="262" r:id="rId5"/>
    <p:sldId id="263" r:id="rId6"/>
    <p:sldId id="264" r:id="rId7"/>
    <p:sldId id="265" r:id="rId8"/>
    <p:sldId id="266" r:id="rId9"/>
    <p:sldId id="268" r:id="rId10"/>
    <p:sldId id="267" r:id="rId11"/>
    <p:sldId id="269" r:id="rId12"/>
    <p:sldId id="270" r:id="rId13"/>
    <p:sldId id="271" r:id="rId14"/>
    <p:sldId id="272" r:id="rId15"/>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149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3BA8F9-4EAF-44B5-908C-7565BE3B193A}"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GB"/>
        </a:p>
      </dgm:t>
    </dgm:pt>
    <dgm:pt modelId="{67454286-D875-4ADF-A47E-FBB84C4045BB}">
      <dgm:prSet phldrT="[Text]"/>
      <dgm:spPr/>
      <dgm:t>
        <a:bodyPr/>
        <a:lstStyle/>
        <a:p>
          <a:r>
            <a:rPr lang="en-GB" b="1" dirty="0" smtClean="0"/>
            <a:t>2.Mapeie o </a:t>
          </a:r>
          <a:r>
            <a:rPr lang="en-GB" b="1" dirty="0" err="1" smtClean="0"/>
            <a:t>processo</a:t>
          </a:r>
          <a:endParaRPr lang="en-GB" b="1" dirty="0"/>
        </a:p>
      </dgm:t>
    </dgm:pt>
    <dgm:pt modelId="{03A8DFF4-1B31-46D1-A89E-4563C2C021A0}" type="parTrans" cxnId="{618975FA-C0CE-4799-B586-7406EFF74B17}">
      <dgm:prSet/>
      <dgm:spPr/>
      <dgm:t>
        <a:bodyPr/>
        <a:lstStyle/>
        <a:p>
          <a:endParaRPr lang="en-GB"/>
        </a:p>
      </dgm:t>
    </dgm:pt>
    <dgm:pt modelId="{BB7CAA8B-2CCA-4CD8-AC0A-E00A63AE7B87}" type="sibTrans" cxnId="{618975FA-C0CE-4799-B586-7406EFF74B17}">
      <dgm:prSet/>
      <dgm:spPr>
        <a:solidFill>
          <a:schemeClr val="accent2"/>
        </a:solidFill>
      </dgm:spPr>
      <dgm:t>
        <a:bodyPr/>
        <a:lstStyle/>
        <a:p>
          <a:endParaRPr lang="en-GB"/>
        </a:p>
      </dgm:t>
    </dgm:pt>
    <dgm:pt modelId="{7137EA63-400D-4F4D-8576-08B011747688}">
      <dgm:prSet phldrT="[Text]"/>
      <dgm:spPr/>
      <dgm:t>
        <a:bodyPr/>
        <a:lstStyle/>
        <a:p>
          <a:r>
            <a:rPr lang="en-GB" b="1" dirty="0" smtClean="0"/>
            <a:t>3.Estabeleça um </a:t>
          </a:r>
          <a:r>
            <a:rPr lang="en-GB" b="1" dirty="0" err="1" smtClean="0"/>
            <a:t>fluxo</a:t>
          </a:r>
          <a:endParaRPr lang="en-GB" b="1" dirty="0"/>
        </a:p>
      </dgm:t>
    </dgm:pt>
    <dgm:pt modelId="{F1EDFF32-DAEA-4752-B0C4-CB7DF36CFD8C}" type="parTrans" cxnId="{61EB7DA2-8FE3-4F33-956C-9839D2773719}">
      <dgm:prSet/>
      <dgm:spPr/>
      <dgm:t>
        <a:bodyPr/>
        <a:lstStyle/>
        <a:p>
          <a:endParaRPr lang="en-GB"/>
        </a:p>
      </dgm:t>
    </dgm:pt>
    <dgm:pt modelId="{0A325325-3F3A-4AF9-A138-6B1E2EA67651}" type="sibTrans" cxnId="{61EB7DA2-8FE3-4F33-956C-9839D2773719}">
      <dgm:prSet/>
      <dgm:spPr>
        <a:solidFill>
          <a:schemeClr val="accent2"/>
        </a:solidFill>
      </dgm:spPr>
      <dgm:t>
        <a:bodyPr/>
        <a:lstStyle/>
        <a:p>
          <a:endParaRPr lang="en-GB"/>
        </a:p>
      </dgm:t>
    </dgm:pt>
    <dgm:pt modelId="{777F6DA5-DDB1-4A0A-A93D-47E60F20E5D7}">
      <dgm:prSet phldrT="[Text]"/>
      <dgm:spPr/>
      <dgm:t>
        <a:bodyPr/>
        <a:lstStyle/>
        <a:p>
          <a:r>
            <a:rPr lang="en-GB" b="1" dirty="0" smtClean="0"/>
            <a:t>4</a:t>
          </a:r>
          <a:r>
            <a:rPr lang="en-GB" b="1" dirty="0" smtClean="0">
              <a:solidFill>
                <a:srgbClr val="FF0000"/>
              </a:solidFill>
            </a:rPr>
            <a:t>. Implement Pull</a:t>
          </a:r>
          <a:endParaRPr lang="en-GB" b="1" dirty="0">
            <a:solidFill>
              <a:srgbClr val="FF0000"/>
            </a:solidFill>
          </a:endParaRPr>
        </a:p>
      </dgm:t>
    </dgm:pt>
    <dgm:pt modelId="{85B396C7-4486-4B9F-8B59-0ACC06818CF4}" type="parTrans" cxnId="{F531D67D-ABDB-4C1F-B1E0-7C305C09850F}">
      <dgm:prSet/>
      <dgm:spPr/>
      <dgm:t>
        <a:bodyPr/>
        <a:lstStyle/>
        <a:p>
          <a:endParaRPr lang="en-GB"/>
        </a:p>
      </dgm:t>
    </dgm:pt>
    <dgm:pt modelId="{CE91D00F-5587-4A2E-AFAF-A68E751C317C}" type="sibTrans" cxnId="{F531D67D-ABDB-4C1F-B1E0-7C305C09850F}">
      <dgm:prSet/>
      <dgm:spPr>
        <a:solidFill>
          <a:schemeClr val="accent2"/>
        </a:solidFill>
      </dgm:spPr>
      <dgm:t>
        <a:bodyPr/>
        <a:lstStyle/>
        <a:p>
          <a:endParaRPr lang="en-GB"/>
        </a:p>
      </dgm:t>
    </dgm:pt>
    <dgm:pt modelId="{BFEC8FDC-8F20-4651-B698-14DC4C946AC1}">
      <dgm:prSet phldrT="[Text]"/>
      <dgm:spPr/>
      <dgm:t>
        <a:bodyPr/>
        <a:lstStyle/>
        <a:p>
          <a:r>
            <a:rPr lang="en-GB" b="1" dirty="0" smtClean="0"/>
            <a:t>5. </a:t>
          </a:r>
          <a:r>
            <a:rPr lang="en-GB" b="1" dirty="0" err="1" smtClean="0"/>
            <a:t>Trabalhe</a:t>
          </a:r>
          <a:r>
            <a:rPr lang="en-GB" b="1" dirty="0" smtClean="0"/>
            <a:t> </a:t>
          </a:r>
          <a:r>
            <a:rPr lang="en-GB" b="1" dirty="0" err="1" smtClean="0"/>
            <a:t>em</a:t>
          </a:r>
          <a:r>
            <a:rPr lang="en-GB" b="1" dirty="0" smtClean="0"/>
            <a:t> </a:t>
          </a:r>
          <a:r>
            <a:rPr lang="en-GB" b="1" dirty="0" err="1" smtClean="0"/>
            <a:t>busca</a:t>
          </a:r>
          <a:r>
            <a:rPr lang="en-GB" b="1" dirty="0" smtClean="0"/>
            <a:t> da </a:t>
          </a:r>
          <a:r>
            <a:rPr lang="en-GB" b="1" dirty="0" err="1" smtClean="0"/>
            <a:t>perfeição</a:t>
          </a:r>
          <a:endParaRPr lang="en-GB" b="1" dirty="0"/>
        </a:p>
      </dgm:t>
    </dgm:pt>
    <dgm:pt modelId="{97440114-897C-41C1-A5B7-45E46197C966}" type="parTrans" cxnId="{1A6D0D37-CE1D-43EC-B91B-64B42186B147}">
      <dgm:prSet/>
      <dgm:spPr/>
      <dgm:t>
        <a:bodyPr/>
        <a:lstStyle/>
        <a:p>
          <a:endParaRPr lang="en-GB"/>
        </a:p>
      </dgm:t>
    </dgm:pt>
    <dgm:pt modelId="{3E12FD0A-DB8C-4681-951A-535FFF42BB3A}" type="sibTrans" cxnId="{1A6D0D37-CE1D-43EC-B91B-64B42186B147}">
      <dgm:prSet/>
      <dgm:spPr>
        <a:solidFill>
          <a:schemeClr val="accent2"/>
        </a:solidFill>
      </dgm:spPr>
      <dgm:t>
        <a:bodyPr/>
        <a:lstStyle/>
        <a:p>
          <a:endParaRPr lang="en-GB"/>
        </a:p>
      </dgm:t>
    </dgm:pt>
    <dgm:pt modelId="{7D384CFB-D0C0-4D07-8240-813EB2941508}">
      <dgm:prSet phldrT="[Text]"/>
      <dgm:spPr/>
      <dgm:t>
        <a:bodyPr/>
        <a:lstStyle/>
        <a:p>
          <a:r>
            <a:rPr lang="en-GB" b="1" dirty="0" smtClean="0"/>
            <a:t>1.Especifique o </a:t>
          </a:r>
          <a:r>
            <a:rPr lang="en-GB" b="1" dirty="0" err="1" smtClean="0"/>
            <a:t>valor</a:t>
          </a:r>
          <a:endParaRPr lang="en-GB" b="1" dirty="0" smtClean="0"/>
        </a:p>
      </dgm:t>
    </dgm:pt>
    <dgm:pt modelId="{A07CDA52-CCDC-43E5-9FC2-4D6973C56454}" type="parTrans" cxnId="{CECD2041-A7D2-4BAC-ADCD-5E9F3363267C}">
      <dgm:prSet/>
      <dgm:spPr/>
      <dgm:t>
        <a:bodyPr/>
        <a:lstStyle/>
        <a:p>
          <a:endParaRPr lang="en-GB"/>
        </a:p>
      </dgm:t>
    </dgm:pt>
    <dgm:pt modelId="{2768DED2-106E-4AD2-B82B-9E17F3A3EC1C}" type="sibTrans" cxnId="{CECD2041-A7D2-4BAC-ADCD-5E9F3363267C}">
      <dgm:prSet/>
      <dgm:spPr>
        <a:solidFill>
          <a:schemeClr val="accent2"/>
        </a:solidFill>
      </dgm:spPr>
      <dgm:t>
        <a:bodyPr/>
        <a:lstStyle/>
        <a:p>
          <a:endParaRPr lang="en-GB"/>
        </a:p>
      </dgm:t>
    </dgm:pt>
    <dgm:pt modelId="{E9BC12CD-6225-4E0A-A76E-B4BE3DE2F83E}" type="pres">
      <dgm:prSet presAssocID="{7C3BA8F9-4EAF-44B5-908C-7565BE3B193A}" presName="cycle" presStyleCnt="0">
        <dgm:presLayoutVars>
          <dgm:dir/>
          <dgm:resizeHandles val="exact"/>
        </dgm:presLayoutVars>
      </dgm:prSet>
      <dgm:spPr/>
      <dgm:t>
        <a:bodyPr/>
        <a:lstStyle/>
        <a:p>
          <a:endParaRPr lang="en-GB"/>
        </a:p>
      </dgm:t>
    </dgm:pt>
    <dgm:pt modelId="{8C4C4629-8221-44DF-A72B-A2646AB40574}" type="pres">
      <dgm:prSet presAssocID="{67454286-D875-4ADF-A47E-FBB84C4045BB}" presName="dummy" presStyleCnt="0"/>
      <dgm:spPr/>
    </dgm:pt>
    <dgm:pt modelId="{8E477EB0-113B-498C-9FBA-BDCEAF2A01F6}" type="pres">
      <dgm:prSet presAssocID="{67454286-D875-4ADF-A47E-FBB84C4045BB}" presName="node" presStyleLbl="revTx" presStyleIdx="0" presStyleCnt="5">
        <dgm:presLayoutVars>
          <dgm:bulletEnabled val="1"/>
        </dgm:presLayoutVars>
      </dgm:prSet>
      <dgm:spPr/>
      <dgm:t>
        <a:bodyPr/>
        <a:lstStyle/>
        <a:p>
          <a:endParaRPr lang="en-GB"/>
        </a:p>
      </dgm:t>
    </dgm:pt>
    <dgm:pt modelId="{BC103B8A-2E5A-413E-B286-C0407B89203C}" type="pres">
      <dgm:prSet presAssocID="{BB7CAA8B-2CCA-4CD8-AC0A-E00A63AE7B87}" presName="sibTrans" presStyleLbl="node1" presStyleIdx="0" presStyleCnt="5"/>
      <dgm:spPr/>
      <dgm:t>
        <a:bodyPr/>
        <a:lstStyle/>
        <a:p>
          <a:endParaRPr lang="en-GB"/>
        </a:p>
      </dgm:t>
    </dgm:pt>
    <dgm:pt modelId="{533DDA6C-C223-46CD-B3CA-EB1E63E4D8CC}" type="pres">
      <dgm:prSet presAssocID="{7137EA63-400D-4F4D-8576-08B011747688}" presName="dummy" presStyleCnt="0"/>
      <dgm:spPr/>
    </dgm:pt>
    <dgm:pt modelId="{B716D736-6611-4DCE-BA29-F5FCF8B0F9C9}" type="pres">
      <dgm:prSet presAssocID="{7137EA63-400D-4F4D-8576-08B011747688}" presName="node" presStyleLbl="revTx" presStyleIdx="1" presStyleCnt="5">
        <dgm:presLayoutVars>
          <dgm:bulletEnabled val="1"/>
        </dgm:presLayoutVars>
      </dgm:prSet>
      <dgm:spPr/>
      <dgm:t>
        <a:bodyPr/>
        <a:lstStyle/>
        <a:p>
          <a:endParaRPr lang="en-GB"/>
        </a:p>
      </dgm:t>
    </dgm:pt>
    <dgm:pt modelId="{C6C2AEF9-54AA-4BBA-8406-6237773A7B45}" type="pres">
      <dgm:prSet presAssocID="{0A325325-3F3A-4AF9-A138-6B1E2EA67651}" presName="sibTrans" presStyleLbl="node1" presStyleIdx="1" presStyleCnt="5"/>
      <dgm:spPr/>
      <dgm:t>
        <a:bodyPr/>
        <a:lstStyle/>
        <a:p>
          <a:endParaRPr lang="en-GB"/>
        </a:p>
      </dgm:t>
    </dgm:pt>
    <dgm:pt modelId="{62821BAD-AD16-46B0-A41F-EC635721455F}" type="pres">
      <dgm:prSet presAssocID="{777F6DA5-DDB1-4A0A-A93D-47E60F20E5D7}" presName="dummy" presStyleCnt="0"/>
      <dgm:spPr/>
    </dgm:pt>
    <dgm:pt modelId="{A791B39A-8ED1-4E68-9ABE-6DE340C9F398}" type="pres">
      <dgm:prSet presAssocID="{777F6DA5-DDB1-4A0A-A93D-47E60F20E5D7}" presName="node" presStyleLbl="revTx" presStyleIdx="2" presStyleCnt="5">
        <dgm:presLayoutVars>
          <dgm:bulletEnabled val="1"/>
        </dgm:presLayoutVars>
      </dgm:prSet>
      <dgm:spPr/>
      <dgm:t>
        <a:bodyPr/>
        <a:lstStyle/>
        <a:p>
          <a:endParaRPr lang="en-GB"/>
        </a:p>
      </dgm:t>
    </dgm:pt>
    <dgm:pt modelId="{41BF766D-EBD1-4BF8-BAEC-8CC34DD69735}" type="pres">
      <dgm:prSet presAssocID="{CE91D00F-5587-4A2E-AFAF-A68E751C317C}" presName="sibTrans" presStyleLbl="node1" presStyleIdx="2" presStyleCnt="5"/>
      <dgm:spPr/>
      <dgm:t>
        <a:bodyPr/>
        <a:lstStyle/>
        <a:p>
          <a:endParaRPr lang="en-GB"/>
        </a:p>
      </dgm:t>
    </dgm:pt>
    <dgm:pt modelId="{53894BEE-0893-43C1-BF7A-6B01FC028059}" type="pres">
      <dgm:prSet presAssocID="{BFEC8FDC-8F20-4651-B698-14DC4C946AC1}" presName="dummy" presStyleCnt="0"/>
      <dgm:spPr/>
    </dgm:pt>
    <dgm:pt modelId="{58880211-02A3-45A5-9823-CFD50FB2A746}" type="pres">
      <dgm:prSet presAssocID="{BFEC8FDC-8F20-4651-B698-14DC4C946AC1}" presName="node" presStyleLbl="revTx" presStyleIdx="3" presStyleCnt="5">
        <dgm:presLayoutVars>
          <dgm:bulletEnabled val="1"/>
        </dgm:presLayoutVars>
      </dgm:prSet>
      <dgm:spPr/>
      <dgm:t>
        <a:bodyPr/>
        <a:lstStyle/>
        <a:p>
          <a:endParaRPr lang="en-GB"/>
        </a:p>
      </dgm:t>
    </dgm:pt>
    <dgm:pt modelId="{58B70D85-51DD-479D-BB83-C278151B21EA}" type="pres">
      <dgm:prSet presAssocID="{3E12FD0A-DB8C-4681-951A-535FFF42BB3A}" presName="sibTrans" presStyleLbl="node1" presStyleIdx="3" presStyleCnt="5"/>
      <dgm:spPr/>
      <dgm:t>
        <a:bodyPr/>
        <a:lstStyle/>
        <a:p>
          <a:endParaRPr lang="en-GB"/>
        </a:p>
      </dgm:t>
    </dgm:pt>
    <dgm:pt modelId="{EDD8FE2C-E294-45AD-B2FB-625576C8536F}" type="pres">
      <dgm:prSet presAssocID="{7D384CFB-D0C0-4D07-8240-813EB2941508}" presName="dummy" presStyleCnt="0"/>
      <dgm:spPr/>
    </dgm:pt>
    <dgm:pt modelId="{44AC71BE-9CF5-4479-81C2-2EC0DF01C9FA}" type="pres">
      <dgm:prSet presAssocID="{7D384CFB-D0C0-4D07-8240-813EB2941508}" presName="node" presStyleLbl="revTx" presStyleIdx="4" presStyleCnt="5">
        <dgm:presLayoutVars>
          <dgm:bulletEnabled val="1"/>
        </dgm:presLayoutVars>
      </dgm:prSet>
      <dgm:spPr/>
      <dgm:t>
        <a:bodyPr/>
        <a:lstStyle/>
        <a:p>
          <a:endParaRPr lang="en-GB"/>
        </a:p>
      </dgm:t>
    </dgm:pt>
    <dgm:pt modelId="{17AC58A1-6264-4367-8AE4-05C130291720}" type="pres">
      <dgm:prSet presAssocID="{2768DED2-106E-4AD2-B82B-9E17F3A3EC1C}" presName="sibTrans" presStyleLbl="node1" presStyleIdx="4" presStyleCnt="5"/>
      <dgm:spPr/>
      <dgm:t>
        <a:bodyPr/>
        <a:lstStyle/>
        <a:p>
          <a:endParaRPr lang="en-GB"/>
        </a:p>
      </dgm:t>
    </dgm:pt>
  </dgm:ptLst>
  <dgm:cxnLst>
    <dgm:cxn modelId="{618975FA-C0CE-4799-B586-7406EFF74B17}" srcId="{7C3BA8F9-4EAF-44B5-908C-7565BE3B193A}" destId="{67454286-D875-4ADF-A47E-FBB84C4045BB}" srcOrd="0" destOrd="0" parTransId="{03A8DFF4-1B31-46D1-A89E-4563C2C021A0}" sibTransId="{BB7CAA8B-2CCA-4CD8-AC0A-E00A63AE7B87}"/>
    <dgm:cxn modelId="{5BD57720-C08A-4740-8F90-34AEE7A87916}" type="presOf" srcId="{3E12FD0A-DB8C-4681-951A-535FFF42BB3A}" destId="{58B70D85-51DD-479D-BB83-C278151B21EA}" srcOrd="0" destOrd="0" presId="urn:microsoft.com/office/officeart/2005/8/layout/cycle1"/>
    <dgm:cxn modelId="{E31CF157-275D-44BB-93D2-829E281AB012}" type="presOf" srcId="{67454286-D875-4ADF-A47E-FBB84C4045BB}" destId="{8E477EB0-113B-498C-9FBA-BDCEAF2A01F6}" srcOrd="0" destOrd="0" presId="urn:microsoft.com/office/officeart/2005/8/layout/cycle1"/>
    <dgm:cxn modelId="{C20B93E0-2AEE-432E-A5AC-7572312B481C}" type="presOf" srcId="{7137EA63-400D-4F4D-8576-08B011747688}" destId="{B716D736-6611-4DCE-BA29-F5FCF8B0F9C9}" srcOrd="0" destOrd="0" presId="urn:microsoft.com/office/officeart/2005/8/layout/cycle1"/>
    <dgm:cxn modelId="{45FC3C9C-60A2-4FF1-8E98-0E837A385B7D}" type="presOf" srcId="{777F6DA5-DDB1-4A0A-A93D-47E60F20E5D7}" destId="{A791B39A-8ED1-4E68-9ABE-6DE340C9F398}" srcOrd="0" destOrd="0" presId="urn:microsoft.com/office/officeart/2005/8/layout/cycle1"/>
    <dgm:cxn modelId="{478C38E9-300F-4A16-AF85-366F4373B46C}" type="presOf" srcId="{0A325325-3F3A-4AF9-A138-6B1E2EA67651}" destId="{C6C2AEF9-54AA-4BBA-8406-6237773A7B45}" srcOrd="0" destOrd="0" presId="urn:microsoft.com/office/officeart/2005/8/layout/cycle1"/>
    <dgm:cxn modelId="{2FA14A24-B26E-4ECC-9A07-9846263A0A1E}" type="presOf" srcId="{2768DED2-106E-4AD2-B82B-9E17F3A3EC1C}" destId="{17AC58A1-6264-4367-8AE4-05C130291720}" srcOrd="0" destOrd="0" presId="urn:microsoft.com/office/officeart/2005/8/layout/cycle1"/>
    <dgm:cxn modelId="{AF813FDC-7534-4301-B802-07C892F7ACDF}" type="presOf" srcId="{CE91D00F-5587-4A2E-AFAF-A68E751C317C}" destId="{41BF766D-EBD1-4BF8-BAEC-8CC34DD69735}" srcOrd="0" destOrd="0" presId="urn:microsoft.com/office/officeart/2005/8/layout/cycle1"/>
    <dgm:cxn modelId="{19E7DDB3-96E1-4394-82B1-50BF38343F57}" type="presOf" srcId="{BFEC8FDC-8F20-4651-B698-14DC4C946AC1}" destId="{58880211-02A3-45A5-9823-CFD50FB2A746}" srcOrd="0" destOrd="0" presId="urn:microsoft.com/office/officeart/2005/8/layout/cycle1"/>
    <dgm:cxn modelId="{61EB7DA2-8FE3-4F33-956C-9839D2773719}" srcId="{7C3BA8F9-4EAF-44B5-908C-7565BE3B193A}" destId="{7137EA63-400D-4F4D-8576-08B011747688}" srcOrd="1" destOrd="0" parTransId="{F1EDFF32-DAEA-4752-B0C4-CB7DF36CFD8C}" sibTransId="{0A325325-3F3A-4AF9-A138-6B1E2EA67651}"/>
    <dgm:cxn modelId="{CECD2041-A7D2-4BAC-ADCD-5E9F3363267C}" srcId="{7C3BA8F9-4EAF-44B5-908C-7565BE3B193A}" destId="{7D384CFB-D0C0-4D07-8240-813EB2941508}" srcOrd="4" destOrd="0" parTransId="{A07CDA52-CCDC-43E5-9FC2-4D6973C56454}" sibTransId="{2768DED2-106E-4AD2-B82B-9E17F3A3EC1C}"/>
    <dgm:cxn modelId="{F551D377-EFC5-4B4E-BB0D-122381A67958}" type="presOf" srcId="{BB7CAA8B-2CCA-4CD8-AC0A-E00A63AE7B87}" destId="{BC103B8A-2E5A-413E-B286-C0407B89203C}" srcOrd="0" destOrd="0" presId="urn:microsoft.com/office/officeart/2005/8/layout/cycle1"/>
    <dgm:cxn modelId="{98A71B52-4CE5-40B7-8E1C-230B6CEAB26C}" type="presOf" srcId="{7D384CFB-D0C0-4D07-8240-813EB2941508}" destId="{44AC71BE-9CF5-4479-81C2-2EC0DF01C9FA}" srcOrd="0" destOrd="0" presId="urn:microsoft.com/office/officeart/2005/8/layout/cycle1"/>
    <dgm:cxn modelId="{F531D67D-ABDB-4C1F-B1E0-7C305C09850F}" srcId="{7C3BA8F9-4EAF-44B5-908C-7565BE3B193A}" destId="{777F6DA5-DDB1-4A0A-A93D-47E60F20E5D7}" srcOrd="2" destOrd="0" parTransId="{85B396C7-4486-4B9F-8B59-0ACC06818CF4}" sibTransId="{CE91D00F-5587-4A2E-AFAF-A68E751C317C}"/>
    <dgm:cxn modelId="{C04761C5-2B7E-451B-B224-C215A5AC0E6C}" type="presOf" srcId="{7C3BA8F9-4EAF-44B5-908C-7565BE3B193A}" destId="{E9BC12CD-6225-4E0A-A76E-B4BE3DE2F83E}" srcOrd="0" destOrd="0" presId="urn:microsoft.com/office/officeart/2005/8/layout/cycle1"/>
    <dgm:cxn modelId="{1A6D0D37-CE1D-43EC-B91B-64B42186B147}" srcId="{7C3BA8F9-4EAF-44B5-908C-7565BE3B193A}" destId="{BFEC8FDC-8F20-4651-B698-14DC4C946AC1}" srcOrd="3" destOrd="0" parTransId="{97440114-897C-41C1-A5B7-45E46197C966}" sibTransId="{3E12FD0A-DB8C-4681-951A-535FFF42BB3A}"/>
    <dgm:cxn modelId="{B8624CE4-F804-4DF7-81D8-9F4293C6F962}" type="presParOf" srcId="{E9BC12CD-6225-4E0A-A76E-B4BE3DE2F83E}" destId="{8C4C4629-8221-44DF-A72B-A2646AB40574}" srcOrd="0" destOrd="0" presId="urn:microsoft.com/office/officeart/2005/8/layout/cycle1"/>
    <dgm:cxn modelId="{EFB118CA-3CA9-43D2-AF7B-2E44D20BD199}" type="presParOf" srcId="{E9BC12CD-6225-4E0A-A76E-B4BE3DE2F83E}" destId="{8E477EB0-113B-498C-9FBA-BDCEAF2A01F6}" srcOrd="1" destOrd="0" presId="urn:microsoft.com/office/officeart/2005/8/layout/cycle1"/>
    <dgm:cxn modelId="{B48A16B6-CEC4-4D25-980A-A06930A41822}" type="presParOf" srcId="{E9BC12CD-6225-4E0A-A76E-B4BE3DE2F83E}" destId="{BC103B8A-2E5A-413E-B286-C0407B89203C}" srcOrd="2" destOrd="0" presId="urn:microsoft.com/office/officeart/2005/8/layout/cycle1"/>
    <dgm:cxn modelId="{E5E75585-1388-484D-8047-18767B93673A}" type="presParOf" srcId="{E9BC12CD-6225-4E0A-A76E-B4BE3DE2F83E}" destId="{533DDA6C-C223-46CD-B3CA-EB1E63E4D8CC}" srcOrd="3" destOrd="0" presId="urn:microsoft.com/office/officeart/2005/8/layout/cycle1"/>
    <dgm:cxn modelId="{EC1929F9-2856-4809-973E-3E211E07F260}" type="presParOf" srcId="{E9BC12CD-6225-4E0A-A76E-B4BE3DE2F83E}" destId="{B716D736-6611-4DCE-BA29-F5FCF8B0F9C9}" srcOrd="4" destOrd="0" presId="urn:microsoft.com/office/officeart/2005/8/layout/cycle1"/>
    <dgm:cxn modelId="{03E0A8C7-9232-44FF-B67D-4BB265AB96A0}" type="presParOf" srcId="{E9BC12CD-6225-4E0A-A76E-B4BE3DE2F83E}" destId="{C6C2AEF9-54AA-4BBA-8406-6237773A7B45}" srcOrd="5" destOrd="0" presId="urn:microsoft.com/office/officeart/2005/8/layout/cycle1"/>
    <dgm:cxn modelId="{80954CEC-6FC6-4672-A1B7-A1EFF4227FF4}" type="presParOf" srcId="{E9BC12CD-6225-4E0A-A76E-B4BE3DE2F83E}" destId="{62821BAD-AD16-46B0-A41F-EC635721455F}" srcOrd="6" destOrd="0" presId="urn:microsoft.com/office/officeart/2005/8/layout/cycle1"/>
    <dgm:cxn modelId="{74A4C598-195B-483B-B6CF-037BCC701576}" type="presParOf" srcId="{E9BC12CD-6225-4E0A-A76E-B4BE3DE2F83E}" destId="{A791B39A-8ED1-4E68-9ABE-6DE340C9F398}" srcOrd="7" destOrd="0" presId="urn:microsoft.com/office/officeart/2005/8/layout/cycle1"/>
    <dgm:cxn modelId="{24E5D644-CEBC-4AB0-8264-F030FC03AFBB}" type="presParOf" srcId="{E9BC12CD-6225-4E0A-A76E-B4BE3DE2F83E}" destId="{41BF766D-EBD1-4BF8-BAEC-8CC34DD69735}" srcOrd="8" destOrd="0" presId="urn:microsoft.com/office/officeart/2005/8/layout/cycle1"/>
    <dgm:cxn modelId="{3DD5AF4F-ACD3-4B9E-80DE-80CA3087A8C5}" type="presParOf" srcId="{E9BC12CD-6225-4E0A-A76E-B4BE3DE2F83E}" destId="{53894BEE-0893-43C1-BF7A-6B01FC028059}" srcOrd="9" destOrd="0" presId="urn:microsoft.com/office/officeart/2005/8/layout/cycle1"/>
    <dgm:cxn modelId="{703CFAFC-5866-4D9A-8AF3-4634B90783F5}" type="presParOf" srcId="{E9BC12CD-6225-4E0A-A76E-B4BE3DE2F83E}" destId="{58880211-02A3-45A5-9823-CFD50FB2A746}" srcOrd="10" destOrd="0" presId="urn:microsoft.com/office/officeart/2005/8/layout/cycle1"/>
    <dgm:cxn modelId="{9995197D-7AE1-496A-B592-9C18790416B5}" type="presParOf" srcId="{E9BC12CD-6225-4E0A-A76E-B4BE3DE2F83E}" destId="{58B70D85-51DD-479D-BB83-C278151B21EA}" srcOrd="11" destOrd="0" presId="urn:microsoft.com/office/officeart/2005/8/layout/cycle1"/>
    <dgm:cxn modelId="{2A089D8C-9D0C-43D1-A975-71ECC21A6E93}" type="presParOf" srcId="{E9BC12CD-6225-4E0A-A76E-B4BE3DE2F83E}" destId="{EDD8FE2C-E294-45AD-B2FB-625576C8536F}" srcOrd="12" destOrd="0" presId="urn:microsoft.com/office/officeart/2005/8/layout/cycle1"/>
    <dgm:cxn modelId="{0E1D1CEB-3FD7-4CD0-9C16-750F2E6959AD}" type="presParOf" srcId="{E9BC12CD-6225-4E0A-A76E-B4BE3DE2F83E}" destId="{44AC71BE-9CF5-4479-81C2-2EC0DF01C9FA}" srcOrd="13" destOrd="0" presId="urn:microsoft.com/office/officeart/2005/8/layout/cycle1"/>
    <dgm:cxn modelId="{9FDB8D4A-5C3F-439E-8449-BA056D7F720A}" type="presParOf" srcId="{E9BC12CD-6225-4E0A-A76E-B4BE3DE2F83E}" destId="{17AC58A1-6264-4367-8AE4-05C130291720}" srcOrd="14"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77EB0-113B-498C-9FBA-BDCEAF2A01F6}">
      <dsp:nvSpPr>
        <dsp:cNvPr id="0" name=""/>
        <dsp:cNvSpPr/>
      </dsp:nvSpPr>
      <dsp:spPr>
        <a:xfrm>
          <a:off x="5169831" y="42161"/>
          <a:ext cx="1435718" cy="1435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GB" sz="1900" b="1" kern="1200" dirty="0" smtClean="0"/>
            <a:t>2.Mapeie o </a:t>
          </a:r>
          <a:r>
            <a:rPr lang="en-GB" sz="1900" b="1" kern="1200" dirty="0" err="1" smtClean="0"/>
            <a:t>processo</a:t>
          </a:r>
          <a:endParaRPr lang="en-GB" sz="1900" b="1" kern="1200" dirty="0"/>
        </a:p>
      </dsp:txBody>
      <dsp:txXfrm>
        <a:off x="5169831" y="42161"/>
        <a:ext cx="1435718" cy="1435718"/>
      </dsp:txXfrm>
    </dsp:sp>
    <dsp:sp modelId="{BC103B8A-2E5A-413E-B286-C0407B89203C}">
      <dsp:nvSpPr>
        <dsp:cNvPr id="0" name=""/>
        <dsp:cNvSpPr/>
      </dsp:nvSpPr>
      <dsp:spPr>
        <a:xfrm>
          <a:off x="1787859" y="68"/>
          <a:ext cx="5388768" cy="5388768"/>
        </a:xfrm>
        <a:prstGeom prst="circularArrow">
          <a:avLst>
            <a:gd name="adj1" fmla="val 5195"/>
            <a:gd name="adj2" fmla="val 335562"/>
            <a:gd name="adj3" fmla="val 21294670"/>
            <a:gd name="adj4" fmla="val 19764987"/>
            <a:gd name="adj5" fmla="val 6061"/>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716D736-6611-4DCE-BA29-F5FCF8B0F9C9}">
      <dsp:nvSpPr>
        <dsp:cNvPr id="0" name=""/>
        <dsp:cNvSpPr/>
      </dsp:nvSpPr>
      <dsp:spPr>
        <a:xfrm>
          <a:off x="6038445" y="2715480"/>
          <a:ext cx="1435718" cy="1435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GB" sz="1900" b="1" kern="1200" dirty="0" smtClean="0"/>
            <a:t>3.Estabeleça um </a:t>
          </a:r>
          <a:r>
            <a:rPr lang="en-GB" sz="1900" b="1" kern="1200" dirty="0" err="1" smtClean="0"/>
            <a:t>fluxo</a:t>
          </a:r>
          <a:endParaRPr lang="en-GB" sz="1900" b="1" kern="1200" dirty="0"/>
        </a:p>
      </dsp:txBody>
      <dsp:txXfrm>
        <a:off x="6038445" y="2715480"/>
        <a:ext cx="1435718" cy="1435718"/>
      </dsp:txXfrm>
    </dsp:sp>
    <dsp:sp modelId="{C6C2AEF9-54AA-4BBA-8406-6237773A7B45}">
      <dsp:nvSpPr>
        <dsp:cNvPr id="0" name=""/>
        <dsp:cNvSpPr/>
      </dsp:nvSpPr>
      <dsp:spPr>
        <a:xfrm>
          <a:off x="1787859" y="68"/>
          <a:ext cx="5388768" cy="5388768"/>
        </a:xfrm>
        <a:prstGeom prst="circularArrow">
          <a:avLst>
            <a:gd name="adj1" fmla="val 5195"/>
            <a:gd name="adj2" fmla="val 335562"/>
            <a:gd name="adj3" fmla="val 4016178"/>
            <a:gd name="adj4" fmla="val 2252073"/>
            <a:gd name="adj5" fmla="val 6061"/>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91B39A-8ED1-4E68-9ABE-6DE340C9F398}">
      <dsp:nvSpPr>
        <dsp:cNvPr id="0" name=""/>
        <dsp:cNvSpPr/>
      </dsp:nvSpPr>
      <dsp:spPr>
        <a:xfrm>
          <a:off x="3764384" y="4367682"/>
          <a:ext cx="1435718" cy="1435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GB" sz="1900" b="1" kern="1200" dirty="0" smtClean="0"/>
            <a:t>4</a:t>
          </a:r>
          <a:r>
            <a:rPr lang="en-GB" sz="1900" b="1" kern="1200" dirty="0" smtClean="0">
              <a:solidFill>
                <a:srgbClr val="FF0000"/>
              </a:solidFill>
            </a:rPr>
            <a:t>. Implement Pull</a:t>
          </a:r>
          <a:endParaRPr lang="en-GB" sz="1900" b="1" kern="1200" dirty="0">
            <a:solidFill>
              <a:srgbClr val="FF0000"/>
            </a:solidFill>
          </a:endParaRPr>
        </a:p>
      </dsp:txBody>
      <dsp:txXfrm>
        <a:off x="3764384" y="4367682"/>
        <a:ext cx="1435718" cy="1435718"/>
      </dsp:txXfrm>
    </dsp:sp>
    <dsp:sp modelId="{41BF766D-EBD1-4BF8-BAEC-8CC34DD69735}">
      <dsp:nvSpPr>
        <dsp:cNvPr id="0" name=""/>
        <dsp:cNvSpPr/>
      </dsp:nvSpPr>
      <dsp:spPr>
        <a:xfrm>
          <a:off x="1787859" y="68"/>
          <a:ext cx="5388768" cy="5388768"/>
        </a:xfrm>
        <a:prstGeom prst="circularArrow">
          <a:avLst>
            <a:gd name="adj1" fmla="val 5195"/>
            <a:gd name="adj2" fmla="val 335562"/>
            <a:gd name="adj3" fmla="val 8212364"/>
            <a:gd name="adj4" fmla="val 6448259"/>
            <a:gd name="adj5" fmla="val 6061"/>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880211-02A3-45A5-9823-CFD50FB2A746}">
      <dsp:nvSpPr>
        <dsp:cNvPr id="0" name=""/>
        <dsp:cNvSpPr/>
      </dsp:nvSpPr>
      <dsp:spPr>
        <a:xfrm>
          <a:off x="1490324" y="2715480"/>
          <a:ext cx="1435718" cy="1435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GB" sz="1900" b="1" kern="1200" dirty="0" smtClean="0"/>
            <a:t>5. </a:t>
          </a:r>
          <a:r>
            <a:rPr lang="en-GB" sz="1900" b="1" kern="1200" dirty="0" err="1" smtClean="0"/>
            <a:t>Trabalhe</a:t>
          </a:r>
          <a:r>
            <a:rPr lang="en-GB" sz="1900" b="1" kern="1200" dirty="0" smtClean="0"/>
            <a:t> </a:t>
          </a:r>
          <a:r>
            <a:rPr lang="en-GB" sz="1900" b="1" kern="1200" dirty="0" err="1" smtClean="0"/>
            <a:t>em</a:t>
          </a:r>
          <a:r>
            <a:rPr lang="en-GB" sz="1900" b="1" kern="1200" dirty="0" smtClean="0"/>
            <a:t> </a:t>
          </a:r>
          <a:r>
            <a:rPr lang="en-GB" sz="1900" b="1" kern="1200" dirty="0" err="1" smtClean="0"/>
            <a:t>busca</a:t>
          </a:r>
          <a:r>
            <a:rPr lang="en-GB" sz="1900" b="1" kern="1200" dirty="0" smtClean="0"/>
            <a:t> da </a:t>
          </a:r>
          <a:r>
            <a:rPr lang="en-GB" sz="1900" b="1" kern="1200" dirty="0" err="1" smtClean="0"/>
            <a:t>perfeição</a:t>
          </a:r>
          <a:endParaRPr lang="en-GB" sz="1900" b="1" kern="1200" dirty="0"/>
        </a:p>
      </dsp:txBody>
      <dsp:txXfrm>
        <a:off x="1490324" y="2715480"/>
        <a:ext cx="1435718" cy="1435718"/>
      </dsp:txXfrm>
    </dsp:sp>
    <dsp:sp modelId="{58B70D85-51DD-479D-BB83-C278151B21EA}">
      <dsp:nvSpPr>
        <dsp:cNvPr id="0" name=""/>
        <dsp:cNvSpPr/>
      </dsp:nvSpPr>
      <dsp:spPr>
        <a:xfrm>
          <a:off x="1787859" y="68"/>
          <a:ext cx="5388768" cy="5388768"/>
        </a:xfrm>
        <a:prstGeom prst="circularArrow">
          <a:avLst>
            <a:gd name="adj1" fmla="val 5195"/>
            <a:gd name="adj2" fmla="val 335562"/>
            <a:gd name="adj3" fmla="val 12299450"/>
            <a:gd name="adj4" fmla="val 10769767"/>
            <a:gd name="adj5" fmla="val 6061"/>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4AC71BE-9CF5-4479-81C2-2EC0DF01C9FA}">
      <dsp:nvSpPr>
        <dsp:cNvPr id="0" name=""/>
        <dsp:cNvSpPr/>
      </dsp:nvSpPr>
      <dsp:spPr>
        <a:xfrm>
          <a:off x="2358937" y="42161"/>
          <a:ext cx="1435718" cy="1435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GB" sz="1900" b="1" kern="1200" dirty="0" smtClean="0"/>
            <a:t>1.Especifique o </a:t>
          </a:r>
          <a:r>
            <a:rPr lang="en-GB" sz="1900" b="1" kern="1200" dirty="0" err="1" smtClean="0"/>
            <a:t>valor</a:t>
          </a:r>
          <a:endParaRPr lang="en-GB" sz="1900" b="1" kern="1200" dirty="0" smtClean="0"/>
        </a:p>
      </dsp:txBody>
      <dsp:txXfrm>
        <a:off x="2358937" y="42161"/>
        <a:ext cx="1435718" cy="1435718"/>
      </dsp:txXfrm>
    </dsp:sp>
    <dsp:sp modelId="{17AC58A1-6264-4367-8AE4-05C130291720}">
      <dsp:nvSpPr>
        <dsp:cNvPr id="0" name=""/>
        <dsp:cNvSpPr/>
      </dsp:nvSpPr>
      <dsp:spPr>
        <a:xfrm>
          <a:off x="1787859" y="68"/>
          <a:ext cx="5388768" cy="5388768"/>
        </a:xfrm>
        <a:prstGeom prst="circularArrow">
          <a:avLst>
            <a:gd name="adj1" fmla="val 5195"/>
            <a:gd name="adj2" fmla="val 335562"/>
            <a:gd name="adj3" fmla="val 16867162"/>
            <a:gd name="adj4" fmla="val 15197275"/>
            <a:gd name="adj5" fmla="val 6061"/>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BD3210-FA0C-48A8-A2A8-CCDE2650BBEE}" type="datetimeFigureOut">
              <a:rPr lang="pt-BR" smtClean="0"/>
              <a:pPr/>
              <a:t>17/03/2011</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0EFFF3-9AE3-4F53-B27C-A8390CA65502}" type="slidenum">
              <a:rPr lang="pt-BR" smtClean="0"/>
              <a:pPr/>
              <a:t>‹nº›</a:t>
            </a:fld>
            <a:endParaRPr lang="pt-BR"/>
          </a:p>
        </p:txBody>
      </p:sp>
    </p:spTree>
    <p:extLst>
      <p:ext uri="{BB962C8B-B14F-4D97-AF65-F5344CB8AC3E}">
        <p14:creationId xmlns:p14="http://schemas.microsoft.com/office/powerpoint/2010/main" val="29093955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000" b="1" dirty="0" smtClean="0"/>
              <a:t>4 M’s - Man, Materials, Method, Machine</a:t>
            </a:r>
          </a:p>
          <a:p>
            <a:endParaRPr lang="en-US" sz="1000" b="1" dirty="0" smtClean="0"/>
          </a:p>
          <a:p>
            <a:r>
              <a:rPr lang="en-US" sz="1000" b="1" dirty="0" smtClean="0"/>
              <a:t>Various names:</a:t>
            </a:r>
            <a:r>
              <a:rPr lang="en-US" sz="1000" dirty="0" smtClean="0"/>
              <a:t> Ishikawa diagram, Cause-and-Effect diagram, Fishbone diagram, Root Cause Analysis</a:t>
            </a:r>
          </a:p>
          <a:p>
            <a:endParaRPr lang="en-US" sz="1000" dirty="0" smtClean="0"/>
          </a:p>
          <a:p>
            <a:r>
              <a:rPr lang="en-US" sz="1000" b="1" dirty="0" smtClean="0"/>
              <a:t>Definition: </a:t>
            </a:r>
            <a:r>
              <a:rPr lang="en-US" sz="1000" dirty="0" smtClean="0"/>
              <a:t>A graphic tool used to explore and display opinion about sources of variation in a process. (Also called a Cause-and-Effect or Fishbone Diagram.)</a:t>
            </a:r>
          </a:p>
          <a:p>
            <a:endParaRPr lang="en-US" sz="1000" dirty="0" smtClean="0"/>
          </a:p>
          <a:p>
            <a:r>
              <a:rPr lang="en-US" sz="1000" b="1" dirty="0" smtClean="0"/>
              <a:t>Purpose:</a:t>
            </a:r>
            <a:r>
              <a:rPr lang="en-US" sz="1000" dirty="0" smtClean="0"/>
              <a:t> To arrive at a few key sources that contribute most significantly to the problem being examined. These sources are then targeted for improvement. The diagram also illustrates the relationships among the wide variety of possible contributors to the effect.</a:t>
            </a:r>
          </a:p>
          <a:p>
            <a:endParaRPr lang="en-US" sz="1000" dirty="0" smtClean="0"/>
          </a:p>
          <a:p>
            <a:r>
              <a:rPr lang="en-US" sz="1000" dirty="0" smtClean="0"/>
              <a:t>The basic concept in the Cause-and-Effect diagram is that the name of a basic problem of interest is entered at the right of the diagram at the end of the main "bone". The main possible causes of the problem (the effect) are drawn as bones off of the main backbone. The "Four-M" categories are typically used as a starting point: "Materials", "Machines", "Manpower", and "Methods".  Different names can be chosen to suit the problem at hand, or these general categories can be revised. The key is to have three to six main categories that encompass all possible influences. Brainstorming is typically done to add possible causes to the main "bones" and more specific causes to the "bones" on the main "bones". This subdivision into ever increasing specificity continues as long as the problem areas can be further subdivided. The practical maximum depth of this tree is usually about four or five levels. When the fishbone is complete, one has a rather complete picture of all the possibilities about what could be the root cause for the designated problem. </a:t>
            </a:r>
          </a:p>
          <a:p>
            <a:endParaRPr lang="en-US" sz="1000" dirty="0" smtClean="0"/>
          </a:p>
          <a:p>
            <a:r>
              <a:rPr lang="en-US" sz="1000" dirty="0" smtClean="0"/>
              <a:t>The Cause-and-Effect diagram can be used by individuals or teams; probably most effectively by a group. A typical utilization is the drawing of a diagram on a blackboard by a team leader who first presents the main problem and asks for assistance from the group to determine the main causes which are subsequently drawn on the board as the main bones of the diagram. The team assists by making suggestions and, eventually, the entire cause and effect diagram is filled out. Once the entire fishbone is complete, team discussion takes place to decide what are the most likely root causes of the problem. These causes are circled to indicate items that should be acted upon, and the use of the tool is complete.</a:t>
            </a:r>
          </a:p>
          <a:p>
            <a:endParaRPr lang="en-US" sz="1000" dirty="0" smtClean="0"/>
          </a:p>
          <a:p>
            <a:r>
              <a:rPr lang="en-US" sz="1000" b="1" dirty="0" smtClean="0"/>
              <a:t>How to Construct:</a:t>
            </a:r>
            <a:r>
              <a:rPr lang="en-US" sz="1000" dirty="0" smtClean="0"/>
              <a:t> </a:t>
            </a:r>
          </a:p>
          <a:p>
            <a:pPr marL="232936" indent="-232936">
              <a:buFont typeface="+mj-lt"/>
              <a:buAutoNum type="arabicPeriod"/>
            </a:pPr>
            <a:r>
              <a:rPr lang="en-US" sz="1000" dirty="0" smtClean="0"/>
              <a:t>Place the main problem under investigation in a box on the right. </a:t>
            </a:r>
          </a:p>
          <a:p>
            <a:pPr marL="232936" indent="-232936">
              <a:buFont typeface="+mj-lt"/>
              <a:buAutoNum type="arabicPeriod"/>
            </a:pPr>
            <a:r>
              <a:rPr lang="en-US" sz="1000" dirty="0" smtClean="0"/>
              <a:t>Have the team generate and clarify all the potential sources of variation. </a:t>
            </a:r>
          </a:p>
          <a:p>
            <a:pPr marL="232936" indent="-232936">
              <a:buFont typeface="+mj-lt"/>
              <a:buAutoNum type="arabicPeriod"/>
            </a:pPr>
            <a:r>
              <a:rPr lang="en-US" sz="1000" dirty="0" smtClean="0"/>
              <a:t>Use an affinity diagram to sort the process variables into naturally related groups. The labels of these groups are the names for the major bones on the Ishikawa diagram. </a:t>
            </a:r>
          </a:p>
          <a:p>
            <a:pPr marL="232936" indent="-232936">
              <a:buFont typeface="+mj-lt"/>
              <a:buAutoNum type="arabicPeriod"/>
            </a:pPr>
            <a:r>
              <a:rPr lang="en-US" sz="1000" dirty="0" smtClean="0"/>
              <a:t>Place the process variables on the appropriate bones of the Ishikawa diagram. </a:t>
            </a:r>
          </a:p>
          <a:p>
            <a:pPr marL="232936" indent="-232936">
              <a:buFont typeface="+mj-lt"/>
              <a:buAutoNum type="arabicPeriod"/>
            </a:pPr>
            <a:r>
              <a:rPr lang="en-US" sz="1000" dirty="0" smtClean="0"/>
              <a:t>Combine each bone in turn, insuring that the process variables are specific, measurable, and controllable. If they are not, branch or “explode” the process variables until the ends of the branches are specific, measurable, and controllable. </a:t>
            </a:r>
          </a:p>
          <a:p>
            <a:pPr lvl="0"/>
            <a:endParaRPr lang="en-US" sz="1000" dirty="0" smtClean="0"/>
          </a:p>
          <a:p>
            <a:r>
              <a:rPr lang="en-US" sz="1000" b="1" dirty="0" smtClean="0"/>
              <a:t>Tips:</a:t>
            </a:r>
            <a:r>
              <a:rPr lang="en-US" sz="1000" dirty="0" smtClean="0"/>
              <a:t> </a:t>
            </a:r>
          </a:p>
          <a:p>
            <a:pPr>
              <a:buFont typeface="Arial" pitchFamily="34" charset="0"/>
              <a:buChar char="•"/>
            </a:pPr>
            <a:r>
              <a:rPr lang="en-US" sz="1000" dirty="0" smtClean="0"/>
              <a:t>Take care to identify causes rather than symptoms.</a:t>
            </a:r>
          </a:p>
          <a:p>
            <a:pPr>
              <a:buFont typeface="Arial" pitchFamily="34" charset="0"/>
              <a:buChar char="•"/>
            </a:pPr>
            <a:r>
              <a:rPr lang="en-US" sz="1000" dirty="0" smtClean="0"/>
              <a:t>Post diagrams to stimulate thinking and get input from other staff.</a:t>
            </a:r>
          </a:p>
          <a:p>
            <a:pPr>
              <a:buFont typeface="Arial" pitchFamily="34" charset="0"/>
              <a:buChar char="•"/>
            </a:pPr>
            <a:r>
              <a:rPr lang="en-US" sz="1000" dirty="0" smtClean="0"/>
              <a:t>Self-adhesive notes can be used to construct Ishikawa diagrams. Sources of variation can be rearranged to reflect appropriate categories with minimal rework.</a:t>
            </a:r>
          </a:p>
          <a:p>
            <a:pPr>
              <a:buFont typeface="Arial" pitchFamily="34" charset="0"/>
              <a:buChar char="•"/>
            </a:pPr>
            <a:r>
              <a:rPr lang="en-US" sz="1000" dirty="0" smtClean="0"/>
              <a:t>Insure that the ideas placed on the Ishikawa diagram are process variables, not special caused, other problems, tampering, etc.</a:t>
            </a:r>
          </a:p>
          <a:p>
            <a:pPr>
              <a:buFont typeface="Arial" pitchFamily="34" charset="0"/>
              <a:buChar char="•"/>
            </a:pPr>
            <a:r>
              <a:rPr lang="en-US" sz="1000" dirty="0" smtClean="0"/>
              <a:t>Review the quick fixes and rephrase them, if possible, so that they are process variables.</a:t>
            </a:r>
          </a:p>
          <a:p>
            <a:endParaRPr lang="en-US" sz="900" dirty="0"/>
          </a:p>
        </p:txBody>
      </p:sp>
      <p:sp>
        <p:nvSpPr>
          <p:cNvPr id="4" name="Slide Number Placeholder 3"/>
          <p:cNvSpPr>
            <a:spLocks noGrp="1"/>
          </p:cNvSpPr>
          <p:nvPr>
            <p:ph type="sldNum" sz="quarter" idx="10"/>
          </p:nvPr>
        </p:nvSpPr>
        <p:spPr/>
        <p:txBody>
          <a:bodyPr/>
          <a:lstStyle/>
          <a:p>
            <a:pPr algn="r" rtl="0"/>
            <a:fld id="{2936C4BA-C2A9-4ED3-932F-8FC65EE3BE37}" type="slidenum">
              <a:rPr lang="en-US">
                <a:solidFill>
                  <a:prstClr val="black"/>
                </a:solidFill>
                <a:latin typeface="Calibri"/>
                <a:cs typeface="+mn-cs"/>
              </a:rPr>
              <a:pPr algn="r" rtl="0"/>
              <a:t>1</a:t>
            </a:fld>
            <a:endParaRPr lang="en-US" dirty="0">
              <a:solidFill>
                <a:prstClr val="black"/>
              </a:solidFill>
              <a:latin typeface="Calibri"/>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000" b="1" dirty="0" smtClean="0"/>
              <a:t>4 M’s - Man, Materials, Method, Machine</a:t>
            </a:r>
          </a:p>
          <a:p>
            <a:endParaRPr lang="en-US" sz="1000" b="1" dirty="0" smtClean="0"/>
          </a:p>
          <a:p>
            <a:r>
              <a:rPr lang="en-US" sz="1000" b="1" dirty="0" smtClean="0"/>
              <a:t>Various names:</a:t>
            </a:r>
            <a:r>
              <a:rPr lang="en-US" sz="1000" dirty="0" smtClean="0"/>
              <a:t> Ishikawa diagram, Cause-and-Effect diagram, Fishbone diagram, Root Cause Analysis</a:t>
            </a:r>
          </a:p>
          <a:p>
            <a:endParaRPr lang="en-US" sz="1000" dirty="0" smtClean="0"/>
          </a:p>
          <a:p>
            <a:r>
              <a:rPr lang="en-US" sz="1000" b="1" dirty="0" smtClean="0"/>
              <a:t>Definition: </a:t>
            </a:r>
            <a:r>
              <a:rPr lang="en-US" sz="1000" dirty="0" smtClean="0"/>
              <a:t>A graphic tool used to explore and display opinion about sources of variation in a process. (Also called a Cause-and-Effect or Fishbone Diagram.)</a:t>
            </a:r>
          </a:p>
          <a:p>
            <a:endParaRPr lang="en-US" sz="1000" dirty="0" smtClean="0"/>
          </a:p>
          <a:p>
            <a:r>
              <a:rPr lang="en-US" sz="1000" b="1" dirty="0" smtClean="0"/>
              <a:t>Purpose:</a:t>
            </a:r>
            <a:r>
              <a:rPr lang="en-US" sz="1000" dirty="0" smtClean="0"/>
              <a:t> To arrive at a few key sources that contribute most significantly to the problem being examined. These sources are then targeted for improvement. The diagram also illustrates the relationships among the wide variety of possible contributors to the effect.</a:t>
            </a:r>
          </a:p>
          <a:p>
            <a:endParaRPr lang="en-US" sz="1000" dirty="0" smtClean="0"/>
          </a:p>
          <a:p>
            <a:r>
              <a:rPr lang="en-US" sz="1000" dirty="0" smtClean="0"/>
              <a:t>The basic concept in the Cause-and-Effect diagram is that the name of a basic problem of interest is entered at the right of the diagram at the end of the main "bone". The main possible causes of the problem (the effect) are drawn as bones off of the main backbone. The "Four-M" categories are typically used as a starting point: "Materials", "Machines", "Manpower", and "Methods".  Different names can be chosen to suit the problem at hand, or these general categories can be revised. The key is to have three to six main categories that encompass all possible influences. Brainstorming is typically done to add possible causes to the main "bones" and more specific causes to the "bones" on the main "bones". This subdivision into ever increasing specificity continues as long as the problem areas can be further subdivided. The practical maximum depth of this tree is usually about four or five levels. When the fishbone is complete, one has a rather complete picture of all the possibilities about what could be the root cause for the designated problem. </a:t>
            </a:r>
          </a:p>
          <a:p>
            <a:endParaRPr lang="en-US" sz="1000" dirty="0" smtClean="0"/>
          </a:p>
          <a:p>
            <a:r>
              <a:rPr lang="en-US" sz="1000" dirty="0" smtClean="0"/>
              <a:t>The Cause-and-Effect diagram can be used by individuals or teams; probably most effectively by a group. A typical utilization is the drawing of a diagram on a blackboard by a team leader who first presents the main problem and asks for assistance from the group to determine the main causes which are subsequently drawn on the board as the main bones of the diagram. The team assists by making suggestions and, eventually, the entire cause and effect diagram is filled out. Once the entire fishbone is complete, team discussion takes place to decide what are the most likely root causes of the problem. These causes are circled to indicate items that should be acted upon, and the use of the tool is complete.</a:t>
            </a:r>
          </a:p>
          <a:p>
            <a:endParaRPr lang="en-US" sz="1000" dirty="0" smtClean="0"/>
          </a:p>
          <a:p>
            <a:r>
              <a:rPr lang="en-US" sz="1000" b="1" dirty="0" smtClean="0"/>
              <a:t>How to Construct:</a:t>
            </a:r>
            <a:r>
              <a:rPr lang="en-US" sz="1000" dirty="0" smtClean="0"/>
              <a:t> </a:t>
            </a:r>
          </a:p>
          <a:p>
            <a:pPr marL="232936" indent="-232936">
              <a:buFont typeface="+mj-lt"/>
              <a:buAutoNum type="arabicPeriod"/>
            </a:pPr>
            <a:r>
              <a:rPr lang="en-US" sz="1000" dirty="0" smtClean="0"/>
              <a:t>Place the main problem under investigation in a box on the right. </a:t>
            </a:r>
          </a:p>
          <a:p>
            <a:pPr marL="232936" indent="-232936">
              <a:buFont typeface="+mj-lt"/>
              <a:buAutoNum type="arabicPeriod"/>
            </a:pPr>
            <a:r>
              <a:rPr lang="en-US" sz="1000" dirty="0" smtClean="0"/>
              <a:t>Have the team generate and clarify all the potential sources of variation. </a:t>
            </a:r>
          </a:p>
          <a:p>
            <a:pPr marL="232936" indent="-232936">
              <a:buFont typeface="+mj-lt"/>
              <a:buAutoNum type="arabicPeriod"/>
            </a:pPr>
            <a:r>
              <a:rPr lang="en-US" sz="1000" dirty="0" smtClean="0"/>
              <a:t>Use an affinity diagram to sort the process variables into naturally related groups. The labels of these groups are the names for the major bones on the Ishikawa diagram. </a:t>
            </a:r>
          </a:p>
          <a:p>
            <a:pPr marL="232936" indent="-232936">
              <a:buFont typeface="+mj-lt"/>
              <a:buAutoNum type="arabicPeriod"/>
            </a:pPr>
            <a:r>
              <a:rPr lang="en-US" sz="1000" dirty="0" smtClean="0"/>
              <a:t>Place the process variables on the appropriate bones of the Ishikawa diagram. </a:t>
            </a:r>
          </a:p>
          <a:p>
            <a:pPr marL="232936" indent="-232936">
              <a:buFont typeface="+mj-lt"/>
              <a:buAutoNum type="arabicPeriod"/>
            </a:pPr>
            <a:r>
              <a:rPr lang="en-US" sz="1000" dirty="0" smtClean="0"/>
              <a:t>Combine each bone in turn, insuring that the process variables are specific, measurable, and controllable. If they are not, branch or “explode” the process variables until the ends of the branches are specific, measurable, and controllable. </a:t>
            </a:r>
          </a:p>
          <a:p>
            <a:pPr lvl="0"/>
            <a:endParaRPr lang="en-US" sz="1000" dirty="0" smtClean="0"/>
          </a:p>
          <a:p>
            <a:r>
              <a:rPr lang="en-US" sz="1000" b="1" dirty="0" smtClean="0"/>
              <a:t>Tips:</a:t>
            </a:r>
            <a:r>
              <a:rPr lang="en-US" sz="1000" dirty="0" smtClean="0"/>
              <a:t> </a:t>
            </a:r>
          </a:p>
          <a:p>
            <a:pPr>
              <a:buFont typeface="Arial" pitchFamily="34" charset="0"/>
              <a:buChar char="•"/>
            </a:pPr>
            <a:r>
              <a:rPr lang="en-US" sz="1000" dirty="0" smtClean="0"/>
              <a:t>Take care to identify causes rather than symptoms.</a:t>
            </a:r>
          </a:p>
          <a:p>
            <a:pPr>
              <a:buFont typeface="Arial" pitchFamily="34" charset="0"/>
              <a:buChar char="•"/>
            </a:pPr>
            <a:r>
              <a:rPr lang="en-US" sz="1000" dirty="0" smtClean="0"/>
              <a:t>Post diagrams to stimulate thinking and get input from other staff.</a:t>
            </a:r>
          </a:p>
          <a:p>
            <a:pPr>
              <a:buFont typeface="Arial" pitchFamily="34" charset="0"/>
              <a:buChar char="•"/>
            </a:pPr>
            <a:r>
              <a:rPr lang="en-US" sz="1000" dirty="0" smtClean="0"/>
              <a:t>Self-adhesive notes can be used to construct Ishikawa diagrams. Sources of variation can be rearranged to reflect appropriate categories with minimal rework.</a:t>
            </a:r>
          </a:p>
          <a:p>
            <a:pPr>
              <a:buFont typeface="Arial" pitchFamily="34" charset="0"/>
              <a:buChar char="•"/>
            </a:pPr>
            <a:r>
              <a:rPr lang="en-US" sz="1000" dirty="0" smtClean="0"/>
              <a:t>Insure that the ideas placed on the Ishikawa diagram are process variables, not special caused, other problems, tampering, etc.</a:t>
            </a:r>
          </a:p>
          <a:p>
            <a:pPr>
              <a:buFont typeface="Arial" pitchFamily="34" charset="0"/>
              <a:buChar char="•"/>
            </a:pPr>
            <a:r>
              <a:rPr lang="en-US" sz="1000" dirty="0" smtClean="0"/>
              <a:t>Review the quick fixes and rephrase them, if possible, so that they are process variables.</a:t>
            </a:r>
          </a:p>
          <a:p>
            <a:endParaRPr lang="en-US" sz="900" dirty="0"/>
          </a:p>
        </p:txBody>
      </p:sp>
      <p:sp>
        <p:nvSpPr>
          <p:cNvPr id="4" name="Slide Number Placeholder 3"/>
          <p:cNvSpPr>
            <a:spLocks noGrp="1"/>
          </p:cNvSpPr>
          <p:nvPr>
            <p:ph type="sldNum" sz="quarter" idx="10"/>
          </p:nvPr>
        </p:nvSpPr>
        <p:spPr/>
        <p:txBody>
          <a:bodyPr/>
          <a:lstStyle/>
          <a:p>
            <a:pPr algn="r" rtl="0"/>
            <a:fld id="{2936C4BA-C2A9-4ED3-932F-8FC65EE3BE37}" type="slidenum">
              <a:rPr lang="en-US">
                <a:solidFill>
                  <a:prstClr val="black"/>
                </a:solidFill>
                <a:latin typeface="Calibri"/>
                <a:cs typeface="+mn-cs"/>
              </a:rPr>
              <a:pPr algn="r" rtl="0"/>
              <a:t>10</a:t>
            </a:fld>
            <a:endParaRPr lang="en-US" dirty="0">
              <a:solidFill>
                <a:prstClr val="black"/>
              </a:solidFill>
              <a:latin typeface="Calibri"/>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000" b="1" dirty="0" smtClean="0"/>
              <a:t>4 M’s - Man, Materials, Method, Machine</a:t>
            </a:r>
          </a:p>
          <a:p>
            <a:endParaRPr lang="en-US" sz="1000" b="1" dirty="0" smtClean="0"/>
          </a:p>
          <a:p>
            <a:r>
              <a:rPr lang="en-US" sz="1000" b="1" dirty="0" smtClean="0"/>
              <a:t>Various names:</a:t>
            </a:r>
            <a:r>
              <a:rPr lang="en-US" sz="1000" dirty="0" smtClean="0"/>
              <a:t> Ishikawa diagram, Cause-and-Effect diagram, Fishbone diagram, Root Cause Analysis</a:t>
            </a:r>
          </a:p>
          <a:p>
            <a:endParaRPr lang="en-US" sz="1000" dirty="0" smtClean="0"/>
          </a:p>
          <a:p>
            <a:r>
              <a:rPr lang="en-US" sz="1000" b="1" dirty="0" smtClean="0"/>
              <a:t>Definition: </a:t>
            </a:r>
            <a:r>
              <a:rPr lang="en-US" sz="1000" dirty="0" smtClean="0"/>
              <a:t>A graphic tool used to explore and display opinion about sources of variation in a process. (Also called a Cause-and-Effect or Fishbone Diagram.)</a:t>
            </a:r>
          </a:p>
          <a:p>
            <a:endParaRPr lang="en-US" sz="1000" dirty="0" smtClean="0"/>
          </a:p>
          <a:p>
            <a:r>
              <a:rPr lang="en-US" sz="1000" b="1" dirty="0" smtClean="0"/>
              <a:t>Purpose:</a:t>
            </a:r>
            <a:r>
              <a:rPr lang="en-US" sz="1000" dirty="0" smtClean="0"/>
              <a:t> To arrive at a few key sources that contribute most significantly to the problem being examined. These sources are then targeted for improvement. The diagram also illustrates the relationships among the wide variety of possible contributors to the effect.</a:t>
            </a:r>
          </a:p>
          <a:p>
            <a:endParaRPr lang="en-US" sz="1000" dirty="0" smtClean="0"/>
          </a:p>
          <a:p>
            <a:r>
              <a:rPr lang="en-US" sz="1000" dirty="0" smtClean="0"/>
              <a:t>The basic concept in the Cause-and-Effect diagram is that the name of a basic problem of interest is entered at the right of the diagram at the end of the main "bone". The main possible causes of the problem (the effect) are drawn as bones off of the main backbone. The "Four-M" categories are typically used as a starting point: "Materials", "Machines", "Manpower", and "Methods".  Different names can be chosen to suit the problem at hand, or these general categories can be revised. The key is to have three to six main categories that encompass all possible influences. Brainstorming is typically done to add possible causes to the main "bones" and more specific causes to the "bones" on the main "bones". This subdivision into ever increasing specificity continues as long as the problem areas can be further subdivided. The practical maximum depth of this tree is usually about four or five levels. When the fishbone is complete, one has a rather complete picture of all the possibilities about what could be the root cause for the designated problem. </a:t>
            </a:r>
          </a:p>
          <a:p>
            <a:endParaRPr lang="en-US" sz="1000" dirty="0" smtClean="0"/>
          </a:p>
          <a:p>
            <a:r>
              <a:rPr lang="en-US" sz="1000" dirty="0" smtClean="0"/>
              <a:t>The Cause-and-Effect diagram can be used by individuals or teams; probably most effectively by a group. A typical utilization is the drawing of a diagram on a blackboard by a team leader who first presents the main problem and asks for assistance from the group to determine the main causes which are subsequently drawn on the board as the main bones of the diagram. The team assists by making suggestions and, eventually, the entire cause and effect diagram is filled out. Once the entire fishbone is complete, team discussion takes place to decide what are the most likely root causes of the problem. These causes are circled to indicate items that should be acted upon, and the use of the tool is complete.</a:t>
            </a:r>
          </a:p>
          <a:p>
            <a:endParaRPr lang="en-US" sz="1000" dirty="0" smtClean="0"/>
          </a:p>
          <a:p>
            <a:r>
              <a:rPr lang="en-US" sz="1000" b="1" dirty="0" smtClean="0"/>
              <a:t>How to Construct:</a:t>
            </a:r>
            <a:r>
              <a:rPr lang="en-US" sz="1000" dirty="0" smtClean="0"/>
              <a:t> </a:t>
            </a:r>
          </a:p>
          <a:p>
            <a:pPr marL="232936" indent="-232936">
              <a:buFont typeface="+mj-lt"/>
              <a:buAutoNum type="arabicPeriod"/>
            </a:pPr>
            <a:r>
              <a:rPr lang="en-US" sz="1000" dirty="0" smtClean="0"/>
              <a:t>Place the main problem under investigation in a box on the right. </a:t>
            </a:r>
          </a:p>
          <a:p>
            <a:pPr marL="232936" indent="-232936">
              <a:buFont typeface="+mj-lt"/>
              <a:buAutoNum type="arabicPeriod"/>
            </a:pPr>
            <a:r>
              <a:rPr lang="en-US" sz="1000" dirty="0" smtClean="0"/>
              <a:t>Have the team generate and clarify all the potential sources of variation. </a:t>
            </a:r>
          </a:p>
          <a:p>
            <a:pPr marL="232936" indent="-232936">
              <a:buFont typeface="+mj-lt"/>
              <a:buAutoNum type="arabicPeriod"/>
            </a:pPr>
            <a:r>
              <a:rPr lang="en-US" sz="1000" dirty="0" smtClean="0"/>
              <a:t>Use an affinity diagram to sort the process variables into naturally related groups. The labels of these groups are the names for the major bones on the Ishikawa diagram. </a:t>
            </a:r>
          </a:p>
          <a:p>
            <a:pPr marL="232936" indent="-232936">
              <a:buFont typeface="+mj-lt"/>
              <a:buAutoNum type="arabicPeriod"/>
            </a:pPr>
            <a:r>
              <a:rPr lang="en-US" sz="1000" dirty="0" smtClean="0"/>
              <a:t>Place the process variables on the appropriate bones of the Ishikawa diagram. </a:t>
            </a:r>
          </a:p>
          <a:p>
            <a:pPr marL="232936" indent="-232936">
              <a:buFont typeface="+mj-lt"/>
              <a:buAutoNum type="arabicPeriod"/>
            </a:pPr>
            <a:r>
              <a:rPr lang="en-US" sz="1000" dirty="0" smtClean="0"/>
              <a:t>Combine each bone in turn, insuring that the process variables are specific, measurable, and controllable. If they are not, branch or “explode” the process variables until the ends of the branches are specific, measurable, and controllable. </a:t>
            </a:r>
          </a:p>
          <a:p>
            <a:pPr lvl="0"/>
            <a:endParaRPr lang="en-US" sz="1000" dirty="0" smtClean="0"/>
          </a:p>
          <a:p>
            <a:r>
              <a:rPr lang="en-US" sz="1000" b="1" dirty="0" smtClean="0"/>
              <a:t>Tips:</a:t>
            </a:r>
            <a:r>
              <a:rPr lang="en-US" sz="1000" dirty="0" smtClean="0"/>
              <a:t> </a:t>
            </a:r>
          </a:p>
          <a:p>
            <a:pPr>
              <a:buFont typeface="Arial" pitchFamily="34" charset="0"/>
              <a:buChar char="•"/>
            </a:pPr>
            <a:r>
              <a:rPr lang="en-US" sz="1000" dirty="0" smtClean="0"/>
              <a:t>Take care to identify causes rather than symptoms.</a:t>
            </a:r>
          </a:p>
          <a:p>
            <a:pPr>
              <a:buFont typeface="Arial" pitchFamily="34" charset="0"/>
              <a:buChar char="•"/>
            </a:pPr>
            <a:r>
              <a:rPr lang="en-US" sz="1000" dirty="0" smtClean="0"/>
              <a:t>Post diagrams to stimulate thinking and get input from other staff.</a:t>
            </a:r>
          </a:p>
          <a:p>
            <a:pPr>
              <a:buFont typeface="Arial" pitchFamily="34" charset="0"/>
              <a:buChar char="•"/>
            </a:pPr>
            <a:r>
              <a:rPr lang="en-US" sz="1000" dirty="0" smtClean="0"/>
              <a:t>Self-adhesive notes can be used to construct Ishikawa diagrams. Sources of variation can be rearranged to reflect appropriate categories with minimal rework.</a:t>
            </a:r>
          </a:p>
          <a:p>
            <a:pPr>
              <a:buFont typeface="Arial" pitchFamily="34" charset="0"/>
              <a:buChar char="•"/>
            </a:pPr>
            <a:r>
              <a:rPr lang="en-US" sz="1000" dirty="0" smtClean="0"/>
              <a:t>Insure that the ideas placed on the Ishikawa diagram are process variables, not special caused, other problems, tampering, etc.</a:t>
            </a:r>
          </a:p>
          <a:p>
            <a:pPr>
              <a:buFont typeface="Arial" pitchFamily="34" charset="0"/>
              <a:buChar char="•"/>
            </a:pPr>
            <a:r>
              <a:rPr lang="en-US" sz="1000" dirty="0" smtClean="0"/>
              <a:t>Review the quick fixes and rephrase them, if possible, so that they are process variables.</a:t>
            </a:r>
          </a:p>
          <a:p>
            <a:endParaRPr lang="en-US" sz="900" dirty="0"/>
          </a:p>
        </p:txBody>
      </p:sp>
      <p:sp>
        <p:nvSpPr>
          <p:cNvPr id="4" name="Slide Number Placeholder 3"/>
          <p:cNvSpPr>
            <a:spLocks noGrp="1"/>
          </p:cNvSpPr>
          <p:nvPr>
            <p:ph type="sldNum" sz="quarter" idx="10"/>
          </p:nvPr>
        </p:nvSpPr>
        <p:spPr/>
        <p:txBody>
          <a:bodyPr/>
          <a:lstStyle/>
          <a:p>
            <a:pPr algn="r" rtl="0"/>
            <a:fld id="{2936C4BA-C2A9-4ED3-932F-8FC65EE3BE37}" type="slidenum">
              <a:rPr lang="en-US">
                <a:solidFill>
                  <a:prstClr val="black"/>
                </a:solidFill>
                <a:latin typeface="Calibri"/>
                <a:cs typeface="+mn-cs"/>
              </a:rPr>
              <a:pPr algn="r" rtl="0"/>
              <a:t>11</a:t>
            </a:fld>
            <a:endParaRPr lang="en-US" dirty="0">
              <a:solidFill>
                <a:prstClr val="black"/>
              </a:solidFill>
              <a:latin typeface="Calibri"/>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000" b="1" dirty="0" smtClean="0"/>
              <a:t>4 M’s - Man, Materials, Method, Machine</a:t>
            </a:r>
          </a:p>
          <a:p>
            <a:endParaRPr lang="en-US" sz="1000" b="1" dirty="0" smtClean="0"/>
          </a:p>
          <a:p>
            <a:r>
              <a:rPr lang="en-US" sz="1000" b="1" dirty="0" smtClean="0"/>
              <a:t>Various names:</a:t>
            </a:r>
            <a:r>
              <a:rPr lang="en-US" sz="1000" dirty="0" smtClean="0"/>
              <a:t> Ishikawa diagram, Cause-and-Effect diagram, Fishbone diagram, Root Cause Analysis</a:t>
            </a:r>
          </a:p>
          <a:p>
            <a:endParaRPr lang="en-US" sz="1000" dirty="0" smtClean="0"/>
          </a:p>
          <a:p>
            <a:r>
              <a:rPr lang="en-US" sz="1000" b="1" dirty="0" smtClean="0"/>
              <a:t>Definition: </a:t>
            </a:r>
            <a:r>
              <a:rPr lang="en-US" sz="1000" dirty="0" smtClean="0"/>
              <a:t>A graphic tool used to explore and display opinion about sources of variation in a process. (Also called a Cause-and-Effect or Fishbone Diagram.)</a:t>
            </a:r>
          </a:p>
          <a:p>
            <a:endParaRPr lang="en-US" sz="1000" dirty="0" smtClean="0"/>
          </a:p>
          <a:p>
            <a:r>
              <a:rPr lang="en-US" sz="1000" b="1" dirty="0" smtClean="0"/>
              <a:t>Purpose:</a:t>
            </a:r>
            <a:r>
              <a:rPr lang="en-US" sz="1000" dirty="0" smtClean="0"/>
              <a:t> To arrive at a few key sources that contribute most significantly to the problem being examined. These sources are then targeted for improvement. The diagram also illustrates the relationships among the wide variety of possible contributors to the effect.</a:t>
            </a:r>
          </a:p>
          <a:p>
            <a:endParaRPr lang="en-US" sz="1000" dirty="0" smtClean="0"/>
          </a:p>
          <a:p>
            <a:r>
              <a:rPr lang="en-US" sz="1000" dirty="0" smtClean="0"/>
              <a:t>The basic concept in the Cause-and-Effect diagram is that the name of a basic problem of interest is entered at the right of the diagram at the end of the main "bone". The main possible causes of the problem (the effect) are drawn as bones off of the main backbone. The "Four-M" categories are typically used as a starting point: "Materials", "Machines", "Manpower", and "Methods".  Different names can be chosen to suit the problem at hand, or these general categories can be revised. The key is to have three to six main categories that encompass all possible influences. Brainstorming is typically done to add possible causes to the main "bones" and more specific causes to the "bones" on the main "bones". This subdivision into ever increasing specificity continues as long as the problem areas can be further subdivided. The practical maximum depth of this tree is usually about four or five levels. When the fishbone is complete, one has a rather complete picture of all the possibilities about what could be the root cause for the designated problem. </a:t>
            </a:r>
          </a:p>
          <a:p>
            <a:endParaRPr lang="en-US" sz="1000" dirty="0" smtClean="0"/>
          </a:p>
          <a:p>
            <a:r>
              <a:rPr lang="en-US" sz="1000" dirty="0" smtClean="0"/>
              <a:t>The Cause-and-Effect diagram can be used by individuals or teams; probably most effectively by a group. A typical utilization is the drawing of a diagram on a blackboard by a team leader who first presents the main problem and asks for assistance from the group to determine the main causes which are subsequently drawn on the board as the main bones of the diagram. The team assists by making suggestions and, eventually, the entire cause and effect diagram is filled out. Once the entire fishbone is complete, team discussion takes place to decide what are the most likely root causes of the problem. These causes are circled to indicate items that should be acted upon, and the use of the tool is complete.</a:t>
            </a:r>
          </a:p>
          <a:p>
            <a:endParaRPr lang="en-US" sz="1000" dirty="0" smtClean="0"/>
          </a:p>
          <a:p>
            <a:r>
              <a:rPr lang="en-US" sz="1000" b="1" dirty="0" smtClean="0"/>
              <a:t>How to Construct:</a:t>
            </a:r>
            <a:r>
              <a:rPr lang="en-US" sz="1000" dirty="0" smtClean="0"/>
              <a:t> </a:t>
            </a:r>
          </a:p>
          <a:p>
            <a:pPr marL="232936" indent="-232936">
              <a:buFont typeface="+mj-lt"/>
              <a:buAutoNum type="arabicPeriod"/>
            </a:pPr>
            <a:r>
              <a:rPr lang="en-US" sz="1000" dirty="0" smtClean="0"/>
              <a:t>Place the main problem under investigation in a box on the right. </a:t>
            </a:r>
          </a:p>
          <a:p>
            <a:pPr marL="232936" indent="-232936">
              <a:buFont typeface="+mj-lt"/>
              <a:buAutoNum type="arabicPeriod"/>
            </a:pPr>
            <a:r>
              <a:rPr lang="en-US" sz="1000" dirty="0" smtClean="0"/>
              <a:t>Have the team generate and clarify all the potential sources of variation. </a:t>
            </a:r>
          </a:p>
          <a:p>
            <a:pPr marL="232936" indent="-232936">
              <a:buFont typeface="+mj-lt"/>
              <a:buAutoNum type="arabicPeriod"/>
            </a:pPr>
            <a:r>
              <a:rPr lang="en-US" sz="1000" dirty="0" smtClean="0"/>
              <a:t>Use an affinity diagram to sort the process variables into naturally related groups. The labels of these groups are the names for the major bones on the Ishikawa diagram. </a:t>
            </a:r>
          </a:p>
          <a:p>
            <a:pPr marL="232936" indent="-232936">
              <a:buFont typeface="+mj-lt"/>
              <a:buAutoNum type="arabicPeriod"/>
            </a:pPr>
            <a:r>
              <a:rPr lang="en-US" sz="1000" dirty="0" smtClean="0"/>
              <a:t>Place the process variables on the appropriate bones of the Ishikawa diagram. </a:t>
            </a:r>
          </a:p>
          <a:p>
            <a:pPr marL="232936" indent="-232936">
              <a:buFont typeface="+mj-lt"/>
              <a:buAutoNum type="arabicPeriod"/>
            </a:pPr>
            <a:r>
              <a:rPr lang="en-US" sz="1000" dirty="0" smtClean="0"/>
              <a:t>Combine each bone in turn, insuring that the process variables are specific, measurable, and controllable. If they are not, branch or “explode” the process variables until the ends of the branches are specific, measurable, and controllable. </a:t>
            </a:r>
          </a:p>
          <a:p>
            <a:pPr lvl="0"/>
            <a:endParaRPr lang="en-US" sz="1000" dirty="0" smtClean="0"/>
          </a:p>
          <a:p>
            <a:r>
              <a:rPr lang="en-US" sz="1000" b="1" dirty="0" smtClean="0"/>
              <a:t>Tips:</a:t>
            </a:r>
            <a:r>
              <a:rPr lang="en-US" sz="1000" dirty="0" smtClean="0"/>
              <a:t> </a:t>
            </a:r>
          </a:p>
          <a:p>
            <a:pPr>
              <a:buFont typeface="Arial" pitchFamily="34" charset="0"/>
              <a:buChar char="•"/>
            </a:pPr>
            <a:r>
              <a:rPr lang="en-US" sz="1000" dirty="0" smtClean="0"/>
              <a:t>Take care to identify causes rather than symptoms.</a:t>
            </a:r>
          </a:p>
          <a:p>
            <a:pPr>
              <a:buFont typeface="Arial" pitchFamily="34" charset="0"/>
              <a:buChar char="•"/>
            </a:pPr>
            <a:r>
              <a:rPr lang="en-US" sz="1000" dirty="0" smtClean="0"/>
              <a:t>Post diagrams to stimulate thinking and get input from other staff.</a:t>
            </a:r>
          </a:p>
          <a:p>
            <a:pPr>
              <a:buFont typeface="Arial" pitchFamily="34" charset="0"/>
              <a:buChar char="•"/>
            </a:pPr>
            <a:r>
              <a:rPr lang="en-US" sz="1000" dirty="0" smtClean="0"/>
              <a:t>Self-adhesive notes can be used to construct Ishikawa diagrams. Sources of variation can be rearranged to reflect appropriate categories with minimal rework.</a:t>
            </a:r>
          </a:p>
          <a:p>
            <a:pPr>
              <a:buFont typeface="Arial" pitchFamily="34" charset="0"/>
              <a:buChar char="•"/>
            </a:pPr>
            <a:r>
              <a:rPr lang="en-US" sz="1000" dirty="0" smtClean="0"/>
              <a:t>Insure that the ideas placed on the Ishikawa diagram are process variables, not special caused, other problems, tampering, etc.</a:t>
            </a:r>
          </a:p>
          <a:p>
            <a:pPr>
              <a:buFont typeface="Arial" pitchFamily="34" charset="0"/>
              <a:buChar char="•"/>
            </a:pPr>
            <a:r>
              <a:rPr lang="en-US" sz="1000" dirty="0" smtClean="0"/>
              <a:t>Review the quick fixes and rephrase them, if possible, so that they are process variables.</a:t>
            </a:r>
          </a:p>
          <a:p>
            <a:endParaRPr lang="en-US" sz="900" dirty="0"/>
          </a:p>
        </p:txBody>
      </p:sp>
      <p:sp>
        <p:nvSpPr>
          <p:cNvPr id="4" name="Slide Number Placeholder 3"/>
          <p:cNvSpPr>
            <a:spLocks noGrp="1"/>
          </p:cNvSpPr>
          <p:nvPr>
            <p:ph type="sldNum" sz="quarter" idx="10"/>
          </p:nvPr>
        </p:nvSpPr>
        <p:spPr/>
        <p:txBody>
          <a:bodyPr/>
          <a:lstStyle/>
          <a:p>
            <a:pPr algn="r" rtl="0"/>
            <a:fld id="{2936C4BA-C2A9-4ED3-932F-8FC65EE3BE37}" type="slidenum">
              <a:rPr lang="en-US">
                <a:solidFill>
                  <a:prstClr val="black"/>
                </a:solidFill>
                <a:latin typeface="Calibri"/>
                <a:cs typeface="+mn-cs"/>
              </a:rPr>
              <a:pPr algn="r" rtl="0"/>
              <a:t>12</a:t>
            </a:fld>
            <a:endParaRPr lang="en-US" dirty="0">
              <a:solidFill>
                <a:prstClr val="black"/>
              </a:solidFill>
              <a:latin typeface="Calibri"/>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000" b="1" dirty="0" smtClean="0"/>
              <a:t>4 M’s - Man, Materials, Method, Machine</a:t>
            </a:r>
          </a:p>
          <a:p>
            <a:endParaRPr lang="en-US" sz="1000" b="1" dirty="0" smtClean="0"/>
          </a:p>
          <a:p>
            <a:r>
              <a:rPr lang="en-US" sz="1000" b="1" dirty="0" smtClean="0"/>
              <a:t>Various names:</a:t>
            </a:r>
            <a:r>
              <a:rPr lang="en-US" sz="1000" dirty="0" smtClean="0"/>
              <a:t> Ishikawa diagram, Cause-and-Effect diagram, Fishbone diagram, Root Cause Analysis</a:t>
            </a:r>
          </a:p>
          <a:p>
            <a:endParaRPr lang="en-US" sz="1000" dirty="0" smtClean="0"/>
          </a:p>
          <a:p>
            <a:r>
              <a:rPr lang="en-US" sz="1000" b="1" dirty="0" smtClean="0"/>
              <a:t>Definition: </a:t>
            </a:r>
            <a:r>
              <a:rPr lang="en-US" sz="1000" dirty="0" smtClean="0"/>
              <a:t>A graphic tool used to explore and display opinion about sources of variation in a process. (Also called a Cause-and-Effect or Fishbone Diagram.)</a:t>
            </a:r>
          </a:p>
          <a:p>
            <a:endParaRPr lang="en-US" sz="1000" dirty="0" smtClean="0"/>
          </a:p>
          <a:p>
            <a:r>
              <a:rPr lang="en-US" sz="1000" b="1" dirty="0" smtClean="0"/>
              <a:t>Purpose:</a:t>
            </a:r>
            <a:r>
              <a:rPr lang="en-US" sz="1000" dirty="0" smtClean="0"/>
              <a:t> To arrive at a few key sources that contribute most significantly to the problem being examined. These sources are then targeted for improvement. The diagram also illustrates the relationships among the wide variety of possible contributors to the effect.</a:t>
            </a:r>
          </a:p>
          <a:p>
            <a:endParaRPr lang="en-US" sz="1000" dirty="0" smtClean="0"/>
          </a:p>
          <a:p>
            <a:r>
              <a:rPr lang="en-US" sz="1000" dirty="0" smtClean="0"/>
              <a:t>The basic concept in the Cause-and-Effect diagram is that the name of a basic problem of interest is entered at the right of the diagram at the end of the main "bone". The main possible causes of the problem (the effect) are drawn as bones off of the main backbone. The "Four-M" categories are typically used as a starting point: "Materials", "Machines", "Manpower", and "Methods".  Different names can be chosen to suit the problem at hand, or these general categories can be revised. The key is to have three to six main categories that encompass all possible influences. Brainstorming is typically done to add possible causes to the main "bones" and more specific causes to the "bones" on the main "bones". This subdivision into ever increasing specificity continues as long as the problem areas can be further subdivided. The practical maximum depth of this tree is usually about four or five levels. When the fishbone is complete, one has a rather complete picture of all the possibilities about what could be the root cause for the designated problem. </a:t>
            </a:r>
          </a:p>
          <a:p>
            <a:endParaRPr lang="en-US" sz="1000" dirty="0" smtClean="0"/>
          </a:p>
          <a:p>
            <a:r>
              <a:rPr lang="en-US" sz="1000" dirty="0" smtClean="0"/>
              <a:t>The Cause-and-Effect diagram can be used by individuals or teams; probably most effectively by a group. A typical utilization is the drawing of a diagram on a blackboard by a team leader who first presents the main problem and asks for assistance from the group to determine the main causes which are subsequently drawn on the board as the main bones of the diagram. The team assists by making suggestions and, eventually, the entire cause and effect diagram is filled out. Once the entire fishbone is complete, team discussion takes place to decide what are the most likely root causes of the problem. These causes are circled to indicate items that should be acted upon, and the use of the tool is complete.</a:t>
            </a:r>
          </a:p>
          <a:p>
            <a:endParaRPr lang="en-US" sz="1000" dirty="0" smtClean="0"/>
          </a:p>
          <a:p>
            <a:r>
              <a:rPr lang="en-US" sz="1000" b="1" dirty="0" smtClean="0"/>
              <a:t>How to Construct:</a:t>
            </a:r>
            <a:r>
              <a:rPr lang="en-US" sz="1000" dirty="0" smtClean="0"/>
              <a:t> </a:t>
            </a:r>
          </a:p>
          <a:p>
            <a:pPr marL="232936" indent="-232936">
              <a:buFont typeface="+mj-lt"/>
              <a:buAutoNum type="arabicPeriod"/>
            </a:pPr>
            <a:r>
              <a:rPr lang="en-US" sz="1000" dirty="0" smtClean="0"/>
              <a:t>Place the main problem under investigation in a box on the right. </a:t>
            </a:r>
          </a:p>
          <a:p>
            <a:pPr marL="232936" indent="-232936">
              <a:buFont typeface="+mj-lt"/>
              <a:buAutoNum type="arabicPeriod"/>
            </a:pPr>
            <a:r>
              <a:rPr lang="en-US" sz="1000" dirty="0" smtClean="0"/>
              <a:t>Have the team generate and clarify all the potential sources of variation. </a:t>
            </a:r>
          </a:p>
          <a:p>
            <a:pPr marL="232936" indent="-232936">
              <a:buFont typeface="+mj-lt"/>
              <a:buAutoNum type="arabicPeriod"/>
            </a:pPr>
            <a:r>
              <a:rPr lang="en-US" sz="1000" dirty="0" smtClean="0"/>
              <a:t>Use an affinity diagram to sort the process variables into naturally related groups. The labels of these groups are the names for the major bones on the Ishikawa diagram. </a:t>
            </a:r>
          </a:p>
          <a:p>
            <a:pPr marL="232936" indent="-232936">
              <a:buFont typeface="+mj-lt"/>
              <a:buAutoNum type="arabicPeriod"/>
            </a:pPr>
            <a:r>
              <a:rPr lang="en-US" sz="1000" dirty="0" smtClean="0"/>
              <a:t>Place the process variables on the appropriate bones of the Ishikawa diagram. </a:t>
            </a:r>
          </a:p>
          <a:p>
            <a:pPr marL="232936" indent="-232936">
              <a:buFont typeface="+mj-lt"/>
              <a:buAutoNum type="arabicPeriod"/>
            </a:pPr>
            <a:r>
              <a:rPr lang="en-US" sz="1000" dirty="0" smtClean="0"/>
              <a:t>Combine each bone in turn, insuring that the process variables are specific, measurable, and controllable. If they are not, branch or “explode” the process variables until the ends of the branches are specific, measurable, and controllable. </a:t>
            </a:r>
          </a:p>
          <a:p>
            <a:pPr lvl="0"/>
            <a:endParaRPr lang="en-US" sz="1000" dirty="0" smtClean="0"/>
          </a:p>
          <a:p>
            <a:r>
              <a:rPr lang="en-US" sz="1000" b="1" dirty="0" smtClean="0"/>
              <a:t>Tips:</a:t>
            </a:r>
            <a:r>
              <a:rPr lang="en-US" sz="1000" dirty="0" smtClean="0"/>
              <a:t> </a:t>
            </a:r>
          </a:p>
          <a:p>
            <a:pPr>
              <a:buFont typeface="Arial" pitchFamily="34" charset="0"/>
              <a:buChar char="•"/>
            </a:pPr>
            <a:r>
              <a:rPr lang="en-US" sz="1000" dirty="0" smtClean="0"/>
              <a:t>Take care to identify causes rather than symptoms.</a:t>
            </a:r>
          </a:p>
          <a:p>
            <a:pPr>
              <a:buFont typeface="Arial" pitchFamily="34" charset="0"/>
              <a:buChar char="•"/>
            </a:pPr>
            <a:r>
              <a:rPr lang="en-US" sz="1000" dirty="0" smtClean="0"/>
              <a:t>Post diagrams to stimulate thinking and get input from other staff.</a:t>
            </a:r>
          </a:p>
          <a:p>
            <a:pPr>
              <a:buFont typeface="Arial" pitchFamily="34" charset="0"/>
              <a:buChar char="•"/>
            </a:pPr>
            <a:r>
              <a:rPr lang="en-US" sz="1000" dirty="0" smtClean="0"/>
              <a:t>Self-adhesive notes can be used to construct Ishikawa diagrams. Sources of variation can be rearranged to reflect appropriate categories with minimal rework.</a:t>
            </a:r>
          </a:p>
          <a:p>
            <a:pPr>
              <a:buFont typeface="Arial" pitchFamily="34" charset="0"/>
              <a:buChar char="•"/>
            </a:pPr>
            <a:r>
              <a:rPr lang="en-US" sz="1000" dirty="0" smtClean="0"/>
              <a:t>Insure that the ideas placed on the Ishikawa diagram are process variables, not special caused, other problems, tampering, etc.</a:t>
            </a:r>
          </a:p>
          <a:p>
            <a:pPr>
              <a:buFont typeface="Arial" pitchFamily="34" charset="0"/>
              <a:buChar char="•"/>
            </a:pPr>
            <a:r>
              <a:rPr lang="en-US" sz="1000" dirty="0" smtClean="0"/>
              <a:t>Review the quick fixes and rephrase them, if possible, so that they are process variables.</a:t>
            </a:r>
          </a:p>
          <a:p>
            <a:endParaRPr lang="en-US" sz="900" dirty="0"/>
          </a:p>
        </p:txBody>
      </p:sp>
      <p:sp>
        <p:nvSpPr>
          <p:cNvPr id="4" name="Slide Number Placeholder 3"/>
          <p:cNvSpPr>
            <a:spLocks noGrp="1"/>
          </p:cNvSpPr>
          <p:nvPr>
            <p:ph type="sldNum" sz="quarter" idx="10"/>
          </p:nvPr>
        </p:nvSpPr>
        <p:spPr/>
        <p:txBody>
          <a:bodyPr/>
          <a:lstStyle/>
          <a:p>
            <a:pPr algn="r" rtl="0"/>
            <a:fld id="{2936C4BA-C2A9-4ED3-932F-8FC65EE3BE37}" type="slidenum">
              <a:rPr lang="en-US">
                <a:solidFill>
                  <a:prstClr val="black"/>
                </a:solidFill>
                <a:latin typeface="Calibri"/>
                <a:cs typeface="+mn-cs"/>
              </a:rPr>
              <a:pPr algn="r" rtl="0"/>
              <a:t>13</a:t>
            </a:fld>
            <a:endParaRPr lang="en-US" dirty="0">
              <a:solidFill>
                <a:prstClr val="black"/>
              </a:solidFill>
              <a:latin typeface="Calibri"/>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000" b="1" dirty="0" smtClean="0"/>
              <a:t>4 M’s - Man, Materials, Method, Machine</a:t>
            </a:r>
          </a:p>
          <a:p>
            <a:endParaRPr lang="en-US" sz="1000" b="1" dirty="0" smtClean="0"/>
          </a:p>
          <a:p>
            <a:r>
              <a:rPr lang="en-US" sz="1000" b="1" dirty="0" smtClean="0"/>
              <a:t>Various names:</a:t>
            </a:r>
            <a:r>
              <a:rPr lang="en-US" sz="1000" dirty="0" smtClean="0"/>
              <a:t> Ishikawa diagram, Cause-and-Effect diagram, Fishbone diagram, Root Cause Analysis</a:t>
            </a:r>
          </a:p>
          <a:p>
            <a:endParaRPr lang="en-US" sz="1000" dirty="0" smtClean="0"/>
          </a:p>
          <a:p>
            <a:r>
              <a:rPr lang="en-US" sz="1000" b="1" dirty="0" smtClean="0"/>
              <a:t>Definition: </a:t>
            </a:r>
            <a:r>
              <a:rPr lang="en-US" sz="1000" dirty="0" smtClean="0"/>
              <a:t>A graphic tool used to explore and display opinion about sources of variation in a process. (Also called a Cause-and-Effect or Fishbone Diagram.)</a:t>
            </a:r>
          </a:p>
          <a:p>
            <a:endParaRPr lang="en-US" sz="1000" dirty="0" smtClean="0"/>
          </a:p>
          <a:p>
            <a:r>
              <a:rPr lang="en-US" sz="1000" b="1" dirty="0" smtClean="0"/>
              <a:t>Purpose:</a:t>
            </a:r>
            <a:r>
              <a:rPr lang="en-US" sz="1000" dirty="0" smtClean="0"/>
              <a:t> To arrive at a few key sources that contribute most significantly to the problem being examined. These sources are then targeted for improvement. The diagram also illustrates the relationships among the wide variety of possible contributors to the effect.</a:t>
            </a:r>
          </a:p>
          <a:p>
            <a:endParaRPr lang="en-US" sz="1000" dirty="0" smtClean="0"/>
          </a:p>
          <a:p>
            <a:r>
              <a:rPr lang="en-US" sz="1000" dirty="0" smtClean="0"/>
              <a:t>The basic concept in the Cause-and-Effect diagram is that the name of a basic problem of interest is entered at the right of the diagram at the end of the main "bone". The main possible causes of the problem (the effect) are drawn as bones off of the main backbone. The "Four-M" categories are typically used as a starting point: "Materials", "Machines", "Manpower", and "Methods".  Different names can be chosen to suit the problem at hand, or these general categories can be revised. The key is to have three to six main categories that encompass all possible influences. Brainstorming is typically done to add possible causes to the main "bones" and more specific causes to the "bones" on the main "bones". This subdivision into ever increasing specificity continues as long as the problem areas can be further subdivided. The practical maximum depth of this tree is usually about four or five levels. When the fishbone is complete, one has a rather complete picture of all the possibilities about what could be the root cause for the designated problem. </a:t>
            </a:r>
          </a:p>
          <a:p>
            <a:endParaRPr lang="en-US" sz="1000" dirty="0" smtClean="0"/>
          </a:p>
          <a:p>
            <a:r>
              <a:rPr lang="en-US" sz="1000" dirty="0" smtClean="0"/>
              <a:t>The Cause-and-Effect diagram can be used by individuals or teams; probably most effectively by a group. A typical utilization is the drawing of a diagram on a blackboard by a team leader who first presents the main problem and asks for assistance from the group to determine the main causes which are subsequently drawn on the board as the main bones of the diagram. The team assists by making suggestions and, eventually, the entire cause and effect diagram is filled out. Once the entire fishbone is complete, team discussion takes place to decide what are the most likely root causes of the problem. These causes are circled to indicate items that should be acted upon, and the use of the tool is complete.</a:t>
            </a:r>
          </a:p>
          <a:p>
            <a:endParaRPr lang="en-US" sz="1000" dirty="0" smtClean="0"/>
          </a:p>
          <a:p>
            <a:r>
              <a:rPr lang="en-US" sz="1000" b="1" dirty="0" smtClean="0"/>
              <a:t>How to Construct:</a:t>
            </a:r>
            <a:r>
              <a:rPr lang="en-US" sz="1000" dirty="0" smtClean="0"/>
              <a:t> </a:t>
            </a:r>
          </a:p>
          <a:p>
            <a:pPr marL="232936" indent="-232936">
              <a:buFont typeface="+mj-lt"/>
              <a:buAutoNum type="arabicPeriod"/>
            </a:pPr>
            <a:r>
              <a:rPr lang="en-US" sz="1000" dirty="0" smtClean="0"/>
              <a:t>Place the main problem under investigation in a box on the right. </a:t>
            </a:r>
          </a:p>
          <a:p>
            <a:pPr marL="232936" indent="-232936">
              <a:buFont typeface="+mj-lt"/>
              <a:buAutoNum type="arabicPeriod"/>
            </a:pPr>
            <a:r>
              <a:rPr lang="en-US" sz="1000" dirty="0" smtClean="0"/>
              <a:t>Have the team generate and clarify all the potential sources of variation. </a:t>
            </a:r>
          </a:p>
          <a:p>
            <a:pPr marL="232936" indent="-232936">
              <a:buFont typeface="+mj-lt"/>
              <a:buAutoNum type="arabicPeriod"/>
            </a:pPr>
            <a:r>
              <a:rPr lang="en-US" sz="1000" dirty="0" smtClean="0"/>
              <a:t>Use an affinity diagram to sort the process variables into naturally related groups. The labels of these groups are the names for the major bones on the Ishikawa diagram. </a:t>
            </a:r>
          </a:p>
          <a:p>
            <a:pPr marL="232936" indent="-232936">
              <a:buFont typeface="+mj-lt"/>
              <a:buAutoNum type="arabicPeriod"/>
            </a:pPr>
            <a:r>
              <a:rPr lang="en-US" sz="1000" dirty="0" smtClean="0"/>
              <a:t>Place the process variables on the appropriate bones of the Ishikawa diagram. </a:t>
            </a:r>
          </a:p>
          <a:p>
            <a:pPr marL="232936" indent="-232936">
              <a:buFont typeface="+mj-lt"/>
              <a:buAutoNum type="arabicPeriod"/>
            </a:pPr>
            <a:r>
              <a:rPr lang="en-US" sz="1000" dirty="0" smtClean="0"/>
              <a:t>Combine each bone in turn, insuring that the process variables are specific, measurable, and controllable. If they are not, branch or “explode” the process variables until the ends of the branches are specific, measurable, and controllable. </a:t>
            </a:r>
          </a:p>
          <a:p>
            <a:pPr lvl="0"/>
            <a:endParaRPr lang="en-US" sz="1000" dirty="0" smtClean="0"/>
          </a:p>
          <a:p>
            <a:r>
              <a:rPr lang="en-US" sz="1000" b="1" dirty="0" smtClean="0"/>
              <a:t>Tips:</a:t>
            </a:r>
            <a:r>
              <a:rPr lang="en-US" sz="1000" dirty="0" smtClean="0"/>
              <a:t> </a:t>
            </a:r>
          </a:p>
          <a:p>
            <a:pPr>
              <a:buFont typeface="Arial" pitchFamily="34" charset="0"/>
              <a:buChar char="•"/>
            </a:pPr>
            <a:r>
              <a:rPr lang="en-US" sz="1000" dirty="0" smtClean="0"/>
              <a:t>Take care to identify causes rather than symptoms.</a:t>
            </a:r>
          </a:p>
          <a:p>
            <a:pPr>
              <a:buFont typeface="Arial" pitchFamily="34" charset="0"/>
              <a:buChar char="•"/>
            </a:pPr>
            <a:r>
              <a:rPr lang="en-US" sz="1000" dirty="0" smtClean="0"/>
              <a:t>Post diagrams to stimulate thinking and get input from other staff.</a:t>
            </a:r>
          </a:p>
          <a:p>
            <a:pPr>
              <a:buFont typeface="Arial" pitchFamily="34" charset="0"/>
              <a:buChar char="•"/>
            </a:pPr>
            <a:r>
              <a:rPr lang="en-US" sz="1000" dirty="0" smtClean="0"/>
              <a:t>Self-adhesive notes can be used to construct Ishikawa diagrams. Sources of variation can be rearranged to reflect appropriate categories with minimal rework.</a:t>
            </a:r>
          </a:p>
          <a:p>
            <a:pPr>
              <a:buFont typeface="Arial" pitchFamily="34" charset="0"/>
              <a:buChar char="•"/>
            </a:pPr>
            <a:r>
              <a:rPr lang="en-US" sz="1000" dirty="0" smtClean="0"/>
              <a:t>Insure that the ideas placed on the Ishikawa diagram are process variables, not special caused, other problems, tampering, etc.</a:t>
            </a:r>
          </a:p>
          <a:p>
            <a:pPr>
              <a:buFont typeface="Arial" pitchFamily="34" charset="0"/>
              <a:buChar char="•"/>
            </a:pPr>
            <a:r>
              <a:rPr lang="en-US" sz="1000" dirty="0" smtClean="0"/>
              <a:t>Review the quick fixes and rephrase them, if possible, so that they are process variables.</a:t>
            </a:r>
          </a:p>
          <a:p>
            <a:endParaRPr lang="en-US" sz="900" dirty="0"/>
          </a:p>
        </p:txBody>
      </p:sp>
      <p:sp>
        <p:nvSpPr>
          <p:cNvPr id="4" name="Slide Number Placeholder 3"/>
          <p:cNvSpPr>
            <a:spLocks noGrp="1"/>
          </p:cNvSpPr>
          <p:nvPr>
            <p:ph type="sldNum" sz="quarter" idx="10"/>
          </p:nvPr>
        </p:nvSpPr>
        <p:spPr/>
        <p:txBody>
          <a:bodyPr/>
          <a:lstStyle/>
          <a:p>
            <a:pPr algn="r" rtl="0"/>
            <a:fld id="{2936C4BA-C2A9-4ED3-932F-8FC65EE3BE37}" type="slidenum">
              <a:rPr lang="en-US">
                <a:solidFill>
                  <a:prstClr val="black"/>
                </a:solidFill>
                <a:latin typeface="Calibri"/>
                <a:cs typeface="+mn-cs"/>
              </a:rPr>
              <a:pPr algn="r" rtl="0"/>
              <a:t>14</a:t>
            </a:fld>
            <a:endParaRPr lang="en-US" dirty="0">
              <a:solidFill>
                <a:prstClr val="black"/>
              </a:solidFill>
              <a:latin typeface="Calibri"/>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000" b="1" dirty="0" smtClean="0"/>
              <a:t>4 M’s - Man, Materials, Method, Machine</a:t>
            </a:r>
          </a:p>
          <a:p>
            <a:endParaRPr lang="en-US" sz="1000" b="1" dirty="0" smtClean="0"/>
          </a:p>
          <a:p>
            <a:r>
              <a:rPr lang="en-US" sz="1000" b="1" dirty="0" smtClean="0"/>
              <a:t>Various names:</a:t>
            </a:r>
            <a:r>
              <a:rPr lang="en-US" sz="1000" dirty="0" smtClean="0"/>
              <a:t> Ishikawa diagram, Cause-and-Effect diagram, Fishbone diagram, Root Cause Analysis</a:t>
            </a:r>
          </a:p>
          <a:p>
            <a:endParaRPr lang="en-US" sz="1000" dirty="0" smtClean="0"/>
          </a:p>
          <a:p>
            <a:r>
              <a:rPr lang="en-US" sz="1000" b="1" dirty="0" smtClean="0"/>
              <a:t>Definition: </a:t>
            </a:r>
            <a:r>
              <a:rPr lang="en-US" sz="1000" dirty="0" smtClean="0"/>
              <a:t>A graphic tool used to explore and display opinion about sources of variation in a process. (Also called a Cause-and-Effect or Fishbone Diagram.)</a:t>
            </a:r>
          </a:p>
          <a:p>
            <a:endParaRPr lang="en-US" sz="1000" dirty="0" smtClean="0"/>
          </a:p>
          <a:p>
            <a:r>
              <a:rPr lang="en-US" sz="1000" b="1" dirty="0" smtClean="0"/>
              <a:t>Purpose:</a:t>
            </a:r>
            <a:r>
              <a:rPr lang="en-US" sz="1000" dirty="0" smtClean="0"/>
              <a:t> To arrive at a few key sources that contribute most significantly to the problem being examined. These sources are then targeted for improvement. The diagram also illustrates the relationships among the wide variety of possible contributors to the effect.</a:t>
            </a:r>
          </a:p>
          <a:p>
            <a:endParaRPr lang="en-US" sz="1000" dirty="0" smtClean="0"/>
          </a:p>
          <a:p>
            <a:r>
              <a:rPr lang="en-US" sz="1000" dirty="0" smtClean="0"/>
              <a:t>The basic concept in the Cause-and-Effect diagram is that the name of a basic problem of interest is entered at the right of the diagram at the end of the main "bone". The main possible causes of the problem (the effect) are drawn as bones off of the main backbone. The "Four-M" categories are typically used as a starting point: "Materials", "Machines", "Manpower", and "Methods".  Different names can be chosen to suit the problem at hand, or these general categories can be revised. The key is to have three to six main categories that encompass all possible influences. Brainstorming is typically done to add possible causes to the main "bones" and more specific causes to the "bones" on the main "bones". This subdivision into ever increasing specificity continues as long as the problem areas can be further subdivided. The practical maximum depth of this tree is usually about four or five levels. When the fishbone is complete, one has a rather complete picture of all the possibilities about what could be the root cause for the designated problem. </a:t>
            </a:r>
          </a:p>
          <a:p>
            <a:endParaRPr lang="en-US" sz="1000" dirty="0" smtClean="0"/>
          </a:p>
          <a:p>
            <a:r>
              <a:rPr lang="en-US" sz="1000" dirty="0" smtClean="0"/>
              <a:t>The Cause-and-Effect diagram can be used by individuals or teams; probably most effectively by a group. A typical utilization is the drawing of a diagram on a blackboard by a team leader who first presents the main problem and asks for assistance from the group to determine the main causes which are subsequently drawn on the board as the main bones of the diagram. The team assists by making suggestions and, eventually, the entire cause and effect diagram is filled out. Once the entire fishbone is complete, team discussion takes place to decide what are the most likely root causes of the problem. These causes are circled to indicate items that should be acted upon, and the use of the tool is complete.</a:t>
            </a:r>
          </a:p>
          <a:p>
            <a:endParaRPr lang="en-US" sz="1000" dirty="0" smtClean="0"/>
          </a:p>
          <a:p>
            <a:r>
              <a:rPr lang="en-US" sz="1000" b="1" dirty="0" smtClean="0"/>
              <a:t>How to Construct:</a:t>
            </a:r>
            <a:r>
              <a:rPr lang="en-US" sz="1000" dirty="0" smtClean="0"/>
              <a:t> </a:t>
            </a:r>
          </a:p>
          <a:p>
            <a:pPr marL="232936" indent="-232936">
              <a:buFont typeface="+mj-lt"/>
              <a:buAutoNum type="arabicPeriod"/>
            </a:pPr>
            <a:r>
              <a:rPr lang="en-US" sz="1000" dirty="0" smtClean="0"/>
              <a:t>Place the main problem under investigation in a box on the right. </a:t>
            </a:r>
          </a:p>
          <a:p>
            <a:pPr marL="232936" indent="-232936">
              <a:buFont typeface="+mj-lt"/>
              <a:buAutoNum type="arabicPeriod"/>
            </a:pPr>
            <a:r>
              <a:rPr lang="en-US" sz="1000" dirty="0" smtClean="0"/>
              <a:t>Have the team generate and clarify all the potential sources of variation. </a:t>
            </a:r>
          </a:p>
          <a:p>
            <a:pPr marL="232936" indent="-232936">
              <a:buFont typeface="+mj-lt"/>
              <a:buAutoNum type="arabicPeriod"/>
            </a:pPr>
            <a:r>
              <a:rPr lang="en-US" sz="1000" dirty="0" smtClean="0"/>
              <a:t>Use an affinity diagram to sort the process variables into naturally related groups. The labels of these groups are the names for the major bones on the Ishikawa diagram. </a:t>
            </a:r>
          </a:p>
          <a:p>
            <a:pPr marL="232936" indent="-232936">
              <a:buFont typeface="+mj-lt"/>
              <a:buAutoNum type="arabicPeriod"/>
            </a:pPr>
            <a:r>
              <a:rPr lang="en-US" sz="1000" dirty="0" smtClean="0"/>
              <a:t>Place the process variables on the appropriate bones of the Ishikawa diagram. </a:t>
            </a:r>
          </a:p>
          <a:p>
            <a:pPr marL="232936" indent="-232936">
              <a:buFont typeface="+mj-lt"/>
              <a:buAutoNum type="arabicPeriod"/>
            </a:pPr>
            <a:r>
              <a:rPr lang="en-US" sz="1000" dirty="0" smtClean="0"/>
              <a:t>Combine each bone in turn, insuring that the process variables are specific, measurable, and controllable. If they are not, branch or “explode” the process variables until the ends of the branches are specific, measurable, and controllable. </a:t>
            </a:r>
          </a:p>
          <a:p>
            <a:pPr lvl="0"/>
            <a:endParaRPr lang="en-US" sz="1000" dirty="0" smtClean="0"/>
          </a:p>
          <a:p>
            <a:r>
              <a:rPr lang="en-US" sz="1000" b="1" dirty="0" smtClean="0"/>
              <a:t>Tips:</a:t>
            </a:r>
            <a:r>
              <a:rPr lang="en-US" sz="1000" dirty="0" smtClean="0"/>
              <a:t> </a:t>
            </a:r>
          </a:p>
          <a:p>
            <a:pPr>
              <a:buFont typeface="Arial" pitchFamily="34" charset="0"/>
              <a:buChar char="•"/>
            </a:pPr>
            <a:r>
              <a:rPr lang="en-US" sz="1000" dirty="0" smtClean="0"/>
              <a:t>Take care to identify causes rather than symptoms.</a:t>
            </a:r>
          </a:p>
          <a:p>
            <a:pPr>
              <a:buFont typeface="Arial" pitchFamily="34" charset="0"/>
              <a:buChar char="•"/>
            </a:pPr>
            <a:r>
              <a:rPr lang="en-US" sz="1000" dirty="0" smtClean="0"/>
              <a:t>Post diagrams to stimulate thinking and get input from other staff.</a:t>
            </a:r>
          </a:p>
          <a:p>
            <a:pPr>
              <a:buFont typeface="Arial" pitchFamily="34" charset="0"/>
              <a:buChar char="•"/>
            </a:pPr>
            <a:r>
              <a:rPr lang="en-US" sz="1000" dirty="0" smtClean="0"/>
              <a:t>Self-adhesive notes can be used to construct Ishikawa diagrams. Sources of variation can be rearranged to reflect appropriate categories with minimal rework.</a:t>
            </a:r>
          </a:p>
          <a:p>
            <a:pPr>
              <a:buFont typeface="Arial" pitchFamily="34" charset="0"/>
              <a:buChar char="•"/>
            </a:pPr>
            <a:r>
              <a:rPr lang="en-US" sz="1000" dirty="0" smtClean="0"/>
              <a:t>Insure that the ideas placed on the Ishikawa diagram are process variables, not special caused, other problems, tampering, etc.</a:t>
            </a:r>
          </a:p>
          <a:p>
            <a:pPr>
              <a:buFont typeface="Arial" pitchFamily="34" charset="0"/>
              <a:buChar char="•"/>
            </a:pPr>
            <a:r>
              <a:rPr lang="en-US" sz="1000" dirty="0" smtClean="0"/>
              <a:t>Review the quick fixes and rephrase them, if possible, so that they are process variables.</a:t>
            </a:r>
          </a:p>
          <a:p>
            <a:endParaRPr lang="en-US" sz="900" dirty="0"/>
          </a:p>
        </p:txBody>
      </p:sp>
      <p:sp>
        <p:nvSpPr>
          <p:cNvPr id="4" name="Slide Number Placeholder 3"/>
          <p:cNvSpPr>
            <a:spLocks noGrp="1"/>
          </p:cNvSpPr>
          <p:nvPr>
            <p:ph type="sldNum" sz="quarter" idx="10"/>
          </p:nvPr>
        </p:nvSpPr>
        <p:spPr/>
        <p:txBody>
          <a:bodyPr/>
          <a:lstStyle/>
          <a:p>
            <a:pPr algn="r" rtl="0"/>
            <a:fld id="{2936C4BA-C2A9-4ED3-932F-8FC65EE3BE37}" type="slidenum">
              <a:rPr lang="en-US">
                <a:solidFill>
                  <a:prstClr val="black"/>
                </a:solidFill>
                <a:latin typeface="Calibri"/>
                <a:cs typeface="+mn-cs"/>
              </a:rPr>
              <a:pPr algn="r" rtl="0"/>
              <a:t>2</a:t>
            </a:fld>
            <a:endParaRPr lang="en-US" dirty="0">
              <a:solidFill>
                <a:prstClr val="black"/>
              </a:solidFill>
              <a:latin typeface="Calibri"/>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000" b="1" dirty="0" smtClean="0"/>
              <a:t>4 M’s - Man, Materials, Method, Machine</a:t>
            </a:r>
          </a:p>
          <a:p>
            <a:endParaRPr lang="en-US" sz="1000" b="1" dirty="0" smtClean="0"/>
          </a:p>
          <a:p>
            <a:r>
              <a:rPr lang="en-US" sz="1000" b="1" dirty="0" smtClean="0"/>
              <a:t>Various names:</a:t>
            </a:r>
            <a:r>
              <a:rPr lang="en-US" sz="1000" dirty="0" smtClean="0"/>
              <a:t> Ishikawa diagram, Cause-and-Effect diagram, Fishbone diagram, Root Cause Analysis</a:t>
            </a:r>
          </a:p>
          <a:p>
            <a:endParaRPr lang="en-US" sz="1000" dirty="0" smtClean="0"/>
          </a:p>
          <a:p>
            <a:r>
              <a:rPr lang="en-US" sz="1000" b="1" dirty="0" smtClean="0"/>
              <a:t>Definition: </a:t>
            </a:r>
            <a:r>
              <a:rPr lang="en-US" sz="1000" dirty="0" smtClean="0"/>
              <a:t>A graphic tool used to explore and display opinion about sources of variation in a process. (Also called a Cause-and-Effect or Fishbone Diagram.)</a:t>
            </a:r>
          </a:p>
          <a:p>
            <a:endParaRPr lang="en-US" sz="1000" dirty="0" smtClean="0"/>
          </a:p>
          <a:p>
            <a:r>
              <a:rPr lang="en-US" sz="1000" b="1" dirty="0" smtClean="0"/>
              <a:t>Purpose:</a:t>
            </a:r>
            <a:r>
              <a:rPr lang="en-US" sz="1000" dirty="0" smtClean="0"/>
              <a:t> To arrive at a few key sources that contribute most significantly to the problem being examined. These sources are then targeted for improvement. The diagram also illustrates the relationships among the wide variety of possible contributors to the effect.</a:t>
            </a:r>
          </a:p>
          <a:p>
            <a:endParaRPr lang="en-US" sz="1000" dirty="0" smtClean="0"/>
          </a:p>
          <a:p>
            <a:r>
              <a:rPr lang="en-US" sz="1000" dirty="0" smtClean="0"/>
              <a:t>The basic concept in the Cause-and-Effect diagram is that the name of a basic problem of interest is entered at the right of the diagram at the end of the main "bone". The main possible causes of the problem (the effect) are drawn as bones off of the main backbone. The "Four-M" categories are typically used as a starting point: "Materials", "Machines", "Manpower", and "Methods".  Different names can be chosen to suit the problem at hand, or these general categories can be revised. The key is to have three to six main categories that encompass all possible influences. Brainstorming is typically done to add possible causes to the main "bones" and more specific causes to the "bones" on the main "bones". This subdivision into ever increasing specificity continues as long as the problem areas can be further subdivided. The practical maximum depth of this tree is usually about four or five levels. When the fishbone is complete, one has a rather complete picture of all the possibilities about what could be the root cause for the designated problem. </a:t>
            </a:r>
          </a:p>
          <a:p>
            <a:endParaRPr lang="en-US" sz="1000" dirty="0" smtClean="0"/>
          </a:p>
          <a:p>
            <a:r>
              <a:rPr lang="en-US" sz="1000" dirty="0" smtClean="0"/>
              <a:t>The Cause-and-Effect diagram can be used by individuals or teams; probably most effectively by a group. A typical utilization is the drawing of a diagram on a blackboard by a team leader who first presents the main problem and asks for assistance from the group to determine the main causes which are subsequently drawn on the board as the main bones of the diagram. The team assists by making suggestions and, eventually, the entire cause and effect diagram is filled out. Once the entire fishbone is complete, team discussion takes place to decide what are the most likely root causes of the problem. These causes are circled to indicate items that should be acted upon, and the use of the tool is complete.</a:t>
            </a:r>
          </a:p>
          <a:p>
            <a:endParaRPr lang="en-US" sz="1000" dirty="0" smtClean="0"/>
          </a:p>
          <a:p>
            <a:r>
              <a:rPr lang="en-US" sz="1000" b="1" dirty="0" smtClean="0"/>
              <a:t>How to Construct:</a:t>
            </a:r>
            <a:r>
              <a:rPr lang="en-US" sz="1000" dirty="0" smtClean="0"/>
              <a:t> </a:t>
            </a:r>
          </a:p>
          <a:p>
            <a:pPr marL="232936" indent="-232936">
              <a:buFont typeface="+mj-lt"/>
              <a:buAutoNum type="arabicPeriod"/>
            </a:pPr>
            <a:r>
              <a:rPr lang="en-US" sz="1000" dirty="0" smtClean="0"/>
              <a:t>Place the main problem under investigation in a box on the right. </a:t>
            </a:r>
          </a:p>
          <a:p>
            <a:pPr marL="232936" indent="-232936">
              <a:buFont typeface="+mj-lt"/>
              <a:buAutoNum type="arabicPeriod"/>
            </a:pPr>
            <a:r>
              <a:rPr lang="en-US" sz="1000" dirty="0" smtClean="0"/>
              <a:t>Have the team generate and clarify all the potential sources of variation. </a:t>
            </a:r>
          </a:p>
          <a:p>
            <a:pPr marL="232936" indent="-232936">
              <a:buFont typeface="+mj-lt"/>
              <a:buAutoNum type="arabicPeriod"/>
            </a:pPr>
            <a:r>
              <a:rPr lang="en-US" sz="1000" dirty="0" smtClean="0"/>
              <a:t>Use an affinity diagram to sort the process variables into naturally related groups. The labels of these groups are the names for the major bones on the Ishikawa diagram. </a:t>
            </a:r>
          </a:p>
          <a:p>
            <a:pPr marL="232936" indent="-232936">
              <a:buFont typeface="+mj-lt"/>
              <a:buAutoNum type="arabicPeriod"/>
            </a:pPr>
            <a:r>
              <a:rPr lang="en-US" sz="1000" dirty="0" smtClean="0"/>
              <a:t>Place the process variables on the appropriate bones of the Ishikawa diagram. </a:t>
            </a:r>
          </a:p>
          <a:p>
            <a:pPr marL="232936" indent="-232936">
              <a:buFont typeface="+mj-lt"/>
              <a:buAutoNum type="arabicPeriod"/>
            </a:pPr>
            <a:r>
              <a:rPr lang="en-US" sz="1000" dirty="0" smtClean="0"/>
              <a:t>Combine each bone in turn, insuring that the process variables are specific, measurable, and controllable. If they are not, branch or “explode” the process variables until the ends of the branches are specific, measurable, and controllable. </a:t>
            </a:r>
          </a:p>
          <a:p>
            <a:pPr lvl="0"/>
            <a:endParaRPr lang="en-US" sz="1000" dirty="0" smtClean="0"/>
          </a:p>
          <a:p>
            <a:r>
              <a:rPr lang="en-US" sz="1000" b="1" dirty="0" smtClean="0"/>
              <a:t>Tips:</a:t>
            </a:r>
            <a:r>
              <a:rPr lang="en-US" sz="1000" dirty="0" smtClean="0"/>
              <a:t> </a:t>
            </a:r>
          </a:p>
          <a:p>
            <a:pPr>
              <a:buFont typeface="Arial" pitchFamily="34" charset="0"/>
              <a:buChar char="•"/>
            </a:pPr>
            <a:r>
              <a:rPr lang="en-US" sz="1000" dirty="0" smtClean="0"/>
              <a:t>Take care to identify causes rather than symptoms.</a:t>
            </a:r>
          </a:p>
          <a:p>
            <a:pPr>
              <a:buFont typeface="Arial" pitchFamily="34" charset="0"/>
              <a:buChar char="•"/>
            </a:pPr>
            <a:r>
              <a:rPr lang="en-US" sz="1000" dirty="0" smtClean="0"/>
              <a:t>Post diagrams to stimulate thinking and get input from other staff.</a:t>
            </a:r>
          </a:p>
          <a:p>
            <a:pPr>
              <a:buFont typeface="Arial" pitchFamily="34" charset="0"/>
              <a:buChar char="•"/>
            </a:pPr>
            <a:r>
              <a:rPr lang="en-US" sz="1000" dirty="0" smtClean="0"/>
              <a:t>Self-adhesive notes can be used to construct Ishikawa diagrams. Sources of variation can be rearranged to reflect appropriate categories with minimal rework.</a:t>
            </a:r>
          </a:p>
          <a:p>
            <a:pPr>
              <a:buFont typeface="Arial" pitchFamily="34" charset="0"/>
              <a:buChar char="•"/>
            </a:pPr>
            <a:r>
              <a:rPr lang="en-US" sz="1000" dirty="0" smtClean="0"/>
              <a:t>Insure that the ideas placed on the Ishikawa diagram are process variables, not special caused, other problems, tampering, etc.</a:t>
            </a:r>
          </a:p>
          <a:p>
            <a:pPr>
              <a:buFont typeface="Arial" pitchFamily="34" charset="0"/>
              <a:buChar char="•"/>
            </a:pPr>
            <a:r>
              <a:rPr lang="en-US" sz="1000" dirty="0" smtClean="0"/>
              <a:t>Review the quick fixes and rephrase them, if possible, so that they are process variables.</a:t>
            </a:r>
          </a:p>
          <a:p>
            <a:endParaRPr lang="en-US" sz="900" dirty="0"/>
          </a:p>
        </p:txBody>
      </p:sp>
      <p:sp>
        <p:nvSpPr>
          <p:cNvPr id="4" name="Slide Number Placeholder 3"/>
          <p:cNvSpPr>
            <a:spLocks noGrp="1"/>
          </p:cNvSpPr>
          <p:nvPr>
            <p:ph type="sldNum" sz="quarter" idx="10"/>
          </p:nvPr>
        </p:nvSpPr>
        <p:spPr/>
        <p:txBody>
          <a:bodyPr/>
          <a:lstStyle/>
          <a:p>
            <a:pPr algn="r" rtl="0"/>
            <a:fld id="{2936C4BA-C2A9-4ED3-932F-8FC65EE3BE37}" type="slidenum">
              <a:rPr lang="en-US">
                <a:solidFill>
                  <a:prstClr val="black"/>
                </a:solidFill>
                <a:latin typeface="Calibri"/>
                <a:cs typeface="+mn-cs"/>
              </a:rPr>
              <a:pPr algn="r" rtl="0"/>
              <a:t>3</a:t>
            </a:fld>
            <a:endParaRPr lang="en-US" dirty="0">
              <a:solidFill>
                <a:prstClr val="black"/>
              </a:solidFill>
              <a:latin typeface="Calibri"/>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000" b="1" dirty="0" smtClean="0"/>
              <a:t>4 M’s - Man, Materials, Method, Machine</a:t>
            </a:r>
          </a:p>
          <a:p>
            <a:endParaRPr lang="en-US" sz="1000" b="1" dirty="0" smtClean="0"/>
          </a:p>
          <a:p>
            <a:r>
              <a:rPr lang="en-US" sz="1000" b="1" dirty="0" smtClean="0"/>
              <a:t>Various names:</a:t>
            </a:r>
            <a:r>
              <a:rPr lang="en-US" sz="1000" dirty="0" smtClean="0"/>
              <a:t> Ishikawa diagram, Cause-and-Effect diagram, Fishbone diagram, Root Cause Analysis</a:t>
            </a:r>
          </a:p>
          <a:p>
            <a:endParaRPr lang="en-US" sz="1000" dirty="0" smtClean="0"/>
          </a:p>
          <a:p>
            <a:r>
              <a:rPr lang="en-US" sz="1000" b="1" dirty="0" smtClean="0"/>
              <a:t>Definition: </a:t>
            </a:r>
            <a:r>
              <a:rPr lang="en-US" sz="1000" dirty="0" smtClean="0"/>
              <a:t>A graphic tool used to explore and display opinion about sources of variation in a process. (Also called a Cause-and-Effect or Fishbone Diagram.)</a:t>
            </a:r>
          </a:p>
          <a:p>
            <a:endParaRPr lang="en-US" sz="1000" dirty="0" smtClean="0"/>
          </a:p>
          <a:p>
            <a:r>
              <a:rPr lang="en-US" sz="1000" b="1" dirty="0" smtClean="0"/>
              <a:t>Purpose:</a:t>
            </a:r>
            <a:r>
              <a:rPr lang="en-US" sz="1000" dirty="0" smtClean="0"/>
              <a:t> To arrive at a few key sources that contribute most significantly to the problem being examined. These sources are then targeted for improvement. The diagram also illustrates the relationships among the wide variety of possible contributors to the effect.</a:t>
            </a:r>
          </a:p>
          <a:p>
            <a:endParaRPr lang="en-US" sz="1000" dirty="0" smtClean="0"/>
          </a:p>
          <a:p>
            <a:r>
              <a:rPr lang="en-US" sz="1000" dirty="0" smtClean="0"/>
              <a:t>The basic concept in the Cause-and-Effect diagram is that the name of a basic problem of interest is entered at the right of the diagram at the end of the main "bone". The main possible causes of the problem (the effect) are drawn as bones off of the main backbone. The "Four-M" categories are typically used as a starting point: "Materials", "Machines", "Manpower", and "Methods".  Different names can be chosen to suit the problem at hand, or these general categories can be revised. The key is to have three to six main categories that encompass all possible influences. Brainstorming is typically done to add possible causes to the main "bones" and more specific causes to the "bones" on the main "bones". This subdivision into ever increasing specificity continues as long as the problem areas can be further subdivided. The practical maximum depth of this tree is usually about four or five levels. When the fishbone is complete, one has a rather complete picture of all the possibilities about what could be the root cause for the designated problem. </a:t>
            </a:r>
          </a:p>
          <a:p>
            <a:endParaRPr lang="en-US" sz="1000" dirty="0" smtClean="0"/>
          </a:p>
          <a:p>
            <a:r>
              <a:rPr lang="en-US" sz="1000" dirty="0" smtClean="0"/>
              <a:t>The Cause-and-Effect diagram can be used by individuals or teams; probably most effectively by a group. A typical utilization is the drawing of a diagram on a blackboard by a team leader who first presents the main problem and asks for assistance from the group to determine the main causes which are subsequently drawn on the board as the main bones of the diagram. The team assists by making suggestions and, eventually, the entire cause and effect diagram is filled out. Once the entire fishbone is complete, team discussion takes place to decide what are the most likely root causes of the problem. These causes are circled to indicate items that should be acted upon, and the use of the tool is complete.</a:t>
            </a:r>
          </a:p>
          <a:p>
            <a:endParaRPr lang="en-US" sz="1000" dirty="0" smtClean="0"/>
          </a:p>
          <a:p>
            <a:r>
              <a:rPr lang="en-US" sz="1000" b="1" dirty="0" smtClean="0"/>
              <a:t>How to Construct:</a:t>
            </a:r>
            <a:r>
              <a:rPr lang="en-US" sz="1000" dirty="0" smtClean="0"/>
              <a:t> </a:t>
            </a:r>
          </a:p>
          <a:p>
            <a:pPr marL="232936" indent="-232936">
              <a:buFont typeface="+mj-lt"/>
              <a:buAutoNum type="arabicPeriod"/>
            </a:pPr>
            <a:r>
              <a:rPr lang="en-US" sz="1000" dirty="0" smtClean="0"/>
              <a:t>Place the main problem under investigation in a box on the right. </a:t>
            </a:r>
          </a:p>
          <a:p>
            <a:pPr marL="232936" indent="-232936">
              <a:buFont typeface="+mj-lt"/>
              <a:buAutoNum type="arabicPeriod"/>
            </a:pPr>
            <a:r>
              <a:rPr lang="en-US" sz="1000" dirty="0" smtClean="0"/>
              <a:t>Have the team generate and clarify all the potential sources of variation. </a:t>
            </a:r>
          </a:p>
          <a:p>
            <a:pPr marL="232936" indent="-232936">
              <a:buFont typeface="+mj-lt"/>
              <a:buAutoNum type="arabicPeriod"/>
            </a:pPr>
            <a:r>
              <a:rPr lang="en-US" sz="1000" dirty="0" smtClean="0"/>
              <a:t>Use an affinity diagram to sort the process variables into naturally related groups. The labels of these groups are the names for the major bones on the Ishikawa diagram. </a:t>
            </a:r>
          </a:p>
          <a:p>
            <a:pPr marL="232936" indent="-232936">
              <a:buFont typeface="+mj-lt"/>
              <a:buAutoNum type="arabicPeriod"/>
            </a:pPr>
            <a:r>
              <a:rPr lang="en-US" sz="1000" dirty="0" smtClean="0"/>
              <a:t>Place the process variables on the appropriate bones of the Ishikawa diagram. </a:t>
            </a:r>
          </a:p>
          <a:p>
            <a:pPr marL="232936" indent="-232936">
              <a:buFont typeface="+mj-lt"/>
              <a:buAutoNum type="arabicPeriod"/>
            </a:pPr>
            <a:r>
              <a:rPr lang="en-US" sz="1000" dirty="0" smtClean="0"/>
              <a:t>Combine each bone in turn, insuring that the process variables are specific, measurable, and controllable. If they are not, branch or “explode” the process variables until the ends of the branches are specific, measurable, and controllable. </a:t>
            </a:r>
          </a:p>
          <a:p>
            <a:pPr lvl="0"/>
            <a:endParaRPr lang="en-US" sz="1000" dirty="0" smtClean="0"/>
          </a:p>
          <a:p>
            <a:r>
              <a:rPr lang="en-US" sz="1000" b="1" dirty="0" smtClean="0"/>
              <a:t>Tips:</a:t>
            </a:r>
            <a:r>
              <a:rPr lang="en-US" sz="1000" dirty="0" smtClean="0"/>
              <a:t> </a:t>
            </a:r>
          </a:p>
          <a:p>
            <a:pPr>
              <a:buFont typeface="Arial" pitchFamily="34" charset="0"/>
              <a:buChar char="•"/>
            </a:pPr>
            <a:r>
              <a:rPr lang="en-US" sz="1000" dirty="0" smtClean="0"/>
              <a:t>Take care to identify causes rather than symptoms.</a:t>
            </a:r>
          </a:p>
          <a:p>
            <a:pPr>
              <a:buFont typeface="Arial" pitchFamily="34" charset="0"/>
              <a:buChar char="•"/>
            </a:pPr>
            <a:r>
              <a:rPr lang="en-US" sz="1000" dirty="0" smtClean="0"/>
              <a:t>Post diagrams to stimulate thinking and get input from other staff.</a:t>
            </a:r>
          </a:p>
          <a:p>
            <a:pPr>
              <a:buFont typeface="Arial" pitchFamily="34" charset="0"/>
              <a:buChar char="•"/>
            </a:pPr>
            <a:r>
              <a:rPr lang="en-US" sz="1000" dirty="0" smtClean="0"/>
              <a:t>Self-adhesive notes can be used to construct Ishikawa diagrams. Sources of variation can be rearranged to reflect appropriate categories with minimal rework.</a:t>
            </a:r>
          </a:p>
          <a:p>
            <a:pPr>
              <a:buFont typeface="Arial" pitchFamily="34" charset="0"/>
              <a:buChar char="•"/>
            </a:pPr>
            <a:r>
              <a:rPr lang="en-US" sz="1000" dirty="0" smtClean="0"/>
              <a:t>Insure that the ideas placed on the Ishikawa diagram are process variables, not special caused, other problems, tampering, etc.</a:t>
            </a:r>
          </a:p>
          <a:p>
            <a:pPr>
              <a:buFont typeface="Arial" pitchFamily="34" charset="0"/>
              <a:buChar char="•"/>
            </a:pPr>
            <a:r>
              <a:rPr lang="en-US" sz="1000" dirty="0" smtClean="0"/>
              <a:t>Review the quick fixes and rephrase them, if possible, so that they are process variables.</a:t>
            </a:r>
          </a:p>
          <a:p>
            <a:endParaRPr lang="en-US" sz="900" dirty="0"/>
          </a:p>
        </p:txBody>
      </p:sp>
      <p:sp>
        <p:nvSpPr>
          <p:cNvPr id="4" name="Slide Number Placeholder 3"/>
          <p:cNvSpPr>
            <a:spLocks noGrp="1"/>
          </p:cNvSpPr>
          <p:nvPr>
            <p:ph type="sldNum" sz="quarter" idx="10"/>
          </p:nvPr>
        </p:nvSpPr>
        <p:spPr/>
        <p:txBody>
          <a:bodyPr/>
          <a:lstStyle/>
          <a:p>
            <a:pPr algn="r" rtl="0"/>
            <a:fld id="{2936C4BA-C2A9-4ED3-932F-8FC65EE3BE37}" type="slidenum">
              <a:rPr lang="en-US">
                <a:solidFill>
                  <a:prstClr val="black"/>
                </a:solidFill>
                <a:latin typeface="Calibri"/>
                <a:cs typeface="+mn-cs"/>
              </a:rPr>
              <a:pPr algn="r" rtl="0"/>
              <a:t>4</a:t>
            </a:fld>
            <a:endParaRPr lang="en-US" dirty="0">
              <a:solidFill>
                <a:prstClr val="black"/>
              </a:solidFill>
              <a:latin typeface="Calibri"/>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000" b="1" dirty="0" smtClean="0"/>
              <a:t>4 M’s - Man, Materials, Method, Machine</a:t>
            </a:r>
          </a:p>
          <a:p>
            <a:endParaRPr lang="en-US" sz="1000" b="1" dirty="0" smtClean="0"/>
          </a:p>
          <a:p>
            <a:r>
              <a:rPr lang="en-US" sz="1000" b="1" dirty="0" smtClean="0"/>
              <a:t>Various names:</a:t>
            </a:r>
            <a:r>
              <a:rPr lang="en-US" sz="1000" dirty="0" smtClean="0"/>
              <a:t> Ishikawa diagram, Cause-and-Effect diagram, Fishbone diagram, Root Cause Analysis</a:t>
            </a:r>
          </a:p>
          <a:p>
            <a:endParaRPr lang="en-US" sz="1000" dirty="0" smtClean="0"/>
          </a:p>
          <a:p>
            <a:r>
              <a:rPr lang="en-US" sz="1000" b="1" dirty="0" smtClean="0"/>
              <a:t>Definition: </a:t>
            </a:r>
            <a:r>
              <a:rPr lang="en-US" sz="1000" dirty="0" smtClean="0"/>
              <a:t>A graphic tool used to explore and display opinion about sources of variation in a process. (Also called a Cause-and-Effect or Fishbone Diagram.)</a:t>
            </a:r>
          </a:p>
          <a:p>
            <a:endParaRPr lang="en-US" sz="1000" dirty="0" smtClean="0"/>
          </a:p>
          <a:p>
            <a:r>
              <a:rPr lang="en-US" sz="1000" b="1" dirty="0" smtClean="0"/>
              <a:t>Purpose:</a:t>
            </a:r>
            <a:r>
              <a:rPr lang="en-US" sz="1000" dirty="0" smtClean="0"/>
              <a:t> To arrive at a few key sources that contribute most significantly to the problem being examined. These sources are then targeted for improvement. The diagram also illustrates the relationships among the wide variety of possible contributors to the effect.</a:t>
            </a:r>
          </a:p>
          <a:p>
            <a:endParaRPr lang="en-US" sz="1000" dirty="0" smtClean="0"/>
          </a:p>
          <a:p>
            <a:r>
              <a:rPr lang="en-US" sz="1000" dirty="0" smtClean="0"/>
              <a:t>The basic concept in the Cause-and-Effect diagram is that the name of a basic problem of interest is entered at the right of the diagram at the end of the main "bone". The main possible causes of the problem (the effect) are drawn as bones off of the main backbone. The "Four-M" categories are typically used as a starting point: "Materials", "Machines", "Manpower", and "Methods".  Different names can be chosen to suit the problem at hand, or these general categories can be revised. The key is to have three to six main categories that encompass all possible influences. Brainstorming is typically done to add possible causes to the main "bones" and more specific causes to the "bones" on the main "bones". This subdivision into ever increasing specificity continues as long as the problem areas can be further subdivided. The practical maximum depth of this tree is usually about four or five levels. When the fishbone is complete, one has a rather complete picture of all the possibilities about what could be the root cause for the designated problem. </a:t>
            </a:r>
          </a:p>
          <a:p>
            <a:endParaRPr lang="en-US" sz="1000" dirty="0" smtClean="0"/>
          </a:p>
          <a:p>
            <a:r>
              <a:rPr lang="en-US" sz="1000" dirty="0" smtClean="0"/>
              <a:t>The Cause-and-Effect diagram can be used by individuals or teams; probably most effectively by a group. A typical utilization is the drawing of a diagram on a blackboard by a team leader who first presents the main problem and asks for assistance from the group to determine the main causes which are subsequently drawn on the board as the main bones of the diagram. The team assists by making suggestions and, eventually, the entire cause and effect diagram is filled out. Once the entire fishbone is complete, team discussion takes place to decide what are the most likely root causes of the problem. These causes are circled to indicate items that should be acted upon, and the use of the tool is complete.</a:t>
            </a:r>
          </a:p>
          <a:p>
            <a:endParaRPr lang="en-US" sz="1000" dirty="0" smtClean="0"/>
          </a:p>
          <a:p>
            <a:r>
              <a:rPr lang="en-US" sz="1000" b="1" dirty="0" smtClean="0"/>
              <a:t>How to Construct:</a:t>
            </a:r>
            <a:r>
              <a:rPr lang="en-US" sz="1000" dirty="0" smtClean="0"/>
              <a:t> </a:t>
            </a:r>
          </a:p>
          <a:p>
            <a:pPr marL="232936" indent="-232936">
              <a:buFont typeface="+mj-lt"/>
              <a:buAutoNum type="arabicPeriod"/>
            </a:pPr>
            <a:r>
              <a:rPr lang="en-US" sz="1000" dirty="0" smtClean="0"/>
              <a:t>Place the main problem under investigation in a box on the right. </a:t>
            </a:r>
          </a:p>
          <a:p>
            <a:pPr marL="232936" indent="-232936">
              <a:buFont typeface="+mj-lt"/>
              <a:buAutoNum type="arabicPeriod"/>
            </a:pPr>
            <a:r>
              <a:rPr lang="en-US" sz="1000" dirty="0" smtClean="0"/>
              <a:t>Have the team generate and clarify all the potential sources of variation. </a:t>
            </a:r>
          </a:p>
          <a:p>
            <a:pPr marL="232936" indent="-232936">
              <a:buFont typeface="+mj-lt"/>
              <a:buAutoNum type="arabicPeriod"/>
            </a:pPr>
            <a:r>
              <a:rPr lang="en-US" sz="1000" dirty="0" smtClean="0"/>
              <a:t>Use an affinity diagram to sort the process variables into naturally related groups. The labels of these groups are the names for the major bones on the Ishikawa diagram. </a:t>
            </a:r>
          </a:p>
          <a:p>
            <a:pPr marL="232936" indent="-232936">
              <a:buFont typeface="+mj-lt"/>
              <a:buAutoNum type="arabicPeriod"/>
            </a:pPr>
            <a:r>
              <a:rPr lang="en-US" sz="1000" dirty="0" smtClean="0"/>
              <a:t>Place the process variables on the appropriate bones of the Ishikawa diagram. </a:t>
            </a:r>
          </a:p>
          <a:p>
            <a:pPr marL="232936" indent="-232936">
              <a:buFont typeface="+mj-lt"/>
              <a:buAutoNum type="arabicPeriod"/>
            </a:pPr>
            <a:r>
              <a:rPr lang="en-US" sz="1000" dirty="0" smtClean="0"/>
              <a:t>Combine each bone in turn, insuring that the process variables are specific, measurable, and controllable. If they are not, branch or “explode” the process variables until the ends of the branches are specific, measurable, and controllable. </a:t>
            </a:r>
          </a:p>
          <a:p>
            <a:pPr lvl="0"/>
            <a:endParaRPr lang="en-US" sz="1000" dirty="0" smtClean="0"/>
          </a:p>
          <a:p>
            <a:r>
              <a:rPr lang="en-US" sz="1000" b="1" dirty="0" smtClean="0"/>
              <a:t>Tips:</a:t>
            </a:r>
            <a:r>
              <a:rPr lang="en-US" sz="1000" dirty="0" smtClean="0"/>
              <a:t> </a:t>
            </a:r>
          </a:p>
          <a:p>
            <a:pPr>
              <a:buFont typeface="Arial" pitchFamily="34" charset="0"/>
              <a:buChar char="•"/>
            </a:pPr>
            <a:r>
              <a:rPr lang="en-US" sz="1000" dirty="0" smtClean="0"/>
              <a:t>Take care to identify causes rather than symptoms.</a:t>
            </a:r>
          </a:p>
          <a:p>
            <a:pPr>
              <a:buFont typeface="Arial" pitchFamily="34" charset="0"/>
              <a:buChar char="•"/>
            </a:pPr>
            <a:r>
              <a:rPr lang="en-US" sz="1000" dirty="0" smtClean="0"/>
              <a:t>Post diagrams to stimulate thinking and get input from other staff.</a:t>
            </a:r>
          </a:p>
          <a:p>
            <a:pPr>
              <a:buFont typeface="Arial" pitchFamily="34" charset="0"/>
              <a:buChar char="•"/>
            </a:pPr>
            <a:r>
              <a:rPr lang="en-US" sz="1000" dirty="0" smtClean="0"/>
              <a:t>Self-adhesive notes can be used to construct Ishikawa diagrams. Sources of variation can be rearranged to reflect appropriate categories with minimal rework.</a:t>
            </a:r>
          </a:p>
          <a:p>
            <a:pPr>
              <a:buFont typeface="Arial" pitchFamily="34" charset="0"/>
              <a:buChar char="•"/>
            </a:pPr>
            <a:r>
              <a:rPr lang="en-US" sz="1000" dirty="0" smtClean="0"/>
              <a:t>Insure that the ideas placed on the Ishikawa diagram are process variables, not special caused, other problems, tampering, etc.</a:t>
            </a:r>
          </a:p>
          <a:p>
            <a:pPr>
              <a:buFont typeface="Arial" pitchFamily="34" charset="0"/>
              <a:buChar char="•"/>
            </a:pPr>
            <a:r>
              <a:rPr lang="en-US" sz="1000" dirty="0" smtClean="0"/>
              <a:t>Review the quick fixes and rephrase them, if possible, so that they are process variables.</a:t>
            </a:r>
          </a:p>
          <a:p>
            <a:endParaRPr lang="en-US" sz="900" dirty="0"/>
          </a:p>
        </p:txBody>
      </p:sp>
      <p:sp>
        <p:nvSpPr>
          <p:cNvPr id="4" name="Slide Number Placeholder 3"/>
          <p:cNvSpPr>
            <a:spLocks noGrp="1"/>
          </p:cNvSpPr>
          <p:nvPr>
            <p:ph type="sldNum" sz="quarter" idx="10"/>
          </p:nvPr>
        </p:nvSpPr>
        <p:spPr/>
        <p:txBody>
          <a:bodyPr/>
          <a:lstStyle/>
          <a:p>
            <a:pPr algn="r" rtl="0"/>
            <a:fld id="{2936C4BA-C2A9-4ED3-932F-8FC65EE3BE37}" type="slidenum">
              <a:rPr lang="en-US">
                <a:solidFill>
                  <a:prstClr val="black"/>
                </a:solidFill>
                <a:latin typeface="Calibri"/>
                <a:cs typeface="+mn-cs"/>
              </a:rPr>
              <a:pPr algn="r" rtl="0"/>
              <a:t>5</a:t>
            </a:fld>
            <a:endParaRPr lang="en-US" dirty="0">
              <a:solidFill>
                <a:prstClr val="black"/>
              </a:solidFill>
              <a:latin typeface="Calibri"/>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000" b="1" dirty="0" smtClean="0"/>
              <a:t>4 M’s - Man, Materials, Method, Machine</a:t>
            </a:r>
          </a:p>
          <a:p>
            <a:endParaRPr lang="en-US" sz="1000" b="1" dirty="0" smtClean="0"/>
          </a:p>
          <a:p>
            <a:r>
              <a:rPr lang="en-US" sz="1000" b="1" dirty="0" smtClean="0"/>
              <a:t>Various names:</a:t>
            </a:r>
            <a:r>
              <a:rPr lang="en-US" sz="1000" dirty="0" smtClean="0"/>
              <a:t> Ishikawa diagram, Cause-and-Effect diagram, Fishbone diagram, Root Cause Analysis</a:t>
            </a:r>
          </a:p>
          <a:p>
            <a:endParaRPr lang="en-US" sz="1000" dirty="0" smtClean="0"/>
          </a:p>
          <a:p>
            <a:r>
              <a:rPr lang="en-US" sz="1000" b="1" dirty="0" smtClean="0"/>
              <a:t>Definition: </a:t>
            </a:r>
            <a:r>
              <a:rPr lang="en-US" sz="1000" dirty="0" smtClean="0"/>
              <a:t>A graphic tool used to explore and display opinion about sources of variation in a process. (Also called a Cause-and-Effect or Fishbone Diagram.)</a:t>
            </a:r>
          </a:p>
          <a:p>
            <a:endParaRPr lang="en-US" sz="1000" dirty="0" smtClean="0"/>
          </a:p>
          <a:p>
            <a:r>
              <a:rPr lang="en-US" sz="1000" b="1" dirty="0" smtClean="0"/>
              <a:t>Purpose:</a:t>
            </a:r>
            <a:r>
              <a:rPr lang="en-US" sz="1000" dirty="0" smtClean="0"/>
              <a:t> To arrive at a few key sources that contribute most significantly to the problem being examined. These sources are then targeted for improvement. The diagram also illustrates the relationships among the wide variety of possible contributors to the effect.</a:t>
            </a:r>
          </a:p>
          <a:p>
            <a:endParaRPr lang="en-US" sz="1000" dirty="0" smtClean="0"/>
          </a:p>
          <a:p>
            <a:r>
              <a:rPr lang="en-US" sz="1000" dirty="0" smtClean="0"/>
              <a:t>The basic concept in the Cause-and-Effect diagram is that the name of a basic problem of interest is entered at the right of the diagram at the end of the main "bone". The main possible causes of the problem (the effect) are drawn as bones off of the main backbone. The "Four-M" categories are typically used as a starting point: "Materials", "Machines", "Manpower", and "Methods".  Different names can be chosen to suit the problem at hand, or these general categories can be revised. The key is to have three to six main categories that encompass all possible influences. Brainstorming is typically done to add possible causes to the main "bones" and more specific causes to the "bones" on the main "bones". This subdivision into ever increasing specificity continues as long as the problem areas can be further subdivided. The practical maximum depth of this tree is usually about four or five levels. When the fishbone is complete, one has a rather complete picture of all the possibilities about what could be the root cause for the designated problem. </a:t>
            </a:r>
          </a:p>
          <a:p>
            <a:endParaRPr lang="en-US" sz="1000" dirty="0" smtClean="0"/>
          </a:p>
          <a:p>
            <a:r>
              <a:rPr lang="en-US" sz="1000" dirty="0" smtClean="0"/>
              <a:t>The Cause-and-Effect diagram can be used by individuals or teams; probably most effectively by a group. A typical utilization is the drawing of a diagram on a blackboard by a team leader who first presents the main problem and asks for assistance from the group to determine the main causes which are subsequently drawn on the board as the main bones of the diagram. The team assists by making suggestions and, eventually, the entire cause and effect diagram is filled out. Once the entire fishbone is complete, team discussion takes place to decide what are the most likely root causes of the problem. These causes are circled to indicate items that should be acted upon, and the use of the tool is complete.</a:t>
            </a:r>
          </a:p>
          <a:p>
            <a:endParaRPr lang="en-US" sz="1000" dirty="0" smtClean="0"/>
          </a:p>
          <a:p>
            <a:r>
              <a:rPr lang="en-US" sz="1000" b="1" dirty="0" smtClean="0"/>
              <a:t>How to Construct:</a:t>
            </a:r>
            <a:r>
              <a:rPr lang="en-US" sz="1000" dirty="0" smtClean="0"/>
              <a:t> </a:t>
            </a:r>
          </a:p>
          <a:p>
            <a:pPr marL="232936" indent="-232936">
              <a:buFont typeface="+mj-lt"/>
              <a:buAutoNum type="arabicPeriod"/>
            </a:pPr>
            <a:r>
              <a:rPr lang="en-US" sz="1000" dirty="0" smtClean="0"/>
              <a:t>Place the main problem under investigation in a box on the right. </a:t>
            </a:r>
          </a:p>
          <a:p>
            <a:pPr marL="232936" indent="-232936">
              <a:buFont typeface="+mj-lt"/>
              <a:buAutoNum type="arabicPeriod"/>
            </a:pPr>
            <a:r>
              <a:rPr lang="en-US" sz="1000" dirty="0" smtClean="0"/>
              <a:t>Have the team generate and clarify all the potential sources of variation. </a:t>
            </a:r>
          </a:p>
          <a:p>
            <a:pPr marL="232936" indent="-232936">
              <a:buFont typeface="+mj-lt"/>
              <a:buAutoNum type="arabicPeriod"/>
            </a:pPr>
            <a:r>
              <a:rPr lang="en-US" sz="1000" dirty="0" smtClean="0"/>
              <a:t>Use an affinity diagram to sort the process variables into naturally related groups. The labels of these groups are the names for the major bones on the Ishikawa diagram. </a:t>
            </a:r>
          </a:p>
          <a:p>
            <a:pPr marL="232936" indent="-232936">
              <a:buFont typeface="+mj-lt"/>
              <a:buAutoNum type="arabicPeriod"/>
            </a:pPr>
            <a:r>
              <a:rPr lang="en-US" sz="1000" dirty="0" smtClean="0"/>
              <a:t>Place the process variables on the appropriate bones of the Ishikawa diagram. </a:t>
            </a:r>
          </a:p>
          <a:p>
            <a:pPr marL="232936" indent="-232936">
              <a:buFont typeface="+mj-lt"/>
              <a:buAutoNum type="arabicPeriod"/>
            </a:pPr>
            <a:r>
              <a:rPr lang="en-US" sz="1000" dirty="0" smtClean="0"/>
              <a:t>Combine each bone in turn, insuring that the process variables are specific, measurable, and controllable. If they are not, branch or “explode” the process variables until the ends of the branches are specific, measurable, and controllable. </a:t>
            </a:r>
          </a:p>
          <a:p>
            <a:pPr lvl="0"/>
            <a:endParaRPr lang="en-US" sz="1000" dirty="0" smtClean="0"/>
          </a:p>
          <a:p>
            <a:r>
              <a:rPr lang="en-US" sz="1000" b="1" dirty="0" smtClean="0"/>
              <a:t>Tips:</a:t>
            </a:r>
            <a:r>
              <a:rPr lang="en-US" sz="1000" dirty="0" smtClean="0"/>
              <a:t> </a:t>
            </a:r>
          </a:p>
          <a:p>
            <a:pPr>
              <a:buFont typeface="Arial" pitchFamily="34" charset="0"/>
              <a:buChar char="•"/>
            </a:pPr>
            <a:r>
              <a:rPr lang="en-US" sz="1000" dirty="0" smtClean="0"/>
              <a:t>Take care to identify causes rather than symptoms.</a:t>
            </a:r>
          </a:p>
          <a:p>
            <a:pPr>
              <a:buFont typeface="Arial" pitchFamily="34" charset="0"/>
              <a:buChar char="•"/>
            </a:pPr>
            <a:r>
              <a:rPr lang="en-US" sz="1000" dirty="0" smtClean="0"/>
              <a:t>Post diagrams to stimulate thinking and get input from other staff.</a:t>
            </a:r>
          </a:p>
          <a:p>
            <a:pPr>
              <a:buFont typeface="Arial" pitchFamily="34" charset="0"/>
              <a:buChar char="•"/>
            </a:pPr>
            <a:r>
              <a:rPr lang="en-US" sz="1000" dirty="0" smtClean="0"/>
              <a:t>Self-adhesive notes can be used to construct Ishikawa diagrams. Sources of variation can be rearranged to reflect appropriate categories with minimal rework.</a:t>
            </a:r>
          </a:p>
          <a:p>
            <a:pPr>
              <a:buFont typeface="Arial" pitchFamily="34" charset="0"/>
              <a:buChar char="•"/>
            </a:pPr>
            <a:r>
              <a:rPr lang="en-US" sz="1000" dirty="0" smtClean="0"/>
              <a:t>Insure that the ideas placed on the Ishikawa diagram are process variables, not special caused, other problems, tampering, etc.</a:t>
            </a:r>
          </a:p>
          <a:p>
            <a:pPr>
              <a:buFont typeface="Arial" pitchFamily="34" charset="0"/>
              <a:buChar char="•"/>
            </a:pPr>
            <a:r>
              <a:rPr lang="en-US" sz="1000" dirty="0" smtClean="0"/>
              <a:t>Review the quick fixes and rephrase them, if possible, so that they are process variables.</a:t>
            </a:r>
          </a:p>
          <a:p>
            <a:endParaRPr lang="en-US" sz="900" dirty="0"/>
          </a:p>
        </p:txBody>
      </p:sp>
      <p:sp>
        <p:nvSpPr>
          <p:cNvPr id="4" name="Slide Number Placeholder 3"/>
          <p:cNvSpPr>
            <a:spLocks noGrp="1"/>
          </p:cNvSpPr>
          <p:nvPr>
            <p:ph type="sldNum" sz="quarter" idx="10"/>
          </p:nvPr>
        </p:nvSpPr>
        <p:spPr/>
        <p:txBody>
          <a:bodyPr/>
          <a:lstStyle/>
          <a:p>
            <a:pPr algn="r" rtl="0"/>
            <a:fld id="{2936C4BA-C2A9-4ED3-932F-8FC65EE3BE37}" type="slidenum">
              <a:rPr lang="en-US">
                <a:solidFill>
                  <a:prstClr val="black"/>
                </a:solidFill>
                <a:latin typeface="Calibri"/>
                <a:cs typeface="+mn-cs"/>
              </a:rPr>
              <a:pPr algn="r" rtl="0"/>
              <a:t>6</a:t>
            </a:fld>
            <a:endParaRPr lang="en-US" dirty="0">
              <a:solidFill>
                <a:prstClr val="black"/>
              </a:solidFill>
              <a:latin typeface="Calibri"/>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000" b="1" dirty="0" smtClean="0"/>
              <a:t>4 M’s - Man, Materials, Method, Machine</a:t>
            </a:r>
          </a:p>
          <a:p>
            <a:endParaRPr lang="en-US" sz="1000" b="1" dirty="0" smtClean="0"/>
          </a:p>
          <a:p>
            <a:r>
              <a:rPr lang="en-US" sz="1000" b="1" dirty="0" smtClean="0"/>
              <a:t>Various names:</a:t>
            </a:r>
            <a:r>
              <a:rPr lang="en-US" sz="1000" dirty="0" smtClean="0"/>
              <a:t> Ishikawa diagram, Cause-and-Effect diagram, Fishbone diagram, Root Cause Analysis</a:t>
            </a:r>
          </a:p>
          <a:p>
            <a:endParaRPr lang="en-US" sz="1000" dirty="0" smtClean="0"/>
          </a:p>
          <a:p>
            <a:r>
              <a:rPr lang="en-US" sz="1000" b="1" dirty="0" smtClean="0"/>
              <a:t>Definition: </a:t>
            </a:r>
            <a:r>
              <a:rPr lang="en-US" sz="1000" dirty="0" smtClean="0"/>
              <a:t>A graphic tool used to explore and display opinion about sources of variation in a process. (Also called a Cause-and-Effect or Fishbone Diagram.)</a:t>
            </a:r>
          </a:p>
          <a:p>
            <a:endParaRPr lang="en-US" sz="1000" dirty="0" smtClean="0"/>
          </a:p>
          <a:p>
            <a:r>
              <a:rPr lang="en-US" sz="1000" b="1" dirty="0" smtClean="0"/>
              <a:t>Purpose:</a:t>
            </a:r>
            <a:r>
              <a:rPr lang="en-US" sz="1000" dirty="0" smtClean="0"/>
              <a:t> To arrive at a few key sources that contribute most significantly to the problem being examined. These sources are then targeted for improvement. The diagram also illustrates the relationships among the wide variety of possible contributors to the effect.</a:t>
            </a:r>
          </a:p>
          <a:p>
            <a:endParaRPr lang="en-US" sz="1000" dirty="0" smtClean="0"/>
          </a:p>
          <a:p>
            <a:r>
              <a:rPr lang="en-US" sz="1000" dirty="0" smtClean="0"/>
              <a:t>The basic concept in the Cause-and-Effect diagram is that the name of a basic problem of interest is entered at the right of the diagram at the end of the main "bone". The main possible causes of the problem (the effect) are drawn as bones off of the main backbone. The "Four-M" categories are typically used as a starting point: "Materials", "Machines", "Manpower", and "Methods".  Different names can be chosen to suit the problem at hand, or these general categories can be revised. The key is to have three to six main categories that encompass all possible influences. Brainstorming is typically done to add possible causes to the main "bones" and more specific causes to the "bones" on the main "bones". This subdivision into ever increasing specificity continues as long as the problem areas can be further subdivided. The practical maximum depth of this tree is usually about four or five levels. When the fishbone is complete, one has a rather complete picture of all the possibilities about what could be the root cause for the designated problem. </a:t>
            </a:r>
          </a:p>
          <a:p>
            <a:endParaRPr lang="en-US" sz="1000" dirty="0" smtClean="0"/>
          </a:p>
          <a:p>
            <a:r>
              <a:rPr lang="en-US" sz="1000" dirty="0" smtClean="0"/>
              <a:t>The Cause-and-Effect diagram can be used by individuals or teams; probably most effectively by a group. A typical utilization is the drawing of a diagram on a blackboard by a team leader who first presents the main problem and asks for assistance from the group to determine the main causes which are subsequently drawn on the board as the main bones of the diagram. The team assists by making suggestions and, eventually, the entire cause and effect diagram is filled out. Once the entire fishbone is complete, team discussion takes place to decide what are the most likely root causes of the problem. These causes are circled to indicate items that should be acted upon, and the use of the tool is complete.</a:t>
            </a:r>
          </a:p>
          <a:p>
            <a:endParaRPr lang="en-US" sz="1000" dirty="0" smtClean="0"/>
          </a:p>
          <a:p>
            <a:r>
              <a:rPr lang="en-US" sz="1000" b="1" dirty="0" smtClean="0"/>
              <a:t>How to Construct:</a:t>
            </a:r>
            <a:r>
              <a:rPr lang="en-US" sz="1000" dirty="0" smtClean="0"/>
              <a:t> </a:t>
            </a:r>
          </a:p>
          <a:p>
            <a:pPr marL="232936" indent="-232936">
              <a:buFont typeface="+mj-lt"/>
              <a:buAutoNum type="arabicPeriod"/>
            </a:pPr>
            <a:r>
              <a:rPr lang="en-US" sz="1000" dirty="0" smtClean="0"/>
              <a:t>Place the main problem under investigation in a box on the right. </a:t>
            </a:r>
          </a:p>
          <a:p>
            <a:pPr marL="232936" indent="-232936">
              <a:buFont typeface="+mj-lt"/>
              <a:buAutoNum type="arabicPeriod"/>
            </a:pPr>
            <a:r>
              <a:rPr lang="en-US" sz="1000" dirty="0" smtClean="0"/>
              <a:t>Have the team generate and clarify all the potential sources of variation. </a:t>
            </a:r>
          </a:p>
          <a:p>
            <a:pPr marL="232936" indent="-232936">
              <a:buFont typeface="+mj-lt"/>
              <a:buAutoNum type="arabicPeriod"/>
            </a:pPr>
            <a:r>
              <a:rPr lang="en-US" sz="1000" dirty="0" smtClean="0"/>
              <a:t>Use an affinity diagram to sort the process variables into naturally related groups. The labels of these groups are the names for the major bones on the Ishikawa diagram. </a:t>
            </a:r>
          </a:p>
          <a:p>
            <a:pPr marL="232936" indent="-232936">
              <a:buFont typeface="+mj-lt"/>
              <a:buAutoNum type="arabicPeriod"/>
            </a:pPr>
            <a:r>
              <a:rPr lang="en-US" sz="1000" dirty="0" smtClean="0"/>
              <a:t>Place the process variables on the appropriate bones of the Ishikawa diagram. </a:t>
            </a:r>
          </a:p>
          <a:p>
            <a:pPr marL="232936" indent="-232936">
              <a:buFont typeface="+mj-lt"/>
              <a:buAutoNum type="arabicPeriod"/>
            </a:pPr>
            <a:r>
              <a:rPr lang="en-US" sz="1000" dirty="0" smtClean="0"/>
              <a:t>Combine each bone in turn, insuring that the process variables are specific, measurable, and controllable. If they are not, branch or “explode” the process variables until the ends of the branches are specific, measurable, and controllable. </a:t>
            </a:r>
          </a:p>
          <a:p>
            <a:pPr lvl="0"/>
            <a:endParaRPr lang="en-US" sz="1000" dirty="0" smtClean="0"/>
          </a:p>
          <a:p>
            <a:r>
              <a:rPr lang="en-US" sz="1000" b="1" dirty="0" smtClean="0"/>
              <a:t>Tips:</a:t>
            </a:r>
            <a:r>
              <a:rPr lang="en-US" sz="1000" dirty="0" smtClean="0"/>
              <a:t> </a:t>
            </a:r>
          </a:p>
          <a:p>
            <a:pPr>
              <a:buFont typeface="Arial" pitchFamily="34" charset="0"/>
              <a:buChar char="•"/>
            </a:pPr>
            <a:r>
              <a:rPr lang="en-US" sz="1000" dirty="0" smtClean="0"/>
              <a:t>Take care to identify causes rather than symptoms.</a:t>
            </a:r>
          </a:p>
          <a:p>
            <a:pPr>
              <a:buFont typeface="Arial" pitchFamily="34" charset="0"/>
              <a:buChar char="•"/>
            </a:pPr>
            <a:r>
              <a:rPr lang="en-US" sz="1000" dirty="0" smtClean="0"/>
              <a:t>Post diagrams to stimulate thinking and get input from other staff.</a:t>
            </a:r>
          </a:p>
          <a:p>
            <a:pPr>
              <a:buFont typeface="Arial" pitchFamily="34" charset="0"/>
              <a:buChar char="•"/>
            </a:pPr>
            <a:r>
              <a:rPr lang="en-US" sz="1000" dirty="0" smtClean="0"/>
              <a:t>Self-adhesive notes can be used to construct Ishikawa diagrams. Sources of variation can be rearranged to reflect appropriate categories with minimal rework.</a:t>
            </a:r>
          </a:p>
          <a:p>
            <a:pPr>
              <a:buFont typeface="Arial" pitchFamily="34" charset="0"/>
              <a:buChar char="•"/>
            </a:pPr>
            <a:r>
              <a:rPr lang="en-US" sz="1000" dirty="0" smtClean="0"/>
              <a:t>Insure that the ideas placed on the Ishikawa diagram are process variables, not special caused, other problems, tampering, etc.</a:t>
            </a:r>
          </a:p>
          <a:p>
            <a:pPr>
              <a:buFont typeface="Arial" pitchFamily="34" charset="0"/>
              <a:buChar char="•"/>
            </a:pPr>
            <a:r>
              <a:rPr lang="en-US" sz="1000" dirty="0" smtClean="0"/>
              <a:t>Review the quick fixes and rephrase them, if possible, so that they are process variables.</a:t>
            </a:r>
          </a:p>
          <a:p>
            <a:endParaRPr lang="en-US" sz="900" dirty="0"/>
          </a:p>
        </p:txBody>
      </p:sp>
      <p:sp>
        <p:nvSpPr>
          <p:cNvPr id="4" name="Slide Number Placeholder 3"/>
          <p:cNvSpPr>
            <a:spLocks noGrp="1"/>
          </p:cNvSpPr>
          <p:nvPr>
            <p:ph type="sldNum" sz="quarter" idx="10"/>
          </p:nvPr>
        </p:nvSpPr>
        <p:spPr/>
        <p:txBody>
          <a:bodyPr/>
          <a:lstStyle/>
          <a:p>
            <a:pPr algn="r" rtl="0"/>
            <a:fld id="{2936C4BA-C2A9-4ED3-932F-8FC65EE3BE37}" type="slidenum">
              <a:rPr lang="en-US">
                <a:solidFill>
                  <a:prstClr val="black"/>
                </a:solidFill>
                <a:latin typeface="Calibri"/>
                <a:cs typeface="+mn-cs"/>
              </a:rPr>
              <a:pPr algn="r" rtl="0"/>
              <a:t>7</a:t>
            </a:fld>
            <a:endParaRPr lang="en-US" dirty="0">
              <a:solidFill>
                <a:prstClr val="black"/>
              </a:solidFill>
              <a:latin typeface="Calibri"/>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000" b="1" dirty="0" smtClean="0"/>
              <a:t>4 M’s - Man, Materials, Method, Machine</a:t>
            </a:r>
          </a:p>
          <a:p>
            <a:endParaRPr lang="en-US" sz="1000" b="1" dirty="0" smtClean="0"/>
          </a:p>
          <a:p>
            <a:r>
              <a:rPr lang="en-US" sz="1000" b="1" dirty="0" smtClean="0"/>
              <a:t>Various names:</a:t>
            </a:r>
            <a:r>
              <a:rPr lang="en-US" sz="1000" dirty="0" smtClean="0"/>
              <a:t> Ishikawa diagram, Cause-and-Effect diagram, Fishbone diagram, Root Cause Analysis</a:t>
            </a:r>
          </a:p>
          <a:p>
            <a:endParaRPr lang="en-US" sz="1000" dirty="0" smtClean="0"/>
          </a:p>
          <a:p>
            <a:r>
              <a:rPr lang="en-US" sz="1000" b="1" dirty="0" smtClean="0"/>
              <a:t>Definition: </a:t>
            </a:r>
            <a:r>
              <a:rPr lang="en-US" sz="1000" dirty="0" smtClean="0"/>
              <a:t>A graphic tool used to explore and display opinion about sources of variation in a process. (Also called a Cause-and-Effect or Fishbone Diagram.)</a:t>
            </a:r>
          </a:p>
          <a:p>
            <a:endParaRPr lang="en-US" sz="1000" dirty="0" smtClean="0"/>
          </a:p>
          <a:p>
            <a:r>
              <a:rPr lang="en-US" sz="1000" b="1" dirty="0" smtClean="0"/>
              <a:t>Purpose:</a:t>
            </a:r>
            <a:r>
              <a:rPr lang="en-US" sz="1000" dirty="0" smtClean="0"/>
              <a:t> To arrive at a few key sources that contribute most significantly to the problem being examined. These sources are then targeted for improvement. The diagram also illustrates the relationships among the wide variety of possible contributors to the effect.</a:t>
            </a:r>
          </a:p>
          <a:p>
            <a:endParaRPr lang="en-US" sz="1000" dirty="0" smtClean="0"/>
          </a:p>
          <a:p>
            <a:r>
              <a:rPr lang="en-US" sz="1000" dirty="0" smtClean="0"/>
              <a:t>The basic concept in the Cause-and-Effect diagram is that the name of a basic problem of interest is entered at the right of the diagram at the end of the main "bone". The main possible causes of the problem (the effect) are drawn as bones off of the main backbone. The "Four-M" categories are typically used as a starting point: "Materials", "Machines", "Manpower", and "Methods".  Different names can be chosen to suit the problem at hand, or these general categories can be revised. The key is to have three to six main categories that encompass all possible influences. Brainstorming is typically done to add possible causes to the main "bones" and more specific causes to the "bones" on the main "bones". This subdivision into ever increasing specificity continues as long as the problem areas can be further subdivided. The practical maximum depth of this tree is usually about four or five levels. When the fishbone is complete, one has a rather complete picture of all the possibilities about what could be the root cause for the designated problem. </a:t>
            </a:r>
          </a:p>
          <a:p>
            <a:endParaRPr lang="en-US" sz="1000" dirty="0" smtClean="0"/>
          </a:p>
          <a:p>
            <a:r>
              <a:rPr lang="en-US" sz="1000" dirty="0" smtClean="0"/>
              <a:t>The Cause-and-Effect diagram can be used by individuals or teams; probably most effectively by a group. A typical utilization is the drawing of a diagram on a blackboard by a team leader who first presents the main problem and asks for assistance from the group to determine the main causes which are subsequently drawn on the board as the main bones of the diagram. The team assists by making suggestions and, eventually, the entire cause and effect diagram is filled out. Once the entire fishbone is complete, team discussion takes place to decide what are the most likely root causes of the problem. These causes are circled to indicate items that should be acted upon, and the use of the tool is complete.</a:t>
            </a:r>
          </a:p>
          <a:p>
            <a:endParaRPr lang="en-US" sz="1000" dirty="0" smtClean="0"/>
          </a:p>
          <a:p>
            <a:r>
              <a:rPr lang="en-US" sz="1000" b="1" dirty="0" smtClean="0"/>
              <a:t>How to Construct:</a:t>
            </a:r>
            <a:r>
              <a:rPr lang="en-US" sz="1000" dirty="0" smtClean="0"/>
              <a:t> </a:t>
            </a:r>
          </a:p>
          <a:p>
            <a:pPr marL="232936" indent="-232936">
              <a:buFont typeface="+mj-lt"/>
              <a:buAutoNum type="arabicPeriod"/>
            </a:pPr>
            <a:r>
              <a:rPr lang="en-US" sz="1000" dirty="0" smtClean="0"/>
              <a:t>Place the main problem under investigation in a box on the right. </a:t>
            </a:r>
          </a:p>
          <a:p>
            <a:pPr marL="232936" indent="-232936">
              <a:buFont typeface="+mj-lt"/>
              <a:buAutoNum type="arabicPeriod"/>
            </a:pPr>
            <a:r>
              <a:rPr lang="en-US" sz="1000" dirty="0" smtClean="0"/>
              <a:t>Have the team generate and clarify all the potential sources of variation. </a:t>
            </a:r>
          </a:p>
          <a:p>
            <a:pPr marL="232936" indent="-232936">
              <a:buFont typeface="+mj-lt"/>
              <a:buAutoNum type="arabicPeriod"/>
            </a:pPr>
            <a:r>
              <a:rPr lang="en-US" sz="1000" dirty="0" smtClean="0"/>
              <a:t>Use an affinity diagram to sort the process variables into naturally related groups. The labels of these groups are the names for the major bones on the Ishikawa diagram. </a:t>
            </a:r>
          </a:p>
          <a:p>
            <a:pPr marL="232936" indent="-232936">
              <a:buFont typeface="+mj-lt"/>
              <a:buAutoNum type="arabicPeriod"/>
            </a:pPr>
            <a:r>
              <a:rPr lang="en-US" sz="1000" dirty="0" smtClean="0"/>
              <a:t>Place the process variables on the appropriate bones of the Ishikawa diagram. </a:t>
            </a:r>
          </a:p>
          <a:p>
            <a:pPr marL="232936" indent="-232936">
              <a:buFont typeface="+mj-lt"/>
              <a:buAutoNum type="arabicPeriod"/>
            </a:pPr>
            <a:r>
              <a:rPr lang="en-US" sz="1000" dirty="0" smtClean="0"/>
              <a:t>Combine each bone in turn, insuring that the process variables are specific, measurable, and controllable. If they are not, branch or “explode” the process variables until the ends of the branches are specific, measurable, and controllable. </a:t>
            </a:r>
          </a:p>
          <a:p>
            <a:pPr lvl="0"/>
            <a:endParaRPr lang="en-US" sz="1000" dirty="0" smtClean="0"/>
          </a:p>
          <a:p>
            <a:r>
              <a:rPr lang="en-US" sz="1000" b="1" dirty="0" smtClean="0"/>
              <a:t>Tips:</a:t>
            </a:r>
            <a:r>
              <a:rPr lang="en-US" sz="1000" dirty="0" smtClean="0"/>
              <a:t> </a:t>
            </a:r>
          </a:p>
          <a:p>
            <a:pPr>
              <a:buFont typeface="Arial" pitchFamily="34" charset="0"/>
              <a:buChar char="•"/>
            </a:pPr>
            <a:r>
              <a:rPr lang="en-US" sz="1000" dirty="0" smtClean="0"/>
              <a:t>Take care to identify causes rather than symptoms.</a:t>
            </a:r>
          </a:p>
          <a:p>
            <a:pPr>
              <a:buFont typeface="Arial" pitchFamily="34" charset="0"/>
              <a:buChar char="•"/>
            </a:pPr>
            <a:r>
              <a:rPr lang="en-US" sz="1000" dirty="0" smtClean="0"/>
              <a:t>Post diagrams to stimulate thinking and get input from other staff.</a:t>
            </a:r>
          </a:p>
          <a:p>
            <a:pPr>
              <a:buFont typeface="Arial" pitchFamily="34" charset="0"/>
              <a:buChar char="•"/>
            </a:pPr>
            <a:r>
              <a:rPr lang="en-US" sz="1000" dirty="0" smtClean="0"/>
              <a:t>Self-adhesive notes can be used to construct Ishikawa diagrams. Sources of variation can be rearranged to reflect appropriate categories with minimal rework.</a:t>
            </a:r>
          </a:p>
          <a:p>
            <a:pPr>
              <a:buFont typeface="Arial" pitchFamily="34" charset="0"/>
              <a:buChar char="•"/>
            </a:pPr>
            <a:r>
              <a:rPr lang="en-US" sz="1000" dirty="0" smtClean="0"/>
              <a:t>Insure that the ideas placed on the Ishikawa diagram are process variables, not special caused, other problems, tampering, etc.</a:t>
            </a:r>
          </a:p>
          <a:p>
            <a:pPr>
              <a:buFont typeface="Arial" pitchFamily="34" charset="0"/>
              <a:buChar char="•"/>
            </a:pPr>
            <a:r>
              <a:rPr lang="en-US" sz="1000" dirty="0" smtClean="0"/>
              <a:t>Review the quick fixes and rephrase them, if possible, so that they are process variables.</a:t>
            </a:r>
          </a:p>
          <a:p>
            <a:endParaRPr lang="en-US" sz="900" dirty="0"/>
          </a:p>
        </p:txBody>
      </p:sp>
      <p:sp>
        <p:nvSpPr>
          <p:cNvPr id="4" name="Slide Number Placeholder 3"/>
          <p:cNvSpPr>
            <a:spLocks noGrp="1"/>
          </p:cNvSpPr>
          <p:nvPr>
            <p:ph type="sldNum" sz="quarter" idx="10"/>
          </p:nvPr>
        </p:nvSpPr>
        <p:spPr/>
        <p:txBody>
          <a:bodyPr/>
          <a:lstStyle/>
          <a:p>
            <a:pPr algn="r" rtl="0"/>
            <a:fld id="{2936C4BA-C2A9-4ED3-932F-8FC65EE3BE37}" type="slidenum">
              <a:rPr lang="en-US">
                <a:solidFill>
                  <a:prstClr val="black"/>
                </a:solidFill>
                <a:latin typeface="Calibri"/>
                <a:cs typeface="+mn-cs"/>
              </a:rPr>
              <a:pPr algn="r" rtl="0"/>
              <a:t>8</a:t>
            </a:fld>
            <a:endParaRPr lang="en-US" dirty="0">
              <a:solidFill>
                <a:prstClr val="black"/>
              </a:solidFill>
              <a:latin typeface="Calibri"/>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000" b="1" dirty="0" smtClean="0"/>
              <a:t>4 M’s - Man, Materials, Method, Machine</a:t>
            </a:r>
          </a:p>
          <a:p>
            <a:endParaRPr lang="en-US" sz="1000" b="1" dirty="0" smtClean="0"/>
          </a:p>
          <a:p>
            <a:r>
              <a:rPr lang="en-US" sz="1000" b="1" dirty="0" smtClean="0"/>
              <a:t>Various names:</a:t>
            </a:r>
            <a:r>
              <a:rPr lang="en-US" sz="1000" dirty="0" smtClean="0"/>
              <a:t> Ishikawa diagram, Cause-and-Effect diagram, Fishbone diagram, Root Cause Analysis</a:t>
            </a:r>
          </a:p>
          <a:p>
            <a:endParaRPr lang="en-US" sz="1000" dirty="0" smtClean="0"/>
          </a:p>
          <a:p>
            <a:r>
              <a:rPr lang="en-US" sz="1000" b="1" dirty="0" smtClean="0"/>
              <a:t>Definition: </a:t>
            </a:r>
            <a:r>
              <a:rPr lang="en-US" sz="1000" dirty="0" smtClean="0"/>
              <a:t>A graphic tool used to explore and display opinion about sources of variation in a process. (Also called a Cause-and-Effect or Fishbone Diagram.)</a:t>
            </a:r>
          </a:p>
          <a:p>
            <a:endParaRPr lang="en-US" sz="1000" dirty="0" smtClean="0"/>
          </a:p>
          <a:p>
            <a:r>
              <a:rPr lang="en-US" sz="1000" b="1" dirty="0" smtClean="0"/>
              <a:t>Purpose:</a:t>
            </a:r>
            <a:r>
              <a:rPr lang="en-US" sz="1000" dirty="0" smtClean="0"/>
              <a:t> To arrive at a few key sources that contribute most significantly to the problem being examined. These sources are then targeted for improvement. The diagram also illustrates the relationships among the wide variety of possible contributors to the effect.</a:t>
            </a:r>
          </a:p>
          <a:p>
            <a:endParaRPr lang="en-US" sz="1000" dirty="0" smtClean="0"/>
          </a:p>
          <a:p>
            <a:r>
              <a:rPr lang="en-US" sz="1000" dirty="0" smtClean="0"/>
              <a:t>The basic concept in the Cause-and-Effect diagram is that the name of a basic problem of interest is entered at the right of the diagram at the end of the main "bone". The main possible causes of the problem (the effect) are drawn as bones off of the main backbone. The "Four-M" categories are typically used as a starting point: "Materials", "Machines", "Manpower", and "Methods".  Different names can be chosen to suit the problem at hand, or these general categories can be revised. The key is to have three to six main categories that encompass all possible influences. Brainstorming is typically done to add possible causes to the main "bones" and more specific causes to the "bones" on the main "bones". This subdivision into ever increasing specificity continues as long as the problem areas can be further subdivided. The practical maximum depth of this tree is usually about four or five levels. When the fishbone is complete, one has a rather complete picture of all the possibilities about what could be the root cause for the designated problem. </a:t>
            </a:r>
          </a:p>
          <a:p>
            <a:endParaRPr lang="en-US" sz="1000" dirty="0" smtClean="0"/>
          </a:p>
          <a:p>
            <a:r>
              <a:rPr lang="en-US" sz="1000" dirty="0" smtClean="0"/>
              <a:t>The Cause-and-Effect diagram can be used by individuals or teams; probably most effectively by a group. A typical utilization is the drawing of a diagram on a blackboard by a team leader who first presents the main problem and asks for assistance from the group to determine the main causes which are subsequently drawn on the board as the main bones of the diagram. The team assists by making suggestions and, eventually, the entire cause and effect diagram is filled out. Once the entire fishbone is complete, team discussion takes place to decide what are the most likely root causes of the problem. These causes are circled to indicate items that should be acted upon, and the use of the tool is complete.</a:t>
            </a:r>
          </a:p>
          <a:p>
            <a:endParaRPr lang="en-US" sz="1000" dirty="0" smtClean="0"/>
          </a:p>
          <a:p>
            <a:r>
              <a:rPr lang="en-US" sz="1000" b="1" dirty="0" smtClean="0"/>
              <a:t>How to Construct:</a:t>
            </a:r>
            <a:r>
              <a:rPr lang="en-US" sz="1000" dirty="0" smtClean="0"/>
              <a:t> </a:t>
            </a:r>
          </a:p>
          <a:p>
            <a:pPr marL="232936" indent="-232936">
              <a:buFont typeface="+mj-lt"/>
              <a:buAutoNum type="arabicPeriod"/>
            </a:pPr>
            <a:r>
              <a:rPr lang="en-US" sz="1000" dirty="0" smtClean="0"/>
              <a:t>Place the main problem under investigation in a box on the right. </a:t>
            </a:r>
          </a:p>
          <a:p>
            <a:pPr marL="232936" indent="-232936">
              <a:buFont typeface="+mj-lt"/>
              <a:buAutoNum type="arabicPeriod"/>
            </a:pPr>
            <a:r>
              <a:rPr lang="en-US" sz="1000" dirty="0" smtClean="0"/>
              <a:t>Have the team generate and clarify all the potential sources of variation. </a:t>
            </a:r>
          </a:p>
          <a:p>
            <a:pPr marL="232936" indent="-232936">
              <a:buFont typeface="+mj-lt"/>
              <a:buAutoNum type="arabicPeriod"/>
            </a:pPr>
            <a:r>
              <a:rPr lang="en-US" sz="1000" dirty="0" smtClean="0"/>
              <a:t>Use an affinity diagram to sort the process variables into naturally related groups. The labels of these groups are the names for the major bones on the Ishikawa diagram. </a:t>
            </a:r>
          </a:p>
          <a:p>
            <a:pPr marL="232936" indent="-232936">
              <a:buFont typeface="+mj-lt"/>
              <a:buAutoNum type="arabicPeriod"/>
            </a:pPr>
            <a:r>
              <a:rPr lang="en-US" sz="1000" dirty="0" smtClean="0"/>
              <a:t>Place the process variables on the appropriate bones of the Ishikawa diagram. </a:t>
            </a:r>
          </a:p>
          <a:p>
            <a:pPr marL="232936" indent="-232936">
              <a:buFont typeface="+mj-lt"/>
              <a:buAutoNum type="arabicPeriod"/>
            </a:pPr>
            <a:r>
              <a:rPr lang="en-US" sz="1000" dirty="0" smtClean="0"/>
              <a:t>Combine each bone in turn, insuring that the process variables are specific, measurable, and controllable. If they are not, branch or “explode” the process variables until the ends of the branches are specific, measurable, and controllable. </a:t>
            </a:r>
          </a:p>
          <a:p>
            <a:pPr lvl="0"/>
            <a:endParaRPr lang="en-US" sz="1000" dirty="0" smtClean="0"/>
          </a:p>
          <a:p>
            <a:r>
              <a:rPr lang="en-US" sz="1000" b="1" dirty="0" smtClean="0"/>
              <a:t>Tips:</a:t>
            </a:r>
            <a:r>
              <a:rPr lang="en-US" sz="1000" dirty="0" smtClean="0"/>
              <a:t> </a:t>
            </a:r>
          </a:p>
          <a:p>
            <a:pPr>
              <a:buFont typeface="Arial" pitchFamily="34" charset="0"/>
              <a:buChar char="•"/>
            </a:pPr>
            <a:r>
              <a:rPr lang="en-US" sz="1000" dirty="0" smtClean="0"/>
              <a:t>Take care to identify causes rather than symptoms.</a:t>
            </a:r>
          </a:p>
          <a:p>
            <a:pPr>
              <a:buFont typeface="Arial" pitchFamily="34" charset="0"/>
              <a:buChar char="•"/>
            </a:pPr>
            <a:r>
              <a:rPr lang="en-US" sz="1000" dirty="0" smtClean="0"/>
              <a:t>Post diagrams to stimulate thinking and get input from other staff.</a:t>
            </a:r>
          </a:p>
          <a:p>
            <a:pPr>
              <a:buFont typeface="Arial" pitchFamily="34" charset="0"/>
              <a:buChar char="•"/>
            </a:pPr>
            <a:r>
              <a:rPr lang="en-US" sz="1000" dirty="0" smtClean="0"/>
              <a:t>Self-adhesive notes can be used to construct Ishikawa diagrams. Sources of variation can be rearranged to reflect appropriate categories with minimal rework.</a:t>
            </a:r>
          </a:p>
          <a:p>
            <a:pPr>
              <a:buFont typeface="Arial" pitchFamily="34" charset="0"/>
              <a:buChar char="•"/>
            </a:pPr>
            <a:r>
              <a:rPr lang="en-US" sz="1000" dirty="0" smtClean="0"/>
              <a:t>Insure that the ideas placed on the Ishikawa diagram are process variables, not special caused, other problems, tampering, etc.</a:t>
            </a:r>
          </a:p>
          <a:p>
            <a:pPr>
              <a:buFont typeface="Arial" pitchFamily="34" charset="0"/>
              <a:buChar char="•"/>
            </a:pPr>
            <a:r>
              <a:rPr lang="en-US" sz="1000" dirty="0" smtClean="0"/>
              <a:t>Review the quick fixes and rephrase them, if possible, so that they are process variables.</a:t>
            </a:r>
          </a:p>
          <a:p>
            <a:endParaRPr lang="en-US" sz="900" dirty="0"/>
          </a:p>
        </p:txBody>
      </p:sp>
      <p:sp>
        <p:nvSpPr>
          <p:cNvPr id="4" name="Slide Number Placeholder 3"/>
          <p:cNvSpPr>
            <a:spLocks noGrp="1"/>
          </p:cNvSpPr>
          <p:nvPr>
            <p:ph type="sldNum" sz="quarter" idx="10"/>
          </p:nvPr>
        </p:nvSpPr>
        <p:spPr/>
        <p:txBody>
          <a:bodyPr/>
          <a:lstStyle/>
          <a:p>
            <a:pPr algn="r" rtl="0"/>
            <a:fld id="{2936C4BA-C2A9-4ED3-932F-8FC65EE3BE37}" type="slidenum">
              <a:rPr lang="en-US">
                <a:solidFill>
                  <a:prstClr val="black"/>
                </a:solidFill>
                <a:latin typeface="Calibri"/>
                <a:cs typeface="+mn-cs"/>
              </a:rPr>
              <a:pPr algn="r" rtl="0"/>
              <a:t>9</a:t>
            </a:fld>
            <a:endParaRPr lang="en-US" dirty="0">
              <a:solidFill>
                <a:prstClr val="black"/>
              </a:solidFill>
              <a:latin typeface="Calibri"/>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smtClean="0"/>
              <a:t>Clique para editar o estilo do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0CE5C841-3D5E-4067-B464-5D42153CFE8A}" type="datetimeFigureOut">
              <a:rPr lang="pt-BR" smtClean="0"/>
              <a:pPr/>
              <a:t>17/03/2011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E5696AB3-1B02-4383-8921-CC33B2F65E33}" type="slidenum">
              <a:rPr lang="pt-BR" smtClean="0"/>
              <a:pPr/>
              <a:t>‹nº›</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0CE5C841-3D5E-4067-B464-5D42153CFE8A}" type="datetimeFigureOut">
              <a:rPr lang="pt-BR" smtClean="0"/>
              <a:pPr/>
              <a:t>17/03/2011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E5696AB3-1B02-4383-8921-CC33B2F65E33}" type="slidenum">
              <a:rPr lang="pt-BR" smtClean="0"/>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0CE5C841-3D5E-4067-B464-5D42153CFE8A}" type="datetimeFigureOut">
              <a:rPr lang="pt-BR" smtClean="0"/>
              <a:pPr/>
              <a:t>17/03/2011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E5696AB3-1B02-4383-8921-CC33B2F65E33}" type="slidenum">
              <a:rPr lang="pt-BR" smtClean="0"/>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idx="1"/>
          </p:nvPr>
        </p:nvSpPr>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0CE5C841-3D5E-4067-B464-5D42153CFE8A}" type="datetimeFigureOut">
              <a:rPr lang="pt-BR" smtClean="0"/>
              <a:pPr/>
              <a:t>17/03/2011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E5696AB3-1B02-4383-8921-CC33B2F65E33}" type="slidenum">
              <a:rPr lang="pt-BR" smtClean="0"/>
              <a:pPr/>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os estilos do texto mestre</a:t>
            </a:r>
          </a:p>
        </p:txBody>
      </p:sp>
      <p:sp>
        <p:nvSpPr>
          <p:cNvPr id="4" name="Espaço Reservado para Data 3"/>
          <p:cNvSpPr>
            <a:spLocks noGrp="1"/>
          </p:cNvSpPr>
          <p:nvPr>
            <p:ph type="dt" sz="half" idx="10"/>
          </p:nvPr>
        </p:nvSpPr>
        <p:spPr/>
        <p:txBody>
          <a:bodyPr/>
          <a:lstStyle/>
          <a:p>
            <a:fld id="{0CE5C841-3D5E-4067-B464-5D42153CFE8A}" type="datetimeFigureOut">
              <a:rPr lang="pt-BR" smtClean="0"/>
              <a:pPr/>
              <a:t>17/03/2011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E5696AB3-1B02-4383-8921-CC33B2F65E33}" type="slidenum">
              <a:rPr lang="pt-BR" smtClean="0"/>
              <a:pPr/>
              <a:t>‹nº›</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0CE5C841-3D5E-4067-B464-5D42153CFE8A}" type="datetimeFigureOut">
              <a:rPr lang="pt-BR" smtClean="0"/>
              <a:pPr/>
              <a:t>17/03/2011</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E5696AB3-1B02-4383-8921-CC33B2F65E33}" type="slidenum">
              <a:rPr lang="pt-BR" smtClean="0"/>
              <a:pPr/>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0CE5C841-3D5E-4067-B464-5D42153CFE8A}" type="datetimeFigureOut">
              <a:rPr lang="pt-BR" smtClean="0"/>
              <a:pPr/>
              <a:t>17/03/2011</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E5696AB3-1B02-4383-8921-CC33B2F65E33}" type="slidenum">
              <a:rPr lang="pt-BR" smtClean="0"/>
              <a:pPr/>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Data 2"/>
          <p:cNvSpPr>
            <a:spLocks noGrp="1"/>
          </p:cNvSpPr>
          <p:nvPr>
            <p:ph type="dt" sz="half" idx="10"/>
          </p:nvPr>
        </p:nvSpPr>
        <p:spPr/>
        <p:txBody>
          <a:bodyPr/>
          <a:lstStyle/>
          <a:p>
            <a:fld id="{0CE5C841-3D5E-4067-B464-5D42153CFE8A}" type="datetimeFigureOut">
              <a:rPr lang="pt-BR" smtClean="0"/>
              <a:pPr/>
              <a:t>17/03/2011</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E5696AB3-1B02-4383-8921-CC33B2F65E33}" type="slidenum">
              <a:rPr lang="pt-BR" smtClean="0"/>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0CE5C841-3D5E-4067-B464-5D42153CFE8A}" type="datetimeFigureOut">
              <a:rPr lang="pt-BR" smtClean="0"/>
              <a:pPr/>
              <a:t>17/03/2011</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E5696AB3-1B02-4383-8921-CC33B2F65E33}" type="slidenum">
              <a:rPr lang="pt-BR" smtClean="0"/>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p>
            <a:fld id="{0CE5C841-3D5E-4067-B464-5D42153CFE8A}" type="datetimeFigureOut">
              <a:rPr lang="pt-BR" smtClean="0"/>
              <a:pPr/>
              <a:t>17/03/2011</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E5696AB3-1B02-4383-8921-CC33B2F65E33}" type="slidenum">
              <a:rPr lang="pt-BR" smtClean="0"/>
              <a:pPr/>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p>
            <a:fld id="{0CE5C841-3D5E-4067-B464-5D42153CFE8A}" type="datetimeFigureOut">
              <a:rPr lang="pt-BR" smtClean="0"/>
              <a:pPr/>
              <a:t>17/03/2011</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E5696AB3-1B02-4383-8921-CC33B2F65E33}" type="slidenum">
              <a:rPr lang="pt-BR" smtClean="0"/>
              <a:pPr/>
              <a:t>‹nº›</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E5C841-3D5E-4067-B464-5D42153CFE8A}" type="datetimeFigureOut">
              <a:rPr lang="pt-BR" smtClean="0"/>
              <a:pPr/>
              <a:t>17/03/2011</a:t>
            </a:fld>
            <a:endParaRPr lang="pt-BR"/>
          </a:p>
        </p:txBody>
      </p:sp>
      <p:sp>
        <p:nvSpPr>
          <p:cNvPr id="5" name="Espaço Reservado para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696AB3-1B02-4383-8921-CC33B2F65E33}" type="slidenum">
              <a:rPr lang="pt-BR" smtClean="0"/>
              <a:pPr/>
              <a:t>‹nº›</a:t>
            </a:fld>
            <a:endParaRPr lang="pt-B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Rectangle 102"/>
          <p:cNvSpPr/>
          <p:nvPr/>
        </p:nvSpPr>
        <p:spPr>
          <a:xfrm>
            <a:off x="7315200" y="990600"/>
            <a:ext cx="1828800" cy="5867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Calibri"/>
              <a:ea typeface="+mn-ea"/>
              <a:cs typeface="+mn-cs"/>
            </a:endParaRPr>
          </a:p>
        </p:txBody>
      </p:sp>
      <p:sp>
        <p:nvSpPr>
          <p:cNvPr id="104" name="Rectangle 103"/>
          <p:cNvSpPr/>
          <p:nvPr/>
        </p:nvSpPr>
        <p:spPr>
          <a:xfrm>
            <a:off x="0" y="990600"/>
            <a:ext cx="7315200" cy="5867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Calibri"/>
              <a:ea typeface="+mn-ea"/>
              <a:cs typeface="+mn-cs"/>
            </a:endParaRPr>
          </a:p>
        </p:txBody>
      </p:sp>
      <p:cxnSp>
        <p:nvCxnSpPr>
          <p:cNvPr id="5" name="Straight Arrow Connector 4"/>
          <p:cNvCxnSpPr/>
          <p:nvPr/>
        </p:nvCxnSpPr>
        <p:spPr>
          <a:xfrm>
            <a:off x="457200" y="3972744"/>
            <a:ext cx="6781800" cy="1588"/>
          </a:xfrm>
          <a:prstGeom prst="straightConnector1">
            <a:avLst/>
          </a:prstGeom>
          <a:ln w="28575">
            <a:tailEnd type="arrow"/>
          </a:ln>
        </p:spPr>
        <p:style>
          <a:lnRef idx="2">
            <a:schemeClr val="dk1"/>
          </a:lnRef>
          <a:fillRef idx="0">
            <a:schemeClr val="dk1"/>
          </a:fillRef>
          <a:effectRef idx="1">
            <a:schemeClr val="dk1"/>
          </a:effectRef>
          <a:fontRef idx="minor">
            <a:schemeClr val="tx1"/>
          </a:fontRef>
        </p:style>
      </p:cxnSp>
      <p:sp>
        <p:nvSpPr>
          <p:cNvPr id="6" name="Title 5"/>
          <p:cNvSpPr>
            <a:spLocks noGrp="1"/>
          </p:cNvSpPr>
          <p:nvPr>
            <p:ph type="title"/>
          </p:nvPr>
        </p:nvSpPr>
        <p:spPr/>
        <p:txBody>
          <a:bodyPr>
            <a:normAutofit fontScale="90000"/>
          </a:bodyPr>
          <a:lstStyle/>
          <a:p>
            <a:r>
              <a:rPr lang="en-US" dirty="0" err="1" smtClean="0"/>
              <a:t>Espinha</a:t>
            </a:r>
            <a:r>
              <a:rPr lang="en-US" dirty="0" smtClean="0"/>
              <a:t> de </a:t>
            </a:r>
            <a:r>
              <a:rPr lang="en-US" dirty="0" err="1" smtClean="0"/>
              <a:t>peixe</a:t>
            </a:r>
            <a:r>
              <a:rPr lang="en-US" dirty="0" smtClean="0"/>
              <a:t> (</a:t>
            </a:r>
            <a:r>
              <a:rPr lang="en-US" dirty="0" err="1" smtClean="0"/>
              <a:t>Diagrama</a:t>
            </a:r>
            <a:r>
              <a:rPr lang="en-US" dirty="0" smtClean="0"/>
              <a:t> Ishikawa)</a:t>
            </a:r>
            <a:endParaRPr lang="en-US" dirty="0"/>
          </a:p>
        </p:txBody>
      </p:sp>
      <p:sp>
        <p:nvSpPr>
          <p:cNvPr id="19" name="Slide Number Placeholder 18"/>
          <p:cNvSpPr>
            <a:spLocks noGrp="1"/>
          </p:cNvSpPr>
          <p:nvPr>
            <p:ph type="sldNum" sz="quarter" idx="12"/>
          </p:nvPr>
        </p:nvSpPr>
        <p:spPr>
          <a:xfrm>
            <a:off x="6553200" y="6477000"/>
            <a:ext cx="2133600" cy="244475"/>
          </a:xfrm>
        </p:spPr>
        <p:txBody>
          <a:bodyPr/>
          <a:lstStyle/>
          <a:p>
            <a:fld id="{1C7A61FD-D3B4-47D7-BB77-86C8B1E64F48}" type="slidenum">
              <a:rPr lang="en-US" smtClean="0"/>
              <a:pPr/>
              <a:t>1</a:t>
            </a:fld>
            <a:endParaRPr lang="en-US" dirty="0"/>
          </a:p>
        </p:txBody>
      </p:sp>
      <p:sp>
        <p:nvSpPr>
          <p:cNvPr id="7" name="Oval 6"/>
          <p:cNvSpPr/>
          <p:nvPr/>
        </p:nvSpPr>
        <p:spPr>
          <a:xfrm>
            <a:off x="7291439" y="3286944"/>
            <a:ext cx="1852593" cy="1295400"/>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rtl="0">
              <a:buNone/>
            </a:pPr>
            <a:r>
              <a:rPr lang="en-US" sz="1800" b="1" kern="1200" dirty="0" err="1" smtClean="0">
                <a:solidFill>
                  <a:prstClr val="black"/>
                </a:solidFill>
                <a:latin typeface="Calibri"/>
                <a:ea typeface="+mn-ea"/>
                <a:cs typeface="+mn-cs"/>
              </a:rPr>
              <a:t>Declaração</a:t>
            </a:r>
            <a:r>
              <a:rPr lang="en-US" sz="1800" b="1" kern="1200" dirty="0" smtClean="0">
                <a:solidFill>
                  <a:prstClr val="black"/>
                </a:solidFill>
                <a:latin typeface="Calibri"/>
                <a:ea typeface="+mn-ea"/>
                <a:cs typeface="+mn-cs"/>
              </a:rPr>
              <a:t> do </a:t>
            </a:r>
            <a:r>
              <a:rPr lang="en-US" sz="1800" b="1" kern="1200" dirty="0" err="1" smtClean="0">
                <a:solidFill>
                  <a:prstClr val="black"/>
                </a:solidFill>
                <a:latin typeface="Calibri"/>
                <a:ea typeface="+mn-ea"/>
                <a:cs typeface="+mn-cs"/>
              </a:rPr>
              <a:t>Problema</a:t>
            </a:r>
            <a:endParaRPr lang="en-US" sz="1800" b="1" kern="1200" dirty="0">
              <a:solidFill>
                <a:prstClr val="black"/>
              </a:solidFill>
              <a:latin typeface="Calibri"/>
              <a:ea typeface="+mn-ea"/>
              <a:cs typeface="+mn-cs"/>
            </a:endParaRPr>
          </a:p>
        </p:txBody>
      </p:sp>
      <p:sp>
        <p:nvSpPr>
          <p:cNvPr id="10" name="Rounded Rectangle 9"/>
          <p:cNvSpPr/>
          <p:nvPr/>
        </p:nvSpPr>
        <p:spPr>
          <a:xfrm>
            <a:off x="4406977" y="1762943"/>
            <a:ext cx="2236725" cy="59925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rtl="0">
              <a:buNone/>
            </a:pPr>
            <a:r>
              <a:rPr lang="en-US" sz="2000" b="1" kern="1200" dirty="0" err="1" smtClean="0">
                <a:solidFill>
                  <a:schemeClr val="tx1"/>
                </a:solidFill>
                <a:latin typeface="Calibri"/>
                <a:ea typeface="+mn-ea"/>
                <a:cs typeface="+mn-cs"/>
              </a:rPr>
              <a:t>Homem</a:t>
            </a:r>
            <a:r>
              <a:rPr lang="en-US" sz="2000" b="1" kern="1200" dirty="0" smtClean="0">
                <a:solidFill>
                  <a:schemeClr val="tx1"/>
                </a:solidFill>
                <a:latin typeface="Calibri"/>
                <a:ea typeface="+mn-ea"/>
                <a:cs typeface="+mn-cs"/>
              </a:rPr>
              <a:t>/</a:t>
            </a:r>
            <a:r>
              <a:rPr lang="en-US" sz="2000" b="1" kern="1200" dirty="0" err="1" smtClean="0">
                <a:solidFill>
                  <a:schemeClr val="tx1"/>
                </a:solidFill>
                <a:latin typeface="Calibri"/>
                <a:ea typeface="+mn-ea"/>
                <a:cs typeface="+mn-cs"/>
              </a:rPr>
              <a:t>Mulher</a:t>
            </a:r>
            <a:endParaRPr lang="en-US" sz="2000" b="1" kern="1200" dirty="0">
              <a:solidFill>
                <a:schemeClr val="tx1"/>
              </a:solidFill>
              <a:latin typeface="Calibri"/>
              <a:ea typeface="+mn-ea"/>
              <a:cs typeface="+mn-cs"/>
            </a:endParaRPr>
          </a:p>
        </p:txBody>
      </p:sp>
      <p:sp>
        <p:nvSpPr>
          <p:cNvPr id="12" name="Rounded Rectangle 11"/>
          <p:cNvSpPr/>
          <p:nvPr/>
        </p:nvSpPr>
        <p:spPr>
          <a:xfrm>
            <a:off x="1066800" y="1762943"/>
            <a:ext cx="1917623" cy="59925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rtl="0">
              <a:buNone/>
            </a:pPr>
            <a:r>
              <a:rPr lang="en-US" sz="2000" b="1" kern="1200" dirty="0" err="1" smtClean="0">
                <a:solidFill>
                  <a:schemeClr val="tx1"/>
                </a:solidFill>
                <a:latin typeface="Calibri"/>
                <a:ea typeface="+mn-ea"/>
                <a:cs typeface="+mn-cs"/>
              </a:rPr>
              <a:t>Máquina</a:t>
            </a:r>
            <a:endParaRPr lang="en-US" sz="2000" b="1" kern="1200" dirty="0">
              <a:solidFill>
                <a:schemeClr val="tx1"/>
              </a:solidFill>
              <a:latin typeface="Calibri"/>
              <a:ea typeface="+mn-ea"/>
              <a:cs typeface="+mn-cs"/>
            </a:endParaRPr>
          </a:p>
        </p:txBody>
      </p:sp>
      <p:sp>
        <p:nvSpPr>
          <p:cNvPr id="13" name="Rounded Rectangle 12"/>
          <p:cNvSpPr/>
          <p:nvPr/>
        </p:nvSpPr>
        <p:spPr>
          <a:xfrm>
            <a:off x="4406977" y="5801543"/>
            <a:ext cx="1917623" cy="59925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rtl="0">
              <a:buNone/>
            </a:pPr>
            <a:r>
              <a:rPr lang="en-US" sz="2000" b="1" kern="1200" dirty="0" err="1" smtClean="0">
                <a:solidFill>
                  <a:schemeClr val="tx1"/>
                </a:solidFill>
                <a:latin typeface="Calibri"/>
                <a:ea typeface="+mn-ea"/>
                <a:cs typeface="+mn-cs"/>
              </a:rPr>
              <a:t>Materiais</a:t>
            </a:r>
            <a:endParaRPr lang="en-US" sz="2000" b="1" kern="1200" dirty="0">
              <a:solidFill>
                <a:schemeClr val="tx1"/>
              </a:solidFill>
              <a:latin typeface="Calibri"/>
              <a:ea typeface="+mn-ea"/>
              <a:cs typeface="+mn-cs"/>
            </a:endParaRPr>
          </a:p>
        </p:txBody>
      </p:sp>
      <p:sp>
        <p:nvSpPr>
          <p:cNvPr id="15" name="Rounded Rectangle 14"/>
          <p:cNvSpPr/>
          <p:nvPr/>
        </p:nvSpPr>
        <p:spPr>
          <a:xfrm>
            <a:off x="1066800" y="5801543"/>
            <a:ext cx="1917623" cy="59925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rtl="0">
              <a:buNone/>
            </a:pPr>
            <a:r>
              <a:rPr lang="en-US" sz="2000" b="1" kern="1200" dirty="0" err="1" smtClean="0">
                <a:solidFill>
                  <a:schemeClr val="tx1"/>
                </a:solidFill>
                <a:latin typeface="Calibri"/>
                <a:ea typeface="+mn-ea"/>
                <a:cs typeface="+mn-cs"/>
              </a:rPr>
              <a:t>Método</a:t>
            </a:r>
            <a:endParaRPr lang="en-US" sz="2000" b="1" kern="1200" dirty="0">
              <a:solidFill>
                <a:schemeClr val="tx1"/>
              </a:solidFill>
              <a:latin typeface="Calibri"/>
              <a:ea typeface="+mn-ea"/>
              <a:cs typeface="+mn-cs"/>
            </a:endParaRPr>
          </a:p>
        </p:txBody>
      </p:sp>
      <p:cxnSp>
        <p:nvCxnSpPr>
          <p:cNvPr id="17" name="Straight Arrow Connector 16"/>
          <p:cNvCxnSpPr>
            <a:stCxn id="12" idx="2"/>
          </p:cNvCxnSpPr>
          <p:nvPr/>
        </p:nvCxnSpPr>
        <p:spPr>
          <a:xfrm rot="16200000" flipH="1">
            <a:off x="2233145" y="2154667"/>
            <a:ext cx="1610544" cy="202561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16200000" flipH="1">
            <a:off x="5257800" y="2448744"/>
            <a:ext cx="1600200" cy="1447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5" idx="0"/>
          </p:cNvCxnSpPr>
          <p:nvPr/>
        </p:nvCxnSpPr>
        <p:spPr>
          <a:xfrm rot="5400000" flipH="1" flipV="1">
            <a:off x="2124019" y="3874340"/>
            <a:ext cx="1828797" cy="202561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13" idx="0"/>
          </p:cNvCxnSpPr>
          <p:nvPr/>
        </p:nvCxnSpPr>
        <p:spPr>
          <a:xfrm rot="5400000" flipH="1" flipV="1">
            <a:off x="5159395" y="4179139"/>
            <a:ext cx="1828799" cy="141601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0" y="6273225"/>
            <a:ext cx="7315200" cy="584775"/>
          </a:xfrm>
          <a:prstGeom prst="rect">
            <a:avLst/>
          </a:prstGeom>
          <a:noFill/>
        </p:spPr>
        <p:txBody>
          <a:bodyPr wrap="square" rtlCol="0">
            <a:spAutoFit/>
          </a:bodyPr>
          <a:lstStyle/>
          <a:p>
            <a:pPr algn="ctr" rtl="0">
              <a:buNone/>
            </a:pPr>
            <a:r>
              <a:rPr lang="en-US" sz="3200" kern="1200" dirty="0" err="1" smtClean="0">
                <a:solidFill>
                  <a:prstClr val="black"/>
                </a:solidFill>
                <a:latin typeface="Calibri"/>
                <a:ea typeface="+mn-ea"/>
                <a:cs typeface="+mn-cs"/>
              </a:rPr>
              <a:t>Causas</a:t>
            </a:r>
            <a:endParaRPr lang="en-US" sz="3200" kern="1200" dirty="0">
              <a:solidFill>
                <a:prstClr val="black"/>
              </a:solidFill>
              <a:latin typeface="Calibri"/>
              <a:ea typeface="+mn-ea"/>
              <a:cs typeface="+mn-cs"/>
            </a:endParaRPr>
          </a:p>
        </p:txBody>
      </p:sp>
      <p:sp>
        <p:nvSpPr>
          <p:cNvPr id="106" name="TextBox 105"/>
          <p:cNvSpPr txBox="1"/>
          <p:nvPr/>
        </p:nvSpPr>
        <p:spPr>
          <a:xfrm>
            <a:off x="7315200" y="6248400"/>
            <a:ext cx="1828800" cy="584775"/>
          </a:xfrm>
          <a:prstGeom prst="rect">
            <a:avLst/>
          </a:prstGeom>
          <a:noFill/>
        </p:spPr>
        <p:txBody>
          <a:bodyPr wrap="square" rtlCol="0">
            <a:spAutoFit/>
          </a:bodyPr>
          <a:lstStyle/>
          <a:p>
            <a:pPr algn="ctr" rtl="0">
              <a:buNone/>
            </a:pPr>
            <a:r>
              <a:rPr lang="en-US" sz="3200" kern="1200" dirty="0" err="1" smtClean="0">
                <a:solidFill>
                  <a:prstClr val="black"/>
                </a:solidFill>
                <a:latin typeface="Calibri"/>
                <a:ea typeface="+mn-ea"/>
                <a:cs typeface="+mn-cs"/>
              </a:rPr>
              <a:t>Efeitos</a:t>
            </a:r>
            <a:endParaRPr lang="en-US" sz="3200" kern="1200" dirty="0">
              <a:solidFill>
                <a:prstClr val="black"/>
              </a:solidFill>
              <a:latin typeface="Calibri"/>
              <a:ea typeface="+mn-ea"/>
              <a:cs typeface="+mn-cs"/>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Rectangle 102"/>
          <p:cNvSpPr/>
          <p:nvPr/>
        </p:nvSpPr>
        <p:spPr>
          <a:xfrm>
            <a:off x="7315200" y="990600"/>
            <a:ext cx="1828800" cy="5867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Calibri"/>
              <a:ea typeface="+mn-ea"/>
              <a:cs typeface="+mn-cs"/>
            </a:endParaRPr>
          </a:p>
        </p:txBody>
      </p:sp>
      <p:sp>
        <p:nvSpPr>
          <p:cNvPr id="104" name="Rectangle 103"/>
          <p:cNvSpPr/>
          <p:nvPr/>
        </p:nvSpPr>
        <p:spPr>
          <a:xfrm>
            <a:off x="179512" y="1268760"/>
            <a:ext cx="8424936" cy="52565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smtClean="0">
              <a:solidFill>
                <a:schemeClr val="tx1"/>
              </a:solidFill>
            </a:endParaRPr>
          </a:p>
          <a:p>
            <a:endParaRPr lang="en-US" sz="2800" dirty="0" smtClean="0">
              <a:solidFill>
                <a:schemeClr val="tx1"/>
              </a:solidFill>
            </a:endParaRPr>
          </a:p>
        </p:txBody>
      </p:sp>
      <p:sp>
        <p:nvSpPr>
          <p:cNvPr id="6" name="Title 5"/>
          <p:cNvSpPr>
            <a:spLocks noGrp="1"/>
          </p:cNvSpPr>
          <p:nvPr>
            <p:ph type="title"/>
          </p:nvPr>
        </p:nvSpPr>
        <p:spPr/>
        <p:txBody>
          <a:bodyPr>
            <a:normAutofit/>
          </a:bodyPr>
          <a:lstStyle/>
          <a:p>
            <a:r>
              <a:rPr lang="en-US" dirty="0" smtClean="0"/>
              <a:t>TOPICOS AVANÇADOS</a:t>
            </a:r>
            <a:endParaRPr lang="en-US" dirty="0"/>
          </a:p>
        </p:txBody>
      </p:sp>
      <p:sp>
        <p:nvSpPr>
          <p:cNvPr id="19" name="Slide Number Placeholder 18"/>
          <p:cNvSpPr>
            <a:spLocks noGrp="1"/>
          </p:cNvSpPr>
          <p:nvPr>
            <p:ph type="sldNum" sz="quarter" idx="12"/>
          </p:nvPr>
        </p:nvSpPr>
        <p:spPr>
          <a:xfrm>
            <a:off x="6553200" y="6477000"/>
            <a:ext cx="2133600" cy="244475"/>
          </a:xfrm>
        </p:spPr>
        <p:txBody>
          <a:bodyPr/>
          <a:lstStyle/>
          <a:p>
            <a:fld id="{1C7A61FD-D3B4-47D7-BB77-86C8B1E64F48}" type="slidenum">
              <a:rPr lang="en-US" smtClean="0"/>
              <a:pPr/>
              <a:t>10</a:t>
            </a:fld>
            <a:endParaRPr lang="en-US" dirty="0"/>
          </a:p>
        </p:txBody>
      </p:sp>
      <p:sp>
        <p:nvSpPr>
          <p:cNvPr id="20" name="CaixaDeTexto 19"/>
          <p:cNvSpPr txBox="1"/>
          <p:nvPr/>
        </p:nvSpPr>
        <p:spPr>
          <a:xfrm>
            <a:off x="251520" y="2780928"/>
            <a:ext cx="6984776" cy="830997"/>
          </a:xfrm>
          <a:prstGeom prst="rect">
            <a:avLst/>
          </a:prstGeom>
          <a:noFill/>
        </p:spPr>
        <p:txBody>
          <a:bodyPr wrap="square" rtlCol="0">
            <a:spAutoFit/>
          </a:bodyPr>
          <a:lstStyle/>
          <a:p>
            <a:endParaRPr lang="pt-BR" sz="2400" dirty="0" smtClean="0"/>
          </a:p>
          <a:p>
            <a:endParaRPr lang="pt-BR" sz="2400" dirty="0"/>
          </a:p>
        </p:txBody>
      </p:sp>
      <p:sp>
        <p:nvSpPr>
          <p:cNvPr id="7" name="CaixaDeTexto 6"/>
          <p:cNvSpPr txBox="1"/>
          <p:nvPr/>
        </p:nvSpPr>
        <p:spPr>
          <a:xfrm>
            <a:off x="323528" y="1556792"/>
            <a:ext cx="7632848" cy="369332"/>
          </a:xfrm>
          <a:prstGeom prst="rect">
            <a:avLst/>
          </a:prstGeom>
          <a:noFill/>
        </p:spPr>
        <p:txBody>
          <a:bodyPr wrap="square" rtlCol="0">
            <a:spAutoFit/>
          </a:bodyPr>
          <a:lstStyle/>
          <a:p>
            <a:endParaRPr lang="pt-BR" dirty="0"/>
          </a:p>
        </p:txBody>
      </p:sp>
      <p:sp>
        <p:nvSpPr>
          <p:cNvPr id="8" name="CaixaDeTexto 7"/>
          <p:cNvSpPr txBox="1"/>
          <p:nvPr/>
        </p:nvSpPr>
        <p:spPr>
          <a:xfrm>
            <a:off x="179512" y="1124744"/>
            <a:ext cx="8712968" cy="9140964"/>
          </a:xfrm>
          <a:prstGeom prst="rect">
            <a:avLst/>
          </a:prstGeom>
          <a:noFill/>
        </p:spPr>
        <p:txBody>
          <a:bodyPr wrap="square" rtlCol="0">
            <a:spAutoFit/>
          </a:bodyPr>
          <a:lstStyle/>
          <a:p>
            <a:r>
              <a:rPr lang="pt-BR" sz="2800" b="1" dirty="0" smtClean="0"/>
              <a:t>De empresa e setor para iniciativa estratégica</a:t>
            </a:r>
          </a:p>
          <a:p>
            <a:endParaRPr lang="pt-BR" sz="2800" b="1" dirty="0" smtClean="0"/>
          </a:p>
          <a:p>
            <a:endParaRPr lang="pt-BR" sz="2800" b="1" dirty="0" smtClean="0"/>
          </a:p>
          <a:p>
            <a:endParaRPr lang="pt-BR" sz="2800" b="1" dirty="0" smtClean="0"/>
          </a:p>
          <a:p>
            <a:r>
              <a:rPr lang="pt-BR" sz="2800" dirty="0" smtClean="0"/>
              <a:t>Como uma empresa será capaz de transpor os limites do oceano vermelho da competição sangrenta?</a:t>
            </a:r>
          </a:p>
          <a:p>
            <a:endParaRPr lang="pt-BR" sz="2800" dirty="0" smtClean="0"/>
          </a:p>
          <a:p>
            <a:r>
              <a:rPr lang="pt-BR" sz="2800" dirty="0" smtClean="0"/>
              <a:t>Como poderá criar oceanos azuis?</a:t>
            </a:r>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Rectangle 102"/>
          <p:cNvSpPr/>
          <p:nvPr/>
        </p:nvSpPr>
        <p:spPr>
          <a:xfrm>
            <a:off x="7315200" y="990600"/>
            <a:ext cx="1828800" cy="5867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Calibri"/>
              <a:ea typeface="+mn-ea"/>
              <a:cs typeface="+mn-cs"/>
            </a:endParaRPr>
          </a:p>
        </p:txBody>
      </p:sp>
      <p:sp>
        <p:nvSpPr>
          <p:cNvPr id="104" name="Rectangle 103"/>
          <p:cNvSpPr/>
          <p:nvPr/>
        </p:nvSpPr>
        <p:spPr>
          <a:xfrm>
            <a:off x="179512" y="1268760"/>
            <a:ext cx="8424936" cy="52565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smtClean="0">
              <a:solidFill>
                <a:schemeClr val="tx1"/>
              </a:solidFill>
            </a:endParaRPr>
          </a:p>
          <a:p>
            <a:endParaRPr lang="en-US" sz="2800" dirty="0" smtClean="0">
              <a:solidFill>
                <a:schemeClr val="tx1"/>
              </a:solidFill>
            </a:endParaRPr>
          </a:p>
        </p:txBody>
      </p:sp>
      <p:sp>
        <p:nvSpPr>
          <p:cNvPr id="6" name="Title 5"/>
          <p:cNvSpPr>
            <a:spLocks noGrp="1"/>
          </p:cNvSpPr>
          <p:nvPr>
            <p:ph type="title"/>
          </p:nvPr>
        </p:nvSpPr>
        <p:spPr/>
        <p:txBody>
          <a:bodyPr>
            <a:normAutofit/>
          </a:bodyPr>
          <a:lstStyle/>
          <a:p>
            <a:r>
              <a:rPr lang="en-US" dirty="0" smtClean="0"/>
              <a:t>TOPICOS AVANÇADOS</a:t>
            </a:r>
            <a:endParaRPr lang="en-US" dirty="0"/>
          </a:p>
        </p:txBody>
      </p:sp>
      <p:sp>
        <p:nvSpPr>
          <p:cNvPr id="19" name="Slide Number Placeholder 18"/>
          <p:cNvSpPr>
            <a:spLocks noGrp="1"/>
          </p:cNvSpPr>
          <p:nvPr>
            <p:ph type="sldNum" sz="quarter" idx="12"/>
          </p:nvPr>
        </p:nvSpPr>
        <p:spPr>
          <a:xfrm>
            <a:off x="6553200" y="6477000"/>
            <a:ext cx="2133600" cy="244475"/>
          </a:xfrm>
        </p:spPr>
        <p:txBody>
          <a:bodyPr/>
          <a:lstStyle/>
          <a:p>
            <a:fld id="{1C7A61FD-D3B4-47D7-BB77-86C8B1E64F48}" type="slidenum">
              <a:rPr lang="en-US" smtClean="0"/>
              <a:pPr/>
              <a:t>11</a:t>
            </a:fld>
            <a:endParaRPr lang="en-US" dirty="0"/>
          </a:p>
        </p:txBody>
      </p:sp>
      <p:sp>
        <p:nvSpPr>
          <p:cNvPr id="20" name="CaixaDeTexto 19"/>
          <p:cNvSpPr txBox="1"/>
          <p:nvPr/>
        </p:nvSpPr>
        <p:spPr>
          <a:xfrm>
            <a:off x="251520" y="2780928"/>
            <a:ext cx="6984776" cy="830997"/>
          </a:xfrm>
          <a:prstGeom prst="rect">
            <a:avLst/>
          </a:prstGeom>
          <a:noFill/>
        </p:spPr>
        <p:txBody>
          <a:bodyPr wrap="square" rtlCol="0">
            <a:spAutoFit/>
          </a:bodyPr>
          <a:lstStyle/>
          <a:p>
            <a:endParaRPr lang="pt-BR" sz="2400" dirty="0" smtClean="0"/>
          </a:p>
          <a:p>
            <a:endParaRPr lang="pt-BR" sz="2400" dirty="0"/>
          </a:p>
        </p:txBody>
      </p:sp>
      <p:sp>
        <p:nvSpPr>
          <p:cNvPr id="7" name="CaixaDeTexto 6"/>
          <p:cNvSpPr txBox="1"/>
          <p:nvPr/>
        </p:nvSpPr>
        <p:spPr>
          <a:xfrm>
            <a:off x="323528" y="1556792"/>
            <a:ext cx="7632848" cy="369332"/>
          </a:xfrm>
          <a:prstGeom prst="rect">
            <a:avLst/>
          </a:prstGeom>
          <a:noFill/>
        </p:spPr>
        <p:txBody>
          <a:bodyPr wrap="square" rtlCol="0">
            <a:spAutoFit/>
          </a:bodyPr>
          <a:lstStyle/>
          <a:p>
            <a:endParaRPr lang="pt-BR" dirty="0"/>
          </a:p>
        </p:txBody>
      </p:sp>
      <p:sp>
        <p:nvSpPr>
          <p:cNvPr id="8" name="CaixaDeTexto 7"/>
          <p:cNvSpPr txBox="1"/>
          <p:nvPr/>
        </p:nvSpPr>
        <p:spPr>
          <a:xfrm>
            <a:off x="179512" y="1124744"/>
            <a:ext cx="8712968" cy="10433625"/>
          </a:xfrm>
          <a:prstGeom prst="rect">
            <a:avLst/>
          </a:prstGeom>
          <a:noFill/>
        </p:spPr>
        <p:txBody>
          <a:bodyPr wrap="square" rtlCol="0">
            <a:spAutoFit/>
          </a:bodyPr>
          <a:lstStyle/>
          <a:p>
            <a:r>
              <a:rPr lang="pt-BR" sz="2800" dirty="0" smtClean="0"/>
              <a:t>Por que Aprender a Argumentar?</a:t>
            </a:r>
          </a:p>
          <a:p>
            <a:r>
              <a:rPr lang="pt-BR" sz="2800" dirty="0" smtClean="0"/>
              <a:t>Gerenciando Informação</a:t>
            </a:r>
          </a:p>
          <a:p>
            <a:r>
              <a:rPr lang="pt-BR" sz="2800" dirty="0" smtClean="0"/>
              <a:t>Gerenciando Relação</a:t>
            </a:r>
          </a:p>
          <a:p>
            <a:r>
              <a:rPr lang="pt-BR" sz="2800" dirty="0" smtClean="0"/>
              <a:t>Argumentar, Convencer e Persuadir</a:t>
            </a:r>
          </a:p>
          <a:p>
            <a:r>
              <a:rPr lang="pt-BR" sz="2800" dirty="0" smtClean="0"/>
              <a:t>Um Pouco de História</a:t>
            </a:r>
          </a:p>
          <a:p>
            <a:r>
              <a:rPr lang="pt-BR" sz="2800" dirty="0" smtClean="0"/>
              <a:t>Tarefas da Retórica Clássica</a:t>
            </a:r>
          </a:p>
          <a:p>
            <a:r>
              <a:rPr lang="pt-BR" sz="2800" dirty="0" smtClean="0"/>
              <a:t>Senso Comum, Paradoxo e </a:t>
            </a:r>
            <a:r>
              <a:rPr lang="pt-BR" sz="2800" dirty="0" err="1" smtClean="0"/>
              <a:t>Maravilhamento</a:t>
            </a:r>
            <a:endParaRPr lang="pt-BR" sz="2800" dirty="0" smtClean="0"/>
          </a:p>
          <a:p>
            <a:r>
              <a:rPr lang="pt-BR" sz="2800" dirty="0" smtClean="0"/>
              <a:t>Condições da Argumentação</a:t>
            </a:r>
          </a:p>
          <a:p>
            <a:r>
              <a:rPr lang="pt-BR" sz="2800" dirty="0" smtClean="0"/>
              <a:t>O Auditório</a:t>
            </a:r>
          </a:p>
          <a:p>
            <a:r>
              <a:rPr lang="pt-BR" sz="2800" dirty="0" smtClean="0"/>
              <a:t>Auditório Universal e Auditório Particular</a:t>
            </a:r>
          </a:p>
          <a:p>
            <a:r>
              <a:rPr lang="pt-BR" sz="2800" dirty="0" smtClean="0"/>
              <a:t>Convencendo as Pessoas</a:t>
            </a:r>
          </a:p>
          <a:p>
            <a:r>
              <a:rPr lang="pt-BR" sz="2800" dirty="0" smtClean="0"/>
              <a:t>As Técnicas Argumentativas</a:t>
            </a:r>
          </a:p>
          <a:p>
            <a:r>
              <a:rPr lang="pt-BR" sz="2800" dirty="0" smtClean="0"/>
              <a:t>Argumentos Quase Lógicos</a:t>
            </a:r>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Rectangle 102"/>
          <p:cNvSpPr/>
          <p:nvPr/>
        </p:nvSpPr>
        <p:spPr>
          <a:xfrm>
            <a:off x="7315200" y="990600"/>
            <a:ext cx="1828800" cy="5867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Calibri"/>
              <a:ea typeface="+mn-ea"/>
              <a:cs typeface="+mn-cs"/>
            </a:endParaRPr>
          </a:p>
        </p:txBody>
      </p:sp>
      <p:sp>
        <p:nvSpPr>
          <p:cNvPr id="104" name="Rectangle 103"/>
          <p:cNvSpPr/>
          <p:nvPr/>
        </p:nvSpPr>
        <p:spPr>
          <a:xfrm>
            <a:off x="179512" y="1268760"/>
            <a:ext cx="8424936" cy="52565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smtClean="0">
              <a:solidFill>
                <a:schemeClr val="tx1"/>
              </a:solidFill>
            </a:endParaRPr>
          </a:p>
          <a:p>
            <a:endParaRPr lang="en-US" sz="2800" dirty="0" smtClean="0">
              <a:solidFill>
                <a:schemeClr val="tx1"/>
              </a:solidFill>
            </a:endParaRPr>
          </a:p>
        </p:txBody>
      </p:sp>
      <p:sp>
        <p:nvSpPr>
          <p:cNvPr id="6" name="Title 5"/>
          <p:cNvSpPr>
            <a:spLocks noGrp="1"/>
          </p:cNvSpPr>
          <p:nvPr>
            <p:ph type="title"/>
          </p:nvPr>
        </p:nvSpPr>
        <p:spPr/>
        <p:txBody>
          <a:bodyPr>
            <a:normAutofit/>
          </a:bodyPr>
          <a:lstStyle/>
          <a:p>
            <a:r>
              <a:rPr lang="en-US" dirty="0" smtClean="0"/>
              <a:t>TOPICOS AVANÇADOS</a:t>
            </a:r>
            <a:endParaRPr lang="en-US" dirty="0"/>
          </a:p>
        </p:txBody>
      </p:sp>
      <p:sp>
        <p:nvSpPr>
          <p:cNvPr id="19" name="Slide Number Placeholder 18"/>
          <p:cNvSpPr>
            <a:spLocks noGrp="1"/>
          </p:cNvSpPr>
          <p:nvPr>
            <p:ph type="sldNum" sz="quarter" idx="12"/>
          </p:nvPr>
        </p:nvSpPr>
        <p:spPr>
          <a:xfrm>
            <a:off x="6553200" y="6477000"/>
            <a:ext cx="2133600" cy="244475"/>
          </a:xfrm>
        </p:spPr>
        <p:txBody>
          <a:bodyPr/>
          <a:lstStyle/>
          <a:p>
            <a:fld id="{1C7A61FD-D3B4-47D7-BB77-86C8B1E64F48}" type="slidenum">
              <a:rPr lang="en-US" smtClean="0"/>
              <a:pPr/>
              <a:t>12</a:t>
            </a:fld>
            <a:endParaRPr lang="en-US" dirty="0"/>
          </a:p>
        </p:txBody>
      </p:sp>
      <p:sp>
        <p:nvSpPr>
          <p:cNvPr id="20" name="CaixaDeTexto 19"/>
          <p:cNvSpPr txBox="1"/>
          <p:nvPr/>
        </p:nvSpPr>
        <p:spPr>
          <a:xfrm>
            <a:off x="251520" y="2780928"/>
            <a:ext cx="6984776" cy="830997"/>
          </a:xfrm>
          <a:prstGeom prst="rect">
            <a:avLst/>
          </a:prstGeom>
          <a:noFill/>
        </p:spPr>
        <p:txBody>
          <a:bodyPr wrap="square" rtlCol="0">
            <a:spAutoFit/>
          </a:bodyPr>
          <a:lstStyle/>
          <a:p>
            <a:endParaRPr lang="pt-BR" sz="2400" dirty="0" smtClean="0"/>
          </a:p>
          <a:p>
            <a:endParaRPr lang="pt-BR" sz="2400" dirty="0"/>
          </a:p>
        </p:txBody>
      </p:sp>
      <p:sp>
        <p:nvSpPr>
          <p:cNvPr id="7" name="CaixaDeTexto 6"/>
          <p:cNvSpPr txBox="1"/>
          <p:nvPr/>
        </p:nvSpPr>
        <p:spPr>
          <a:xfrm>
            <a:off x="323528" y="1556792"/>
            <a:ext cx="7632848" cy="369332"/>
          </a:xfrm>
          <a:prstGeom prst="rect">
            <a:avLst/>
          </a:prstGeom>
          <a:noFill/>
        </p:spPr>
        <p:txBody>
          <a:bodyPr wrap="square" rtlCol="0">
            <a:spAutoFit/>
          </a:bodyPr>
          <a:lstStyle/>
          <a:p>
            <a:endParaRPr lang="pt-BR" dirty="0"/>
          </a:p>
        </p:txBody>
      </p:sp>
      <p:sp>
        <p:nvSpPr>
          <p:cNvPr id="8" name="CaixaDeTexto 7"/>
          <p:cNvSpPr txBox="1"/>
          <p:nvPr/>
        </p:nvSpPr>
        <p:spPr>
          <a:xfrm>
            <a:off x="179512" y="1124744"/>
            <a:ext cx="8712968" cy="19482256"/>
          </a:xfrm>
          <a:prstGeom prst="rect">
            <a:avLst/>
          </a:prstGeom>
          <a:noFill/>
        </p:spPr>
        <p:txBody>
          <a:bodyPr wrap="square" rtlCol="0">
            <a:spAutoFit/>
          </a:bodyPr>
          <a:lstStyle/>
          <a:p>
            <a:r>
              <a:rPr lang="pt-BR" sz="2800" dirty="0" smtClean="0"/>
              <a:t>Argumentos Fundamentados na Estrutura do Real</a:t>
            </a:r>
          </a:p>
          <a:p>
            <a:r>
              <a:rPr lang="pt-BR" sz="2800" dirty="0" smtClean="0"/>
              <a:t>Dando Visibilidade aos Argumentos – Os Recursos de Presença</a:t>
            </a:r>
          </a:p>
          <a:p>
            <a:r>
              <a:rPr lang="pt-BR" sz="2800" dirty="0" smtClean="0"/>
              <a:t>Persuadindo as Pessoas</a:t>
            </a:r>
          </a:p>
          <a:p>
            <a:r>
              <a:rPr lang="pt-BR" sz="2800" dirty="0" smtClean="0"/>
              <a:t>Emoções e Valores</a:t>
            </a:r>
          </a:p>
          <a:p>
            <a:r>
              <a:rPr lang="pt-BR" sz="2800" dirty="0" smtClean="0"/>
              <a:t>As Hierarquias de Valores</a:t>
            </a:r>
          </a:p>
          <a:p>
            <a:r>
              <a:rPr lang="pt-BR" sz="2800" dirty="0" smtClean="0"/>
              <a:t>Alterando a Hierarquia de Valores - Os Lugares da Argumentação</a:t>
            </a:r>
          </a:p>
          <a:p>
            <a:r>
              <a:rPr lang="pt-BR" sz="2800" dirty="0" smtClean="0"/>
              <a:t>Lugar de Quantidade</a:t>
            </a:r>
          </a:p>
          <a:p>
            <a:r>
              <a:rPr lang="pt-BR" sz="2800" dirty="0" smtClean="0"/>
              <a:t>Lugar de Qualidade</a:t>
            </a:r>
          </a:p>
          <a:p>
            <a:r>
              <a:rPr lang="pt-BR" sz="2800" dirty="0" smtClean="0"/>
              <a:t>Lugar de Ordem</a:t>
            </a:r>
          </a:p>
          <a:p>
            <a:r>
              <a:rPr lang="pt-BR" sz="2800" dirty="0" smtClean="0"/>
              <a:t>Lugar de Essência</a:t>
            </a:r>
          </a:p>
          <a:p>
            <a:r>
              <a:rPr lang="pt-BR" sz="2800" dirty="0" smtClean="0"/>
              <a:t>Lugar de Pessoa</a:t>
            </a:r>
          </a:p>
          <a:p>
            <a:r>
              <a:rPr lang="pt-BR" sz="2800" dirty="0" smtClean="0"/>
              <a:t>Lugar do Existente</a:t>
            </a:r>
          </a:p>
          <a:p>
            <a:r>
              <a:rPr lang="pt-BR" sz="2800" dirty="0" smtClean="0"/>
              <a:t>Afinal de Contas, o Que É Argumentar?</a:t>
            </a:r>
          </a:p>
          <a:p>
            <a:r>
              <a:rPr lang="pt-BR" sz="2800" dirty="0" smtClean="0"/>
              <a:t>Aprendendo a ”Desenhar” e a ”Pintar” com as Palavras</a:t>
            </a:r>
          </a:p>
          <a:p>
            <a:r>
              <a:rPr lang="pt-BR" sz="2800" dirty="0" smtClean="0"/>
              <a:t>Figuras Retóricas</a:t>
            </a:r>
          </a:p>
          <a:p>
            <a:r>
              <a:rPr lang="pt-BR" sz="2800" dirty="0" smtClean="0"/>
              <a:t>Figuras de Som</a:t>
            </a:r>
          </a:p>
          <a:p>
            <a:r>
              <a:rPr lang="pt-BR" sz="2800" dirty="0" smtClean="0"/>
              <a:t>Figuras de Palavra</a:t>
            </a:r>
          </a:p>
          <a:p>
            <a:r>
              <a:rPr lang="pt-BR" sz="2800" dirty="0" smtClean="0"/>
              <a:t>Metonímia</a:t>
            </a:r>
          </a:p>
          <a:p>
            <a:r>
              <a:rPr lang="pt-BR" sz="2800" dirty="0" smtClean="0"/>
              <a:t>Metáfora</a:t>
            </a:r>
          </a:p>
          <a:p>
            <a:r>
              <a:rPr lang="pt-BR" sz="2800" dirty="0" smtClean="0"/>
              <a:t>Figuras de Construção</a:t>
            </a:r>
          </a:p>
          <a:p>
            <a:r>
              <a:rPr lang="pt-BR" sz="2800" dirty="0" smtClean="0"/>
              <a:t>Pleonasmo</a:t>
            </a:r>
          </a:p>
          <a:p>
            <a:r>
              <a:rPr lang="pt-BR" sz="2800" dirty="0" err="1" smtClean="0"/>
              <a:t>Hipálage</a:t>
            </a:r>
            <a:endParaRPr lang="pt-BR" sz="2800" dirty="0" smtClean="0"/>
          </a:p>
          <a:p>
            <a:r>
              <a:rPr lang="pt-BR" sz="2800" dirty="0" smtClean="0"/>
              <a:t>Anáfora</a:t>
            </a:r>
          </a:p>
          <a:p>
            <a:r>
              <a:rPr lang="pt-BR" sz="2800" dirty="0" smtClean="0"/>
              <a:t>Epístrofe</a:t>
            </a:r>
          </a:p>
          <a:p>
            <a:r>
              <a:rPr lang="pt-BR" sz="2800" dirty="0" smtClean="0"/>
              <a:t>Concatenação</a:t>
            </a:r>
          </a:p>
          <a:p>
            <a:r>
              <a:rPr lang="pt-BR" sz="2800" dirty="0" smtClean="0"/>
              <a:t>Figuras de Pensamento</a:t>
            </a:r>
          </a:p>
          <a:p>
            <a:r>
              <a:rPr lang="pt-BR" sz="2800" dirty="0" smtClean="0"/>
              <a:t>Antítese</a:t>
            </a:r>
          </a:p>
          <a:p>
            <a:r>
              <a:rPr lang="pt-BR" sz="2800" dirty="0" smtClean="0"/>
              <a:t>Paradoxo</a:t>
            </a:r>
          </a:p>
          <a:p>
            <a:r>
              <a:rPr lang="pt-BR" sz="2800" dirty="0" smtClean="0"/>
              <a:t>Alusão</a:t>
            </a:r>
          </a:p>
          <a:p>
            <a:r>
              <a:rPr lang="pt-BR" sz="2800" dirty="0" smtClean="0"/>
              <a:t>Conclusão</a:t>
            </a:r>
          </a:p>
          <a:p>
            <a:r>
              <a:rPr lang="pt-BR" sz="2800" dirty="0" smtClean="0"/>
              <a:t>Palavras Finais</a:t>
            </a:r>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Rectangle 102"/>
          <p:cNvSpPr/>
          <p:nvPr/>
        </p:nvSpPr>
        <p:spPr>
          <a:xfrm>
            <a:off x="7315200" y="990600"/>
            <a:ext cx="1828800" cy="5867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Calibri"/>
              <a:ea typeface="+mn-ea"/>
              <a:cs typeface="+mn-cs"/>
            </a:endParaRPr>
          </a:p>
        </p:txBody>
      </p:sp>
      <p:sp>
        <p:nvSpPr>
          <p:cNvPr id="104" name="Rectangle 103"/>
          <p:cNvSpPr/>
          <p:nvPr/>
        </p:nvSpPr>
        <p:spPr>
          <a:xfrm>
            <a:off x="179512" y="1268760"/>
            <a:ext cx="8424936" cy="52565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smtClean="0">
              <a:solidFill>
                <a:schemeClr val="tx1"/>
              </a:solidFill>
            </a:endParaRPr>
          </a:p>
          <a:p>
            <a:endParaRPr lang="en-US" sz="2800" dirty="0" smtClean="0">
              <a:solidFill>
                <a:schemeClr val="tx1"/>
              </a:solidFill>
            </a:endParaRPr>
          </a:p>
        </p:txBody>
      </p:sp>
      <p:sp>
        <p:nvSpPr>
          <p:cNvPr id="6" name="Title 5"/>
          <p:cNvSpPr>
            <a:spLocks noGrp="1"/>
          </p:cNvSpPr>
          <p:nvPr>
            <p:ph type="title"/>
          </p:nvPr>
        </p:nvSpPr>
        <p:spPr/>
        <p:txBody>
          <a:bodyPr>
            <a:normAutofit/>
          </a:bodyPr>
          <a:lstStyle/>
          <a:p>
            <a:r>
              <a:rPr lang="en-US" dirty="0" smtClean="0"/>
              <a:t>TOPICOS AVANÇADOS</a:t>
            </a:r>
            <a:endParaRPr lang="en-US" dirty="0"/>
          </a:p>
        </p:txBody>
      </p:sp>
      <p:sp>
        <p:nvSpPr>
          <p:cNvPr id="19" name="Slide Number Placeholder 18"/>
          <p:cNvSpPr>
            <a:spLocks noGrp="1"/>
          </p:cNvSpPr>
          <p:nvPr>
            <p:ph type="sldNum" sz="quarter" idx="12"/>
          </p:nvPr>
        </p:nvSpPr>
        <p:spPr>
          <a:xfrm>
            <a:off x="6553200" y="6477000"/>
            <a:ext cx="2133600" cy="244475"/>
          </a:xfrm>
        </p:spPr>
        <p:txBody>
          <a:bodyPr/>
          <a:lstStyle/>
          <a:p>
            <a:fld id="{1C7A61FD-D3B4-47D7-BB77-86C8B1E64F48}" type="slidenum">
              <a:rPr lang="en-US" smtClean="0"/>
              <a:pPr/>
              <a:t>13</a:t>
            </a:fld>
            <a:endParaRPr lang="en-US" dirty="0"/>
          </a:p>
        </p:txBody>
      </p:sp>
      <p:sp>
        <p:nvSpPr>
          <p:cNvPr id="20" name="CaixaDeTexto 19"/>
          <p:cNvSpPr txBox="1"/>
          <p:nvPr/>
        </p:nvSpPr>
        <p:spPr>
          <a:xfrm>
            <a:off x="251520" y="2780928"/>
            <a:ext cx="6984776" cy="830997"/>
          </a:xfrm>
          <a:prstGeom prst="rect">
            <a:avLst/>
          </a:prstGeom>
          <a:noFill/>
        </p:spPr>
        <p:txBody>
          <a:bodyPr wrap="square" rtlCol="0">
            <a:spAutoFit/>
          </a:bodyPr>
          <a:lstStyle/>
          <a:p>
            <a:endParaRPr lang="pt-BR" sz="2400" dirty="0" smtClean="0"/>
          </a:p>
          <a:p>
            <a:endParaRPr lang="pt-BR" sz="2400" dirty="0"/>
          </a:p>
        </p:txBody>
      </p:sp>
      <p:sp>
        <p:nvSpPr>
          <p:cNvPr id="7" name="CaixaDeTexto 6"/>
          <p:cNvSpPr txBox="1"/>
          <p:nvPr/>
        </p:nvSpPr>
        <p:spPr>
          <a:xfrm>
            <a:off x="323528" y="1556792"/>
            <a:ext cx="7632848" cy="369332"/>
          </a:xfrm>
          <a:prstGeom prst="rect">
            <a:avLst/>
          </a:prstGeom>
          <a:noFill/>
        </p:spPr>
        <p:txBody>
          <a:bodyPr wrap="square" rtlCol="0">
            <a:spAutoFit/>
          </a:bodyPr>
          <a:lstStyle/>
          <a:p>
            <a:endParaRPr lang="pt-BR" dirty="0"/>
          </a:p>
        </p:txBody>
      </p:sp>
      <p:sp>
        <p:nvSpPr>
          <p:cNvPr id="8" name="CaixaDeTexto 7"/>
          <p:cNvSpPr txBox="1"/>
          <p:nvPr/>
        </p:nvSpPr>
        <p:spPr>
          <a:xfrm>
            <a:off x="179512" y="1124744"/>
            <a:ext cx="8712968" cy="10864513"/>
          </a:xfrm>
          <a:prstGeom prst="rect">
            <a:avLst/>
          </a:prstGeom>
          <a:noFill/>
        </p:spPr>
        <p:txBody>
          <a:bodyPr wrap="square" rtlCol="0">
            <a:spAutoFit/>
          </a:bodyPr>
          <a:lstStyle/>
          <a:p>
            <a:r>
              <a:rPr lang="pt-BR" sz="2800" dirty="0" smtClean="0"/>
              <a:t>Lugar do Existente</a:t>
            </a:r>
          </a:p>
          <a:p>
            <a:r>
              <a:rPr lang="pt-BR" sz="2800" dirty="0" smtClean="0"/>
              <a:t>Afinal de Contas, o Que É Argumentar?</a:t>
            </a:r>
          </a:p>
          <a:p>
            <a:r>
              <a:rPr lang="pt-BR" sz="2800" dirty="0" smtClean="0"/>
              <a:t>Aprendendo a ”Desenhar” e a ”Pintar” com as Palavras</a:t>
            </a:r>
          </a:p>
          <a:p>
            <a:r>
              <a:rPr lang="pt-BR" sz="2800" dirty="0" smtClean="0"/>
              <a:t>Figuras Retóricas</a:t>
            </a:r>
          </a:p>
          <a:p>
            <a:r>
              <a:rPr lang="pt-BR" sz="2800" dirty="0" smtClean="0"/>
              <a:t>Figuras de Som</a:t>
            </a:r>
          </a:p>
          <a:p>
            <a:r>
              <a:rPr lang="pt-BR" sz="2800" dirty="0" smtClean="0"/>
              <a:t>Figuras de Palavra</a:t>
            </a:r>
          </a:p>
          <a:p>
            <a:r>
              <a:rPr lang="pt-BR" sz="2800" dirty="0" smtClean="0"/>
              <a:t>Metonímia</a:t>
            </a:r>
          </a:p>
          <a:p>
            <a:r>
              <a:rPr lang="pt-BR" sz="2800" dirty="0" smtClean="0"/>
              <a:t>Metáfora</a:t>
            </a:r>
          </a:p>
          <a:p>
            <a:r>
              <a:rPr lang="pt-BR" sz="2800" dirty="0" smtClean="0"/>
              <a:t>Figuras de Construção</a:t>
            </a:r>
          </a:p>
          <a:p>
            <a:r>
              <a:rPr lang="pt-BR" sz="2800" dirty="0" smtClean="0"/>
              <a:t>Pleonasmo</a:t>
            </a:r>
          </a:p>
          <a:p>
            <a:r>
              <a:rPr lang="pt-BR" sz="2800" dirty="0" err="1" smtClean="0"/>
              <a:t>Hipálage</a:t>
            </a:r>
            <a:endParaRPr lang="pt-BR" sz="2800" dirty="0" smtClean="0"/>
          </a:p>
          <a:p>
            <a:r>
              <a:rPr lang="pt-BR" sz="2800" dirty="0" smtClean="0"/>
              <a:t>Anáfora</a:t>
            </a:r>
          </a:p>
          <a:p>
            <a:r>
              <a:rPr lang="pt-BR" sz="2800" dirty="0" smtClean="0"/>
              <a:t>Epístrofe</a:t>
            </a:r>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Rectangle 102"/>
          <p:cNvSpPr/>
          <p:nvPr/>
        </p:nvSpPr>
        <p:spPr>
          <a:xfrm>
            <a:off x="7315200" y="990600"/>
            <a:ext cx="1828800" cy="5867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Calibri"/>
              <a:ea typeface="+mn-ea"/>
              <a:cs typeface="+mn-cs"/>
            </a:endParaRPr>
          </a:p>
        </p:txBody>
      </p:sp>
      <p:sp>
        <p:nvSpPr>
          <p:cNvPr id="104" name="Rectangle 103"/>
          <p:cNvSpPr/>
          <p:nvPr/>
        </p:nvSpPr>
        <p:spPr>
          <a:xfrm>
            <a:off x="179512" y="1268760"/>
            <a:ext cx="8424936" cy="52565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smtClean="0">
              <a:solidFill>
                <a:schemeClr val="tx1"/>
              </a:solidFill>
            </a:endParaRPr>
          </a:p>
          <a:p>
            <a:endParaRPr lang="en-US" sz="2800" dirty="0" smtClean="0">
              <a:solidFill>
                <a:schemeClr val="tx1"/>
              </a:solidFill>
            </a:endParaRPr>
          </a:p>
        </p:txBody>
      </p:sp>
      <p:sp>
        <p:nvSpPr>
          <p:cNvPr id="6" name="Title 5"/>
          <p:cNvSpPr>
            <a:spLocks noGrp="1"/>
          </p:cNvSpPr>
          <p:nvPr>
            <p:ph type="title"/>
          </p:nvPr>
        </p:nvSpPr>
        <p:spPr/>
        <p:txBody>
          <a:bodyPr>
            <a:normAutofit/>
          </a:bodyPr>
          <a:lstStyle/>
          <a:p>
            <a:r>
              <a:rPr lang="en-US" dirty="0" smtClean="0"/>
              <a:t>TOPICOS AVANÇADOS</a:t>
            </a:r>
            <a:endParaRPr lang="en-US" dirty="0"/>
          </a:p>
        </p:txBody>
      </p:sp>
      <p:sp>
        <p:nvSpPr>
          <p:cNvPr id="19" name="Slide Number Placeholder 18"/>
          <p:cNvSpPr>
            <a:spLocks noGrp="1"/>
          </p:cNvSpPr>
          <p:nvPr>
            <p:ph type="sldNum" sz="quarter" idx="12"/>
          </p:nvPr>
        </p:nvSpPr>
        <p:spPr>
          <a:xfrm>
            <a:off x="6553200" y="6477000"/>
            <a:ext cx="2133600" cy="244475"/>
          </a:xfrm>
        </p:spPr>
        <p:txBody>
          <a:bodyPr/>
          <a:lstStyle/>
          <a:p>
            <a:fld id="{1C7A61FD-D3B4-47D7-BB77-86C8B1E64F48}" type="slidenum">
              <a:rPr lang="en-US" smtClean="0"/>
              <a:pPr/>
              <a:t>14</a:t>
            </a:fld>
            <a:endParaRPr lang="en-US" dirty="0"/>
          </a:p>
        </p:txBody>
      </p:sp>
      <p:sp>
        <p:nvSpPr>
          <p:cNvPr id="20" name="CaixaDeTexto 19"/>
          <p:cNvSpPr txBox="1"/>
          <p:nvPr/>
        </p:nvSpPr>
        <p:spPr>
          <a:xfrm>
            <a:off x="251520" y="2780928"/>
            <a:ext cx="6984776" cy="830997"/>
          </a:xfrm>
          <a:prstGeom prst="rect">
            <a:avLst/>
          </a:prstGeom>
          <a:noFill/>
        </p:spPr>
        <p:txBody>
          <a:bodyPr wrap="square" rtlCol="0">
            <a:spAutoFit/>
          </a:bodyPr>
          <a:lstStyle/>
          <a:p>
            <a:endParaRPr lang="pt-BR" sz="2400" dirty="0" smtClean="0"/>
          </a:p>
          <a:p>
            <a:endParaRPr lang="pt-BR" sz="2400" dirty="0"/>
          </a:p>
        </p:txBody>
      </p:sp>
      <p:sp>
        <p:nvSpPr>
          <p:cNvPr id="7" name="CaixaDeTexto 6"/>
          <p:cNvSpPr txBox="1"/>
          <p:nvPr/>
        </p:nvSpPr>
        <p:spPr>
          <a:xfrm>
            <a:off x="323528" y="1556792"/>
            <a:ext cx="7632848" cy="369332"/>
          </a:xfrm>
          <a:prstGeom prst="rect">
            <a:avLst/>
          </a:prstGeom>
          <a:noFill/>
        </p:spPr>
        <p:txBody>
          <a:bodyPr wrap="square" rtlCol="0">
            <a:spAutoFit/>
          </a:bodyPr>
          <a:lstStyle/>
          <a:p>
            <a:endParaRPr lang="pt-BR" dirty="0"/>
          </a:p>
        </p:txBody>
      </p:sp>
      <p:sp>
        <p:nvSpPr>
          <p:cNvPr id="8" name="CaixaDeTexto 7"/>
          <p:cNvSpPr txBox="1"/>
          <p:nvPr/>
        </p:nvSpPr>
        <p:spPr>
          <a:xfrm>
            <a:off x="179512" y="1124744"/>
            <a:ext cx="8712968" cy="8710077"/>
          </a:xfrm>
          <a:prstGeom prst="rect">
            <a:avLst/>
          </a:prstGeom>
          <a:noFill/>
        </p:spPr>
        <p:txBody>
          <a:bodyPr wrap="square" rtlCol="0">
            <a:spAutoFit/>
          </a:bodyPr>
          <a:lstStyle/>
          <a:p>
            <a:endParaRPr lang="pt-BR" sz="2800" dirty="0" smtClean="0"/>
          </a:p>
          <a:p>
            <a:r>
              <a:rPr lang="pt-BR" sz="2800" dirty="0" smtClean="0"/>
              <a:t>Concatenação</a:t>
            </a:r>
          </a:p>
          <a:p>
            <a:r>
              <a:rPr lang="pt-BR" sz="2800" dirty="0" smtClean="0"/>
              <a:t>Figuras de Pensamento</a:t>
            </a:r>
          </a:p>
          <a:p>
            <a:r>
              <a:rPr lang="pt-BR" sz="2800" dirty="0" smtClean="0"/>
              <a:t>Antítese</a:t>
            </a:r>
          </a:p>
          <a:p>
            <a:r>
              <a:rPr lang="pt-BR" sz="2800" dirty="0" smtClean="0"/>
              <a:t>Paradoxo</a:t>
            </a:r>
          </a:p>
          <a:p>
            <a:r>
              <a:rPr lang="pt-BR" sz="2800" dirty="0" smtClean="0"/>
              <a:t>Alusão</a:t>
            </a:r>
          </a:p>
          <a:p>
            <a:r>
              <a:rPr lang="pt-BR" sz="2800" dirty="0" smtClean="0"/>
              <a:t>Conclusão</a:t>
            </a:r>
          </a:p>
          <a:p>
            <a:r>
              <a:rPr lang="pt-BR" sz="2800" dirty="0" smtClean="0"/>
              <a:t>Palavras Finais</a:t>
            </a:r>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smtClean="0"/>
          </a:p>
          <a:p>
            <a:endParaRPr lang="pt-BR" sz="28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Rectangle 102"/>
          <p:cNvSpPr/>
          <p:nvPr/>
        </p:nvSpPr>
        <p:spPr>
          <a:xfrm>
            <a:off x="7315200" y="990600"/>
            <a:ext cx="1828800" cy="5867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Calibri"/>
              <a:ea typeface="+mn-ea"/>
              <a:cs typeface="+mn-cs"/>
            </a:endParaRPr>
          </a:p>
        </p:txBody>
      </p:sp>
      <p:sp>
        <p:nvSpPr>
          <p:cNvPr id="104" name="Rectangle 103"/>
          <p:cNvSpPr/>
          <p:nvPr/>
        </p:nvSpPr>
        <p:spPr>
          <a:xfrm>
            <a:off x="0" y="990600"/>
            <a:ext cx="7315200" cy="5867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Calibri"/>
              <a:ea typeface="+mn-ea"/>
              <a:cs typeface="+mn-cs"/>
            </a:endParaRPr>
          </a:p>
        </p:txBody>
      </p:sp>
      <p:sp>
        <p:nvSpPr>
          <p:cNvPr id="6" name="Title 5"/>
          <p:cNvSpPr>
            <a:spLocks noGrp="1"/>
          </p:cNvSpPr>
          <p:nvPr>
            <p:ph type="title"/>
          </p:nvPr>
        </p:nvSpPr>
        <p:spPr>
          <a:xfrm>
            <a:off x="457200" y="0"/>
            <a:ext cx="8229600" cy="1124744"/>
          </a:xfrm>
        </p:spPr>
        <p:txBody>
          <a:bodyPr>
            <a:normAutofit/>
          </a:bodyPr>
          <a:lstStyle/>
          <a:p>
            <a:r>
              <a:rPr lang="en-US" dirty="0" err="1" smtClean="0"/>
              <a:t>Tópicos</a:t>
            </a:r>
            <a:r>
              <a:rPr lang="en-US" dirty="0" smtClean="0"/>
              <a:t> </a:t>
            </a:r>
            <a:r>
              <a:rPr lang="en-US" dirty="0" err="1" smtClean="0"/>
              <a:t>Avançados</a:t>
            </a:r>
            <a:r>
              <a:rPr lang="en-US" dirty="0" smtClean="0"/>
              <a:t>)</a:t>
            </a:r>
            <a:endParaRPr lang="en-US" dirty="0"/>
          </a:p>
        </p:txBody>
      </p:sp>
      <p:sp>
        <p:nvSpPr>
          <p:cNvPr id="19" name="Slide Number Placeholder 18"/>
          <p:cNvSpPr>
            <a:spLocks noGrp="1"/>
          </p:cNvSpPr>
          <p:nvPr>
            <p:ph type="sldNum" sz="quarter" idx="12"/>
          </p:nvPr>
        </p:nvSpPr>
        <p:spPr>
          <a:xfrm>
            <a:off x="6553200" y="6477000"/>
            <a:ext cx="2133600" cy="244475"/>
          </a:xfrm>
        </p:spPr>
        <p:txBody>
          <a:bodyPr/>
          <a:lstStyle/>
          <a:p>
            <a:fld id="{1C7A61FD-D3B4-47D7-BB77-86C8B1E64F48}" type="slidenum">
              <a:rPr lang="en-US" smtClean="0"/>
              <a:pPr/>
              <a:t>2</a:t>
            </a:fld>
            <a:endParaRPr lang="en-US" dirty="0"/>
          </a:p>
        </p:txBody>
      </p:sp>
      <p:graphicFrame>
        <p:nvGraphicFramePr>
          <p:cNvPr id="18" name="Diagram 3"/>
          <p:cNvGraphicFramePr/>
          <p:nvPr/>
        </p:nvGraphicFramePr>
        <p:xfrm>
          <a:off x="0" y="1052736"/>
          <a:ext cx="8964488" cy="5805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Rectangle 5"/>
          <p:cNvSpPr>
            <a:spLocks noChangeArrowheads="1"/>
          </p:cNvSpPr>
          <p:nvPr/>
        </p:nvSpPr>
        <p:spPr bwMode="auto">
          <a:xfrm>
            <a:off x="741294" y="1404452"/>
            <a:ext cx="1759004" cy="1323439"/>
          </a:xfrm>
          <a:prstGeom prst="rect">
            <a:avLst/>
          </a:prstGeom>
          <a:noFill/>
          <a:ln w="9525">
            <a:noFill/>
            <a:miter lim="800000"/>
            <a:headEnd/>
            <a:tailEnd/>
          </a:ln>
        </p:spPr>
        <p:txBody>
          <a:bodyPr wrap="square">
            <a:spAutoFit/>
          </a:bodyPr>
          <a:lstStyle/>
          <a:p>
            <a:pPr>
              <a:lnSpc>
                <a:spcPct val="100000"/>
              </a:lnSpc>
              <a:spcBef>
                <a:spcPct val="10000"/>
              </a:spcBef>
              <a:buClrTx/>
              <a:buSzTx/>
            </a:pPr>
            <a:r>
              <a:rPr lang="en-US" sz="2000" b="1" dirty="0" err="1" smtClean="0"/>
              <a:t>Definição</a:t>
            </a:r>
            <a:r>
              <a:rPr lang="en-US" sz="2000" b="1" dirty="0" smtClean="0"/>
              <a:t> de valor </a:t>
            </a:r>
            <a:r>
              <a:rPr lang="en-US" sz="2000" b="1" dirty="0" err="1" smtClean="0"/>
              <a:t>pela</a:t>
            </a:r>
            <a:r>
              <a:rPr lang="en-US" sz="2000" b="1" dirty="0" smtClean="0"/>
              <a:t> </a:t>
            </a:r>
            <a:r>
              <a:rPr lang="en-US" sz="2000" b="1" dirty="0" err="1" smtClean="0"/>
              <a:t>perspectiva</a:t>
            </a:r>
            <a:r>
              <a:rPr lang="en-US" sz="2000" b="1" dirty="0" smtClean="0"/>
              <a:t> do </a:t>
            </a:r>
            <a:r>
              <a:rPr lang="en-US" sz="2000" b="1" dirty="0" err="1" smtClean="0"/>
              <a:t>cliente</a:t>
            </a:r>
            <a:endParaRPr lang="en-US" sz="2000" b="1" dirty="0"/>
          </a:p>
        </p:txBody>
      </p:sp>
      <p:sp>
        <p:nvSpPr>
          <p:cNvPr id="21" name="Rectangle 8"/>
          <p:cNvSpPr>
            <a:spLocks noChangeArrowheads="1"/>
          </p:cNvSpPr>
          <p:nvPr/>
        </p:nvSpPr>
        <p:spPr bwMode="auto">
          <a:xfrm>
            <a:off x="0" y="4581128"/>
            <a:ext cx="1857388" cy="2246769"/>
          </a:xfrm>
          <a:prstGeom prst="rect">
            <a:avLst/>
          </a:prstGeom>
          <a:noFill/>
          <a:ln w="9525">
            <a:noFill/>
            <a:miter lim="800000"/>
            <a:headEnd/>
            <a:tailEnd/>
          </a:ln>
        </p:spPr>
        <p:txBody>
          <a:bodyPr wrap="square">
            <a:spAutoFit/>
          </a:bodyPr>
          <a:lstStyle/>
          <a:p>
            <a:pPr>
              <a:spcBef>
                <a:spcPct val="10000"/>
              </a:spcBef>
            </a:pPr>
            <a:r>
              <a:rPr lang="en-GB" sz="2000" b="1" dirty="0" smtClean="0"/>
              <a:t>A </a:t>
            </a:r>
            <a:r>
              <a:rPr lang="en-GB" sz="2000" b="1" dirty="0" err="1" smtClean="0"/>
              <a:t>completa</a:t>
            </a:r>
            <a:r>
              <a:rPr lang="en-GB" sz="2000" b="1" dirty="0" smtClean="0"/>
              <a:t> </a:t>
            </a:r>
            <a:r>
              <a:rPr lang="en-GB" sz="2000" b="1" dirty="0" err="1" smtClean="0"/>
              <a:t>eliminação</a:t>
            </a:r>
            <a:r>
              <a:rPr lang="en-GB" sz="2000" b="1" dirty="0" smtClean="0"/>
              <a:t> do </a:t>
            </a:r>
            <a:r>
              <a:rPr lang="en-GB" sz="2000" b="1" dirty="0" err="1" smtClean="0"/>
              <a:t>desperdício</a:t>
            </a:r>
            <a:r>
              <a:rPr lang="en-GB" sz="2000" b="1" dirty="0" smtClean="0"/>
              <a:t> </a:t>
            </a:r>
            <a:r>
              <a:rPr lang="en-GB" sz="2000" b="1" dirty="0" err="1" smtClean="0"/>
              <a:t>em</a:t>
            </a:r>
            <a:r>
              <a:rPr lang="en-GB" sz="2000" b="1" dirty="0" smtClean="0"/>
              <a:t> </a:t>
            </a:r>
            <a:r>
              <a:rPr lang="en-GB" sz="2000" b="1" dirty="0" err="1" smtClean="0"/>
              <a:t>todas</a:t>
            </a:r>
            <a:r>
              <a:rPr lang="en-GB" sz="2000" b="1" dirty="0" smtClean="0"/>
              <a:t> as </a:t>
            </a:r>
            <a:r>
              <a:rPr lang="en-GB" sz="2000" b="1" dirty="0" err="1" smtClean="0"/>
              <a:t>atividades</a:t>
            </a:r>
            <a:r>
              <a:rPr lang="en-GB" sz="2000" b="1" dirty="0" smtClean="0"/>
              <a:t> </a:t>
            </a:r>
            <a:r>
              <a:rPr lang="en-GB" sz="2000" b="1" dirty="0" err="1" smtClean="0"/>
              <a:t>que</a:t>
            </a:r>
            <a:r>
              <a:rPr lang="en-GB" sz="2000" b="1" dirty="0" smtClean="0"/>
              <a:t> </a:t>
            </a:r>
            <a:r>
              <a:rPr lang="en-GB" sz="2000" b="1" dirty="0" err="1" smtClean="0"/>
              <a:t>não</a:t>
            </a:r>
            <a:r>
              <a:rPr lang="en-GB" sz="2000" b="1" dirty="0" smtClean="0"/>
              <a:t> </a:t>
            </a:r>
            <a:r>
              <a:rPr lang="en-GB" sz="2000" b="1" dirty="0" err="1" smtClean="0"/>
              <a:t>agregam</a:t>
            </a:r>
            <a:r>
              <a:rPr lang="en-GB" sz="2000" b="1" dirty="0" smtClean="0"/>
              <a:t> </a:t>
            </a:r>
            <a:r>
              <a:rPr lang="en-GB" sz="2000" b="1" dirty="0" err="1" smtClean="0"/>
              <a:t>valor</a:t>
            </a:r>
            <a:r>
              <a:rPr lang="en-GB" sz="2000" b="1" dirty="0" smtClean="0"/>
              <a:t> </a:t>
            </a:r>
            <a:r>
              <a:rPr lang="en-GB" sz="2000" b="1" dirty="0" err="1" smtClean="0"/>
              <a:t>ao</a:t>
            </a:r>
            <a:r>
              <a:rPr lang="en-GB" sz="2000" b="1" dirty="0" smtClean="0"/>
              <a:t> </a:t>
            </a:r>
            <a:r>
              <a:rPr lang="en-GB" sz="2000" b="1" dirty="0" err="1" smtClean="0"/>
              <a:t>cliente</a:t>
            </a:r>
            <a:endParaRPr lang="en-GB" sz="2000" b="1" dirty="0" smtClean="0"/>
          </a:p>
        </p:txBody>
      </p:sp>
      <p:sp>
        <p:nvSpPr>
          <p:cNvPr id="22" name="Rectangle 5"/>
          <p:cNvSpPr>
            <a:spLocks noChangeArrowheads="1"/>
          </p:cNvSpPr>
          <p:nvPr/>
        </p:nvSpPr>
        <p:spPr bwMode="auto">
          <a:xfrm>
            <a:off x="6804248" y="1052736"/>
            <a:ext cx="2127280" cy="1323439"/>
          </a:xfrm>
          <a:prstGeom prst="rect">
            <a:avLst/>
          </a:prstGeom>
          <a:noFill/>
          <a:ln w="9525">
            <a:noFill/>
            <a:miter lim="800000"/>
            <a:headEnd/>
            <a:tailEnd/>
          </a:ln>
        </p:spPr>
        <p:txBody>
          <a:bodyPr wrap="square">
            <a:spAutoFit/>
          </a:bodyPr>
          <a:lstStyle/>
          <a:p>
            <a:pPr>
              <a:spcBef>
                <a:spcPct val="10000"/>
              </a:spcBef>
            </a:pPr>
            <a:r>
              <a:rPr lang="en-US" sz="2000" b="1" dirty="0" err="1" smtClean="0"/>
              <a:t>Mapeie</a:t>
            </a:r>
            <a:r>
              <a:rPr lang="en-US" sz="2000" b="1" dirty="0" smtClean="0"/>
              <a:t> </a:t>
            </a:r>
            <a:r>
              <a:rPr lang="en-US" sz="2000" b="1" dirty="0" err="1" smtClean="0"/>
              <a:t>todas</a:t>
            </a:r>
            <a:r>
              <a:rPr lang="en-US" sz="2000" b="1" dirty="0" smtClean="0"/>
              <a:t> as </a:t>
            </a:r>
            <a:r>
              <a:rPr lang="en-US" sz="2000" b="1" dirty="0" err="1" smtClean="0"/>
              <a:t>fases</a:t>
            </a:r>
            <a:r>
              <a:rPr lang="en-US" sz="2000" b="1" dirty="0" smtClean="0"/>
              <a:t> as </a:t>
            </a:r>
            <a:r>
              <a:rPr lang="en-US" sz="2000" b="1" dirty="0" err="1" smtClean="0"/>
              <a:t>que</a:t>
            </a:r>
            <a:r>
              <a:rPr lang="en-US" sz="2000" b="1" dirty="0" smtClean="0"/>
              <a:t> </a:t>
            </a:r>
            <a:r>
              <a:rPr lang="en-US" sz="2000" b="1" dirty="0" err="1" smtClean="0"/>
              <a:t>geram</a:t>
            </a:r>
            <a:r>
              <a:rPr lang="en-US" sz="2000" b="1" dirty="0" smtClean="0"/>
              <a:t> valor e as </a:t>
            </a:r>
            <a:r>
              <a:rPr lang="en-US" sz="2000" b="1" dirty="0" err="1" smtClean="0"/>
              <a:t>que</a:t>
            </a:r>
            <a:r>
              <a:rPr lang="en-US" sz="2000" b="1" dirty="0" smtClean="0"/>
              <a:t> </a:t>
            </a:r>
            <a:r>
              <a:rPr lang="en-US" sz="2000" b="1" dirty="0" err="1" smtClean="0"/>
              <a:t>não</a:t>
            </a:r>
            <a:r>
              <a:rPr lang="en-US" sz="2000" b="1" dirty="0" smtClean="0"/>
              <a:t> </a:t>
            </a:r>
            <a:r>
              <a:rPr lang="en-US" sz="2000" b="1" dirty="0" err="1" smtClean="0"/>
              <a:t>geram</a:t>
            </a:r>
            <a:endParaRPr lang="en-US" sz="2000" b="1" dirty="0" smtClean="0"/>
          </a:p>
        </p:txBody>
      </p:sp>
      <p:sp>
        <p:nvSpPr>
          <p:cNvPr id="24" name="Rectangle 6"/>
          <p:cNvSpPr>
            <a:spLocks noChangeArrowheads="1"/>
          </p:cNvSpPr>
          <p:nvPr/>
        </p:nvSpPr>
        <p:spPr bwMode="auto">
          <a:xfrm>
            <a:off x="7219948" y="2996952"/>
            <a:ext cx="1924052" cy="1938992"/>
          </a:xfrm>
          <a:prstGeom prst="rect">
            <a:avLst/>
          </a:prstGeom>
          <a:noFill/>
          <a:ln w="9525">
            <a:noFill/>
            <a:miter lim="800000"/>
            <a:headEnd/>
            <a:tailEnd/>
          </a:ln>
        </p:spPr>
        <p:txBody>
          <a:bodyPr wrap="square">
            <a:spAutoFit/>
          </a:bodyPr>
          <a:lstStyle/>
          <a:p>
            <a:pPr>
              <a:spcBef>
                <a:spcPct val="10000"/>
              </a:spcBef>
            </a:pPr>
            <a:r>
              <a:rPr lang="en-GB" sz="2000" b="1" dirty="0" smtClean="0"/>
              <a:t>O </a:t>
            </a:r>
            <a:r>
              <a:rPr lang="en-GB" sz="2000" b="1" dirty="0" err="1" smtClean="0"/>
              <a:t>movimento</a:t>
            </a:r>
            <a:r>
              <a:rPr lang="en-GB" sz="2000" b="1" dirty="0" smtClean="0"/>
              <a:t> </a:t>
            </a:r>
            <a:r>
              <a:rPr lang="en-GB" sz="2000" b="1" dirty="0" err="1" smtClean="0"/>
              <a:t>contínuo</a:t>
            </a:r>
            <a:r>
              <a:rPr lang="en-GB" sz="2000" b="1" dirty="0" smtClean="0"/>
              <a:t> dos </a:t>
            </a:r>
            <a:r>
              <a:rPr lang="en-GB" sz="2000" b="1" dirty="0" err="1" smtClean="0"/>
              <a:t>serviços</a:t>
            </a:r>
            <a:r>
              <a:rPr lang="en-GB" sz="2000" b="1" dirty="0" smtClean="0"/>
              <a:t> e </a:t>
            </a:r>
            <a:r>
              <a:rPr lang="en-GB" sz="2000" b="1" dirty="0" err="1" smtClean="0"/>
              <a:t>informações</a:t>
            </a:r>
            <a:r>
              <a:rPr lang="en-GB" sz="2000" b="1" dirty="0" smtClean="0"/>
              <a:t> </a:t>
            </a:r>
            <a:r>
              <a:rPr lang="en-GB" sz="2000" b="1" dirty="0" err="1" smtClean="0"/>
              <a:t>através</a:t>
            </a:r>
            <a:r>
              <a:rPr lang="en-GB" sz="2000" b="1" dirty="0" smtClean="0"/>
              <a:t> do </a:t>
            </a:r>
            <a:r>
              <a:rPr lang="en-GB" sz="2000" b="1" dirty="0" err="1" smtClean="0"/>
              <a:t>processo</a:t>
            </a:r>
            <a:endParaRPr lang="en-GB" sz="2000" b="1" dirty="0" smtClean="0"/>
          </a:p>
        </p:txBody>
      </p:sp>
      <p:sp>
        <p:nvSpPr>
          <p:cNvPr id="25" name="Rectangle 7"/>
          <p:cNvSpPr>
            <a:spLocks noChangeArrowheads="1"/>
          </p:cNvSpPr>
          <p:nvPr/>
        </p:nvSpPr>
        <p:spPr bwMode="auto">
          <a:xfrm>
            <a:off x="5652120" y="5226784"/>
            <a:ext cx="2560682" cy="1631216"/>
          </a:xfrm>
          <a:prstGeom prst="rect">
            <a:avLst/>
          </a:prstGeom>
          <a:noFill/>
          <a:ln w="9525">
            <a:noFill/>
            <a:miter lim="800000"/>
            <a:headEnd/>
            <a:tailEnd/>
          </a:ln>
        </p:spPr>
        <p:txBody>
          <a:bodyPr wrap="square">
            <a:spAutoFit/>
          </a:bodyPr>
          <a:lstStyle/>
          <a:p>
            <a:pPr>
              <a:spcBef>
                <a:spcPct val="10000"/>
              </a:spcBef>
            </a:pPr>
            <a:r>
              <a:rPr lang="en-GB" sz="2000" b="1" dirty="0" smtClean="0"/>
              <a:t>Nada é </a:t>
            </a:r>
            <a:r>
              <a:rPr lang="en-GB" sz="2000" b="1" dirty="0" err="1" smtClean="0"/>
              <a:t>feito</a:t>
            </a:r>
            <a:r>
              <a:rPr lang="en-GB" sz="2000" b="1" dirty="0" smtClean="0"/>
              <a:t> no </a:t>
            </a:r>
            <a:r>
              <a:rPr lang="en-GB" sz="2000" b="1" dirty="0" err="1" smtClean="0"/>
              <a:t>processo</a:t>
            </a:r>
            <a:r>
              <a:rPr lang="en-GB" sz="2000" b="1" dirty="0" smtClean="0"/>
              <a:t> de </a:t>
            </a:r>
            <a:r>
              <a:rPr lang="en-GB" sz="2000" b="1" dirty="0" err="1" smtClean="0"/>
              <a:t>cima</a:t>
            </a:r>
            <a:r>
              <a:rPr lang="en-GB" sz="2000" b="1" dirty="0" smtClean="0"/>
              <a:t> </a:t>
            </a:r>
            <a:r>
              <a:rPr lang="en-GB" sz="2000" b="1" dirty="0" err="1" smtClean="0"/>
              <a:t>para</a:t>
            </a:r>
            <a:r>
              <a:rPr lang="en-GB" sz="2000" b="1" dirty="0" smtClean="0"/>
              <a:t> </a:t>
            </a:r>
            <a:r>
              <a:rPr lang="en-GB" sz="2000" b="1" dirty="0" err="1" smtClean="0"/>
              <a:t>baixo</a:t>
            </a:r>
            <a:r>
              <a:rPr lang="en-GB" sz="2000" b="1" dirty="0" smtClean="0"/>
              <a:t> </a:t>
            </a:r>
            <a:r>
              <a:rPr lang="en-GB" sz="2000" b="1" dirty="0" err="1" smtClean="0"/>
              <a:t>até</a:t>
            </a:r>
            <a:r>
              <a:rPr lang="en-GB" sz="2000" b="1" dirty="0" smtClean="0"/>
              <a:t> </a:t>
            </a:r>
            <a:r>
              <a:rPr lang="en-GB" sz="2000" b="1" dirty="0" err="1" smtClean="0"/>
              <a:t>que</a:t>
            </a:r>
            <a:r>
              <a:rPr lang="en-GB" sz="2000" b="1" dirty="0" smtClean="0"/>
              <a:t> o </a:t>
            </a:r>
            <a:r>
              <a:rPr lang="en-GB" sz="2000" b="1" dirty="0" err="1" smtClean="0"/>
              <a:t>cliente</a:t>
            </a:r>
            <a:r>
              <a:rPr lang="en-GB" sz="2000" b="1" dirty="0" smtClean="0"/>
              <a:t> </a:t>
            </a:r>
            <a:r>
              <a:rPr lang="en-GB" sz="2000" b="1" dirty="0" err="1" smtClean="0"/>
              <a:t>dê</a:t>
            </a:r>
            <a:r>
              <a:rPr lang="en-GB" sz="2000" b="1" dirty="0" smtClean="0"/>
              <a:t> </a:t>
            </a:r>
            <a:r>
              <a:rPr lang="en-GB" sz="2000" b="1" dirty="0" err="1" smtClean="0"/>
              <a:t>sinais</a:t>
            </a:r>
            <a:r>
              <a:rPr lang="en-GB" sz="2000" b="1" dirty="0" smtClean="0"/>
              <a:t> da </a:t>
            </a:r>
            <a:r>
              <a:rPr lang="en-GB" sz="2000" b="1" dirty="0" err="1" smtClean="0"/>
              <a:t>necessidade</a:t>
            </a:r>
            <a:endParaRPr lang="en-GB" sz="2000" b="1" dirty="0" smtClean="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Rectangle 102"/>
          <p:cNvSpPr/>
          <p:nvPr/>
        </p:nvSpPr>
        <p:spPr>
          <a:xfrm>
            <a:off x="7315200" y="990600"/>
            <a:ext cx="1828800" cy="5867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Calibri"/>
              <a:ea typeface="+mn-ea"/>
              <a:cs typeface="+mn-cs"/>
            </a:endParaRPr>
          </a:p>
        </p:txBody>
      </p:sp>
      <p:sp>
        <p:nvSpPr>
          <p:cNvPr id="6" name="Title 5"/>
          <p:cNvSpPr>
            <a:spLocks noGrp="1"/>
          </p:cNvSpPr>
          <p:nvPr>
            <p:ph type="title"/>
          </p:nvPr>
        </p:nvSpPr>
        <p:spPr/>
        <p:txBody>
          <a:bodyPr>
            <a:normAutofit fontScale="90000"/>
          </a:bodyPr>
          <a:lstStyle/>
          <a:p>
            <a:r>
              <a:rPr lang="en-US" dirty="0" err="1" smtClean="0"/>
              <a:t>Espinha</a:t>
            </a:r>
            <a:r>
              <a:rPr lang="en-US" dirty="0" smtClean="0"/>
              <a:t> de </a:t>
            </a:r>
            <a:r>
              <a:rPr lang="en-US" dirty="0" err="1" smtClean="0"/>
              <a:t>peixe</a:t>
            </a:r>
            <a:r>
              <a:rPr lang="en-US" dirty="0" smtClean="0"/>
              <a:t> (</a:t>
            </a:r>
            <a:r>
              <a:rPr lang="en-US" dirty="0" err="1" smtClean="0"/>
              <a:t>Diagrama</a:t>
            </a:r>
            <a:r>
              <a:rPr lang="en-US" dirty="0" smtClean="0"/>
              <a:t> Ishikawa)</a:t>
            </a:r>
            <a:endParaRPr lang="en-US" dirty="0"/>
          </a:p>
        </p:txBody>
      </p:sp>
      <p:sp>
        <p:nvSpPr>
          <p:cNvPr id="19" name="Slide Number Placeholder 18"/>
          <p:cNvSpPr>
            <a:spLocks noGrp="1"/>
          </p:cNvSpPr>
          <p:nvPr>
            <p:ph type="sldNum" sz="quarter" idx="12"/>
          </p:nvPr>
        </p:nvSpPr>
        <p:spPr>
          <a:xfrm>
            <a:off x="6553200" y="6477000"/>
            <a:ext cx="2133600" cy="244475"/>
          </a:xfrm>
        </p:spPr>
        <p:txBody>
          <a:bodyPr/>
          <a:lstStyle/>
          <a:p>
            <a:fld id="{1C7A61FD-D3B4-47D7-BB77-86C8B1E64F48}" type="slidenum">
              <a:rPr lang="en-US" smtClean="0"/>
              <a:pPr/>
              <a:t>3</a:t>
            </a:fld>
            <a:endParaRPr lang="en-US" dirty="0"/>
          </a:p>
        </p:txBody>
      </p:sp>
      <p:sp>
        <p:nvSpPr>
          <p:cNvPr id="18" name="CaixaDeTexto 17"/>
          <p:cNvSpPr txBox="1"/>
          <p:nvPr/>
        </p:nvSpPr>
        <p:spPr>
          <a:xfrm>
            <a:off x="251520" y="1772816"/>
            <a:ext cx="6768752" cy="4524315"/>
          </a:xfrm>
          <a:prstGeom prst="rect">
            <a:avLst/>
          </a:prstGeom>
          <a:noFill/>
        </p:spPr>
        <p:txBody>
          <a:bodyPr wrap="square" rtlCol="0">
            <a:spAutoFit/>
          </a:bodyPr>
          <a:lstStyle/>
          <a:p>
            <a:r>
              <a:rPr lang="pt-BR" sz="3200" dirty="0" smtClean="0"/>
              <a:t>CAUSAS </a:t>
            </a:r>
            <a:r>
              <a:rPr lang="pt-BR" sz="3200" smtClean="0"/>
              <a:t>E EFEITOS              6M</a:t>
            </a:r>
            <a:endParaRPr lang="pt-BR" sz="3200" dirty="0" smtClean="0"/>
          </a:p>
          <a:p>
            <a:endParaRPr lang="pt-BR" sz="3200" dirty="0" smtClean="0"/>
          </a:p>
          <a:p>
            <a:r>
              <a:rPr lang="pt-BR" sz="3200" dirty="0" smtClean="0"/>
              <a:t>Método</a:t>
            </a:r>
          </a:p>
          <a:p>
            <a:r>
              <a:rPr lang="pt-BR" sz="3200" dirty="0" smtClean="0"/>
              <a:t>Matéria-Prima</a:t>
            </a:r>
          </a:p>
          <a:p>
            <a:r>
              <a:rPr lang="pt-BR" sz="3200" dirty="0" err="1" smtClean="0"/>
              <a:t>Mão-de-obra</a:t>
            </a:r>
            <a:endParaRPr lang="pt-BR" sz="3200" dirty="0" smtClean="0"/>
          </a:p>
          <a:p>
            <a:r>
              <a:rPr lang="pt-BR" sz="3200" dirty="0" smtClean="0"/>
              <a:t>Máquinas</a:t>
            </a:r>
          </a:p>
          <a:p>
            <a:r>
              <a:rPr lang="pt-BR" sz="3200" dirty="0" smtClean="0"/>
              <a:t>Medição</a:t>
            </a:r>
          </a:p>
          <a:p>
            <a:r>
              <a:rPr lang="pt-BR" sz="3200" dirty="0" smtClean="0"/>
              <a:t>Meio Ambiente</a:t>
            </a:r>
          </a:p>
          <a:p>
            <a:endParaRPr lang="pt-BR" sz="3200"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Rectangle 102"/>
          <p:cNvSpPr/>
          <p:nvPr/>
        </p:nvSpPr>
        <p:spPr>
          <a:xfrm>
            <a:off x="7315200" y="990600"/>
            <a:ext cx="1828800" cy="5867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Calibri"/>
              <a:ea typeface="+mn-ea"/>
              <a:cs typeface="+mn-cs"/>
            </a:endParaRPr>
          </a:p>
        </p:txBody>
      </p:sp>
      <p:sp>
        <p:nvSpPr>
          <p:cNvPr id="104" name="Rectangle 103"/>
          <p:cNvSpPr/>
          <p:nvPr/>
        </p:nvSpPr>
        <p:spPr>
          <a:xfrm>
            <a:off x="179512" y="1268760"/>
            <a:ext cx="7891264" cy="55892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3200" i="1" dirty="0" smtClean="0">
                <a:solidFill>
                  <a:schemeClr val="tx1"/>
                </a:solidFill>
              </a:rPr>
              <a:t>Estratégia é o padrão de objetivos, fins ou metas e principais políticas e planos para atingir esses objetivos, estabelecidos de forma a definir qual o negócio em que a empresa está e o tipo de empresa que é ou vai ser.</a:t>
            </a:r>
            <a:endParaRPr lang="en-US" sz="3200" kern="1200" dirty="0">
              <a:solidFill>
                <a:schemeClr val="tx1"/>
              </a:solidFill>
              <a:latin typeface="Calibri"/>
              <a:ea typeface="+mn-ea"/>
              <a:cs typeface="+mn-cs"/>
            </a:endParaRPr>
          </a:p>
        </p:txBody>
      </p:sp>
      <p:sp>
        <p:nvSpPr>
          <p:cNvPr id="6" name="Title 5"/>
          <p:cNvSpPr>
            <a:spLocks noGrp="1"/>
          </p:cNvSpPr>
          <p:nvPr>
            <p:ph type="title"/>
          </p:nvPr>
        </p:nvSpPr>
        <p:spPr/>
        <p:txBody>
          <a:bodyPr>
            <a:normAutofit/>
          </a:bodyPr>
          <a:lstStyle/>
          <a:p>
            <a:r>
              <a:rPr lang="en-US" dirty="0" smtClean="0"/>
              <a:t>TOPICOS AVANÇADOS</a:t>
            </a:r>
            <a:endParaRPr lang="en-US" dirty="0"/>
          </a:p>
        </p:txBody>
      </p:sp>
      <p:sp>
        <p:nvSpPr>
          <p:cNvPr id="19" name="Slide Number Placeholder 18"/>
          <p:cNvSpPr>
            <a:spLocks noGrp="1"/>
          </p:cNvSpPr>
          <p:nvPr>
            <p:ph type="sldNum" sz="quarter" idx="12"/>
          </p:nvPr>
        </p:nvSpPr>
        <p:spPr>
          <a:xfrm>
            <a:off x="6553200" y="6477000"/>
            <a:ext cx="2133600" cy="244475"/>
          </a:xfrm>
        </p:spPr>
        <p:txBody>
          <a:bodyPr/>
          <a:lstStyle/>
          <a:p>
            <a:fld id="{1C7A61FD-D3B4-47D7-BB77-86C8B1E64F48}" type="slidenum">
              <a:rPr lang="en-US" smtClean="0"/>
              <a:pPr/>
              <a:t>4</a:t>
            </a:fld>
            <a:endParaRPr lang="en-US" dirty="0"/>
          </a:p>
        </p:txBody>
      </p:sp>
      <p:sp>
        <p:nvSpPr>
          <p:cNvPr id="20" name="CaixaDeTexto 19"/>
          <p:cNvSpPr txBox="1"/>
          <p:nvPr/>
        </p:nvSpPr>
        <p:spPr>
          <a:xfrm>
            <a:off x="251520" y="2780928"/>
            <a:ext cx="6984776" cy="830997"/>
          </a:xfrm>
          <a:prstGeom prst="rect">
            <a:avLst/>
          </a:prstGeom>
          <a:noFill/>
        </p:spPr>
        <p:txBody>
          <a:bodyPr wrap="square" rtlCol="0">
            <a:spAutoFit/>
          </a:bodyPr>
          <a:lstStyle/>
          <a:p>
            <a:endParaRPr lang="pt-BR" sz="2400" dirty="0" smtClean="0"/>
          </a:p>
          <a:p>
            <a:endParaRPr lang="pt-BR" sz="2400"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Rectangle 102"/>
          <p:cNvSpPr/>
          <p:nvPr/>
        </p:nvSpPr>
        <p:spPr>
          <a:xfrm>
            <a:off x="7315200" y="990600"/>
            <a:ext cx="1828800" cy="5867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Calibri"/>
              <a:ea typeface="+mn-ea"/>
              <a:cs typeface="+mn-cs"/>
            </a:endParaRPr>
          </a:p>
        </p:txBody>
      </p:sp>
      <p:sp>
        <p:nvSpPr>
          <p:cNvPr id="104" name="Rectangle 103"/>
          <p:cNvSpPr/>
          <p:nvPr/>
        </p:nvSpPr>
        <p:spPr>
          <a:xfrm>
            <a:off x="179512" y="1268760"/>
            <a:ext cx="7891264" cy="55892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3200" i="1" dirty="0" smtClean="0">
                <a:solidFill>
                  <a:schemeClr val="tx1"/>
                </a:solidFill>
              </a:rPr>
              <a:t>Estratégia competitiva são ações ofensivas ou defensivas para criar uma posição defensável numa indústria, para enfrentar com sucesso as forças competitivas e assim obter um retorno maior sobre o investimento</a:t>
            </a:r>
            <a:r>
              <a:rPr lang="pt-BR" sz="3200" i="1" dirty="0" smtClean="0"/>
              <a:t>.</a:t>
            </a:r>
            <a:endParaRPr lang="en-US" sz="3200" kern="1200" dirty="0">
              <a:solidFill>
                <a:schemeClr val="tx1"/>
              </a:solidFill>
              <a:latin typeface="Calibri"/>
              <a:ea typeface="+mn-ea"/>
              <a:cs typeface="+mn-cs"/>
            </a:endParaRPr>
          </a:p>
        </p:txBody>
      </p:sp>
      <p:sp>
        <p:nvSpPr>
          <p:cNvPr id="6" name="Title 5"/>
          <p:cNvSpPr>
            <a:spLocks noGrp="1"/>
          </p:cNvSpPr>
          <p:nvPr>
            <p:ph type="title"/>
          </p:nvPr>
        </p:nvSpPr>
        <p:spPr/>
        <p:txBody>
          <a:bodyPr>
            <a:normAutofit/>
          </a:bodyPr>
          <a:lstStyle/>
          <a:p>
            <a:r>
              <a:rPr lang="en-US" dirty="0" smtClean="0"/>
              <a:t>TOPICOS AVANÇADOS</a:t>
            </a:r>
            <a:endParaRPr lang="en-US" dirty="0"/>
          </a:p>
        </p:txBody>
      </p:sp>
      <p:sp>
        <p:nvSpPr>
          <p:cNvPr id="19" name="Slide Number Placeholder 18"/>
          <p:cNvSpPr>
            <a:spLocks noGrp="1"/>
          </p:cNvSpPr>
          <p:nvPr>
            <p:ph type="sldNum" sz="quarter" idx="12"/>
          </p:nvPr>
        </p:nvSpPr>
        <p:spPr>
          <a:xfrm>
            <a:off x="6553200" y="6477000"/>
            <a:ext cx="2133600" cy="244475"/>
          </a:xfrm>
        </p:spPr>
        <p:txBody>
          <a:bodyPr/>
          <a:lstStyle/>
          <a:p>
            <a:fld id="{1C7A61FD-D3B4-47D7-BB77-86C8B1E64F48}" type="slidenum">
              <a:rPr lang="en-US" smtClean="0"/>
              <a:pPr/>
              <a:t>5</a:t>
            </a:fld>
            <a:endParaRPr lang="en-US" dirty="0"/>
          </a:p>
        </p:txBody>
      </p:sp>
      <p:sp>
        <p:nvSpPr>
          <p:cNvPr id="20" name="CaixaDeTexto 19"/>
          <p:cNvSpPr txBox="1"/>
          <p:nvPr/>
        </p:nvSpPr>
        <p:spPr>
          <a:xfrm>
            <a:off x="251520" y="2780928"/>
            <a:ext cx="6984776" cy="830997"/>
          </a:xfrm>
          <a:prstGeom prst="rect">
            <a:avLst/>
          </a:prstGeom>
          <a:noFill/>
        </p:spPr>
        <p:txBody>
          <a:bodyPr wrap="square" rtlCol="0">
            <a:spAutoFit/>
          </a:bodyPr>
          <a:lstStyle/>
          <a:p>
            <a:endParaRPr lang="pt-BR" sz="2400" dirty="0" smtClean="0"/>
          </a:p>
          <a:p>
            <a:endParaRPr lang="pt-BR" sz="2400"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Rectangle 102"/>
          <p:cNvSpPr/>
          <p:nvPr/>
        </p:nvSpPr>
        <p:spPr>
          <a:xfrm>
            <a:off x="7315200" y="990600"/>
            <a:ext cx="1828800" cy="5867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Calibri"/>
              <a:ea typeface="+mn-ea"/>
              <a:cs typeface="+mn-cs"/>
            </a:endParaRPr>
          </a:p>
        </p:txBody>
      </p:sp>
      <p:sp>
        <p:nvSpPr>
          <p:cNvPr id="104" name="Rectangle 103"/>
          <p:cNvSpPr/>
          <p:nvPr/>
        </p:nvSpPr>
        <p:spPr>
          <a:xfrm>
            <a:off x="179512" y="1268760"/>
            <a:ext cx="7891264" cy="55892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solidFill>
            </a:endParaRPr>
          </a:p>
        </p:txBody>
      </p:sp>
      <p:sp>
        <p:nvSpPr>
          <p:cNvPr id="6" name="Title 5"/>
          <p:cNvSpPr>
            <a:spLocks noGrp="1"/>
          </p:cNvSpPr>
          <p:nvPr>
            <p:ph type="title"/>
          </p:nvPr>
        </p:nvSpPr>
        <p:spPr/>
        <p:txBody>
          <a:bodyPr>
            <a:normAutofit/>
          </a:bodyPr>
          <a:lstStyle/>
          <a:p>
            <a:r>
              <a:rPr lang="en-US" dirty="0" smtClean="0"/>
              <a:t>TOPICOS AVANÇADOS</a:t>
            </a:r>
            <a:endParaRPr lang="en-US" dirty="0"/>
          </a:p>
        </p:txBody>
      </p:sp>
      <p:sp>
        <p:nvSpPr>
          <p:cNvPr id="19" name="Slide Number Placeholder 18"/>
          <p:cNvSpPr>
            <a:spLocks noGrp="1"/>
          </p:cNvSpPr>
          <p:nvPr>
            <p:ph type="sldNum" sz="quarter" idx="12"/>
          </p:nvPr>
        </p:nvSpPr>
        <p:spPr>
          <a:xfrm>
            <a:off x="6553200" y="6477000"/>
            <a:ext cx="2133600" cy="244475"/>
          </a:xfrm>
        </p:spPr>
        <p:txBody>
          <a:bodyPr/>
          <a:lstStyle/>
          <a:p>
            <a:fld id="{1C7A61FD-D3B4-47D7-BB77-86C8B1E64F48}" type="slidenum">
              <a:rPr lang="en-US" smtClean="0"/>
              <a:pPr/>
              <a:t>6</a:t>
            </a:fld>
            <a:endParaRPr lang="en-US" dirty="0"/>
          </a:p>
        </p:txBody>
      </p:sp>
      <p:sp>
        <p:nvSpPr>
          <p:cNvPr id="20" name="CaixaDeTexto 19"/>
          <p:cNvSpPr txBox="1"/>
          <p:nvPr/>
        </p:nvSpPr>
        <p:spPr>
          <a:xfrm>
            <a:off x="251520" y="2780928"/>
            <a:ext cx="6984776" cy="830997"/>
          </a:xfrm>
          <a:prstGeom prst="rect">
            <a:avLst/>
          </a:prstGeom>
          <a:noFill/>
        </p:spPr>
        <p:txBody>
          <a:bodyPr wrap="square" rtlCol="0">
            <a:spAutoFit/>
          </a:bodyPr>
          <a:lstStyle/>
          <a:p>
            <a:endParaRPr lang="pt-BR" sz="2400" dirty="0" smtClean="0"/>
          </a:p>
          <a:p>
            <a:endParaRPr lang="pt-BR" sz="2400" dirty="0"/>
          </a:p>
        </p:txBody>
      </p:sp>
      <p:sp>
        <p:nvSpPr>
          <p:cNvPr id="7" name="CaixaDeTexto 6"/>
          <p:cNvSpPr txBox="1"/>
          <p:nvPr/>
        </p:nvSpPr>
        <p:spPr>
          <a:xfrm>
            <a:off x="323528" y="1556792"/>
            <a:ext cx="7632848" cy="369332"/>
          </a:xfrm>
          <a:prstGeom prst="rect">
            <a:avLst/>
          </a:prstGeom>
          <a:noFill/>
        </p:spPr>
        <p:txBody>
          <a:bodyPr wrap="square" rtlCol="0">
            <a:spAutoFit/>
          </a:bodyPr>
          <a:lstStyle/>
          <a:p>
            <a:endParaRPr lang="pt-BR" dirty="0"/>
          </a:p>
        </p:txBody>
      </p:sp>
      <p:sp>
        <p:nvSpPr>
          <p:cNvPr id="8" name="CaixaDeTexto 7"/>
          <p:cNvSpPr txBox="1"/>
          <p:nvPr/>
        </p:nvSpPr>
        <p:spPr>
          <a:xfrm>
            <a:off x="179512" y="1628800"/>
            <a:ext cx="8712968" cy="3416320"/>
          </a:xfrm>
          <a:prstGeom prst="rect">
            <a:avLst/>
          </a:prstGeom>
          <a:noFill/>
        </p:spPr>
        <p:txBody>
          <a:bodyPr wrap="square" rtlCol="0">
            <a:spAutoFit/>
          </a:bodyPr>
          <a:lstStyle/>
          <a:p>
            <a:r>
              <a:rPr lang="pt-BR" sz="2400" dirty="0" smtClean="0"/>
              <a:t>OBJETIVOS DA ESTRATÉGIA DE NEGÓCIO</a:t>
            </a:r>
          </a:p>
          <a:p>
            <a:endParaRPr lang="pt-BR" sz="2400" dirty="0" smtClean="0"/>
          </a:p>
          <a:p>
            <a:r>
              <a:rPr lang="pt-BR" sz="2400" b="1" dirty="0" smtClean="0"/>
              <a:t>Proporcionar visão estruturada do Processo Estratégico;</a:t>
            </a:r>
          </a:p>
          <a:p>
            <a:endParaRPr lang="pt-BR" sz="2400" b="1" dirty="0" smtClean="0"/>
          </a:p>
          <a:p>
            <a:r>
              <a:rPr lang="pt-BR" sz="2400" b="1" dirty="0" smtClean="0"/>
              <a:t>Capacitar na utilização das principais ferramentas de análise; </a:t>
            </a:r>
          </a:p>
          <a:p>
            <a:endParaRPr lang="pt-BR" sz="2400" b="1" dirty="0" smtClean="0"/>
          </a:p>
          <a:p>
            <a:r>
              <a:rPr lang="pt-BR" sz="2400" b="1" dirty="0" smtClean="0"/>
              <a:t>Desenvolver a capacidade decisória estratégica dos participantes.</a:t>
            </a:r>
            <a:endParaRPr lang="en-US" sz="2400" b="1" dirty="0" smtClean="0"/>
          </a:p>
          <a:p>
            <a:endParaRPr lang="pt-BR" sz="2400" dirty="0" smtClean="0"/>
          </a:p>
          <a:p>
            <a:endParaRPr lang="pt-BR" sz="2400"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Rectangle 102"/>
          <p:cNvSpPr/>
          <p:nvPr/>
        </p:nvSpPr>
        <p:spPr>
          <a:xfrm>
            <a:off x="7315200" y="990600"/>
            <a:ext cx="1828800" cy="5867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Calibri"/>
              <a:ea typeface="+mn-ea"/>
              <a:cs typeface="+mn-cs"/>
            </a:endParaRPr>
          </a:p>
        </p:txBody>
      </p:sp>
      <p:sp>
        <p:nvSpPr>
          <p:cNvPr id="104" name="Rectangle 103"/>
          <p:cNvSpPr/>
          <p:nvPr/>
        </p:nvSpPr>
        <p:spPr>
          <a:xfrm>
            <a:off x="179512" y="1268760"/>
            <a:ext cx="7891264" cy="55892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solidFill>
            </a:endParaRPr>
          </a:p>
        </p:txBody>
      </p:sp>
      <p:sp>
        <p:nvSpPr>
          <p:cNvPr id="6" name="Title 5"/>
          <p:cNvSpPr>
            <a:spLocks noGrp="1"/>
          </p:cNvSpPr>
          <p:nvPr>
            <p:ph type="title"/>
          </p:nvPr>
        </p:nvSpPr>
        <p:spPr/>
        <p:txBody>
          <a:bodyPr>
            <a:normAutofit/>
          </a:bodyPr>
          <a:lstStyle/>
          <a:p>
            <a:r>
              <a:rPr lang="en-US" dirty="0" smtClean="0"/>
              <a:t>TOPICOS AVANÇADOS</a:t>
            </a:r>
            <a:endParaRPr lang="en-US" dirty="0"/>
          </a:p>
        </p:txBody>
      </p:sp>
      <p:sp>
        <p:nvSpPr>
          <p:cNvPr id="19" name="Slide Number Placeholder 18"/>
          <p:cNvSpPr>
            <a:spLocks noGrp="1"/>
          </p:cNvSpPr>
          <p:nvPr>
            <p:ph type="sldNum" sz="quarter" idx="12"/>
          </p:nvPr>
        </p:nvSpPr>
        <p:spPr>
          <a:xfrm>
            <a:off x="6553200" y="6477000"/>
            <a:ext cx="2133600" cy="244475"/>
          </a:xfrm>
        </p:spPr>
        <p:txBody>
          <a:bodyPr/>
          <a:lstStyle/>
          <a:p>
            <a:fld id="{1C7A61FD-D3B4-47D7-BB77-86C8B1E64F48}" type="slidenum">
              <a:rPr lang="en-US" smtClean="0"/>
              <a:pPr/>
              <a:t>7</a:t>
            </a:fld>
            <a:endParaRPr lang="en-US" dirty="0"/>
          </a:p>
        </p:txBody>
      </p:sp>
      <p:sp>
        <p:nvSpPr>
          <p:cNvPr id="20" name="CaixaDeTexto 19"/>
          <p:cNvSpPr txBox="1"/>
          <p:nvPr/>
        </p:nvSpPr>
        <p:spPr>
          <a:xfrm>
            <a:off x="251520" y="2780928"/>
            <a:ext cx="6984776" cy="830997"/>
          </a:xfrm>
          <a:prstGeom prst="rect">
            <a:avLst/>
          </a:prstGeom>
          <a:noFill/>
        </p:spPr>
        <p:txBody>
          <a:bodyPr wrap="square" rtlCol="0">
            <a:spAutoFit/>
          </a:bodyPr>
          <a:lstStyle/>
          <a:p>
            <a:endParaRPr lang="pt-BR" sz="2400" dirty="0" smtClean="0"/>
          </a:p>
          <a:p>
            <a:endParaRPr lang="pt-BR" sz="2400" dirty="0"/>
          </a:p>
        </p:txBody>
      </p:sp>
      <p:sp>
        <p:nvSpPr>
          <p:cNvPr id="7" name="CaixaDeTexto 6"/>
          <p:cNvSpPr txBox="1"/>
          <p:nvPr/>
        </p:nvSpPr>
        <p:spPr>
          <a:xfrm>
            <a:off x="323528" y="1556792"/>
            <a:ext cx="7632848" cy="369332"/>
          </a:xfrm>
          <a:prstGeom prst="rect">
            <a:avLst/>
          </a:prstGeom>
          <a:noFill/>
        </p:spPr>
        <p:txBody>
          <a:bodyPr wrap="square" rtlCol="0">
            <a:spAutoFit/>
          </a:bodyPr>
          <a:lstStyle/>
          <a:p>
            <a:endParaRPr lang="pt-BR" dirty="0"/>
          </a:p>
        </p:txBody>
      </p:sp>
      <p:sp>
        <p:nvSpPr>
          <p:cNvPr id="8" name="CaixaDeTexto 7"/>
          <p:cNvSpPr txBox="1"/>
          <p:nvPr/>
        </p:nvSpPr>
        <p:spPr>
          <a:xfrm>
            <a:off x="179512" y="1628800"/>
            <a:ext cx="8712968" cy="4770537"/>
          </a:xfrm>
          <a:prstGeom prst="rect">
            <a:avLst/>
          </a:prstGeom>
          <a:noFill/>
        </p:spPr>
        <p:txBody>
          <a:bodyPr wrap="square" rtlCol="0">
            <a:spAutoFit/>
          </a:bodyPr>
          <a:lstStyle/>
          <a:p>
            <a:r>
              <a:rPr lang="pt-BR" sz="2800" dirty="0" smtClean="0"/>
              <a:t>Estratégia. Para que serve?</a:t>
            </a:r>
          </a:p>
          <a:p>
            <a:endParaRPr lang="pt-BR" sz="2800" dirty="0" smtClean="0"/>
          </a:p>
          <a:p>
            <a:endParaRPr lang="pt-BR" sz="2800" dirty="0" smtClean="0"/>
          </a:p>
          <a:p>
            <a:r>
              <a:rPr lang="pt-BR" sz="2800" b="1" dirty="0" smtClean="0"/>
              <a:t>Identificar e capturar oportunidades;</a:t>
            </a:r>
          </a:p>
          <a:p>
            <a:endParaRPr lang="pt-BR" sz="2800" b="1" dirty="0" smtClean="0"/>
          </a:p>
          <a:p>
            <a:r>
              <a:rPr lang="pt-BR" sz="2800" b="1" dirty="0" smtClean="0"/>
              <a:t>Identificar e neutralizar ameaças;</a:t>
            </a:r>
          </a:p>
          <a:p>
            <a:r>
              <a:rPr lang="pt-BR" sz="2800" b="1" dirty="0" smtClean="0"/>
              <a:t> </a:t>
            </a:r>
          </a:p>
          <a:p>
            <a:r>
              <a:rPr lang="pt-BR" sz="2800" b="1" dirty="0" smtClean="0"/>
              <a:t>Sustentar ou expandir posições conquistadas;</a:t>
            </a:r>
          </a:p>
          <a:p>
            <a:r>
              <a:rPr lang="pt-BR" sz="2800" b="1" dirty="0" smtClean="0"/>
              <a:t> </a:t>
            </a:r>
          </a:p>
          <a:p>
            <a:r>
              <a:rPr lang="pt-BR" sz="2800" b="1" dirty="0" smtClean="0"/>
              <a:t>Equacionar crises.</a:t>
            </a:r>
            <a:endParaRPr lang="pt-BR" sz="2800" dirty="0" smtClean="0"/>
          </a:p>
          <a:p>
            <a:endParaRPr lang="pt-BR" sz="2400"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Rectangle 102"/>
          <p:cNvSpPr/>
          <p:nvPr/>
        </p:nvSpPr>
        <p:spPr>
          <a:xfrm>
            <a:off x="7315200" y="990600"/>
            <a:ext cx="1828800" cy="5867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Calibri"/>
              <a:ea typeface="+mn-ea"/>
              <a:cs typeface="+mn-cs"/>
            </a:endParaRPr>
          </a:p>
        </p:txBody>
      </p:sp>
      <p:sp>
        <p:nvSpPr>
          <p:cNvPr id="104" name="Rectangle 103"/>
          <p:cNvSpPr/>
          <p:nvPr/>
        </p:nvSpPr>
        <p:spPr>
          <a:xfrm>
            <a:off x="179512" y="1268760"/>
            <a:ext cx="7891264" cy="55892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solidFill>
            </a:endParaRPr>
          </a:p>
        </p:txBody>
      </p:sp>
      <p:sp>
        <p:nvSpPr>
          <p:cNvPr id="6" name="Title 5"/>
          <p:cNvSpPr>
            <a:spLocks noGrp="1"/>
          </p:cNvSpPr>
          <p:nvPr>
            <p:ph type="title"/>
          </p:nvPr>
        </p:nvSpPr>
        <p:spPr/>
        <p:txBody>
          <a:bodyPr>
            <a:normAutofit/>
          </a:bodyPr>
          <a:lstStyle/>
          <a:p>
            <a:r>
              <a:rPr lang="en-US" dirty="0" err="1" smtClean="0"/>
              <a:t>Oceano</a:t>
            </a:r>
            <a:r>
              <a:rPr lang="en-US" dirty="0" smtClean="0"/>
              <a:t> </a:t>
            </a:r>
            <a:r>
              <a:rPr lang="en-US" dirty="0" err="1" smtClean="0"/>
              <a:t>azul</a:t>
            </a:r>
            <a:endParaRPr lang="en-US" dirty="0"/>
          </a:p>
        </p:txBody>
      </p:sp>
      <p:sp>
        <p:nvSpPr>
          <p:cNvPr id="19" name="Slide Number Placeholder 18"/>
          <p:cNvSpPr>
            <a:spLocks noGrp="1"/>
          </p:cNvSpPr>
          <p:nvPr>
            <p:ph type="sldNum" sz="quarter" idx="12"/>
          </p:nvPr>
        </p:nvSpPr>
        <p:spPr>
          <a:xfrm>
            <a:off x="6553200" y="6477000"/>
            <a:ext cx="2133600" cy="244475"/>
          </a:xfrm>
        </p:spPr>
        <p:txBody>
          <a:bodyPr/>
          <a:lstStyle/>
          <a:p>
            <a:fld id="{1C7A61FD-D3B4-47D7-BB77-86C8B1E64F48}" type="slidenum">
              <a:rPr lang="en-US" smtClean="0"/>
              <a:pPr/>
              <a:t>8</a:t>
            </a:fld>
            <a:endParaRPr lang="en-US" dirty="0"/>
          </a:p>
        </p:txBody>
      </p:sp>
      <p:sp>
        <p:nvSpPr>
          <p:cNvPr id="20" name="CaixaDeTexto 19"/>
          <p:cNvSpPr txBox="1"/>
          <p:nvPr/>
        </p:nvSpPr>
        <p:spPr>
          <a:xfrm>
            <a:off x="251520" y="2780928"/>
            <a:ext cx="6984776" cy="830997"/>
          </a:xfrm>
          <a:prstGeom prst="rect">
            <a:avLst/>
          </a:prstGeom>
          <a:noFill/>
        </p:spPr>
        <p:txBody>
          <a:bodyPr wrap="square" rtlCol="0">
            <a:spAutoFit/>
          </a:bodyPr>
          <a:lstStyle/>
          <a:p>
            <a:endParaRPr lang="pt-BR" sz="2400" dirty="0" smtClean="0"/>
          </a:p>
          <a:p>
            <a:endParaRPr lang="pt-BR" sz="2400" dirty="0"/>
          </a:p>
        </p:txBody>
      </p:sp>
      <p:sp>
        <p:nvSpPr>
          <p:cNvPr id="7" name="CaixaDeTexto 6"/>
          <p:cNvSpPr txBox="1"/>
          <p:nvPr/>
        </p:nvSpPr>
        <p:spPr>
          <a:xfrm>
            <a:off x="323528" y="1556792"/>
            <a:ext cx="7632848" cy="369332"/>
          </a:xfrm>
          <a:prstGeom prst="rect">
            <a:avLst/>
          </a:prstGeom>
          <a:noFill/>
        </p:spPr>
        <p:txBody>
          <a:bodyPr wrap="square" rtlCol="0">
            <a:spAutoFit/>
          </a:bodyPr>
          <a:lstStyle/>
          <a:p>
            <a:endParaRPr lang="pt-BR" dirty="0"/>
          </a:p>
        </p:txBody>
      </p:sp>
      <p:sp>
        <p:nvSpPr>
          <p:cNvPr id="8" name="CaixaDeTexto 7"/>
          <p:cNvSpPr txBox="1"/>
          <p:nvPr/>
        </p:nvSpPr>
        <p:spPr>
          <a:xfrm>
            <a:off x="179512" y="1124744"/>
            <a:ext cx="8712968" cy="6063198"/>
          </a:xfrm>
          <a:prstGeom prst="rect">
            <a:avLst/>
          </a:prstGeom>
          <a:noFill/>
        </p:spPr>
        <p:txBody>
          <a:bodyPr wrap="square" rtlCol="0">
            <a:spAutoFit/>
          </a:bodyPr>
          <a:lstStyle/>
          <a:p>
            <a:r>
              <a:rPr lang="pt-BR" sz="2800" dirty="0" smtClean="0"/>
              <a:t>Em busca de um crescimento sustentável e lucrativo, de olho em fatias generosas do mercado e trabalhando para tornar seus produtos — ou serviços — diferenciados em meio à concorrência, muitas empresas entram numa roda-viva de competição bruta, pesada.</a:t>
            </a:r>
            <a:br>
              <a:rPr lang="pt-BR" sz="2800" dirty="0" smtClean="0"/>
            </a:br>
            <a:r>
              <a:rPr lang="pt-BR" sz="2800" dirty="0" smtClean="0"/>
              <a:t/>
            </a:r>
            <a:br>
              <a:rPr lang="pt-BR" sz="2800" dirty="0" smtClean="0"/>
            </a:br>
            <a:r>
              <a:rPr lang="pt-BR" sz="2800" dirty="0" smtClean="0"/>
              <a:t>O resultado dessa “batalha” é um “oceano vermelho”, nascido da luta sangrenta entre rivais por um potencial de lucros muitas vezes decrescente. Esse é o problema, segundo W. </a:t>
            </a:r>
            <a:r>
              <a:rPr lang="pt-BR" sz="2800" dirty="0" err="1" smtClean="0"/>
              <a:t>Chan</a:t>
            </a:r>
            <a:r>
              <a:rPr lang="pt-BR" sz="2800" dirty="0" smtClean="0"/>
              <a:t> Kim e Renée </a:t>
            </a:r>
            <a:r>
              <a:rPr lang="pt-BR" sz="2800" dirty="0" err="1" smtClean="0"/>
              <a:t>Mauborgne</a:t>
            </a:r>
            <a:r>
              <a:rPr lang="pt-BR" sz="2800" dirty="0" smtClean="0"/>
              <a:t>, autores de A Estratégia do Oceano Azul. Eles ensinam: “Não concorra com os rivais — torne-os irrelevantes”.</a:t>
            </a:r>
            <a:br>
              <a:rPr lang="pt-BR" sz="2800" dirty="0" smtClean="0"/>
            </a:br>
            <a:endParaRPr lang="pt-BR" sz="2800" dirty="0" smtClean="0"/>
          </a:p>
          <a:p>
            <a:endParaRPr lang="pt-BR" sz="2400"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Rectangle 102"/>
          <p:cNvSpPr/>
          <p:nvPr/>
        </p:nvSpPr>
        <p:spPr>
          <a:xfrm>
            <a:off x="7315200" y="990600"/>
            <a:ext cx="1828800" cy="5867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Calibri"/>
              <a:ea typeface="+mn-ea"/>
              <a:cs typeface="+mn-cs"/>
            </a:endParaRPr>
          </a:p>
        </p:txBody>
      </p:sp>
      <p:sp>
        <p:nvSpPr>
          <p:cNvPr id="104" name="Rectangle 103"/>
          <p:cNvSpPr/>
          <p:nvPr/>
        </p:nvSpPr>
        <p:spPr>
          <a:xfrm>
            <a:off x="107504" y="1268760"/>
            <a:ext cx="7891264" cy="55892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solidFill>
            </a:endParaRPr>
          </a:p>
        </p:txBody>
      </p:sp>
      <p:sp>
        <p:nvSpPr>
          <p:cNvPr id="6" name="Title 5"/>
          <p:cNvSpPr>
            <a:spLocks noGrp="1"/>
          </p:cNvSpPr>
          <p:nvPr>
            <p:ph type="title"/>
          </p:nvPr>
        </p:nvSpPr>
        <p:spPr/>
        <p:txBody>
          <a:bodyPr>
            <a:normAutofit/>
          </a:bodyPr>
          <a:lstStyle/>
          <a:p>
            <a:r>
              <a:rPr lang="en-US" dirty="0" smtClean="0"/>
              <a:t>TOPICOS AVANÇADOS</a:t>
            </a:r>
            <a:endParaRPr lang="en-US" dirty="0"/>
          </a:p>
        </p:txBody>
      </p:sp>
      <p:sp>
        <p:nvSpPr>
          <p:cNvPr id="19" name="Slide Number Placeholder 18"/>
          <p:cNvSpPr>
            <a:spLocks noGrp="1"/>
          </p:cNvSpPr>
          <p:nvPr>
            <p:ph type="sldNum" sz="quarter" idx="12"/>
          </p:nvPr>
        </p:nvSpPr>
        <p:spPr>
          <a:xfrm>
            <a:off x="6553200" y="6477000"/>
            <a:ext cx="2133600" cy="244475"/>
          </a:xfrm>
        </p:spPr>
        <p:txBody>
          <a:bodyPr/>
          <a:lstStyle/>
          <a:p>
            <a:fld id="{1C7A61FD-D3B4-47D7-BB77-86C8B1E64F48}" type="slidenum">
              <a:rPr lang="en-US" smtClean="0"/>
              <a:pPr/>
              <a:t>9</a:t>
            </a:fld>
            <a:endParaRPr lang="en-US" dirty="0"/>
          </a:p>
        </p:txBody>
      </p:sp>
      <p:sp>
        <p:nvSpPr>
          <p:cNvPr id="20" name="CaixaDeTexto 19"/>
          <p:cNvSpPr txBox="1"/>
          <p:nvPr/>
        </p:nvSpPr>
        <p:spPr>
          <a:xfrm>
            <a:off x="251520" y="2780928"/>
            <a:ext cx="6984776" cy="830997"/>
          </a:xfrm>
          <a:prstGeom prst="rect">
            <a:avLst/>
          </a:prstGeom>
          <a:noFill/>
        </p:spPr>
        <p:txBody>
          <a:bodyPr wrap="square" rtlCol="0">
            <a:spAutoFit/>
          </a:bodyPr>
          <a:lstStyle/>
          <a:p>
            <a:endParaRPr lang="pt-BR" sz="2400" dirty="0" smtClean="0"/>
          </a:p>
          <a:p>
            <a:endParaRPr lang="pt-BR" sz="2400" dirty="0"/>
          </a:p>
        </p:txBody>
      </p:sp>
      <p:sp>
        <p:nvSpPr>
          <p:cNvPr id="7" name="CaixaDeTexto 6"/>
          <p:cNvSpPr txBox="1"/>
          <p:nvPr/>
        </p:nvSpPr>
        <p:spPr>
          <a:xfrm>
            <a:off x="323528" y="1556792"/>
            <a:ext cx="7632848" cy="369332"/>
          </a:xfrm>
          <a:prstGeom prst="rect">
            <a:avLst/>
          </a:prstGeom>
          <a:noFill/>
        </p:spPr>
        <p:txBody>
          <a:bodyPr wrap="square" rtlCol="0">
            <a:spAutoFit/>
          </a:bodyPr>
          <a:lstStyle/>
          <a:p>
            <a:endParaRPr lang="pt-BR" dirty="0"/>
          </a:p>
        </p:txBody>
      </p:sp>
      <p:sp>
        <p:nvSpPr>
          <p:cNvPr id="8" name="CaixaDeTexto 7"/>
          <p:cNvSpPr txBox="1"/>
          <p:nvPr/>
        </p:nvSpPr>
        <p:spPr>
          <a:xfrm>
            <a:off x="179512" y="1124744"/>
            <a:ext cx="8712968" cy="5607689"/>
          </a:xfrm>
          <a:prstGeom prst="rect">
            <a:avLst/>
          </a:prstGeom>
          <a:noFill/>
        </p:spPr>
        <p:txBody>
          <a:bodyPr wrap="square" rtlCol="0">
            <a:spAutoFit/>
          </a:bodyPr>
          <a:lstStyle/>
          <a:p>
            <a:r>
              <a:rPr lang="pt-BR" sz="3200" b="1" dirty="0" smtClean="0"/>
              <a:t>INOVAÇÃO</a:t>
            </a:r>
          </a:p>
          <a:p>
            <a:pPr marL="342900" indent="-342900">
              <a:spcBef>
                <a:spcPct val="60000"/>
              </a:spcBef>
              <a:buFontTx/>
              <a:buChar char="•"/>
            </a:pPr>
            <a:r>
              <a:rPr lang="pt-BR" sz="2400" b="1" dirty="0" smtClean="0">
                <a:solidFill>
                  <a:srgbClr val="000000"/>
                </a:solidFill>
                <a:latin typeface="Verdana" pitchFamily="34" charset="0"/>
                <a:cs typeface="Arial" charset="0"/>
              </a:rPr>
              <a:t>Objetivamos ser  pioneiros nas nossas inovações</a:t>
            </a:r>
          </a:p>
          <a:p>
            <a:pPr marL="342900" indent="-342900">
              <a:spcBef>
                <a:spcPct val="60000"/>
              </a:spcBef>
              <a:buFontTx/>
              <a:buChar char="•"/>
            </a:pPr>
            <a:r>
              <a:rPr lang="pt-BR" sz="2400" b="1" dirty="0" smtClean="0">
                <a:solidFill>
                  <a:srgbClr val="000000"/>
                </a:solidFill>
                <a:latin typeface="Verdana" pitchFamily="34" charset="0"/>
                <a:cs typeface="Arial" charset="0"/>
              </a:rPr>
              <a:t>Buscamos inovar em tudo que fazemos, em todas as áreas, processos e momentos</a:t>
            </a:r>
          </a:p>
          <a:p>
            <a:pPr marL="342900" indent="-342900">
              <a:spcBef>
                <a:spcPct val="60000"/>
              </a:spcBef>
              <a:buFontTx/>
              <a:buChar char="•"/>
            </a:pPr>
            <a:r>
              <a:rPr lang="pt-BR" sz="2400" b="1" dirty="0" smtClean="0">
                <a:solidFill>
                  <a:srgbClr val="000000"/>
                </a:solidFill>
                <a:latin typeface="Verdana" pitchFamily="34" charset="0"/>
                <a:cs typeface="Arial" charset="0"/>
              </a:rPr>
              <a:t>Ousamos baseados nos desejos do consumidor</a:t>
            </a:r>
          </a:p>
          <a:p>
            <a:pPr marL="342900" indent="-342900">
              <a:spcBef>
                <a:spcPct val="60000"/>
              </a:spcBef>
              <a:buFontTx/>
              <a:buChar char="•"/>
            </a:pPr>
            <a:r>
              <a:rPr lang="pt-BR" sz="2400" b="1" dirty="0" smtClean="0">
                <a:solidFill>
                  <a:srgbClr val="000000"/>
                </a:solidFill>
                <a:latin typeface="Verdana" pitchFamily="34" charset="0"/>
                <a:cs typeface="Arial" charset="0"/>
              </a:rPr>
              <a:t>Buscamos a liderança de mercado construindo marcas fortes</a:t>
            </a:r>
          </a:p>
          <a:p>
            <a:pPr marL="342900" indent="-342900">
              <a:spcBef>
                <a:spcPct val="60000"/>
              </a:spcBef>
              <a:buFontTx/>
              <a:buChar char="•"/>
            </a:pPr>
            <a:r>
              <a:rPr lang="pt-BR" sz="2400" b="1" dirty="0" smtClean="0">
                <a:solidFill>
                  <a:srgbClr val="000000"/>
                </a:solidFill>
                <a:latin typeface="Verdana" pitchFamily="34" charset="0"/>
                <a:cs typeface="Arial" charset="0"/>
              </a:rPr>
              <a:t>Questionamos as situações estabelecidas</a:t>
            </a:r>
          </a:p>
          <a:p>
            <a:pPr marL="342900" indent="-342900">
              <a:spcBef>
                <a:spcPct val="60000"/>
              </a:spcBef>
              <a:buFontTx/>
              <a:buChar char="•"/>
            </a:pPr>
            <a:r>
              <a:rPr lang="pt-BR" sz="2400" b="1" dirty="0" smtClean="0">
                <a:solidFill>
                  <a:srgbClr val="000000"/>
                </a:solidFill>
                <a:latin typeface="Verdana" pitchFamily="34" charset="0"/>
                <a:cs typeface="Arial" charset="0"/>
              </a:rPr>
              <a:t>Temos coragem para tomar risco  e buscamos aprender com os erros cometidos.</a:t>
            </a:r>
            <a:endParaRPr lang="pt-BR" sz="3200"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TotalTime>
  <Words>3120</Words>
  <Application>Microsoft Office PowerPoint</Application>
  <PresentationFormat>Apresentação na tela (4:3)</PresentationFormat>
  <Paragraphs>566</Paragraphs>
  <Slides>14</Slides>
  <Notes>14</Notes>
  <HiddenSlides>0</HiddenSlides>
  <MMClips>0</MMClips>
  <ScaleCrop>false</ScaleCrop>
  <HeadingPairs>
    <vt:vector size="4" baseType="variant">
      <vt:variant>
        <vt:lpstr>Tema</vt:lpstr>
      </vt:variant>
      <vt:variant>
        <vt:i4>1</vt:i4>
      </vt:variant>
      <vt:variant>
        <vt:lpstr>Títulos de slides</vt:lpstr>
      </vt:variant>
      <vt:variant>
        <vt:i4>14</vt:i4>
      </vt:variant>
    </vt:vector>
  </HeadingPairs>
  <TitlesOfParts>
    <vt:vector size="15" baseType="lpstr">
      <vt:lpstr>Tema do Office</vt:lpstr>
      <vt:lpstr>Espinha de peixe (Diagrama Ishikawa)</vt:lpstr>
      <vt:lpstr>Tópicos Avançados)</vt:lpstr>
      <vt:lpstr>Espinha de peixe (Diagrama Ishikawa)</vt:lpstr>
      <vt:lpstr>TOPICOS AVANÇADOS</vt:lpstr>
      <vt:lpstr>TOPICOS AVANÇADOS</vt:lpstr>
      <vt:lpstr>TOPICOS AVANÇADOS</vt:lpstr>
      <vt:lpstr>TOPICOS AVANÇADOS</vt:lpstr>
      <vt:lpstr>Oceano azul</vt:lpstr>
      <vt:lpstr>TOPICOS AVANÇADOS</vt:lpstr>
      <vt:lpstr>TOPICOS AVANÇADOS</vt:lpstr>
      <vt:lpstr>TOPICOS AVANÇADOS</vt:lpstr>
      <vt:lpstr>TOPICOS AVANÇADOS</vt:lpstr>
      <vt:lpstr>TOPICOS AVANÇADOS</vt:lpstr>
      <vt:lpstr>TOPICOS AVANÇADOS</vt:lpstr>
    </vt:vector>
  </TitlesOfParts>
  <Company>Kimberly-Clark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l15856</dc:creator>
  <cp:lastModifiedBy>l13003</cp:lastModifiedBy>
  <cp:revision>17</cp:revision>
  <dcterms:created xsi:type="dcterms:W3CDTF">2010-09-28T12:20:37Z</dcterms:created>
  <dcterms:modified xsi:type="dcterms:W3CDTF">2011-03-17T10:30:03Z</dcterms:modified>
</cp:coreProperties>
</file>