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16"/>
  </p:notesMasterIdLst>
  <p:handoutMasterIdLst>
    <p:handoutMasterId r:id="rId17"/>
  </p:handoutMasterIdLst>
  <p:sldIdLst>
    <p:sldId id="1082" r:id="rId2"/>
    <p:sldId id="1116" r:id="rId3"/>
    <p:sldId id="1117" r:id="rId4"/>
    <p:sldId id="1118" r:id="rId5"/>
    <p:sldId id="1120" r:id="rId6"/>
    <p:sldId id="1121" r:id="rId7"/>
    <p:sldId id="1122" r:id="rId8"/>
    <p:sldId id="1119" r:id="rId9"/>
    <p:sldId id="1123" r:id="rId10"/>
    <p:sldId id="1124" r:id="rId11"/>
    <p:sldId id="1125" r:id="rId12"/>
    <p:sldId id="1126" r:id="rId13"/>
    <p:sldId id="1127" r:id="rId14"/>
    <p:sldId id="1128" r:id="rId15"/>
  </p:sldIdLst>
  <p:sldSz cx="9906000" cy="6858000" type="A4"/>
  <p:notesSz cx="9623425" cy="6888163"/>
  <p:custDataLst>
    <p:tags r:id="rId18"/>
  </p:custDataLst>
  <p:defaultTextStyle>
    <a:defPPr>
      <a:defRPr lang="en-US"/>
    </a:defPPr>
    <a:lvl1pPr algn="ctr" rtl="0" fontAlgn="base">
      <a:spcBef>
        <a:spcPct val="20000"/>
      </a:spcBef>
      <a:spcAft>
        <a:spcPct val="0"/>
      </a:spcAft>
      <a:buClr>
        <a:schemeClr val="tx1"/>
      </a:buClr>
      <a:buChar char="•"/>
      <a:defRPr sz="1900" kern="1200">
        <a:solidFill>
          <a:schemeClr val="tx1"/>
        </a:solidFill>
        <a:latin typeface="Arial" charset="0"/>
        <a:ea typeface="+mn-ea"/>
        <a:cs typeface="+mn-cs"/>
      </a:defRPr>
    </a:lvl1pPr>
    <a:lvl2pPr marL="457200" algn="ctr" rtl="0" fontAlgn="base">
      <a:spcBef>
        <a:spcPct val="20000"/>
      </a:spcBef>
      <a:spcAft>
        <a:spcPct val="0"/>
      </a:spcAft>
      <a:buClr>
        <a:schemeClr val="tx1"/>
      </a:buClr>
      <a:buChar char="•"/>
      <a:defRPr sz="1900" kern="1200">
        <a:solidFill>
          <a:schemeClr val="tx1"/>
        </a:solidFill>
        <a:latin typeface="Arial" charset="0"/>
        <a:ea typeface="+mn-ea"/>
        <a:cs typeface="+mn-cs"/>
      </a:defRPr>
    </a:lvl2pPr>
    <a:lvl3pPr marL="914400" algn="ctr" rtl="0" fontAlgn="base">
      <a:spcBef>
        <a:spcPct val="20000"/>
      </a:spcBef>
      <a:spcAft>
        <a:spcPct val="0"/>
      </a:spcAft>
      <a:buClr>
        <a:schemeClr val="tx1"/>
      </a:buClr>
      <a:buChar char="•"/>
      <a:defRPr sz="1900" kern="1200">
        <a:solidFill>
          <a:schemeClr val="tx1"/>
        </a:solidFill>
        <a:latin typeface="Arial" charset="0"/>
        <a:ea typeface="+mn-ea"/>
        <a:cs typeface="+mn-cs"/>
      </a:defRPr>
    </a:lvl3pPr>
    <a:lvl4pPr marL="1371600" algn="ctr" rtl="0" fontAlgn="base">
      <a:spcBef>
        <a:spcPct val="20000"/>
      </a:spcBef>
      <a:spcAft>
        <a:spcPct val="0"/>
      </a:spcAft>
      <a:buClr>
        <a:schemeClr val="tx1"/>
      </a:buClr>
      <a:buChar char="•"/>
      <a:defRPr sz="1900" kern="1200">
        <a:solidFill>
          <a:schemeClr val="tx1"/>
        </a:solidFill>
        <a:latin typeface="Arial" charset="0"/>
        <a:ea typeface="+mn-ea"/>
        <a:cs typeface="+mn-cs"/>
      </a:defRPr>
    </a:lvl4pPr>
    <a:lvl5pPr marL="1828800" algn="ctr" rtl="0" fontAlgn="base">
      <a:spcBef>
        <a:spcPct val="20000"/>
      </a:spcBef>
      <a:spcAft>
        <a:spcPct val="0"/>
      </a:spcAft>
      <a:buClr>
        <a:schemeClr val="tx1"/>
      </a:buClr>
      <a:buChar char="•"/>
      <a:defRPr sz="1900" kern="1200">
        <a:solidFill>
          <a:schemeClr val="tx1"/>
        </a:solidFill>
        <a:latin typeface="Arial" charset="0"/>
        <a:ea typeface="+mn-ea"/>
        <a:cs typeface="+mn-cs"/>
      </a:defRPr>
    </a:lvl5pPr>
    <a:lvl6pPr marL="2286000" algn="l" defTabSz="914400" rtl="0" eaLnBrk="1" latinLnBrk="0" hangingPunct="1">
      <a:defRPr sz="1900" kern="1200">
        <a:solidFill>
          <a:schemeClr val="tx1"/>
        </a:solidFill>
        <a:latin typeface="Arial" charset="0"/>
        <a:ea typeface="+mn-ea"/>
        <a:cs typeface="+mn-cs"/>
      </a:defRPr>
    </a:lvl6pPr>
    <a:lvl7pPr marL="2743200" algn="l" defTabSz="914400" rtl="0" eaLnBrk="1" latinLnBrk="0" hangingPunct="1">
      <a:defRPr sz="1900" kern="1200">
        <a:solidFill>
          <a:schemeClr val="tx1"/>
        </a:solidFill>
        <a:latin typeface="Arial" charset="0"/>
        <a:ea typeface="+mn-ea"/>
        <a:cs typeface="+mn-cs"/>
      </a:defRPr>
    </a:lvl7pPr>
    <a:lvl8pPr marL="3200400" algn="l" defTabSz="914400" rtl="0" eaLnBrk="1" latinLnBrk="0" hangingPunct="1">
      <a:defRPr sz="1900" kern="1200">
        <a:solidFill>
          <a:schemeClr val="tx1"/>
        </a:solidFill>
        <a:latin typeface="Arial" charset="0"/>
        <a:ea typeface="+mn-ea"/>
        <a:cs typeface="+mn-cs"/>
      </a:defRPr>
    </a:lvl8pPr>
    <a:lvl9pPr marL="3657600" algn="l" defTabSz="914400" rtl="0" eaLnBrk="1" latinLnBrk="0" hangingPunct="1">
      <a:defRPr sz="19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808080"/>
    <a:srgbClr val="969696"/>
    <a:srgbClr val="B2B2B2"/>
    <a:srgbClr val="C0C0C0"/>
    <a:srgbClr val="DDDDDD"/>
    <a:srgbClr val="EAEAEA"/>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autoAdjust="0"/>
    <p:restoredTop sz="94660" autoAdjust="0"/>
  </p:normalViewPr>
  <p:slideViewPr>
    <p:cSldViewPr snapToGrid="0">
      <p:cViewPr varScale="1">
        <p:scale>
          <a:sx n="92" d="100"/>
          <a:sy n="92" d="100"/>
        </p:scale>
        <p:origin x="-1734" y="-102"/>
      </p:cViewPr>
      <p:guideLst>
        <p:guide orient="horz"/>
        <p:guide pos="6239"/>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1866"/>
    </p:cViewPr>
  </p:sorterViewPr>
  <p:notesViewPr>
    <p:cSldViewPr snapToGrid="0">
      <p:cViewPr varScale="1">
        <p:scale>
          <a:sx n="54" d="100"/>
          <a:sy n="54" d="100"/>
        </p:scale>
        <p:origin x="-552" y="-72"/>
      </p:cViewPr>
      <p:guideLst>
        <p:guide orient="horz" pos="4338"/>
        <p:guide pos="317"/>
        <p:guide pos="57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4" name="Rectangle 0"/>
          <p:cNvSpPr>
            <a:spLocks noGrp="1" noChangeArrowheads="1"/>
          </p:cNvSpPr>
          <p:nvPr>
            <p:ph type="sldNum" sz="quarter" idx="3"/>
          </p:nvPr>
        </p:nvSpPr>
        <p:spPr bwMode="auto">
          <a:xfrm>
            <a:off x="7910513" y="6543675"/>
            <a:ext cx="1712912" cy="3444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000" smtClean="0"/>
            </a:lvl1pPr>
          </a:lstStyle>
          <a:p>
            <a:pPr>
              <a:defRPr/>
            </a:pPr>
            <a:fld id="{999CF7A1-C39A-4979-9EB3-FC4AFAB4A48A}" type="slidenum">
              <a:rPr lang="en-US"/>
              <a:pPr>
                <a:defRPr/>
              </a:pPr>
              <a:t>‹nº›</a:t>
            </a:fld>
            <a:endParaRPr lang="en-US"/>
          </a:p>
        </p:txBody>
      </p:sp>
    </p:spTree>
    <p:extLst>
      <p:ext uri="{BB962C8B-B14F-4D97-AF65-F5344CB8AC3E}">
        <p14:creationId xmlns:p14="http://schemas.microsoft.com/office/powerpoint/2010/main" val="2690045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5" name="Rectangle 5"/>
          <p:cNvSpPr>
            <a:spLocks noGrp="1" noChangeArrowheads="1"/>
          </p:cNvSpPr>
          <p:nvPr>
            <p:ph type="body" sz="quarter" idx="3"/>
          </p:nvPr>
        </p:nvSpPr>
        <p:spPr bwMode="auto">
          <a:xfrm>
            <a:off x="503238" y="65088"/>
            <a:ext cx="8591550" cy="787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noProof="0" smtClean="0"/>
              <a:t>Nível 1</a:t>
            </a:r>
          </a:p>
          <a:p>
            <a:pPr lvl="1"/>
            <a:r>
              <a:rPr lang="en-US" noProof="0" smtClean="0"/>
              <a:t>Nível 2</a:t>
            </a:r>
          </a:p>
          <a:p>
            <a:pPr lvl="2"/>
            <a:r>
              <a:rPr lang="en-US" noProof="0" smtClean="0"/>
              <a:t>Nível 3</a:t>
            </a:r>
          </a:p>
          <a:p>
            <a:pPr lvl="3"/>
            <a:r>
              <a:rPr lang="en-US" noProof="0" smtClean="0"/>
              <a:t>Nível 4</a:t>
            </a:r>
          </a:p>
        </p:txBody>
      </p:sp>
      <p:sp>
        <p:nvSpPr>
          <p:cNvPr id="7171" name="Rectangle 8"/>
          <p:cNvSpPr>
            <a:spLocks noGrp="1" noRot="1" noChangeAspect="1" noChangeArrowheads="1" noTextEdit="1"/>
          </p:cNvSpPr>
          <p:nvPr>
            <p:ph type="sldImg" idx="2"/>
          </p:nvPr>
        </p:nvSpPr>
        <p:spPr bwMode="auto">
          <a:xfrm>
            <a:off x="503238" y="939800"/>
            <a:ext cx="8591550" cy="5948363"/>
          </a:xfrm>
          <a:prstGeom prst="rect">
            <a:avLst/>
          </a:prstGeom>
          <a:noFill/>
          <a:ln w="9525">
            <a:noFill/>
            <a:miter lim="800000"/>
            <a:headEnd/>
            <a:tailEnd/>
          </a:ln>
        </p:spPr>
      </p:sp>
    </p:spTree>
    <p:extLst>
      <p:ext uri="{BB962C8B-B14F-4D97-AF65-F5344CB8AC3E}">
        <p14:creationId xmlns:p14="http://schemas.microsoft.com/office/powerpoint/2010/main" val="1856839447"/>
      </p:ext>
    </p:extLst>
  </p:cSld>
  <p:clrMap bg1="lt1" tx1="dk1" bg2="lt2" tx2="dk2" accent1="accent1" accent2="accent2" accent3="accent3" accent4="accent4" accent5="accent5" accent6="accent6" hlink="hlink" folHlink="folHlink"/>
  <p:notesStyle>
    <a:lvl1pPr algn="l" rtl="0" eaLnBrk="0" fontAlgn="base" hangingPunct="0">
      <a:spcBef>
        <a:spcPct val="10000"/>
      </a:spcBef>
      <a:spcAft>
        <a:spcPct val="0"/>
      </a:spcAft>
      <a:defRPr sz="1200" kern="1200">
        <a:solidFill>
          <a:schemeClr val="tx1"/>
        </a:solidFill>
        <a:latin typeface="Arial" charset="0"/>
        <a:ea typeface="+mn-ea"/>
        <a:cs typeface="+mn-cs"/>
      </a:defRPr>
    </a:lvl1pPr>
    <a:lvl2pPr marL="152400" indent="-57150" algn="l" rtl="0" eaLnBrk="0" fontAlgn="base" hangingPunct="0">
      <a:spcBef>
        <a:spcPct val="10000"/>
      </a:spcBef>
      <a:spcAft>
        <a:spcPct val="0"/>
      </a:spcAft>
      <a:buChar char="•"/>
      <a:defRPr sz="1200" kern="1200">
        <a:solidFill>
          <a:schemeClr val="tx1"/>
        </a:solidFill>
        <a:latin typeface="Arial" charset="0"/>
        <a:ea typeface="+mn-ea"/>
        <a:cs typeface="+mn-cs"/>
      </a:defRPr>
    </a:lvl2pPr>
    <a:lvl3pPr marL="295275" indent="-104775" algn="l" rtl="0" eaLnBrk="0" fontAlgn="base" hangingPunct="0">
      <a:spcBef>
        <a:spcPct val="10000"/>
      </a:spcBef>
      <a:spcAft>
        <a:spcPct val="0"/>
      </a:spcAft>
      <a:buChar char="–"/>
      <a:defRPr sz="1200" kern="1200">
        <a:solidFill>
          <a:schemeClr val="tx1"/>
        </a:solidFill>
        <a:latin typeface="Arial" charset="0"/>
        <a:ea typeface="+mn-ea"/>
        <a:cs typeface="+mn-cs"/>
      </a:defRPr>
    </a:lvl3pPr>
    <a:lvl4pPr marL="438150" indent="-76200" algn="l" rtl="0" eaLnBrk="0" fontAlgn="base" hangingPunct="0">
      <a:spcBef>
        <a:spcPct val="10000"/>
      </a:spcBef>
      <a:spcAft>
        <a:spcPct val="0"/>
      </a:spcAft>
      <a:buSzPct val="85000"/>
      <a:buChar char="•"/>
      <a:defRPr sz="1200" kern="1200">
        <a:solidFill>
          <a:schemeClr val="tx1"/>
        </a:solidFill>
        <a:latin typeface="Arial"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solidFill>
            <a:srgbClr val="FFFFFF"/>
          </a:solidFill>
          <a:ln>
            <a:solidFill>
              <a:srgbClr val="000000"/>
            </a:solidFill>
          </a:ln>
        </p:spPr>
      </p:sp>
      <p:sp>
        <p:nvSpPr>
          <p:cNvPr id="8195" name="Rectangle 3"/>
          <p:cNvSpPr>
            <a:spLocks noGrp="1" noChangeArrowheads="1"/>
          </p:cNvSpPr>
          <p:nvPr>
            <p:ph type="body" idx="1"/>
          </p:nvPr>
        </p:nvSpPr>
        <p:spPr>
          <a:xfrm>
            <a:off x="503238" y="65088"/>
            <a:ext cx="8591550" cy="182562"/>
          </a:xfrm>
          <a:solidFill>
            <a:srgbClr val="FFFFFF"/>
          </a:solidFill>
          <a:ln>
            <a:solidFill>
              <a:srgbClr val="000000"/>
            </a:solidFill>
          </a:ln>
        </p:spPr>
        <p:txBody>
          <a:bodyPr/>
          <a:lstStyle/>
          <a:p>
            <a:pPr eaLnBrk="1" hangingPunct="1"/>
            <a:endParaRPr lang="pt-B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2002" name="Rectangle 2"/>
          <p:cNvSpPr>
            <a:spLocks noGrp="1" noRot="1" noChangeAspect="1" noChangeArrowheads="1" noTextEdit="1"/>
          </p:cNvSpPr>
          <p:nvPr>
            <p:ph type="sldImg"/>
          </p:nvPr>
        </p:nvSpPr>
        <p:spPr/>
      </p:sp>
      <p:sp>
        <p:nvSpPr>
          <p:cNvPr id="3712003" name="Rectangle 3"/>
          <p:cNvSpPr>
            <a:spLocks noGrp="1" noChangeArrowheads="1"/>
          </p:cNvSpPr>
          <p:nvPr>
            <p:ph type="body" idx="1"/>
          </p:nvPr>
        </p:nvSpPr>
        <p:spPr>
          <a:xfrm>
            <a:off x="503238" y="65088"/>
            <a:ext cx="8591550" cy="182562"/>
          </a:xfrm>
        </p:spPr>
        <p:txBody>
          <a:bodyP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pic>
        <p:nvPicPr>
          <p:cNvPr id="2" name="Picture 14" descr="CCapa Negócios"/>
          <p:cNvPicPr>
            <a:picLocks noChangeAspect="1" noChangeArrowheads="1"/>
          </p:cNvPicPr>
          <p:nvPr userDrawn="1"/>
        </p:nvPicPr>
        <p:blipFill>
          <a:blip r:embed="rId2" cstate="print"/>
          <a:srcRect l="327" t="336" r="342" b="336"/>
          <a:stretch>
            <a:fillRect/>
          </a:stretch>
        </p:blipFill>
        <p:spPr bwMode="auto">
          <a:xfrm>
            <a:off x="0" y="0"/>
            <a:ext cx="99060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pg num"/>
          <p:cNvSpPr>
            <a:spLocks noGrp="1" noChangeArrowheads="1"/>
          </p:cNvSpPr>
          <p:nvPr>
            <p:ph type="sldNum" sz="quarter" idx="10"/>
            <p:custDataLst>
              <p:tags r:id="rId1"/>
            </p:custDataLst>
          </p:nvPr>
        </p:nvSpPr>
        <p:spPr>
          <a:ln/>
        </p:spPr>
        <p:txBody>
          <a:bodyPr/>
          <a:lstStyle>
            <a:lvl1pPr>
              <a:defRPr/>
            </a:lvl1pPr>
          </a:lstStyle>
          <a:p>
            <a:fld id="{9E92A3C5-E65D-4444-9E28-848E9B6E1707}"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7307263" y="169863"/>
            <a:ext cx="2393950" cy="2451100"/>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120650" y="169863"/>
            <a:ext cx="7034213" cy="2451100"/>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pg num"/>
          <p:cNvSpPr>
            <a:spLocks noGrp="1" noChangeArrowheads="1"/>
          </p:cNvSpPr>
          <p:nvPr>
            <p:ph type="sldNum" sz="quarter" idx="10"/>
            <p:custDataLst>
              <p:tags r:id="rId1"/>
            </p:custDataLst>
          </p:nvPr>
        </p:nvSpPr>
        <p:spPr>
          <a:ln/>
        </p:spPr>
        <p:txBody>
          <a:bodyPr/>
          <a:lstStyle>
            <a:lvl1pPr>
              <a:defRPr/>
            </a:lvl1pPr>
          </a:lstStyle>
          <a:p>
            <a:fld id="{A0B544D8-93A2-4515-8556-2EA7D866A900}"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120650" y="169863"/>
            <a:ext cx="8604250" cy="288925"/>
          </a:xfr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168275" y="1201738"/>
            <a:ext cx="9532938" cy="1419225"/>
          </a:xfrm>
        </p:spPr>
        <p:txBody>
          <a:bodyPr/>
          <a:lstStyle/>
          <a:p>
            <a:pPr lvl="0"/>
            <a:endParaRPr lang="pt-BR" noProof="0" smtClean="0"/>
          </a:p>
        </p:txBody>
      </p:sp>
      <p:sp>
        <p:nvSpPr>
          <p:cNvPr id="4" name="pg num"/>
          <p:cNvSpPr>
            <a:spLocks noGrp="1" noChangeArrowheads="1"/>
          </p:cNvSpPr>
          <p:nvPr>
            <p:ph type="sldNum" sz="quarter" idx="10"/>
            <p:custDataLst>
              <p:tags r:id="rId1"/>
            </p:custDataLst>
          </p:nvPr>
        </p:nvSpPr>
        <p:spPr>
          <a:ln/>
        </p:spPr>
        <p:txBody>
          <a:bodyPr/>
          <a:lstStyle>
            <a:lvl1pPr>
              <a:defRPr/>
            </a:lvl1pPr>
          </a:lstStyle>
          <a:p>
            <a:fld id="{E5D9B66C-4DA9-40CF-A30E-593F2FAE7126}"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pg num"/>
          <p:cNvSpPr>
            <a:spLocks noGrp="1" noChangeArrowheads="1"/>
          </p:cNvSpPr>
          <p:nvPr>
            <p:ph type="sldNum" sz="quarter" idx="10"/>
            <p:custDataLst>
              <p:tags r:id="rId1"/>
            </p:custDataLst>
          </p:nvPr>
        </p:nvSpPr>
        <p:spPr>
          <a:ln/>
        </p:spPr>
        <p:txBody>
          <a:bodyPr/>
          <a:lstStyle>
            <a:lvl1pPr>
              <a:defRPr/>
            </a:lvl1pPr>
          </a:lstStyle>
          <a:p>
            <a:fld id="{47B405D8-5E50-4298-8826-D02F2FC6768C}"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82638" y="4406900"/>
            <a:ext cx="84201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fld id="{5E63EAAE-1EB1-4E99-B5C1-4AAAC571CD8D}"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168275" y="1201738"/>
            <a:ext cx="4689475" cy="141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5010150" y="1201738"/>
            <a:ext cx="4691063" cy="141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pg num"/>
          <p:cNvSpPr>
            <a:spLocks noGrp="1" noChangeArrowheads="1"/>
          </p:cNvSpPr>
          <p:nvPr>
            <p:ph type="sldNum" sz="quarter" idx="10"/>
            <p:custDataLst>
              <p:tags r:id="rId1"/>
            </p:custDataLst>
          </p:nvPr>
        </p:nvSpPr>
        <p:spPr>
          <a:ln/>
        </p:spPr>
        <p:txBody>
          <a:bodyPr/>
          <a:lstStyle>
            <a:lvl1pPr>
              <a:defRPr/>
            </a:lvl1pPr>
          </a:lstStyle>
          <a:p>
            <a:fld id="{235CD74E-7C8E-438B-B202-7E64E035B15E}"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95300" y="274638"/>
            <a:ext cx="89154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pg num"/>
          <p:cNvSpPr>
            <a:spLocks noGrp="1" noChangeArrowheads="1"/>
          </p:cNvSpPr>
          <p:nvPr>
            <p:ph type="sldNum" sz="quarter" idx="10"/>
            <p:custDataLst>
              <p:tags r:id="rId1"/>
            </p:custDataLst>
          </p:nvPr>
        </p:nvSpPr>
        <p:spPr>
          <a:ln/>
        </p:spPr>
        <p:txBody>
          <a:bodyPr/>
          <a:lstStyle>
            <a:lvl1pPr>
              <a:defRPr/>
            </a:lvl1pPr>
          </a:lstStyle>
          <a:p>
            <a:fld id="{87D147D4-73E4-4B58-8ED5-54E3298A1242}"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pg num"/>
          <p:cNvSpPr>
            <a:spLocks noGrp="1" noChangeArrowheads="1"/>
          </p:cNvSpPr>
          <p:nvPr>
            <p:ph type="sldNum" sz="quarter" idx="10"/>
            <p:custDataLst>
              <p:tags r:id="rId1"/>
            </p:custDataLst>
          </p:nvPr>
        </p:nvSpPr>
        <p:spPr>
          <a:ln/>
        </p:spPr>
        <p:txBody>
          <a:bodyPr/>
          <a:lstStyle>
            <a:lvl1pPr>
              <a:defRPr/>
            </a:lvl1pPr>
          </a:lstStyle>
          <a:p>
            <a:fld id="{F4F2E64F-B884-42AA-8C6B-C1EF4CEA3AF7}"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fld id="{81AF8335-333B-4BB8-960E-7792D6230F67}"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95300" y="273050"/>
            <a:ext cx="3259138"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fld id="{7FE93292-459E-4E55-BF3E-86F1E34DD1E0}"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941513" y="4800600"/>
            <a:ext cx="59436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fld id="{376BCC69-C11B-4283-854D-2DB16A511F0D}"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133" hidden="1"/>
          <p:cNvGraphicFramePr>
            <a:graphicFrameLocks/>
          </p:cNvGraphicFramePr>
          <p:nvPr>
            <p:custDataLst>
              <p:tags r:id="rId1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8" r:id="rId20" imgW="0" imgH="0" progId="">
                  <p:embed/>
                </p:oleObj>
              </mc:Choice>
              <mc:Fallback>
                <p:oleObj r:id="rId20" imgW="0" imgH="0" progId="">
                  <p:embed/>
                  <p:pic>
                    <p:nvPicPr>
                      <p:cNvPr id="0" name="Rectangle 13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8" name="Rectangle 90"/>
          <p:cNvSpPr>
            <a:spLocks noGrp="1" noChangeArrowheads="1"/>
          </p:cNvSpPr>
          <p:nvPr>
            <p:ph type="body" idx="1"/>
            <p:custDataLst>
              <p:tags r:id="rId16"/>
            </p:custDataLst>
          </p:nvPr>
        </p:nvSpPr>
        <p:spPr bwMode="auto">
          <a:xfrm>
            <a:off x="168275" y="1201738"/>
            <a:ext cx="9532938" cy="141922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Nível 1</a:t>
            </a:r>
          </a:p>
          <a:p>
            <a:pPr lvl="1"/>
            <a:r>
              <a:rPr lang="en-US" smtClean="0"/>
              <a:t>Nível 2</a:t>
            </a:r>
          </a:p>
          <a:p>
            <a:pPr lvl="2"/>
            <a:r>
              <a:rPr lang="en-US" smtClean="0"/>
              <a:t>Nível 3</a:t>
            </a:r>
          </a:p>
          <a:p>
            <a:pPr lvl="3"/>
            <a:r>
              <a:rPr lang="en-US" smtClean="0"/>
              <a:t>Nível 4</a:t>
            </a:r>
          </a:p>
          <a:p>
            <a:pPr lvl="4"/>
            <a:r>
              <a:rPr lang="en-US" smtClean="0"/>
              <a:t>Nível 5</a:t>
            </a:r>
          </a:p>
        </p:txBody>
      </p:sp>
      <p:sp>
        <p:nvSpPr>
          <p:cNvPr id="1029" name="Rectangle 112"/>
          <p:cNvSpPr>
            <a:spLocks noGrp="1" noChangeArrowheads="1"/>
          </p:cNvSpPr>
          <p:nvPr>
            <p:ph type="title"/>
            <p:custDataLst>
              <p:tags r:id="rId17"/>
            </p:custDataLst>
          </p:nvPr>
        </p:nvSpPr>
        <p:spPr bwMode="auto">
          <a:xfrm>
            <a:off x="120650" y="169863"/>
            <a:ext cx="8604250"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pt-BR" smtClean="0"/>
              <a:t>CLIQUE PARA EDITAR O ESTILO DO TÍTULO MESTRE</a:t>
            </a:r>
          </a:p>
        </p:txBody>
      </p:sp>
      <p:pic>
        <p:nvPicPr>
          <p:cNvPr id="1030" name="Picture 132" descr="Fundo Negócios"/>
          <p:cNvPicPr>
            <a:picLocks noChangeAspect="1" noChangeArrowheads="1"/>
          </p:cNvPicPr>
          <p:nvPr userDrawn="1">
            <p:custDataLst>
              <p:tags r:id="rId18"/>
            </p:custDataLst>
          </p:nvPr>
        </p:nvPicPr>
        <p:blipFill>
          <a:blip r:embed="rId21" cstate="print"/>
          <a:srcRect l="504" t="504" r="504" b="504"/>
          <a:stretch>
            <a:fillRect/>
          </a:stretch>
        </p:blipFill>
        <p:spPr bwMode="auto">
          <a:xfrm>
            <a:off x="0" y="0"/>
            <a:ext cx="9906000" cy="6858000"/>
          </a:xfrm>
          <a:prstGeom prst="rect">
            <a:avLst/>
          </a:prstGeom>
          <a:noFill/>
          <a:ln w="9525">
            <a:noFill/>
            <a:miter lim="800000"/>
            <a:headEnd/>
            <a:tailEnd/>
          </a:ln>
        </p:spPr>
      </p:pic>
      <p:sp>
        <p:nvSpPr>
          <p:cNvPr id="2" name="pg num"/>
          <p:cNvSpPr>
            <a:spLocks noGrp="1" noChangeArrowheads="1"/>
          </p:cNvSpPr>
          <p:nvPr>
            <p:ph type="sldNum" sz="quarter" idx="4"/>
            <p:custDataLst>
              <p:tags r:id="rId19"/>
            </p:custDataLst>
          </p:nvPr>
        </p:nvSpPr>
        <p:spPr bwMode="auto">
          <a:xfrm>
            <a:off x="9369425" y="6677025"/>
            <a:ext cx="479425"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spcBef>
                <a:spcPct val="0"/>
              </a:spcBef>
              <a:buClrTx/>
              <a:buFontTx/>
              <a:buNone/>
              <a:defRPr sz="1100">
                <a:latin typeface="Myriad Pro" pitchFamily="34" charset="0"/>
              </a:defRPr>
            </a:lvl1pPr>
          </a:lstStyle>
          <a:p>
            <a:fld id="{603A708E-6903-4679-A6F2-5CB3964A97E7}"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55675" rtl="0" eaLnBrk="0" fontAlgn="base" hangingPunct="0">
        <a:spcBef>
          <a:spcPct val="0"/>
        </a:spcBef>
        <a:spcAft>
          <a:spcPct val="0"/>
        </a:spcAft>
        <a:defRPr sz="1900" b="1">
          <a:solidFill>
            <a:schemeClr val="bg1"/>
          </a:solidFill>
          <a:latin typeface="+mj-lt"/>
          <a:ea typeface="+mj-ea"/>
          <a:cs typeface="+mj-cs"/>
        </a:defRPr>
      </a:lvl1pPr>
      <a:lvl2pPr algn="l" defTabSz="955675" rtl="0" eaLnBrk="0" fontAlgn="base" hangingPunct="0">
        <a:spcBef>
          <a:spcPct val="0"/>
        </a:spcBef>
        <a:spcAft>
          <a:spcPct val="0"/>
        </a:spcAft>
        <a:defRPr sz="1900" b="1">
          <a:solidFill>
            <a:schemeClr val="bg1"/>
          </a:solidFill>
          <a:latin typeface="Myriad Pro" pitchFamily="34" charset="0"/>
        </a:defRPr>
      </a:lvl2pPr>
      <a:lvl3pPr algn="l" defTabSz="955675" rtl="0" eaLnBrk="0" fontAlgn="base" hangingPunct="0">
        <a:spcBef>
          <a:spcPct val="0"/>
        </a:spcBef>
        <a:spcAft>
          <a:spcPct val="0"/>
        </a:spcAft>
        <a:defRPr sz="1900" b="1">
          <a:solidFill>
            <a:schemeClr val="bg1"/>
          </a:solidFill>
          <a:latin typeface="Myriad Pro" pitchFamily="34" charset="0"/>
        </a:defRPr>
      </a:lvl3pPr>
      <a:lvl4pPr algn="l" defTabSz="955675" rtl="0" eaLnBrk="0" fontAlgn="base" hangingPunct="0">
        <a:spcBef>
          <a:spcPct val="0"/>
        </a:spcBef>
        <a:spcAft>
          <a:spcPct val="0"/>
        </a:spcAft>
        <a:defRPr sz="1900" b="1">
          <a:solidFill>
            <a:schemeClr val="bg1"/>
          </a:solidFill>
          <a:latin typeface="Myriad Pro" pitchFamily="34" charset="0"/>
        </a:defRPr>
      </a:lvl4pPr>
      <a:lvl5pPr algn="l" defTabSz="955675" rtl="0" eaLnBrk="0" fontAlgn="base" hangingPunct="0">
        <a:spcBef>
          <a:spcPct val="0"/>
        </a:spcBef>
        <a:spcAft>
          <a:spcPct val="0"/>
        </a:spcAft>
        <a:defRPr sz="1900" b="1">
          <a:solidFill>
            <a:schemeClr val="bg1"/>
          </a:solidFill>
          <a:latin typeface="Myriad Pro" pitchFamily="34" charset="0"/>
        </a:defRPr>
      </a:lvl5pPr>
      <a:lvl6pPr marL="457200" algn="l" defTabSz="955675" rtl="0" fontAlgn="base">
        <a:spcBef>
          <a:spcPct val="0"/>
        </a:spcBef>
        <a:spcAft>
          <a:spcPct val="0"/>
        </a:spcAft>
        <a:defRPr sz="1900" b="1">
          <a:solidFill>
            <a:schemeClr val="bg1"/>
          </a:solidFill>
          <a:latin typeface="Myriad Pro" pitchFamily="34" charset="0"/>
        </a:defRPr>
      </a:lvl6pPr>
      <a:lvl7pPr marL="914400" algn="l" defTabSz="955675" rtl="0" fontAlgn="base">
        <a:spcBef>
          <a:spcPct val="0"/>
        </a:spcBef>
        <a:spcAft>
          <a:spcPct val="0"/>
        </a:spcAft>
        <a:defRPr sz="1900" b="1">
          <a:solidFill>
            <a:schemeClr val="bg1"/>
          </a:solidFill>
          <a:latin typeface="Myriad Pro" pitchFamily="34" charset="0"/>
        </a:defRPr>
      </a:lvl7pPr>
      <a:lvl8pPr marL="1371600" algn="l" defTabSz="955675" rtl="0" fontAlgn="base">
        <a:spcBef>
          <a:spcPct val="0"/>
        </a:spcBef>
        <a:spcAft>
          <a:spcPct val="0"/>
        </a:spcAft>
        <a:defRPr sz="1900" b="1">
          <a:solidFill>
            <a:schemeClr val="bg1"/>
          </a:solidFill>
          <a:latin typeface="Myriad Pro" pitchFamily="34" charset="0"/>
        </a:defRPr>
      </a:lvl8pPr>
      <a:lvl9pPr marL="1828800" algn="l" defTabSz="955675" rtl="0" fontAlgn="base">
        <a:spcBef>
          <a:spcPct val="0"/>
        </a:spcBef>
        <a:spcAft>
          <a:spcPct val="0"/>
        </a:spcAft>
        <a:defRPr sz="1900" b="1">
          <a:solidFill>
            <a:schemeClr val="bg1"/>
          </a:solidFill>
          <a:latin typeface="Myriad Pro" pitchFamily="34" charset="0"/>
        </a:defRPr>
      </a:lvl9pPr>
    </p:titleStyle>
    <p:bodyStyle>
      <a:lvl1pPr marL="342900" indent="-342900" algn="l" defTabSz="955675" rtl="0" eaLnBrk="0" fontAlgn="base" hangingPunct="0">
        <a:spcBef>
          <a:spcPct val="20000"/>
        </a:spcBef>
        <a:spcAft>
          <a:spcPct val="0"/>
        </a:spcAft>
        <a:buClr>
          <a:schemeClr val="tx1"/>
        </a:buClr>
        <a:defRPr sz="1600">
          <a:solidFill>
            <a:schemeClr val="tx1"/>
          </a:solidFill>
          <a:latin typeface="+mn-lt"/>
          <a:ea typeface="+mn-ea"/>
          <a:cs typeface="+mn-cs"/>
        </a:defRPr>
      </a:lvl1pPr>
      <a:lvl2pPr marL="150813" indent="-149225" algn="l" defTabSz="955675" rtl="0" eaLnBrk="0" fontAlgn="base" hangingPunct="0">
        <a:spcBef>
          <a:spcPct val="20000"/>
        </a:spcBef>
        <a:spcAft>
          <a:spcPct val="0"/>
        </a:spcAft>
        <a:buClr>
          <a:schemeClr val="tx1"/>
        </a:buClr>
        <a:buChar char="•"/>
        <a:defRPr sz="1600">
          <a:solidFill>
            <a:schemeClr val="tx1"/>
          </a:solidFill>
          <a:latin typeface="+mn-lt"/>
        </a:defRPr>
      </a:lvl2pPr>
      <a:lvl3pPr marL="323850" indent="-171450" algn="l" defTabSz="955675" rtl="0" eaLnBrk="0" fontAlgn="base" hangingPunct="0">
        <a:spcBef>
          <a:spcPct val="20000"/>
        </a:spcBef>
        <a:spcAft>
          <a:spcPct val="0"/>
        </a:spcAft>
        <a:buClr>
          <a:schemeClr val="tx1"/>
        </a:buClr>
        <a:buChar char="–"/>
        <a:defRPr sz="1600">
          <a:solidFill>
            <a:schemeClr val="tx1"/>
          </a:solidFill>
          <a:latin typeface="+mn-lt"/>
        </a:defRPr>
      </a:lvl3pPr>
      <a:lvl4pPr marL="495300" indent="-150813" algn="l" defTabSz="955675" rtl="0" eaLnBrk="0" fontAlgn="base" hangingPunct="0">
        <a:spcBef>
          <a:spcPct val="20000"/>
        </a:spcBef>
        <a:spcAft>
          <a:spcPct val="0"/>
        </a:spcAft>
        <a:buClr>
          <a:schemeClr val="tx1"/>
        </a:buClr>
        <a:buSzPct val="80000"/>
        <a:buChar char="•"/>
        <a:defRPr sz="1600">
          <a:solidFill>
            <a:schemeClr val="tx1"/>
          </a:solidFill>
          <a:latin typeface="+mn-lt"/>
        </a:defRPr>
      </a:lvl4pPr>
      <a:lvl5pPr marL="696913" indent="-200025" algn="l" defTabSz="955675" rtl="0" eaLnBrk="0" fontAlgn="base" hangingPunct="0">
        <a:spcBef>
          <a:spcPct val="20000"/>
        </a:spcBef>
        <a:spcAft>
          <a:spcPct val="0"/>
        </a:spcAft>
        <a:buClr>
          <a:schemeClr val="tx1"/>
        </a:buClr>
        <a:buSzPct val="80000"/>
        <a:buChar char="–"/>
        <a:defRPr sz="1600">
          <a:solidFill>
            <a:schemeClr val="tx1"/>
          </a:solidFill>
          <a:latin typeface="+mn-lt"/>
        </a:defRPr>
      </a:lvl5pPr>
      <a:lvl6pPr marL="1154113" indent="-200025" algn="l" defTabSz="955675" rtl="0" fontAlgn="base">
        <a:spcBef>
          <a:spcPct val="20000"/>
        </a:spcBef>
        <a:spcAft>
          <a:spcPct val="0"/>
        </a:spcAft>
        <a:buClr>
          <a:schemeClr val="tx1"/>
        </a:buClr>
        <a:buSzPct val="80000"/>
        <a:buChar char="–"/>
        <a:defRPr sz="1600">
          <a:solidFill>
            <a:schemeClr val="tx1"/>
          </a:solidFill>
          <a:latin typeface="+mn-lt"/>
        </a:defRPr>
      </a:lvl6pPr>
      <a:lvl7pPr marL="1611313" indent="-200025" algn="l" defTabSz="955675" rtl="0" fontAlgn="base">
        <a:spcBef>
          <a:spcPct val="20000"/>
        </a:spcBef>
        <a:spcAft>
          <a:spcPct val="0"/>
        </a:spcAft>
        <a:buClr>
          <a:schemeClr val="tx1"/>
        </a:buClr>
        <a:buSzPct val="80000"/>
        <a:buChar char="–"/>
        <a:defRPr sz="1600">
          <a:solidFill>
            <a:schemeClr val="tx1"/>
          </a:solidFill>
          <a:latin typeface="+mn-lt"/>
        </a:defRPr>
      </a:lvl7pPr>
      <a:lvl8pPr marL="2068513" indent="-200025" algn="l" defTabSz="955675" rtl="0" fontAlgn="base">
        <a:spcBef>
          <a:spcPct val="20000"/>
        </a:spcBef>
        <a:spcAft>
          <a:spcPct val="0"/>
        </a:spcAft>
        <a:buClr>
          <a:schemeClr val="tx1"/>
        </a:buClr>
        <a:buSzPct val="80000"/>
        <a:buChar char="–"/>
        <a:defRPr sz="1600">
          <a:solidFill>
            <a:schemeClr val="tx1"/>
          </a:solidFill>
          <a:latin typeface="+mn-lt"/>
        </a:defRPr>
      </a:lvl8pPr>
      <a:lvl9pPr marL="2525713" indent="-200025" algn="l" defTabSz="955675" rtl="0" fontAlgn="base">
        <a:spcBef>
          <a:spcPct val="20000"/>
        </a:spcBef>
        <a:spcAft>
          <a:spcPct val="0"/>
        </a:spcAft>
        <a:buClr>
          <a:schemeClr val="tx1"/>
        </a:buClr>
        <a:buSzPct val="80000"/>
        <a:buChar char="–"/>
        <a:defRPr sz="16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15" descr="Capa Negócios"/>
          <p:cNvPicPr>
            <a:picLocks noChangeAspect="1" noChangeArrowheads="1"/>
          </p:cNvPicPr>
          <p:nvPr/>
        </p:nvPicPr>
        <p:blipFill>
          <a:blip r:embed="rId3" cstate="print"/>
          <a:srcRect l="238" t="252" r="252" b="252"/>
          <a:stretch>
            <a:fillRect/>
          </a:stretch>
        </p:blipFill>
        <p:spPr bwMode="auto">
          <a:xfrm>
            <a:off x="0" y="0"/>
            <a:ext cx="9906000" cy="68580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9</a:t>
            </a:fld>
            <a:endParaRPr lang="en-US"/>
          </a:p>
        </p:txBody>
      </p:sp>
      <p:sp>
        <p:nvSpPr>
          <p:cNvPr id="4" name="Título 1"/>
          <p:cNvSpPr>
            <a:spLocks noGrp="1"/>
          </p:cNvSpPr>
          <p:nvPr>
            <p:ph type="title"/>
          </p:nvPr>
        </p:nvSpPr>
        <p:spPr>
          <a:xfrm>
            <a:off x="434749" y="701245"/>
            <a:ext cx="8229600" cy="430887"/>
          </a:xfrm>
        </p:spPr>
        <p:txBody>
          <a:bodyPr/>
          <a:lstStyle/>
          <a:p>
            <a:pPr>
              <a:defRPr/>
            </a:pPr>
            <a:r>
              <a:rPr lang="pt-BR" sz="2800" b="1" dirty="0" smtClean="0">
                <a:solidFill>
                  <a:schemeClr val="tx2"/>
                </a:solidFill>
              </a:rPr>
              <a:t>Fundamentos </a:t>
            </a:r>
            <a:endParaRPr lang="pt-BR" sz="2800" b="1" dirty="0">
              <a:solidFill>
                <a:schemeClr val="tx2"/>
              </a:solidFill>
            </a:endParaRPr>
          </a:p>
        </p:txBody>
      </p:sp>
      <p:sp>
        <p:nvSpPr>
          <p:cNvPr id="5" name="Espaço Reservado para Conteúdo 2"/>
          <p:cNvSpPr txBox="1">
            <a:spLocks/>
          </p:cNvSpPr>
          <p:nvPr/>
        </p:nvSpPr>
        <p:spPr>
          <a:xfrm>
            <a:off x="363310" y="1054007"/>
            <a:ext cx="9329330" cy="478155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 typeface="Wingdings" pitchFamily="2" charset="2"/>
              <a:buNone/>
              <a:tabLst/>
              <a:defRPr/>
            </a:pPr>
            <a:endParaRPr kumimoji="0" lang="pt-BR" sz="1400" b="1" i="0" u="sng"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 typeface="Wingdings" pitchFamily="2" charset="2"/>
              <a:buNone/>
              <a:tabLst/>
              <a:defRPr/>
            </a:pPr>
            <a:r>
              <a:rPr kumimoji="0" lang="pt-BR" sz="1400" b="1" i="0" u="sng" strike="noStrike" kern="0" cap="none" spc="0" normalizeH="0" baseline="0" noProof="0" dirty="0" smtClean="0">
                <a:ln>
                  <a:noFill/>
                </a:ln>
                <a:solidFill>
                  <a:schemeClr val="tx2"/>
                </a:solidFill>
                <a:effectLst/>
                <a:uLnTx/>
                <a:uFillTx/>
                <a:latin typeface="+mn-lt"/>
                <a:ea typeface="+mn-ea"/>
                <a:cs typeface="+mn-cs"/>
              </a:rPr>
              <a:t>Estados da Demanda:</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lang="pt-BR" sz="1400" kern="0" dirty="0" smtClean="0">
              <a:solidFill>
                <a:schemeClr val="tx2"/>
              </a:solidFill>
              <a:latin typeface="+mn-lt"/>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Negativa: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não gostam do produto e podem até mesmo pagar para evitá-lo.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lang="pt-BR" sz="1400" b="1" kern="0" dirty="0" smtClean="0">
                <a:solidFill>
                  <a:schemeClr val="tx2"/>
                </a:solidFill>
                <a:latin typeface="+mn-lt"/>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Inexistente: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não conhecem o produto ou não estão interessados nele.</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Latente: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compartilham uma forte necessidade que não pode ser satisfeita por</a:t>
            </a:r>
            <a:r>
              <a:rPr kumimoji="0" lang="pt-BR" sz="1400" b="0" i="0" u="none" strike="noStrike" kern="0" cap="none" spc="0" normalizeH="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nenhum produto existente no mercado.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em Declínio: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começam a comprar o produto com menos freqüência ou deixam de comprá-lo.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Irregular: </a:t>
            </a:r>
            <a:r>
              <a:rPr kumimoji="0" lang="pt-BR" sz="1400" b="0" i="0" u="none" strike="noStrike" kern="0" cap="none" spc="0" normalizeH="0" baseline="0" noProof="0" dirty="0" smtClean="0">
                <a:ln>
                  <a:noFill/>
                </a:ln>
                <a:solidFill>
                  <a:schemeClr val="tx2"/>
                </a:solidFill>
                <a:effectLst/>
                <a:uLnTx/>
                <a:uFillTx/>
                <a:latin typeface="+mn-lt"/>
                <a:ea typeface="+mn-ea"/>
                <a:cs typeface="+mn-cs"/>
              </a:rPr>
              <a:t>as compras dos consumidores podem ser sazonais ou variar de acordo com o mês, a semana, o dia ou o horário.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Plena: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compram adequadamente todos os produtos colocados no mercado.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Excessiva: </a:t>
            </a:r>
            <a:r>
              <a:rPr kumimoji="0" lang="pt-BR" sz="1400" b="0" i="0" u="none" strike="noStrike" kern="0" cap="none" spc="0" normalizeH="0" baseline="0" noProof="0" dirty="0" smtClean="0">
                <a:ln>
                  <a:noFill/>
                </a:ln>
                <a:solidFill>
                  <a:schemeClr val="tx2"/>
                </a:solidFill>
                <a:effectLst/>
                <a:uLnTx/>
                <a:uFillTx/>
                <a:latin typeface="+mn-lt"/>
                <a:ea typeface="+mn-ea"/>
                <a:cs typeface="+mn-cs"/>
              </a:rPr>
              <a:t>há mais consumidores interessados em comprar o produto do que produtos disponíveis.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none" strike="noStrike" kern="0" cap="none" spc="0" normalizeH="0" baseline="0" noProof="0" dirty="0" smtClean="0">
                <a:ln>
                  <a:noFill/>
                </a:ln>
                <a:solidFill>
                  <a:schemeClr val="tx2"/>
                </a:solidFill>
                <a:effectLst/>
                <a:uLnTx/>
                <a:uFillTx/>
                <a:latin typeface="+mn-lt"/>
                <a:ea typeface="+mn-ea"/>
                <a:cs typeface="+mn-cs"/>
              </a:rPr>
              <a:t>Demanda Indesejada: </a:t>
            </a:r>
            <a:r>
              <a:rPr kumimoji="0" lang="pt-BR" sz="1400" b="0" i="0" u="none" strike="noStrike" kern="0" cap="none" spc="0" normalizeH="0" baseline="0" noProof="0" dirty="0" smtClean="0">
                <a:ln>
                  <a:noFill/>
                </a:ln>
                <a:solidFill>
                  <a:schemeClr val="tx2"/>
                </a:solidFill>
                <a:effectLst/>
                <a:uLnTx/>
                <a:uFillTx/>
                <a:latin typeface="+mn-lt"/>
                <a:ea typeface="+mn-ea"/>
                <a:cs typeface="+mn-cs"/>
              </a:rPr>
              <a:t>os consumidores se sentem atraídos por produtos que têm conseqüências sociais indesejadas.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a:ln>
                <a:noFill/>
              </a:ln>
              <a:solidFill>
                <a:schemeClr val="tx2"/>
              </a:solidFill>
              <a:effectLst/>
              <a:uLnTx/>
              <a:uFillTx/>
              <a:latin typeface="+mn-lt"/>
              <a:ea typeface="+mn-ea"/>
              <a:cs typeface="+mn-cs"/>
            </a:endParaRPr>
          </a:p>
        </p:txBody>
      </p:sp>
      <p:sp>
        <p:nvSpPr>
          <p:cNvPr id="6" name="Rectangle 15"/>
          <p:cNvSpPr txBox="1">
            <a:spLocks noChangeArrowheads="1"/>
          </p:cNvSpPr>
          <p:nvPr/>
        </p:nvSpPr>
        <p:spPr bwMode="auto">
          <a:xfrm>
            <a:off x="120650" y="168132"/>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smtClean="0">
                <a:ln>
                  <a:noFill/>
                </a:ln>
                <a:solidFill>
                  <a:schemeClr val="bg1"/>
                </a:solidFill>
                <a:effectLst/>
                <a:uLnTx/>
                <a:uFillTx/>
                <a:latin typeface="+mj-lt"/>
                <a:ea typeface="+mj-ea"/>
                <a:cs typeface="+mj-cs"/>
              </a:rPr>
              <a:t>Conceitos Centrais de Marketing</a:t>
            </a:r>
            <a:endParaRPr kumimoji="0" lang="pt-BR" sz="1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10</a:t>
            </a:fld>
            <a:endParaRPr lang="en-US"/>
          </a:p>
        </p:txBody>
      </p:sp>
      <p:sp>
        <p:nvSpPr>
          <p:cNvPr id="4" name="Título 1"/>
          <p:cNvSpPr>
            <a:spLocks noGrp="1"/>
          </p:cNvSpPr>
          <p:nvPr>
            <p:ph type="title"/>
          </p:nvPr>
        </p:nvSpPr>
        <p:spPr>
          <a:xfrm>
            <a:off x="509451" y="878888"/>
            <a:ext cx="8229600" cy="430887"/>
          </a:xfrm>
        </p:spPr>
        <p:txBody>
          <a:bodyPr/>
          <a:lstStyle/>
          <a:p>
            <a:pPr>
              <a:defRPr/>
            </a:pPr>
            <a:r>
              <a:rPr lang="pt-BR" sz="2800" b="1" dirty="0" smtClean="0">
                <a:solidFill>
                  <a:schemeClr val="tx2"/>
                </a:solidFill>
              </a:rPr>
              <a:t>Fundamentos </a:t>
            </a:r>
            <a:endParaRPr lang="pt-BR" sz="2800" b="1" dirty="0">
              <a:solidFill>
                <a:schemeClr val="tx2"/>
              </a:solidFill>
            </a:endParaRPr>
          </a:p>
        </p:txBody>
      </p:sp>
      <p:sp>
        <p:nvSpPr>
          <p:cNvPr id="5" name="Espaço Reservado para Conteúdo 2"/>
          <p:cNvSpPr txBox="1">
            <a:spLocks/>
          </p:cNvSpPr>
          <p:nvPr/>
        </p:nvSpPr>
        <p:spPr>
          <a:xfrm>
            <a:off x="428625" y="1357313"/>
            <a:ext cx="9068072" cy="449580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sng" strike="noStrike" kern="0" cap="none" spc="0" normalizeH="0" baseline="0" noProof="0" dirty="0" smtClean="0">
                <a:ln>
                  <a:noFill/>
                </a:ln>
                <a:solidFill>
                  <a:schemeClr val="tx2"/>
                </a:solidFill>
                <a:effectLst/>
                <a:uLnTx/>
                <a:uFillTx/>
                <a:latin typeface="+mn-lt"/>
                <a:ea typeface="+mn-ea"/>
                <a:cs typeface="+mn-cs"/>
              </a:rPr>
              <a:t>Mercado</a:t>
            </a:r>
            <a:r>
              <a:rPr kumimoji="0" lang="pt-BR" sz="14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Local físico onde compradores e vendedores se reuniam para comprar e vender seus produtos.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Os economistas definem um mercado como um conjunto de compradores e vendedores que efetuam transações relativas a determinado produto ou classe de produto.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Os profissionais de marketing usam o termo para abranger vários agrupamentos de clientes. Eles vêem os vendedores como o setor e os compradores como o mercado.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O conceito de troca leva ao conceito de mercado. O mercado é um grupo de compradores reais e potenciais de um produto. Esses compradores têm uma necessidade ou desejo específico, que pode ser satisfeito através da troca. Assim o tamanho de um mercado depende do número de pessoas que apresentam necessidades, têm recursos para fazer trocas e estão dispostas a oferecer estes recursos em troca do que desejam.</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Mercado-alvo é aquele para o qual a empresa irá direcionar seus investimentos e focar sua estratégia de marketing. Ele é selecionado com base na análise de atratividade e competitividade realizada pelos profissionais de marketing.</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Análise de atratividade de mercado consiste no dimensionamento da demanda potencial e dos resultados de receitas e lucros a serem alcançados pela empresa, ao longo do ciclo de vida do produto.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200" b="0" i="0" u="none" strike="noStrike" kern="0" cap="none" spc="0" normalizeH="0" baseline="0" noProof="0" dirty="0">
              <a:ln>
                <a:noFill/>
              </a:ln>
              <a:solidFill>
                <a:schemeClr val="tx2"/>
              </a:solidFill>
              <a:effectLst/>
              <a:uLnTx/>
              <a:uFillTx/>
              <a:latin typeface="+mn-lt"/>
              <a:ea typeface="+mn-ea"/>
              <a:cs typeface="+mn-cs"/>
            </a:endParaRPr>
          </a:p>
        </p:txBody>
      </p:sp>
      <p:sp>
        <p:nvSpPr>
          <p:cNvPr id="6" name="Rectangle 15"/>
          <p:cNvSpPr txBox="1">
            <a:spLocks noChangeArrowheads="1"/>
          </p:cNvSpPr>
          <p:nvPr/>
        </p:nvSpPr>
        <p:spPr bwMode="auto">
          <a:xfrm>
            <a:off x="120650" y="168132"/>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smtClean="0">
                <a:ln>
                  <a:noFill/>
                </a:ln>
                <a:solidFill>
                  <a:schemeClr val="bg1"/>
                </a:solidFill>
                <a:effectLst/>
                <a:uLnTx/>
                <a:uFillTx/>
                <a:latin typeface="+mj-lt"/>
                <a:ea typeface="+mj-ea"/>
                <a:cs typeface="+mj-cs"/>
              </a:rPr>
              <a:t>Conceitos Centrais de Marketing</a:t>
            </a:r>
            <a:endParaRPr kumimoji="0" lang="pt-BR" sz="1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11</a:t>
            </a:fld>
            <a:endParaRPr lang="en-US"/>
          </a:p>
        </p:txBody>
      </p:sp>
      <p:sp>
        <p:nvSpPr>
          <p:cNvPr id="4" name="Título 1"/>
          <p:cNvSpPr>
            <a:spLocks noGrp="1"/>
          </p:cNvSpPr>
          <p:nvPr>
            <p:ph type="title"/>
          </p:nvPr>
        </p:nvSpPr>
        <p:spPr>
          <a:xfrm>
            <a:off x="457200" y="839702"/>
            <a:ext cx="8229600" cy="430887"/>
          </a:xfrm>
        </p:spPr>
        <p:txBody>
          <a:bodyPr/>
          <a:lstStyle/>
          <a:p>
            <a:pPr>
              <a:defRPr/>
            </a:pPr>
            <a:r>
              <a:rPr lang="pt-BR" sz="2800" b="1" dirty="0" smtClean="0">
                <a:solidFill>
                  <a:schemeClr val="tx2"/>
                </a:solidFill>
              </a:rPr>
              <a:t>Fundamentos</a:t>
            </a:r>
            <a:r>
              <a:rPr lang="pt-BR" dirty="0" smtClean="0">
                <a:solidFill>
                  <a:schemeClr val="tx2"/>
                </a:solidFill>
              </a:rPr>
              <a:t> </a:t>
            </a:r>
            <a:endParaRPr lang="pt-BR" dirty="0">
              <a:solidFill>
                <a:schemeClr val="tx2"/>
              </a:solidFill>
            </a:endParaRPr>
          </a:p>
        </p:txBody>
      </p:sp>
      <p:sp>
        <p:nvSpPr>
          <p:cNvPr id="5" name="Espaço Reservado para Conteúdo 2"/>
          <p:cNvSpPr txBox="1">
            <a:spLocks/>
          </p:cNvSpPr>
          <p:nvPr/>
        </p:nvSpPr>
        <p:spPr>
          <a:xfrm>
            <a:off x="457200" y="1600200"/>
            <a:ext cx="9026434" cy="449580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sng" strike="noStrike" kern="0" cap="none" spc="0" normalizeH="0" baseline="0" noProof="0" dirty="0" smtClean="0">
                <a:ln>
                  <a:noFill/>
                </a:ln>
                <a:solidFill>
                  <a:schemeClr val="tx2"/>
                </a:solidFill>
                <a:effectLst/>
                <a:uLnTx/>
                <a:uFillTx/>
                <a:latin typeface="+mn-lt"/>
                <a:ea typeface="+mn-ea"/>
                <a:cs typeface="+mn-cs"/>
              </a:rPr>
              <a:t>Principais Mercados de Clientes</a:t>
            </a:r>
            <a:r>
              <a:rPr kumimoji="0" lang="pt-BR" sz="14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Mercado Consumidor: correspondem aos clientes finais de um dado produto.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Mercado Organizacional: empresas que vendem bens e serviços para outras empresas.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Mercado Global: empresas que vendem seus produtos e serviços no mercado global ou internacional.</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Mercados sem Fins Lucrativos (Terceiro Setor e Governamental): empresas que vendem seus</a:t>
            </a:r>
            <a:r>
              <a:rPr kumimoji="0" lang="pt-BR" sz="1400" b="0" i="0" u="none" strike="noStrike" kern="0" cap="none" spc="0" normalizeH="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produtos a organizações sem fins lucrativos.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Segmento de Mercado ou segmentação de mercado é o processo de dividir um mercado em grupos de compradores potenciais que têm necessidades e desejos, percepções de valor ou comportamentos de compra semelhantes, tendo como objetivo elaborar programas de marketing mais eficientes e orientados para um ou mais segmentos selecionados.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a:ln>
                <a:noFill/>
              </a:ln>
              <a:solidFill>
                <a:schemeClr val="tx2"/>
              </a:solidFill>
              <a:effectLst/>
              <a:uLnTx/>
              <a:uFillTx/>
              <a:latin typeface="+mn-lt"/>
              <a:ea typeface="+mn-ea"/>
              <a:cs typeface="+mn-cs"/>
            </a:endParaRPr>
          </a:p>
        </p:txBody>
      </p:sp>
      <p:sp>
        <p:nvSpPr>
          <p:cNvPr id="6" name="Rectangle 15"/>
          <p:cNvSpPr txBox="1">
            <a:spLocks noChangeArrowheads="1"/>
          </p:cNvSpPr>
          <p:nvPr/>
        </p:nvSpPr>
        <p:spPr bwMode="auto">
          <a:xfrm>
            <a:off x="120650" y="168132"/>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smtClean="0">
                <a:ln>
                  <a:noFill/>
                </a:ln>
                <a:solidFill>
                  <a:schemeClr val="bg1"/>
                </a:solidFill>
                <a:effectLst/>
                <a:uLnTx/>
                <a:uFillTx/>
                <a:latin typeface="+mj-lt"/>
                <a:ea typeface="+mj-ea"/>
                <a:cs typeface="+mj-cs"/>
              </a:rPr>
              <a:t>Conceitos Centrais de Marketing</a:t>
            </a:r>
            <a:endParaRPr kumimoji="0" lang="pt-BR" sz="1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12</a:t>
            </a:fld>
            <a:endParaRPr lang="en-US"/>
          </a:p>
        </p:txBody>
      </p:sp>
      <p:sp>
        <p:nvSpPr>
          <p:cNvPr id="4" name="Título 1"/>
          <p:cNvSpPr>
            <a:spLocks noGrp="1"/>
          </p:cNvSpPr>
          <p:nvPr>
            <p:ph type="title"/>
          </p:nvPr>
        </p:nvSpPr>
        <p:spPr>
          <a:xfrm>
            <a:off x="483325" y="692789"/>
            <a:ext cx="8229600" cy="430887"/>
          </a:xfrm>
        </p:spPr>
        <p:txBody>
          <a:bodyPr/>
          <a:lstStyle/>
          <a:p>
            <a:pPr>
              <a:defRPr/>
            </a:pPr>
            <a:r>
              <a:rPr lang="pt-BR" sz="2800" b="1" dirty="0" smtClean="0">
                <a:solidFill>
                  <a:schemeClr val="tx2"/>
                </a:solidFill>
              </a:rPr>
              <a:t>Conclusão</a:t>
            </a:r>
            <a:endParaRPr lang="pt-BR" sz="2800" b="1" dirty="0">
              <a:solidFill>
                <a:schemeClr val="tx2"/>
              </a:solidFill>
            </a:endParaRPr>
          </a:p>
        </p:txBody>
      </p:sp>
      <p:sp>
        <p:nvSpPr>
          <p:cNvPr id="5" name="Espaço Reservado para Conteúdo 2"/>
          <p:cNvSpPr txBox="1">
            <a:spLocks/>
          </p:cNvSpPr>
          <p:nvPr/>
        </p:nvSpPr>
        <p:spPr>
          <a:xfrm>
            <a:off x="428625" y="1248322"/>
            <a:ext cx="8976632" cy="449580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Podemos dizer com certa segurança que o mercado não é mais o que era antes’.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Ele está radicalmente diferente, em virtude de forças sociais importantes e algumas vezes interligadas que criaram novos comportamentos, oportunidades e desafios, tais como: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Mudança Tecnológica,</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Globalização,</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Desregulamentação,</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Privatização,</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Aumento de Poder do Cliente,</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Customização,</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Concorrência Ampliada,</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Convergência Setorial,</a:t>
            </a:r>
          </a:p>
          <a:p>
            <a:pPr marL="150813" marR="0" lvl="1" indent="-149225" algn="l" defTabSz="955675" rtl="0" eaLnBrk="0" fontAlgn="base" latinLnBrk="0" hangingPunct="0">
              <a:lnSpc>
                <a:spcPct val="100000"/>
              </a:lnSpc>
              <a:spcBef>
                <a:spcPct val="20000"/>
              </a:spcBef>
              <a:spcAft>
                <a:spcPct val="0"/>
              </a:spcAft>
              <a:buClr>
                <a:schemeClr val="tx1"/>
              </a:buClr>
              <a:buSzTx/>
              <a:buFontTx/>
              <a:buChar char="•"/>
              <a:tabLst/>
              <a:defRPr/>
            </a:pPr>
            <a:r>
              <a:rPr kumimoji="0" lang="pt-BR" sz="2000" b="1" i="0" u="none" strike="noStrike" kern="0" cap="none" spc="0" normalizeH="0" baseline="0" noProof="0" dirty="0" smtClean="0">
                <a:ln>
                  <a:noFill/>
                </a:ln>
                <a:solidFill>
                  <a:schemeClr val="tx2"/>
                </a:solidFill>
                <a:effectLst/>
                <a:uLnTx/>
                <a:uFillTx/>
                <a:latin typeface="+mn-lt"/>
              </a:rPr>
              <a:t>Transformação no Varejo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6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4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a:ln>
                <a:noFill/>
              </a:ln>
              <a:solidFill>
                <a:schemeClr val="tx2"/>
              </a:solidFill>
              <a:effectLst/>
              <a:uLnTx/>
              <a:uFillTx/>
              <a:latin typeface="+mn-lt"/>
              <a:ea typeface="+mn-ea"/>
              <a:cs typeface="+mn-cs"/>
            </a:endParaRPr>
          </a:p>
        </p:txBody>
      </p:sp>
      <p:sp>
        <p:nvSpPr>
          <p:cNvPr id="6" name="Rectangle 5"/>
          <p:cNvSpPr/>
          <p:nvPr/>
        </p:nvSpPr>
        <p:spPr>
          <a:xfrm>
            <a:off x="4710253" y="2160278"/>
            <a:ext cx="4953000" cy="3600986"/>
          </a:xfrm>
          <a:prstGeom prst="rect">
            <a:avLst/>
          </a:prstGeom>
        </p:spPr>
        <p:txBody>
          <a:bodyPr>
            <a:spAutoFit/>
          </a:bodyPr>
          <a:lstStyle/>
          <a:p>
            <a:pPr marL="150813" lvl="1" indent="-149225" algn="l" defTabSz="955675" eaLnBrk="0" hangingPunct="0">
              <a:defRPr/>
            </a:pPr>
            <a:r>
              <a:rPr lang="pt-BR" sz="2000" b="1" kern="0" dirty="0" smtClean="0">
                <a:solidFill>
                  <a:schemeClr val="tx2"/>
                </a:solidFill>
              </a:rPr>
              <a:t>Marketing de relacionamento,</a:t>
            </a:r>
          </a:p>
          <a:p>
            <a:pPr marL="150813" lvl="1" indent="-149225" algn="l" defTabSz="955675" eaLnBrk="0" hangingPunct="0">
              <a:defRPr/>
            </a:pPr>
            <a:r>
              <a:rPr lang="pt-BR" sz="2000" b="1" kern="0" dirty="0" smtClean="0">
                <a:solidFill>
                  <a:schemeClr val="tx2"/>
                </a:solidFill>
              </a:rPr>
              <a:t>Marketing de fidelização ou de retenção,</a:t>
            </a:r>
          </a:p>
          <a:p>
            <a:pPr marL="150813" lvl="1" indent="-149225" algn="l" defTabSz="955675" eaLnBrk="0" hangingPunct="0">
              <a:defRPr/>
            </a:pPr>
            <a:r>
              <a:rPr lang="pt-BR" sz="2000" b="1" kern="0" dirty="0" smtClean="0">
                <a:solidFill>
                  <a:schemeClr val="tx2"/>
                </a:solidFill>
              </a:rPr>
              <a:t>Marketing individualizado,</a:t>
            </a:r>
          </a:p>
          <a:p>
            <a:pPr marL="150813" lvl="1" indent="-149225" algn="l" defTabSz="955675" eaLnBrk="0" hangingPunct="0">
              <a:defRPr/>
            </a:pPr>
            <a:r>
              <a:rPr lang="pt-BR" sz="2000" b="1" kern="0" dirty="0" smtClean="0">
                <a:solidFill>
                  <a:schemeClr val="tx2"/>
                </a:solidFill>
              </a:rPr>
              <a:t>Gerenciamento do relacionamento com o cliente,</a:t>
            </a:r>
          </a:p>
          <a:p>
            <a:pPr marL="150813" lvl="1" indent="-149225" algn="l" defTabSz="955675" eaLnBrk="0" hangingPunct="0">
              <a:defRPr/>
            </a:pPr>
            <a:r>
              <a:rPr lang="pt-BR" sz="2000" b="1" kern="0" dirty="0" smtClean="0">
                <a:solidFill>
                  <a:schemeClr val="tx2"/>
                </a:solidFill>
              </a:rPr>
              <a:t>Marketing de transação,</a:t>
            </a:r>
          </a:p>
          <a:p>
            <a:pPr marL="150813" lvl="1" indent="-149225" algn="l" defTabSz="955675" eaLnBrk="0" hangingPunct="0">
              <a:defRPr/>
            </a:pPr>
            <a:r>
              <a:rPr lang="pt-BR" sz="2000" b="1" kern="0" dirty="0" smtClean="0">
                <a:solidFill>
                  <a:schemeClr val="tx2"/>
                </a:solidFill>
              </a:rPr>
              <a:t>Marketing pessoal,</a:t>
            </a:r>
          </a:p>
          <a:p>
            <a:pPr marL="150813" lvl="1" indent="-149225" algn="l" defTabSz="955675" eaLnBrk="0" hangingPunct="0">
              <a:defRPr/>
            </a:pPr>
            <a:r>
              <a:rPr lang="pt-BR" sz="2000" b="1" kern="0" dirty="0" smtClean="0">
                <a:solidFill>
                  <a:schemeClr val="tx2"/>
                </a:solidFill>
              </a:rPr>
              <a:t>Marketing Internacional,</a:t>
            </a:r>
          </a:p>
          <a:p>
            <a:pPr marL="150813" lvl="1" indent="-149225" algn="l" defTabSz="955675" eaLnBrk="0" hangingPunct="0">
              <a:defRPr/>
            </a:pPr>
            <a:r>
              <a:rPr lang="pt-BR" sz="2000" b="1" kern="0" dirty="0" smtClean="0">
                <a:solidFill>
                  <a:schemeClr val="tx2"/>
                </a:solidFill>
              </a:rPr>
              <a:t>Marketing Interativo</a:t>
            </a:r>
            <a:r>
              <a:rPr lang="pt-BR" sz="1600" kern="0" dirty="0" smtClean="0">
                <a:solidFill>
                  <a:schemeClr val="tx2"/>
                </a:solidFill>
              </a:rPr>
              <a:t>.</a:t>
            </a:r>
          </a:p>
        </p:txBody>
      </p:sp>
      <p:sp>
        <p:nvSpPr>
          <p:cNvPr id="7" name="Rectangle 15"/>
          <p:cNvSpPr txBox="1">
            <a:spLocks noChangeArrowheads="1"/>
          </p:cNvSpPr>
          <p:nvPr/>
        </p:nvSpPr>
        <p:spPr bwMode="auto">
          <a:xfrm>
            <a:off x="120650" y="168132"/>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smtClean="0">
                <a:ln>
                  <a:noFill/>
                </a:ln>
                <a:solidFill>
                  <a:schemeClr val="bg1"/>
                </a:solidFill>
                <a:effectLst/>
                <a:uLnTx/>
                <a:uFillTx/>
                <a:latin typeface="+mj-lt"/>
                <a:ea typeface="+mj-ea"/>
                <a:cs typeface="+mj-cs"/>
              </a:rPr>
              <a:t>Conceitos Centrais de Marketing</a:t>
            </a:r>
            <a:endParaRPr kumimoji="0" lang="pt-BR" sz="1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50" y="168132"/>
            <a:ext cx="8604250" cy="292388"/>
          </a:xfrm>
        </p:spPr>
        <p:txBody>
          <a:bodyPr/>
          <a:lstStyle/>
          <a:p>
            <a:r>
              <a:rPr lang="pt-BR" dirty="0" smtClean="0"/>
              <a:t>Metamercado</a:t>
            </a:r>
            <a:endParaRPr lang="pt-BR" dirty="0"/>
          </a:p>
        </p:txBody>
      </p:sp>
      <p:sp>
        <p:nvSpPr>
          <p:cNvPr id="3" name="Slide Number Placeholder 2"/>
          <p:cNvSpPr>
            <a:spLocks noGrp="1"/>
          </p:cNvSpPr>
          <p:nvPr>
            <p:ph type="sldNum" sz="quarter" idx="10"/>
          </p:nvPr>
        </p:nvSpPr>
        <p:spPr/>
        <p:txBody>
          <a:bodyPr/>
          <a:lstStyle/>
          <a:p>
            <a:fld id="{F4F2E64F-B884-42AA-8C6B-C1EF4CEA3AF7}" type="slidenum">
              <a:rPr lang="en-US" smtClean="0"/>
              <a:pPr/>
              <a:t>13</a:t>
            </a:fld>
            <a:endParaRPr lang="en-US"/>
          </a:p>
        </p:txBody>
      </p:sp>
      <p:sp>
        <p:nvSpPr>
          <p:cNvPr id="4" name="Rectangle 3"/>
          <p:cNvSpPr/>
          <p:nvPr/>
        </p:nvSpPr>
        <p:spPr>
          <a:xfrm>
            <a:off x="399506" y="1094092"/>
            <a:ext cx="9201694" cy="5262979"/>
          </a:xfrm>
          <a:prstGeom prst="rect">
            <a:avLst/>
          </a:prstGeom>
        </p:spPr>
        <p:txBody>
          <a:bodyPr wrap="square">
            <a:spAutoFit/>
          </a:bodyPr>
          <a:lstStyle/>
          <a:p>
            <a:pPr algn="l">
              <a:buNone/>
            </a:pPr>
            <a:r>
              <a:rPr lang="pt-BR" sz="2400" b="1" dirty="0" smtClean="0">
                <a:solidFill>
                  <a:schemeClr val="tx2"/>
                </a:solidFill>
              </a:rPr>
              <a:t>Metamercado</a:t>
            </a:r>
          </a:p>
          <a:p>
            <a:pPr algn="l">
              <a:buNone/>
            </a:pPr>
            <a:endParaRPr lang="pt-BR" sz="2400" dirty="0" smtClean="0">
              <a:solidFill>
                <a:schemeClr val="tx2"/>
              </a:solidFill>
            </a:endParaRPr>
          </a:p>
          <a:p>
            <a:pPr algn="l">
              <a:buNone/>
            </a:pPr>
            <a:r>
              <a:rPr lang="pt-BR" sz="2400" dirty="0" smtClean="0">
                <a:solidFill>
                  <a:schemeClr val="tx2"/>
                </a:solidFill>
              </a:rPr>
              <a:t>Descreve um agrupamento de produtos e serviços complementares estreitamente relacionados uns com os outros na mente do consumidor, mas que se estendem por vários setores.</a:t>
            </a:r>
          </a:p>
          <a:p>
            <a:pPr algn="l">
              <a:buNone/>
            </a:pPr>
            <a:endParaRPr lang="pt-BR" sz="2400" dirty="0" smtClean="0">
              <a:solidFill>
                <a:schemeClr val="tx2"/>
              </a:solidFill>
            </a:endParaRPr>
          </a:p>
          <a:p>
            <a:pPr algn="l">
              <a:buNone/>
            </a:pPr>
            <a:r>
              <a:rPr lang="pt-BR" sz="2400" dirty="0" smtClean="0">
                <a:solidFill>
                  <a:schemeClr val="tx2"/>
                </a:solidFill>
              </a:rPr>
              <a:t>O metamercadoautomotivo, por exemplo, consiste em fabricantes de automóveis, concessionárias de carros novos e usados, financeiras, seguradoras, oficinas, revendedores de autopeças, postos de atendimento, revistas especializadas em automóveis, anúncios classificados de carros em jornais e sites sobre carros na Internet. </a:t>
            </a:r>
          </a:p>
          <a:p>
            <a:pPr algn="l">
              <a:buNone/>
            </a:pPr>
            <a:endParaRPr lang="pt-BR" sz="2400" dirty="0" smtClean="0">
              <a:solidFill>
                <a:schemeClr val="tx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2"/>
          <p:cNvSpPr>
            <a:spLocks noGrp="1"/>
          </p:cNvSpPr>
          <p:nvPr>
            <p:ph type="sldNum" sz="quarter" idx="10"/>
          </p:nvPr>
        </p:nvSpPr>
        <p:spPr/>
        <p:txBody>
          <a:bodyPr/>
          <a:lstStyle/>
          <a:p>
            <a:fld id="{742E40CC-396B-4512-BF0E-CA19E71375DD}" type="slidenum">
              <a:rPr lang="en-US"/>
              <a:pPr/>
              <a:t>1</a:t>
            </a:fld>
            <a:endParaRPr lang="en-US"/>
          </a:p>
        </p:txBody>
      </p:sp>
      <p:sp>
        <p:nvSpPr>
          <p:cNvPr id="3710979" name="AutoShape 3"/>
          <p:cNvSpPr>
            <a:spLocks noChangeArrowheads="1"/>
          </p:cNvSpPr>
          <p:nvPr/>
        </p:nvSpPr>
        <p:spPr bwMode="gray">
          <a:xfrm rot="5400000" flipV="1">
            <a:off x="4302125" y="3833813"/>
            <a:ext cx="3187700" cy="304800"/>
          </a:xfrm>
          <a:prstGeom prst="downArrow">
            <a:avLst>
              <a:gd name="adj1" fmla="val 98704"/>
              <a:gd name="adj2" fmla="val 100000"/>
            </a:avLst>
          </a:prstGeom>
          <a:gradFill rotWithShape="0">
            <a:gsLst>
              <a:gs pos="0">
                <a:srgbClr val="B2B2B2">
                  <a:gamma/>
                  <a:shade val="80000"/>
                  <a:invGamma/>
                </a:srgbClr>
              </a:gs>
              <a:gs pos="100000">
                <a:srgbClr val="B2B2B2"/>
              </a:gs>
            </a:gsLst>
            <a:lin ang="0" scaled="1"/>
          </a:gradFill>
          <a:ln w="9525">
            <a:noFill/>
            <a:miter lim="800000"/>
            <a:headEnd/>
            <a:tailEnd/>
          </a:ln>
          <a:effectLst/>
        </p:spPr>
        <p:txBody>
          <a:bodyPr lIns="0" tIns="0" rIns="0" bIns="0">
            <a:spAutoFit/>
          </a:bodyPr>
          <a:lstStyle/>
          <a:p>
            <a:endParaRPr lang="pt-BR"/>
          </a:p>
        </p:txBody>
      </p:sp>
      <p:grpSp>
        <p:nvGrpSpPr>
          <p:cNvPr id="2" name="Group 14"/>
          <p:cNvGrpSpPr>
            <a:grpSpLocks/>
          </p:cNvGrpSpPr>
          <p:nvPr/>
        </p:nvGrpSpPr>
        <p:grpSpPr bwMode="auto">
          <a:xfrm>
            <a:off x="143693" y="1386526"/>
            <a:ext cx="9222377" cy="5236347"/>
            <a:chOff x="347" y="1507"/>
            <a:chExt cx="3040" cy="2008"/>
          </a:xfrm>
        </p:grpSpPr>
        <p:sp>
          <p:nvSpPr>
            <p:cNvPr id="3710984" name="Rectangle 8"/>
            <p:cNvSpPr>
              <a:spLocks noChangeArrowheads="1"/>
            </p:cNvSpPr>
            <p:nvPr/>
          </p:nvSpPr>
          <p:spPr bwMode="gray">
            <a:xfrm>
              <a:off x="347" y="1507"/>
              <a:ext cx="3040" cy="2008"/>
            </a:xfrm>
            <a:prstGeom prst="rect">
              <a:avLst/>
            </a:prstGeom>
            <a:solidFill>
              <a:schemeClr val="accent1"/>
            </a:solidFill>
            <a:ln w="9525">
              <a:solidFill>
                <a:schemeClr val="folHlink"/>
              </a:solidFill>
              <a:miter lim="800000"/>
              <a:headEnd/>
              <a:tailEnd/>
            </a:ln>
            <a:effectLst>
              <a:outerShdw dist="53882" dir="2700000" algn="ctr" rotWithShape="0">
                <a:schemeClr val="accent2"/>
              </a:outerShdw>
            </a:effectLst>
          </p:spPr>
          <p:txBody>
            <a:bodyPr wrap="none" lIns="0" tIns="0" rIns="0" bIns="0" anchor="ctr"/>
            <a:lstStyle/>
            <a:p>
              <a:endParaRPr lang="pt-BR"/>
            </a:p>
          </p:txBody>
        </p:sp>
        <p:sp>
          <p:nvSpPr>
            <p:cNvPr id="3710986" name="Line 10"/>
            <p:cNvSpPr>
              <a:spLocks noChangeShapeType="1"/>
            </p:cNvSpPr>
            <p:nvPr/>
          </p:nvSpPr>
          <p:spPr bwMode="gray">
            <a:xfrm>
              <a:off x="482" y="1806"/>
              <a:ext cx="2765" cy="1"/>
            </a:xfrm>
            <a:prstGeom prst="line">
              <a:avLst/>
            </a:prstGeom>
            <a:noFill/>
            <a:ln w="19050">
              <a:solidFill>
                <a:schemeClr val="folHlink"/>
              </a:solidFill>
              <a:round/>
              <a:headEnd/>
              <a:tailEnd/>
            </a:ln>
            <a:effectLst/>
          </p:spPr>
          <p:txBody>
            <a:bodyPr wrap="none" lIns="90000" tIns="46800" rIns="90000" bIns="46800" anchor="ctr"/>
            <a:lstStyle/>
            <a:p>
              <a:endParaRPr lang="pt-BR"/>
            </a:p>
          </p:txBody>
        </p:sp>
      </p:grpSp>
      <p:sp>
        <p:nvSpPr>
          <p:cNvPr id="11" name="Rectangle 3"/>
          <p:cNvSpPr txBox="1">
            <a:spLocks noChangeArrowheads="1"/>
          </p:cNvSpPr>
          <p:nvPr/>
        </p:nvSpPr>
        <p:spPr>
          <a:xfrm>
            <a:off x="470262" y="2332037"/>
            <a:ext cx="8516984" cy="1756637"/>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600" b="0" i="0" u="none" strike="noStrike" kern="0" cap="none" spc="0" normalizeH="0" baseline="0" noProof="0" dirty="0">
              <a:ln>
                <a:noFill/>
              </a:ln>
              <a:solidFill>
                <a:schemeClr val="tx1"/>
              </a:solidFill>
              <a:effectLst/>
              <a:uLnTx/>
              <a:uFillTx/>
              <a:latin typeface="+mn-lt"/>
              <a:ea typeface="+mn-ea"/>
              <a:cs typeface="+mn-cs"/>
            </a:endParaRPr>
          </a:p>
        </p:txBody>
      </p:sp>
      <p:sp>
        <p:nvSpPr>
          <p:cNvPr id="14" name="Rectangle 19"/>
          <p:cNvSpPr txBox="1">
            <a:spLocks noChangeArrowheads="1"/>
          </p:cNvSpPr>
          <p:nvPr/>
        </p:nvSpPr>
        <p:spPr>
          <a:xfrm>
            <a:off x="428625" y="1714500"/>
            <a:ext cx="8229600" cy="4495800"/>
          </a:xfrm>
          <a:prstGeom prst="rect">
            <a:avLst/>
          </a:prstGeom>
        </p:spPr>
        <p:txBody>
          <a:bodyPr/>
          <a:lstStyle/>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0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Introdução e Contextualização do Marketing </a:t>
            </a: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endParaRPr kumimoji="0" lang="pt-BR" sz="20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Definitivamente: o que é Marketing </a:t>
            </a: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endParaRPr kumimoji="0" lang="pt-BR" sz="20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Fundamentos : Trocas, Transações, Transferências e Estados da Demanda, Mercado, Principais Mercados de Clientes e Metamercado </a:t>
            </a: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endParaRPr kumimoji="0" lang="pt-BR" sz="20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Conclusão </a:t>
            </a: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2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2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p:txBody>
      </p:sp>
      <p:sp>
        <p:nvSpPr>
          <p:cNvPr id="16"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2</a:t>
            </a:fld>
            <a:endParaRPr lang="en-US"/>
          </a:p>
        </p:txBody>
      </p:sp>
      <p:sp>
        <p:nvSpPr>
          <p:cNvPr id="4" name="Rectangle 2"/>
          <p:cNvSpPr txBox="1">
            <a:spLocks noChangeArrowheads="1"/>
          </p:cNvSpPr>
          <p:nvPr/>
        </p:nvSpPr>
        <p:spPr bwMode="auto">
          <a:xfrm>
            <a:off x="457200" y="1283844"/>
            <a:ext cx="8229600" cy="430887"/>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2800" b="1" i="0" u="none" strike="noStrike" kern="0" cap="none" spc="0" normalizeH="0" baseline="0" noProof="0" smtClean="0">
                <a:ln>
                  <a:noFill/>
                </a:ln>
                <a:solidFill>
                  <a:schemeClr val="tx2"/>
                </a:solidFill>
                <a:effectLst/>
                <a:uLnTx/>
                <a:uFillTx/>
                <a:latin typeface="+mj-lt"/>
                <a:ea typeface="+mj-ea"/>
                <a:cs typeface="+mj-cs"/>
              </a:rPr>
              <a:t>Introdução e Contextualização do Marketing</a:t>
            </a:r>
            <a:endParaRPr kumimoji="0" lang="pt-BR" sz="19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5" name="Rectangle 3"/>
          <p:cNvSpPr txBox="1">
            <a:spLocks noChangeArrowheads="1"/>
          </p:cNvSpPr>
          <p:nvPr/>
        </p:nvSpPr>
        <p:spPr>
          <a:xfrm>
            <a:off x="457200" y="2253350"/>
            <a:ext cx="8229600" cy="4495800"/>
          </a:xfrm>
          <a:prstGeom prst="rect">
            <a:avLst/>
          </a:prstGeom>
        </p:spPr>
        <p:txBody>
          <a:bodyPr/>
          <a:lstStyle/>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1- Introdução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endParaRPr kumimoji="0" lang="pt-BR" sz="1600" b="0" i="0" u="none" strike="noStrike" kern="0" cap="none" spc="0" normalizeH="0" baseline="0" noProof="0" dirty="0" smtClean="0">
              <a:ln>
                <a:noFill/>
              </a:ln>
              <a:solidFill>
                <a:schemeClr val="tx2"/>
              </a:solidFill>
              <a:effectLst/>
              <a:uLnTx/>
              <a:uFillTx/>
              <a:latin typeface="+mn-lt"/>
              <a:ea typeface="+mn-ea"/>
              <a:cs typeface="+mn-cs"/>
            </a:endParaRPr>
          </a:p>
          <a:p>
            <a:pPr marL="342900" indent="-342900" algn="just" defTabSz="955675" eaLnBrk="0" hangingPunct="0">
              <a:buNone/>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 O marketing é ao mesmo tempo uma ‘arte’ e uma ‘ciência’.</a:t>
            </a:r>
          </a:p>
          <a:p>
            <a:pPr marL="342900" indent="-342900" algn="just" defTabSz="955675" eaLnBrk="0" hangingPunct="0">
              <a:buNone/>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 O sucesso financeiro muitas vezes depende da habilidade de marketing.</a:t>
            </a:r>
          </a:p>
          <a:p>
            <a:pPr marL="342900" indent="-342900" algn="just" defTabSz="955675" eaLnBrk="0" hangingPunct="0">
              <a:buNone/>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 Finanças, operações, contabilidade e outras funções de negócios não terão sentido se não houver uma demanda para produtos e serviços suficiente para que a empresa obtenha lucro.</a:t>
            </a:r>
          </a:p>
          <a:p>
            <a:pPr marL="342900" indent="-342900" algn="just" defTabSz="955675" eaLnBrk="0" hangingPunct="0">
              <a:buNone/>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 O marketing, no entanto, não é nada simples.</a:t>
            </a:r>
          </a:p>
          <a:p>
            <a:pPr marL="342900" indent="-342900" algn="just" defTabSz="955675" eaLnBrk="0" hangingPunct="0">
              <a:buNone/>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►►Os gestores de marketing precisam tomar decisões importantes, como quais características incluir em um novo produto, a que preço oferecê-lo aos consumidores, onde vender seus produtos e quanto gastar em propaganda e vendas. E também como escolher as palavras e as cores para uma nova embalagem. </a:t>
            </a:r>
          </a:p>
          <a:p>
            <a:pPr marL="342900" marR="0" lvl="0" indent="-342900" algn="just" defTabSz="955675" rtl="0" eaLnBrk="1" fontAlgn="base" latinLnBrk="0" hangingPunct="1">
              <a:lnSpc>
                <a:spcPct val="80000"/>
              </a:lnSpc>
              <a:spcBef>
                <a:spcPct val="20000"/>
              </a:spcBef>
              <a:spcAft>
                <a:spcPct val="0"/>
              </a:spcAft>
              <a:buClr>
                <a:schemeClr val="tx1"/>
              </a:buClr>
              <a:buSzTx/>
              <a:buFontTx/>
              <a:buNone/>
              <a:tabLst/>
              <a:defRPr/>
            </a:pPr>
            <a:endParaRPr kumimoji="0" lang="pt-BR" sz="1600" b="0" i="0" u="none" strike="noStrike" kern="0" cap="none" spc="0" normalizeH="0" baseline="0" noProof="0" dirty="0" smtClean="0">
              <a:ln>
                <a:noFill/>
              </a:ln>
              <a:solidFill>
                <a:schemeClr val="tx2"/>
              </a:solidFill>
              <a:effectLst/>
              <a:uLnTx/>
              <a:uFillTx/>
              <a:latin typeface="+mn-lt"/>
              <a:ea typeface="+mn-ea"/>
              <a:cs typeface="+mn-cs"/>
            </a:endParaRPr>
          </a:p>
        </p:txBody>
      </p:sp>
      <p:sp>
        <p:nvSpPr>
          <p:cNvPr id="6" name="Rectangle 15"/>
          <p:cNvSpPr txBox="1">
            <a:spLocks noChangeArrowheads="1"/>
          </p:cNvSpPr>
          <p:nvPr/>
        </p:nvSpPr>
        <p:spPr bwMode="auto">
          <a:xfrm>
            <a:off x="91441" y="115876"/>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dirty="0" smtClean="0">
                <a:ln>
                  <a:noFill/>
                </a:ln>
                <a:solidFill>
                  <a:schemeClr val="bg1"/>
                </a:solidFill>
                <a:effectLst/>
                <a:uLnTx/>
                <a:uFillTx/>
                <a:latin typeface="+mj-lt"/>
                <a:ea typeface="+mj-ea"/>
                <a:cs typeface="+mj-cs"/>
              </a:rPr>
              <a:t>Conceitos Centrais de Marketing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3</a:t>
            </a:fld>
            <a:endParaRPr lang="en-US"/>
          </a:p>
        </p:txBody>
      </p:sp>
      <p:sp>
        <p:nvSpPr>
          <p:cNvPr id="4" name="Rectangle 3"/>
          <p:cNvSpPr txBox="1">
            <a:spLocks noChangeArrowheads="1"/>
          </p:cNvSpPr>
          <p:nvPr/>
        </p:nvSpPr>
        <p:spPr>
          <a:xfrm>
            <a:off x="428625" y="802544"/>
            <a:ext cx="8229600" cy="4881563"/>
          </a:xfrm>
          <a:prstGeom prst="rect">
            <a:avLst/>
          </a:prstGeom>
        </p:spPr>
        <p:txBody>
          <a:bodyPr/>
          <a:lstStyle/>
          <a:p>
            <a:pPr marL="342900" marR="0" lvl="0" indent="-342900" algn="just" defTabSz="955675" rtl="0" eaLnBrk="0" fontAlgn="base" latinLnBrk="0" hangingPunct="0">
              <a:lnSpc>
                <a:spcPct val="100000"/>
              </a:lnSpc>
              <a:spcBef>
                <a:spcPct val="20000"/>
              </a:spcBef>
              <a:spcAft>
                <a:spcPct val="0"/>
              </a:spcAft>
              <a:buClr>
                <a:schemeClr val="tx1"/>
              </a:buClr>
              <a:buSzTx/>
              <a:buFont typeface="Wingdings" pitchFamily="2" charset="2"/>
              <a:buNone/>
              <a:tabLst/>
              <a:defRPr/>
            </a:pPr>
            <a:r>
              <a:rPr kumimoji="0" lang="pt-BR" sz="2400" b="1" i="0" u="sng" strike="noStrike" kern="0" cap="none" spc="0" normalizeH="0" baseline="0" noProof="0" dirty="0" smtClean="0">
                <a:ln>
                  <a:noFill/>
                </a:ln>
                <a:solidFill>
                  <a:schemeClr val="tx2"/>
                </a:solidFill>
                <a:effectLst/>
                <a:uLnTx/>
                <a:uFillTx/>
                <a:latin typeface="+mn-lt"/>
                <a:ea typeface="+mn-ea"/>
                <a:cs typeface="+mn-cs"/>
              </a:rPr>
              <a:t>O marketing atento a uma nova era </a:t>
            </a:r>
            <a:endParaRPr kumimoji="0" lang="pt-BR" sz="2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Os atuais profissionais de marketing devem se atentar para um novo contexto em que estão inseridos os consumidores, os mercados e as organizações. Como por exemplo:</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O advento das </a:t>
            </a:r>
            <a:r>
              <a:rPr kumimoji="0" lang="pt-BR" sz="2000" b="1" i="0" u="none" strike="noStrike" kern="0" cap="none" spc="0" normalizeH="0" baseline="0" noProof="0" dirty="0" smtClean="0">
                <a:ln>
                  <a:noFill/>
                </a:ln>
                <a:solidFill>
                  <a:schemeClr val="tx2"/>
                </a:solidFill>
                <a:effectLst/>
                <a:uLnTx/>
                <a:uFillTx/>
                <a:latin typeface="+mn-lt"/>
                <a:ea typeface="+mn-ea"/>
                <a:cs typeface="+mn-cs"/>
              </a:rPr>
              <a:t>redes sociais </a:t>
            </a:r>
            <a:r>
              <a:rPr kumimoji="0" lang="pt-BR" sz="1400" b="0" i="0" u="none" strike="noStrike" kern="0" cap="none" spc="0" normalizeH="0" baseline="0" noProof="0" dirty="0" smtClean="0">
                <a:ln>
                  <a:noFill/>
                </a:ln>
                <a:solidFill>
                  <a:schemeClr val="tx2"/>
                </a:solidFill>
                <a:effectLst/>
                <a:uLnTx/>
                <a:uFillTx/>
                <a:latin typeface="+mn-lt"/>
                <a:ea typeface="+mn-ea"/>
                <a:cs typeface="+mn-cs"/>
              </a:rPr>
              <a:t>viabilizado pela internet e o novo comportamento do consumidor, baseado na interatividade e formação de comunidades virtuais</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800" b="1" i="0" u="none" strike="noStrike" kern="0" cap="none" spc="0" normalizeH="0" baseline="0" noProof="0" dirty="0" smtClean="0">
                <a:ln>
                  <a:noFill/>
                </a:ln>
                <a:solidFill>
                  <a:schemeClr val="tx2"/>
                </a:solidFill>
                <a:effectLst/>
                <a:uLnTx/>
                <a:uFillTx/>
                <a:latin typeface="+mn-lt"/>
                <a:ea typeface="+mn-ea"/>
                <a:cs typeface="+mn-cs"/>
              </a:rPr>
              <a:t>Reorganização das lideranças políticas </a:t>
            </a:r>
            <a:r>
              <a:rPr kumimoji="0" lang="pt-BR" sz="1400" b="0" i="0" u="none" strike="noStrike" kern="0" cap="none" spc="0" normalizeH="0" baseline="0" noProof="0" dirty="0" smtClean="0">
                <a:ln>
                  <a:noFill/>
                </a:ln>
                <a:solidFill>
                  <a:schemeClr val="tx2"/>
                </a:solidFill>
                <a:effectLst/>
                <a:uLnTx/>
                <a:uFillTx/>
                <a:latin typeface="+mn-lt"/>
                <a:ea typeface="+mn-ea"/>
                <a:cs typeface="+mn-cs"/>
              </a:rPr>
              <a:t>e econômicas evidenciadas pelo chamado BRIC composto pelos seguintes países – Brasil, Rússia , Índia e China  que já  propicia uma nova  geografia  mundial do consumo. Estimativas apontam para 800 milhões de novos consumidores.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800" b="1" i="0" u="none" strike="noStrike" kern="0" cap="none" spc="0" normalizeH="0" baseline="0" noProof="0" dirty="0" smtClean="0">
                <a:ln>
                  <a:noFill/>
                </a:ln>
                <a:solidFill>
                  <a:schemeClr val="tx2"/>
                </a:solidFill>
                <a:effectLst/>
                <a:uLnTx/>
                <a:uFillTx/>
                <a:latin typeface="+mn-lt"/>
                <a:ea typeface="+mn-ea"/>
                <a:cs typeface="+mn-cs"/>
              </a:rPr>
              <a:t>O crescimento do consumo na base da pirâmide</a:t>
            </a:r>
            <a:r>
              <a:rPr kumimoji="0" lang="pt-BR" sz="1400" b="0" i="0" u="none" strike="noStrike" kern="0" cap="none" spc="0" normalizeH="0" baseline="0" noProof="0" dirty="0" smtClean="0">
                <a:ln>
                  <a:noFill/>
                </a:ln>
                <a:solidFill>
                  <a:schemeClr val="tx2"/>
                </a:solidFill>
                <a:effectLst/>
                <a:uLnTx/>
                <a:uFillTx/>
                <a:latin typeface="+mn-lt"/>
                <a:ea typeface="+mn-ea"/>
                <a:cs typeface="+mn-cs"/>
              </a:rPr>
              <a:t>. Uma tendência  defendida por um dos maiores pensadores do mundo dos negócios, o indiano C.K Prahalad. Um dos pontos levantados por este guru empresarial reside no fato de existir um potencial de consumo cada vez maior na base da pirâmide social, ou seja, consumidores com rendas não tão elevadas passam a representar um mercado que não pode ser ignorado por empresas que queiram sobreviver e crescer diante das mudanças mundiais.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	</a:t>
            </a:r>
            <a:r>
              <a:rPr kumimoji="0" lang="pt-BR" sz="1800" b="1" i="0" u="none" strike="noStrike" kern="0" cap="none" spc="0" normalizeH="0" baseline="0" noProof="0" dirty="0" smtClean="0">
                <a:ln>
                  <a:noFill/>
                </a:ln>
                <a:solidFill>
                  <a:schemeClr val="tx2"/>
                </a:solidFill>
                <a:effectLst/>
                <a:uLnTx/>
                <a:uFillTx/>
                <a:latin typeface="+mn-lt"/>
                <a:ea typeface="+mn-ea"/>
                <a:cs typeface="+mn-cs"/>
              </a:rPr>
              <a:t>Fenômeno da Classe C no Brasil</a:t>
            </a:r>
            <a:r>
              <a:rPr kumimoji="0" lang="pt-BR" sz="1400" b="0" i="0" u="none" strike="noStrike" kern="0" cap="none" spc="0" normalizeH="0" baseline="0" noProof="0" dirty="0" smtClean="0">
                <a:ln>
                  <a:noFill/>
                </a:ln>
                <a:solidFill>
                  <a:schemeClr val="tx2"/>
                </a:solidFill>
                <a:effectLst/>
                <a:uLnTx/>
                <a:uFillTx/>
                <a:latin typeface="+mn-lt"/>
                <a:ea typeface="+mn-ea"/>
                <a:cs typeface="+mn-cs"/>
              </a:rPr>
              <a:t>. Com a inserção de mais 26 milhões de pessoas nos últimos 5 anos, tornando esta classe quase a metade da população  brasileira.Certamente, tal movimento social vem interferindo de forma relevante no planejamento estratégico de inúmeras empresas nacionais e internacional</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endParaRPr kumimoji="0" lang="pt-BR" sz="12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200" b="0" i="0" u="none" strike="noStrike" kern="0" cap="none" spc="0" normalizeH="0" baseline="0" noProof="0" dirty="0" smtClean="0">
              <a:ln>
                <a:noFill/>
              </a:ln>
              <a:solidFill>
                <a:schemeClr val="tx2"/>
              </a:solidFill>
              <a:effectLst/>
              <a:uLnTx/>
              <a:uFillTx/>
              <a:latin typeface="+mn-lt"/>
              <a:ea typeface="+mn-ea"/>
              <a:cs typeface="+mn-cs"/>
            </a:endParaRPr>
          </a:p>
        </p:txBody>
      </p:sp>
      <p:sp>
        <p:nvSpPr>
          <p:cNvPr id="5"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4</a:t>
            </a:fld>
            <a:endParaRPr lang="en-US"/>
          </a:p>
        </p:txBody>
      </p:sp>
      <p:sp>
        <p:nvSpPr>
          <p:cNvPr id="5" name="Rectangle 3"/>
          <p:cNvSpPr txBox="1">
            <a:spLocks noChangeArrowheads="1"/>
          </p:cNvSpPr>
          <p:nvPr/>
        </p:nvSpPr>
        <p:spPr>
          <a:xfrm>
            <a:off x="0" y="1700075"/>
            <a:ext cx="9277356" cy="4752975"/>
          </a:xfrm>
          <a:prstGeom prst="rect">
            <a:avLst/>
          </a:prstGeom>
        </p:spPr>
        <p:txBody>
          <a:bodyPr/>
          <a:lstStyle/>
          <a:p>
            <a:pPr marL="342900" marR="0" lvl="0" indent="-342900" algn="just"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r>
              <a:rPr kumimoji="0" lang="pt-BR" sz="2000" b="1" i="0" u="none" strike="noStrike" kern="0" cap="none" spc="0" normalizeH="0" baseline="0" noProof="0" dirty="0" smtClean="0">
                <a:ln>
                  <a:noFill/>
                </a:ln>
                <a:solidFill>
                  <a:schemeClr val="tx2"/>
                </a:solidFill>
                <a:effectLst/>
                <a:uLnTx/>
                <a:uFillTx/>
                <a:latin typeface="+mn-lt"/>
                <a:ea typeface="+mn-ea"/>
                <a:cs typeface="+mn-cs"/>
              </a:rPr>
              <a:t>     </a:t>
            </a:r>
            <a:r>
              <a:rPr kumimoji="0" lang="pt-BR" sz="1600" b="1" i="0" u="none" strike="noStrike" kern="0" cap="none" spc="0" normalizeH="0" baseline="0" noProof="0" dirty="0" smtClean="0">
                <a:ln>
                  <a:noFill/>
                </a:ln>
                <a:solidFill>
                  <a:schemeClr val="tx2"/>
                </a:solidFill>
                <a:effectLst/>
                <a:uLnTx/>
                <a:uFillTx/>
                <a:latin typeface="+mn-lt"/>
                <a:ea typeface="+mn-ea"/>
                <a:cs typeface="+mn-cs"/>
              </a:rPr>
              <a:t>Desenvolvimento Sustentável e consumo consciente</a:t>
            </a:r>
            <a:r>
              <a:rPr kumimoji="0" lang="pt-BR" sz="1600" b="0" i="0" u="none" strike="noStrike" kern="0" cap="none" spc="0" normalizeH="0" baseline="0" noProof="0" dirty="0" smtClean="0">
                <a:ln>
                  <a:noFill/>
                </a:ln>
                <a:solidFill>
                  <a:schemeClr val="tx2"/>
                </a:solidFill>
                <a:effectLst/>
                <a:uLnTx/>
                <a:uFillTx/>
                <a:latin typeface="+mn-lt"/>
                <a:ea typeface="+mn-ea"/>
                <a:cs typeface="+mn-cs"/>
              </a:rPr>
              <a:t>. O pensar e o agir das organizações</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estão diretamente ligados com as questões ambientais e sociais. Esta pressão se dá pela</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formação de grupos de consumo cada vez mais bem informados e detentores de uma postura</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baseada no reconhecimento dos limites dos recursos naturais e bom uso dos mesmos por parte</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da sociedade. Os últimos acontecimentos, envolvendo catástrofes naturais representam um</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pontos muito forte para mudança do relacionamento entre consumidores, empresas e meio</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ambiente</a:t>
            </a:r>
          </a:p>
          <a:p>
            <a:pPr marL="342900" marR="0" lvl="0" indent="-342900" algn="just"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6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lang="pt-BR" sz="1600" kern="0" dirty="0" smtClean="0">
                <a:solidFill>
                  <a:schemeClr val="tx2"/>
                </a:solidFill>
                <a:latin typeface="+mn-lt"/>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Intensificações das segmentações de mercado:O surgimento da </a:t>
            </a:r>
            <a:r>
              <a:rPr kumimoji="0" lang="pt-BR" sz="1600" b="1" i="0" u="none" strike="noStrike" kern="0" cap="none" spc="0" normalizeH="0" baseline="0" noProof="0" dirty="0" smtClean="0">
                <a:ln>
                  <a:noFill/>
                </a:ln>
                <a:solidFill>
                  <a:schemeClr val="tx2"/>
                </a:solidFill>
                <a:effectLst/>
                <a:uLnTx/>
                <a:uFillTx/>
                <a:latin typeface="+mn-lt"/>
                <a:ea typeface="+mn-ea"/>
                <a:cs typeface="+mn-cs"/>
              </a:rPr>
              <a:t>“Geração Bossa Nova” </a:t>
            </a:r>
            <a:r>
              <a:rPr kumimoji="0" lang="pt-BR" sz="1600" b="0" i="0" u="none" strike="noStrike" kern="0" cap="none" spc="0" normalizeH="0" baseline="0" noProof="0" dirty="0" smtClean="0">
                <a:ln>
                  <a:noFill/>
                </a:ln>
                <a:solidFill>
                  <a:schemeClr val="tx2"/>
                </a:solidFill>
                <a:effectLst/>
                <a:uLnTx/>
                <a:uFillTx/>
                <a:latin typeface="+mn-lt"/>
                <a:ea typeface="+mn-ea"/>
                <a:cs typeface="+mn-cs"/>
              </a:rPr>
              <a:t>nome dado ao segmento composto por consumidores acima de 50 anos, com renda superior a 5 salários mínimos, responsáveis pela compra em 29% dos lares brasileiros e que representa uma fatia de 16% do mercado de consumidores. Em 2020 representarão 23%.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lang="pt-BR" sz="1600" kern="0" dirty="0" smtClean="0">
                <a:solidFill>
                  <a:schemeClr val="tx2"/>
                </a:solidFill>
                <a:latin typeface="+mn-lt"/>
              </a:rPr>
              <a:t>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600" b="0" i="0" u="none" strike="noStrike" kern="0" cap="none" spc="0" normalizeH="0" baseline="0" noProof="0" dirty="0" smtClean="0">
                <a:ln>
                  <a:noFill/>
                </a:ln>
                <a:solidFill>
                  <a:schemeClr val="tx2"/>
                </a:solidFill>
                <a:effectLst/>
                <a:uLnTx/>
                <a:uFillTx/>
                <a:latin typeface="+mn-lt"/>
                <a:ea typeface="+mn-ea"/>
                <a:cs typeface="+mn-cs"/>
              </a:rPr>
              <a:t>	Ou a constatação de outra turma, bem mais nova, mas que necessariamente não fica devendo nada em</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termos de voracidade de consumo: os </a:t>
            </a:r>
            <a:r>
              <a:rPr kumimoji="0" lang="pt-BR" sz="1600" b="1" i="0" u="none" strike="noStrike" kern="0" cap="none" spc="0" normalizeH="0" baseline="0" noProof="0" dirty="0" smtClean="0">
                <a:ln>
                  <a:noFill/>
                </a:ln>
                <a:solidFill>
                  <a:schemeClr val="tx2"/>
                </a:solidFill>
                <a:effectLst/>
                <a:uLnTx/>
                <a:uFillTx/>
                <a:latin typeface="+mn-lt"/>
                <a:ea typeface="+mn-ea"/>
                <a:cs typeface="+mn-cs"/>
              </a:rPr>
              <a:t>Tweens</a:t>
            </a:r>
            <a:r>
              <a:rPr kumimoji="0" lang="pt-BR" sz="1600" b="0" i="0" u="none" strike="noStrike" kern="0" cap="none" spc="0" normalizeH="0" baseline="0" noProof="0" dirty="0" smtClean="0">
                <a:ln>
                  <a:noFill/>
                </a:ln>
                <a:solidFill>
                  <a:schemeClr val="tx2"/>
                </a:solidFill>
                <a:effectLst/>
                <a:uLnTx/>
                <a:uFillTx/>
                <a:latin typeface="+mn-lt"/>
                <a:ea typeface="+mn-ea"/>
                <a:cs typeface="+mn-cs"/>
              </a:rPr>
              <a:t> (teenagers,que significa adolescente + between, que</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significa entre). Este termo serve para designar os famosos pré-adolescentes, na faixa etária de 9 a 12 anos. </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Mesmo sem renda, se juntarmos toda esta turminha presente nos seguintes países: Índia, China, Alemanha, </a:t>
            </a:r>
            <a:r>
              <a:rPr kumimoji="0" lang="pt-BR" sz="1600" b="0" i="0" u="none" strike="noStrike" kern="0" cap="none" spc="0" normalizeH="0" noProof="0" dirty="0" smtClean="0">
                <a:ln>
                  <a:noFill/>
                </a:ln>
                <a:solidFill>
                  <a:schemeClr val="tx2"/>
                </a:solidFill>
                <a:effectLst/>
                <a:uLnTx/>
                <a:uFillTx/>
                <a:latin typeface="+mn-lt"/>
                <a:ea typeface="+mn-ea"/>
                <a:cs typeface="+mn-cs"/>
              </a:rPr>
              <a:t> </a:t>
            </a:r>
            <a:r>
              <a:rPr kumimoji="0" lang="pt-BR" sz="1600" b="0" i="0" u="none" strike="noStrike" kern="0" cap="none" spc="0" normalizeH="0" baseline="0" noProof="0" dirty="0" smtClean="0">
                <a:ln>
                  <a:noFill/>
                </a:ln>
                <a:solidFill>
                  <a:schemeClr val="tx2"/>
                </a:solidFill>
                <a:effectLst/>
                <a:uLnTx/>
                <a:uFillTx/>
                <a:latin typeface="+mn-lt"/>
                <a:ea typeface="+mn-ea"/>
                <a:cs typeface="+mn-cs"/>
              </a:rPr>
              <a:t>Estados Unidos, Japão, Brasil e Espanha, os mesmos têm um poder de consumo equivalente a US$ 1trilhão de dólares por ano no mundo.</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2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just" defTabSz="955675" rtl="0" eaLnBrk="1" fontAlgn="base" latinLnBrk="0" hangingPunct="1">
              <a:lnSpc>
                <a:spcPct val="80000"/>
              </a:lnSpc>
              <a:spcBef>
                <a:spcPct val="20000"/>
              </a:spcBef>
              <a:spcAft>
                <a:spcPct val="0"/>
              </a:spcAft>
              <a:buClr>
                <a:schemeClr val="tx1"/>
              </a:buClr>
              <a:buSzTx/>
              <a:buFont typeface="Wingdings" pitchFamily="2" charset="2"/>
              <a:buNone/>
              <a:tabLst/>
              <a:defRPr/>
            </a:pPr>
            <a:endParaRPr kumimoji="0" lang="pt-BR" sz="1200" b="0" i="0" u="none" strike="noStrike" kern="0" cap="none" spc="0" normalizeH="0" baseline="0" noProof="0" dirty="0" smtClean="0">
              <a:ln>
                <a:noFill/>
              </a:ln>
              <a:solidFill>
                <a:schemeClr val="tx2"/>
              </a:solidFill>
              <a:effectLst/>
              <a:uLnTx/>
              <a:uFillTx/>
              <a:latin typeface="+mn-lt"/>
              <a:ea typeface="+mn-ea"/>
              <a:cs typeface="+mn-cs"/>
            </a:endParaRPr>
          </a:p>
        </p:txBody>
      </p:sp>
      <p:sp>
        <p:nvSpPr>
          <p:cNvPr id="7" name="Rectangle 6"/>
          <p:cNvSpPr/>
          <p:nvPr/>
        </p:nvSpPr>
        <p:spPr>
          <a:xfrm>
            <a:off x="365013" y="1138888"/>
            <a:ext cx="4525598" cy="400110"/>
          </a:xfrm>
          <a:prstGeom prst="rect">
            <a:avLst/>
          </a:prstGeom>
        </p:spPr>
        <p:txBody>
          <a:bodyPr wrap="none">
            <a:spAutoFit/>
          </a:bodyPr>
          <a:lstStyle/>
          <a:p>
            <a:pPr marL="342900" lvl="0" indent="-342900" algn="l" defTabSz="955675" eaLnBrk="0" hangingPunct="0">
              <a:buNone/>
              <a:defRPr/>
            </a:pPr>
            <a:r>
              <a:rPr lang="pt-BR" sz="2000" b="1" u="sng" kern="0" dirty="0" smtClean="0">
                <a:solidFill>
                  <a:schemeClr val="tx2"/>
                </a:solidFill>
              </a:rPr>
              <a:t>O marketing atento a uma nova era </a:t>
            </a:r>
            <a:endParaRPr lang="pt-BR" sz="2000" b="1" kern="0" dirty="0" smtClean="0">
              <a:solidFill>
                <a:schemeClr val="tx2"/>
              </a:solidFill>
            </a:endParaRPr>
          </a:p>
        </p:txBody>
      </p:sp>
      <p:sp>
        <p:nvSpPr>
          <p:cNvPr id="8"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5</a:t>
            </a:fld>
            <a:endParaRPr lang="en-US"/>
          </a:p>
        </p:txBody>
      </p:sp>
      <p:sp>
        <p:nvSpPr>
          <p:cNvPr id="4" name="Rectangle 3"/>
          <p:cNvSpPr txBox="1">
            <a:spLocks noChangeArrowheads="1"/>
          </p:cNvSpPr>
          <p:nvPr/>
        </p:nvSpPr>
        <p:spPr>
          <a:xfrm>
            <a:off x="481693" y="1419362"/>
            <a:ext cx="8229600" cy="4495800"/>
          </a:xfrm>
          <a:prstGeom prst="rect">
            <a:avLst/>
          </a:prstGeom>
        </p:spPr>
        <p:txBody>
          <a:bodyPr/>
          <a:lstStyle/>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800" b="1" i="0" u="none" strike="noStrike" kern="0" cap="none" spc="0" normalizeH="0" baseline="0" noProof="0" dirty="0" smtClean="0">
                <a:ln>
                  <a:noFill/>
                </a:ln>
                <a:solidFill>
                  <a:schemeClr val="tx2"/>
                </a:solidFill>
                <a:effectLst/>
                <a:uLnTx/>
                <a:uFillTx/>
                <a:latin typeface="+mn-lt"/>
                <a:ea typeface="+mn-ea"/>
                <a:cs typeface="+mn-cs"/>
              </a:rPr>
              <a:t>Hiperconcorrência:</a:t>
            </a:r>
            <a:r>
              <a:rPr kumimoji="0" lang="pt-BR" sz="1400" b="0" i="0" u="none" strike="noStrike" kern="0" cap="none" spc="0" normalizeH="0" baseline="0" noProof="0" dirty="0" smtClean="0">
                <a:ln>
                  <a:noFill/>
                </a:ln>
                <a:solidFill>
                  <a:schemeClr val="tx2"/>
                </a:solidFill>
                <a:effectLst/>
                <a:uLnTx/>
                <a:uFillTx/>
                <a:latin typeface="+mn-lt"/>
                <a:ea typeface="+mn-ea"/>
                <a:cs typeface="+mn-cs"/>
              </a:rPr>
              <a:t> hoje o profissional de marketing necessita ter a visão do todo. O novo ambiente mercadológico também tem exigido um olhar de 360 graus. Um forte exemplo que nos remete para  isto é o aspecto caracterizado  pela extrema concorrência. Uma empresa hoje não disputa  somente diretamente com as outras que pertencem ao seu segmento de mercado. Hoje esta visão foi ampliada e a fronteira entre o concorrente direto e indireto, totalmente rompida. Uma empresa tem que estar atenta não só aos movimentos de seus tradicionais concorrentes, mas  aos que interferem diretamente nos seus negócios sem ao menos produzirem algo parecido com seus produtos e serviços. Por exemplo: existem empresas de construção de imóveis, perdendo terreno para o setor de previdência privada. Tem gente que prefere optar por um plano que venha garantir sua aposentadoria de forma mais digna e melhor remunerada, do que pagar a prestação de um apartamento. </a:t>
            </a: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just"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800" b="1" i="0" u="none" strike="noStrike" kern="0" cap="none" spc="0" normalizeH="0" baseline="0" noProof="0" dirty="0" smtClean="0">
                <a:ln>
                  <a:noFill/>
                </a:ln>
                <a:solidFill>
                  <a:schemeClr val="tx2"/>
                </a:solidFill>
                <a:effectLst/>
                <a:uLnTx/>
                <a:uFillTx/>
                <a:latin typeface="+mn-lt"/>
                <a:ea typeface="+mn-ea"/>
                <a:cs typeface="+mn-cs"/>
              </a:rPr>
              <a:t>Mega Fusões x Crescimento Orgânico das Empresas</a:t>
            </a:r>
            <a:r>
              <a:rPr kumimoji="0" lang="pt-BR" sz="1400" b="0" i="0" u="none" strike="noStrike" kern="0" cap="none" spc="0" normalizeH="0" baseline="0" noProof="0" dirty="0" smtClean="0">
                <a:ln>
                  <a:noFill/>
                </a:ln>
                <a:solidFill>
                  <a:schemeClr val="tx2"/>
                </a:solidFill>
                <a:effectLst/>
                <a:uLnTx/>
                <a:uFillTx/>
                <a:latin typeface="+mn-lt"/>
                <a:ea typeface="+mn-ea"/>
                <a:cs typeface="+mn-cs"/>
              </a:rPr>
              <a:t>. Sadia e Perdigão, Itau e Unibanco, Pão de Áçucar e Casas Bahia, Inbev e Anheuser –Busch, Hipermarcas e outros tantos acontecimentos desenham um quadro de fusões que certamente exigirá num futuro próximo eximia administração e o fazer acontecer de forma também orgânica. Na basta apenas a união de forças, mas a condução apropriada destas forças em prol de objetivos comuns, necessitando   o controle de choques de cultura entre  processos e recursos humanos que estarão movendo estas organizações.</a:t>
            </a:r>
          </a:p>
          <a:p>
            <a:pPr marL="609600" marR="0" lvl="0" indent="-609600" algn="just" defTabSz="955675" rtl="0" eaLnBrk="1" fontAlgn="base" latinLnBrk="0" hangingPunct="1">
              <a:lnSpc>
                <a:spcPct val="80000"/>
              </a:lnSpc>
              <a:spcBef>
                <a:spcPct val="20000"/>
              </a:spcBef>
              <a:spcAft>
                <a:spcPct val="0"/>
              </a:spcAft>
              <a:buClr>
                <a:schemeClr val="tx1"/>
              </a:buClr>
              <a:buSzTx/>
              <a:buFontTx/>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p:txBody>
      </p:sp>
      <p:sp>
        <p:nvSpPr>
          <p:cNvPr id="5" name="Rectangle 4"/>
          <p:cNvSpPr/>
          <p:nvPr/>
        </p:nvSpPr>
        <p:spPr>
          <a:xfrm>
            <a:off x="365013" y="864565"/>
            <a:ext cx="4525598" cy="400110"/>
          </a:xfrm>
          <a:prstGeom prst="rect">
            <a:avLst/>
          </a:prstGeom>
        </p:spPr>
        <p:txBody>
          <a:bodyPr wrap="none">
            <a:spAutoFit/>
          </a:bodyPr>
          <a:lstStyle/>
          <a:p>
            <a:pPr marL="342900" lvl="0" indent="-342900" algn="l" defTabSz="955675" eaLnBrk="0" hangingPunct="0">
              <a:buNone/>
              <a:defRPr/>
            </a:pPr>
            <a:r>
              <a:rPr lang="pt-BR" sz="2000" b="1" u="sng" kern="0" dirty="0" smtClean="0">
                <a:solidFill>
                  <a:schemeClr val="tx2"/>
                </a:solidFill>
              </a:rPr>
              <a:t>O marketing atento a uma nova era </a:t>
            </a:r>
            <a:endParaRPr lang="pt-BR" sz="2000" b="1" kern="0" dirty="0" smtClean="0">
              <a:solidFill>
                <a:schemeClr val="tx2"/>
              </a:solidFill>
            </a:endParaRPr>
          </a:p>
        </p:txBody>
      </p:sp>
      <p:sp>
        <p:nvSpPr>
          <p:cNvPr id="6"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6</a:t>
            </a:fld>
            <a:endParaRPr lang="en-US"/>
          </a:p>
        </p:txBody>
      </p:sp>
      <p:sp>
        <p:nvSpPr>
          <p:cNvPr id="4" name="Rectangle 2"/>
          <p:cNvSpPr>
            <a:spLocks noGrp="1" noChangeArrowheads="1"/>
          </p:cNvSpPr>
          <p:nvPr>
            <p:ph type="title"/>
          </p:nvPr>
        </p:nvSpPr>
        <p:spPr>
          <a:xfrm>
            <a:off x="567010" y="884698"/>
            <a:ext cx="7215187" cy="430887"/>
          </a:xfrm>
        </p:spPr>
        <p:txBody>
          <a:bodyPr/>
          <a:lstStyle/>
          <a:p>
            <a:pPr marL="838200" indent="-838200" eaLnBrk="1" hangingPunct="1">
              <a:defRPr/>
            </a:pPr>
            <a:r>
              <a:rPr lang="pt-BR" sz="2800" b="1" dirty="0" smtClean="0">
                <a:solidFill>
                  <a:schemeClr val="tx2"/>
                </a:solidFill>
              </a:rPr>
              <a:t>Definitivamente: o que é Marketing</a:t>
            </a:r>
          </a:p>
        </p:txBody>
      </p:sp>
      <p:sp>
        <p:nvSpPr>
          <p:cNvPr id="5" name="Rectangle 3"/>
          <p:cNvSpPr txBox="1">
            <a:spLocks noChangeArrowheads="1"/>
          </p:cNvSpPr>
          <p:nvPr/>
        </p:nvSpPr>
        <p:spPr>
          <a:xfrm>
            <a:off x="250824" y="1472789"/>
            <a:ext cx="9193621" cy="449580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none" strike="noStrike" kern="0" cap="none" spc="0" normalizeH="0" baseline="0" noProof="0" dirty="0" smtClean="0">
                <a:ln>
                  <a:noFill/>
                </a:ln>
                <a:solidFill>
                  <a:schemeClr val="tx2"/>
                </a:solidFill>
                <a:effectLst/>
                <a:uLnTx/>
                <a:uFillTx/>
                <a:latin typeface="+mn-lt"/>
                <a:ea typeface="+mn-ea"/>
                <a:cs typeface="+mn-cs"/>
              </a:rPr>
              <a:t>Algumas Definições e seus Respectivos Autores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►Marketing é a identificação e a satisfação das necessidades humanas e sociais, supridas de forma lucrativa </a:t>
            </a:r>
            <a:r>
              <a:rPr kumimoji="0" lang="pt-BR" sz="1800" b="1" i="1" u="none" strike="noStrike" kern="0" cap="none" spc="0" normalizeH="0" baseline="0" noProof="0" dirty="0" smtClean="0">
                <a:ln>
                  <a:noFill/>
                </a:ln>
                <a:solidFill>
                  <a:schemeClr val="tx2"/>
                </a:solidFill>
                <a:effectLst/>
                <a:uLnTx/>
                <a:uFillTx/>
                <a:latin typeface="+mn-lt"/>
                <a:ea typeface="+mn-ea"/>
                <a:cs typeface="+mn-cs"/>
              </a:rPr>
              <a:t>(Kotler)</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►Marketing é uma função organizacional e um conjunto de processos que envolve a criação, a comunicação e a entrega de valor para os clientes, bem como a administração do relacionamento com eles, de modo que beneficie a organização e o seu público </a:t>
            </a:r>
            <a:r>
              <a:rPr kumimoji="0" lang="pt-BR" sz="1800" b="1" i="1" u="none" strike="noStrike" kern="0" cap="none" spc="0" normalizeH="0" baseline="0" noProof="0" dirty="0" smtClean="0">
                <a:ln>
                  <a:noFill/>
                </a:ln>
                <a:solidFill>
                  <a:schemeClr val="tx2"/>
                </a:solidFill>
                <a:effectLst/>
                <a:uLnTx/>
                <a:uFillTx/>
                <a:latin typeface="+mn-lt"/>
                <a:ea typeface="+mn-ea"/>
                <a:cs typeface="+mn-cs"/>
              </a:rPr>
              <a:t>interessado (American Markekting Association)</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 </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►Pode-se considerar que sempre haverá necessidade de se vender, mas o objetivo do marketing é tornar supérfluo o esforço de venda. O objetivo do Marketing é conhecer e entender o cliente tão bem que o produto ou serviço seja adequado a ele e se venda sozinho. Idealmente, o Marketing deve resultar em um cliente disposto a comprar. A única coisa necessária seria tornar o produto ou o serviço disponíveis.  </a:t>
            </a:r>
            <a:r>
              <a:rPr kumimoji="0" lang="pt-BR" sz="1800" b="1" i="1" u="none" strike="noStrike" kern="0" cap="none" spc="0" normalizeH="0" baseline="0" noProof="0" dirty="0" smtClean="0">
                <a:ln>
                  <a:noFill/>
                </a:ln>
                <a:solidFill>
                  <a:schemeClr val="tx2"/>
                </a:solidFill>
                <a:effectLst/>
                <a:uLnTx/>
                <a:uFillTx/>
                <a:latin typeface="+mn-lt"/>
                <a:ea typeface="+mn-ea"/>
                <a:cs typeface="+mn-cs"/>
              </a:rPr>
              <a:t>(Peter Drucker)</a:t>
            </a:r>
            <a:r>
              <a:rPr kumimoji="0" lang="en-US" sz="1800" b="0" i="0" u="none" strike="noStrike" kern="0" cap="none" spc="0" normalizeH="0" baseline="0" noProof="0" dirty="0" smtClean="0">
                <a:ln>
                  <a:noFill/>
                </a:ln>
                <a:solidFill>
                  <a:schemeClr val="tx2"/>
                </a:solidFill>
                <a:effectLst/>
                <a:uLnTx/>
                <a:uFillTx/>
                <a:latin typeface="+mn-lt"/>
                <a:ea typeface="+mn-ea"/>
                <a:cs typeface="+mn-cs"/>
              </a:rPr>
              <a:t>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1" fontAlgn="base" latinLnBrk="0" hangingPunct="1">
              <a:lnSpc>
                <a:spcPct val="100000"/>
              </a:lnSpc>
              <a:spcBef>
                <a:spcPct val="20000"/>
              </a:spcBef>
              <a:spcAft>
                <a:spcPct val="0"/>
              </a:spcAft>
              <a:buClr>
                <a:schemeClr val="tx1"/>
              </a:buClr>
              <a:buSzTx/>
              <a:buFont typeface="Wingdings" pitchFamily="2" charset="2"/>
              <a:buNone/>
              <a:tabLst/>
              <a:defRPr/>
            </a:pPr>
            <a:endParaRPr kumimoji="0" lang="pt-BR" sz="1800" b="1" i="0" u="none" strike="noStrike" kern="0" cap="none" spc="0" normalizeH="0" baseline="0" noProof="0" dirty="0" smtClean="0">
              <a:ln>
                <a:noFill/>
              </a:ln>
              <a:solidFill>
                <a:schemeClr val="tx2"/>
              </a:solidFill>
              <a:effectLst/>
              <a:uLnTx/>
              <a:uFillTx/>
              <a:latin typeface="+mn-lt"/>
              <a:ea typeface="+mn-ea"/>
              <a:cs typeface="+mn-cs"/>
            </a:endParaRPr>
          </a:p>
        </p:txBody>
      </p:sp>
      <p:sp>
        <p:nvSpPr>
          <p:cNvPr id="6" name="Rectangle 15"/>
          <p:cNvSpPr txBox="1">
            <a:spLocks noChangeArrowheads="1"/>
          </p:cNvSpPr>
          <p:nvPr/>
        </p:nvSpPr>
        <p:spPr bwMode="auto">
          <a:xfrm>
            <a:off x="120650" y="168132"/>
            <a:ext cx="8604250" cy="292388"/>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1" fontAlgn="base" latinLnBrk="0" hangingPunct="1">
              <a:lnSpc>
                <a:spcPct val="100000"/>
              </a:lnSpc>
              <a:spcBef>
                <a:spcPct val="0"/>
              </a:spcBef>
              <a:spcAft>
                <a:spcPct val="0"/>
              </a:spcAft>
              <a:buClrTx/>
              <a:buSzTx/>
              <a:buFontTx/>
              <a:buNone/>
              <a:tabLst/>
              <a:defRPr/>
            </a:pPr>
            <a:r>
              <a:rPr kumimoji="0" lang="pt-BR" sz="1900" b="1" i="0" u="none" strike="noStrike" kern="0" cap="none" spc="0" normalizeH="0" baseline="0" noProof="0" smtClean="0">
                <a:ln>
                  <a:noFill/>
                </a:ln>
                <a:solidFill>
                  <a:schemeClr val="bg1"/>
                </a:solidFill>
                <a:effectLst/>
                <a:uLnTx/>
                <a:uFillTx/>
                <a:latin typeface="+mj-lt"/>
                <a:ea typeface="+mj-ea"/>
                <a:cs typeface="+mj-cs"/>
              </a:rPr>
              <a:t>Conceitos Centrais de Marketing</a:t>
            </a:r>
            <a:endParaRPr kumimoji="0" lang="pt-BR" sz="1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7</a:t>
            </a:fld>
            <a:endParaRPr lang="en-US"/>
          </a:p>
        </p:txBody>
      </p:sp>
      <p:sp>
        <p:nvSpPr>
          <p:cNvPr id="4" name="Rectangle 3"/>
          <p:cNvSpPr txBox="1">
            <a:spLocks noChangeArrowheads="1"/>
          </p:cNvSpPr>
          <p:nvPr/>
        </p:nvSpPr>
        <p:spPr>
          <a:xfrm>
            <a:off x="156749" y="1077687"/>
            <a:ext cx="9396549" cy="5244736"/>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sng" strike="noStrike" kern="0" cap="none" spc="0" normalizeH="0" baseline="0" noProof="0" dirty="0" smtClean="0">
                <a:ln>
                  <a:noFill/>
                </a:ln>
                <a:solidFill>
                  <a:schemeClr val="tx2"/>
                </a:solidFill>
                <a:effectLst/>
                <a:uLnTx/>
                <a:uFillTx/>
                <a:latin typeface="+mn-lt"/>
                <a:ea typeface="+mn-ea"/>
                <a:cs typeface="+mn-cs"/>
              </a:rPr>
              <a:t>Objetivo do Marketing</a:t>
            </a:r>
            <a:r>
              <a:rPr kumimoji="0" lang="pt-BR" sz="18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indent="-342900" algn="l" defTabSz="955675" eaLnBrk="0" hangingPunct="0">
              <a:buNone/>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	Provocar uma resposta comportamental da outra parte;</a:t>
            </a:r>
          </a:p>
          <a:p>
            <a:pPr marL="342900" indent="-342900" algn="l" defTabSz="955675" eaLnBrk="0" hangingPunct="0">
              <a:buNone/>
              <a:defRPr/>
            </a:pP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indent="-342900" algn="l" defTabSz="955675" eaLnBrk="0" hangingPunct="0">
              <a:buNone/>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	Consiste na tomada de ações que provoquem a reação desejada de um público-alvo.</a:t>
            </a:r>
          </a:p>
          <a:p>
            <a:pPr marL="342900" indent="-342900" algn="l" defTabSz="955675" eaLnBrk="0" hangingPunct="0">
              <a:buNone/>
              <a:defRPr/>
            </a:pP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indent="-342900" algn="l" defTabSz="955675" eaLnBrk="0" hangingPunct="0">
              <a:buNone/>
              <a:defRPr/>
            </a:pPr>
            <a:r>
              <a:rPr kumimoji="0" lang="pt-BR" sz="1800" b="0" i="0" u="none" strike="noStrike" kern="0" cap="none" spc="0" normalizeH="0" baseline="0" noProof="0" dirty="0" smtClean="0">
                <a:ln>
                  <a:noFill/>
                </a:ln>
                <a:solidFill>
                  <a:schemeClr val="tx2"/>
                </a:solidFill>
                <a:effectLst/>
                <a:uLnTx/>
                <a:uFillTx/>
                <a:latin typeface="+mn-lt"/>
                <a:ea typeface="+mn-ea"/>
                <a:cs typeface="+mn-cs"/>
              </a:rPr>
              <a:t>	O Marketing também pode ser entendido como o processo social voltado para satisfazer as necessidades e os desejos de pessoas e organizações, por meio da criação da troca livre e competitiva de produtos e serviços que geram valor para as partes envolvidas no processo.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800" b="1" i="0" u="none" strike="noStrike" kern="0" cap="none" spc="0" normalizeH="0" baseline="0" noProof="0" dirty="0" smtClean="0">
                <a:ln>
                  <a:noFill/>
                </a:ln>
                <a:solidFill>
                  <a:schemeClr val="tx2"/>
                </a:solidFill>
                <a:effectLst/>
                <a:uLnTx/>
                <a:uFillTx/>
                <a:latin typeface="+mn-lt"/>
                <a:ea typeface="+mn-ea"/>
                <a:cs typeface="+mn-cs"/>
              </a:rPr>
              <a:t> </a:t>
            </a:r>
            <a:endParaRPr kumimoji="0" lang="pt-BR" sz="1800" b="0" i="0" u="none" strike="noStrike" kern="0" cap="none" spc="0" normalizeH="0" baseline="0" noProof="0" dirty="0" smtClean="0">
              <a:ln>
                <a:noFill/>
              </a:ln>
              <a:solidFill>
                <a:schemeClr val="tx2"/>
              </a:solidFill>
              <a:effectLst/>
              <a:uLnTx/>
              <a:uFillTx/>
              <a:latin typeface="+mn-lt"/>
              <a:ea typeface="+mn-ea"/>
              <a:cs typeface="+mn-cs"/>
            </a:endParaRPr>
          </a:p>
          <a:p>
            <a:pPr marL="990600" marR="0" lvl="1" indent="-533400" algn="l" defTabSz="955675" rtl="0" eaLnBrk="1" fontAlgn="base" latinLnBrk="0" hangingPunct="1">
              <a:lnSpc>
                <a:spcPct val="100000"/>
              </a:lnSpc>
              <a:spcBef>
                <a:spcPct val="20000"/>
              </a:spcBef>
              <a:spcAft>
                <a:spcPct val="0"/>
              </a:spcAft>
              <a:buClr>
                <a:schemeClr val="tx1"/>
              </a:buClr>
              <a:buSzTx/>
              <a:buFontTx/>
              <a:buNone/>
              <a:tabLst/>
              <a:defRPr/>
            </a:pPr>
            <a:endParaRPr kumimoji="0" lang="pt-BR" sz="1800" b="1" i="1" u="none" strike="noStrike" kern="0" cap="none" spc="0" normalizeH="0" baseline="0" noProof="0" dirty="0" smtClean="0">
              <a:ln>
                <a:noFill/>
              </a:ln>
              <a:solidFill>
                <a:schemeClr val="tx2"/>
              </a:solidFill>
              <a:effectLst/>
              <a:uLnTx/>
              <a:uFillTx/>
              <a:latin typeface="+mn-lt"/>
            </a:endParaRPr>
          </a:p>
        </p:txBody>
      </p:sp>
      <p:sp>
        <p:nvSpPr>
          <p:cNvPr id="5"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4F2E64F-B884-42AA-8C6B-C1EF4CEA3AF7}" type="slidenum">
              <a:rPr lang="en-US" smtClean="0"/>
              <a:pPr/>
              <a:t>8</a:t>
            </a:fld>
            <a:endParaRPr lang="en-US"/>
          </a:p>
        </p:txBody>
      </p:sp>
      <p:sp>
        <p:nvSpPr>
          <p:cNvPr id="4" name="Título 1"/>
          <p:cNvSpPr txBox="1">
            <a:spLocks/>
          </p:cNvSpPr>
          <p:nvPr/>
        </p:nvSpPr>
        <p:spPr bwMode="auto">
          <a:xfrm>
            <a:off x="457200" y="813576"/>
            <a:ext cx="8229600" cy="430887"/>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marL="0" marR="0" lvl="0" indent="0" algn="l" defTabSz="955675" rtl="0" eaLnBrk="0" fontAlgn="base" latinLnBrk="0" hangingPunct="0">
              <a:lnSpc>
                <a:spcPct val="100000"/>
              </a:lnSpc>
              <a:spcBef>
                <a:spcPct val="0"/>
              </a:spcBef>
              <a:spcAft>
                <a:spcPct val="0"/>
              </a:spcAft>
              <a:buClrTx/>
              <a:buSzTx/>
              <a:buFontTx/>
              <a:buNone/>
              <a:tabLst/>
              <a:defRPr/>
            </a:pPr>
            <a:r>
              <a:rPr kumimoji="0" lang="pt-BR" sz="2800" b="1" i="0" u="none" strike="noStrike" kern="0" cap="none" spc="0" normalizeH="0" baseline="0" noProof="0" smtClean="0">
                <a:ln>
                  <a:noFill/>
                </a:ln>
                <a:solidFill>
                  <a:schemeClr val="tx2"/>
                </a:solidFill>
                <a:effectLst/>
                <a:uLnTx/>
                <a:uFillTx/>
                <a:latin typeface="+mj-lt"/>
                <a:ea typeface="+mj-ea"/>
                <a:cs typeface="+mj-cs"/>
              </a:rPr>
              <a:t>Fundamentos </a:t>
            </a:r>
            <a:endParaRPr kumimoji="0" lang="pt-BR" sz="2800" b="1" i="0" u="none" strike="noStrike" kern="0" cap="none" spc="0" normalizeH="0" baseline="0" noProof="0" dirty="0">
              <a:ln>
                <a:noFill/>
              </a:ln>
              <a:solidFill>
                <a:schemeClr val="tx2"/>
              </a:solidFill>
              <a:effectLst/>
              <a:uLnTx/>
              <a:uFillTx/>
              <a:latin typeface="+mj-lt"/>
              <a:ea typeface="+mj-ea"/>
              <a:cs typeface="+mj-cs"/>
            </a:endParaRPr>
          </a:p>
        </p:txBody>
      </p:sp>
      <p:sp>
        <p:nvSpPr>
          <p:cNvPr id="5" name="Espaço Reservado para Conteúdo 2"/>
          <p:cNvSpPr txBox="1">
            <a:spLocks/>
          </p:cNvSpPr>
          <p:nvPr/>
        </p:nvSpPr>
        <p:spPr>
          <a:xfrm>
            <a:off x="428625" y="1468757"/>
            <a:ext cx="9094198" cy="4495800"/>
          </a:xfrm>
          <a:prstGeom prst="rect">
            <a:avLst/>
          </a:prstGeom>
        </p:spPr>
        <p:txBody>
          <a:bodyPr/>
          <a:lstStyle/>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sng" strike="noStrike" kern="0" cap="none" spc="0" normalizeH="0" baseline="0" noProof="0" dirty="0" smtClean="0">
                <a:ln>
                  <a:noFill/>
                </a:ln>
                <a:solidFill>
                  <a:schemeClr val="tx2"/>
                </a:solidFill>
                <a:effectLst/>
                <a:uLnTx/>
                <a:uFillTx/>
                <a:latin typeface="+mn-lt"/>
                <a:ea typeface="+mn-ea"/>
                <a:cs typeface="+mn-cs"/>
              </a:rPr>
              <a:t>A Troca</a:t>
            </a:r>
            <a:r>
              <a:rPr kumimoji="0" lang="pt-BR" sz="14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	É o conceito central do marketing, envolve a obtenção de um produto desejado de alguém oferecendo algo em</a:t>
            </a:r>
            <a:r>
              <a:rPr kumimoji="0" lang="pt-BR" sz="1400" b="0" i="0" u="none" strike="noStrike" kern="0" cap="none" spc="0" normalizeH="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troca.</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lang="pt-BR" sz="1400" kern="0" dirty="0" smtClean="0">
                <a:solidFill>
                  <a:schemeClr val="tx2"/>
                </a:solidFill>
                <a:latin typeface="+mn-lt"/>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A efetivação ou não da troca depende de as duas partes concordarem com termos que deixarão ambas em uma situação melhor do que antes.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lang="pt-BR" sz="1400" kern="0" dirty="0" smtClean="0">
                <a:solidFill>
                  <a:schemeClr val="tx2"/>
                </a:solidFill>
                <a:latin typeface="+mn-lt"/>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A troca é um processo de criação de valor, porque normalmente deixa as partes envolvidas em melhor situação.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sng" strike="noStrike" kern="0" cap="none" spc="0" normalizeH="0" baseline="0" noProof="0" dirty="0" smtClean="0">
                <a:ln>
                  <a:noFill/>
                </a:ln>
                <a:solidFill>
                  <a:schemeClr val="tx2"/>
                </a:solidFill>
                <a:effectLst/>
                <a:uLnTx/>
                <a:uFillTx/>
                <a:latin typeface="+mn-lt"/>
                <a:ea typeface="+mn-ea"/>
                <a:cs typeface="+mn-cs"/>
              </a:rPr>
              <a:t>Transação</a:t>
            </a:r>
            <a:r>
              <a:rPr kumimoji="0" lang="pt-BR" sz="14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Duas partes estão engajadas em uma troca se estiverem negociando – isto é, tentando chegar a condições aceitáveis para ambas. Quando se chega a um acordo, dizemos que ocorre uma transação.</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Uma transação é uma troca de valores entre duas ou mais partes.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As transações não exigem que o dinheiro seja um dos valores trocados.</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endParaRPr kumimoji="0" lang="pt-BR" sz="1400" b="1"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r>
              <a:rPr kumimoji="0" lang="pt-BR" sz="1400" b="1" i="0" u="sng" strike="noStrike" kern="0" cap="none" spc="0" normalizeH="0" baseline="0" noProof="0" dirty="0" smtClean="0">
                <a:ln>
                  <a:noFill/>
                </a:ln>
                <a:solidFill>
                  <a:schemeClr val="tx2"/>
                </a:solidFill>
                <a:effectLst/>
                <a:uLnTx/>
                <a:uFillTx/>
                <a:latin typeface="+mn-lt"/>
                <a:ea typeface="+mn-ea"/>
                <a:cs typeface="+mn-cs"/>
              </a:rPr>
              <a:t>Transferência</a:t>
            </a:r>
            <a:r>
              <a:rPr kumimoji="0" lang="pt-BR" sz="1400" b="1" i="0" u="none" strike="noStrike" kern="0" cap="none" spc="0" normalizeH="0" baseline="0" noProof="0" dirty="0" smtClean="0">
                <a:ln>
                  <a:noFill/>
                </a:ln>
                <a:solidFill>
                  <a:schemeClr val="tx2"/>
                </a:solidFill>
                <a:effectLst/>
                <a:uLnTx/>
                <a:uFillTx/>
                <a:latin typeface="+mn-lt"/>
                <a:ea typeface="+mn-ea"/>
                <a:cs typeface="+mn-cs"/>
              </a:rPr>
              <a:t>:</a:t>
            </a:r>
            <a:endParaRPr kumimoji="0" lang="pt-BR" sz="1400" b="0" i="0" u="none" strike="noStrike" kern="0" cap="none" spc="0" normalizeH="0" baseline="0" noProof="0" dirty="0" smtClean="0">
              <a:ln>
                <a:noFill/>
              </a:ln>
              <a:solidFill>
                <a:schemeClr val="tx2"/>
              </a:solidFill>
              <a:effectLst/>
              <a:uLnTx/>
              <a:uFillTx/>
              <a:latin typeface="+mn-lt"/>
              <a:ea typeface="+mn-ea"/>
              <a:cs typeface="+mn-cs"/>
            </a:endParaRP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1" i="0" u="none" strike="noStrike" kern="0" cap="none" spc="0" normalizeH="0" baseline="0" noProof="0" dirty="0" smtClean="0">
                <a:ln>
                  <a:noFill/>
                </a:ln>
                <a:solidFill>
                  <a:schemeClr val="tx2"/>
                </a:solidFill>
                <a:effectLst/>
                <a:uLnTx/>
                <a:uFillTx/>
                <a:latin typeface="+mn-lt"/>
                <a:ea typeface="+mn-ea"/>
                <a:cs typeface="+mn-cs"/>
              </a:rPr>
              <a:t> 	</a:t>
            </a:r>
            <a:r>
              <a:rPr kumimoji="0" lang="pt-BR" sz="1400" b="0" i="0" u="none" strike="noStrike" kern="0" cap="none" spc="0" normalizeH="0" baseline="0" noProof="0" dirty="0" smtClean="0">
                <a:ln>
                  <a:noFill/>
                </a:ln>
                <a:solidFill>
                  <a:schemeClr val="tx2"/>
                </a:solidFill>
                <a:effectLst/>
                <a:uLnTx/>
                <a:uFillTx/>
                <a:latin typeface="+mn-lt"/>
                <a:ea typeface="+mn-ea"/>
                <a:cs typeface="+mn-cs"/>
              </a:rPr>
              <a:t>Em uma transferência, A dá X a B, mas não recebe nada em troca.</a:t>
            </a:r>
          </a:p>
          <a:p>
            <a:pPr marL="342900" marR="0" lvl="0" indent="-342900" algn="l" defTabSz="955675" rtl="0" eaLnBrk="0" fontAlgn="base" latinLnBrk="0" hangingPunct="0">
              <a:lnSpc>
                <a:spcPct val="100000"/>
              </a:lnSpc>
              <a:spcBef>
                <a:spcPct val="20000"/>
              </a:spcBef>
              <a:spcAft>
                <a:spcPct val="0"/>
              </a:spcAft>
              <a:buClr>
                <a:schemeClr val="tx1"/>
              </a:buClr>
              <a:buSzTx/>
              <a:buFontTx/>
              <a:buNone/>
              <a:tabLst/>
              <a:defRPr/>
            </a:pPr>
            <a:r>
              <a:rPr kumimoji="0" lang="pt-BR" sz="1400" b="0" i="0" u="none" strike="noStrike" kern="0" cap="none" spc="0" normalizeH="0" baseline="0" noProof="0" dirty="0" smtClean="0">
                <a:ln>
                  <a:noFill/>
                </a:ln>
                <a:solidFill>
                  <a:schemeClr val="tx2"/>
                </a:solidFill>
                <a:effectLst/>
                <a:uLnTx/>
                <a:uFillTx/>
                <a:latin typeface="+mn-lt"/>
                <a:ea typeface="+mn-ea"/>
                <a:cs typeface="+mn-cs"/>
              </a:rPr>
              <a:t>	O comportamento de transferência também pode ser compreendido por meio do conceito de troca. Normalmente, quem transfere espera receber algo pelo presente concedido – por exemplo, gratidão ou mudança no comportamento do agraciado</a:t>
            </a:r>
            <a:endParaRPr kumimoji="0" lang="pt-BR" sz="1400" b="0" i="0" u="none" strike="noStrike" kern="0" cap="none" spc="0" normalizeH="0" baseline="0" noProof="0" dirty="0">
              <a:ln>
                <a:noFill/>
              </a:ln>
              <a:solidFill>
                <a:schemeClr val="tx2"/>
              </a:solidFill>
              <a:effectLst/>
              <a:uLnTx/>
              <a:uFillTx/>
              <a:latin typeface="+mn-lt"/>
              <a:ea typeface="+mn-ea"/>
              <a:cs typeface="+mn-cs"/>
            </a:endParaRPr>
          </a:p>
        </p:txBody>
      </p:sp>
      <p:sp>
        <p:nvSpPr>
          <p:cNvPr id="6" name="Rectangle 15"/>
          <p:cNvSpPr>
            <a:spLocks noGrp="1" noChangeArrowheads="1"/>
          </p:cNvSpPr>
          <p:nvPr>
            <p:ph type="title"/>
          </p:nvPr>
        </p:nvSpPr>
        <p:spPr>
          <a:xfrm>
            <a:off x="120650" y="168132"/>
            <a:ext cx="8604250" cy="292388"/>
          </a:xfrm>
        </p:spPr>
        <p:txBody>
          <a:bodyPr/>
          <a:lstStyle/>
          <a:p>
            <a:pPr eaLnBrk="1" hangingPunct="1"/>
            <a:r>
              <a:rPr lang="pt-BR" dirty="0" smtClean="0"/>
              <a:t>Conceitos Centrais de Marketing</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4"/>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UZdA7.neEq3pMOJoXf.p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nD35WeyC6U.vhWmFcORae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KKc99i75Pkm63WaQ4cSkM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6lvX905JNkGoPUS_UE2baw"/>
</p:tagLst>
</file>

<file path=ppt/theme/theme1.xml><?xml version="1.0" encoding="utf-8"?>
<a:theme xmlns:a="http://schemas.openxmlformats.org/drawingml/2006/main" name="Blank presentation">
  <a:themeElements>
    <a:clrScheme name="Blank presentation 2">
      <a:dk1>
        <a:srgbClr val="000000"/>
      </a:dk1>
      <a:lt1>
        <a:srgbClr val="FFFFFF"/>
      </a:lt1>
      <a:dk2>
        <a:srgbClr val="0F2B5B"/>
      </a:dk2>
      <a:lt2>
        <a:srgbClr val="83231E"/>
      </a:lt2>
      <a:accent1>
        <a:srgbClr val="CDD9E9"/>
      </a:accent1>
      <a:accent2>
        <a:srgbClr val="9AB2D2"/>
      </a:accent2>
      <a:accent3>
        <a:srgbClr val="FFFFFF"/>
      </a:accent3>
      <a:accent4>
        <a:srgbClr val="000000"/>
      </a:accent4>
      <a:accent5>
        <a:srgbClr val="E3E9F2"/>
      </a:accent5>
      <a:accent6>
        <a:srgbClr val="8BA1BE"/>
      </a:accent6>
      <a:hlink>
        <a:srgbClr val="5A80B2"/>
      </a:hlink>
      <a:folHlink>
        <a:srgbClr val="355177"/>
      </a:folHlink>
    </a:clrScheme>
    <a:fontScheme name="Blank presentation">
      <a:majorFont>
        <a:latin typeface="Myriad Pro"/>
        <a:ea typeface=""/>
        <a:cs typeface=""/>
      </a:majorFont>
      <a:minorFont>
        <a:latin typeface="Myriad Pro"/>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150813" marR="0" indent="-149225" algn="ctr" defTabSz="914400" rtl="0" eaLnBrk="1" fontAlgn="base" latinLnBrk="0" hangingPunct="1">
          <a:lnSpc>
            <a:spcPct val="100000"/>
          </a:lnSpc>
          <a:spcBef>
            <a:spcPct val="20000"/>
          </a:spcBef>
          <a:spcAft>
            <a:spcPct val="0"/>
          </a:spcAft>
          <a:buClr>
            <a:schemeClr val="tx1"/>
          </a:buClr>
          <a:buSzTx/>
          <a:buFontTx/>
          <a:buChar char="•"/>
          <a:tabLst/>
          <a:defRPr kumimoji="0" lang="en-US" sz="1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150813" marR="0" indent="-149225" algn="ctr" defTabSz="914400" rtl="0" eaLnBrk="1" fontAlgn="base" latinLnBrk="0" hangingPunct="1">
          <a:lnSpc>
            <a:spcPct val="100000"/>
          </a:lnSpc>
          <a:spcBef>
            <a:spcPct val="20000"/>
          </a:spcBef>
          <a:spcAft>
            <a:spcPct val="0"/>
          </a:spcAft>
          <a:buClr>
            <a:schemeClr val="tx1"/>
          </a:buClr>
          <a:buSzTx/>
          <a:buFontTx/>
          <a:buChar char="•"/>
          <a:tabLst/>
          <a:defRPr kumimoji="0" lang="en-US" sz="19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E1E1E1"/>
        </a:lt2>
        <a:accent1>
          <a:srgbClr val="F1F1F1"/>
        </a:accent1>
        <a:accent2>
          <a:srgbClr val="C0C0C0"/>
        </a:accent2>
        <a:accent3>
          <a:srgbClr val="FFFFFF"/>
        </a:accent3>
        <a:accent4>
          <a:srgbClr val="000000"/>
        </a:accent4>
        <a:accent5>
          <a:srgbClr val="F7F7F7"/>
        </a:accent5>
        <a:accent6>
          <a:srgbClr val="AEAEAE"/>
        </a:accent6>
        <a:hlink>
          <a:srgbClr val="808080"/>
        </a:hlink>
        <a:folHlink>
          <a:srgbClr val="4D4D4D"/>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F2B5B"/>
        </a:dk2>
        <a:lt2>
          <a:srgbClr val="83231E"/>
        </a:lt2>
        <a:accent1>
          <a:srgbClr val="CDD9E9"/>
        </a:accent1>
        <a:accent2>
          <a:srgbClr val="9AB2D2"/>
        </a:accent2>
        <a:accent3>
          <a:srgbClr val="FFFFFF"/>
        </a:accent3>
        <a:accent4>
          <a:srgbClr val="000000"/>
        </a:accent4>
        <a:accent5>
          <a:srgbClr val="E3E9F2"/>
        </a:accent5>
        <a:accent6>
          <a:srgbClr val="8BA1BE"/>
        </a:accent6>
        <a:hlink>
          <a:srgbClr val="5A80B2"/>
        </a:hlink>
        <a:folHlink>
          <a:srgbClr val="3551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4D4D4D"/>
      </a:lt2>
      <a:accent1>
        <a:srgbClr val="FFFFFF"/>
      </a:accent1>
      <a:accent2>
        <a:srgbClr val="C0C0C0"/>
      </a:accent2>
      <a:accent3>
        <a:srgbClr val="FFFFFF"/>
      </a:accent3>
      <a:accent4>
        <a:srgbClr val="000000"/>
      </a:accent4>
      <a:accent5>
        <a:srgbClr val="FFFFFF"/>
      </a:accent5>
      <a:accent6>
        <a:srgbClr val="AEAEAE"/>
      </a:accent6>
      <a:hlink>
        <a:srgbClr val="808080"/>
      </a:hlink>
      <a:folHlink>
        <a:srgbClr val="0000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C:\WINDOWS\Desktop\Blank presentation.pot</Template>
  <TotalTime>6501</TotalTime>
  <Words>483</Words>
  <Application>Microsoft Office PowerPoint</Application>
  <PresentationFormat>Papel A4 (210 x 297 mm)</PresentationFormat>
  <Paragraphs>177</Paragraphs>
  <Slides>14</Slides>
  <Notes>2</Notes>
  <HiddenSlides>0</HiddenSlides>
  <MMClips>0</MMClips>
  <ScaleCrop>false</ScaleCrop>
  <HeadingPairs>
    <vt:vector size="6" baseType="variant">
      <vt:variant>
        <vt:lpstr>Tema</vt:lpstr>
      </vt:variant>
      <vt:variant>
        <vt:i4>1</vt:i4>
      </vt:variant>
      <vt:variant>
        <vt:lpstr>Servidores OLE incorporados</vt:lpstr>
      </vt:variant>
      <vt:variant>
        <vt:i4>0</vt:i4>
      </vt:variant>
      <vt:variant>
        <vt:lpstr>Títulos de slides</vt:lpstr>
      </vt:variant>
      <vt:variant>
        <vt:i4>14</vt:i4>
      </vt:variant>
    </vt:vector>
  </HeadingPairs>
  <TitlesOfParts>
    <vt:vector size="15" baseType="lpstr">
      <vt:lpstr>Blank presentation</vt:lpstr>
      <vt:lpstr>Apresentação do PowerPoint</vt:lpstr>
      <vt:lpstr>Conceitos Centrais de Marketing</vt:lpstr>
      <vt:lpstr>Apresentação do PowerPoint</vt:lpstr>
      <vt:lpstr>Conceitos Centrais de Marketing</vt:lpstr>
      <vt:lpstr>Conceitos Centrais de Marketing</vt:lpstr>
      <vt:lpstr>Conceitos Centrais de Marketing</vt:lpstr>
      <vt:lpstr>Definitivamente: o que é Marketing</vt:lpstr>
      <vt:lpstr>Conceitos Centrais de Marketing</vt:lpstr>
      <vt:lpstr>Conceitos Centrais de Marketing</vt:lpstr>
      <vt:lpstr>Fundamentos </vt:lpstr>
      <vt:lpstr>Fundamentos </vt:lpstr>
      <vt:lpstr>Fundamentos </vt:lpstr>
      <vt:lpstr>Conclusão</vt:lpstr>
      <vt:lpstr>Metamercado</vt:lpstr>
    </vt:vector>
  </TitlesOfParts>
  <Manager>Nome do Gerente</Manager>
  <Company>Key Colors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do Documento</dc:title>
  <dc:subject>Tema do Documento</dc:subject>
  <dc:creator>Equipe Key Colors</dc:creator>
  <cp:lastModifiedBy>l13003</cp:lastModifiedBy>
  <cp:revision>873</cp:revision>
  <cp:lastPrinted>2000-08-25T14:03:20Z</cp:lastPrinted>
  <dcterms:created xsi:type="dcterms:W3CDTF">2002-09-20T14:16:47Z</dcterms:created>
  <dcterms:modified xsi:type="dcterms:W3CDTF">2011-09-23T12:41:24Z</dcterms:modified>
</cp:coreProperties>
</file>