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57" r:id="rId5"/>
    <p:sldId id="262" r:id="rId6"/>
    <p:sldId id="267" r:id="rId7"/>
    <p:sldId id="263" r:id="rId8"/>
    <p:sldId id="264" r:id="rId9"/>
    <p:sldId id="270" r:id="rId10"/>
    <p:sldId id="265" r:id="rId11"/>
    <p:sldId id="266" r:id="rId12"/>
    <p:sldId id="276" r:id="rId13"/>
    <p:sldId id="277" r:id="rId14"/>
    <p:sldId id="278" r:id="rId15"/>
    <p:sldId id="258" r:id="rId16"/>
    <p:sldId id="279" r:id="rId17"/>
    <p:sldId id="280" r:id="rId18"/>
    <p:sldId id="281" r:id="rId19"/>
    <p:sldId id="282" r:id="rId20"/>
    <p:sldId id="259" r:id="rId21"/>
    <p:sldId id="260" r:id="rId22"/>
    <p:sldId id="275" r:id="rId23"/>
    <p:sldId id="283" r:id="rId24"/>
    <p:sldId id="284" r:id="rId25"/>
    <p:sldId id="285" r:id="rId26"/>
    <p:sldId id="286" r:id="rId27"/>
    <p:sldId id="261" r:id="rId28"/>
    <p:sldId id="271" r:id="rId29"/>
    <p:sldId id="272" r:id="rId30"/>
    <p:sldId id="273" r:id="rId31"/>
    <p:sldId id="274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302" r:id="rId41"/>
    <p:sldId id="303" r:id="rId42"/>
    <p:sldId id="295" r:id="rId43"/>
    <p:sldId id="296" r:id="rId44"/>
    <p:sldId id="297" r:id="rId45"/>
    <p:sldId id="299" r:id="rId46"/>
    <p:sldId id="300" r:id="rId47"/>
    <p:sldId id="298" r:id="rId48"/>
    <p:sldId id="301" r:id="rId49"/>
    <p:sldId id="304" r:id="rId50"/>
    <p:sldId id="305" r:id="rId51"/>
    <p:sldId id="306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FB3-4361-43AA-8D58-4D1B5D09E9A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393C3-076C-43E0-855D-87A4D1E35B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FB3-4361-43AA-8D58-4D1B5D09E9A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393C3-076C-43E0-855D-87A4D1E35B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FB3-4361-43AA-8D58-4D1B5D09E9A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393C3-076C-43E0-855D-87A4D1E35B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FB3-4361-43AA-8D58-4D1B5D09E9A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393C3-076C-43E0-855D-87A4D1E35B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FB3-4361-43AA-8D58-4D1B5D09E9A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393C3-076C-43E0-855D-87A4D1E35B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FB3-4361-43AA-8D58-4D1B5D09E9A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393C3-076C-43E0-855D-87A4D1E35B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FB3-4361-43AA-8D58-4D1B5D09E9A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393C3-076C-43E0-855D-87A4D1E35B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FB3-4361-43AA-8D58-4D1B5D09E9A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393C3-076C-43E0-855D-87A4D1E35B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FB3-4361-43AA-8D58-4D1B5D09E9A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393C3-076C-43E0-855D-87A4D1E35B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FB3-4361-43AA-8D58-4D1B5D09E9A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393C3-076C-43E0-855D-87A4D1E35B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2FB3-4361-43AA-8D58-4D1B5D09E9A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393C3-076C-43E0-855D-87A4D1E35B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B2FB3-4361-43AA-8D58-4D1B5D09E9A1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393C3-076C-43E0-855D-87A4D1E35B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60959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Mining Law 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914400"/>
            <a:ext cx="8305800" cy="4953000"/>
          </a:xfrm>
        </p:spPr>
        <p:txBody>
          <a:bodyPr>
            <a:normAutofit/>
          </a:bodyPr>
          <a:lstStyle/>
          <a:p>
            <a:pPr marL="514350" indent="-514350" algn="just"/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E:\FOTO\Foto Penelitian\S60001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Continue…</a:t>
            </a:r>
            <a:r>
              <a:rPr lang="en-US" b="1" dirty="0" err="1" smtClean="0">
                <a:solidFill>
                  <a:srgbClr val="FF0000"/>
                </a:solidFill>
              </a:rPr>
              <a:t>Fungsi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Hutan</a:t>
            </a:r>
            <a:r>
              <a:rPr lang="en-US" b="1" dirty="0" smtClean="0">
                <a:solidFill>
                  <a:srgbClr val="FF0000"/>
                </a:solidFill>
              </a:rPr>
              <a:t> yang </a:t>
            </a:r>
            <a:r>
              <a:rPr lang="en-US" b="1" dirty="0" err="1" smtClean="0">
                <a:solidFill>
                  <a:srgbClr val="FF0000"/>
                </a:solidFill>
              </a:rPr>
              <a:t>hilang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Kemampuan</a:t>
            </a:r>
            <a:r>
              <a:rPr lang="en-US" sz="3600" dirty="0" smtClean="0"/>
              <a:t> </a:t>
            </a:r>
            <a:r>
              <a:rPr lang="en-US" sz="3600" dirty="0" err="1" smtClean="0"/>
              <a:t>menyerap</a:t>
            </a:r>
            <a:r>
              <a:rPr lang="en-US" sz="3600" dirty="0" smtClean="0"/>
              <a:t> CO2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menghasilkan</a:t>
            </a:r>
            <a:r>
              <a:rPr lang="en-US" sz="3600" dirty="0" smtClean="0"/>
              <a:t> O</a:t>
            </a:r>
            <a:r>
              <a:rPr lang="en-US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3600" dirty="0" smtClean="0"/>
              <a:t> </a:t>
            </a:r>
            <a:r>
              <a:rPr lang="en-US" sz="3600" dirty="0" err="1" smtClean="0"/>
              <a:t>hilang</a:t>
            </a:r>
            <a:endParaRPr lang="en-US" sz="3600" dirty="0" smtClean="0"/>
          </a:p>
          <a:p>
            <a:r>
              <a:rPr lang="en-US" sz="3600" dirty="0" err="1" smtClean="0"/>
              <a:t>Peningkatan</a:t>
            </a:r>
            <a:r>
              <a:rPr lang="en-US" sz="3600" dirty="0" smtClean="0"/>
              <a:t> </a:t>
            </a:r>
            <a:r>
              <a:rPr lang="en-US" sz="3600" dirty="0" err="1" smtClean="0"/>
              <a:t>suhu</a:t>
            </a:r>
            <a:r>
              <a:rPr lang="en-US" sz="3600" dirty="0" smtClean="0"/>
              <a:t> </a:t>
            </a:r>
            <a:r>
              <a:rPr lang="en-US" sz="3600" dirty="0" err="1" smtClean="0"/>
              <a:t>bumi</a:t>
            </a:r>
            <a:endParaRPr lang="en-US" sz="3600" dirty="0" smtClean="0"/>
          </a:p>
          <a:p>
            <a:r>
              <a:rPr lang="en-US" sz="3600" dirty="0" err="1" smtClean="0"/>
              <a:t>Kemampuan</a:t>
            </a:r>
            <a:r>
              <a:rPr lang="en-US" sz="3600" dirty="0" smtClean="0"/>
              <a:t> </a:t>
            </a:r>
            <a:r>
              <a:rPr lang="en-US" sz="3600" dirty="0" err="1" smtClean="0"/>
              <a:t>menyimpan</a:t>
            </a:r>
            <a:r>
              <a:rPr lang="en-US" sz="3600" dirty="0" smtClean="0"/>
              <a:t> air </a:t>
            </a:r>
            <a:r>
              <a:rPr lang="en-US" sz="3600" dirty="0" err="1" smtClean="0"/>
              <a:t>berkurang</a:t>
            </a:r>
            <a:r>
              <a:rPr lang="en-US" sz="3600" dirty="0" smtClean="0"/>
              <a:t> </a:t>
            </a:r>
            <a:r>
              <a:rPr lang="en-US" sz="3600" dirty="0" err="1" smtClean="0"/>
              <a:t>secara</a:t>
            </a:r>
            <a:r>
              <a:rPr lang="en-US" sz="3600" dirty="0" smtClean="0"/>
              <a:t> </a:t>
            </a:r>
            <a:r>
              <a:rPr lang="en-US" sz="3600" dirty="0" err="1" smtClean="0"/>
              <a:t>drastis</a:t>
            </a:r>
            <a:endParaRPr lang="en-US" sz="3600" dirty="0" smtClean="0"/>
          </a:p>
          <a:p>
            <a:r>
              <a:rPr lang="en-US" sz="3600" dirty="0" err="1" smtClean="0"/>
              <a:t>Proses</a:t>
            </a:r>
            <a:r>
              <a:rPr lang="en-US" sz="3600" dirty="0" smtClean="0"/>
              <a:t> </a:t>
            </a:r>
            <a:r>
              <a:rPr lang="en-US" sz="3600" dirty="0" err="1" smtClean="0"/>
              <a:t>pembentukan</a:t>
            </a:r>
            <a:r>
              <a:rPr lang="en-US" sz="3600" dirty="0" smtClean="0"/>
              <a:t> </a:t>
            </a:r>
            <a:r>
              <a:rPr lang="en-US" sz="3600" dirty="0" err="1" smtClean="0"/>
              <a:t>seresah</a:t>
            </a:r>
            <a:r>
              <a:rPr lang="en-US" sz="3600" dirty="0" smtClean="0"/>
              <a:t> </a:t>
            </a:r>
            <a:r>
              <a:rPr lang="en-US" sz="3600" dirty="0" err="1" smtClean="0"/>
              <a:t>tidak</a:t>
            </a:r>
            <a:r>
              <a:rPr lang="en-US" sz="3600" dirty="0" smtClean="0"/>
              <a:t> </a:t>
            </a:r>
            <a:r>
              <a:rPr lang="en-US" sz="3600" dirty="0" err="1" smtClean="0"/>
              <a:t>terjadi</a:t>
            </a:r>
            <a:endParaRPr lang="en-US" sz="3600" dirty="0" smtClean="0"/>
          </a:p>
          <a:p>
            <a:r>
              <a:rPr lang="en-US" sz="3600" dirty="0" err="1" smtClean="0"/>
              <a:t>Hilangnya</a:t>
            </a:r>
            <a:r>
              <a:rPr lang="en-US" sz="3600" dirty="0" smtClean="0"/>
              <a:t> </a:t>
            </a:r>
            <a:r>
              <a:rPr lang="en-US" sz="3600" dirty="0" err="1" smtClean="0"/>
              <a:t>penghasilan</a:t>
            </a:r>
            <a:r>
              <a:rPr lang="en-US" sz="3600" dirty="0" smtClean="0"/>
              <a:t> </a:t>
            </a:r>
            <a:r>
              <a:rPr lang="en-US" sz="3600" dirty="0" err="1" smtClean="0"/>
              <a:t>warga</a:t>
            </a:r>
            <a:r>
              <a:rPr lang="en-US" sz="3600" dirty="0" smtClean="0"/>
              <a:t> </a:t>
            </a:r>
            <a:r>
              <a:rPr lang="en-US" sz="3600" dirty="0" err="1" smtClean="0"/>
              <a:t>dari</a:t>
            </a:r>
            <a:r>
              <a:rPr lang="en-US" sz="3600" dirty="0" smtClean="0"/>
              <a:t> </a:t>
            </a:r>
            <a:r>
              <a:rPr lang="en-US" sz="3600" dirty="0" err="1" smtClean="0"/>
              <a:t>hutan</a:t>
            </a:r>
            <a:endParaRPr lang="en-US" sz="3600" dirty="0" smtClean="0"/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763000" cy="6477000"/>
          </a:xfrm>
        </p:spPr>
        <p:txBody>
          <a:bodyPr>
            <a:normAutofit/>
          </a:bodyPr>
          <a:lstStyle/>
          <a:p>
            <a:pPr algn="just"/>
            <a:r>
              <a:rPr lang="en-US" sz="2400" b="1" dirty="0" err="1" smtClean="0">
                <a:solidFill>
                  <a:srgbClr val="FF0000"/>
                </a:solidFill>
              </a:rPr>
              <a:t>Dengan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hukum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Lingkungan</a:t>
            </a:r>
            <a:r>
              <a:rPr lang="en-US" sz="2400" b="1" dirty="0" smtClean="0">
                <a:solidFill>
                  <a:srgbClr val="FF0000"/>
                </a:solidFill>
              </a:rPr>
              <a:t> (UU No. 32/2009 </a:t>
            </a:r>
            <a:r>
              <a:rPr lang="en-US" sz="2400" b="1" dirty="0" err="1" smtClean="0">
                <a:solidFill>
                  <a:srgbClr val="FF0000"/>
                </a:solidFill>
              </a:rPr>
              <a:t>ttg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Pengelolaan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dan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Perlindungan</a:t>
            </a:r>
            <a:r>
              <a:rPr lang="en-US" sz="2400" b="1" dirty="0" smtClean="0">
                <a:solidFill>
                  <a:srgbClr val="FF0000"/>
                </a:solidFill>
              </a:rPr>
              <a:t> LH)</a:t>
            </a:r>
          </a:p>
          <a:p>
            <a:pPr marL="457200" indent="-457200" algn="just">
              <a:buAutoNum type="arabicPeriod"/>
            </a:pPr>
            <a:r>
              <a:rPr lang="en-US" sz="2000" b="1" dirty="0" smtClean="0"/>
              <a:t>Perusahaan </a:t>
            </a:r>
            <a:r>
              <a:rPr lang="en-US" sz="2000" b="1" dirty="0" err="1" smtClean="0"/>
              <a:t>tambal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sebelum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eksploitasi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wajib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membuat</a:t>
            </a:r>
            <a:r>
              <a:rPr lang="en-US" sz="2000" b="1" dirty="0" smtClean="0"/>
              <a:t> AMDAL (</a:t>
            </a:r>
            <a:r>
              <a:rPr lang="en-US" sz="2000" b="1" dirty="0" err="1" smtClean="0"/>
              <a:t>Pasal</a:t>
            </a:r>
            <a:r>
              <a:rPr lang="en-US" sz="2000" b="1" dirty="0" smtClean="0"/>
              <a:t> 22), yang </a:t>
            </a:r>
            <a:r>
              <a:rPr lang="en-US" sz="2000" b="1" dirty="0" err="1" smtClean="0"/>
              <a:t>memuat</a:t>
            </a:r>
            <a:r>
              <a:rPr lang="en-US" sz="2000" b="1" dirty="0" smtClean="0"/>
              <a:t> :</a:t>
            </a:r>
          </a:p>
          <a:p>
            <a:pPr algn="just">
              <a:buNone/>
            </a:pPr>
            <a:r>
              <a:rPr lang="en-US" sz="2000" dirty="0" smtClean="0"/>
              <a:t>a. </a:t>
            </a:r>
            <a:r>
              <a:rPr lang="en-US" sz="2000" dirty="0" err="1" smtClean="0"/>
              <a:t>pengkajian</a:t>
            </a:r>
            <a:r>
              <a:rPr lang="en-US" sz="2000" dirty="0" smtClean="0"/>
              <a:t> </a:t>
            </a:r>
            <a:r>
              <a:rPr lang="en-US" sz="2000" dirty="0" err="1" smtClean="0"/>
              <a:t>mengenai</a:t>
            </a:r>
            <a:r>
              <a:rPr lang="en-US" sz="2000" dirty="0" smtClean="0"/>
              <a:t> </a:t>
            </a:r>
            <a:r>
              <a:rPr lang="en-US" sz="2000" dirty="0" err="1" smtClean="0"/>
              <a:t>dampak</a:t>
            </a:r>
            <a:r>
              <a:rPr lang="en-US" sz="2000" dirty="0" smtClean="0"/>
              <a:t> </a:t>
            </a:r>
            <a:r>
              <a:rPr lang="en-US" sz="2000" dirty="0" err="1" smtClean="0"/>
              <a:t>rencana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/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;</a:t>
            </a:r>
          </a:p>
          <a:p>
            <a:pPr algn="just">
              <a:buNone/>
            </a:pPr>
            <a:r>
              <a:rPr lang="it-IT" sz="2000" dirty="0" smtClean="0"/>
              <a:t>b. evaluasi kegiatan di sekitar lokasi rencana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/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;</a:t>
            </a:r>
          </a:p>
          <a:p>
            <a:pPr algn="just">
              <a:buNone/>
            </a:pPr>
            <a:r>
              <a:rPr lang="fi-FI" sz="2000" dirty="0" smtClean="0"/>
              <a:t>c. saran masukan serta tanggapan </a:t>
            </a:r>
            <a:r>
              <a:rPr lang="en-US" sz="2000" dirty="0" err="1" smtClean="0"/>
              <a:t>masyarakat</a:t>
            </a:r>
            <a:r>
              <a:rPr lang="en-US" sz="2000" dirty="0" smtClean="0"/>
              <a:t> </a:t>
            </a:r>
            <a:r>
              <a:rPr lang="en-US" sz="2000" dirty="0" err="1" smtClean="0"/>
              <a:t>terhadap</a:t>
            </a:r>
            <a:r>
              <a:rPr lang="en-US" sz="2000" dirty="0" smtClean="0"/>
              <a:t> </a:t>
            </a:r>
            <a:r>
              <a:rPr lang="en-US" sz="2000" dirty="0" err="1" smtClean="0"/>
              <a:t>rencana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/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;</a:t>
            </a:r>
          </a:p>
          <a:p>
            <a:pPr algn="just">
              <a:buNone/>
            </a:pPr>
            <a:r>
              <a:rPr lang="en-US" sz="2000" dirty="0" smtClean="0"/>
              <a:t>d. </a:t>
            </a:r>
            <a:r>
              <a:rPr lang="en-US" sz="2000" dirty="0" err="1" smtClean="0"/>
              <a:t>prakiraan</a:t>
            </a:r>
            <a:r>
              <a:rPr lang="en-US" sz="2000" dirty="0" smtClean="0"/>
              <a:t> </a:t>
            </a:r>
            <a:r>
              <a:rPr lang="en-US" sz="2000" dirty="0" err="1" smtClean="0"/>
              <a:t>terhadap</a:t>
            </a:r>
            <a:r>
              <a:rPr lang="en-US" sz="2000" dirty="0" smtClean="0"/>
              <a:t> </a:t>
            </a:r>
            <a:r>
              <a:rPr lang="en-US" sz="2000" dirty="0" err="1" smtClean="0"/>
              <a:t>besaran</a:t>
            </a:r>
            <a:r>
              <a:rPr lang="en-US" sz="2000" dirty="0" smtClean="0"/>
              <a:t> </a:t>
            </a:r>
            <a:r>
              <a:rPr lang="en-US" sz="2000" dirty="0" err="1" smtClean="0"/>
              <a:t>dampak</a:t>
            </a:r>
            <a:r>
              <a:rPr lang="en-US" sz="2000" dirty="0" smtClean="0"/>
              <a:t> </a:t>
            </a:r>
            <a:r>
              <a:rPr lang="en-US" sz="2000" dirty="0" err="1" smtClean="0"/>
              <a:t>serta</a:t>
            </a:r>
            <a:r>
              <a:rPr lang="en-US" sz="2000" dirty="0" smtClean="0"/>
              <a:t> </a:t>
            </a:r>
            <a:r>
              <a:rPr lang="en-US" sz="2000" dirty="0" err="1" smtClean="0"/>
              <a:t>sifat</a:t>
            </a:r>
            <a:r>
              <a:rPr lang="en-US" sz="2000" dirty="0" smtClean="0"/>
              <a:t> </a:t>
            </a:r>
            <a:r>
              <a:rPr lang="en-US" sz="2000" dirty="0" err="1" smtClean="0"/>
              <a:t>penting</a:t>
            </a:r>
            <a:r>
              <a:rPr lang="en-US" sz="2000" dirty="0" smtClean="0"/>
              <a:t> </a:t>
            </a:r>
            <a:r>
              <a:rPr lang="en-US" sz="2000" dirty="0" err="1" smtClean="0"/>
              <a:t>dampak</a:t>
            </a:r>
            <a:r>
              <a:rPr lang="en-US" sz="2000" dirty="0" smtClean="0"/>
              <a:t> yang </a:t>
            </a:r>
            <a:r>
              <a:rPr lang="en-US" sz="2000" dirty="0" err="1" smtClean="0"/>
              <a:t>terjadi</a:t>
            </a:r>
            <a:r>
              <a:rPr lang="en-US" sz="2000" dirty="0" smtClean="0"/>
              <a:t> 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rencana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/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kegiatantersebut</a:t>
            </a:r>
            <a:r>
              <a:rPr lang="en-US" sz="2000" dirty="0" smtClean="0"/>
              <a:t> </a:t>
            </a:r>
            <a:r>
              <a:rPr lang="en-US" sz="2000" dirty="0" err="1" smtClean="0"/>
              <a:t>dilaksanakan</a:t>
            </a:r>
            <a:r>
              <a:rPr lang="en-US" sz="2000" dirty="0" smtClean="0"/>
              <a:t>;</a:t>
            </a:r>
          </a:p>
          <a:p>
            <a:pPr algn="just">
              <a:buNone/>
            </a:pPr>
            <a:r>
              <a:rPr lang="en-US" sz="2000" dirty="0" smtClean="0"/>
              <a:t>e. </a:t>
            </a:r>
            <a:r>
              <a:rPr lang="en-US" sz="2000" dirty="0" err="1" smtClean="0"/>
              <a:t>evaluasi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holistik</a:t>
            </a:r>
            <a:r>
              <a:rPr lang="en-US" sz="2000" dirty="0" smtClean="0"/>
              <a:t> </a:t>
            </a:r>
            <a:r>
              <a:rPr lang="en-US" sz="2000" dirty="0" err="1" smtClean="0"/>
              <a:t>terhadap</a:t>
            </a:r>
            <a:r>
              <a:rPr lang="en-US" sz="2000" dirty="0" smtClean="0"/>
              <a:t> </a:t>
            </a:r>
            <a:r>
              <a:rPr lang="en-US" sz="2000" dirty="0" err="1" smtClean="0"/>
              <a:t>dampak</a:t>
            </a:r>
            <a:r>
              <a:rPr lang="en-US" sz="2000" dirty="0" smtClean="0"/>
              <a:t> yang </a:t>
            </a:r>
            <a:r>
              <a:rPr lang="en-US" sz="2000" dirty="0" err="1" smtClean="0"/>
              <a:t>terjadi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menentukan</a:t>
            </a:r>
            <a:r>
              <a:rPr lang="en-US" sz="2000" dirty="0" smtClean="0"/>
              <a:t> </a:t>
            </a:r>
            <a:r>
              <a:rPr lang="en-US" sz="2000" dirty="0" err="1" smtClean="0"/>
              <a:t>kelayakan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ketidaklayakan</a:t>
            </a:r>
            <a:r>
              <a:rPr lang="en-US" sz="2000" dirty="0" smtClean="0"/>
              <a:t> </a:t>
            </a:r>
            <a:r>
              <a:rPr lang="en-US" sz="2000" dirty="0" err="1" smtClean="0"/>
              <a:t>lingkungan</a:t>
            </a:r>
            <a:r>
              <a:rPr lang="en-US" sz="2000" dirty="0" smtClean="0"/>
              <a:t> </a:t>
            </a:r>
            <a:r>
              <a:rPr lang="en-US" sz="2000" dirty="0" err="1" smtClean="0"/>
              <a:t>hidup</a:t>
            </a:r>
            <a:r>
              <a:rPr lang="en-US" sz="2000" dirty="0" smtClean="0"/>
              <a:t>;</a:t>
            </a:r>
          </a:p>
          <a:p>
            <a:pPr marL="457200" indent="-457200" algn="just">
              <a:buAutoNum type="alphaLcPeriod" startAt="6"/>
            </a:pPr>
            <a:r>
              <a:rPr lang="fi-FI" sz="2000" dirty="0" smtClean="0"/>
              <a:t>rencana pengelolaan dan pemantauan </a:t>
            </a:r>
            <a:r>
              <a:rPr lang="en-US" sz="2000" dirty="0" err="1" smtClean="0"/>
              <a:t>lingkungan</a:t>
            </a:r>
            <a:r>
              <a:rPr lang="en-US" sz="2000" dirty="0" smtClean="0"/>
              <a:t> </a:t>
            </a:r>
            <a:r>
              <a:rPr lang="en-US" sz="2000" dirty="0" err="1" smtClean="0"/>
              <a:t>hidup</a:t>
            </a:r>
            <a:r>
              <a:rPr lang="en-US" sz="2000" dirty="0" smtClean="0"/>
              <a:t>.</a:t>
            </a:r>
          </a:p>
          <a:p>
            <a:pPr marL="457200" indent="-457200" algn="just">
              <a:buAutoNum type="arabicPeriod" startAt="2"/>
            </a:pPr>
            <a:r>
              <a:rPr lang="en-US" sz="2000" b="1" dirty="0" smtClean="0"/>
              <a:t>Perusahaan </a:t>
            </a:r>
            <a:r>
              <a:rPr lang="en-US" sz="2000" b="1" dirty="0" err="1" smtClean="0"/>
              <a:t>wajib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melakukan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pengelolaan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limbah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hasil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usaha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kegiatan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Pasal</a:t>
            </a:r>
            <a:r>
              <a:rPr lang="en-US" sz="2000" b="1" dirty="0" smtClean="0"/>
              <a:t> 58)</a:t>
            </a:r>
          </a:p>
          <a:p>
            <a:pPr marL="457200" indent="-457200" algn="just">
              <a:buAutoNum type="arabicPeriod" startAt="2"/>
            </a:pPr>
            <a:r>
              <a:rPr lang="en-US" sz="2000" b="1" dirty="0" smtClean="0"/>
              <a:t>Perusahaan </a:t>
            </a:r>
            <a:r>
              <a:rPr lang="en-US" sz="2000" b="1" dirty="0" err="1" smtClean="0"/>
              <a:t>wajib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melakukan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pengelolaan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bahan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berbahaya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beracun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Pasal</a:t>
            </a:r>
            <a:r>
              <a:rPr lang="en-US" sz="2000" b="1" dirty="0" smtClean="0"/>
              <a:t> 59) 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763000" cy="582136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b="1" dirty="0" err="1" smtClean="0">
                <a:solidFill>
                  <a:srgbClr val="FF0000"/>
                </a:solidFill>
              </a:rPr>
              <a:t>Dengan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Hukum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Investasi</a:t>
            </a:r>
            <a:r>
              <a:rPr lang="en-US" b="1" dirty="0" smtClean="0">
                <a:solidFill>
                  <a:srgbClr val="FF0000"/>
                </a:solidFill>
              </a:rPr>
              <a:t>/PMA (UU No. 25 </a:t>
            </a:r>
            <a:r>
              <a:rPr lang="en-US" b="1" dirty="0" err="1" smtClean="0">
                <a:solidFill>
                  <a:srgbClr val="FF0000"/>
                </a:solidFill>
              </a:rPr>
              <a:t>tahun</a:t>
            </a:r>
            <a:r>
              <a:rPr lang="en-US" b="1" dirty="0" smtClean="0">
                <a:solidFill>
                  <a:srgbClr val="FF0000"/>
                </a:solidFill>
              </a:rPr>
              <a:t> 2007)</a:t>
            </a:r>
          </a:p>
          <a:p>
            <a:pPr algn="just">
              <a:buNone/>
            </a:pPr>
            <a:r>
              <a:rPr lang="en-US" sz="2000" b="1" dirty="0" err="1" smtClean="0">
                <a:solidFill>
                  <a:srgbClr val="FF0000"/>
                </a:solidFill>
              </a:rPr>
              <a:t>Pasal</a:t>
            </a:r>
            <a:r>
              <a:rPr lang="en-US" sz="2000" b="1" dirty="0" smtClean="0">
                <a:solidFill>
                  <a:srgbClr val="FF0000"/>
                </a:solidFill>
              </a:rPr>
              <a:t> 7</a:t>
            </a:r>
          </a:p>
          <a:p>
            <a:pPr algn="just">
              <a:buNone/>
            </a:pPr>
            <a:r>
              <a:rPr lang="en-US" sz="2000" dirty="0" smtClean="0"/>
              <a:t>(1) </a:t>
            </a:r>
            <a:r>
              <a:rPr lang="en-US" sz="2000" dirty="0" err="1" smtClean="0"/>
              <a:t>Pemerintah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tindakan</a:t>
            </a:r>
            <a:r>
              <a:rPr lang="en-US" sz="2000" dirty="0" smtClean="0"/>
              <a:t> </a:t>
            </a:r>
            <a:r>
              <a:rPr lang="fi-FI" sz="2000" dirty="0" smtClean="0"/>
              <a:t>nasionalisasi atau pengambilalihan hak kepemilikan </a:t>
            </a:r>
            <a:r>
              <a:rPr lang="en-US" sz="2000" dirty="0" err="1" smtClean="0"/>
              <a:t>penanam</a:t>
            </a:r>
            <a:r>
              <a:rPr lang="en-US" sz="2000" dirty="0" smtClean="0"/>
              <a:t> modal, </a:t>
            </a:r>
            <a:r>
              <a:rPr lang="en-US" sz="2000" dirty="0" err="1" smtClean="0"/>
              <a:t>kecuali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undang-undang</a:t>
            </a:r>
            <a:r>
              <a:rPr lang="en-US" sz="2000" dirty="0" smtClean="0"/>
              <a:t>.</a:t>
            </a:r>
          </a:p>
          <a:p>
            <a:pPr algn="just">
              <a:buNone/>
            </a:pPr>
            <a:r>
              <a:rPr lang="en-US" sz="2000" dirty="0" smtClean="0"/>
              <a:t>(2)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hal</a:t>
            </a:r>
            <a:r>
              <a:rPr lang="en-US" sz="2000" dirty="0" smtClean="0"/>
              <a:t> </a:t>
            </a:r>
            <a:r>
              <a:rPr lang="en-US" sz="2000" dirty="0" err="1" smtClean="0"/>
              <a:t>Pemerintah</a:t>
            </a:r>
            <a:r>
              <a:rPr lang="en-US" sz="2000" dirty="0" smtClean="0"/>
              <a:t> </a:t>
            </a:r>
            <a:r>
              <a:rPr lang="en-US" sz="2000" dirty="0" err="1" smtClean="0"/>
              <a:t>melakukan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tindakan</a:t>
            </a:r>
            <a:r>
              <a:rPr lang="en-US" sz="2000" dirty="0" smtClean="0"/>
              <a:t> </a:t>
            </a:r>
            <a:r>
              <a:rPr lang="fi-FI" sz="2000" dirty="0" smtClean="0"/>
              <a:t>nasionalisasi atau pengambilalihan hak kepemilikan </a:t>
            </a:r>
            <a:r>
              <a:rPr lang="en-US" sz="2000" dirty="0" err="1" smtClean="0"/>
              <a:t>sebagaimana</a:t>
            </a:r>
            <a:r>
              <a:rPr lang="en-US" sz="2000" dirty="0" smtClean="0"/>
              <a:t> </a:t>
            </a:r>
            <a:r>
              <a:rPr lang="en-US" sz="2000" dirty="0" err="1" smtClean="0"/>
              <a:t>dimaksud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ayat</a:t>
            </a:r>
            <a:r>
              <a:rPr lang="en-US" sz="2000" dirty="0" smtClean="0"/>
              <a:t> (1), </a:t>
            </a:r>
            <a:r>
              <a:rPr lang="en-US" sz="2000" dirty="0" err="1" smtClean="0"/>
              <a:t>Pemerintah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sv-SE" sz="2000" dirty="0" smtClean="0"/>
              <a:t>memberikan kompensasi yang jumlahnya ditetapkan 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harga</a:t>
            </a:r>
            <a:r>
              <a:rPr lang="en-US" sz="2000" dirty="0" smtClean="0"/>
              <a:t> </a:t>
            </a:r>
            <a:r>
              <a:rPr lang="en-US" sz="2000" dirty="0" err="1" smtClean="0"/>
              <a:t>pasar</a:t>
            </a:r>
            <a:r>
              <a:rPr lang="en-US" sz="2000" dirty="0" smtClean="0"/>
              <a:t>.</a:t>
            </a:r>
          </a:p>
          <a:p>
            <a:pPr algn="just">
              <a:buNone/>
            </a:pPr>
            <a:r>
              <a:rPr lang="en-US" sz="2000" b="1" dirty="0" err="1" smtClean="0">
                <a:solidFill>
                  <a:srgbClr val="FF0000"/>
                </a:solidFill>
              </a:rPr>
              <a:t>Pasal</a:t>
            </a:r>
            <a:r>
              <a:rPr lang="en-US" sz="2000" b="1" dirty="0" smtClean="0">
                <a:solidFill>
                  <a:srgbClr val="FF0000"/>
                </a:solidFill>
              </a:rPr>
              <a:t> 12</a:t>
            </a:r>
          </a:p>
          <a:p>
            <a:pPr marL="457200" indent="-457200" algn="just">
              <a:buAutoNum type="arabicParenBoth"/>
            </a:pPr>
            <a:r>
              <a:rPr lang="en-US" sz="2000" dirty="0" err="1" smtClean="0"/>
              <a:t>Semua</a:t>
            </a:r>
            <a:r>
              <a:rPr lang="en-US" sz="2000" dirty="0" smtClean="0"/>
              <a:t> </a:t>
            </a:r>
            <a:r>
              <a:rPr lang="en-US" sz="2000" dirty="0" err="1" smtClean="0"/>
              <a:t>bidang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jenis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terbuka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</a:t>
            </a:r>
            <a:r>
              <a:rPr lang="en-US" sz="2000" dirty="0" err="1" smtClean="0"/>
              <a:t>kegiatan</a:t>
            </a:r>
            <a:r>
              <a:rPr lang="en-US" sz="2000" dirty="0" smtClean="0"/>
              <a:t> </a:t>
            </a:r>
            <a:r>
              <a:rPr lang="en-US" sz="2000" dirty="0" err="1" smtClean="0"/>
              <a:t>penanaman</a:t>
            </a:r>
            <a:r>
              <a:rPr lang="en-US" sz="2000" dirty="0" smtClean="0"/>
              <a:t> modal, </a:t>
            </a:r>
            <a:r>
              <a:rPr lang="en-US" sz="2000" dirty="0" err="1" smtClean="0"/>
              <a:t>kecuali</a:t>
            </a:r>
            <a:r>
              <a:rPr lang="en-US" sz="2000" dirty="0" smtClean="0"/>
              <a:t> </a:t>
            </a:r>
            <a:r>
              <a:rPr lang="en-US" sz="2000" dirty="0" err="1" smtClean="0"/>
              <a:t>bidang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jenis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dinyatakan</a:t>
            </a:r>
            <a:r>
              <a:rPr lang="en-US" sz="2000" dirty="0" smtClean="0"/>
              <a:t> </a:t>
            </a:r>
            <a:r>
              <a:rPr lang="en-US" sz="2000" dirty="0" err="1" smtClean="0"/>
              <a:t>tertutup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terbuka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persyaratan</a:t>
            </a:r>
            <a:r>
              <a:rPr lang="en-US" sz="2000" dirty="0" smtClean="0"/>
              <a:t>.</a:t>
            </a:r>
          </a:p>
          <a:p>
            <a:pPr algn="just">
              <a:buNone/>
            </a:pPr>
            <a:r>
              <a:rPr lang="en-US" sz="2000" b="1" dirty="0" err="1" smtClean="0">
                <a:solidFill>
                  <a:srgbClr val="FF0000"/>
                </a:solidFill>
              </a:rPr>
              <a:t>Pasal</a:t>
            </a:r>
            <a:r>
              <a:rPr lang="en-US" sz="2000" b="1" dirty="0" smtClean="0">
                <a:solidFill>
                  <a:srgbClr val="FF0000"/>
                </a:solidFill>
              </a:rPr>
              <a:t> 17</a:t>
            </a:r>
          </a:p>
          <a:p>
            <a:pPr algn="just">
              <a:buNone/>
            </a:pPr>
            <a:r>
              <a:rPr lang="en-US" sz="2000" dirty="0" err="1" smtClean="0"/>
              <a:t>Penanam</a:t>
            </a:r>
            <a:r>
              <a:rPr lang="en-US" sz="2000" dirty="0" smtClean="0"/>
              <a:t> modal yang </a:t>
            </a:r>
            <a:r>
              <a:rPr lang="en-US" sz="2000" dirty="0" err="1" smtClean="0"/>
              <a:t>mengusahakan</a:t>
            </a:r>
            <a:r>
              <a:rPr lang="en-US" sz="2000" dirty="0" smtClean="0"/>
              <a:t> </a:t>
            </a:r>
            <a:r>
              <a:rPr lang="en-US" sz="2000" dirty="0" err="1" smtClean="0"/>
              <a:t>sumber</a:t>
            </a:r>
            <a:r>
              <a:rPr lang="en-US" sz="2000" dirty="0" smtClean="0"/>
              <a:t> </a:t>
            </a:r>
            <a:r>
              <a:rPr lang="en-US" sz="2000" dirty="0" err="1" smtClean="0"/>
              <a:t>daya</a:t>
            </a:r>
            <a:r>
              <a:rPr lang="en-US" sz="2000" dirty="0" smtClean="0"/>
              <a:t> </a:t>
            </a:r>
            <a:r>
              <a:rPr lang="en-US" sz="2000" dirty="0" err="1" smtClean="0"/>
              <a:t>alam</a:t>
            </a:r>
            <a:r>
              <a:rPr lang="en-US" sz="2000" dirty="0" smtClean="0"/>
              <a:t> yang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terbarukan</a:t>
            </a:r>
            <a:r>
              <a:rPr lang="en-US" sz="2000" dirty="0" smtClean="0"/>
              <a:t> </a:t>
            </a:r>
            <a:r>
              <a:rPr lang="en-US" sz="2000" dirty="0" err="1" smtClean="0"/>
              <a:t>wajib</a:t>
            </a:r>
            <a:r>
              <a:rPr lang="en-US" sz="2000" dirty="0" smtClean="0"/>
              <a:t> </a:t>
            </a:r>
            <a:r>
              <a:rPr lang="en-US" sz="2000" dirty="0" err="1" smtClean="0"/>
              <a:t>mengalokasikan</a:t>
            </a:r>
            <a:r>
              <a:rPr lang="en-US" sz="2000" dirty="0" smtClean="0"/>
              <a:t> </a:t>
            </a:r>
            <a:r>
              <a:rPr lang="en-US" sz="2000" dirty="0" err="1" smtClean="0"/>
              <a:t>dana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bertahap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pemulihan</a:t>
            </a:r>
            <a:r>
              <a:rPr lang="en-US" sz="2000" dirty="0" smtClean="0"/>
              <a:t> </a:t>
            </a:r>
            <a:r>
              <a:rPr lang="en-US" sz="2000" dirty="0" err="1" smtClean="0"/>
              <a:t>lokasi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memenuhi</a:t>
            </a:r>
            <a:r>
              <a:rPr lang="en-US" sz="2000" dirty="0" smtClean="0"/>
              <a:t> </a:t>
            </a:r>
            <a:r>
              <a:rPr lang="en-US" sz="2000" dirty="0" err="1" smtClean="0"/>
              <a:t>standar</a:t>
            </a:r>
            <a:r>
              <a:rPr lang="en-US" sz="2000" dirty="0" smtClean="0"/>
              <a:t> </a:t>
            </a:r>
            <a:r>
              <a:rPr lang="en-US" sz="2000" dirty="0" err="1" smtClean="0"/>
              <a:t>kelayakan</a:t>
            </a:r>
            <a:r>
              <a:rPr lang="en-US" sz="2000" dirty="0" smtClean="0"/>
              <a:t> </a:t>
            </a:r>
            <a:r>
              <a:rPr lang="en-US" sz="2000" dirty="0" err="1" smtClean="0"/>
              <a:t>lingkungan</a:t>
            </a:r>
            <a:r>
              <a:rPr lang="en-US" sz="2000" dirty="0" smtClean="0"/>
              <a:t> </a:t>
            </a:r>
            <a:r>
              <a:rPr lang="en-US" sz="2000" dirty="0" err="1" smtClean="0"/>
              <a:t>hidup</a:t>
            </a:r>
            <a:r>
              <a:rPr lang="en-US" sz="2000" dirty="0" smtClean="0"/>
              <a:t>, yang </a:t>
            </a:r>
            <a:r>
              <a:rPr lang="en-US" sz="2000" dirty="0" err="1" smtClean="0"/>
              <a:t>pelaksanaannya</a:t>
            </a:r>
            <a:r>
              <a:rPr lang="en-US" sz="2000" dirty="0" smtClean="0"/>
              <a:t> </a:t>
            </a:r>
            <a:r>
              <a:rPr lang="en-US" sz="2000" dirty="0" err="1" smtClean="0"/>
              <a:t>diatur</a:t>
            </a:r>
            <a:r>
              <a:rPr lang="en-US" sz="2000" dirty="0" smtClean="0"/>
              <a:t> </a:t>
            </a:r>
            <a:r>
              <a:rPr lang="en-US" sz="2000" dirty="0" err="1" smtClean="0"/>
              <a:t>sesuai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ketentuan</a:t>
            </a:r>
            <a:r>
              <a:rPr lang="en-US" sz="2000" dirty="0" smtClean="0"/>
              <a:t> </a:t>
            </a:r>
            <a:r>
              <a:rPr lang="en-US" sz="2000" dirty="0" err="1" smtClean="0"/>
              <a:t>peraturan</a:t>
            </a:r>
            <a:r>
              <a:rPr lang="en-US" sz="2000" dirty="0" smtClean="0"/>
              <a:t> </a:t>
            </a:r>
            <a:r>
              <a:rPr lang="en-US" sz="2000" dirty="0" err="1" smtClean="0"/>
              <a:t>perundang-undangan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04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Continue…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686800" cy="6248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400" b="1" dirty="0" err="1" smtClean="0">
                <a:solidFill>
                  <a:srgbClr val="FF0000"/>
                </a:solidFill>
              </a:rPr>
              <a:t>Ayat</a:t>
            </a:r>
            <a:r>
              <a:rPr lang="en-US" sz="2400" b="1" dirty="0" smtClean="0">
                <a:solidFill>
                  <a:srgbClr val="FF0000"/>
                </a:solidFill>
              </a:rPr>
              <a:t> 4 </a:t>
            </a:r>
          </a:p>
          <a:p>
            <a:pPr algn="just">
              <a:buNone/>
            </a:pPr>
            <a:r>
              <a:rPr lang="en-US" sz="2400" dirty="0" err="1" smtClean="0"/>
              <a:t>Bentuk</a:t>
            </a:r>
            <a:r>
              <a:rPr lang="en-US" sz="2400" dirty="0" smtClean="0"/>
              <a:t> </a:t>
            </a:r>
            <a:r>
              <a:rPr lang="en-US" sz="2400" dirty="0" err="1" smtClean="0"/>
              <a:t>fasilitas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penanaman</a:t>
            </a:r>
            <a:r>
              <a:rPr lang="en-US" sz="2400" dirty="0" smtClean="0"/>
              <a:t> modal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berupa</a:t>
            </a:r>
            <a:r>
              <a:rPr lang="en-US" sz="2400" dirty="0" smtClean="0"/>
              <a:t>:</a:t>
            </a:r>
          </a:p>
          <a:p>
            <a:pPr algn="just">
              <a:buNone/>
            </a:pPr>
            <a:r>
              <a:rPr lang="en-US" sz="2400" dirty="0" smtClean="0"/>
              <a:t>a. </a:t>
            </a:r>
            <a:r>
              <a:rPr lang="en-US" sz="2400" dirty="0" err="1" smtClean="0"/>
              <a:t>pajak</a:t>
            </a:r>
            <a:r>
              <a:rPr lang="en-US" sz="2400" dirty="0" smtClean="0"/>
              <a:t> </a:t>
            </a:r>
            <a:r>
              <a:rPr lang="en-US" sz="2400" dirty="0" err="1" smtClean="0"/>
              <a:t>penghasilan</a:t>
            </a:r>
            <a:r>
              <a:rPr lang="en-US" sz="2400" dirty="0" smtClean="0"/>
              <a:t> </a:t>
            </a:r>
            <a:r>
              <a:rPr lang="en-US" sz="2400" dirty="0" err="1" smtClean="0"/>
              <a:t>melalui</a:t>
            </a:r>
            <a:r>
              <a:rPr lang="en-US" sz="2400" dirty="0" smtClean="0"/>
              <a:t> </a:t>
            </a:r>
            <a:r>
              <a:rPr lang="en-US" sz="2400" dirty="0" err="1" smtClean="0"/>
              <a:t>pengurangan</a:t>
            </a:r>
            <a:r>
              <a:rPr lang="en-US" sz="2400" dirty="0" smtClean="0"/>
              <a:t> </a:t>
            </a:r>
            <a:r>
              <a:rPr lang="en-US" sz="2400" dirty="0" err="1" smtClean="0"/>
              <a:t>penghasilan</a:t>
            </a:r>
            <a:r>
              <a:rPr lang="en-US" sz="2400" dirty="0" smtClean="0"/>
              <a:t> </a:t>
            </a:r>
            <a:r>
              <a:rPr lang="pt-BR" sz="2400" dirty="0" smtClean="0"/>
              <a:t>neto sampai tingkat tertentu terhadap jumlah </a:t>
            </a:r>
            <a:r>
              <a:rPr lang="en-US" sz="2400" dirty="0" err="1" smtClean="0"/>
              <a:t>penanaman</a:t>
            </a:r>
            <a:r>
              <a:rPr lang="en-US" sz="2400" dirty="0" smtClean="0"/>
              <a:t> modal yang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</a:t>
            </a:r>
            <a:r>
              <a:rPr lang="en-US" sz="2400" dirty="0" err="1" smtClean="0"/>
              <a:t>tertentu</a:t>
            </a:r>
            <a:r>
              <a:rPr lang="en-US" sz="2400" dirty="0" smtClean="0"/>
              <a:t>;</a:t>
            </a:r>
          </a:p>
          <a:p>
            <a:pPr algn="just">
              <a:buNone/>
            </a:pPr>
            <a:r>
              <a:rPr lang="en-US" sz="2400" dirty="0" smtClean="0"/>
              <a:t>b. </a:t>
            </a:r>
            <a:r>
              <a:rPr lang="en-US" sz="2400" dirty="0" err="1" smtClean="0"/>
              <a:t>pembebasan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keringanan</a:t>
            </a:r>
            <a:r>
              <a:rPr lang="en-US" sz="2400" dirty="0" smtClean="0"/>
              <a:t> </a:t>
            </a:r>
            <a:r>
              <a:rPr lang="en-US" sz="2400" dirty="0" err="1" smtClean="0"/>
              <a:t>bea</a:t>
            </a:r>
            <a:r>
              <a:rPr lang="en-US" sz="2400" dirty="0" smtClean="0"/>
              <a:t> </a:t>
            </a:r>
            <a:r>
              <a:rPr lang="en-US" sz="2400" dirty="0" err="1" smtClean="0"/>
              <a:t>masuk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impor</a:t>
            </a:r>
            <a:r>
              <a:rPr lang="en-US" sz="2400" dirty="0" smtClean="0"/>
              <a:t> </a:t>
            </a:r>
            <a:r>
              <a:rPr lang="en-US" sz="2400" dirty="0" err="1" smtClean="0"/>
              <a:t>barang</a:t>
            </a:r>
            <a:r>
              <a:rPr lang="en-US" sz="2400" dirty="0" smtClean="0"/>
              <a:t> modal, </a:t>
            </a:r>
            <a:r>
              <a:rPr lang="en-US" sz="2400" dirty="0" err="1" smtClean="0"/>
              <a:t>mesin</a:t>
            </a:r>
            <a:r>
              <a:rPr lang="en-US" sz="2400" dirty="0" smtClean="0"/>
              <a:t>,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peralatan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keperluan</a:t>
            </a:r>
            <a:r>
              <a:rPr lang="en-US" sz="2400" dirty="0" smtClean="0"/>
              <a:t> </a:t>
            </a:r>
            <a:r>
              <a:rPr lang="en-US" sz="2400" dirty="0" err="1" smtClean="0"/>
              <a:t>produksi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belum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diproduksi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negeri</a:t>
            </a:r>
            <a:r>
              <a:rPr lang="en-US" sz="2400" dirty="0" smtClean="0"/>
              <a:t>;</a:t>
            </a:r>
          </a:p>
          <a:p>
            <a:pPr algn="just">
              <a:buNone/>
            </a:pPr>
            <a:r>
              <a:rPr lang="en-US" sz="2400" dirty="0" smtClean="0"/>
              <a:t>c. </a:t>
            </a:r>
            <a:r>
              <a:rPr lang="en-US" sz="2400" dirty="0" err="1" smtClean="0"/>
              <a:t>pembebasan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keringanan</a:t>
            </a:r>
            <a:r>
              <a:rPr lang="en-US" sz="2400" dirty="0" smtClean="0"/>
              <a:t> </a:t>
            </a:r>
            <a:r>
              <a:rPr lang="en-US" sz="2400" dirty="0" err="1" smtClean="0"/>
              <a:t>bea</a:t>
            </a:r>
            <a:r>
              <a:rPr lang="en-US" sz="2400" dirty="0" smtClean="0"/>
              <a:t> </a:t>
            </a:r>
            <a:r>
              <a:rPr lang="en-US" sz="2400" dirty="0" err="1" smtClean="0"/>
              <a:t>masuk</a:t>
            </a:r>
            <a:r>
              <a:rPr lang="en-US" sz="2400" dirty="0" smtClean="0"/>
              <a:t> </a:t>
            </a:r>
            <a:r>
              <a:rPr lang="en-US" sz="2400" dirty="0" err="1" smtClean="0"/>
              <a:t>bahan</a:t>
            </a:r>
            <a:r>
              <a:rPr lang="en-US" sz="2400" dirty="0" smtClean="0"/>
              <a:t> </a:t>
            </a:r>
            <a:r>
              <a:rPr lang="en-US" sz="2400" dirty="0" err="1" smtClean="0"/>
              <a:t>baku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bahan</a:t>
            </a:r>
            <a:r>
              <a:rPr lang="en-US" sz="2400" dirty="0" smtClean="0"/>
              <a:t> </a:t>
            </a:r>
            <a:r>
              <a:rPr lang="en-US" sz="2400" dirty="0" err="1" smtClean="0"/>
              <a:t>penolong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keperluan</a:t>
            </a:r>
            <a:r>
              <a:rPr lang="en-US" sz="2400" dirty="0" smtClean="0"/>
              <a:t> </a:t>
            </a:r>
            <a:r>
              <a:rPr lang="en-US" sz="2400" dirty="0" err="1" smtClean="0"/>
              <a:t>produksi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</a:t>
            </a:r>
            <a:r>
              <a:rPr lang="en-US" sz="2400" dirty="0" err="1" smtClean="0"/>
              <a:t>tertentu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persyaratan</a:t>
            </a:r>
            <a:r>
              <a:rPr lang="en-US" sz="2400" dirty="0" smtClean="0"/>
              <a:t> </a:t>
            </a:r>
            <a:r>
              <a:rPr lang="en-US" sz="2400" dirty="0" err="1" smtClean="0"/>
              <a:t>tertentu</a:t>
            </a:r>
            <a:r>
              <a:rPr lang="en-US" sz="2400" dirty="0" smtClean="0"/>
              <a:t>;</a:t>
            </a:r>
          </a:p>
          <a:p>
            <a:pPr algn="just">
              <a:buNone/>
            </a:pPr>
            <a:r>
              <a:rPr lang="es-ES" sz="2400" dirty="0" smtClean="0"/>
              <a:t>d. </a:t>
            </a:r>
            <a:r>
              <a:rPr lang="es-ES" sz="2400" dirty="0" err="1" smtClean="0"/>
              <a:t>pembebasan</a:t>
            </a:r>
            <a:r>
              <a:rPr lang="es-ES" sz="2400" dirty="0" smtClean="0"/>
              <a:t> </a:t>
            </a:r>
            <a:r>
              <a:rPr lang="es-ES" sz="2400" dirty="0" err="1" smtClean="0"/>
              <a:t>atau</a:t>
            </a:r>
            <a:r>
              <a:rPr lang="es-ES" sz="2400" dirty="0" smtClean="0"/>
              <a:t> </a:t>
            </a:r>
            <a:r>
              <a:rPr lang="es-ES" sz="2400" dirty="0" err="1" smtClean="0"/>
              <a:t>penangguhan</a:t>
            </a:r>
            <a:r>
              <a:rPr lang="es-ES" sz="2400" dirty="0" smtClean="0"/>
              <a:t> </a:t>
            </a:r>
            <a:r>
              <a:rPr lang="es-ES" sz="2400" dirty="0" err="1" smtClean="0"/>
              <a:t>Pajak</a:t>
            </a:r>
            <a:r>
              <a:rPr lang="es-ES" sz="2400" dirty="0" smtClean="0"/>
              <a:t> </a:t>
            </a:r>
            <a:r>
              <a:rPr lang="es-ES" sz="2400" dirty="0" err="1" smtClean="0"/>
              <a:t>Pertambahan</a:t>
            </a:r>
            <a:r>
              <a:rPr lang="es-E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impor</a:t>
            </a:r>
            <a:r>
              <a:rPr lang="en-US" sz="2400" dirty="0" smtClean="0"/>
              <a:t> </a:t>
            </a:r>
            <a:r>
              <a:rPr lang="en-US" sz="2400" dirty="0" err="1" smtClean="0"/>
              <a:t>barang</a:t>
            </a:r>
            <a:r>
              <a:rPr lang="en-US" sz="2400" dirty="0" smtClean="0"/>
              <a:t> modal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mesin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peralatan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keperluan</a:t>
            </a:r>
            <a:r>
              <a:rPr lang="en-US" sz="2400" dirty="0" smtClean="0"/>
              <a:t> </a:t>
            </a:r>
            <a:r>
              <a:rPr lang="en-US" sz="2400" dirty="0" err="1" smtClean="0"/>
              <a:t>produksi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belum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diproduksi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negeri</a:t>
            </a:r>
            <a:r>
              <a:rPr lang="en-US" sz="2400" dirty="0" smtClean="0"/>
              <a:t> </a:t>
            </a:r>
            <a:r>
              <a:rPr lang="en-US" sz="2400" dirty="0" err="1" smtClean="0"/>
              <a:t>selama</a:t>
            </a:r>
            <a:r>
              <a:rPr lang="en-US" sz="2400" dirty="0" smtClean="0"/>
              <a:t>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</a:t>
            </a:r>
            <a:r>
              <a:rPr lang="en-US" sz="2400" dirty="0" err="1" smtClean="0"/>
              <a:t>tertentu</a:t>
            </a:r>
            <a:r>
              <a:rPr lang="en-US" sz="2400" dirty="0" smtClean="0"/>
              <a:t>;</a:t>
            </a:r>
          </a:p>
          <a:p>
            <a:pPr marL="457200" indent="-457200" algn="just"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Continue…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Ayat</a:t>
            </a:r>
            <a:r>
              <a:rPr lang="en-US" b="1" dirty="0" smtClean="0">
                <a:solidFill>
                  <a:srgbClr val="FF0000"/>
                </a:solidFill>
              </a:rPr>
              <a:t> 5</a:t>
            </a:r>
          </a:p>
          <a:p>
            <a:pPr algn="just">
              <a:buNone/>
            </a:pPr>
            <a:r>
              <a:rPr lang="en-US" dirty="0" err="1" smtClean="0"/>
              <a:t>Pembebasan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pengurangan</a:t>
            </a:r>
            <a:r>
              <a:rPr lang="en-US" dirty="0" smtClean="0"/>
              <a:t> </a:t>
            </a:r>
            <a:r>
              <a:rPr lang="en-US" dirty="0" err="1" smtClean="0"/>
              <a:t>pajak</a:t>
            </a:r>
            <a:r>
              <a:rPr lang="en-US" dirty="0" smtClean="0"/>
              <a:t> </a:t>
            </a:r>
            <a:r>
              <a:rPr lang="en-US" dirty="0" err="1" smtClean="0"/>
              <a:t>penghasilan</a:t>
            </a:r>
            <a:r>
              <a:rPr lang="en-US" dirty="0" smtClean="0"/>
              <a:t> </a:t>
            </a:r>
            <a:r>
              <a:rPr lang="en-US" dirty="0" err="1" smtClean="0"/>
              <a:t>badan</a:t>
            </a:r>
            <a:endParaRPr lang="en-US" dirty="0" smtClean="0"/>
          </a:p>
          <a:p>
            <a:pPr algn="just">
              <a:buNone/>
            </a:pP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diberikan</a:t>
            </a:r>
            <a:endParaRPr lang="en-US" dirty="0" smtClean="0"/>
          </a:p>
          <a:p>
            <a:pPr algn="just">
              <a:buNone/>
            </a:pP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penanaman</a:t>
            </a:r>
            <a:r>
              <a:rPr lang="en-US" dirty="0" smtClean="0"/>
              <a:t> modal </a:t>
            </a:r>
            <a:r>
              <a:rPr lang="en-US" dirty="0" err="1" smtClean="0"/>
              <a:t>baru</a:t>
            </a:r>
            <a:r>
              <a:rPr lang="en-US" dirty="0" smtClean="0"/>
              <a:t> yang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industri</a:t>
            </a:r>
            <a:endParaRPr lang="en-US" dirty="0" smtClean="0"/>
          </a:p>
          <a:p>
            <a:pPr algn="just">
              <a:buNone/>
            </a:pPr>
            <a:r>
              <a:rPr lang="en-US" dirty="0" err="1" smtClean="0"/>
              <a:t>pionir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industri</a:t>
            </a:r>
            <a:r>
              <a:rPr lang="en-US" dirty="0" smtClean="0"/>
              <a:t> yang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keterkaitan</a:t>
            </a:r>
            <a:r>
              <a:rPr lang="en-US" dirty="0" smtClean="0"/>
              <a:t> yang </a:t>
            </a:r>
            <a:r>
              <a:rPr lang="en-US" dirty="0" err="1" smtClean="0"/>
              <a:t>luas</a:t>
            </a:r>
            <a:r>
              <a:rPr lang="en-US" dirty="0" smtClean="0"/>
              <a:t>,</a:t>
            </a:r>
          </a:p>
          <a:p>
            <a:pPr algn="just">
              <a:buNone/>
            </a:pP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tambah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eksternalitas</a:t>
            </a:r>
            <a:r>
              <a:rPr lang="en-US" dirty="0" smtClean="0"/>
              <a:t> yang </a:t>
            </a:r>
            <a:r>
              <a:rPr lang="en-US" dirty="0" err="1" smtClean="0"/>
              <a:t>tinggi</a:t>
            </a:r>
            <a:r>
              <a:rPr lang="en-US" dirty="0" smtClean="0"/>
              <a:t>,</a:t>
            </a:r>
          </a:p>
          <a:p>
            <a:pPr algn="just">
              <a:buNone/>
            </a:pPr>
            <a:r>
              <a:rPr lang="en-US" dirty="0" err="1" smtClean="0"/>
              <a:t>memperkenalkan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,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endParaRPr lang="en-US" dirty="0" smtClean="0"/>
          </a:p>
          <a:p>
            <a:pPr algn="just">
              <a:buNone/>
            </a:pPr>
            <a:r>
              <a:rPr lang="en-US" dirty="0" err="1" smtClean="0"/>
              <a:t>strategis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perekonomian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0"/>
            <a:ext cx="8839200" cy="6784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err="1" smtClean="0">
                <a:solidFill>
                  <a:srgbClr val="FF0000"/>
                </a:solidFill>
              </a:rPr>
              <a:t>Izin</a:t>
            </a:r>
            <a:r>
              <a:rPr lang="en-US" sz="2000" b="1" dirty="0" smtClean="0">
                <a:solidFill>
                  <a:srgbClr val="FF0000"/>
                </a:solidFill>
              </a:rPr>
              <a:t> Usaha </a:t>
            </a:r>
            <a:r>
              <a:rPr lang="en-US" sz="2000" b="1" dirty="0" err="1" smtClean="0">
                <a:solidFill>
                  <a:srgbClr val="FF0000"/>
                </a:solidFill>
              </a:rPr>
              <a:t>Pertambangan</a:t>
            </a:r>
            <a:r>
              <a:rPr lang="en-US" sz="2000" b="1" dirty="0" smtClean="0">
                <a:solidFill>
                  <a:srgbClr val="FF0000"/>
                </a:solidFill>
              </a:rPr>
              <a:t> (IUP) =</a:t>
            </a:r>
            <a:r>
              <a:rPr lang="en-US" sz="2000" b="1" dirty="0" err="1" smtClean="0">
                <a:solidFill>
                  <a:srgbClr val="FF0000"/>
                </a:solidFill>
              </a:rPr>
              <a:t>Pasal</a:t>
            </a:r>
            <a:r>
              <a:rPr lang="en-US" sz="2000" b="1" dirty="0" smtClean="0">
                <a:solidFill>
                  <a:srgbClr val="FF0000"/>
                </a:solidFill>
              </a:rPr>
              <a:t> 36</a:t>
            </a:r>
          </a:p>
          <a:p>
            <a:pPr marL="342900" indent="-342900" algn="just">
              <a:buAutoNum type="arabicPeriod"/>
            </a:pPr>
            <a:r>
              <a:rPr lang="en-US" sz="2000" b="1" dirty="0" err="1" smtClean="0"/>
              <a:t>Kontrak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Karya</a:t>
            </a:r>
            <a:r>
              <a:rPr lang="en-US" sz="2000" b="1" dirty="0" smtClean="0"/>
              <a:t> (KK) = </a:t>
            </a:r>
            <a:r>
              <a:rPr lang="en-US" sz="2000" b="1" dirty="0" err="1" smtClean="0"/>
              <a:t>Pertambangan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Umum</a:t>
            </a:r>
            <a:endParaRPr lang="en-US" sz="2000" b="1" dirty="0" smtClean="0"/>
          </a:p>
          <a:p>
            <a:pPr marL="342900" indent="-342900" algn="just"/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Tekstual</a:t>
            </a:r>
            <a:r>
              <a:rPr lang="en-US" dirty="0" smtClean="0"/>
              <a:t>:  </a:t>
            </a:r>
            <a:r>
              <a:rPr lang="en-US" i="1" dirty="0" smtClean="0"/>
              <a:t>work of contract, indenture, franchise agreement, state agreement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/>
              <a:t> </a:t>
            </a:r>
            <a:r>
              <a:rPr lang="en-US" i="1" dirty="0" smtClean="0"/>
              <a:t>government agreement</a:t>
            </a:r>
          </a:p>
          <a:p>
            <a:pPr marL="342900" indent="-342900" algn="just"/>
            <a:r>
              <a:rPr lang="en-US" i="1" dirty="0" smtClean="0"/>
              <a:t>“ </a:t>
            </a:r>
            <a:r>
              <a:rPr lang="en-US" i="1" dirty="0" err="1" smtClean="0"/>
              <a:t>Suatu</a:t>
            </a:r>
            <a:r>
              <a:rPr lang="en-US" i="1" dirty="0" smtClean="0"/>
              <a:t> </a:t>
            </a:r>
            <a:r>
              <a:rPr lang="en-US" i="1" dirty="0" err="1" smtClean="0"/>
              <a:t>Perjanjian</a:t>
            </a:r>
            <a:r>
              <a:rPr lang="en-US" i="1" dirty="0" smtClean="0"/>
              <a:t> </a:t>
            </a:r>
            <a:r>
              <a:rPr lang="en-US" i="1" dirty="0" err="1" smtClean="0"/>
              <a:t>antara</a:t>
            </a:r>
            <a:r>
              <a:rPr lang="en-US" i="1" dirty="0" smtClean="0"/>
              <a:t> </a:t>
            </a:r>
            <a:r>
              <a:rPr lang="en-US" i="1" dirty="0" err="1" smtClean="0"/>
              <a:t>Pemerintah</a:t>
            </a:r>
            <a:r>
              <a:rPr lang="en-US" i="1" dirty="0" smtClean="0"/>
              <a:t> Indonesia </a:t>
            </a:r>
            <a:r>
              <a:rPr lang="en-US" i="1" dirty="0" err="1" smtClean="0"/>
              <a:t>dengan</a:t>
            </a:r>
            <a:r>
              <a:rPr lang="en-US" i="1" dirty="0" smtClean="0"/>
              <a:t> </a:t>
            </a:r>
            <a:r>
              <a:rPr lang="en-US" i="1" dirty="0" err="1" smtClean="0"/>
              <a:t>perusahaan</a:t>
            </a:r>
            <a:r>
              <a:rPr lang="en-US" i="1" dirty="0" smtClean="0"/>
              <a:t> </a:t>
            </a:r>
            <a:r>
              <a:rPr lang="en-US" i="1" dirty="0" err="1" smtClean="0"/>
              <a:t>asing</a:t>
            </a:r>
            <a:r>
              <a:rPr lang="en-US" i="1" dirty="0" smtClean="0"/>
              <a:t> </a:t>
            </a:r>
            <a:r>
              <a:rPr lang="en-US" i="1" dirty="0" err="1" smtClean="0"/>
              <a:t>swasta</a:t>
            </a:r>
            <a:r>
              <a:rPr lang="en-US" i="1" dirty="0" smtClean="0"/>
              <a:t> </a:t>
            </a:r>
            <a:r>
              <a:rPr lang="en-US" i="1" dirty="0" err="1" smtClean="0"/>
              <a:t>atau</a:t>
            </a:r>
            <a:r>
              <a:rPr lang="en-US" i="1" dirty="0" smtClean="0"/>
              <a:t> </a:t>
            </a:r>
            <a:r>
              <a:rPr lang="en-US" i="1" dirty="0" err="1" smtClean="0"/>
              <a:t>patungan</a:t>
            </a:r>
            <a:r>
              <a:rPr lang="en-US" i="1" dirty="0" smtClean="0"/>
              <a:t> </a:t>
            </a:r>
            <a:r>
              <a:rPr lang="en-US" i="1" dirty="0" err="1" smtClean="0"/>
              <a:t>antara</a:t>
            </a:r>
            <a:r>
              <a:rPr lang="en-US" i="1" dirty="0" smtClean="0"/>
              <a:t> </a:t>
            </a:r>
            <a:r>
              <a:rPr lang="en-US" i="1" dirty="0" err="1" smtClean="0"/>
              <a:t>asing</a:t>
            </a:r>
            <a:r>
              <a:rPr lang="en-US" i="1" dirty="0" smtClean="0"/>
              <a:t> </a:t>
            </a:r>
            <a:r>
              <a:rPr lang="en-US" i="1" dirty="0" err="1" smtClean="0"/>
              <a:t>dengan</a:t>
            </a:r>
            <a:r>
              <a:rPr lang="en-US" i="1" dirty="0" smtClean="0"/>
              <a:t> </a:t>
            </a:r>
            <a:r>
              <a:rPr lang="en-US" i="1" dirty="0" err="1" smtClean="0"/>
              <a:t>nasional</a:t>
            </a:r>
            <a:r>
              <a:rPr lang="en-US" i="1" dirty="0" smtClean="0"/>
              <a:t> (</a:t>
            </a:r>
            <a:r>
              <a:rPr lang="en-US" i="1" dirty="0" err="1" smtClean="0"/>
              <a:t>dalam</a:t>
            </a:r>
            <a:r>
              <a:rPr lang="en-US" i="1" dirty="0" smtClean="0"/>
              <a:t> </a:t>
            </a:r>
            <a:r>
              <a:rPr lang="en-US" i="1" dirty="0" err="1" smtClean="0"/>
              <a:t>rangka</a:t>
            </a:r>
            <a:r>
              <a:rPr lang="en-US" i="1" dirty="0" smtClean="0"/>
              <a:t> PMA)”</a:t>
            </a:r>
          </a:p>
          <a:p>
            <a:pPr marL="342900" indent="-342900" algn="just"/>
            <a:r>
              <a:rPr lang="en-US" i="1" dirty="0" err="1" smtClean="0"/>
              <a:t>Secara</a:t>
            </a:r>
            <a:r>
              <a:rPr lang="en-US" i="1" dirty="0" smtClean="0"/>
              <a:t> </a:t>
            </a:r>
            <a:r>
              <a:rPr lang="en-US" i="1" dirty="0" err="1" smtClean="0"/>
              <a:t>normatif</a:t>
            </a:r>
            <a:r>
              <a:rPr lang="en-US" i="1" dirty="0" smtClean="0"/>
              <a:t> modal </a:t>
            </a:r>
            <a:r>
              <a:rPr lang="en-US" i="1" dirty="0" err="1" smtClean="0"/>
              <a:t>asing</a:t>
            </a:r>
            <a:r>
              <a:rPr lang="en-US" i="1" dirty="0" smtClean="0"/>
              <a:t> </a:t>
            </a:r>
            <a:r>
              <a:rPr lang="en-US" i="1" dirty="0" err="1" smtClean="0"/>
              <a:t>tidak</a:t>
            </a:r>
            <a:r>
              <a:rPr lang="en-US" i="1" dirty="0" smtClean="0"/>
              <a:t> </a:t>
            </a:r>
            <a:r>
              <a:rPr lang="en-US" i="1" dirty="0" err="1" smtClean="0"/>
              <a:t>boleh</a:t>
            </a:r>
            <a:r>
              <a:rPr lang="en-US" i="1" dirty="0" smtClean="0"/>
              <a:t> </a:t>
            </a:r>
            <a:r>
              <a:rPr lang="en-US" i="1" dirty="0" err="1" smtClean="0"/>
              <a:t>lebih</a:t>
            </a:r>
            <a:r>
              <a:rPr lang="en-US" i="1" dirty="0" smtClean="0"/>
              <a:t> </a:t>
            </a:r>
            <a:r>
              <a:rPr lang="en-US" i="1" dirty="0" err="1" smtClean="0"/>
              <a:t>dari</a:t>
            </a:r>
            <a:r>
              <a:rPr lang="en-US" i="1" dirty="0" smtClean="0"/>
              <a:t> 95 %, </a:t>
            </a:r>
            <a:r>
              <a:rPr lang="en-US" i="1" dirty="0" err="1" smtClean="0"/>
              <a:t>tapi</a:t>
            </a:r>
            <a:r>
              <a:rPr lang="en-US" i="1" dirty="0" smtClean="0"/>
              <a:t> </a:t>
            </a:r>
            <a:r>
              <a:rPr lang="en-US" i="1" dirty="0" err="1" smtClean="0"/>
              <a:t>pada</a:t>
            </a:r>
            <a:r>
              <a:rPr lang="en-US" i="1" dirty="0" smtClean="0"/>
              <a:t> </a:t>
            </a:r>
            <a:r>
              <a:rPr lang="en-US" i="1" dirty="0" err="1" smtClean="0"/>
              <a:t>prakteknya</a:t>
            </a:r>
            <a:r>
              <a:rPr lang="en-US" i="1" dirty="0" smtClean="0"/>
              <a:t> modal </a:t>
            </a:r>
            <a:r>
              <a:rPr lang="en-US" i="1" dirty="0" err="1" smtClean="0"/>
              <a:t>asing</a:t>
            </a:r>
            <a:r>
              <a:rPr lang="en-US" i="1" dirty="0" smtClean="0"/>
              <a:t> </a:t>
            </a:r>
            <a:r>
              <a:rPr lang="en-US" i="1" dirty="0" err="1" smtClean="0"/>
              <a:t>malah</a:t>
            </a:r>
            <a:r>
              <a:rPr lang="en-US" i="1" dirty="0" smtClean="0"/>
              <a:t> 100 % (Freeport Company, </a:t>
            </a:r>
            <a:r>
              <a:rPr lang="en-US" dirty="0" err="1" smtClean="0"/>
              <a:t>Pertambangan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Natuna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i="1" dirty="0" err="1" smtClean="0"/>
              <a:t>Newmount</a:t>
            </a:r>
            <a:r>
              <a:rPr lang="en-US" dirty="0" smtClean="0"/>
              <a:t>)</a:t>
            </a:r>
            <a:endParaRPr lang="en-US" i="1" dirty="0" smtClean="0"/>
          </a:p>
          <a:p>
            <a:pPr marL="342900" indent="-342900" algn="just"/>
            <a:r>
              <a:rPr lang="en-US" b="1" i="1" dirty="0" err="1" smtClean="0"/>
              <a:t>Konpensisi</a:t>
            </a:r>
            <a:r>
              <a:rPr lang="en-US" b="1" i="1" dirty="0" smtClean="0"/>
              <a:t> </a:t>
            </a:r>
            <a:r>
              <a:rPr lang="en-US" b="1" i="1" dirty="0" err="1" smtClean="0"/>
              <a:t>untuk</a:t>
            </a:r>
            <a:r>
              <a:rPr lang="en-US" b="1" i="1" dirty="0" smtClean="0"/>
              <a:t> </a:t>
            </a:r>
            <a:r>
              <a:rPr lang="en-US" b="1" i="1" dirty="0" err="1" smtClean="0"/>
              <a:t>negara</a:t>
            </a:r>
            <a:r>
              <a:rPr lang="en-US" b="1" i="1" dirty="0" smtClean="0"/>
              <a:t> :</a:t>
            </a:r>
            <a:r>
              <a:rPr lang="en-US" i="1" dirty="0" smtClean="0"/>
              <a:t> (1) Transfer Knowledge, (2) C.S.R, (3) Community </a:t>
            </a:r>
            <a:r>
              <a:rPr lang="en-US" i="1" dirty="0" err="1" smtClean="0"/>
              <a:t>Involement</a:t>
            </a:r>
            <a:endParaRPr lang="en-US" i="1" dirty="0" smtClean="0"/>
          </a:p>
          <a:p>
            <a:pPr marL="342900" indent="-342900" algn="just"/>
            <a:r>
              <a:rPr lang="en-US" sz="2000" b="1" dirty="0" err="1" smtClean="0"/>
              <a:t>Unsur-unsur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Subtantif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dalam</a:t>
            </a:r>
            <a:r>
              <a:rPr lang="en-US" sz="2000" b="1" dirty="0" smtClean="0"/>
              <a:t> KK :</a:t>
            </a:r>
          </a:p>
          <a:p>
            <a:pPr marL="342900" indent="-342900" algn="just">
              <a:buAutoNum type="arabicPeriod"/>
            </a:pPr>
            <a:r>
              <a:rPr lang="en-US" dirty="0" err="1" smtClean="0"/>
              <a:t>Kontraktual</a:t>
            </a:r>
            <a:r>
              <a:rPr lang="en-US" dirty="0" smtClean="0"/>
              <a:t> = </a:t>
            </a:r>
            <a:r>
              <a:rPr lang="en-US" dirty="0" err="1" smtClean="0"/>
              <a:t>kedua</a:t>
            </a:r>
            <a:r>
              <a:rPr lang="en-US" dirty="0" smtClean="0"/>
              <a:t> </a:t>
            </a:r>
            <a:r>
              <a:rPr lang="en-US" dirty="0" err="1" smtClean="0"/>
              <a:t>belah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terikat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.</a:t>
            </a:r>
          </a:p>
          <a:p>
            <a:pPr marL="342900" indent="-342900" algn="just">
              <a:buAutoNum type="arabicPeriod"/>
            </a:pPr>
            <a:r>
              <a:rPr lang="en-US" dirty="0" err="1" smtClean="0"/>
              <a:t>Subyek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= </a:t>
            </a:r>
            <a:r>
              <a:rPr lang="en-US" dirty="0" err="1" smtClean="0"/>
              <a:t>pemerintah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modal </a:t>
            </a:r>
            <a:r>
              <a:rPr lang="en-US" dirty="0" err="1" smtClean="0"/>
              <a:t>asing</a:t>
            </a:r>
            <a:endParaRPr lang="en-US" dirty="0" smtClean="0"/>
          </a:p>
          <a:p>
            <a:pPr marL="342900" indent="-342900" algn="just">
              <a:buAutoNum type="arabicPeriod"/>
            </a:pPr>
            <a:r>
              <a:rPr lang="en-US" dirty="0" err="1" smtClean="0"/>
              <a:t>Obyek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= </a:t>
            </a:r>
            <a:r>
              <a:rPr lang="en-US" dirty="0" err="1" smtClean="0"/>
              <a:t>eksplorasi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eksploitasi</a:t>
            </a:r>
            <a:endParaRPr lang="en-US" dirty="0" smtClean="0"/>
          </a:p>
          <a:p>
            <a:pPr marL="342900" indent="-342900" algn="just">
              <a:buAutoNum type="arabicPeriod"/>
            </a:pP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pertambangan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= </a:t>
            </a:r>
            <a:r>
              <a:rPr lang="en-US" dirty="0" err="1" smtClean="0"/>
              <a:t>pertambangan</a:t>
            </a:r>
            <a:r>
              <a:rPr lang="en-US" dirty="0" smtClean="0"/>
              <a:t> mineral</a:t>
            </a:r>
          </a:p>
          <a:p>
            <a:pPr marL="342900" indent="-342900" algn="just">
              <a:buAutoNum type="arabicPeriod"/>
            </a:pPr>
            <a:r>
              <a:rPr lang="en-US" dirty="0" err="1" smtClean="0"/>
              <a:t>Jangka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 = 30 </a:t>
            </a:r>
            <a:r>
              <a:rPr lang="en-US" dirty="0" err="1" smtClean="0"/>
              <a:t>tahun</a:t>
            </a:r>
            <a:endParaRPr lang="en-US" dirty="0" smtClean="0"/>
          </a:p>
          <a:p>
            <a:pPr marL="342900" indent="-342900" algn="just"/>
            <a:r>
              <a:rPr lang="en-US" sz="2000" b="1" dirty="0" err="1" smtClean="0"/>
              <a:t>Historis</a:t>
            </a:r>
            <a:r>
              <a:rPr lang="en-US" sz="2000" b="1" dirty="0" smtClean="0"/>
              <a:t> KK :</a:t>
            </a:r>
          </a:p>
          <a:p>
            <a:pPr marL="342900" indent="-342900" algn="just"/>
            <a:r>
              <a:rPr lang="en-US" dirty="0" err="1" smtClean="0"/>
              <a:t>Mengganti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konsesi</a:t>
            </a:r>
            <a:r>
              <a:rPr lang="en-US" dirty="0" smtClean="0"/>
              <a:t> (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tanah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pertambangan</a:t>
            </a:r>
            <a:r>
              <a:rPr lang="en-US" dirty="0" smtClean="0"/>
              <a:t>)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Kolonial</a:t>
            </a:r>
            <a:r>
              <a:rPr lang="en-US" dirty="0" smtClean="0"/>
              <a:t> </a:t>
            </a:r>
            <a:r>
              <a:rPr lang="en-US" dirty="0" err="1" smtClean="0"/>
              <a:t>Belanda</a:t>
            </a:r>
            <a:r>
              <a:rPr lang="en-US" dirty="0" smtClean="0"/>
              <a:t> </a:t>
            </a:r>
            <a:r>
              <a:rPr lang="en-US" b="1" dirty="0" smtClean="0"/>
              <a:t>(</a:t>
            </a:r>
            <a:r>
              <a:rPr lang="en-US" b="1" i="1" dirty="0" err="1" smtClean="0"/>
              <a:t>Indiche</a:t>
            </a:r>
            <a:r>
              <a:rPr lang="en-US" b="1" i="1" dirty="0" smtClean="0"/>
              <a:t> </a:t>
            </a:r>
            <a:r>
              <a:rPr lang="en-US" b="1" i="1" dirty="0" err="1" smtClean="0"/>
              <a:t>Mijnwet</a:t>
            </a:r>
            <a:r>
              <a:rPr lang="en-US" b="1" dirty="0" smtClean="0"/>
              <a:t> 1899)</a:t>
            </a:r>
            <a:r>
              <a:rPr lang="en-US" dirty="0" smtClean="0"/>
              <a:t> = </a:t>
            </a:r>
            <a:r>
              <a:rPr lang="en-US" dirty="0" err="1" smtClean="0"/>
              <a:t>Orde</a:t>
            </a:r>
            <a:r>
              <a:rPr lang="en-US" dirty="0" smtClean="0"/>
              <a:t> Lama, </a:t>
            </a:r>
            <a:r>
              <a:rPr lang="en-US" dirty="0" err="1" smtClean="0"/>
              <a:t>Soekarno</a:t>
            </a:r>
            <a:r>
              <a:rPr lang="en-US" dirty="0" smtClean="0"/>
              <a:t> </a:t>
            </a:r>
            <a:r>
              <a:rPr lang="en-US" dirty="0" err="1" smtClean="0"/>
              <a:t>membatalkan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asing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say NO to PMA!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kendala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pendanaan</a:t>
            </a:r>
            <a:r>
              <a:rPr lang="en-US" dirty="0" smtClean="0"/>
              <a:t> = </a:t>
            </a:r>
            <a:r>
              <a:rPr lang="en-US" dirty="0" err="1" smtClean="0"/>
              <a:t>Orde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, </a:t>
            </a:r>
            <a:r>
              <a:rPr lang="en-US" dirty="0" err="1" smtClean="0"/>
              <a:t>Soeharto</a:t>
            </a:r>
            <a:r>
              <a:rPr lang="en-US" dirty="0" smtClean="0"/>
              <a:t> </a:t>
            </a:r>
            <a:r>
              <a:rPr lang="en-US" dirty="0" err="1" smtClean="0"/>
              <a:t>mengeluarkan</a:t>
            </a:r>
            <a:r>
              <a:rPr lang="en-US" dirty="0" smtClean="0"/>
              <a:t> </a:t>
            </a:r>
            <a:r>
              <a:rPr lang="en-US" b="1" dirty="0" smtClean="0"/>
              <a:t>UU No. 1/ 1967</a:t>
            </a:r>
            <a:r>
              <a:rPr lang="en-US" dirty="0" smtClean="0"/>
              <a:t> </a:t>
            </a:r>
            <a:r>
              <a:rPr lang="en-US" dirty="0" err="1" smtClean="0"/>
              <a:t>ttg</a:t>
            </a:r>
            <a:r>
              <a:rPr lang="en-US" dirty="0" smtClean="0"/>
              <a:t> PMA  = </a:t>
            </a:r>
            <a:r>
              <a:rPr lang="en-US" i="1" dirty="0" err="1" smtClean="0"/>
              <a:t>Freefort</a:t>
            </a:r>
            <a:r>
              <a:rPr lang="en-US" i="1" dirty="0" smtClean="0"/>
              <a:t> Company</a:t>
            </a:r>
            <a:r>
              <a:rPr lang="en-US" dirty="0" smtClean="0"/>
              <a:t> </a:t>
            </a:r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Indonesia = KK </a:t>
            </a:r>
            <a:r>
              <a:rPr lang="en-US" dirty="0" err="1" smtClean="0"/>
              <a:t>generasi</a:t>
            </a:r>
            <a:r>
              <a:rPr lang="en-US" dirty="0" smtClean="0"/>
              <a:t> I (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60 : 40) = KK </a:t>
            </a:r>
            <a:r>
              <a:rPr lang="en-US" dirty="0" err="1" smtClean="0"/>
              <a:t>generasi</a:t>
            </a:r>
            <a:r>
              <a:rPr lang="en-US" dirty="0" smtClean="0"/>
              <a:t> II </a:t>
            </a:r>
            <a:r>
              <a:rPr lang="en-US" dirty="0" err="1" smtClean="0"/>
              <a:t>lewat</a:t>
            </a:r>
            <a:r>
              <a:rPr lang="en-US" dirty="0" smtClean="0"/>
              <a:t> </a:t>
            </a:r>
            <a:r>
              <a:rPr lang="en-US" b="1" dirty="0" err="1" smtClean="0"/>
              <a:t>Inpres</a:t>
            </a:r>
            <a:r>
              <a:rPr lang="en-US" b="1" dirty="0" smtClean="0"/>
              <a:t> </a:t>
            </a:r>
            <a:r>
              <a:rPr lang="en-US" b="1" dirty="0" err="1" smtClean="0"/>
              <a:t>Presiden</a:t>
            </a:r>
            <a:r>
              <a:rPr lang="en-US" b="1" dirty="0" smtClean="0"/>
              <a:t> No. 18/1968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Kelonggaran</a:t>
            </a:r>
            <a:r>
              <a:rPr lang="en-US" dirty="0" smtClean="0"/>
              <a:t> </a:t>
            </a:r>
            <a:r>
              <a:rPr lang="en-US" dirty="0" err="1" smtClean="0"/>
              <a:t>Perpajakan</a:t>
            </a:r>
            <a:r>
              <a:rPr lang="en-US" dirty="0"/>
              <a:t> </a:t>
            </a:r>
            <a:r>
              <a:rPr lang="en-US" dirty="0" smtClean="0"/>
              <a:t>= KK </a:t>
            </a:r>
            <a:r>
              <a:rPr lang="en-US" dirty="0" err="1" smtClean="0"/>
              <a:t>generasi</a:t>
            </a:r>
            <a:r>
              <a:rPr lang="en-US" dirty="0" smtClean="0"/>
              <a:t> VII modal </a:t>
            </a:r>
            <a:r>
              <a:rPr lang="en-US" dirty="0" err="1" smtClean="0"/>
              <a:t>asing</a:t>
            </a:r>
            <a:r>
              <a:rPr lang="en-US" dirty="0" smtClean="0"/>
              <a:t> 100 % = </a:t>
            </a:r>
            <a:r>
              <a:rPr lang="en-US" dirty="0" err="1" smtClean="0"/>
              <a:t>Krismon</a:t>
            </a:r>
            <a:r>
              <a:rPr lang="en-US" dirty="0" smtClean="0"/>
              <a:t> 1998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i="1" dirty="0" smtClean="0"/>
              <a:t>Letter of Intent</a:t>
            </a:r>
            <a:r>
              <a:rPr lang="en-US" dirty="0" smtClean="0"/>
              <a:t> </a:t>
            </a:r>
            <a:r>
              <a:rPr lang="en-US" dirty="0" err="1" smtClean="0"/>
              <a:t>menjadikan</a:t>
            </a:r>
            <a:r>
              <a:rPr lang="en-US" dirty="0" smtClean="0"/>
              <a:t> Freeport Company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b="1" dirty="0" smtClean="0"/>
              <a:t>Untouchable Company.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Hak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dan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Kewajiban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Subyek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Hukum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dalam</a:t>
            </a:r>
            <a:r>
              <a:rPr lang="en-US" b="1" dirty="0" smtClean="0">
                <a:solidFill>
                  <a:srgbClr val="FF0000"/>
                </a:solidFill>
              </a:rPr>
              <a:t> KK (cont: KK Newmont)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4102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b="1" dirty="0" err="1" smtClean="0"/>
              <a:t>Hak</a:t>
            </a:r>
            <a:endParaRPr lang="en-US" b="1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tunggal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eksploitasi</a:t>
            </a:r>
            <a:r>
              <a:rPr lang="en-US" dirty="0" smtClean="0"/>
              <a:t> 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Mengembangkan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menambang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Mengolah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memurnikan</a:t>
            </a:r>
            <a:r>
              <a:rPr lang="en-US" dirty="0" smtClean="0"/>
              <a:t>, </a:t>
            </a:r>
            <a:r>
              <a:rPr lang="en-US" dirty="0" err="1" smtClean="0"/>
              <a:t>menyimpan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mengangkut</a:t>
            </a:r>
            <a:r>
              <a:rPr lang="en-US" dirty="0" smtClean="0"/>
              <a:t>.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Memasarkan</a:t>
            </a:r>
            <a:r>
              <a:rPr lang="en-US" dirty="0" smtClean="0"/>
              <a:t> </a:t>
            </a:r>
            <a:r>
              <a:rPr lang="en-US" dirty="0" err="1" smtClean="0"/>
              <a:t>menjual</a:t>
            </a:r>
            <a:r>
              <a:rPr lang="en-US" dirty="0" smtClean="0"/>
              <a:t> /</a:t>
            </a:r>
            <a:r>
              <a:rPr lang="en-US" dirty="0" err="1" smtClean="0"/>
              <a:t>melepaskan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produksi</a:t>
            </a:r>
            <a:r>
              <a:rPr lang="en-US" dirty="0" smtClean="0"/>
              <a:t> </a:t>
            </a:r>
            <a:r>
              <a:rPr lang="en-US" dirty="0" err="1" smtClean="0"/>
              <a:t>didalam</a:t>
            </a:r>
            <a:r>
              <a:rPr lang="en-US" dirty="0" smtClean="0"/>
              <a:t> </a:t>
            </a:r>
            <a:r>
              <a:rPr lang="en-US" dirty="0" err="1" smtClean="0"/>
              <a:t>maupun</a:t>
            </a:r>
            <a:r>
              <a:rPr lang="en-US" dirty="0" smtClean="0"/>
              <a:t> LN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operasi</a:t>
            </a:r>
            <a:r>
              <a:rPr lang="en-US" dirty="0" smtClean="0"/>
              <a:t> yang </a:t>
            </a:r>
            <a:r>
              <a:rPr lang="en-US" dirty="0" err="1" smtClean="0"/>
              <a:t>dianggap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guna</a:t>
            </a:r>
            <a:r>
              <a:rPr lang="en-US" dirty="0" smtClean="0"/>
              <a:t> </a:t>
            </a:r>
            <a:r>
              <a:rPr lang="en-US" dirty="0" err="1" smtClean="0"/>
              <a:t>memudahkan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pertambangan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Continue…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err="1" smtClean="0"/>
              <a:t>Kewajiban</a:t>
            </a:r>
            <a:endParaRPr lang="en-US" sz="2800" b="1" dirty="0" smtClean="0"/>
          </a:p>
          <a:p>
            <a:pPr marL="514350" indent="-514350">
              <a:buAutoNum type="arabicPeriod"/>
            </a:pPr>
            <a:r>
              <a:rPr lang="en-US" sz="2800" b="1" dirty="0" err="1" smtClean="0"/>
              <a:t>Menyetor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iuran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tetap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utk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wilayah</a:t>
            </a:r>
            <a:r>
              <a:rPr lang="en-US" sz="2800" b="1" dirty="0" smtClean="0"/>
              <a:t> KK</a:t>
            </a:r>
          </a:p>
          <a:p>
            <a:pPr marL="514350" indent="-514350">
              <a:buAutoNum type="arabicPeriod"/>
            </a:pPr>
            <a:r>
              <a:rPr lang="en-US" sz="2800" b="1" dirty="0" err="1" smtClean="0"/>
              <a:t>Menyetor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iuran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eksploitasi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produksi</a:t>
            </a:r>
            <a:r>
              <a:rPr lang="en-US" sz="2800" b="1" dirty="0" smtClean="0"/>
              <a:t> royalty</a:t>
            </a:r>
          </a:p>
          <a:p>
            <a:pPr marL="514350" indent="-514350">
              <a:buAutoNum type="arabicPeriod"/>
            </a:pPr>
            <a:r>
              <a:rPr lang="en-US" sz="2800" b="1" dirty="0" err="1" smtClean="0"/>
              <a:t>Menyetor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pajak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penghasilan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atas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segala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jenis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keuntungan</a:t>
            </a:r>
            <a:endParaRPr lang="en-US" sz="2800" b="1" dirty="0" smtClean="0"/>
          </a:p>
          <a:p>
            <a:pPr marL="514350" indent="-514350">
              <a:buAutoNum type="arabicPeriod"/>
            </a:pPr>
            <a:r>
              <a:rPr lang="en-US" sz="2800" b="1" dirty="0" err="1" smtClean="0"/>
              <a:t>Menyetor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pajak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penghasilan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perorangan</a:t>
            </a:r>
            <a:endParaRPr lang="en-US" sz="2800" b="1" dirty="0" smtClean="0"/>
          </a:p>
          <a:p>
            <a:pPr marL="514350" indent="-514350">
              <a:buAutoNum type="arabicPeriod"/>
            </a:pPr>
            <a:r>
              <a:rPr lang="en-US" sz="2800" b="1" dirty="0" err="1" smtClean="0"/>
              <a:t>Menyetor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pajak</a:t>
            </a:r>
            <a:r>
              <a:rPr lang="en-US" sz="2800" b="1" dirty="0" smtClean="0"/>
              <a:t> PPN</a:t>
            </a:r>
          </a:p>
          <a:p>
            <a:pPr marL="514350" indent="-514350">
              <a:buAutoNum type="arabicPeriod"/>
            </a:pPr>
            <a:r>
              <a:rPr lang="en-US" sz="2800" b="1" dirty="0" err="1" smtClean="0"/>
              <a:t>Menyetor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kepada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negara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materai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atas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dokumen</a:t>
            </a:r>
            <a:endParaRPr lang="en-US" sz="2800" b="1" dirty="0" smtClean="0"/>
          </a:p>
          <a:p>
            <a:pPr marL="514350" indent="-514350">
              <a:buAutoNum type="arabicPeriod"/>
            </a:pPr>
            <a:r>
              <a:rPr lang="en-US" sz="2800" b="1" dirty="0" err="1" smtClean="0"/>
              <a:t>Menyetor</a:t>
            </a:r>
            <a:r>
              <a:rPr lang="en-US" sz="2800" b="1" dirty="0" smtClean="0"/>
              <a:t> PBB</a:t>
            </a:r>
          </a:p>
          <a:p>
            <a:pPr marL="514350" indent="-514350">
              <a:buAutoNum type="arabicPeriod"/>
            </a:pPr>
            <a:r>
              <a:rPr lang="en-US" sz="2800" b="1" dirty="0" err="1" smtClean="0"/>
              <a:t>Menyetor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pajak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atas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pemindahan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hak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kepemilikan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kendaraan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bermotor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kapal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</a:t>
            </a:r>
            <a:r>
              <a:rPr lang="en-US" sz="2800" b="1" dirty="0" smtClean="0"/>
              <a:t> Indonesia</a:t>
            </a:r>
          </a:p>
          <a:p>
            <a:pPr marL="514350" indent="-514350">
              <a:buAutoNum type="arabicPeriod"/>
            </a:pP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0207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Distribusi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sharing profit</a:t>
            </a:r>
            <a:r>
              <a:rPr lang="en-US" b="1" dirty="0" smtClean="0">
                <a:solidFill>
                  <a:srgbClr val="FF0000"/>
                </a:solidFill>
              </a:rPr>
              <a:t> KK </a:t>
            </a:r>
            <a:r>
              <a:rPr lang="en-US" b="1" dirty="0" err="1" smtClean="0">
                <a:solidFill>
                  <a:srgbClr val="FF0000"/>
                </a:solidFill>
              </a:rPr>
              <a:t>kepada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Pemda</a:t>
            </a:r>
            <a:r>
              <a:rPr lang="en-US" b="1" dirty="0" smtClean="0">
                <a:solidFill>
                  <a:srgbClr val="FF0000"/>
                </a:solidFill>
              </a:rPr>
              <a:t> (cont: KK Newmont)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105400"/>
          </a:xfrm>
        </p:spPr>
        <p:txBody>
          <a:bodyPr/>
          <a:lstStyle/>
          <a:p>
            <a:pPr algn="just"/>
            <a:r>
              <a:rPr lang="en-US" dirty="0" err="1" smtClean="0"/>
              <a:t>Berubahnya</a:t>
            </a:r>
            <a:r>
              <a:rPr lang="en-US" dirty="0" smtClean="0"/>
              <a:t> </a:t>
            </a:r>
            <a:r>
              <a:rPr lang="en-US" dirty="0" err="1" smtClean="0"/>
              <a:t>rezim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(</a:t>
            </a:r>
            <a:r>
              <a:rPr lang="en-US" dirty="0" err="1" smtClean="0"/>
              <a:t>sentralistik</a:t>
            </a:r>
            <a:r>
              <a:rPr lang="en-US" dirty="0" smtClean="0"/>
              <a:t> = </a:t>
            </a:r>
            <a:r>
              <a:rPr lang="en-US" dirty="0" err="1" smtClean="0"/>
              <a:t>otonomi</a:t>
            </a:r>
            <a:r>
              <a:rPr lang="en-US" dirty="0" smtClean="0"/>
              <a:t>). </a:t>
            </a:r>
            <a:r>
              <a:rPr lang="en-US" dirty="0" err="1" smtClean="0"/>
              <a:t>Berdasarkan</a:t>
            </a:r>
            <a:r>
              <a:rPr lang="en-US" dirty="0" smtClean="0"/>
              <a:t> : UU No. 22/1999 = UU No. 32/2004, </a:t>
            </a:r>
            <a:r>
              <a:rPr lang="en-US" dirty="0" err="1" smtClean="0"/>
              <a:t>Berdasarkan</a:t>
            </a:r>
            <a:r>
              <a:rPr lang="en-US" dirty="0" smtClean="0"/>
              <a:t> : UU No. 25/1999 = UU No. 33/2004.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Dari </a:t>
            </a:r>
            <a:r>
              <a:rPr lang="en-US" dirty="0" err="1" smtClean="0"/>
              <a:t>iuran</a:t>
            </a:r>
            <a:r>
              <a:rPr lang="en-US" dirty="0" smtClean="0"/>
              <a:t> </a:t>
            </a:r>
            <a:r>
              <a:rPr lang="en-US" dirty="0" err="1" smtClean="0"/>
              <a:t>tetap</a:t>
            </a:r>
            <a:r>
              <a:rPr lang="en-US" dirty="0" smtClean="0"/>
              <a:t> (</a:t>
            </a:r>
            <a:r>
              <a:rPr lang="en-US" i="1" dirty="0" smtClean="0"/>
              <a:t>land-rent</a:t>
            </a:r>
            <a:r>
              <a:rPr lang="en-US" dirty="0" smtClean="0"/>
              <a:t>), </a:t>
            </a:r>
            <a:r>
              <a:rPr lang="en-US" dirty="0" err="1" smtClean="0"/>
              <a:t>Kabupaten</a:t>
            </a:r>
            <a:r>
              <a:rPr lang="en-US" dirty="0" smtClean="0"/>
              <a:t> : 64 %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Dari </a:t>
            </a:r>
            <a:r>
              <a:rPr lang="en-US" dirty="0" err="1" smtClean="0"/>
              <a:t>iuran</a:t>
            </a:r>
            <a:r>
              <a:rPr lang="en-US" dirty="0" smtClean="0"/>
              <a:t> </a:t>
            </a:r>
            <a:r>
              <a:rPr lang="en-US" dirty="0" err="1" smtClean="0"/>
              <a:t>eksploitasi</a:t>
            </a:r>
            <a:r>
              <a:rPr lang="en-US" dirty="0" smtClean="0"/>
              <a:t> (</a:t>
            </a:r>
            <a:r>
              <a:rPr lang="en-US" dirty="0" err="1" smtClean="0"/>
              <a:t>royalti</a:t>
            </a:r>
            <a:r>
              <a:rPr lang="en-US" dirty="0" smtClean="0"/>
              <a:t>), </a:t>
            </a:r>
            <a:r>
              <a:rPr lang="en-US" dirty="0" err="1" smtClean="0"/>
              <a:t>Kabupaten</a:t>
            </a:r>
            <a:r>
              <a:rPr lang="en-US" dirty="0" smtClean="0"/>
              <a:t> : 32 %, </a:t>
            </a:r>
            <a:r>
              <a:rPr lang="en-US" dirty="0" err="1" smtClean="0"/>
              <a:t>provinsi</a:t>
            </a:r>
            <a:r>
              <a:rPr lang="en-US" dirty="0" smtClean="0"/>
              <a:t> : 16 %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Dari PBB, </a:t>
            </a:r>
            <a:r>
              <a:rPr lang="en-US" dirty="0" err="1" smtClean="0"/>
              <a:t>kabupaten</a:t>
            </a:r>
            <a:r>
              <a:rPr lang="en-US" dirty="0" smtClean="0"/>
              <a:t> : 64,8 %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Berakhirnya</a:t>
            </a:r>
            <a:r>
              <a:rPr lang="en-US" b="1" dirty="0" smtClean="0">
                <a:solidFill>
                  <a:srgbClr val="FF0000"/>
                </a:solidFill>
              </a:rPr>
              <a:t> KK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102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sz="2800" dirty="0" smtClean="0"/>
              <a:t>KK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i="1" dirty="0" smtClean="0"/>
              <a:t>International agreement</a:t>
            </a:r>
            <a:r>
              <a:rPr lang="en-US" sz="2800" dirty="0" smtClean="0"/>
              <a:t>, </a:t>
            </a:r>
            <a:r>
              <a:rPr lang="en-US" sz="2800" dirty="0" err="1" smtClean="0"/>
              <a:t>maka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huk</a:t>
            </a:r>
            <a:r>
              <a:rPr lang="en-US" sz="2800" dirty="0" smtClean="0"/>
              <a:t>. </a:t>
            </a:r>
            <a:r>
              <a:rPr lang="en-US" sz="2800" dirty="0" err="1" smtClean="0"/>
              <a:t>nasional</a:t>
            </a:r>
            <a:r>
              <a:rPr lang="en-US" sz="2800" dirty="0" smtClean="0"/>
              <a:t> </a:t>
            </a:r>
            <a:r>
              <a:rPr lang="en-US" sz="2800" dirty="0" err="1" smtClean="0"/>
              <a:t>tunduk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UU No. 24/2000 </a:t>
            </a:r>
            <a:r>
              <a:rPr lang="en-US" sz="2800" dirty="0" err="1" smtClean="0"/>
              <a:t>ttg</a:t>
            </a:r>
            <a:r>
              <a:rPr lang="en-US" sz="2800" dirty="0" smtClean="0"/>
              <a:t> PI</a:t>
            </a:r>
          </a:p>
          <a:p>
            <a:pPr marL="514350" indent="-514350" algn="just">
              <a:buAutoNum type="arabicPeriod"/>
            </a:pPr>
            <a:r>
              <a:rPr lang="en-US" sz="2800" dirty="0" err="1" smtClean="0"/>
              <a:t>Terdapat</a:t>
            </a:r>
            <a:r>
              <a:rPr lang="en-US" sz="2800" dirty="0" smtClean="0"/>
              <a:t> </a:t>
            </a:r>
            <a:r>
              <a:rPr lang="en-US" sz="2800" dirty="0" err="1" smtClean="0"/>
              <a:t>kesepakatan</a:t>
            </a:r>
            <a:r>
              <a:rPr lang="en-US" sz="2800" dirty="0" smtClean="0"/>
              <a:t> </a:t>
            </a:r>
            <a:r>
              <a:rPr lang="en-US" sz="2800" dirty="0" err="1" smtClean="0"/>
              <a:t>para</a:t>
            </a:r>
            <a:r>
              <a:rPr lang="en-US" sz="2800" dirty="0" smtClean="0"/>
              <a:t> </a:t>
            </a:r>
            <a:r>
              <a:rPr lang="en-US" sz="2800" dirty="0" err="1" smtClean="0"/>
              <a:t>pihak</a:t>
            </a:r>
            <a:r>
              <a:rPr lang="en-US" sz="2800" dirty="0" smtClean="0"/>
              <a:t> </a:t>
            </a:r>
            <a:r>
              <a:rPr lang="en-US" sz="2800" dirty="0" err="1" smtClean="0"/>
              <a:t>utk</a:t>
            </a:r>
            <a:r>
              <a:rPr lang="en-US" sz="2800" dirty="0" smtClean="0"/>
              <a:t> </a:t>
            </a:r>
            <a:r>
              <a:rPr lang="en-US" sz="2800" dirty="0" err="1" smtClean="0"/>
              <a:t>menghentikan</a:t>
            </a:r>
            <a:r>
              <a:rPr lang="en-US" sz="2800" dirty="0" smtClean="0"/>
              <a:t> </a:t>
            </a:r>
            <a:r>
              <a:rPr lang="en-US" sz="2800" dirty="0" err="1" smtClean="0"/>
              <a:t>proses</a:t>
            </a:r>
            <a:r>
              <a:rPr lang="en-US" sz="2800" dirty="0" smtClean="0"/>
              <a:t> </a:t>
            </a:r>
            <a:r>
              <a:rPr lang="en-US" sz="2800" dirty="0" err="1" smtClean="0"/>
              <a:t>pertambangan</a:t>
            </a:r>
            <a:endParaRPr lang="en-US" sz="2800" dirty="0" smtClean="0"/>
          </a:p>
          <a:p>
            <a:pPr marL="514350" indent="-514350" algn="just">
              <a:buAutoNum type="arabicPeriod"/>
            </a:pPr>
            <a:r>
              <a:rPr lang="en-US" sz="2800" dirty="0" err="1" smtClean="0"/>
              <a:t>Tujuan</a:t>
            </a:r>
            <a:r>
              <a:rPr lang="en-US" sz="2800" dirty="0" smtClean="0"/>
              <a:t> </a:t>
            </a:r>
            <a:r>
              <a:rPr lang="en-US" sz="2800" dirty="0" err="1" smtClean="0"/>
              <a:t>perjanjian</a:t>
            </a:r>
            <a:r>
              <a:rPr lang="en-US" sz="2800" dirty="0" smtClean="0"/>
              <a:t> </a:t>
            </a:r>
            <a:r>
              <a:rPr lang="en-US" sz="2800" dirty="0" err="1" smtClean="0"/>
              <a:t>telah</a:t>
            </a:r>
            <a:r>
              <a:rPr lang="en-US" sz="2800" dirty="0" smtClean="0"/>
              <a:t> </a:t>
            </a:r>
            <a:r>
              <a:rPr lang="en-US" sz="2800" dirty="0" err="1" smtClean="0"/>
              <a:t>tercapai</a:t>
            </a:r>
            <a:endParaRPr lang="en-US" sz="2800" dirty="0" smtClean="0"/>
          </a:p>
          <a:p>
            <a:pPr marL="514350" indent="-514350" algn="just">
              <a:buAutoNum type="arabicPeriod"/>
            </a:pPr>
            <a:r>
              <a:rPr lang="en-US" sz="2800" dirty="0" err="1" smtClean="0"/>
              <a:t>Terdapat</a:t>
            </a:r>
            <a:r>
              <a:rPr lang="en-US" sz="2800" dirty="0" smtClean="0"/>
              <a:t> </a:t>
            </a:r>
            <a:r>
              <a:rPr lang="en-US" sz="2800" dirty="0" err="1" smtClean="0"/>
              <a:t>perubahan</a:t>
            </a:r>
            <a:r>
              <a:rPr lang="en-US" sz="2800" dirty="0" smtClean="0"/>
              <a:t> </a:t>
            </a:r>
            <a:r>
              <a:rPr lang="en-US" sz="2800" dirty="0" err="1" smtClean="0"/>
              <a:t>mendasar</a:t>
            </a:r>
            <a:r>
              <a:rPr lang="en-US" sz="2800" dirty="0" smtClean="0"/>
              <a:t> </a:t>
            </a:r>
            <a:r>
              <a:rPr lang="en-US" sz="2800" dirty="0" err="1" smtClean="0"/>
              <a:t>yg</a:t>
            </a:r>
            <a:r>
              <a:rPr lang="en-US" sz="2800" dirty="0" smtClean="0"/>
              <a:t> </a:t>
            </a:r>
            <a:r>
              <a:rPr lang="en-US" sz="2800" dirty="0" err="1" smtClean="0"/>
              <a:t>mempengaruhi</a:t>
            </a:r>
            <a:r>
              <a:rPr lang="en-US" sz="2800" dirty="0" smtClean="0"/>
              <a:t> </a:t>
            </a:r>
            <a:r>
              <a:rPr lang="en-US" sz="2800" dirty="0" err="1" smtClean="0"/>
              <a:t>pelaksanaan</a:t>
            </a:r>
            <a:r>
              <a:rPr lang="en-US" sz="2800" dirty="0" smtClean="0"/>
              <a:t> </a:t>
            </a:r>
            <a:r>
              <a:rPr lang="en-US" sz="2800" dirty="0" err="1" smtClean="0"/>
              <a:t>perjanjian</a:t>
            </a:r>
            <a:endParaRPr lang="en-US" sz="2800" dirty="0" smtClean="0"/>
          </a:p>
          <a:p>
            <a:pPr marL="514350" indent="-514350" algn="just">
              <a:buAutoNum type="arabicPeriod"/>
            </a:pPr>
            <a:r>
              <a:rPr lang="en-US" sz="2800" dirty="0" err="1" smtClean="0"/>
              <a:t>Salah</a:t>
            </a:r>
            <a:r>
              <a:rPr lang="en-US" sz="2800" dirty="0" smtClean="0"/>
              <a:t> </a:t>
            </a:r>
            <a:r>
              <a:rPr lang="en-US" sz="2800" dirty="0" err="1" smtClean="0"/>
              <a:t>satu</a:t>
            </a:r>
            <a:r>
              <a:rPr lang="en-US" sz="2800" dirty="0" smtClean="0"/>
              <a:t> </a:t>
            </a:r>
            <a:r>
              <a:rPr lang="en-US" sz="2800" dirty="0" err="1" smtClean="0"/>
              <a:t>pihak</a:t>
            </a:r>
            <a:r>
              <a:rPr lang="en-US" sz="2800" dirty="0" smtClean="0"/>
              <a:t>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melaksankan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melanggar</a:t>
            </a:r>
            <a:r>
              <a:rPr lang="en-US" sz="2800" dirty="0" smtClean="0"/>
              <a:t> </a:t>
            </a:r>
            <a:r>
              <a:rPr lang="en-US" sz="2800" dirty="0" err="1" smtClean="0"/>
              <a:t>ketentuan</a:t>
            </a:r>
            <a:r>
              <a:rPr lang="en-US" sz="2800" dirty="0" smtClean="0"/>
              <a:t> </a:t>
            </a:r>
            <a:r>
              <a:rPr lang="en-US" sz="2800" dirty="0" err="1" smtClean="0"/>
              <a:t>kontrak</a:t>
            </a:r>
            <a:endParaRPr lang="en-US" sz="2800" dirty="0" smtClean="0"/>
          </a:p>
          <a:p>
            <a:pPr marL="514350" indent="-514350" algn="just">
              <a:buAutoNum type="arabicPeriod"/>
            </a:pPr>
            <a:r>
              <a:rPr lang="en-US" sz="2800" dirty="0" err="1" smtClean="0"/>
              <a:t>Dibuat</a:t>
            </a:r>
            <a:r>
              <a:rPr lang="en-US" sz="2800" dirty="0" smtClean="0"/>
              <a:t> </a:t>
            </a:r>
            <a:r>
              <a:rPr lang="en-US" sz="2800" dirty="0" err="1" smtClean="0"/>
              <a:t>perjanjian</a:t>
            </a:r>
            <a:r>
              <a:rPr lang="en-US" sz="2800" dirty="0" smtClean="0"/>
              <a:t> </a:t>
            </a:r>
            <a:r>
              <a:rPr lang="en-US" sz="2800" dirty="0" err="1" smtClean="0"/>
              <a:t>baru</a:t>
            </a:r>
            <a:r>
              <a:rPr lang="en-US" sz="2800" dirty="0" smtClean="0"/>
              <a:t> </a:t>
            </a:r>
            <a:r>
              <a:rPr lang="en-US" sz="2800" dirty="0" err="1" smtClean="0"/>
              <a:t>yg</a:t>
            </a:r>
            <a:r>
              <a:rPr lang="en-US" sz="2800" dirty="0" smtClean="0"/>
              <a:t> </a:t>
            </a:r>
            <a:r>
              <a:rPr lang="en-US" sz="2800" dirty="0" err="1" smtClean="0"/>
              <a:t>mengganti</a:t>
            </a:r>
            <a:r>
              <a:rPr lang="en-US" sz="2800" dirty="0" smtClean="0"/>
              <a:t> </a:t>
            </a:r>
            <a:r>
              <a:rPr lang="en-US" sz="2800" dirty="0" err="1" smtClean="0"/>
              <a:t>perjanjian</a:t>
            </a:r>
            <a:r>
              <a:rPr lang="en-US" sz="2800" dirty="0" smtClean="0"/>
              <a:t> lama</a:t>
            </a:r>
          </a:p>
          <a:p>
            <a:pPr marL="514350" indent="-514350" algn="just">
              <a:buAutoNum type="arabicPeriod"/>
            </a:pPr>
            <a:r>
              <a:rPr lang="en-US" sz="2800" dirty="0" err="1" smtClean="0"/>
              <a:t>Muncul</a:t>
            </a:r>
            <a:r>
              <a:rPr lang="en-US" sz="2800" dirty="0" smtClean="0"/>
              <a:t> </a:t>
            </a:r>
            <a:r>
              <a:rPr lang="en-US" sz="2800" dirty="0" err="1" smtClean="0"/>
              <a:t>norma-norma</a:t>
            </a:r>
            <a:r>
              <a:rPr lang="en-US" sz="2800" dirty="0" smtClean="0"/>
              <a:t> </a:t>
            </a:r>
            <a:r>
              <a:rPr lang="en-US" sz="2800" dirty="0" err="1" smtClean="0"/>
              <a:t>baru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huk.internasional</a:t>
            </a:r>
            <a:endParaRPr lang="en-US" sz="2800" dirty="0" smtClean="0"/>
          </a:p>
          <a:p>
            <a:pPr marL="514350" indent="-514350" algn="just">
              <a:buAutoNum type="arabicPeriod"/>
            </a:pPr>
            <a:r>
              <a:rPr lang="en-US" sz="2800" dirty="0" err="1" smtClean="0"/>
              <a:t>Objek</a:t>
            </a:r>
            <a:r>
              <a:rPr lang="en-US" sz="2800" dirty="0" smtClean="0"/>
              <a:t> </a:t>
            </a:r>
            <a:r>
              <a:rPr lang="en-US" sz="2800" dirty="0" err="1" smtClean="0"/>
              <a:t>perjanjian</a:t>
            </a:r>
            <a:r>
              <a:rPr lang="en-US" sz="2800" dirty="0" smtClean="0"/>
              <a:t> </a:t>
            </a:r>
            <a:r>
              <a:rPr lang="en-US" sz="2800" dirty="0" err="1" smtClean="0"/>
              <a:t>hilang</a:t>
            </a:r>
            <a:endParaRPr lang="en-US" sz="2800" dirty="0" smtClean="0"/>
          </a:p>
          <a:p>
            <a:pPr marL="514350" indent="-514350" algn="just">
              <a:buAutoNum type="arabicPeriod"/>
            </a:pPr>
            <a:r>
              <a:rPr lang="en-US" sz="2800" dirty="0" err="1" smtClean="0"/>
              <a:t>Terdapat</a:t>
            </a:r>
            <a:r>
              <a:rPr lang="en-US" sz="2800" dirty="0" smtClean="0"/>
              <a:t> hal2 yang </a:t>
            </a:r>
            <a:r>
              <a:rPr lang="en-US" sz="2800" dirty="0" err="1" smtClean="0"/>
              <a:t>merugikan</a:t>
            </a:r>
            <a:r>
              <a:rPr lang="en-US" sz="2800" dirty="0" smtClean="0"/>
              <a:t> </a:t>
            </a:r>
            <a:r>
              <a:rPr lang="en-US" sz="2800" dirty="0" err="1" smtClean="0"/>
              <a:t>kepentingan</a:t>
            </a:r>
            <a:r>
              <a:rPr lang="en-US" sz="2800" dirty="0" smtClean="0"/>
              <a:t> </a:t>
            </a:r>
            <a:r>
              <a:rPr lang="en-US" sz="2800" dirty="0" err="1" smtClean="0"/>
              <a:t>negara</a:t>
            </a:r>
            <a:r>
              <a:rPr lang="en-US" sz="2800" dirty="0" smtClean="0"/>
              <a:t>.</a:t>
            </a:r>
          </a:p>
          <a:p>
            <a:pPr marL="514350" indent="-514350" algn="just">
              <a:buAutoNum type="arabicPeriod"/>
            </a:pPr>
            <a:endParaRPr lang="en-US" sz="2800" dirty="0" smtClean="0"/>
          </a:p>
          <a:p>
            <a:pPr marL="514350" indent="-514350" algn="just">
              <a:buAutoNum type="arabicPeriod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MINING LAW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b="1" dirty="0" err="1" smtClean="0">
                <a:solidFill>
                  <a:srgbClr val="FF0000"/>
                </a:solidFill>
              </a:rPr>
              <a:t>Dasar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Hukum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Pertambangan</a:t>
            </a:r>
            <a:r>
              <a:rPr lang="en-US" b="1" dirty="0" smtClean="0">
                <a:solidFill>
                  <a:srgbClr val="FF0000"/>
                </a:solidFill>
              </a:rPr>
              <a:t> Indonesia: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UUD 1945 </a:t>
            </a:r>
            <a:r>
              <a:rPr lang="en-US" dirty="0" err="1" smtClean="0"/>
              <a:t>Pasal</a:t>
            </a:r>
            <a:r>
              <a:rPr lang="en-US" dirty="0" smtClean="0"/>
              <a:t> 33 </a:t>
            </a:r>
            <a:r>
              <a:rPr lang="en-US" dirty="0" err="1" smtClean="0"/>
              <a:t>Ayat</a:t>
            </a:r>
            <a:r>
              <a:rPr lang="en-US" dirty="0" smtClean="0"/>
              <a:t> (3)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UU No. 11/1967 = UU No. 4/2009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Pertambangan</a:t>
            </a:r>
            <a:r>
              <a:rPr lang="en-US" dirty="0" smtClean="0"/>
              <a:t> Mineral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Barubara</a:t>
            </a:r>
            <a:r>
              <a:rPr lang="en-US" dirty="0" smtClean="0"/>
              <a:t>.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PP No. 22/2010 </a:t>
            </a:r>
            <a:r>
              <a:rPr lang="en-US" dirty="0" err="1" smtClean="0"/>
              <a:t>ttg</a:t>
            </a:r>
            <a:r>
              <a:rPr lang="en-US" dirty="0" smtClean="0"/>
              <a:t> Wilayah </a:t>
            </a:r>
            <a:r>
              <a:rPr lang="en-US" dirty="0" err="1" smtClean="0"/>
              <a:t>Pertambangan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smtClean="0"/>
              <a:t>PP No. 23/2010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Pertambangan</a:t>
            </a:r>
            <a:r>
              <a:rPr lang="en-US" dirty="0" smtClean="0"/>
              <a:t>.</a:t>
            </a:r>
          </a:p>
          <a:p>
            <a:pPr marL="514350" indent="-514350" algn="just"/>
            <a:r>
              <a:rPr lang="en-US" b="1" dirty="0" smtClean="0">
                <a:solidFill>
                  <a:srgbClr val="FF0000"/>
                </a:solidFill>
              </a:rPr>
              <a:t>UU yang </a:t>
            </a:r>
            <a:r>
              <a:rPr lang="en-US" b="1" dirty="0" err="1" smtClean="0">
                <a:solidFill>
                  <a:srgbClr val="FF0000"/>
                </a:solidFill>
              </a:rPr>
              <a:t>terkait</a:t>
            </a:r>
            <a:r>
              <a:rPr lang="en-US" b="1" dirty="0" smtClean="0">
                <a:solidFill>
                  <a:srgbClr val="FF0000"/>
                </a:solidFill>
              </a:rPr>
              <a:t> :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UU No. 32/2004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Otonomi</a:t>
            </a:r>
            <a:r>
              <a:rPr lang="en-US" dirty="0" smtClean="0"/>
              <a:t> Daerah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UU No. 5/1960 </a:t>
            </a:r>
            <a:r>
              <a:rPr lang="en-US" dirty="0" err="1" smtClean="0"/>
              <a:t>ttg</a:t>
            </a:r>
            <a:r>
              <a:rPr lang="en-US" dirty="0" smtClean="0"/>
              <a:t> Pokok2 </a:t>
            </a:r>
            <a:r>
              <a:rPr lang="en-US" dirty="0" err="1" smtClean="0"/>
              <a:t>Agraria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smtClean="0"/>
              <a:t>UU No. 26/2007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Penataan</a:t>
            </a:r>
            <a:r>
              <a:rPr lang="en-US" dirty="0" smtClean="0"/>
              <a:t> </a:t>
            </a:r>
            <a:r>
              <a:rPr lang="en-US" dirty="0" err="1" smtClean="0"/>
              <a:t>Ruang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smtClean="0"/>
              <a:t>UU No. 41/1999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Kehutanan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smtClean="0"/>
              <a:t>UU No. 25/2007 </a:t>
            </a:r>
            <a:r>
              <a:rPr lang="en-US" dirty="0" err="1" smtClean="0"/>
              <a:t>ttg</a:t>
            </a:r>
            <a:r>
              <a:rPr lang="en-US" dirty="0" smtClean="0"/>
              <a:t> PMA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UU No. 32/2009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Perlindungan</a:t>
            </a:r>
            <a:r>
              <a:rPr lang="en-US" dirty="0" smtClean="0"/>
              <a:t> &amp; </a:t>
            </a:r>
            <a:r>
              <a:rPr lang="en-US" dirty="0" err="1" smtClean="0"/>
              <a:t>Pengelolaan</a:t>
            </a:r>
            <a:r>
              <a:rPr lang="en-US" dirty="0" smtClean="0"/>
              <a:t> LH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304800"/>
            <a:ext cx="84582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r>
              <a:rPr lang="en-US" sz="2000" b="1" dirty="0" err="1" smtClean="0"/>
              <a:t>Asal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Mula</a:t>
            </a:r>
            <a:r>
              <a:rPr lang="en-US" sz="2000" b="1" dirty="0" smtClean="0"/>
              <a:t> KK :</a:t>
            </a:r>
          </a:p>
          <a:p>
            <a:pPr marL="342900" indent="-342900" algn="just"/>
            <a:r>
              <a:rPr lang="en-US" dirty="0" smtClean="0"/>
              <a:t>Di Australia </a:t>
            </a:r>
            <a:r>
              <a:rPr lang="en-US" dirty="0" err="1" smtClean="0"/>
              <a:t>dikenal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nama</a:t>
            </a:r>
            <a:r>
              <a:rPr lang="en-US" dirty="0" smtClean="0"/>
              <a:t> </a:t>
            </a:r>
            <a:r>
              <a:rPr lang="en-US" b="1" i="1" dirty="0" smtClean="0"/>
              <a:t>Indenture</a:t>
            </a:r>
            <a:r>
              <a:rPr lang="en-US" dirty="0" smtClean="0"/>
              <a:t>,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disenangi</a:t>
            </a:r>
            <a:r>
              <a:rPr lang="en-US" dirty="0" smtClean="0"/>
              <a:t> investor </a:t>
            </a:r>
            <a:r>
              <a:rPr lang="en-US" dirty="0" err="1" smtClean="0"/>
              <a:t>karena</a:t>
            </a:r>
            <a:r>
              <a:rPr lang="en-US" dirty="0" smtClean="0"/>
              <a:t>: </a:t>
            </a:r>
          </a:p>
          <a:p>
            <a:pPr marL="342900" indent="-342900" algn="just">
              <a:buAutoNum type="arabicPeriod"/>
            </a:pPr>
            <a:r>
              <a:rPr lang="en-US" dirty="0" err="1" smtClean="0"/>
              <a:t>Memerlukan</a:t>
            </a:r>
            <a:r>
              <a:rPr lang="en-US" dirty="0" smtClean="0"/>
              <a:t> </a:t>
            </a:r>
            <a:r>
              <a:rPr lang="en-US" dirty="0" err="1" smtClean="0"/>
              <a:t>lahan</a:t>
            </a:r>
            <a:r>
              <a:rPr lang="en-US" dirty="0" smtClean="0"/>
              <a:t> yang </a:t>
            </a:r>
            <a:r>
              <a:rPr lang="en-US" dirty="0" err="1" smtClean="0"/>
              <a:t>luas</a:t>
            </a:r>
            <a:r>
              <a:rPr lang="en-US" dirty="0" smtClean="0"/>
              <a:t> </a:t>
            </a:r>
          </a:p>
          <a:p>
            <a:pPr marL="342900" indent="-342900" algn="just">
              <a:buAutoNum type="arabicPeriod"/>
            </a:pPr>
            <a:r>
              <a:rPr lang="en-US" dirty="0" err="1" smtClean="0"/>
              <a:t>Memberi</a:t>
            </a:r>
            <a:r>
              <a:rPr lang="en-US" dirty="0" smtClean="0"/>
              <a:t> rasa </a:t>
            </a:r>
            <a:r>
              <a:rPr lang="en-US" dirty="0" err="1" smtClean="0"/>
              <a:t>aman</a:t>
            </a:r>
            <a:r>
              <a:rPr lang="en-US" dirty="0" smtClean="0"/>
              <a:t> (</a:t>
            </a:r>
            <a:r>
              <a:rPr lang="en-US" i="1" dirty="0" smtClean="0"/>
              <a:t>secure</a:t>
            </a:r>
            <a:r>
              <a:rPr lang="en-US" dirty="0" smtClean="0"/>
              <a:t>)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pemegang</a:t>
            </a:r>
            <a:r>
              <a:rPr lang="en-US" dirty="0" smtClean="0"/>
              <a:t> </a:t>
            </a:r>
            <a:r>
              <a:rPr lang="en-US" dirty="0" err="1" smtClean="0"/>
              <a:t>saham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modal yang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</a:p>
          <a:p>
            <a:pPr marL="342900" indent="-342900" algn="just">
              <a:buAutoNum type="arabicPeriod"/>
            </a:pPr>
            <a:r>
              <a:rPr lang="en-US" dirty="0" err="1" smtClean="0"/>
              <a:t>Jangka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menambang</a:t>
            </a:r>
            <a:r>
              <a:rPr lang="en-US" dirty="0" smtClean="0"/>
              <a:t> yang lama (30 </a:t>
            </a:r>
            <a:r>
              <a:rPr lang="en-US" dirty="0" err="1" smtClean="0"/>
              <a:t>tahun</a:t>
            </a:r>
            <a:r>
              <a:rPr lang="en-US" dirty="0" smtClean="0"/>
              <a:t>)</a:t>
            </a:r>
          </a:p>
          <a:p>
            <a:pPr marL="342900" indent="-342900" algn="just"/>
            <a:r>
              <a:rPr lang="en-US" sz="2000" b="1" dirty="0" err="1" smtClean="0"/>
              <a:t>Pemerintah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berkewajiban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untuk</a:t>
            </a:r>
            <a:r>
              <a:rPr lang="en-US" sz="2000" b="1" dirty="0" smtClean="0"/>
              <a:t> :</a:t>
            </a:r>
          </a:p>
          <a:p>
            <a:pPr marL="342900" indent="-342900" algn="just">
              <a:buAutoNum type="arabicPeriod"/>
            </a:pPr>
            <a:r>
              <a:rPr lang="en-US" dirty="0" err="1" smtClean="0"/>
              <a:t>Menjamin</a:t>
            </a:r>
            <a:r>
              <a:rPr lang="en-US" dirty="0" smtClean="0"/>
              <a:t> </a:t>
            </a:r>
            <a:r>
              <a:rPr lang="en-US" dirty="0" err="1" smtClean="0"/>
              <a:t>terciptanya</a:t>
            </a:r>
            <a:r>
              <a:rPr lang="en-US" dirty="0" smtClean="0"/>
              <a:t> “</a:t>
            </a:r>
            <a:r>
              <a:rPr lang="en-US" dirty="0" err="1" smtClean="0"/>
              <a:t>kerjasama</a:t>
            </a:r>
            <a:r>
              <a:rPr lang="en-US" dirty="0" smtClean="0"/>
              <a:t> yang </a:t>
            </a:r>
            <a:r>
              <a:rPr lang="en-US" dirty="0" err="1" smtClean="0"/>
              <a:t>baik</a:t>
            </a:r>
            <a:r>
              <a:rPr lang="en-US" dirty="0" smtClean="0"/>
              <a:t>”</a:t>
            </a:r>
          </a:p>
          <a:p>
            <a:pPr marL="342900" indent="-342900" algn="just">
              <a:buAutoNum type="arabicPeriod"/>
            </a:pPr>
            <a:r>
              <a:rPr lang="en-US" dirty="0" err="1" smtClean="0"/>
              <a:t>Pemberian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air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tanah</a:t>
            </a:r>
            <a:r>
              <a:rPr lang="en-US" dirty="0" smtClean="0"/>
              <a:t> </a:t>
            </a:r>
          </a:p>
          <a:p>
            <a:pPr marL="342900" indent="-342900" algn="just">
              <a:buAutoNum type="arabicPeriod"/>
            </a:pPr>
            <a:r>
              <a:rPr lang="en-US" dirty="0" err="1" smtClean="0"/>
              <a:t>Fleksibilitas</a:t>
            </a:r>
            <a:r>
              <a:rPr lang="en-US" dirty="0" smtClean="0"/>
              <a:t> </a:t>
            </a:r>
            <a:r>
              <a:rPr lang="en-US" dirty="0" err="1" smtClean="0"/>
              <a:t>perpajakan</a:t>
            </a:r>
            <a:endParaRPr lang="en-US" dirty="0" smtClean="0"/>
          </a:p>
          <a:p>
            <a:pPr marL="342900" indent="-342900" algn="just">
              <a:buAutoNum type="arabicPeriod"/>
            </a:pPr>
            <a:r>
              <a:rPr lang="en-US" dirty="0" err="1" smtClean="0"/>
              <a:t>Pengamana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</a:t>
            </a:r>
            <a:r>
              <a:rPr lang="en-US" dirty="0" err="1" smtClean="0"/>
              <a:t>lokasi</a:t>
            </a:r>
            <a:r>
              <a:rPr lang="en-US" dirty="0" smtClean="0"/>
              <a:t> </a:t>
            </a:r>
            <a:r>
              <a:rPr lang="en-US" dirty="0" err="1" smtClean="0"/>
              <a:t>tambang</a:t>
            </a:r>
            <a:endParaRPr lang="en-US" dirty="0" smtClean="0"/>
          </a:p>
          <a:p>
            <a:pPr marL="342900" indent="-342900" algn="just">
              <a:buAutoNum type="arabicPeriod"/>
            </a:pPr>
            <a:r>
              <a:rPr lang="en-US" dirty="0" err="1" smtClean="0"/>
              <a:t>Menyelesaikan</a:t>
            </a:r>
            <a:r>
              <a:rPr lang="en-US" dirty="0" smtClean="0"/>
              <a:t> </a:t>
            </a:r>
            <a:r>
              <a:rPr lang="en-US" dirty="0" err="1" smtClean="0"/>
              <a:t>penyelesaian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adat</a:t>
            </a:r>
            <a:endParaRPr lang="en-US" dirty="0" smtClean="0"/>
          </a:p>
          <a:p>
            <a:pPr marL="342900" indent="-342900" algn="just"/>
            <a:r>
              <a:rPr lang="en-US" dirty="0" smtClean="0"/>
              <a:t>Di Australia </a:t>
            </a:r>
            <a:r>
              <a:rPr lang="en-US" i="1" dirty="0" smtClean="0"/>
              <a:t>State Contract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melibatkan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legislatif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yang </a:t>
            </a:r>
            <a:r>
              <a:rPr lang="en-US" dirty="0" err="1" smtClean="0"/>
              <a:t>meratifikasi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.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Australia </a:t>
            </a:r>
            <a:r>
              <a:rPr lang="en-US" i="1" dirty="0" smtClean="0"/>
              <a:t>State Contract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ranah</a:t>
            </a:r>
            <a:r>
              <a:rPr lang="en-US" dirty="0" smtClean="0"/>
              <a:t> </a:t>
            </a:r>
            <a:r>
              <a:rPr lang="en-US" dirty="0" err="1" smtClean="0"/>
              <a:t>administrasi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,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ranah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Tata Negara. 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Autralia</a:t>
            </a:r>
            <a:r>
              <a:rPr lang="en-US" dirty="0" smtClean="0"/>
              <a:t> </a:t>
            </a:r>
            <a:r>
              <a:rPr lang="en-US" i="1" dirty="0" smtClean="0"/>
              <a:t>State Contract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menyesuaikan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. </a:t>
            </a:r>
            <a:r>
              <a:rPr lang="en-US" dirty="0" err="1" smtClean="0"/>
              <a:t>Kalau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diubah</a:t>
            </a:r>
            <a:r>
              <a:rPr lang="en-US" dirty="0" smtClean="0"/>
              <a:t>/</a:t>
            </a:r>
            <a:r>
              <a:rPr lang="en-US" dirty="0" err="1" smtClean="0"/>
              <a:t>di</a:t>
            </a:r>
            <a:r>
              <a:rPr lang="en-US" dirty="0" smtClean="0"/>
              <a:t>-</a:t>
            </a:r>
            <a:r>
              <a:rPr lang="en-US" i="1" dirty="0" smtClean="0"/>
              <a:t>judicial review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pun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batalkan</a:t>
            </a:r>
            <a:r>
              <a:rPr lang="en-US" dirty="0" smtClean="0"/>
              <a:t>. </a:t>
            </a:r>
            <a:r>
              <a:rPr lang="en-US" dirty="0" err="1" smtClean="0"/>
              <a:t>Sedangkan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Indonesia, </a:t>
            </a:r>
            <a:r>
              <a:rPr lang="en-US" dirty="0" err="1" smtClean="0"/>
              <a:t>legislatif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pernah</a:t>
            </a:r>
            <a:r>
              <a:rPr lang="en-US" dirty="0" smtClean="0"/>
              <a:t> </a:t>
            </a:r>
            <a:r>
              <a:rPr lang="en-US" dirty="0" err="1" smtClean="0"/>
              <a:t>dilibatkan</a:t>
            </a:r>
            <a:r>
              <a:rPr lang="en-US" dirty="0" smtClean="0"/>
              <a:t> (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Orde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).</a:t>
            </a:r>
          </a:p>
          <a:p>
            <a:pPr marL="342900" indent="-342900" algn="just"/>
            <a:r>
              <a:rPr lang="en-US" dirty="0" err="1" smtClean="0"/>
              <a:t>Pihak</a:t>
            </a:r>
            <a:r>
              <a:rPr lang="en-US" dirty="0" smtClean="0"/>
              <a:t> yang </a:t>
            </a:r>
            <a:r>
              <a:rPr lang="en-US" dirty="0" err="1" smtClean="0"/>
              <a:t>berwenang</a:t>
            </a:r>
            <a:r>
              <a:rPr lang="en-US" dirty="0" smtClean="0"/>
              <a:t> </a:t>
            </a:r>
            <a:r>
              <a:rPr lang="en-US" dirty="0" err="1" smtClean="0"/>
              <a:t>terlibat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KK :</a:t>
            </a:r>
          </a:p>
          <a:p>
            <a:pPr marL="342900" indent="-342900" algn="just"/>
            <a:r>
              <a:rPr lang="en-US" dirty="0" err="1" smtClean="0"/>
              <a:t>Ketika</a:t>
            </a:r>
            <a:r>
              <a:rPr lang="en-US" dirty="0" smtClean="0"/>
              <a:t> </a:t>
            </a:r>
            <a:r>
              <a:rPr lang="en-US" dirty="0" err="1" smtClean="0"/>
              <a:t>rezim</a:t>
            </a:r>
            <a:r>
              <a:rPr lang="en-US" dirty="0" smtClean="0"/>
              <a:t> </a:t>
            </a:r>
            <a:r>
              <a:rPr lang="en-US" dirty="0" err="1" smtClean="0"/>
              <a:t>Orda</a:t>
            </a:r>
            <a:r>
              <a:rPr lang="en-US" dirty="0" smtClean="0"/>
              <a:t> UU No. 22/1999 = </a:t>
            </a:r>
            <a:r>
              <a:rPr lang="en-US" dirty="0" err="1" smtClean="0"/>
              <a:t>kepala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terlibat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KK, </a:t>
            </a:r>
            <a:r>
              <a:rPr lang="en-US" dirty="0" err="1" smtClean="0"/>
              <a:t>tp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keluarkannya</a:t>
            </a:r>
            <a:r>
              <a:rPr lang="en-US" dirty="0" smtClean="0"/>
              <a:t> </a:t>
            </a:r>
            <a:r>
              <a:rPr lang="en-US" dirty="0" err="1" smtClean="0"/>
              <a:t>Kepmen</a:t>
            </a:r>
            <a:r>
              <a:rPr lang="en-US" dirty="0" smtClean="0"/>
              <a:t> </a:t>
            </a:r>
            <a:r>
              <a:rPr lang="en-US" dirty="0" err="1" smtClean="0"/>
              <a:t>Mentri</a:t>
            </a:r>
            <a:r>
              <a:rPr lang="en-US" dirty="0" smtClean="0"/>
              <a:t> </a:t>
            </a:r>
            <a:r>
              <a:rPr lang="en-US" dirty="0" err="1" smtClean="0"/>
              <a:t>Energi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SDA No. 1614/2004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diubahnya</a:t>
            </a:r>
            <a:r>
              <a:rPr lang="en-US" dirty="0" smtClean="0"/>
              <a:t> UU </a:t>
            </a:r>
            <a:r>
              <a:rPr lang="en-US" dirty="0" err="1" smtClean="0"/>
              <a:t>Otda</a:t>
            </a:r>
            <a:r>
              <a:rPr lang="en-US" dirty="0" smtClean="0"/>
              <a:t>, </a:t>
            </a:r>
            <a:r>
              <a:rPr lang="en-US" dirty="0" err="1" smtClean="0"/>
              <a:t>wewenang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KK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diberi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Menteri</a:t>
            </a:r>
            <a:r>
              <a:rPr lang="en-US" dirty="0" smtClean="0"/>
              <a:t>(</a:t>
            </a:r>
            <a:r>
              <a:rPr lang="en-US" dirty="0" err="1" smtClean="0"/>
              <a:t>mewakili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)</a:t>
            </a:r>
            <a:r>
              <a:rPr lang="en-US" b="1" i="1" dirty="0" smtClean="0"/>
              <a:t>. </a:t>
            </a:r>
            <a:r>
              <a:rPr lang="en-US" dirty="0" err="1" smtClean="0"/>
              <a:t>Kepala</a:t>
            </a:r>
            <a:r>
              <a:rPr lang="en-US" dirty="0" smtClean="0"/>
              <a:t> Daerah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berperan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saksi</a:t>
            </a:r>
            <a:r>
              <a:rPr lang="en-US" dirty="0" smtClean="0"/>
              <a:t>. </a:t>
            </a:r>
            <a:endParaRPr lang="en-US" b="1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629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400" b="1" dirty="0" smtClean="0"/>
              <a:t>Yang </a:t>
            </a:r>
            <a:r>
              <a:rPr lang="en-US" sz="2400" b="1" dirty="0" err="1" smtClean="0"/>
              <a:t>dapat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menjadi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saksi</a:t>
            </a:r>
            <a:r>
              <a:rPr lang="en-US" sz="2400" b="1" dirty="0" smtClean="0"/>
              <a:t> KK,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:</a:t>
            </a:r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Menteri</a:t>
            </a:r>
            <a:r>
              <a:rPr lang="en-US" sz="2400" dirty="0" smtClean="0"/>
              <a:t>/</a:t>
            </a:r>
            <a:r>
              <a:rPr lang="en-US" sz="2400" dirty="0" err="1" smtClean="0"/>
              <a:t>Direktur</a:t>
            </a:r>
            <a:r>
              <a:rPr lang="en-US" sz="2400" dirty="0" smtClean="0"/>
              <a:t> </a:t>
            </a:r>
            <a:r>
              <a:rPr lang="en-US" sz="2400" dirty="0" err="1" smtClean="0"/>
              <a:t>Jendral</a:t>
            </a:r>
            <a:r>
              <a:rPr lang="en-US" sz="2400" dirty="0" smtClean="0"/>
              <a:t> </a:t>
            </a:r>
            <a:r>
              <a:rPr lang="en-US" sz="2400" dirty="0" err="1" smtClean="0"/>
              <a:t>Geologi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SD.Mineral</a:t>
            </a:r>
            <a:r>
              <a:rPr lang="en-US" sz="2400" dirty="0" smtClean="0"/>
              <a:t>, </a:t>
            </a:r>
            <a:r>
              <a:rPr lang="en-US" sz="2400" dirty="0" err="1" smtClean="0"/>
              <a:t>bila</a:t>
            </a:r>
            <a:r>
              <a:rPr lang="en-US" sz="2400" dirty="0" smtClean="0"/>
              <a:t> : (a) </a:t>
            </a:r>
            <a:r>
              <a:rPr lang="en-US" sz="2400" dirty="0" err="1" smtClean="0"/>
              <a:t>daerah</a:t>
            </a:r>
            <a:r>
              <a:rPr lang="en-US" sz="2400" dirty="0" smtClean="0"/>
              <a:t> </a:t>
            </a:r>
            <a:r>
              <a:rPr lang="en-US" sz="2400" dirty="0" err="1" smtClean="0"/>
              <a:t>tambang</a:t>
            </a:r>
            <a:r>
              <a:rPr lang="en-US" sz="2400" dirty="0" smtClean="0"/>
              <a:t> </a:t>
            </a:r>
            <a:r>
              <a:rPr lang="en-US" sz="2400" dirty="0" err="1" smtClean="0"/>
              <a:t>berada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beberapa</a:t>
            </a:r>
            <a:r>
              <a:rPr lang="en-US" sz="2400" dirty="0" smtClean="0"/>
              <a:t> </a:t>
            </a:r>
            <a:r>
              <a:rPr lang="en-US" sz="2400" dirty="0" err="1" smtClean="0"/>
              <a:t>wilayah</a:t>
            </a:r>
            <a:r>
              <a:rPr lang="en-US" sz="2400" dirty="0" smtClean="0"/>
              <a:t> </a:t>
            </a:r>
            <a:r>
              <a:rPr lang="en-US" sz="2400" dirty="0" err="1" smtClean="0"/>
              <a:t>propinsi</a:t>
            </a:r>
            <a:r>
              <a:rPr lang="en-US" sz="2400" dirty="0" smtClean="0"/>
              <a:t>, </a:t>
            </a:r>
            <a:r>
              <a:rPr lang="en-US" sz="2400" dirty="0" err="1" smtClean="0"/>
              <a:t>atau</a:t>
            </a:r>
            <a:r>
              <a:rPr lang="en-US" sz="2400" dirty="0" smtClean="0"/>
              <a:t> (b)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wilayah</a:t>
            </a:r>
            <a:r>
              <a:rPr lang="en-US" sz="2400" dirty="0" smtClean="0"/>
              <a:t> </a:t>
            </a:r>
            <a:r>
              <a:rPr lang="en-US" sz="2400" dirty="0" err="1" smtClean="0"/>
              <a:t>laut</a:t>
            </a:r>
            <a:r>
              <a:rPr lang="en-US" sz="2400" dirty="0" smtClean="0"/>
              <a:t> </a:t>
            </a:r>
            <a:r>
              <a:rPr lang="en-US" sz="2400" dirty="0" err="1" smtClean="0"/>
              <a:t>diluar</a:t>
            </a:r>
            <a:r>
              <a:rPr lang="en-US" sz="2400" dirty="0" smtClean="0"/>
              <a:t> 12 mil </a:t>
            </a:r>
            <a:r>
              <a:rPr lang="en-US" sz="2400" dirty="0" err="1" smtClean="0"/>
              <a:t>laut</a:t>
            </a:r>
            <a:r>
              <a:rPr lang="en-US" sz="2400" dirty="0" smtClean="0"/>
              <a:t>.</a:t>
            </a:r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Gubernur</a:t>
            </a:r>
            <a:r>
              <a:rPr lang="en-US" sz="2400" dirty="0" smtClean="0"/>
              <a:t>, </a:t>
            </a:r>
            <a:r>
              <a:rPr lang="en-US" sz="2400" dirty="0" err="1" smtClean="0"/>
              <a:t>bila</a:t>
            </a:r>
            <a:r>
              <a:rPr lang="en-US" sz="2400" dirty="0" smtClean="0"/>
              <a:t>: (a) </a:t>
            </a:r>
            <a:r>
              <a:rPr lang="en-US" sz="2400" dirty="0" err="1" smtClean="0"/>
              <a:t>daerah</a:t>
            </a:r>
            <a:r>
              <a:rPr lang="en-US" sz="2400" dirty="0" smtClean="0"/>
              <a:t> </a:t>
            </a:r>
            <a:r>
              <a:rPr lang="en-US" sz="2400" dirty="0" err="1" smtClean="0"/>
              <a:t>tambang</a:t>
            </a:r>
            <a:r>
              <a:rPr lang="en-US" sz="2400" dirty="0" smtClean="0"/>
              <a:t> </a:t>
            </a:r>
            <a:r>
              <a:rPr lang="en-US" sz="2400" dirty="0" err="1" smtClean="0"/>
              <a:t>berada</a:t>
            </a:r>
            <a:r>
              <a:rPr lang="en-US" sz="2400" dirty="0" smtClean="0"/>
              <a:t> </a:t>
            </a:r>
            <a:r>
              <a:rPr lang="en-US" sz="2400" dirty="0" err="1" smtClean="0"/>
              <a:t>dibeberapa</a:t>
            </a:r>
            <a:r>
              <a:rPr lang="en-US" sz="2400" dirty="0" smtClean="0"/>
              <a:t> </a:t>
            </a:r>
            <a:r>
              <a:rPr lang="en-US" sz="2400" dirty="0" err="1" smtClean="0"/>
              <a:t>wilayah</a:t>
            </a:r>
            <a:r>
              <a:rPr lang="en-US" sz="2400" dirty="0" smtClean="0"/>
              <a:t> </a:t>
            </a:r>
            <a:r>
              <a:rPr lang="en-US" sz="2400" dirty="0" err="1" smtClean="0"/>
              <a:t>kabupaten</a:t>
            </a:r>
            <a:r>
              <a:rPr lang="en-US" sz="2400" dirty="0" smtClean="0"/>
              <a:t>/</a:t>
            </a:r>
            <a:r>
              <a:rPr lang="en-US" sz="2400" dirty="0" err="1" smtClean="0"/>
              <a:t>kota</a:t>
            </a:r>
            <a:r>
              <a:rPr lang="en-US" sz="2400" dirty="0" smtClean="0"/>
              <a:t>, </a:t>
            </a:r>
            <a:r>
              <a:rPr lang="en-US" sz="2400" dirty="0" err="1" smtClean="0"/>
              <a:t>atau</a:t>
            </a:r>
            <a:r>
              <a:rPr lang="en-US" sz="2400" dirty="0" smtClean="0"/>
              <a:t> (b)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wilayah</a:t>
            </a:r>
            <a:r>
              <a:rPr lang="en-US" sz="2400" dirty="0" smtClean="0"/>
              <a:t> </a:t>
            </a:r>
            <a:r>
              <a:rPr lang="en-US" sz="2400" dirty="0" err="1" smtClean="0"/>
              <a:t>laut</a:t>
            </a:r>
            <a:r>
              <a:rPr lang="en-US" sz="2400" dirty="0" smtClean="0"/>
              <a:t> </a:t>
            </a:r>
            <a:r>
              <a:rPr lang="en-US" sz="2400" dirty="0" err="1" smtClean="0"/>
              <a:t>antara</a:t>
            </a:r>
            <a:r>
              <a:rPr lang="en-US" sz="2400" dirty="0" smtClean="0"/>
              <a:t> 4-12 mil </a:t>
            </a:r>
            <a:r>
              <a:rPr lang="en-US" sz="2400" dirty="0" err="1" smtClean="0"/>
              <a:t>laut</a:t>
            </a:r>
            <a:r>
              <a:rPr lang="en-US" sz="2400" dirty="0" smtClean="0"/>
              <a:t>).</a:t>
            </a:r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Bupati</a:t>
            </a:r>
            <a:r>
              <a:rPr lang="en-US" sz="2400" dirty="0" smtClean="0"/>
              <a:t>/</a:t>
            </a:r>
            <a:r>
              <a:rPr lang="en-US" sz="2400" dirty="0" err="1" smtClean="0"/>
              <a:t>Walikota</a:t>
            </a:r>
            <a:r>
              <a:rPr lang="en-US" sz="2400" dirty="0" smtClean="0"/>
              <a:t>, </a:t>
            </a:r>
            <a:r>
              <a:rPr lang="en-US" sz="2400" dirty="0" err="1" smtClean="0"/>
              <a:t>bila</a:t>
            </a:r>
            <a:r>
              <a:rPr lang="en-US" sz="2400" dirty="0" smtClean="0"/>
              <a:t>: (a) </a:t>
            </a:r>
            <a:r>
              <a:rPr lang="en-US" sz="2400" dirty="0" err="1" smtClean="0"/>
              <a:t>daerah</a:t>
            </a:r>
            <a:r>
              <a:rPr lang="en-US" sz="2400" dirty="0" smtClean="0"/>
              <a:t> </a:t>
            </a:r>
            <a:r>
              <a:rPr lang="en-US" sz="2400" dirty="0" err="1" smtClean="0"/>
              <a:t>tambah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wilayah</a:t>
            </a:r>
            <a:r>
              <a:rPr lang="en-US" sz="2400" dirty="0" smtClean="0"/>
              <a:t> </a:t>
            </a:r>
            <a:r>
              <a:rPr lang="en-US" sz="2400" dirty="0" err="1" smtClean="0"/>
              <a:t>kabupaten</a:t>
            </a:r>
            <a:r>
              <a:rPr lang="en-US" sz="2400" dirty="0" smtClean="0"/>
              <a:t>/</a:t>
            </a:r>
            <a:r>
              <a:rPr lang="en-US" sz="2400" dirty="0" err="1" smtClean="0"/>
              <a:t>kota</a:t>
            </a:r>
            <a:r>
              <a:rPr lang="en-US" sz="2400" dirty="0" smtClean="0"/>
              <a:t>, </a:t>
            </a:r>
            <a:r>
              <a:rPr lang="en-US" sz="2400" dirty="0" err="1" smtClean="0"/>
              <a:t>atau</a:t>
            </a:r>
            <a:r>
              <a:rPr lang="en-US" sz="2400" dirty="0" smtClean="0"/>
              <a:t> (b) </a:t>
            </a:r>
            <a:r>
              <a:rPr lang="en-US" sz="2400" dirty="0" err="1" smtClean="0"/>
              <a:t>diwilayah</a:t>
            </a:r>
            <a:r>
              <a:rPr lang="en-US" sz="2400" dirty="0" smtClean="0"/>
              <a:t> </a:t>
            </a:r>
            <a:r>
              <a:rPr lang="en-US" sz="2400" dirty="0" err="1" smtClean="0"/>
              <a:t>laut</a:t>
            </a:r>
            <a:r>
              <a:rPr lang="en-US" sz="2400" dirty="0" smtClean="0"/>
              <a:t> </a:t>
            </a:r>
            <a:r>
              <a:rPr lang="en-US" sz="2400" dirty="0" err="1" smtClean="0"/>
              <a:t>sampai</a:t>
            </a:r>
            <a:r>
              <a:rPr lang="en-US" sz="2400" dirty="0" smtClean="0"/>
              <a:t> 12 mil </a:t>
            </a:r>
            <a:r>
              <a:rPr lang="en-US" sz="2400" dirty="0" err="1" smtClean="0"/>
              <a:t>laut</a:t>
            </a:r>
            <a:r>
              <a:rPr lang="en-US" sz="2400" dirty="0" smtClean="0"/>
              <a:t>. </a:t>
            </a:r>
          </a:p>
          <a:p>
            <a:pPr marL="514350" indent="-514350" algn="just">
              <a:buNone/>
            </a:pPr>
            <a:r>
              <a:rPr lang="en-US" sz="2400" b="1" dirty="0" err="1" smtClean="0"/>
              <a:t>Perbandingan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dengan</a:t>
            </a:r>
            <a:r>
              <a:rPr lang="en-US" sz="2400" b="1" dirty="0" smtClean="0"/>
              <a:t> KK </a:t>
            </a:r>
            <a:r>
              <a:rPr lang="en-US" sz="2400" b="1" dirty="0" err="1" smtClean="0"/>
              <a:t>di</a:t>
            </a:r>
            <a:r>
              <a:rPr lang="en-US" sz="2400" b="1" dirty="0" smtClean="0"/>
              <a:t> Arab Saudi.</a:t>
            </a:r>
          </a:p>
          <a:p>
            <a:pPr marL="514350" indent="-514350" algn="just">
              <a:buNone/>
            </a:pPr>
            <a:r>
              <a:rPr lang="en-US" sz="2400" b="1" i="1" dirty="0" err="1" smtClean="0"/>
              <a:t>Musyarakah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Kongsian</a:t>
            </a:r>
            <a:r>
              <a:rPr lang="en-US" sz="2400" b="1" dirty="0" smtClean="0"/>
              <a:t>) = Persekutuan </a:t>
            </a:r>
            <a:r>
              <a:rPr lang="en-US" sz="2400" b="1" dirty="0" err="1" smtClean="0"/>
              <a:t>perdata</a:t>
            </a:r>
            <a:r>
              <a:rPr lang="en-US" sz="2400" b="1" dirty="0" smtClean="0"/>
              <a:t>/</a:t>
            </a:r>
            <a:r>
              <a:rPr lang="en-US" sz="2400" b="1" i="1" dirty="0" err="1" smtClean="0"/>
              <a:t>imbreng</a:t>
            </a:r>
            <a:endParaRPr lang="en-US" sz="2400" b="1" i="1" dirty="0" smtClean="0"/>
          </a:p>
          <a:p>
            <a:pPr marL="514350" indent="-514350" algn="just">
              <a:buNone/>
            </a:pPr>
            <a:r>
              <a:rPr lang="en-US" sz="2400" b="1" dirty="0" smtClean="0"/>
              <a:t>= </a:t>
            </a:r>
            <a:r>
              <a:rPr lang="en-US" sz="2400" dirty="0" err="1" smtClean="0"/>
              <a:t>adanya</a:t>
            </a:r>
            <a:r>
              <a:rPr lang="en-US" sz="2400" dirty="0" smtClean="0"/>
              <a:t> </a:t>
            </a:r>
            <a:r>
              <a:rPr lang="en-US" sz="2400" dirty="0" err="1" smtClean="0"/>
              <a:t>pemasukan</a:t>
            </a:r>
            <a:r>
              <a:rPr lang="en-US" sz="2400" dirty="0" smtClean="0"/>
              <a:t> modal </a:t>
            </a:r>
            <a:r>
              <a:rPr lang="en-US" sz="2400" dirty="0" err="1" smtClean="0"/>
              <a:t>baik</a:t>
            </a:r>
            <a:r>
              <a:rPr lang="en-US" sz="2400" dirty="0" smtClean="0"/>
              <a:t> </a:t>
            </a:r>
            <a:r>
              <a:rPr lang="en-US" sz="2400" dirty="0" err="1" smtClean="0"/>
              <a:t>berupa</a:t>
            </a:r>
            <a:r>
              <a:rPr lang="en-US" sz="2400" dirty="0" smtClean="0"/>
              <a:t>  </a:t>
            </a:r>
            <a:r>
              <a:rPr lang="en-US" sz="2400" dirty="0" err="1" smtClean="0"/>
              <a:t>barang</a:t>
            </a:r>
            <a:r>
              <a:rPr lang="en-US" sz="2400" dirty="0" smtClean="0"/>
              <a:t> , </a:t>
            </a:r>
            <a:r>
              <a:rPr lang="en-US" sz="2400" dirty="0" err="1" smtClean="0"/>
              <a:t>duit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tenaga</a:t>
            </a:r>
            <a:r>
              <a:rPr lang="en-US" sz="2400" dirty="0" smtClean="0"/>
              <a:t> </a:t>
            </a:r>
            <a:r>
              <a:rPr lang="en-US" sz="2400" dirty="0" err="1" smtClean="0"/>
              <a:t>kerja</a:t>
            </a:r>
            <a:r>
              <a:rPr lang="en-US" sz="2400" dirty="0" smtClean="0"/>
              <a:t> (</a:t>
            </a:r>
            <a:r>
              <a:rPr lang="en-US" sz="2400" dirty="0" err="1" smtClean="0"/>
              <a:t>kasar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profesional</a:t>
            </a:r>
            <a:r>
              <a:rPr lang="en-US" sz="2400" dirty="0" smtClean="0"/>
              <a:t>)</a:t>
            </a:r>
          </a:p>
          <a:p>
            <a:pPr marL="514350" indent="-514350" algn="just">
              <a:buNone/>
            </a:pPr>
            <a:r>
              <a:rPr lang="en-US" sz="2400" b="1" dirty="0" smtClean="0"/>
              <a:t>=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sistem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Pemerintah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masuk</a:t>
            </a:r>
            <a:r>
              <a:rPr lang="en-US" sz="2400" dirty="0" smtClean="0"/>
              <a:t> </a:t>
            </a:r>
            <a:r>
              <a:rPr lang="en-US" sz="2400" dirty="0" err="1" smtClean="0"/>
              <a:t>sistem</a:t>
            </a:r>
            <a:r>
              <a:rPr lang="en-US" sz="2400" dirty="0" smtClean="0"/>
              <a:t> </a:t>
            </a:r>
            <a:r>
              <a:rPr lang="en-US" sz="2400" dirty="0" err="1" smtClean="0"/>
              <a:t>perusahaan</a:t>
            </a:r>
            <a:r>
              <a:rPr lang="en-US" sz="2400" dirty="0" smtClean="0"/>
              <a:t>, </a:t>
            </a:r>
            <a:r>
              <a:rPr lang="en-US" sz="2400" dirty="0" err="1" smtClean="0"/>
              <a:t>sehingga</a:t>
            </a:r>
            <a:r>
              <a:rPr lang="en-US" sz="2400" dirty="0" smtClean="0"/>
              <a:t> </a:t>
            </a:r>
            <a:r>
              <a:rPr lang="en-US" sz="2400" dirty="0" err="1" smtClean="0"/>
              <a:t>akuntabiltas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terjaga</a:t>
            </a:r>
            <a:r>
              <a:rPr lang="en-US" sz="2400" dirty="0" smtClean="0"/>
              <a:t>. Cash flow/</a:t>
            </a:r>
            <a:r>
              <a:rPr lang="en-US" sz="2400" dirty="0" err="1" smtClean="0"/>
              <a:t>pembukuan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dipantau</a:t>
            </a:r>
            <a:r>
              <a:rPr lang="en-US" sz="2400" dirty="0" smtClean="0"/>
              <a:t>  </a:t>
            </a:r>
            <a:r>
              <a:rPr lang="en-US" sz="2400" dirty="0" err="1" smtClean="0"/>
              <a:t>langsung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pemerintah</a:t>
            </a:r>
            <a:endParaRPr lang="en-US" sz="2400" b="1" dirty="0" smtClean="0"/>
          </a:p>
          <a:p>
            <a:pPr marL="514350" indent="-514350" algn="just"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Bobroknya</a:t>
            </a:r>
            <a:r>
              <a:rPr lang="en-US" b="1" dirty="0" smtClean="0">
                <a:solidFill>
                  <a:srgbClr val="FF0000"/>
                </a:solidFill>
              </a:rPr>
              <a:t> KK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/>
              <a:t>Perusahaan</a:t>
            </a:r>
          </a:p>
          <a:p>
            <a:pPr marL="514350" indent="-514350">
              <a:buNone/>
            </a:pPr>
            <a:r>
              <a:rPr lang="en-US" dirty="0" smtClean="0"/>
              <a:t>= Modal </a:t>
            </a:r>
            <a:r>
              <a:rPr lang="en-US" dirty="0" err="1" smtClean="0"/>
              <a:t>Asing</a:t>
            </a:r>
            <a:r>
              <a:rPr lang="en-US" dirty="0" smtClean="0"/>
              <a:t> </a:t>
            </a:r>
            <a:r>
              <a:rPr lang="en-US" dirty="0" err="1" smtClean="0"/>
              <a:t>berkuasa</a:t>
            </a:r>
            <a:r>
              <a:rPr lang="en-US" dirty="0" smtClean="0"/>
              <a:t>/</a:t>
            </a:r>
            <a:r>
              <a:rPr lang="en-US" dirty="0" err="1" smtClean="0"/>
              <a:t>penjajahan</a:t>
            </a:r>
            <a:r>
              <a:rPr lang="en-US" dirty="0" smtClean="0"/>
              <a:t> </a:t>
            </a:r>
            <a:r>
              <a:rPr lang="en-US" dirty="0" err="1" smtClean="0"/>
              <a:t>terselubung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= </a:t>
            </a:r>
            <a:r>
              <a:rPr lang="en-US" dirty="0" err="1" smtClean="0"/>
              <a:t>Penghancuran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sistemik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= </a:t>
            </a:r>
            <a:r>
              <a:rPr lang="en-US" dirty="0" err="1" smtClean="0"/>
              <a:t>Keringanan</a:t>
            </a:r>
            <a:r>
              <a:rPr lang="en-US" dirty="0" smtClean="0"/>
              <a:t> </a:t>
            </a:r>
            <a:r>
              <a:rPr lang="en-US" dirty="0" err="1" smtClean="0"/>
              <a:t>pajak</a:t>
            </a:r>
            <a:r>
              <a:rPr lang="en-US" dirty="0" smtClean="0"/>
              <a:t>/</a:t>
            </a:r>
            <a:r>
              <a:rPr lang="en-US" dirty="0" err="1" smtClean="0"/>
              <a:t>Permainan</a:t>
            </a:r>
            <a:r>
              <a:rPr lang="en-US" dirty="0" smtClean="0"/>
              <a:t> </a:t>
            </a:r>
            <a:r>
              <a:rPr lang="en-US" dirty="0" err="1" smtClean="0"/>
              <a:t>pajak</a:t>
            </a:r>
            <a:endParaRPr lang="en-US" dirty="0" smtClean="0"/>
          </a:p>
          <a:p>
            <a:pPr marL="514350" indent="-514350">
              <a:buNone/>
            </a:pPr>
            <a:r>
              <a:rPr lang="en-US" b="1" dirty="0" smtClean="0"/>
              <a:t>2. </a:t>
            </a:r>
            <a:r>
              <a:rPr lang="en-US" b="1" dirty="0" err="1" smtClean="0"/>
              <a:t>Pemerintah</a:t>
            </a:r>
            <a:endParaRPr lang="en-US" b="1" dirty="0" smtClean="0"/>
          </a:p>
          <a:p>
            <a:pPr marL="514350" indent="-514350">
              <a:buNone/>
            </a:pPr>
            <a:r>
              <a:rPr lang="en-US" dirty="0" smtClean="0"/>
              <a:t>= </a:t>
            </a:r>
            <a:r>
              <a:rPr lang="en-US" dirty="0" err="1" smtClean="0"/>
              <a:t>Korupsi</a:t>
            </a:r>
            <a:r>
              <a:rPr lang="en-US" dirty="0" smtClean="0"/>
              <a:t>, </a:t>
            </a:r>
            <a:r>
              <a:rPr lang="en-US" dirty="0" err="1" smtClean="0"/>
              <a:t>Kolusi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Nepotisme</a:t>
            </a:r>
            <a:r>
              <a:rPr lang="en-US" dirty="0" smtClean="0"/>
              <a:t> </a:t>
            </a:r>
            <a:r>
              <a:rPr lang="en-US" dirty="0" err="1" smtClean="0"/>
              <a:t>meraja</a:t>
            </a:r>
            <a:r>
              <a:rPr lang="en-US" dirty="0" smtClean="0"/>
              <a:t> </a:t>
            </a:r>
            <a:r>
              <a:rPr lang="en-US" dirty="0" err="1" smtClean="0"/>
              <a:t>lela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bawah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Kontroversi</a:t>
            </a:r>
            <a:r>
              <a:rPr lang="en-US" b="1" dirty="0" smtClean="0">
                <a:solidFill>
                  <a:srgbClr val="FF0000"/>
                </a:solidFill>
              </a:rPr>
              <a:t> Re-</a:t>
            </a:r>
            <a:r>
              <a:rPr lang="en-US" b="1" dirty="0" err="1" smtClean="0">
                <a:solidFill>
                  <a:srgbClr val="FF0000"/>
                </a:solidFill>
              </a:rPr>
              <a:t>negosiasi</a:t>
            </a:r>
            <a:r>
              <a:rPr lang="en-US" b="1" dirty="0" smtClean="0">
                <a:solidFill>
                  <a:srgbClr val="FF0000"/>
                </a:solidFill>
              </a:rPr>
              <a:t> KK Freeport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486400"/>
          </a:xfrm>
        </p:spPr>
        <p:txBody>
          <a:bodyPr>
            <a:normAutofit/>
          </a:bodyPr>
          <a:lstStyle/>
          <a:p>
            <a:pPr algn="just"/>
            <a:r>
              <a:rPr lang="en-US" sz="3600" b="1" dirty="0" smtClean="0"/>
              <a:t>Pro Freeport</a:t>
            </a:r>
          </a:p>
          <a:p>
            <a:pPr algn="just">
              <a:buNone/>
            </a:pPr>
            <a:r>
              <a:rPr lang="en-US" sz="3600" dirty="0" err="1" smtClean="0"/>
              <a:t>Pemerintah</a:t>
            </a:r>
            <a:r>
              <a:rPr lang="en-US" sz="3600" dirty="0" smtClean="0"/>
              <a:t> RI : </a:t>
            </a:r>
            <a:r>
              <a:rPr lang="en-US" sz="3600" dirty="0" err="1" smtClean="0"/>
              <a:t>Alwi</a:t>
            </a:r>
            <a:r>
              <a:rPr lang="en-US" sz="3600" dirty="0" smtClean="0"/>
              <a:t> </a:t>
            </a:r>
            <a:r>
              <a:rPr lang="en-US" sz="3600" dirty="0" err="1" smtClean="0"/>
              <a:t>Shihab</a:t>
            </a:r>
            <a:r>
              <a:rPr lang="en-US" sz="3600" dirty="0" smtClean="0"/>
              <a:t> , </a:t>
            </a:r>
            <a:r>
              <a:rPr lang="en-US" sz="3600" dirty="0" err="1" smtClean="0"/>
              <a:t>Menteri</a:t>
            </a:r>
            <a:r>
              <a:rPr lang="en-US" sz="3600" dirty="0" smtClean="0"/>
              <a:t> </a:t>
            </a:r>
            <a:r>
              <a:rPr lang="en-US" sz="3600" dirty="0" err="1" smtClean="0"/>
              <a:t>Pertambangan</a:t>
            </a:r>
            <a:r>
              <a:rPr lang="en-US" sz="3600" dirty="0" smtClean="0"/>
              <a:t> RI (SBY), </a:t>
            </a:r>
            <a:r>
              <a:rPr lang="en-US" sz="3600" dirty="0" err="1" smtClean="0"/>
              <a:t>Menko</a:t>
            </a:r>
            <a:r>
              <a:rPr lang="en-US" sz="3600" dirty="0" smtClean="0"/>
              <a:t> </a:t>
            </a:r>
            <a:r>
              <a:rPr lang="en-US" sz="3600" dirty="0" err="1" smtClean="0"/>
              <a:t>Ekuin</a:t>
            </a:r>
            <a:r>
              <a:rPr lang="en-US" sz="3600" dirty="0" smtClean="0"/>
              <a:t> (</a:t>
            </a:r>
            <a:r>
              <a:rPr lang="en-US" sz="3600" dirty="0" err="1" smtClean="0"/>
              <a:t>Kwiek</a:t>
            </a:r>
            <a:r>
              <a:rPr lang="en-US" sz="3600" dirty="0" smtClean="0"/>
              <a:t> </a:t>
            </a:r>
            <a:r>
              <a:rPr lang="en-US" sz="3600" dirty="0" err="1" smtClean="0"/>
              <a:t>Kian</a:t>
            </a:r>
            <a:r>
              <a:rPr lang="en-US" sz="3600" dirty="0" smtClean="0"/>
              <a:t> </a:t>
            </a:r>
            <a:r>
              <a:rPr lang="en-US" sz="3600" dirty="0" err="1" smtClean="0"/>
              <a:t>Gie</a:t>
            </a:r>
            <a:r>
              <a:rPr lang="en-US" sz="3600" dirty="0" smtClean="0"/>
              <a:t>). </a:t>
            </a:r>
            <a:r>
              <a:rPr lang="en-US" sz="3600" dirty="0" err="1" smtClean="0"/>
              <a:t>Amerika</a:t>
            </a:r>
            <a:r>
              <a:rPr lang="en-US" sz="3600" dirty="0" smtClean="0"/>
              <a:t> : Donna Woodward </a:t>
            </a:r>
            <a:r>
              <a:rPr lang="en-US" sz="3600" dirty="0" err="1" smtClean="0"/>
              <a:t>dan</a:t>
            </a:r>
            <a:r>
              <a:rPr lang="en-US" sz="3600" dirty="0" smtClean="0"/>
              <a:t> Henri Kissinger</a:t>
            </a:r>
          </a:p>
          <a:p>
            <a:pPr algn="just"/>
            <a:r>
              <a:rPr lang="en-US" sz="3600" b="1" dirty="0" err="1" smtClean="0"/>
              <a:t>Kontra</a:t>
            </a:r>
            <a:r>
              <a:rPr lang="en-US" sz="3600" b="1" dirty="0" smtClean="0"/>
              <a:t> Freeport</a:t>
            </a:r>
          </a:p>
          <a:p>
            <a:pPr algn="just">
              <a:buNone/>
            </a:pPr>
            <a:r>
              <a:rPr lang="en-US" sz="3600" dirty="0" err="1" smtClean="0"/>
              <a:t>Komisi</a:t>
            </a:r>
            <a:r>
              <a:rPr lang="en-US" sz="3600" dirty="0" smtClean="0"/>
              <a:t> I &amp; VIII DPR (</a:t>
            </a:r>
            <a:r>
              <a:rPr lang="en-US" sz="3600" dirty="0" err="1" smtClean="0"/>
              <a:t>Periode</a:t>
            </a:r>
            <a:r>
              <a:rPr lang="en-US" sz="3600" dirty="0" smtClean="0"/>
              <a:t> 2004) </a:t>
            </a:r>
            <a:r>
              <a:rPr lang="en-US" sz="3600" dirty="0" err="1" smtClean="0"/>
              <a:t>dan</a:t>
            </a:r>
            <a:r>
              <a:rPr lang="en-US" sz="3600" dirty="0" smtClean="0"/>
              <a:t> WALHI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Kontra</a:t>
            </a:r>
            <a:r>
              <a:rPr lang="en-US" b="1" dirty="0" smtClean="0">
                <a:solidFill>
                  <a:srgbClr val="FF0000"/>
                </a:solidFill>
              </a:rPr>
              <a:t> Freeport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55626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KK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sah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kontektual</a:t>
            </a:r>
            <a:r>
              <a:rPr lang="en-US" dirty="0" smtClean="0"/>
              <a:t> (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zaman</a:t>
            </a:r>
            <a:r>
              <a:rPr lang="en-US" dirty="0" smtClean="0"/>
              <a:t> </a:t>
            </a:r>
            <a:r>
              <a:rPr lang="en-US" dirty="0" err="1" smtClean="0"/>
              <a:t>Soeharto</a:t>
            </a:r>
            <a:r>
              <a:rPr lang="en-US" dirty="0" smtClean="0"/>
              <a:t>),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Papua </a:t>
            </a:r>
            <a:r>
              <a:rPr lang="en-US" dirty="0" err="1" smtClean="0"/>
              <a:t>malah</a:t>
            </a:r>
            <a:r>
              <a:rPr lang="en-US" dirty="0" smtClean="0"/>
              <a:t>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masuk</a:t>
            </a:r>
            <a:r>
              <a:rPr lang="en-US" dirty="0" smtClean="0"/>
              <a:t> NKRI</a:t>
            </a:r>
          </a:p>
          <a:p>
            <a:pPr algn="just"/>
            <a:r>
              <a:rPr lang="en-US" dirty="0" smtClean="0"/>
              <a:t>KK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partisipasi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sekitar</a:t>
            </a:r>
            <a:r>
              <a:rPr lang="en-US" dirty="0" smtClean="0"/>
              <a:t> </a:t>
            </a:r>
            <a:r>
              <a:rPr lang="en-US" dirty="0" err="1" smtClean="0"/>
              <a:t>tambang</a:t>
            </a:r>
            <a:endParaRPr lang="en-US" dirty="0" smtClean="0"/>
          </a:p>
          <a:p>
            <a:pPr algn="just"/>
            <a:r>
              <a:rPr lang="en-US" dirty="0" err="1" smtClean="0"/>
              <a:t>Kecurangan</a:t>
            </a:r>
            <a:r>
              <a:rPr lang="en-US" dirty="0" smtClean="0"/>
              <a:t> Freeport </a:t>
            </a:r>
            <a:r>
              <a:rPr lang="en-US" dirty="0" err="1" smtClean="0"/>
              <a:t>pada</a:t>
            </a:r>
            <a:r>
              <a:rPr lang="en-US" dirty="0" smtClean="0"/>
              <a:t> KK </a:t>
            </a:r>
            <a:r>
              <a:rPr lang="en-US" dirty="0" err="1" smtClean="0"/>
              <a:t>generasi</a:t>
            </a:r>
            <a:r>
              <a:rPr lang="en-US" dirty="0" smtClean="0"/>
              <a:t> ke-2</a:t>
            </a:r>
          </a:p>
          <a:p>
            <a:pPr algn="just"/>
            <a:r>
              <a:rPr lang="en-US" dirty="0" err="1" smtClean="0"/>
              <a:t>Masalah</a:t>
            </a:r>
            <a:r>
              <a:rPr lang="en-US" dirty="0" smtClean="0"/>
              <a:t> LH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rinci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KK</a:t>
            </a:r>
          </a:p>
          <a:p>
            <a:pPr algn="just"/>
            <a:r>
              <a:rPr lang="en-US" dirty="0" err="1" smtClean="0"/>
              <a:t>Pasal</a:t>
            </a:r>
            <a:r>
              <a:rPr lang="en-US" dirty="0" smtClean="0"/>
              <a:t> 20 KK, </a:t>
            </a:r>
            <a:r>
              <a:rPr lang="en-US" dirty="0" err="1" smtClean="0"/>
              <a:t>perjanjian</a:t>
            </a:r>
            <a:r>
              <a:rPr lang="en-US" dirty="0" smtClean="0"/>
              <a:t> </a:t>
            </a:r>
            <a:r>
              <a:rPr lang="en-US" dirty="0" err="1" smtClean="0"/>
              <a:t>batal</a:t>
            </a:r>
            <a:r>
              <a:rPr lang="en-US" dirty="0" smtClean="0"/>
              <a:t>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kelalaian</a:t>
            </a:r>
            <a:r>
              <a:rPr lang="en-US" dirty="0" smtClean="0"/>
              <a:t> </a:t>
            </a:r>
            <a:r>
              <a:rPr lang="en-US" dirty="0" err="1" smtClean="0"/>
              <a:t>kewajiban</a:t>
            </a:r>
            <a:endParaRPr lang="en-US" dirty="0" smtClean="0"/>
          </a:p>
          <a:p>
            <a:pPr algn="just"/>
            <a:r>
              <a:rPr lang="en-US" dirty="0" err="1" smtClean="0"/>
              <a:t>Kelalaian</a:t>
            </a:r>
            <a:r>
              <a:rPr lang="en-US" dirty="0" smtClean="0"/>
              <a:t>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(</a:t>
            </a:r>
            <a:r>
              <a:rPr lang="en-US" dirty="0" err="1" smtClean="0"/>
              <a:t>jebolnya</a:t>
            </a:r>
            <a:r>
              <a:rPr lang="en-US" dirty="0" smtClean="0"/>
              <a:t> </a:t>
            </a:r>
            <a:r>
              <a:rPr lang="en-US" dirty="0" err="1" smtClean="0"/>
              <a:t>danau</a:t>
            </a:r>
            <a:r>
              <a:rPr lang="en-US" dirty="0" smtClean="0"/>
              <a:t> </a:t>
            </a:r>
            <a:r>
              <a:rPr lang="en-US" dirty="0" err="1" smtClean="0"/>
              <a:t>Wanagon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1998)</a:t>
            </a:r>
          </a:p>
          <a:p>
            <a:pPr algn="just"/>
            <a:r>
              <a:rPr lang="en-US" dirty="0" smtClean="0"/>
              <a:t>AMDAL Freeport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Bapedal</a:t>
            </a:r>
            <a:r>
              <a:rPr lang="en-US" dirty="0" smtClean="0"/>
              <a:t> </a:t>
            </a:r>
            <a:r>
              <a:rPr lang="en-US" dirty="0" err="1" smtClean="0"/>
              <a:t>disinyalir</a:t>
            </a:r>
            <a:r>
              <a:rPr lang="en-US" dirty="0" smtClean="0"/>
              <a:t> ASPAL  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Kontra</a:t>
            </a:r>
            <a:r>
              <a:rPr lang="en-US" b="1" dirty="0" smtClean="0">
                <a:solidFill>
                  <a:srgbClr val="FF0000"/>
                </a:solidFill>
              </a:rPr>
              <a:t> INCO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pPr algn="just"/>
            <a:r>
              <a:rPr lang="en-US" dirty="0" smtClean="0"/>
              <a:t>KK INCO </a:t>
            </a:r>
            <a:r>
              <a:rPr lang="en-US" dirty="0" err="1" smtClean="0"/>
              <a:t>sejak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1968-1996 </a:t>
            </a:r>
            <a:r>
              <a:rPr lang="en-US" dirty="0" err="1" smtClean="0"/>
              <a:t>tdk</a:t>
            </a:r>
            <a:r>
              <a:rPr lang="en-US" dirty="0" smtClean="0"/>
              <a:t> </a:t>
            </a:r>
            <a:r>
              <a:rPr lang="en-US" dirty="0" err="1" smtClean="0"/>
              <a:t>melibatkan</a:t>
            </a:r>
            <a:r>
              <a:rPr lang="en-US" dirty="0" smtClean="0"/>
              <a:t> </a:t>
            </a:r>
            <a:r>
              <a:rPr lang="en-US" dirty="0" err="1" smtClean="0"/>
              <a:t>penduduk</a:t>
            </a:r>
            <a:r>
              <a:rPr lang="en-US" dirty="0" smtClean="0"/>
              <a:t> </a:t>
            </a:r>
            <a:r>
              <a:rPr lang="en-US" dirty="0" err="1" smtClean="0"/>
              <a:t>lokal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(non-</a:t>
            </a:r>
            <a:r>
              <a:rPr lang="en-US" dirty="0" err="1" smtClean="0"/>
              <a:t>partisipatif</a:t>
            </a:r>
            <a:r>
              <a:rPr lang="en-US" dirty="0" smtClean="0"/>
              <a:t>)</a:t>
            </a:r>
          </a:p>
          <a:p>
            <a:pPr algn="just"/>
            <a:r>
              <a:rPr lang="en-US" dirty="0" smtClean="0"/>
              <a:t>INCO </a:t>
            </a:r>
            <a:r>
              <a:rPr lang="en-US" dirty="0" err="1" smtClean="0"/>
              <a:t>tdk</a:t>
            </a:r>
            <a:r>
              <a:rPr lang="en-US" dirty="0" smtClean="0"/>
              <a:t>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kontribusi</a:t>
            </a:r>
            <a:r>
              <a:rPr lang="en-US" dirty="0" smtClean="0"/>
              <a:t> </a:t>
            </a:r>
            <a:r>
              <a:rPr lang="en-US" dirty="0" err="1" smtClean="0"/>
              <a:t>signifikan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(</a:t>
            </a:r>
            <a:r>
              <a:rPr lang="en-US" dirty="0" err="1" smtClean="0"/>
              <a:t>tdk</a:t>
            </a:r>
            <a:r>
              <a:rPr lang="en-US" dirty="0" smtClean="0"/>
              <a:t> </a:t>
            </a:r>
            <a:r>
              <a:rPr lang="en-US" dirty="0" err="1" smtClean="0"/>
              <a:t>byr</a:t>
            </a:r>
            <a:r>
              <a:rPr lang="en-US" dirty="0" smtClean="0"/>
              <a:t> </a:t>
            </a:r>
            <a:r>
              <a:rPr lang="en-US" dirty="0" err="1" smtClean="0"/>
              <a:t>pajak</a:t>
            </a:r>
            <a:r>
              <a:rPr lang="en-US" dirty="0" smtClean="0"/>
              <a:t>, </a:t>
            </a:r>
            <a:r>
              <a:rPr lang="en-US" dirty="0" err="1" smtClean="0"/>
              <a:t>byk</a:t>
            </a:r>
            <a:r>
              <a:rPr lang="en-US" dirty="0" smtClean="0"/>
              <a:t> </a:t>
            </a:r>
            <a:r>
              <a:rPr lang="en-US" dirty="0" err="1" smtClean="0"/>
              <a:t>hutang</a:t>
            </a:r>
            <a:r>
              <a:rPr lang="en-US" dirty="0" smtClean="0"/>
              <a:t>, </a:t>
            </a:r>
            <a:r>
              <a:rPr lang="en-US" dirty="0" err="1" smtClean="0"/>
              <a:t>keringanan</a:t>
            </a:r>
            <a:r>
              <a:rPr lang="en-US" dirty="0" smtClean="0"/>
              <a:t> </a:t>
            </a:r>
            <a:r>
              <a:rPr lang="en-US" dirty="0" err="1" smtClean="0"/>
              <a:t>pajak</a:t>
            </a:r>
            <a:r>
              <a:rPr lang="en-US" dirty="0" smtClean="0"/>
              <a:t>)</a:t>
            </a:r>
          </a:p>
          <a:p>
            <a:pPr algn="just"/>
            <a:r>
              <a:rPr lang="en-US" dirty="0" err="1" smtClean="0"/>
              <a:t>Kerusakan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, </a:t>
            </a:r>
            <a:r>
              <a:rPr lang="en-US" dirty="0" err="1" smtClean="0"/>
              <a:t>penanganan</a:t>
            </a:r>
            <a:r>
              <a:rPr lang="en-US" dirty="0" smtClean="0"/>
              <a:t> </a:t>
            </a:r>
            <a:r>
              <a:rPr lang="en-US" dirty="0" err="1" smtClean="0"/>
              <a:t>pasca</a:t>
            </a:r>
            <a:r>
              <a:rPr lang="en-US" dirty="0" smtClean="0"/>
              <a:t> </a:t>
            </a:r>
            <a:r>
              <a:rPr lang="en-US" dirty="0" err="1" smtClean="0"/>
              <a:t>tambang</a:t>
            </a:r>
            <a:r>
              <a:rPr lang="en-US" dirty="0" smtClean="0"/>
              <a:t> yang </a:t>
            </a:r>
            <a:r>
              <a:rPr lang="en-US" dirty="0" err="1" smtClean="0"/>
              <a:t>buruk</a:t>
            </a:r>
            <a:endParaRPr lang="en-US" dirty="0" smtClean="0"/>
          </a:p>
          <a:p>
            <a:pPr algn="just"/>
            <a:r>
              <a:rPr lang="en-US" dirty="0" smtClean="0"/>
              <a:t>Re-</a:t>
            </a:r>
            <a:r>
              <a:rPr lang="en-US" dirty="0" err="1" smtClean="0"/>
              <a:t>negosiasi</a:t>
            </a:r>
            <a:r>
              <a:rPr lang="en-US" dirty="0" smtClean="0"/>
              <a:t> </a:t>
            </a:r>
            <a:r>
              <a:rPr lang="en-US" dirty="0" err="1" smtClean="0"/>
              <a:t>pernah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(1995) </a:t>
            </a:r>
            <a:r>
              <a:rPr lang="en-US" dirty="0" err="1" smtClean="0"/>
              <a:t>tp</a:t>
            </a:r>
            <a:r>
              <a:rPr lang="en-US" dirty="0" smtClean="0"/>
              <a:t> </a:t>
            </a:r>
            <a:r>
              <a:rPr lang="en-US" dirty="0" err="1" smtClean="0"/>
              <a:t>tetep</a:t>
            </a:r>
            <a:r>
              <a:rPr lang="en-US" dirty="0" smtClean="0"/>
              <a:t> </a:t>
            </a:r>
            <a:r>
              <a:rPr lang="en-US" dirty="0" err="1" smtClean="0"/>
              <a:t>menguntungkan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INCO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Kontra</a:t>
            </a:r>
            <a:r>
              <a:rPr lang="en-US" b="1" dirty="0" smtClean="0">
                <a:solidFill>
                  <a:srgbClr val="FF0000"/>
                </a:solidFill>
              </a:rPr>
              <a:t> Newmont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kepemilikan</a:t>
            </a:r>
            <a:r>
              <a:rPr lang="en-US" dirty="0" smtClean="0"/>
              <a:t> </a:t>
            </a:r>
            <a:r>
              <a:rPr lang="en-US" dirty="0" err="1" smtClean="0"/>
              <a:t>saham</a:t>
            </a:r>
            <a:r>
              <a:rPr lang="en-US" dirty="0" smtClean="0"/>
              <a:t> </a:t>
            </a:r>
            <a:r>
              <a:rPr lang="en-US" dirty="0" err="1" smtClean="0"/>
              <a:t>Kabupaten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Newmont</a:t>
            </a:r>
          </a:p>
          <a:p>
            <a:pPr algn="just"/>
            <a:r>
              <a:rPr lang="en-US" dirty="0" err="1" smtClean="0"/>
              <a:t>Rendahnya</a:t>
            </a:r>
            <a:r>
              <a:rPr lang="en-US" dirty="0" smtClean="0"/>
              <a:t> </a:t>
            </a:r>
            <a:r>
              <a:rPr lang="en-US" dirty="0" err="1" smtClean="0"/>
              <a:t>biaya</a:t>
            </a:r>
            <a:r>
              <a:rPr lang="en-US" dirty="0" smtClean="0"/>
              <a:t> royalty (1-2% </a:t>
            </a: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jual</a:t>
            </a:r>
            <a:r>
              <a:rPr lang="en-US" dirty="0" smtClean="0"/>
              <a:t> per </a:t>
            </a:r>
            <a:r>
              <a:rPr lang="en-US" i="1" dirty="0" smtClean="0"/>
              <a:t>troy once</a:t>
            </a:r>
            <a:r>
              <a:rPr lang="en-US" dirty="0" smtClean="0"/>
              <a:t>)</a:t>
            </a:r>
          </a:p>
          <a:p>
            <a:pPr algn="just"/>
            <a:r>
              <a:rPr lang="en-US" dirty="0" err="1" smtClean="0"/>
              <a:t>Bebas</a:t>
            </a:r>
            <a:r>
              <a:rPr lang="en-US" dirty="0" smtClean="0"/>
              <a:t> </a:t>
            </a:r>
            <a:r>
              <a:rPr lang="en-US" dirty="0" err="1" smtClean="0"/>
              <a:t>pajak</a:t>
            </a:r>
            <a:r>
              <a:rPr lang="en-US" dirty="0" smtClean="0"/>
              <a:t> </a:t>
            </a:r>
            <a:r>
              <a:rPr lang="en-US" dirty="0" err="1" smtClean="0"/>
              <a:t>impor</a:t>
            </a:r>
            <a:r>
              <a:rPr lang="en-US" dirty="0" smtClean="0"/>
              <a:t> </a:t>
            </a:r>
            <a:r>
              <a:rPr lang="en-US" dirty="0" err="1" smtClean="0"/>
              <a:t>barang</a:t>
            </a:r>
            <a:r>
              <a:rPr lang="en-US" dirty="0" smtClean="0"/>
              <a:t> modal, </a:t>
            </a:r>
            <a:r>
              <a:rPr lang="en-US" dirty="0" err="1" smtClean="0"/>
              <a:t>peralatan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modal</a:t>
            </a:r>
          </a:p>
          <a:p>
            <a:pPr algn="just"/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sengketa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penduduk</a:t>
            </a:r>
            <a:r>
              <a:rPr lang="en-US" dirty="0" smtClean="0"/>
              <a:t> </a:t>
            </a:r>
            <a:r>
              <a:rPr lang="en-US" dirty="0" err="1" smtClean="0"/>
              <a:t>lokal</a:t>
            </a:r>
            <a:r>
              <a:rPr lang="en-US" dirty="0" smtClean="0"/>
              <a:t> (</a:t>
            </a:r>
            <a:r>
              <a:rPr lang="en-US" dirty="0" err="1" smtClean="0"/>
              <a:t>tukar</a:t>
            </a:r>
            <a:r>
              <a:rPr lang="en-US" dirty="0" smtClean="0"/>
              <a:t> </a:t>
            </a:r>
            <a:r>
              <a:rPr lang="en-US" dirty="0" err="1" smtClean="0"/>
              <a:t>guling</a:t>
            </a:r>
            <a:r>
              <a:rPr lang="en-US" dirty="0" smtClean="0"/>
              <a:t> </a:t>
            </a:r>
            <a:r>
              <a:rPr lang="en-US" dirty="0" err="1" smtClean="0"/>
              <a:t>lahan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sengketa</a:t>
            </a:r>
            <a:r>
              <a:rPr lang="en-US" dirty="0" smtClean="0"/>
              <a:t> </a:t>
            </a:r>
            <a:r>
              <a:rPr lang="en-US" dirty="0" err="1" smtClean="0"/>
              <a:t>adat</a:t>
            </a:r>
            <a:r>
              <a:rPr lang="en-US" dirty="0" smtClean="0"/>
              <a:t>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58975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000" b="1" dirty="0" smtClean="0"/>
              <a:t>2. </a:t>
            </a:r>
            <a:r>
              <a:rPr lang="en-US" sz="2000" b="1" dirty="0" err="1" smtClean="0"/>
              <a:t>Kuasa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Pertambangan</a:t>
            </a:r>
            <a:r>
              <a:rPr lang="en-US" sz="2000" b="1" dirty="0" smtClean="0"/>
              <a:t> (KP)</a:t>
            </a:r>
            <a:endParaRPr lang="en-US" sz="2000" dirty="0" smtClean="0"/>
          </a:p>
          <a:p>
            <a:pPr algn="just">
              <a:buNone/>
            </a:pPr>
            <a:r>
              <a:rPr lang="en-US" sz="2000" dirty="0" smtClean="0"/>
              <a:t>= </a:t>
            </a:r>
            <a:r>
              <a:rPr lang="en-US" sz="2000" dirty="0" err="1" smtClean="0"/>
              <a:t>wewenang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badan</a:t>
            </a:r>
            <a:r>
              <a:rPr lang="en-US" sz="2000" dirty="0" smtClean="0"/>
              <a:t>/</a:t>
            </a:r>
            <a:r>
              <a:rPr lang="en-US" sz="2000" dirty="0" err="1" smtClean="0"/>
              <a:t>perorangan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melaksanakan</a:t>
            </a:r>
            <a:r>
              <a:rPr lang="en-US" sz="2000" dirty="0" smtClean="0"/>
              <a:t>  </a:t>
            </a:r>
            <a:r>
              <a:rPr lang="en-US" sz="2000" dirty="0" err="1" smtClean="0"/>
              <a:t>usaha</a:t>
            </a:r>
            <a:r>
              <a:rPr lang="en-US" sz="2000" dirty="0" smtClean="0"/>
              <a:t> </a:t>
            </a:r>
            <a:r>
              <a:rPr lang="en-US" sz="2000" dirty="0" err="1" smtClean="0"/>
              <a:t>pertambangan</a:t>
            </a:r>
            <a:r>
              <a:rPr lang="en-US" sz="2000" dirty="0" smtClean="0"/>
              <a:t>.  </a:t>
            </a:r>
            <a:r>
              <a:rPr lang="en-US" sz="2000" b="1" dirty="0" smtClean="0"/>
              <a:t>KP </a:t>
            </a:r>
            <a:r>
              <a:rPr lang="en-US" sz="2000" b="1" dirty="0" err="1" smtClean="0"/>
              <a:t>ada</a:t>
            </a:r>
            <a:r>
              <a:rPr lang="en-US" sz="2000" b="1" dirty="0" smtClean="0"/>
              <a:t> 5 </a:t>
            </a:r>
            <a:r>
              <a:rPr lang="en-US" sz="2000" b="1" dirty="0" err="1" smtClean="0"/>
              <a:t>macam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dari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aspek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usaha</a:t>
            </a:r>
            <a:r>
              <a:rPr lang="en-US" sz="2000" b="1" dirty="0" smtClean="0"/>
              <a:t>), </a:t>
            </a:r>
            <a:r>
              <a:rPr lang="en-US" sz="2000" b="1" dirty="0" err="1" smtClean="0"/>
              <a:t>yaitu</a:t>
            </a:r>
            <a:r>
              <a:rPr lang="en-US" sz="2000" b="1" dirty="0" smtClean="0"/>
              <a:t>:</a:t>
            </a:r>
          </a:p>
          <a:p>
            <a:pPr marL="457200" indent="-457200" algn="just">
              <a:buAutoNum type="arabicPeriod"/>
            </a:pPr>
            <a:r>
              <a:rPr lang="en-US" sz="2000" dirty="0" smtClean="0"/>
              <a:t>KP </a:t>
            </a:r>
            <a:r>
              <a:rPr lang="en-US" sz="2000" dirty="0" err="1" smtClean="0"/>
              <a:t>Penyelidikan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 = J.W 1 </a:t>
            </a:r>
            <a:r>
              <a:rPr lang="en-US" sz="2000" dirty="0" err="1" smtClean="0"/>
              <a:t>th</a:t>
            </a:r>
            <a:r>
              <a:rPr lang="en-US" sz="2000" dirty="0" smtClean="0"/>
              <a:t>, </a:t>
            </a:r>
            <a:r>
              <a:rPr lang="en-US" sz="2000" dirty="0" err="1" smtClean="0"/>
              <a:t>perpanjang</a:t>
            </a:r>
            <a:r>
              <a:rPr lang="en-US" sz="2000" dirty="0" smtClean="0"/>
              <a:t> 1 </a:t>
            </a:r>
            <a:r>
              <a:rPr lang="en-US" sz="2000" dirty="0" err="1" smtClean="0"/>
              <a:t>th</a:t>
            </a:r>
            <a:r>
              <a:rPr lang="en-US" sz="2000" dirty="0" smtClean="0"/>
              <a:t> = 2 </a:t>
            </a:r>
            <a:r>
              <a:rPr lang="en-US" sz="2000" dirty="0" err="1" smtClean="0"/>
              <a:t>th</a:t>
            </a:r>
            <a:endParaRPr lang="en-US" sz="2000" dirty="0" smtClean="0"/>
          </a:p>
          <a:p>
            <a:pPr marL="457200" indent="-457200" algn="just">
              <a:buAutoNum type="arabicPeriod"/>
            </a:pPr>
            <a:r>
              <a:rPr lang="en-US" sz="2000" dirty="0" smtClean="0"/>
              <a:t>KP </a:t>
            </a:r>
            <a:r>
              <a:rPr lang="en-US" sz="2000" dirty="0" err="1" smtClean="0"/>
              <a:t>Eksplorasi</a:t>
            </a:r>
            <a:r>
              <a:rPr lang="en-US" sz="2000" dirty="0" smtClean="0"/>
              <a:t> = J.W 3 </a:t>
            </a:r>
            <a:r>
              <a:rPr lang="en-US" sz="2000" dirty="0" err="1" smtClean="0"/>
              <a:t>th</a:t>
            </a:r>
            <a:r>
              <a:rPr lang="en-US" sz="2000" dirty="0" smtClean="0"/>
              <a:t>, </a:t>
            </a:r>
            <a:r>
              <a:rPr lang="en-US" sz="2000" dirty="0" err="1" smtClean="0"/>
              <a:t>diperpanjang</a:t>
            </a:r>
            <a:r>
              <a:rPr lang="en-US" sz="2000" dirty="0" smtClean="0"/>
              <a:t> 2 x  (1 </a:t>
            </a:r>
            <a:r>
              <a:rPr lang="en-US" sz="2000" dirty="0" err="1" smtClean="0"/>
              <a:t>th</a:t>
            </a:r>
            <a:r>
              <a:rPr lang="en-US" sz="2000" dirty="0" smtClean="0"/>
              <a:t>)  + 3 </a:t>
            </a:r>
            <a:r>
              <a:rPr lang="en-US" sz="2000" dirty="0" err="1" smtClean="0"/>
              <a:t>tahun</a:t>
            </a:r>
            <a:r>
              <a:rPr lang="en-US" sz="2000" dirty="0" smtClean="0"/>
              <a:t> = 8 </a:t>
            </a:r>
            <a:r>
              <a:rPr lang="en-US" sz="2000" dirty="0" err="1" smtClean="0"/>
              <a:t>th</a:t>
            </a:r>
            <a:r>
              <a:rPr lang="en-US" sz="2000" dirty="0" smtClean="0"/>
              <a:t> </a:t>
            </a:r>
          </a:p>
          <a:p>
            <a:pPr marL="457200" indent="-457200" algn="just">
              <a:buAutoNum type="arabicPeriod"/>
            </a:pPr>
            <a:r>
              <a:rPr lang="en-US" sz="2000" dirty="0" smtClean="0"/>
              <a:t>KP </a:t>
            </a:r>
            <a:r>
              <a:rPr lang="en-US" sz="2000" dirty="0" err="1" smtClean="0"/>
              <a:t>Eksploitasi</a:t>
            </a:r>
            <a:r>
              <a:rPr lang="en-US" sz="2000" dirty="0" smtClean="0"/>
              <a:t> = J.W 30 </a:t>
            </a:r>
            <a:r>
              <a:rPr lang="en-US" sz="2000" dirty="0" err="1" smtClean="0"/>
              <a:t>th</a:t>
            </a:r>
            <a:r>
              <a:rPr lang="en-US" sz="2000" dirty="0" smtClean="0"/>
              <a:t> , </a:t>
            </a:r>
            <a:r>
              <a:rPr lang="en-US" sz="2000" dirty="0" err="1" smtClean="0"/>
              <a:t>dpt</a:t>
            </a:r>
            <a:r>
              <a:rPr lang="en-US" sz="2000" dirty="0" smtClean="0"/>
              <a:t> </a:t>
            </a:r>
            <a:r>
              <a:rPr lang="en-US" sz="2000" dirty="0" err="1" smtClean="0"/>
              <a:t>diperpanjang</a:t>
            </a:r>
            <a:r>
              <a:rPr lang="en-US" sz="2000" dirty="0" smtClean="0"/>
              <a:t> 2x (10 </a:t>
            </a:r>
            <a:r>
              <a:rPr lang="en-US" sz="2000" dirty="0" err="1" smtClean="0"/>
              <a:t>th</a:t>
            </a:r>
            <a:r>
              <a:rPr lang="en-US" sz="2000" dirty="0" smtClean="0"/>
              <a:t>) = 50 </a:t>
            </a:r>
            <a:r>
              <a:rPr lang="en-US" sz="2000" dirty="0" err="1" smtClean="0"/>
              <a:t>th</a:t>
            </a:r>
            <a:r>
              <a:rPr lang="en-US" sz="2000" dirty="0" smtClean="0"/>
              <a:t> </a:t>
            </a:r>
          </a:p>
          <a:p>
            <a:pPr marL="457200" indent="-457200" algn="just">
              <a:buAutoNum type="arabicPeriod"/>
            </a:pPr>
            <a:r>
              <a:rPr lang="en-US" sz="2000" dirty="0" smtClean="0"/>
              <a:t>KP </a:t>
            </a:r>
            <a:r>
              <a:rPr lang="en-US" sz="2000" dirty="0" err="1" smtClean="0"/>
              <a:t>Pengolahan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Pemurnian</a:t>
            </a:r>
            <a:r>
              <a:rPr lang="en-US" sz="2000" dirty="0" smtClean="0"/>
              <a:t> = J.W 30 </a:t>
            </a:r>
            <a:r>
              <a:rPr lang="en-US" sz="2000" dirty="0" err="1" smtClean="0"/>
              <a:t>th</a:t>
            </a:r>
            <a:r>
              <a:rPr lang="en-US" sz="2000" dirty="0" smtClean="0"/>
              <a:t>, </a:t>
            </a:r>
            <a:r>
              <a:rPr lang="en-US" sz="2000" dirty="0" err="1" smtClean="0"/>
              <a:t>dpt</a:t>
            </a:r>
            <a:r>
              <a:rPr lang="en-US" sz="2000" dirty="0" smtClean="0"/>
              <a:t> </a:t>
            </a:r>
            <a:r>
              <a:rPr lang="en-US" sz="2000" dirty="0" err="1" smtClean="0"/>
              <a:t>diperpanjang</a:t>
            </a:r>
            <a:r>
              <a:rPr lang="en-US" sz="2000" dirty="0" smtClean="0"/>
              <a:t> 10 </a:t>
            </a:r>
            <a:r>
              <a:rPr lang="en-US" sz="2000" dirty="0" err="1" smtClean="0"/>
              <a:t>th</a:t>
            </a:r>
            <a:r>
              <a:rPr lang="en-US" sz="2000" dirty="0" smtClean="0"/>
              <a:t>= 40 </a:t>
            </a:r>
            <a:r>
              <a:rPr lang="en-US" sz="2000" dirty="0" err="1" smtClean="0"/>
              <a:t>th</a:t>
            </a:r>
            <a:r>
              <a:rPr lang="en-US" sz="2000" dirty="0" smtClean="0"/>
              <a:t> </a:t>
            </a:r>
          </a:p>
          <a:p>
            <a:pPr marL="457200" indent="-457200" algn="just">
              <a:buAutoNum type="arabicPeriod"/>
            </a:pPr>
            <a:r>
              <a:rPr lang="en-US" sz="2000" dirty="0" smtClean="0"/>
              <a:t>KP </a:t>
            </a:r>
            <a:r>
              <a:rPr lang="en-US" sz="2000" dirty="0" err="1" smtClean="0"/>
              <a:t>Pengangkutan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Penjualan</a:t>
            </a:r>
            <a:r>
              <a:rPr lang="en-US" sz="2000" dirty="0" smtClean="0"/>
              <a:t> = J.W 10 </a:t>
            </a:r>
            <a:r>
              <a:rPr lang="en-US" sz="2000" dirty="0" err="1" smtClean="0"/>
              <a:t>th</a:t>
            </a:r>
            <a:r>
              <a:rPr lang="en-US" sz="2000" dirty="0" smtClean="0"/>
              <a:t>, </a:t>
            </a:r>
            <a:r>
              <a:rPr lang="en-US" sz="2000" dirty="0" err="1" smtClean="0"/>
              <a:t>dpt</a:t>
            </a:r>
            <a:r>
              <a:rPr lang="en-US" sz="2000" dirty="0" smtClean="0"/>
              <a:t> </a:t>
            </a:r>
            <a:r>
              <a:rPr lang="en-US" sz="2000" dirty="0" err="1" smtClean="0"/>
              <a:t>diperpanjang</a:t>
            </a:r>
            <a:r>
              <a:rPr lang="en-US" sz="2000" dirty="0" smtClean="0"/>
              <a:t> 5 </a:t>
            </a:r>
            <a:r>
              <a:rPr lang="en-US" sz="2000" dirty="0" err="1" smtClean="0"/>
              <a:t>th</a:t>
            </a:r>
            <a:r>
              <a:rPr lang="en-US" sz="2000" dirty="0" smtClean="0"/>
              <a:t> = 15 </a:t>
            </a:r>
            <a:r>
              <a:rPr lang="en-US" sz="2000" dirty="0" err="1" smtClean="0"/>
              <a:t>th</a:t>
            </a:r>
            <a:endParaRPr lang="en-US" sz="2000" dirty="0" smtClean="0"/>
          </a:p>
          <a:p>
            <a:pPr marL="457200" indent="-457200" algn="just">
              <a:buNone/>
            </a:pPr>
            <a:r>
              <a:rPr lang="en-US" sz="2000" b="1" dirty="0" smtClean="0"/>
              <a:t>KP </a:t>
            </a:r>
            <a:r>
              <a:rPr lang="en-US" sz="2000" b="1" dirty="0" err="1" smtClean="0"/>
              <a:t>ada</a:t>
            </a:r>
            <a:r>
              <a:rPr lang="en-US" sz="2000" b="1" dirty="0" smtClean="0"/>
              <a:t> 3 </a:t>
            </a:r>
            <a:r>
              <a:rPr lang="en-US" sz="2000" b="1" dirty="0" err="1" smtClean="0"/>
              <a:t>macam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dari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aspek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bentuknya</a:t>
            </a:r>
            <a:r>
              <a:rPr lang="en-US" sz="2000" b="1" dirty="0" smtClean="0"/>
              <a:t>), </a:t>
            </a:r>
            <a:r>
              <a:rPr lang="en-US" sz="2000" b="1" dirty="0" err="1" smtClean="0"/>
              <a:t>yaitu</a:t>
            </a:r>
            <a:r>
              <a:rPr lang="en-US" sz="2000" b="1" dirty="0" smtClean="0"/>
              <a:t>:</a:t>
            </a:r>
          </a:p>
          <a:p>
            <a:pPr marL="457200" indent="-457200" algn="just">
              <a:buAutoNum type="arabicPeriod"/>
            </a:pPr>
            <a:r>
              <a:rPr lang="en-US" sz="2000" dirty="0" smtClean="0"/>
              <a:t>SK </a:t>
            </a:r>
            <a:r>
              <a:rPr lang="en-US" sz="2000" dirty="0" err="1" smtClean="0"/>
              <a:t>Penugasan</a:t>
            </a:r>
            <a:r>
              <a:rPr lang="en-US" sz="2000" dirty="0" smtClean="0"/>
              <a:t> </a:t>
            </a:r>
            <a:r>
              <a:rPr lang="en-US" sz="2000" dirty="0" err="1" smtClean="0"/>
              <a:t>Penambangan</a:t>
            </a:r>
            <a:r>
              <a:rPr lang="en-US" sz="2000" dirty="0" smtClean="0"/>
              <a:t>, yang </a:t>
            </a:r>
            <a:r>
              <a:rPr lang="en-US" sz="2000" dirty="0" err="1" smtClean="0"/>
              <a:t>berupa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: </a:t>
            </a:r>
            <a:r>
              <a:rPr lang="en-US" sz="2000" dirty="0" err="1" smtClean="0"/>
              <a:t>penyelidikan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eksplorasi</a:t>
            </a:r>
            <a:r>
              <a:rPr lang="en-US" sz="2000" dirty="0" smtClean="0"/>
              <a:t>.</a:t>
            </a:r>
          </a:p>
          <a:p>
            <a:pPr marL="457200" indent="-457200" algn="just">
              <a:buAutoNum type="arabicPeriod"/>
            </a:pPr>
            <a:r>
              <a:rPr lang="en-US" sz="2000" dirty="0" smtClean="0"/>
              <a:t>SK </a:t>
            </a:r>
            <a:r>
              <a:rPr lang="en-US" sz="2000" dirty="0" err="1" smtClean="0"/>
              <a:t>Izin</a:t>
            </a:r>
            <a:r>
              <a:rPr lang="en-US" sz="2000" dirty="0" smtClean="0"/>
              <a:t> </a:t>
            </a:r>
            <a:r>
              <a:rPr lang="en-US" sz="2000" dirty="0" err="1" smtClean="0"/>
              <a:t>Penambangan</a:t>
            </a:r>
            <a:r>
              <a:rPr lang="en-US" sz="2000" dirty="0" smtClean="0"/>
              <a:t> Rakyat, yang </a:t>
            </a:r>
            <a:r>
              <a:rPr lang="en-US" sz="2000" dirty="0" err="1" smtClean="0"/>
              <a:t>berupa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: </a:t>
            </a:r>
            <a:r>
              <a:rPr lang="en-US" sz="2000" dirty="0" err="1" smtClean="0"/>
              <a:t>penyelidikan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, </a:t>
            </a:r>
            <a:r>
              <a:rPr lang="en-US" sz="2000" dirty="0" err="1" smtClean="0"/>
              <a:t>eksplorasi</a:t>
            </a:r>
            <a:r>
              <a:rPr lang="en-US" sz="2000" dirty="0" smtClean="0"/>
              <a:t>, </a:t>
            </a:r>
            <a:r>
              <a:rPr lang="en-US" sz="2000" dirty="0" err="1" smtClean="0"/>
              <a:t>eksploitasi</a:t>
            </a:r>
            <a:r>
              <a:rPr lang="en-US" sz="2000" dirty="0" smtClean="0"/>
              <a:t>, </a:t>
            </a:r>
            <a:r>
              <a:rPr lang="en-US" sz="2000" dirty="0" err="1" smtClean="0"/>
              <a:t>pengolahan</a:t>
            </a:r>
            <a:r>
              <a:rPr lang="en-US" sz="2000" dirty="0" smtClean="0"/>
              <a:t>/</a:t>
            </a:r>
            <a:r>
              <a:rPr lang="en-US" sz="2000" dirty="0" err="1" smtClean="0"/>
              <a:t>pemurnian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pengangkutan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penjualan</a:t>
            </a:r>
            <a:r>
              <a:rPr lang="en-US" sz="2000" dirty="0" smtClean="0"/>
              <a:t>.</a:t>
            </a:r>
          </a:p>
          <a:p>
            <a:pPr marL="457200" indent="-457200" algn="just">
              <a:buFont typeface="Arial" pitchFamily="34" charset="0"/>
              <a:buAutoNum type="arabicPeriod"/>
            </a:pPr>
            <a:r>
              <a:rPr lang="en-US" sz="2000" dirty="0" smtClean="0"/>
              <a:t>SK </a:t>
            </a:r>
            <a:r>
              <a:rPr lang="en-US" sz="2000" dirty="0" err="1" smtClean="0"/>
              <a:t>Izin</a:t>
            </a:r>
            <a:r>
              <a:rPr lang="en-US" sz="2000" dirty="0" smtClean="0"/>
              <a:t> </a:t>
            </a:r>
            <a:r>
              <a:rPr lang="en-US" sz="2000" dirty="0" err="1" smtClean="0"/>
              <a:t>Pemberian</a:t>
            </a:r>
            <a:r>
              <a:rPr lang="en-US" sz="2000" dirty="0" smtClean="0"/>
              <a:t> KP, yang </a:t>
            </a:r>
            <a:r>
              <a:rPr lang="en-US" sz="2000" dirty="0" err="1" smtClean="0"/>
              <a:t>berupa</a:t>
            </a:r>
            <a:r>
              <a:rPr lang="en-US" sz="2000" dirty="0" smtClean="0"/>
              <a:t> </a:t>
            </a:r>
            <a:r>
              <a:rPr lang="en-US" sz="2000" dirty="0" err="1" smtClean="0"/>
              <a:t>usaha</a:t>
            </a:r>
            <a:r>
              <a:rPr lang="en-US" sz="2000" dirty="0" smtClean="0"/>
              <a:t>: </a:t>
            </a:r>
            <a:r>
              <a:rPr lang="en-US" sz="2000" dirty="0" err="1" smtClean="0"/>
              <a:t>penyelidikan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, </a:t>
            </a:r>
            <a:r>
              <a:rPr lang="en-US" sz="2000" dirty="0" err="1" smtClean="0"/>
              <a:t>eksplorasi</a:t>
            </a:r>
            <a:r>
              <a:rPr lang="en-US" sz="2000" dirty="0" smtClean="0"/>
              <a:t>, </a:t>
            </a:r>
            <a:r>
              <a:rPr lang="en-US" sz="2000" dirty="0" err="1" smtClean="0"/>
              <a:t>eksploitasi</a:t>
            </a:r>
            <a:r>
              <a:rPr lang="en-US" sz="2000" dirty="0" smtClean="0"/>
              <a:t>, </a:t>
            </a:r>
            <a:r>
              <a:rPr lang="en-US" sz="2000" dirty="0" err="1" smtClean="0"/>
              <a:t>pengolahan</a:t>
            </a:r>
            <a:r>
              <a:rPr lang="en-US" sz="2000" dirty="0" smtClean="0"/>
              <a:t>/</a:t>
            </a:r>
            <a:r>
              <a:rPr lang="en-US" sz="2000" dirty="0" err="1" smtClean="0"/>
              <a:t>pemurnian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pengangkutan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penjualan</a:t>
            </a:r>
            <a:r>
              <a:rPr lang="en-US" sz="20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</a:rPr>
              <a:t>Pejabat</a:t>
            </a:r>
            <a:r>
              <a:rPr lang="en-US" sz="3200" b="1" dirty="0" smtClean="0">
                <a:solidFill>
                  <a:srgbClr val="FF0000"/>
                </a:solidFill>
              </a:rPr>
              <a:t> yang </a:t>
            </a:r>
            <a:r>
              <a:rPr lang="en-US" sz="3200" b="1" dirty="0" err="1" smtClean="0">
                <a:solidFill>
                  <a:srgbClr val="FF0000"/>
                </a:solidFill>
              </a:rPr>
              <a:t>berwenang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mengeluarkan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Izin</a:t>
            </a:r>
            <a:r>
              <a:rPr lang="en-US" sz="3200" b="1" dirty="0" smtClean="0">
                <a:solidFill>
                  <a:srgbClr val="FF0000"/>
                </a:solidFill>
              </a:rPr>
              <a:t> KP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486400"/>
          </a:xfrm>
        </p:spPr>
        <p:txBody>
          <a:bodyPr>
            <a:normAutofit/>
          </a:bodyPr>
          <a:lstStyle/>
          <a:p>
            <a:pPr algn="just"/>
            <a:r>
              <a:rPr lang="en-US" sz="2800" dirty="0" err="1" smtClean="0"/>
              <a:t>Bupati</a:t>
            </a:r>
            <a:r>
              <a:rPr lang="en-US" sz="2800" dirty="0" smtClean="0"/>
              <a:t>/</a:t>
            </a:r>
            <a:r>
              <a:rPr lang="en-US" sz="2800" dirty="0" err="1" smtClean="0"/>
              <a:t>Walikota</a:t>
            </a: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= </a:t>
            </a:r>
            <a:r>
              <a:rPr lang="en-US" sz="2800" dirty="0" err="1" smtClean="0"/>
              <a:t>bila</a:t>
            </a:r>
            <a:r>
              <a:rPr lang="en-US" sz="2800" dirty="0" smtClean="0"/>
              <a:t> </a:t>
            </a:r>
            <a:r>
              <a:rPr lang="en-US" sz="2800" dirty="0" err="1" smtClean="0"/>
              <a:t>wilayah</a:t>
            </a:r>
            <a:r>
              <a:rPr lang="en-US" sz="2800" dirty="0" smtClean="0"/>
              <a:t> </a:t>
            </a:r>
            <a:r>
              <a:rPr lang="en-US" sz="2800" dirty="0" err="1" smtClean="0"/>
              <a:t>tambang</a:t>
            </a:r>
            <a:r>
              <a:rPr lang="en-US" sz="2800" dirty="0" smtClean="0"/>
              <a:t> </a:t>
            </a:r>
            <a:r>
              <a:rPr lang="en-US" sz="2800" dirty="0" err="1" smtClean="0"/>
              <a:t>terletak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wilayah</a:t>
            </a:r>
            <a:r>
              <a:rPr lang="en-US" sz="2800" dirty="0" smtClean="0"/>
              <a:t> </a:t>
            </a:r>
            <a:r>
              <a:rPr lang="en-US" sz="2800" dirty="0" err="1" smtClean="0"/>
              <a:t>kabupaten</a:t>
            </a:r>
            <a:r>
              <a:rPr lang="en-US" sz="2800" dirty="0" smtClean="0"/>
              <a:t>/</a:t>
            </a:r>
            <a:r>
              <a:rPr lang="en-US" sz="2800" dirty="0" err="1" smtClean="0"/>
              <a:t>kota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</a:t>
            </a:r>
            <a:r>
              <a:rPr lang="en-US" sz="2800" dirty="0" err="1" smtClean="0"/>
              <a:t>wilayah</a:t>
            </a:r>
            <a:r>
              <a:rPr lang="en-US" sz="2800" dirty="0" smtClean="0"/>
              <a:t> </a:t>
            </a:r>
            <a:r>
              <a:rPr lang="en-US" sz="2800" dirty="0" err="1" smtClean="0"/>
              <a:t>laut</a:t>
            </a:r>
            <a:r>
              <a:rPr lang="en-US" sz="2800" dirty="0" smtClean="0"/>
              <a:t> </a:t>
            </a:r>
            <a:r>
              <a:rPr lang="en-US" sz="2800" dirty="0" err="1" smtClean="0"/>
              <a:t>sampai</a:t>
            </a:r>
            <a:r>
              <a:rPr lang="en-US" sz="2800" dirty="0" smtClean="0"/>
              <a:t> 4 mil </a:t>
            </a:r>
            <a:r>
              <a:rPr lang="en-US" sz="2800" dirty="0" err="1" smtClean="0"/>
              <a:t>laut</a:t>
            </a:r>
            <a:endParaRPr lang="en-US" sz="2800" dirty="0" smtClean="0"/>
          </a:p>
          <a:p>
            <a:pPr algn="just"/>
            <a:r>
              <a:rPr lang="en-US" sz="2800" dirty="0" err="1" smtClean="0"/>
              <a:t>Gubernur</a:t>
            </a: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= </a:t>
            </a:r>
            <a:r>
              <a:rPr lang="en-US" sz="2800" dirty="0" err="1" smtClean="0"/>
              <a:t>bila</a:t>
            </a:r>
            <a:r>
              <a:rPr lang="en-US" sz="2800" dirty="0" smtClean="0"/>
              <a:t> </a:t>
            </a:r>
            <a:r>
              <a:rPr lang="en-US" sz="2800" dirty="0" err="1" smtClean="0"/>
              <a:t>wilayah</a:t>
            </a:r>
            <a:r>
              <a:rPr lang="en-US" sz="2800" dirty="0" smtClean="0"/>
              <a:t> </a:t>
            </a:r>
            <a:r>
              <a:rPr lang="en-US" sz="2800" dirty="0" err="1" smtClean="0"/>
              <a:t>tambang</a:t>
            </a:r>
            <a:r>
              <a:rPr lang="en-US" sz="2800" dirty="0" smtClean="0"/>
              <a:t> </a:t>
            </a:r>
            <a:r>
              <a:rPr lang="en-US" sz="2800" dirty="0" err="1" smtClean="0"/>
              <a:t>terletak</a:t>
            </a:r>
            <a:r>
              <a:rPr lang="en-US" sz="2800" dirty="0" smtClean="0"/>
              <a:t> </a:t>
            </a:r>
            <a:r>
              <a:rPr lang="en-US" sz="2800" dirty="0" err="1" smtClean="0"/>
              <a:t>antara</a:t>
            </a:r>
            <a:r>
              <a:rPr lang="en-US" sz="2800" dirty="0" smtClean="0"/>
              <a:t>/</a:t>
            </a:r>
            <a:r>
              <a:rPr lang="en-US" sz="2800" dirty="0" err="1" smtClean="0"/>
              <a:t>beberapa</a:t>
            </a:r>
            <a:r>
              <a:rPr lang="en-US" sz="2800" dirty="0" smtClean="0"/>
              <a:t> </a:t>
            </a:r>
            <a:r>
              <a:rPr lang="en-US" sz="2800" dirty="0" err="1" smtClean="0"/>
              <a:t>wilayah</a:t>
            </a:r>
            <a:r>
              <a:rPr lang="en-US" sz="2800" dirty="0" smtClean="0"/>
              <a:t> </a:t>
            </a:r>
            <a:r>
              <a:rPr lang="en-US" sz="2800" dirty="0" err="1" smtClean="0"/>
              <a:t>kabupaten</a:t>
            </a:r>
            <a:r>
              <a:rPr lang="en-US" sz="2800" dirty="0" smtClean="0"/>
              <a:t>/</a:t>
            </a:r>
            <a:r>
              <a:rPr lang="en-US" sz="2800" dirty="0" err="1" smtClean="0"/>
              <a:t>kota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diwilayah</a:t>
            </a:r>
            <a:r>
              <a:rPr lang="en-US" sz="2800" dirty="0" smtClean="0"/>
              <a:t> </a:t>
            </a:r>
            <a:r>
              <a:rPr lang="en-US" sz="2800" dirty="0" err="1" smtClean="0"/>
              <a:t>laut</a:t>
            </a:r>
            <a:r>
              <a:rPr lang="en-US" sz="2800" dirty="0" smtClean="0"/>
              <a:t> 4 </a:t>
            </a:r>
            <a:r>
              <a:rPr lang="en-US" sz="2800" dirty="0" err="1" smtClean="0"/>
              <a:t>sampai</a:t>
            </a:r>
            <a:r>
              <a:rPr lang="en-US" sz="2800" dirty="0" smtClean="0"/>
              <a:t> 12 mil </a:t>
            </a:r>
            <a:r>
              <a:rPr lang="en-US" sz="2800" dirty="0" err="1" smtClean="0"/>
              <a:t>laut</a:t>
            </a:r>
            <a:r>
              <a:rPr lang="en-US" sz="2800" dirty="0" smtClean="0"/>
              <a:t> </a:t>
            </a:r>
          </a:p>
          <a:p>
            <a:pPr algn="just"/>
            <a:r>
              <a:rPr lang="en-US" sz="2800" dirty="0" err="1" smtClean="0"/>
              <a:t>Menteri</a:t>
            </a: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= </a:t>
            </a:r>
            <a:r>
              <a:rPr lang="en-US" sz="2800" dirty="0" err="1" smtClean="0"/>
              <a:t>bila</a:t>
            </a:r>
            <a:r>
              <a:rPr lang="en-US" sz="2800" dirty="0" smtClean="0"/>
              <a:t> </a:t>
            </a:r>
            <a:r>
              <a:rPr lang="en-US" sz="2800" dirty="0" err="1" smtClean="0"/>
              <a:t>wilayah</a:t>
            </a:r>
            <a:r>
              <a:rPr lang="en-US" sz="2800" dirty="0" smtClean="0"/>
              <a:t> </a:t>
            </a:r>
            <a:r>
              <a:rPr lang="en-US" sz="2800" dirty="0" err="1" smtClean="0"/>
              <a:t>tambang</a:t>
            </a:r>
            <a:r>
              <a:rPr lang="en-US" sz="2800" dirty="0" smtClean="0"/>
              <a:t> </a:t>
            </a:r>
            <a:r>
              <a:rPr lang="en-US" sz="2800" dirty="0" err="1" smtClean="0"/>
              <a:t>terletak</a:t>
            </a:r>
            <a:r>
              <a:rPr lang="en-US" sz="2800" dirty="0" smtClean="0"/>
              <a:t> </a:t>
            </a:r>
            <a:r>
              <a:rPr lang="en-US" sz="2800" dirty="0" err="1" smtClean="0"/>
              <a:t>antara</a:t>
            </a:r>
            <a:r>
              <a:rPr lang="en-US" sz="2800" dirty="0" smtClean="0"/>
              <a:t>/</a:t>
            </a:r>
            <a:r>
              <a:rPr lang="en-US" sz="2800" dirty="0" err="1" smtClean="0"/>
              <a:t>bebrapa</a:t>
            </a:r>
            <a:r>
              <a:rPr lang="en-US" sz="2800" dirty="0" smtClean="0"/>
              <a:t> </a:t>
            </a:r>
            <a:r>
              <a:rPr lang="en-US" sz="2800" dirty="0" err="1" smtClean="0"/>
              <a:t>propinsi</a:t>
            </a:r>
            <a:r>
              <a:rPr lang="en-US" sz="2800" dirty="0" smtClean="0"/>
              <a:t> 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diwilayah</a:t>
            </a:r>
            <a:r>
              <a:rPr lang="en-US" sz="2800" dirty="0" smtClean="0"/>
              <a:t> </a:t>
            </a:r>
            <a:r>
              <a:rPr lang="en-US" sz="2800" dirty="0" err="1" smtClean="0"/>
              <a:t>laut</a:t>
            </a:r>
            <a:r>
              <a:rPr lang="en-US" sz="2800" dirty="0" smtClean="0"/>
              <a:t> </a:t>
            </a:r>
            <a:r>
              <a:rPr lang="en-US" sz="2800" dirty="0" err="1" smtClean="0"/>
              <a:t>diluar</a:t>
            </a:r>
            <a:r>
              <a:rPr lang="en-US" sz="2800" dirty="0" smtClean="0"/>
              <a:t> 12 mil </a:t>
            </a:r>
            <a:r>
              <a:rPr lang="en-US" sz="2800" dirty="0" err="1" smtClean="0"/>
              <a:t>laut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Hak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Kewajiban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Pemegang</a:t>
            </a:r>
            <a:r>
              <a:rPr lang="en-US" dirty="0" smtClean="0">
                <a:solidFill>
                  <a:srgbClr val="FF0000"/>
                </a:solidFill>
              </a:rPr>
              <a:t> KP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364163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n-US" b="1" dirty="0" smtClean="0"/>
              <a:t>H &amp; K KP </a:t>
            </a:r>
            <a:r>
              <a:rPr lang="en-US" b="1" dirty="0" err="1" smtClean="0"/>
              <a:t>Penyelidikan</a:t>
            </a:r>
            <a:r>
              <a:rPr lang="en-US" b="1" dirty="0" smtClean="0"/>
              <a:t> </a:t>
            </a:r>
            <a:r>
              <a:rPr lang="en-US" b="1" dirty="0" err="1" smtClean="0"/>
              <a:t>Umum</a:t>
            </a:r>
            <a:endParaRPr lang="en-US" b="1" dirty="0" smtClean="0"/>
          </a:p>
          <a:p>
            <a:pPr algn="just">
              <a:buNone/>
            </a:pPr>
            <a:r>
              <a:rPr lang="en-US" dirty="0" smtClean="0"/>
              <a:t>H =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penyelidikan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menetapkan</a:t>
            </a:r>
            <a:r>
              <a:rPr lang="en-US" dirty="0" smtClean="0"/>
              <a:t> tanda2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galian</a:t>
            </a:r>
            <a:r>
              <a:rPr lang="en-US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K = (1) </a:t>
            </a:r>
            <a:r>
              <a:rPr lang="en-US" dirty="0" err="1" smtClean="0"/>
              <a:t>menyampaikan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berkala</a:t>
            </a:r>
            <a:r>
              <a:rPr lang="en-US" dirty="0" smtClean="0"/>
              <a:t> </a:t>
            </a:r>
            <a:r>
              <a:rPr lang="en-US" dirty="0" err="1" smtClean="0"/>
              <a:t>tiap</a:t>
            </a:r>
            <a:r>
              <a:rPr lang="en-US" dirty="0" smtClean="0"/>
              <a:t> 3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sekali</a:t>
            </a:r>
            <a:r>
              <a:rPr lang="en-US" dirty="0" smtClean="0"/>
              <a:t>, (2) </a:t>
            </a:r>
            <a:r>
              <a:rPr lang="en-US" dirty="0" err="1" smtClean="0"/>
              <a:t>menyampaikan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penyelidikan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 paling </a:t>
            </a:r>
            <a:r>
              <a:rPr lang="en-US" dirty="0" err="1" smtClean="0"/>
              <a:t>lambat</a:t>
            </a:r>
            <a:r>
              <a:rPr lang="en-US" dirty="0" smtClean="0"/>
              <a:t> 3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berakhirnya</a:t>
            </a:r>
            <a:r>
              <a:rPr lang="en-US" dirty="0" smtClean="0"/>
              <a:t> </a:t>
            </a:r>
            <a:r>
              <a:rPr lang="en-US" dirty="0" err="1" smtClean="0"/>
              <a:t>izin</a:t>
            </a:r>
            <a:endParaRPr lang="en-US" dirty="0" smtClean="0"/>
          </a:p>
          <a:p>
            <a:pPr algn="just"/>
            <a:r>
              <a:rPr lang="en-US" b="1" dirty="0" smtClean="0"/>
              <a:t>H &amp; K KP </a:t>
            </a:r>
            <a:r>
              <a:rPr lang="en-US" b="1" dirty="0" err="1" smtClean="0"/>
              <a:t>Ekplorasi</a:t>
            </a:r>
            <a:endParaRPr lang="en-US" b="1" dirty="0" smtClean="0"/>
          </a:p>
          <a:p>
            <a:pPr algn="just">
              <a:buNone/>
            </a:pPr>
            <a:r>
              <a:rPr lang="en-US" dirty="0" smtClean="0"/>
              <a:t>H = (1)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kepastian</a:t>
            </a:r>
            <a:r>
              <a:rPr lang="en-US" dirty="0" smtClean="0"/>
              <a:t>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kadar</a:t>
            </a:r>
            <a:r>
              <a:rPr lang="en-US" dirty="0" smtClean="0"/>
              <a:t>,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galian</a:t>
            </a:r>
            <a:r>
              <a:rPr lang="en-US" dirty="0" smtClean="0"/>
              <a:t>, (2) </a:t>
            </a:r>
            <a:r>
              <a:rPr lang="en-US" dirty="0" err="1" smtClean="0"/>
              <a:t>mengangkut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menjual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ekplorasi</a:t>
            </a:r>
            <a:r>
              <a:rPr lang="en-US" dirty="0" smtClean="0"/>
              <a:t> </a:t>
            </a:r>
          </a:p>
          <a:p>
            <a:pPr algn="just">
              <a:buNone/>
            </a:pPr>
            <a:r>
              <a:rPr lang="en-US" dirty="0" smtClean="0"/>
              <a:t>K = (1) </a:t>
            </a:r>
            <a:r>
              <a:rPr lang="en-US" dirty="0" err="1" smtClean="0"/>
              <a:t>membayar</a:t>
            </a:r>
            <a:r>
              <a:rPr lang="en-US" dirty="0" smtClean="0"/>
              <a:t> </a:t>
            </a:r>
            <a:r>
              <a:rPr lang="en-US" dirty="0" err="1" smtClean="0"/>
              <a:t>iuran</a:t>
            </a:r>
            <a:r>
              <a:rPr lang="en-US" dirty="0" smtClean="0"/>
              <a:t> </a:t>
            </a:r>
            <a:r>
              <a:rPr lang="en-US" dirty="0" err="1" smtClean="0"/>
              <a:t>tetap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ekplorasi</a:t>
            </a:r>
            <a:r>
              <a:rPr lang="en-US" dirty="0" smtClean="0"/>
              <a:t>, (2) </a:t>
            </a:r>
            <a:r>
              <a:rPr lang="en-US" dirty="0" err="1" smtClean="0"/>
              <a:t>menyampaikan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triwulan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tahunan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, (3) </a:t>
            </a:r>
            <a:r>
              <a:rPr lang="en-US" dirty="0" err="1" smtClean="0"/>
              <a:t>menyampaikan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ekplorasi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paling </a:t>
            </a:r>
            <a:r>
              <a:rPr lang="en-US" dirty="0" err="1" smtClean="0"/>
              <a:t>lambat</a:t>
            </a:r>
            <a:r>
              <a:rPr lang="en-US" dirty="0" smtClean="0"/>
              <a:t> 6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berakhirnya</a:t>
            </a:r>
            <a:r>
              <a:rPr lang="en-US" dirty="0" smtClean="0"/>
              <a:t> </a:t>
            </a:r>
            <a:r>
              <a:rPr lang="en-US" dirty="0" err="1" smtClean="0"/>
              <a:t>izin</a:t>
            </a:r>
            <a:r>
              <a:rPr lang="en-US" dirty="0" smtClean="0"/>
              <a:t> </a:t>
            </a:r>
          </a:p>
          <a:p>
            <a:pPr algn="just"/>
            <a:r>
              <a:rPr lang="en-US" b="1" dirty="0" smtClean="0"/>
              <a:t>H &amp; K KP </a:t>
            </a:r>
            <a:r>
              <a:rPr lang="en-US" b="1" dirty="0" err="1" smtClean="0"/>
              <a:t>Ekploitasi</a:t>
            </a:r>
            <a:endParaRPr lang="en-US" b="1" dirty="0" smtClean="0"/>
          </a:p>
          <a:p>
            <a:pPr algn="just">
              <a:buNone/>
            </a:pPr>
            <a:r>
              <a:rPr lang="en-US" dirty="0" smtClean="0"/>
              <a:t>H = (1) </a:t>
            </a:r>
            <a:r>
              <a:rPr lang="en-US" dirty="0" err="1" smtClean="0"/>
              <a:t>melalukan</a:t>
            </a:r>
            <a:r>
              <a:rPr lang="en-US" dirty="0" smtClean="0"/>
              <a:t> </a:t>
            </a:r>
            <a:r>
              <a:rPr lang="en-US" dirty="0" err="1" smtClean="0"/>
              <a:t>segala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menghasilkan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tambang</a:t>
            </a:r>
            <a:r>
              <a:rPr lang="en-US" dirty="0" smtClean="0"/>
              <a:t>, (2)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tambang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ditambang</a:t>
            </a:r>
            <a:r>
              <a:rPr lang="en-US" dirty="0" smtClean="0"/>
              <a:t>.</a:t>
            </a:r>
          </a:p>
          <a:p>
            <a:pPr algn="just">
              <a:buNone/>
            </a:pPr>
            <a:r>
              <a:rPr lang="en-US" dirty="0" smtClean="0"/>
              <a:t>K = (1) </a:t>
            </a:r>
            <a:r>
              <a:rPr lang="en-US" dirty="0" err="1" smtClean="0"/>
              <a:t>membayar</a:t>
            </a:r>
            <a:r>
              <a:rPr lang="en-US" dirty="0" smtClean="0"/>
              <a:t> </a:t>
            </a:r>
            <a:r>
              <a:rPr lang="en-US" dirty="0" err="1" smtClean="0"/>
              <a:t>iuran</a:t>
            </a:r>
            <a:r>
              <a:rPr lang="en-US" dirty="0" smtClean="0"/>
              <a:t> </a:t>
            </a:r>
            <a:r>
              <a:rPr lang="en-US" dirty="0" err="1" smtClean="0"/>
              <a:t>tetap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ekploitasi</a:t>
            </a:r>
            <a:r>
              <a:rPr lang="en-US" dirty="0" smtClean="0"/>
              <a:t>, (2) </a:t>
            </a:r>
            <a:r>
              <a:rPr lang="en-US" dirty="0" err="1" smtClean="0"/>
              <a:t>melaporkan</a:t>
            </a:r>
            <a:r>
              <a:rPr lang="en-US" dirty="0" smtClean="0"/>
              <a:t> </a:t>
            </a:r>
            <a:r>
              <a:rPr lang="en-US" dirty="0" err="1" smtClean="0"/>
              <a:t>rancangan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penggalian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target </a:t>
            </a:r>
            <a:r>
              <a:rPr lang="en-US" dirty="0" err="1" smtClean="0"/>
              <a:t>produksi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, (3) </a:t>
            </a:r>
            <a:r>
              <a:rPr lang="en-US" dirty="0" err="1" smtClean="0"/>
              <a:t>menyampaikan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triwulan</a:t>
            </a:r>
            <a:r>
              <a:rPr lang="en-US" dirty="0" smtClean="0"/>
              <a:t> 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tahunan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Continue…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algn="just"/>
            <a:r>
              <a:rPr lang="en-US" b="1" dirty="0" smtClean="0"/>
              <a:t>H &amp; K KP </a:t>
            </a:r>
            <a:r>
              <a:rPr lang="en-US" b="1" dirty="0" err="1" smtClean="0"/>
              <a:t>Pengolahan</a:t>
            </a:r>
            <a:r>
              <a:rPr lang="en-US" b="1" dirty="0" smtClean="0"/>
              <a:t>, </a:t>
            </a:r>
            <a:r>
              <a:rPr lang="en-US" b="1" dirty="0" err="1" smtClean="0"/>
              <a:t>Pemurnian</a:t>
            </a:r>
            <a:r>
              <a:rPr lang="en-US" b="1" dirty="0" smtClean="0"/>
              <a:t>, </a:t>
            </a:r>
            <a:r>
              <a:rPr lang="en-US" b="1" dirty="0" err="1" smtClean="0"/>
              <a:t>Pengakutan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Penjualan</a:t>
            </a:r>
            <a:endParaRPr lang="en-US" b="1" dirty="0" smtClean="0"/>
          </a:p>
          <a:p>
            <a:pPr algn="just">
              <a:buNone/>
            </a:pPr>
            <a:r>
              <a:rPr lang="en-US" dirty="0" smtClean="0"/>
              <a:t>H =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pengolahan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pemurnian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galian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K = </a:t>
            </a:r>
            <a:r>
              <a:rPr lang="en-US" dirty="0" err="1" smtClean="0"/>
              <a:t>menyampaikan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triwulan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tahunan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yang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Pembatalan</a:t>
            </a:r>
            <a:r>
              <a:rPr lang="en-US" b="1" dirty="0" smtClean="0">
                <a:solidFill>
                  <a:srgbClr val="FF0000"/>
                </a:solidFill>
              </a:rPr>
              <a:t> KP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63246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b="1" dirty="0" err="1" smtClean="0"/>
              <a:t>Alasan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pembatalan</a:t>
            </a:r>
            <a:r>
              <a:rPr lang="en-US" sz="2400" b="1" dirty="0" smtClean="0"/>
              <a:t> KP </a:t>
            </a:r>
            <a:r>
              <a:rPr lang="en-US" sz="2400" b="1" dirty="0" err="1" smtClean="0"/>
              <a:t>Ekplorasi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 :</a:t>
            </a:r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pekerjaan</a:t>
            </a:r>
            <a:r>
              <a:rPr lang="en-US" sz="2400" dirty="0" smtClean="0"/>
              <a:t> </a:t>
            </a:r>
            <a:r>
              <a:rPr lang="en-US" sz="2400" dirty="0" err="1" smtClean="0"/>
              <a:t>belum</a:t>
            </a:r>
            <a:r>
              <a:rPr lang="en-US" sz="2400" dirty="0" smtClean="0"/>
              <a:t> </a:t>
            </a:r>
            <a:r>
              <a:rPr lang="en-US" sz="2400" dirty="0" err="1" smtClean="0"/>
              <a:t>dimulai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6 </a:t>
            </a:r>
            <a:r>
              <a:rPr lang="en-US" sz="2400" dirty="0" err="1" smtClean="0"/>
              <a:t>bulan</a:t>
            </a:r>
            <a:r>
              <a:rPr lang="en-US" sz="2400" dirty="0" smtClean="0"/>
              <a:t> </a:t>
            </a:r>
            <a:r>
              <a:rPr lang="en-US" sz="2400" dirty="0" err="1" smtClean="0"/>
              <a:t>sesudah</a:t>
            </a:r>
            <a:r>
              <a:rPr lang="en-US" sz="2400" dirty="0" smtClean="0"/>
              <a:t> </a:t>
            </a:r>
            <a:r>
              <a:rPr lang="en-US" sz="2400" dirty="0" err="1" smtClean="0"/>
              <a:t>diberi</a:t>
            </a:r>
            <a:r>
              <a:rPr lang="en-US" sz="2400" dirty="0" smtClean="0"/>
              <a:t> </a:t>
            </a:r>
            <a:r>
              <a:rPr lang="en-US" sz="2400" dirty="0" err="1" smtClean="0"/>
              <a:t>izin</a:t>
            </a:r>
            <a:endParaRPr lang="en-US" sz="2400" dirty="0" smtClean="0"/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permintaan</a:t>
            </a:r>
            <a:r>
              <a:rPr lang="en-US" sz="2400" dirty="0" smtClean="0"/>
              <a:t> </a:t>
            </a:r>
            <a:r>
              <a:rPr lang="en-US" sz="2400" dirty="0" err="1" smtClean="0"/>
              <a:t>pemilik</a:t>
            </a:r>
            <a:r>
              <a:rPr lang="en-US" sz="2400" dirty="0" smtClean="0"/>
              <a:t> </a:t>
            </a:r>
            <a:r>
              <a:rPr lang="en-US" sz="2400" dirty="0" err="1" smtClean="0"/>
              <a:t>tanah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pihak</a:t>
            </a:r>
            <a:r>
              <a:rPr lang="en-US" sz="2400" dirty="0" smtClean="0"/>
              <a:t> </a:t>
            </a:r>
            <a:r>
              <a:rPr lang="en-US" sz="2400" dirty="0" err="1" smtClean="0"/>
              <a:t>ketiga</a:t>
            </a:r>
            <a:r>
              <a:rPr lang="en-US" sz="2400" dirty="0" smtClean="0"/>
              <a:t>,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pekerjaannya</a:t>
            </a:r>
            <a:r>
              <a:rPr lang="en-US" sz="2400" dirty="0" smtClean="0"/>
              <a:t> </a:t>
            </a:r>
            <a:r>
              <a:rPr lang="en-US" sz="2400" dirty="0" err="1" smtClean="0"/>
              <a:t>dimulai</a:t>
            </a:r>
            <a:r>
              <a:rPr lang="en-US" sz="2400" dirty="0" smtClean="0"/>
              <a:t> </a:t>
            </a:r>
            <a:r>
              <a:rPr lang="en-US" sz="2400" dirty="0" err="1" smtClean="0"/>
              <a:t>sebelum</a:t>
            </a:r>
            <a:r>
              <a:rPr lang="en-US" sz="2400" dirty="0" smtClean="0"/>
              <a:t> </a:t>
            </a:r>
            <a:r>
              <a:rPr lang="en-US" sz="2400" dirty="0" err="1" smtClean="0"/>
              <a:t>ganti-rugi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jaminan</a:t>
            </a:r>
            <a:endParaRPr lang="en-US" sz="2400" b="1" dirty="0" smtClean="0"/>
          </a:p>
          <a:p>
            <a:pPr marL="514350" indent="-514350" algn="just"/>
            <a:r>
              <a:rPr lang="en-US" sz="2400" b="1" dirty="0" err="1" smtClean="0"/>
              <a:t>Alasan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pembatalan</a:t>
            </a:r>
            <a:r>
              <a:rPr lang="en-US" sz="2400" b="1" dirty="0" smtClean="0"/>
              <a:t> KP </a:t>
            </a:r>
            <a:r>
              <a:rPr lang="en-US" sz="2400" b="1" dirty="0" err="1" smtClean="0"/>
              <a:t>Ekploitasi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 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pekerjaan</a:t>
            </a:r>
            <a:r>
              <a:rPr lang="en-US" sz="2400" dirty="0" smtClean="0"/>
              <a:t> </a:t>
            </a:r>
            <a:r>
              <a:rPr lang="en-US" sz="2400" dirty="0" err="1" smtClean="0"/>
              <a:t>persiapan</a:t>
            </a:r>
            <a:r>
              <a:rPr lang="en-US" sz="2400" dirty="0" smtClean="0"/>
              <a:t> </a:t>
            </a:r>
            <a:r>
              <a:rPr lang="en-US" sz="2400" dirty="0" err="1" smtClean="0"/>
              <a:t>eksploitasi</a:t>
            </a:r>
            <a:r>
              <a:rPr lang="en-US" sz="2400" dirty="0" smtClean="0"/>
              <a:t> </a:t>
            </a:r>
            <a:r>
              <a:rPr lang="en-US" sz="2400" dirty="0" err="1" smtClean="0"/>
              <a:t>belum</a:t>
            </a:r>
            <a:r>
              <a:rPr lang="en-US" sz="2400" dirty="0" smtClean="0"/>
              <a:t> </a:t>
            </a:r>
            <a:r>
              <a:rPr lang="en-US" sz="2400" dirty="0" err="1" smtClean="0"/>
              <a:t>dimulai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6 </a:t>
            </a:r>
            <a:r>
              <a:rPr lang="en-US" sz="2400" dirty="0" err="1" smtClean="0"/>
              <a:t>bulan</a:t>
            </a:r>
            <a:r>
              <a:rPr lang="en-US" sz="2400" dirty="0" smtClean="0"/>
              <a:t> </a:t>
            </a:r>
            <a:r>
              <a:rPr lang="en-US" sz="2400" dirty="0" err="1" smtClean="0"/>
              <a:t>sesudah</a:t>
            </a:r>
            <a:r>
              <a:rPr lang="en-US" sz="2400" dirty="0" smtClean="0"/>
              <a:t> </a:t>
            </a:r>
            <a:r>
              <a:rPr lang="en-US" sz="2400" dirty="0" err="1" smtClean="0"/>
              <a:t>diberi</a:t>
            </a:r>
            <a:r>
              <a:rPr lang="en-US" sz="2400" dirty="0" smtClean="0"/>
              <a:t> </a:t>
            </a:r>
            <a:r>
              <a:rPr lang="en-US" sz="2400" dirty="0" err="1" smtClean="0"/>
              <a:t>izin</a:t>
            </a:r>
            <a:r>
              <a:rPr lang="en-US" sz="24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pekerjaan</a:t>
            </a:r>
            <a:r>
              <a:rPr lang="en-US" sz="2400" dirty="0" smtClean="0"/>
              <a:t> </a:t>
            </a:r>
            <a:r>
              <a:rPr lang="en-US" sz="2400" dirty="0" err="1" smtClean="0"/>
              <a:t>eksploitasi</a:t>
            </a:r>
            <a:r>
              <a:rPr lang="en-US" sz="2400" dirty="0" smtClean="0"/>
              <a:t> </a:t>
            </a:r>
            <a:r>
              <a:rPr lang="en-US" sz="2400" dirty="0" err="1" smtClean="0"/>
              <a:t>belum</a:t>
            </a:r>
            <a:r>
              <a:rPr lang="en-US" sz="2400" dirty="0" smtClean="0"/>
              <a:t> </a:t>
            </a:r>
            <a:r>
              <a:rPr lang="en-US" sz="2400" dirty="0" err="1" smtClean="0"/>
              <a:t>dimulai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1 </a:t>
            </a:r>
            <a:r>
              <a:rPr lang="en-US" sz="2400" dirty="0" err="1" smtClean="0"/>
              <a:t>tahun</a:t>
            </a:r>
            <a:r>
              <a:rPr lang="en-US" sz="2400" dirty="0" smtClean="0"/>
              <a:t> </a:t>
            </a:r>
            <a:r>
              <a:rPr lang="en-US" sz="2400" dirty="0" err="1" smtClean="0"/>
              <a:t>sesudah</a:t>
            </a:r>
            <a:r>
              <a:rPr lang="en-US" sz="2400" dirty="0" smtClean="0"/>
              <a:t> </a:t>
            </a:r>
            <a:r>
              <a:rPr lang="en-US" sz="2400" dirty="0" err="1" smtClean="0"/>
              <a:t>diberi</a:t>
            </a:r>
            <a:r>
              <a:rPr lang="en-US" sz="2400" dirty="0" smtClean="0"/>
              <a:t> </a:t>
            </a:r>
            <a:r>
              <a:rPr lang="en-US" sz="2400" dirty="0" err="1" smtClean="0"/>
              <a:t>izin</a:t>
            </a:r>
            <a:r>
              <a:rPr lang="en-US" sz="24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permintaan</a:t>
            </a:r>
            <a:r>
              <a:rPr lang="en-US" sz="2400" dirty="0" smtClean="0"/>
              <a:t> </a:t>
            </a:r>
            <a:r>
              <a:rPr lang="en-US" sz="2400" dirty="0" err="1" smtClean="0"/>
              <a:t>pemilik</a:t>
            </a:r>
            <a:r>
              <a:rPr lang="en-US" sz="2400" dirty="0" smtClean="0"/>
              <a:t> </a:t>
            </a:r>
            <a:r>
              <a:rPr lang="en-US" sz="2400" dirty="0" err="1" smtClean="0"/>
              <a:t>tanah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pihak</a:t>
            </a:r>
            <a:r>
              <a:rPr lang="en-US" sz="2400" dirty="0" smtClean="0"/>
              <a:t> </a:t>
            </a:r>
            <a:r>
              <a:rPr lang="en-US" sz="2400" dirty="0" err="1" smtClean="0"/>
              <a:t>ketiga</a:t>
            </a:r>
            <a:r>
              <a:rPr lang="en-US" sz="2400" dirty="0" smtClean="0"/>
              <a:t>,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pekerjaannya</a:t>
            </a:r>
            <a:r>
              <a:rPr lang="en-US" sz="2400" dirty="0" smtClean="0"/>
              <a:t> </a:t>
            </a:r>
            <a:r>
              <a:rPr lang="en-US" sz="2400" dirty="0" err="1" smtClean="0"/>
              <a:t>dimulai</a:t>
            </a:r>
            <a:r>
              <a:rPr lang="en-US" sz="2400" dirty="0" smtClean="0"/>
              <a:t> </a:t>
            </a:r>
            <a:r>
              <a:rPr lang="en-US" sz="2400" dirty="0" err="1" smtClean="0"/>
              <a:t>sebelum</a:t>
            </a:r>
            <a:r>
              <a:rPr lang="en-US" sz="2400" dirty="0" smtClean="0"/>
              <a:t> </a:t>
            </a:r>
            <a:r>
              <a:rPr lang="en-US" sz="2400" dirty="0" err="1" smtClean="0"/>
              <a:t>ganti-rugi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jaminan</a:t>
            </a:r>
            <a:endParaRPr lang="en-US" sz="24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pemegang</a:t>
            </a:r>
            <a:r>
              <a:rPr lang="en-US" sz="2400" dirty="0" smtClean="0"/>
              <a:t> KP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meninggalkan</a:t>
            </a:r>
            <a:r>
              <a:rPr lang="en-US" sz="2400" dirty="0" smtClean="0"/>
              <a:t> </a:t>
            </a:r>
            <a:r>
              <a:rPr lang="en-US" sz="2400" dirty="0" err="1" smtClean="0"/>
              <a:t>usaha</a:t>
            </a:r>
            <a:r>
              <a:rPr lang="en-US" sz="2400" dirty="0" smtClean="0"/>
              <a:t> </a:t>
            </a:r>
            <a:r>
              <a:rPr lang="en-US" sz="2400" dirty="0" err="1" smtClean="0"/>
              <a:t>pertambangan</a:t>
            </a:r>
            <a:r>
              <a:rPr lang="en-US" sz="2400" dirty="0" smtClean="0"/>
              <a:t>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6 </a:t>
            </a:r>
            <a:r>
              <a:rPr lang="en-US" sz="2400" dirty="0" err="1" smtClean="0"/>
              <a:t>bulan</a:t>
            </a:r>
            <a:endParaRPr lang="en-US" sz="24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pemegang</a:t>
            </a:r>
            <a:r>
              <a:rPr lang="en-US" sz="2400" dirty="0" smtClean="0"/>
              <a:t> KP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menyetor</a:t>
            </a:r>
            <a:r>
              <a:rPr lang="en-US" sz="2400" dirty="0" smtClean="0"/>
              <a:t> </a:t>
            </a:r>
            <a:r>
              <a:rPr lang="en-US" sz="2400" dirty="0" err="1" smtClean="0"/>
              <a:t>jaminan</a:t>
            </a:r>
            <a:r>
              <a:rPr lang="en-US" sz="2400" dirty="0" smtClean="0"/>
              <a:t> </a:t>
            </a:r>
            <a:r>
              <a:rPr lang="en-US" sz="2400" dirty="0" err="1" smtClean="0"/>
              <a:t>reklamasi</a:t>
            </a:r>
            <a:r>
              <a:rPr lang="en-US" sz="2400" dirty="0" smtClean="0"/>
              <a:t>/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kegiatan</a:t>
            </a:r>
            <a:r>
              <a:rPr lang="en-US" sz="2400" dirty="0" smtClean="0"/>
              <a:t> </a:t>
            </a:r>
            <a:r>
              <a:rPr lang="en-US" sz="2400" dirty="0" err="1" smtClean="0"/>
              <a:t>pengelolaan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pemantauan</a:t>
            </a:r>
            <a:r>
              <a:rPr lang="en-US" sz="2400" dirty="0" smtClean="0"/>
              <a:t> </a:t>
            </a:r>
            <a:r>
              <a:rPr lang="en-US" sz="2400" dirty="0" err="1" smtClean="0"/>
              <a:t>lingkungan</a:t>
            </a:r>
            <a:r>
              <a:rPr lang="en-US" sz="24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609600"/>
          </a:xfrm>
        </p:spPr>
        <p:txBody>
          <a:bodyPr>
            <a:no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</a:rPr>
              <a:t>Perjanjian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Karya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Pengusahaan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Pertambangan</a:t>
            </a:r>
            <a:r>
              <a:rPr lang="en-US" sz="3200" b="1" dirty="0" smtClean="0">
                <a:solidFill>
                  <a:srgbClr val="FF0000"/>
                </a:solidFill>
              </a:rPr>
              <a:t> Batubara (PKP2B)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5715000"/>
          </a:xfrm>
        </p:spPr>
        <p:txBody>
          <a:bodyPr/>
          <a:lstStyle/>
          <a:p>
            <a:pPr algn="just"/>
            <a:r>
              <a:rPr lang="en-US" b="1" dirty="0" err="1" smtClean="0"/>
              <a:t>Klasifikasi</a:t>
            </a:r>
            <a:r>
              <a:rPr lang="en-US" b="1" dirty="0" smtClean="0"/>
              <a:t> Batubara (</a:t>
            </a:r>
            <a:r>
              <a:rPr lang="en-US" b="1" dirty="0" err="1" smtClean="0"/>
              <a:t>kalorie</a:t>
            </a:r>
            <a:r>
              <a:rPr lang="en-US" b="1" dirty="0" smtClean="0"/>
              <a:t>)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Kualitas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 = </a:t>
            </a:r>
            <a:r>
              <a:rPr lang="en-US" dirty="0" err="1" smtClean="0"/>
              <a:t>diatas</a:t>
            </a:r>
            <a:r>
              <a:rPr lang="en-US" dirty="0" smtClean="0"/>
              <a:t> 5.000 </a:t>
            </a:r>
            <a:r>
              <a:rPr lang="en-US" dirty="0" err="1" smtClean="0"/>
              <a:t>kkal</a:t>
            </a:r>
            <a:r>
              <a:rPr lang="en-US" dirty="0" smtClean="0"/>
              <a:t>/kg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Kualitas</a:t>
            </a:r>
            <a:r>
              <a:rPr lang="en-US" dirty="0" smtClean="0"/>
              <a:t> </a:t>
            </a:r>
            <a:r>
              <a:rPr lang="en-US" dirty="0" err="1" smtClean="0"/>
              <a:t>rendah</a:t>
            </a:r>
            <a:r>
              <a:rPr lang="en-US" dirty="0" smtClean="0"/>
              <a:t> = </a:t>
            </a:r>
            <a:r>
              <a:rPr lang="en-US" dirty="0" err="1" smtClean="0"/>
              <a:t>dibawah</a:t>
            </a:r>
            <a:r>
              <a:rPr lang="en-US" dirty="0" smtClean="0"/>
              <a:t> 5.000 </a:t>
            </a:r>
            <a:r>
              <a:rPr lang="en-US" dirty="0" err="1" smtClean="0"/>
              <a:t>kkal</a:t>
            </a:r>
            <a:r>
              <a:rPr lang="en-US" dirty="0" smtClean="0"/>
              <a:t>/kg</a:t>
            </a:r>
          </a:p>
          <a:p>
            <a:pPr marL="514350" indent="-514350" algn="just"/>
            <a:r>
              <a:rPr lang="en-US" b="1" dirty="0" err="1" smtClean="0"/>
              <a:t>Klasifikasi</a:t>
            </a:r>
            <a:r>
              <a:rPr lang="en-US" b="1" dirty="0" smtClean="0"/>
              <a:t> Batubara (</a:t>
            </a:r>
            <a:r>
              <a:rPr lang="en-US" b="1" dirty="0" err="1" smtClean="0"/>
              <a:t>sifatnya</a:t>
            </a:r>
            <a:r>
              <a:rPr lang="en-US" b="1" dirty="0" smtClean="0"/>
              <a:t>)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Antrasit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Bitumine</a:t>
            </a:r>
            <a:r>
              <a:rPr lang="en-US" dirty="0" smtClean="0"/>
              <a:t>/</a:t>
            </a:r>
            <a:r>
              <a:rPr lang="en-US" dirty="0" err="1" smtClean="0"/>
              <a:t>Subbitumine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Lignit</a:t>
            </a:r>
            <a:r>
              <a:rPr lang="en-US" dirty="0" smtClean="0"/>
              <a:t>/brown coal</a:t>
            </a:r>
          </a:p>
          <a:p>
            <a:pPr marL="514350" indent="-514350" algn="just">
              <a:buNone/>
            </a:pPr>
            <a:r>
              <a:rPr lang="en-US" dirty="0" err="1" smtClean="0"/>
              <a:t>Cadangan</a:t>
            </a:r>
            <a:r>
              <a:rPr lang="en-US" dirty="0" smtClean="0"/>
              <a:t> Batubara Indonesia = 43,6 % (54 %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batubara</a:t>
            </a:r>
            <a:r>
              <a:rPr lang="en-US" dirty="0" smtClean="0"/>
              <a:t> </a:t>
            </a:r>
            <a:r>
              <a:rPr lang="en-US" dirty="0" err="1" smtClean="0"/>
              <a:t>antrasit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bitumine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Continue…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715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b="1" dirty="0" err="1" smtClean="0"/>
              <a:t>Aspek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positif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pertambangan</a:t>
            </a:r>
            <a:r>
              <a:rPr lang="en-US" sz="2400" b="1" dirty="0" smtClean="0"/>
              <a:t> BB</a:t>
            </a:r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membuka</a:t>
            </a:r>
            <a:r>
              <a:rPr lang="en-US" sz="2400" dirty="0" smtClean="0"/>
              <a:t> </a:t>
            </a:r>
            <a:r>
              <a:rPr lang="en-US" sz="2400" dirty="0" err="1" smtClean="0"/>
              <a:t>daerah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terisolasi</a:t>
            </a:r>
            <a:endParaRPr lang="en-US" sz="2400" dirty="0" smtClean="0"/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sumber</a:t>
            </a:r>
            <a:r>
              <a:rPr lang="en-US" sz="2400" dirty="0" smtClean="0"/>
              <a:t> </a:t>
            </a:r>
            <a:r>
              <a:rPr lang="en-US" sz="2400" dirty="0" err="1" smtClean="0"/>
              <a:t>devisa</a:t>
            </a:r>
            <a:r>
              <a:rPr lang="en-US" sz="2400" dirty="0" smtClean="0"/>
              <a:t> </a:t>
            </a:r>
            <a:r>
              <a:rPr lang="en-US" sz="2400" dirty="0" err="1" smtClean="0"/>
              <a:t>negara</a:t>
            </a:r>
            <a:endParaRPr lang="en-US" sz="2400" dirty="0" smtClean="0"/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sumber</a:t>
            </a:r>
            <a:r>
              <a:rPr lang="en-US" sz="2400" dirty="0" smtClean="0"/>
              <a:t> PAD</a:t>
            </a:r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sumber</a:t>
            </a:r>
            <a:r>
              <a:rPr lang="en-US" sz="2400" dirty="0" smtClean="0"/>
              <a:t> </a:t>
            </a:r>
            <a:r>
              <a:rPr lang="en-US" sz="2400" dirty="0" err="1" smtClean="0"/>
              <a:t>energi</a:t>
            </a:r>
            <a:r>
              <a:rPr lang="en-US" sz="2400" dirty="0" smtClean="0"/>
              <a:t> </a:t>
            </a:r>
            <a:r>
              <a:rPr lang="en-US" sz="2400" dirty="0" err="1" smtClean="0"/>
              <a:t>alternatif</a:t>
            </a:r>
            <a:endParaRPr lang="en-US" sz="2400" dirty="0" smtClean="0"/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menampung</a:t>
            </a:r>
            <a:r>
              <a:rPr lang="en-US" sz="2400" dirty="0" smtClean="0"/>
              <a:t> </a:t>
            </a:r>
            <a:r>
              <a:rPr lang="en-US" sz="2400" dirty="0" err="1" smtClean="0"/>
              <a:t>tenaga</a:t>
            </a:r>
            <a:r>
              <a:rPr lang="en-US" sz="2400" dirty="0" smtClean="0"/>
              <a:t> </a:t>
            </a:r>
            <a:r>
              <a:rPr lang="en-US" sz="2400" dirty="0" err="1" smtClean="0"/>
              <a:t>kerja</a:t>
            </a:r>
            <a:endParaRPr lang="en-US" sz="2400" dirty="0" smtClean="0"/>
          </a:p>
          <a:p>
            <a:pPr marL="514350" indent="-514350" algn="just"/>
            <a:r>
              <a:rPr lang="en-US" sz="2400" b="1" dirty="0" err="1" smtClean="0"/>
              <a:t>Aspek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negatif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pertambangan</a:t>
            </a:r>
            <a:r>
              <a:rPr lang="en-US" sz="2400" b="1" dirty="0" smtClean="0"/>
              <a:t> BB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smtClean="0"/>
              <a:t> </a:t>
            </a:r>
            <a:r>
              <a:rPr lang="en-US" sz="2400" dirty="0" err="1" smtClean="0"/>
              <a:t>kehancuran</a:t>
            </a:r>
            <a:r>
              <a:rPr lang="en-US" sz="2400" dirty="0" smtClean="0"/>
              <a:t> </a:t>
            </a:r>
            <a:r>
              <a:rPr lang="en-US" sz="2400" dirty="0" err="1" smtClean="0"/>
              <a:t>lingkungan</a:t>
            </a:r>
            <a:endParaRPr lang="en-US" sz="24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err="1" smtClean="0"/>
              <a:t>penambangan</a:t>
            </a:r>
            <a:r>
              <a:rPr lang="en-US" sz="2400" dirty="0" smtClean="0"/>
              <a:t> </a:t>
            </a:r>
            <a:r>
              <a:rPr lang="en-US" sz="2400" dirty="0" err="1" smtClean="0"/>
              <a:t>hutan</a:t>
            </a:r>
            <a:endParaRPr lang="en-US" sz="24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err="1" smtClean="0"/>
              <a:t>pencemaran</a:t>
            </a:r>
            <a:r>
              <a:rPr lang="en-US" sz="2400" dirty="0" smtClean="0"/>
              <a:t> air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tanah</a:t>
            </a:r>
            <a:endParaRPr lang="en-US" sz="24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smtClean="0"/>
              <a:t>area </a:t>
            </a:r>
            <a:r>
              <a:rPr lang="en-US" sz="2400" dirty="0" err="1" smtClean="0"/>
              <a:t>bekas</a:t>
            </a:r>
            <a:r>
              <a:rPr lang="en-US" sz="2400" dirty="0" smtClean="0"/>
              <a:t> </a:t>
            </a:r>
            <a:r>
              <a:rPr lang="en-US" sz="2400" dirty="0" err="1" smtClean="0"/>
              <a:t>tambang</a:t>
            </a:r>
            <a:r>
              <a:rPr lang="en-US" sz="2400" dirty="0" smtClean="0"/>
              <a:t> </a:t>
            </a:r>
            <a:r>
              <a:rPr lang="en-US" sz="2400" dirty="0" err="1" smtClean="0"/>
              <a:t>tdk</a:t>
            </a:r>
            <a:r>
              <a:rPr lang="en-US" sz="2400" dirty="0" smtClean="0"/>
              <a:t> </a:t>
            </a:r>
            <a:r>
              <a:rPr lang="en-US" sz="2400" dirty="0" err="1" smtClean="0"/>
              <a:t>produktif</a:t>
            </a:r>
            <a:endParaRPr lang="en-US" sz="24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err="1" smtClean="0"/>
              <a:t>membahayakan</a:t>
            </a:r>
            <a:r>
              <a:rPr lang="en-US" sz="2400" dirty="0" smtClean="0"/>
              <a:t> </a:t>
            </a:r>
            <a:r>
              <a:rPr lang="en-US" sz="2400" dirty="0" err="1" smtClean="0"/>
              <a:t>masy</a:t>
            </a:r>
            <a:r>
              <a:rPr lang="en-US" sz="2400" dirty="0" smtClean="0"/>
              <a:t> </a:t>
            </a:r>
            <a:r>
              <a:rPr lang="en-US" sz="2400" dirty="0" err="1" smtClean="0"/>
              <a:t>sekitar</a:t>
            </a:r>
            <a:r>
              <a:rPr lang="en-US" sz="2400" dirty="0" smtClean="0"/>
              <a:t> </a:t>
            </a:r>
            <a:r>
              <a:rPr lang="en-US" sz="2400" dirty="0" err="1" smtClean="0"/>
              <a:t>tambang</a:t>
            </a:r>
            <a:endParaRPr lang="en-US" sz="24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err="1" smtClean="0"/>
              <a:t>kontribusi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kurang</a:t>
            </a:r>
            <a:r>
              <a:rPr lang="en-US" sz="2400" dirty="0" smtClean="0"/>
              <a:t> </a:t>
            </a:r>
            <a:r>
              <a:rPr lang="en-US" sz="2400" dirty="0" err="1" smtClean="0"/>
              <a:t>adil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masy</a:t>
            </a:r>
            <a:endParaRPr lang="en-US" sz="2400" dirty="0" smtClean="0"/>
          </a:p>
          <a:p>
            <a:pPr marL="514350" indent="-514350" algn="just">
              <a:buFont typeface="+mj-lt"/>
              <a:buAutoNum type="arabicPeriod"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Continue…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610600" cy="5715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000" b="1" dirty="0" err="1" smtClean="0"/>
              <a:t>Unsur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substantif</a:t>
            </a:r>
            <a:r>
              <a:rPr lang="en-US" sz="2000" b="1" dirty="0" smtClean="0"/>
              <a:t> PKP2B</a:t>
            </a:r>
          </a:p>
          <a:p>
            <a:pPr marL="457200" indent="-457200" algn="just">
              <a:buAutoNum type="arabicPeriod"/>
            </a:pPr>
            <a:r>
              <a:rPr lang="en-US" sz="2000" dirty="0" err="1" smtClean="0"/>
              <a:t>Kontraktuil</a:t>
            </a:r>
            <a:r>
              <a:rPr lang="en-US" sz="2000" dirty="0" smtClean="0"/>
              <a:t> = </a:t>
            </a:r>
            <a:r>
              <a:rPr lang="en-US" sz="2000" dirty="0" err="1" smtClean="0"/>
              <a:t>ada</a:t>
            </a:r>
            <a:r>
              <a:rPr lang="en-US" sz="2000" dirty="0" smtClean="0"/>
              <a:t> </a:t>
            </a:r>
            <a:r>
              <a:rPr lang="en-US" sz="2000" dirty="0" err="1" smtClean="0"/>
              <a:t>perjanjian</a:t>
            </a:r>
            <a:endParaRPr lang="en-US" sz="2000" dirty="0" smtClean="0"/>
          </a:p>
          <a:p>
            <a:pPr marL="457200" indent="-457200" algn="just">
              <a:buAutoNum type="arabicPeriod"/>
            </a:pPr>
            <a:r>
              <a:rPr lang="en-US" sz="2000" dirty="0" err="1" smtClean="0"/>
              <a:t>Subyek</a:t>
            </a:r>
            <a:r>
              <a:rPr lang="en-US" sz="2000" dirty="0" smtClean="0"/>
              <a:t> </a:t>
            </a:r>
            <a:r>
              <a:rPr lang="en-US" sz="2000" dirty="0" err="1" smtClean="0"/>
              <a:t>hukum</a:t>
            </a:r>
            <a:r>
              <a:rPr lang="en-US" sz="2000" dirty="0" smtClean="0"/>
              <a:t> = </a:t>
            </a:r>
            <a:r>
              <a:rPr lang="en-US" sz="2000" dirty="0" err="1" smtClean="0"/>
              <a:t>pemerintah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swasta</a:t>
            </a:r>
            <a:endParaRPr lang="en-US" sz="2000" dirty="0" smtClean="0"/>
          </a:p>
          <a:p>
            <a:pPr marL="457200" indent="-457200" algn="just">
              <a:buAutoNum type="arabicPeriod"/>
            </a:pPr>
            <a:r>
              <a:rPr lang="en-US" sz="2000" dirty="0" err="1" smtClean="0"/>
              <a:t>Objek</a:t>
            </a:r>
            <a:r>
              <a:rPr lang="en-US" sz="2000" dirty="0" smtClean="0"/>
              <a:t> </a:t>
            </a:r>
            <a:r>
              <a:rPr lang="en-US" sz="2000" dirty="0" err="1" smtClean="0"/>
              <a:t>hukum</a:t>
            </a:r>
            <a:r>
              <a:rPr lang="en-US" sz="2000" dirty="0" smtClean="0"/>
              <a:t> = </a:t>
            </a:r>
            <a:r>
              <a:rPr lang="en-US" sz="2000" dirty="0" err="1" smtClean="0"/>
              <a:t>batubara</a:t>
            </a:r>
            <a:endParaRPr lang="en-US" sz="2000" dirty="0" smtClean="0"/>
          </a:p>
          <a:p>
            <a:pPr marL="457200" indent="-457200" algn="just">
              <a:buAutoNum type="arabicPeriod"/>
            </a:pPr>
            <a:r>
              <a:rPr lang="en-US" sz="2000" dirty="0" err="1" smtClean="0"/>
              <a:t>Jangka</a:t>
            </a:r>
            <a:r>
              <a:rPr lang="en-US" sz="2000" dirty="0" smtClean="0"/>
              <a:t> </a:t>
            </a:r>
            <a:r>
              <a:rPr lang="en-US" sz="2000" dirty="0" err="1" smtClean="0"/>
              <a:t>waktu</a:t>
            </a:r>
            <a:r>
              <a:rPr lang="en-US" sz="2000" dirty="0" smtClean="0"/>
              <a:t> 30 </a:t>
            </a:r>
            <a:r>
              <a:rPr lang="en-US" sz="2000" dirty="0" err="1" smtClean="0"/>
              <a:t>tahun</a:t>
            </a:r>
            <a:endParaRPr lang="en-US" sz="2000" dirty="0" smtClean="0"/>
          </a:p>
          <a:p>
            <a:pPr algn="just"/>
            <a:r>
              <a:rPr lang="en-US" sz="2000" b="1" dirty="0" err="1" smtClean="0"/>
              <a:t>Subyek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hukum</a:t>
            </a:r>
            <a:r>
              <a:rPr lang="en-US" sz="2000" b="1" dirty="0" smtClean="0"/>
              <a:t> PKP2B</a:t>
            </a:r>
          </a:p>
          <a:p>
            <a:pPr algn="just">
              <a:buNone/>
            </a:pPr>
            <a:r>
              <a:rPr lang="en-US" sz="2000" dirty="0" err="1" smtClean="0"/>
              <a:t>Pemerintah</a:t>
            </a:r>
            <a:r>
              <a:rPr lang="en-US" sz="2000" dirty="0" smtClean="0"/>
              <a:t> Indonesia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perusahaan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kontraktor</a:t>
            </a:r>
            <a:r>
              <a:rPr lang="en-US" sz="2000" dirty="0" smtClean="0"/>
              <a:t> </a:t>
            </a:r>
            <a:r>
              <a:rPr lang="en-US" sz="2000" dirty="0" err="1" smtClean="0"/>
              <a:t>swasta</a:t>
            </a:r>
            <a:r>
              <a:rPr lang="en-US" sz="2000" dirty="0" smtClean="0"/>
              <a:t> </a:t>
            </a:r>
            <a:r>
              <a:rPr lang="en-US" sz="2000" dirty="0" err="1" smtClean="0"/>
              <a:t>lokal</a:t>
            </a:r>
            <a:r>
              <a:rPr lang="en-US" sz="2000" dirty="0" smtClean="0"/>
              <a:t>/</a:t>
            </a:r>
            <a:r>
              <a:rPr lang="en-US" sz="2000" dirty="0" err="1" smtClean="0"/>
              <a:t>asing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rangka</a:t>
            </a:r>
            <a:r>
              <a:rPr lang="en-US" sz="2000" dirty="0" smtClean="0"/>
              <a:t> PMA</a:t>
            </a:r>
          </a:p>
          <a:p>
            <a:pPr algn="just"/>
            <a:r>
              <a:rPr lang="en-US" sz="2000" b="1" dirty="0" err="1" smtClean="0"/>
              <a:t>Klasifikasi</a:t>
            </a:r>
            <a:r>
              <a:rPr lang="en-US" sz="2000" b="1" dirty="0" smtClean="0"/>
              <a:t> PKP2B (modal)</a:t>
            </a:r>
          </a:p>
          <a:p>
            <a:pPr marL="457200" indent="-457200" algn="just">
              <a:buAutoNum type="arabicPeriod"/>
            </a:pPr>
            <a:r>
              <a:rPr lang="en-US" sz="2000" dirty="0" smtClean="0"/>
              <a:t>Modal </a:t>
            </a:r>
            <a:r>
              <a:rPr lang="en-US" sz="2000" dirty="0" err="1" smtClean="0"/>
              <a:t>asing</a:t>
            </a:r>
            <a:r>
              <a:rPr lang="en-US" sz="2000" dirty="0" smtClean="0"/>
              <a:t> (PMA)</a:t>
            </a:r>
          </a:p>
          <a:p>
            <a:pPr marL="457200" indent="-457200" algn="just">
              <a:buAutoNum type="arabicPeriod"/>
            </a:pPr>
            <a:r>
              <a:rPr lang="en-US" sz="2000" dirty="0" smtClean="0"/>
              <a:t>Modal </a:t>
            </a:r>
            <a:r>
              <a:rPr lang="en-US" sz="2000" dirty="0" err="1" smtClean="0"/>
              <a:t>lokal</a:t>
            </a:r>
            <a:r>
              <a:rPr lang="en-US" sz="2000" dirty="0" smtClean="0"/>
              <a:t> (PMDN)</a:t>
            </a:r>
          </a:p>
          <a:p>
            <a:pPr marL="457200" indent="-457200" algn="just">
              <a:buNone/>
            </a:pPr>
            <a:r>
              <a:rPr lang="en-US" sz="2000" dirty="0" smtClean="0"/>
              <a:t>	a. BUMN</a:t>
            </a:r>
          </a:p>
          <a:p>
            <a:pPr marL="457200" indent="-457200" algn="just">
              <a:buNone/>
            </a:pPr>
            <a:r>
              <a:rPr lang="en-US" sz="2000" dirty="0" smtClean="0"/>
              <a:t>	b. Perusahaan </a:t>
            </a:r>
            <a:r>
              <a:rPr lang="en-US" sz="2000" dirty="0" err="1" smtClean="0"/>
              <a:t>lokal</a:t>
            </a:r>
            <a:r>
              <a:rPr lang="en-US" sz="2000" dirty="0" smtClean="0"/>
              <a:t> </a:t>
            </a:r>
            <a:r>
              <a:rPr lang="en-US" sz="2000" dirty="0" err="1" smtClean="0"/>
              <a:t>swasta</a:t>
            </a:r>
            <a:endParaRPr lang="en-US" sz="2000" dirty="0" smtClean="0"/>
          </a:p>
          <a:p>
            <a:pPr marL="457200" indent="-457200" algn="just">
              <a:buNone/>
            </a:pPr>
            <a:r>
              <a:rPr lang="en-US" sz="2000" dirty="0" smtClean="0"/>
              <a:t>	c. </a:t>
            </a:r>
            <a:r>
              <a:rPr lang="en-US" sz="2000" dirty="0" err="1" smtClean="0"/>
              <a:t>Koperasi</a:t>
            </a:r>
            <a:r>
              <a:rPr lang="en-US" sz="2000" dirty="0" smtClean="0"/>
              <a:t> </a:t>
            </a:r>
          </a:p>
          <a:p>
            <a:pPr algn="just"/>
            <a:r>
              <a:rPr lang="en-US" sz="2000" b="1" dirty="0" err="1" smtClean="0"/>
              <a:t>Dasar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hukum</a:t>
            </a:r>
            <a:endParaRPr lang="en-US" sz="2000" b="1" dirty="0" smtClean="0"/>
          </a:p>
          <a:p>
            <a:pPr algn="just">
              <a:buNone/>
            </a:pPr>
            <a:r>
              <a:rPr lang="en-US" sz="2000" dirty="0" smtClean="0"/>
              <a:t>UU No. 4/2009 </a:t>
            </a:r>
            <a:r>
              <a:rPr lang="en-US" sz="2000" dirty="0" err="1" smtClean="0"/>
              <a:t>ttg</a:t>
            </a:r>
            <a:r>
              <a:rPr lang="en-US" sz="2000" dirty="0" smtClean="0"/>
              <a:t> </a:t>
            </a:r>
            <a:r>
              <a:rPr lang="en-US" sz="2000" dirty="0" err="1" smtClean="0"/>
              <a:t>Pertambangan</a:t>
            </a:r>
            <a:r>
              <a:rPr lang="en-US" sz="2000" dirty="0" smtClean="0"/>
              <a:t> / UU No. 25/2009 </a:t>
            </a:r>
            <a:r>
              <a:rPr lang="en-US" sz="2000" dirty="0" err="1" smtClean="0"/>
              <a:t>ttg</a:t>
            </a:r>
            <a:r>
              <a:rPr lang="en-US" sz="2000" dirty="0" smtClean="0"/>
              <a:t> PMA</a:t>
            </a:r>
          </a:p>
          <a:p>
            <a:pPr algn="just">
              <a:buNone/>
            </a:pPr>
            <a:r>
              <a:rPr lang="en-US" sz="2000" dirty="0" err="1" smtClean="0"/>
              <a:t>Aturan</a:t>
            </a:r>
            <a:r>
              <a:rPr lang="en-US" sz="2000" dirty="0" smtClean="0"/>
              <a:t> lain : </a:t>
            </a:r>
            <a:r>
              <a:rPr lang="en-US" sz="2000" dirty="0" err="1" smtClean="0"/>
              <a:t>Kepres</a:t>
            </a:r>
            <a:r>
              <a:rPr lang="en-US" sz="2000" dirty="0" smtClean="0"/>
              <a:t> No. 75/1996 </a:t>
            </a:r>
            <a:r>
              <a:rPr lang="en-US" sz="2000" dirty="0" err="1" smtClean="0"/>
              <a:t>ttg</a:t>
            </a:r>
            <a:r>
              <a:rPr lang="en-US" sz="2000" dirty="0" smtClean="0"/>
              <a:t> </a:t>
            </a:r>
            <a:r>
              <a:rPr lang="en-US" sz="2000" dirty="0" err="1" smtClean="0"/>
              <a:t>Ketentuan</a:t>
            </a:r>
            <a:r>
              <a:rPr lang="en-US" sz="2000" dirty="0" smtClean="0"/>
              <a:t> </a:t>
            </a:r>
            <a:r>
              <a:rPr lang="en-US" sz="2000" dirty="0" err="1" smtClean="0"/>
              <a:t>teknis</a:t>
            </a:r>
            <a:r>
              <a:rPr lang="en-US" sz="2000" dirty="0" smtClean="0"/>
              <a:t>, </a:t>
            </a:r>
            <a:r>
              <a:rPr lang="en-US" sz="2000" dirty="0" err="1" smtClean="0"/>
              <a:t>serta</a:t>
            </a:r>
            <a:r>
              <a:rPr lang="en-US" sz="2000" dirty="0" smtClean="0"/>
              <a:t> </a:t>
            </a:r>
            <a:r>
              <a:rPr lang="en-US" sz="2000" dirty="0" err="1" smtClean="0"/>
              <a:t>Kepmen</a:t>
            </a:r>
            <a:r>
              <a:rPr lang="en-US" sz="2000" dirty="0" smtClean="0"/>
              <a:t> </a:t>
            </a:r>
            <a:r>
              <a:rPr lang="en-US" sz="2000" dirty="0" err="1" smtClean="0"/>
              <a:t>Pertambangan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Energi</a:t>
            </a:r>
            <a:r>
              <a:rPr lang="en-US" sz="2000" dirty="0" smtClean="0"/>
              <a:t> No. 680.K/29/</a:t>
            </a:r>
            <a:r>
              <a:rPr lang="en-US" sz="2000" dirty="0" err="1" smtClean="0"/>
              <a:t>M.Pe</a:t>
            </a:r>
            <a:r>
              <a:rPr lang="en-US" sz="2000" dirty="0" smtClean="0"/>
              <a:t>/1997</a:t>
            </a:r>
          </a:p>
          <a:p>
            <a:pPr algn="just">
              <a:buNone/>
            </a:pPr>
            <a:endParaRPr lang="en-US" sz="2000" dirty="0" smtClean="0"/>
          </a:p>
          <a:p>
            <a:pPr algn="just"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Continue…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10600" cy="58674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/>
              <a:t>Abrar</a:t>
            </a:r>
            <a:r>
              <a:rPr lang="en-US" b="1" dirty="0" smtClean="0"/>
              <a:t> </a:t>
            </a:r>
            <a:r>
              <a:rPr lang="en-US" b="1" dirty="0" err="1" smtClean="0"/>
              <a:t>Saleng</a:t>
            </a:r>
            <a:r>
              <a:rPr lang="en-US" b="1" dirty="0" smtClean="0"/>
              <a:t> </a:t>
            </a:r>
            <a:r>
              <a:rPr lang="en-US" dirty="0" smtClean="0"/>
              <a:t>: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PKP2B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campuran</a:t>
            </a:r>
            <a:r>
              <a:rPr lang="en-US" dirty="0" smtClean="0"/>
              <a:t> (</a:t>
            </a:r>
            <a:r>
              <a:rPr lang="en-US" i="1" dirty="0" smtClean="0"/>
              <a:t>mixed</a:t>
            </a:r>
            <a:r>
              <a:rPr lang="en-US" dirty="0" smtClean="0"/>
              <a:t>) </a:t>
            </a:r>
            <a:r>
              <a:rPr lang="en-US" dirty="0" err="1" smtClean="0"/>
              <a:t>antara</a:t>
            </a:r>
            <a:r>
              <a:rPr lang="en-US" dirty="0" smtClean="0"/>
              <a:t> KK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i="1" dirty="0" smtClean="0"/>
              <a:t>production sharing (</a:t>
            </a:r>
            <a:r>
              <a:rPr lang="en-US" i="1" dirty="0" err="1" smtClean="0"/>
              <a:t>kontrak</a:t>
            </a:r>
            <a:r>
              <a:rPr lang="en-US" i="1" dirty="0" smtClean="0"/>
              <a:t> </a:t>
            </a:r>
            <a:r>
              <a:rPr lang="en-US" i="1" dirty="0" err="1" smtClean="0"/>
              <a:t>migas</a:t>
            </a:r>
            <a:r>
              <a:rPr lang="en-US" i="1" dirty="0" smtClean="0"/>
              <a:t>), </a:t>
            </a:r>
            <a:r>
              <a:rPr lang="en-US" dirty="0" err="1" smtClean="0"/>
              <a:t>karena</a:t>
            </a:r>
            <a:r>
              <a:rPr lang="en-US" dirty="0" smtClean="0"/>
              <a:t>: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perpajakan</a:t>
            </a:r>
            <a:r>
              <a:rPr lang="en-US" dirty="0" smtClean="0"/>
              <a:t> </a:t>
            </a:r>
            <a:r>
              <a:rPr lang="en-US" dirty="0" err="1" smtClean="0"/>
              <a:t>mengikuti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KK, </a:t>
            </a:r>
            <a:r>
              <a:rPr lang="en-US" dirty="0" err="1" smtClean="0"/>
              <a:t>sedangkan</a:t>
            </a:r>
            <a:r>
              <a:rPr lang="en-US" dirty="0" smtClean="0"/>
              <a:t> </a:t>
            </a:r>
            <a:r>
              <a:rPr lang="en-US" dirty="0" err="1" smtClean="0"/>
              <a:t>pembagian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mengikuti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i="1" dirty="0" smtClean="0"/>
              <a:t>production sharing</a:t>
            </a:r>
          </a:p>
          <a:p>
            <a:pPr algn="just">
              <a:buNone/>
            </a:pPr>
            <a:r>
              <a:rPr lang="en-US" b="1" dirty="0" err="1" smtClean="0"/>
              <a:t>Prinsip</a:t>
            </a:r>
            <a:r>
              <a:rPr lang="en-US" b="1" dirty="0" smtClean="0"/>
              <a:t> </a:t>
            </a:r>
            <a:r>
              <a:rPr lang="en-US" b="1" dirty="0" err="1" smtClean="0"/>
              <a:t>utama</a:t>
            </a:r>
            <a:r>
              <a:rPr lang="en-US" b="1" dirty="0" smtClean="0"/>
              <a:t> PKP2B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Perusahaan </a:t>
            </a:r>
            <a:r>
              <a:rPr lang="en-US" dirty="0" err="1" smtClean="0"/>
              <a:t>kontraktor</a:t>
            </a:r>
            <a:r>
              <a:rPr lang="en-US" dirty="0" smtClean="0"/>
              <a:t> </a:t>
            </a:r>
            <a:r>
              <a:rPr lang="en-US" dirty="0" err="1" smtClean="0"/>
              <a:t>swasta</a:t>
            </a:r>
            <a:r>
              <a:rPr lang="en-US" dirty="0" smtClean="0"/>
              <a:t> </a:t>
            </a:r>
            <a:r>
              <a:rPr lang="en-US" dirty="0" err="1" smtClean="0"/>
              <a:t>bertanggung-jwb</a:t>
            </a:r>
            <a:r>
              <a:rPr lang="en-US" dirty="0" smtClean="0"/>
              <a:t> </a:t>
            </a:r>
            <a:r>
              <a:rPr lang="en-US" dirty="0" err="1" smtClean="0"/>
              <a:t>penuh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pertambangan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Resiko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biaya</a:t>
            </a:r>
            <a:r>
              <a:rPr lang="en-US" dirty="0" smtClean="0"/>
              <a:t> </a:t>
            </a:r>
            <a:r>
              <a:rPr lang="en-US" dirty="0" err="1" smtClean="0"/>
              <a:t>ditanggung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</a:t>
            </a:r>
            <a:r>
              <a:rPr lang="en-US" dirty="0" err="1" smtClean="0"/>
              <a:t>swasta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Continue…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715000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 err="1" smtClean="0"/>
              <a:t>Pihak</a:t>
            </a:r>
            <a:r>
              <a:rPr lang="en-US" sz="2800" b="1" dirty="0" smtClean="0"/>
              <a:t> yang </a:t>
            </a:r>
            <a:r>
              <a:rPr lang="en-US" sz="2800" b="1" dirty="0" err="1" smtClean="0"/>
              <a:t>terlibat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dalam</a:t>
            </a:r>
            <a:r>
              <a:rPr lang="en-US" sz="2800" b="1" dirty="0" smtClean="0"/>
              <a:t> PKP2B</a:t>
            </a:r>
          </a:p>
          <a:p>
            <a:pPr algn="just">
              <a:buNone/>
            </a:pPr>
            <a:r>
              <a:rPr lang="en-US" sz="2800" dirty="0" err="1" smtClean="0"/>
              <a:t>Bupati</a:t>
            </a:r>
            <a:r>
              <a:rPr lang="en-US" sz="2800" dirty="0" smtClean="0"/>
              <a:t>/</a:t>
            </a:r>
            <a:r>
              <a:rPr lang="en-US" sz="2800" dirty="0" err="1" smtClean="0"/>
              <a:t>Walikota</a:t>
            </a:r>
            <a:r>
              <a:rPr lang="en-US" sz="2800" dirty="0" smtClean="0"/>
              <a:t>, </a:t>
            </a:r>
            <a:r>
              <a:rPr lang="en-US" sz="2800" dirty="0" err="1" smtClean="0"/>
              <a:t>Gubernur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Menteri</a:t>
            </a:r>
            <a:r>
              <a:rPr lang="en-US" sz="2800" dirty="0" smtClean="0"/>
              <a:t> (</a:t>
            </a:r>
            <a:r>
              <a:rPr lang="en-US" sz="2800" dirty="0" err="1" smtClean="0"/>
              <a:t>pemerintah</a:t>
            </a:r>
            <a:r>
              <a:rPr lang="en-US" sz="2800" dirty="0" smtClean="0"/>
              <a:t> </a:t>
            </a:r>
            <a:r>
              <a:rPr lang="en-US" sz="2800" dirty="0" err="1" smtClean="0"/>
              <a:t>pusat</a:t>
            </a:r>
            <a:r>
              <a:rPr lang="en-US" sz="2800" dirty="0" smtClean="0"/>
              <a:t>) = </a:t>
            </a:r>
            <a:r>
              <a:rPr lang="en-US" sz="2800" dirty="0" err="1" smtClean="0"/>
              <a:t>namun</a:t>
            </a:r>
            <a:r>
              <a:rPr lang="en-US" sz="2800" dirty="0" smtClean="0"/>
              <a:t>, </a:t>
            </a:r>
            <a:r>
              <a:rPr lang="en-US" sz="2800" dirty="0" err="1" smtClean="0"/>
              <a:t>substansi</a:t>
            </a:r>
            <a:r>
              <a:rPr lang="en-US" sz="2800" dirty="0" smtClean="0"/>
              <a:t> </a:t>
            </a:r>
            <a:r>
              <a:rPr lang="en-US" sz="2800" dirty="0" err="1" smtClean="0"/>
              <a:t>surat</a:t>
            </a:r>
            <a:r>
              <a:rPr lang="en-US" sz="2800" dirty="0" smtClean="0"/>
              <a:t> </a:t>
            </a:r>
            <a:r>
              <a:rPr lang="en-US" sz="2800" dirty="0" err="1" smtClean="0"/>
              <a:t>kontrak</a:t>
            </a:r>
            <a:r>
              <a:rPr lang="en-US" sz="2800" dirty="0" smtClean="0"/>
              <a:t> </a:t>
            </a:r>
            <a:r>
              <a:rPr lang="en-US" sz="2800" dirty="0" err="1" smtClean="0"/>
              <a:t>dibakukan</a:t>
            </a:r>
            <a:r>
              <a:rPr lang="en-US" sz="2800" dirty="0" smtClean="0"/>
              <a:t> </a:t>
            </a:r>
            <a:r>
              <a:rPr lang="en-US" sz="2800" dirty="0" err="1" smtClean="0"/>
              <a:t>oleh</a:t>
            </a:r>
            <a:r>
              <a:rPr lang="en-US" sz="2800" dirty="0" smtClean="0"/>
              <a:t> </a:t>
            </a:r>
            <a:r>
              <a:rPr lang="en-US" sz="2800" dirty="0" err="1" smtClean="0"/>
              <a:t>Menteri</a:t>
            </a:r>
            <a:r>
              <a:rPr lang="en-US" sz="2800" dirty="0" smtClean="0"/>
              <a:t> (</a:t>
            </a:r>
            <a:r>
              <a:rPr lang="en-US" sz="2800" dirty="0" err="1" smtClean="0"/>
              <a:t>pemerintah</a:t>
            </a:r>
            <a:r>
              <a:rPr lang="en-US" sz="2800" dirty="0" smtClean="0"/>
              <a:t> </a:t>
            </a:r>
            <a:r>
              <a:rPr lang="en-US" sz="2800" dirty="0" err="1" smtClean="0"/>
              <a:t>pusat</a:t>
            </a:r>
            <a:r>
              <a:rPr lang="en-US" sz="2800" dirty="0" smtClean="0"/>
              <a:t>)</a:t>
            </a:r>
          </a:p>
          <a:p>
            <a:pPr algn="just"/>
            <a:r>
              <a:rPr lang="en-US" sz="2800" dirty="0" smtClean="0"/>
              <a:t>Syarat2 </a:t>
            </a:r>
            <a:r>
              <a:rPr lang="en-US" sz="2800" dirty="0" err="1" smtClean="0"/>
              <a:t>permohonan</a:t>
            </a:r>
            <a:r>
              <a:rPr lang="en-US" sz="2800" dirty="0" smtClean="0"/>
              <a:t> </a:t>
            </a:r>
            <a:r>
              <a:rPr lang="en-US" sz="2800" dirty="0" err="1" smtClean="0"/>
              <a:t>pengurusan</a:t>
            </a:r>
            <a:r>
              <a:rPr lang="en-US" sz="2800" dirty="0" smtClean="0"/>
              <a:t> </a:t>
            </a:r>
            <a:r>
              <a:rPr lang="en-US" sz="2800" dirty="0" err="1" smtClean="0"/>
              <a:t>izin</a:t>
            </a:r>
            <a:r>
              <a:rPr lang="en-US" sz="2800" dirty="0" smtClean="0"/>
              <a:t> PKP2B</a:t>
            </a:r>
          </a:p>
          <a:p>
            <a:pPr marL="514350" indent="-514350" algn="just">
              <a:buAutoNum type="arabicPeriod"/>
            </a:pPr>
            <a:r>
              <a:rPr lang="en-US" sz="2800" dirty="0" err="1" smtClean="0"/>
              <a:t>Rencana</a:t>
            </a:r>
            <a:r>
              <a:rPr lang="en-US" sz="2800" dirty="0" smtClean="0"/>
              <a:t> </a:t>
            </a:r>
            <a:r>
              <a:rPr lang="en-US" sz="2800" dirty="0" err="1" smtClean="0"/>
              <a:t>kerja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anggaran</a:t>
            </a:r>
            <a:r>
              <a:rPr lang="en-US" sz="2800" dirty="0" smtClean="0"/>
              <a:t> </a:t>
            </a:r>
            <a:r>
              <a:rPr lang="en-US" sz="2800" dirty="0" err="1" smtClean="0"/>
              <a:t>sampai</a:t>
            </a:r>
            <a:r>
              <a:rPr lang="en-US" sz="2800" dirty="0" smtClean="0"/>
              <a:t> </a:t>
            </a:r>
            <a:r>
              <a:rPr lang="en-US" sz="2800" dirty="0" err="1" smtClean="0"/>
              <a:t>akhir</a:t>
            </a:r>
            <a:r>
              <a:rPr lang="en-US" sz="2800" dirty="0" smtClean="0"/>
              <a:t> </a:t>
            </a:r>
            <a:r>
              <a:rPr lang="en-US" sz="2800" dirty="0" err="1" smtClean="0"/>
              <a:t>produksi</a:t>
            </a:r>
            <a:endParaRPr lang="en-US" sz="2800" dirty="0" smtClean="0"/>
          </a:p>
          <a:p>
            <a:pPr marL="514350" indent="-514350" algn="just">
              <a:buAutoNum type="arabicPeriod"/>
            </a:pPr>
            <a:r>
              <a:rPr lang="en-US" sz="2800" dirty="0" err="1" smtClean="0"/>
              <a:t>akta</a:t>
            </a:r>
            <a:r>
              <a:rPr lang="en-US" sz="2800" dirty="0" smtClean="0"/>
              <a:t> </a:t>
            </a:r>
            <a:r>
              <a:rPr lang="en-US" sz="2800" dirty="0" err="1" smtClean="0"/>
              <a:t>pendirian</a:t>
            </a:r>
            <a:r>
              <a:rPr lang="en-US" sz="2800" dirty="0" smtClean="0"/>
              <a:t> </a:t>
            </a:r>
            <a:r>
              <a:rPr lang="en-US" sz="2800" dirty="0" err="1" smtClean="0"/>
              <a:t>perusahaan</a:t>
            </a:r>
            <a:endParaRPr lang="en-US" sz="2800" dirty="0" smtClean="0"/>
          </a:p>
          <a:p>
            <a:pPr marL="514350" indent="-514350" algn="just">
              <a:buAutoNum type="arabicPeriod"/>
            </a:pPr>
            <a:r>
              <a:rPr lang="en-US" sz="2800" dirty="0" err="1" smtClean="0"/>
              <a:t>Perjanjian</a:t>
            </a:r>
            <a:r>
              <a:rPr lang="en-US" sz="2800" dirty="0" smtClean="0"/>
              <a:t> </a:t>
            </a:r>
            <a:r>
              <a:rPr lang="en-US" sz="2800" dirty="0" err="1" smtClean="0"/>
              <a:t>kerja</a:t>
            </a:r>
            <a:r>
              <a:rPr lang="en-US" sz="2800" dirty="0" smtClean="0"/>
              <a:t> </a:t>
            </a:r>
            <a:r>
              <a:rPr lang="en-US" sz="2800" dirty="0" err="1" smtClean="0"/>
              <a:t>sama</a:t>
            </a:r>
            <a:r>
              <a:rPr lang="en-US" sz="2800" dirty="0" smtClean="0"/>
              <a:t> (</a:t>
            </a:r>
            <a:r>
              <a:rPr lang="en-US" sz="2800" i="1" dirty="0" smtClean="0"/>
              <a:t>joint venture</a:t>
            </a:r>
            <a:r>
              <a:rPr lang="en-US" sz="2800" dirty="0" smtClean="0"/>
              <a:t>) </a:t>
            </a:r>
            <a:r>
              <a:rPr lang="en-US" sz="2800" dirty="0" err="1" smtClean="0"/>
              <a:t>kalau</a:t>
            </a:r>
            <a:r>
              <a:rPr lang="en-US" sz="2800" dirty="0" smtClean="0"/>
              <a:t> modal </a:t>
            </a:r>
            <a:r>
              <a:rPr lang="en-US" sz="2800" dirty="0" err="1" smtClean="0"/>
              <a:t>majemuk</a:t>
            </a:r>
            <a:endParaRPr lang="en-US" sz="2800" dirty="0" smtClean="0"/>
          </a:p>
          <a:p>
            <a:pPr marL="514350" indent="-514350" algn="just">
              <a:buAutoNum type="arabicPeriod"/>
            </a:pPr>
            <a:endParaRPr lang="en-US" sz="2800" dirty="0" smtClean="0"/>
          </a:p>
          <a:p>
            <a:pPr algn="just"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Continue…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59436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b="1" dirty="0" err="1" smtClean="0"/>
              <a:t>Hak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Kewajiban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pihak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PKP2B</a:t>
            </a:r>
          </a:p>
          <a:p>
            <a:pPr algn="just">
              <a:buNone/>
            </a:pPr>
            <a:r>
              <a:rPr lang="en-US" sz="2400" b="1" dirty="0" err="1" smtClean="0"/>
              <a:t>Kewajiban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kontraktor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swasta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non-</a:t>
            </a:r>
            <a:r>
              <a:rPr lang="en-US" sz="2400" b="1" dirty="0" err="1" smtClean="0"/>
              <a:t>swasta</a:t>
            </a:r>
            <a:r>
              <a:rPr lang="en-US" sz="2400" b="1" dirty="0" smtClean="0"/>
              <a:t>)</a:t>
            </a:r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Menyerahkan</a:t>
            </a:r>
            <a:r>
              <a:rPr lang="en-US" sz="2400" dirty="0" smtClean="0"/>
              <a:t> 13,5 % </a:t>
            </a:r>
            <a:r>
              <a:rPr lang="en-US" sz="2400" dirty="0" err="1" smtClean="0"/>
              <a:t>keuntungan</a:t>
            </a:r>
            <a:r>
              <a:rPr lang="en-US" sz="2400" dirty="0" smtClean="0"/>
              <a:t> </a:t>
            </a:r>
            <a:r>
              <a:rPr lang="en-US" sz="2400" dirty="0" err="1" smtClean="0"/>
              <a:t>produksi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negara</a:t>
            </a:r>
            <a:endParaRPr lang="en-US" sz="2400" dirty="0" smtClean="0"/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Menutup</a:t>
            </a:r>
            <a:r>
              <a:rPr lang="en-US" sz="2400" dirty="0" smtClean="0"/>
              <a:t> </a:t>
            </a:r>
            <a:r>
              <a:rPr lang="en-US" sz="2400" dirty="0" err="1" smtClean="0"/>
              <a:t>biaya</a:t>
            </a:r>
            <a:r>
              <a:rPr lang="en-US" sz="2400" dirty="0" smtClean="0"/>
              <a:t> </a:t>
            </a:r>
            <a:r>
              <a:rPr lang="en-US" sz="2400" dirty="0" err="1" smtClean="0"/>
              <a:t>produksi</a:t>
            </a:r>
            <a:endParaRPr lang="en-US" sz="2400" dirty="0" smtClean="0"/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Membayar</a:t>
            </a:r>
            <a:r>
              <a:rPr lang="en-US" sz="2400" dirty="0" smtClean="0"/>
              <a:t> </a:t>
            </a:r>
            <a:r>
              <a:rPr lang="en-US" sz="2400" dirty="0" err="1" smtClean="0"/>
              <a:t>pajak</a:t>
            </a:r>
            <a:r>
              <a:rPr lang="en-US" sz="2400" dirty="0" smtClean="0"/>
              <a:t> = 10 </a:t>
            </a:r>
            <a:r>
              <a:rPr lang="en-US" sz="2400" dirty="0" err="1" smtClean="0"/>
              <a:t>th</a:t>
            </a:r>
            <a:r>
              <a:rPr lang="en-US" sz="2400" dirty="0" smtClean="0"/>
              <a:t> </a:t>
            </a:r>
            <a:r>
              <a:rPr lang="en-US" sz="2400" dirty="0" err="1" smtClean="0"/>
              <a:t>pertama</a:t>
            </a:r>
            <a:r>
              <a:rPr lang="en-US" sz="2400" dirty="0" smtClean="0"/>
              <a:t> (35%), 11 </a:t>
            </a:r>
            <a:r>
              <a:rPr lang="en-US" sz="2400" dirty="0" err="1" smtClean="0"/>
              <a:t>th</a:t>
            </a:r>
            <a:r>
              <a:rPr lang="en-US" sz="2400" dirty="0" smtClean="0"/>
              <a:t> </a:t>
            </a:r>
            <a:r>
              <a:rPr lang="en-US" sz="2400" dirty="0" err="1" smtClean="0"/>
              <a:t>berikut</a:t>
            </a:r>
            <a:r>
              <a:rPr lang="en-US" sz="2400" dirty="0" smtClean="0"/>
              <a:t> (45%)</a:t>
            </a:r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Iuran</a:t>
            </a:r>
            <a:r>
              <a:rPr lang="en-US" sz="2400" dirty="0" smtClean="0"/>
              <a:t> PBB</a:t>
            </a:r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Pajak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pungutan</a:t>
            </a:r>
            <a:r>
              <a:rPr lang="en-US" sz="2400" dirty="0" smtClean="0"/>
              <a:t> </a:t>
            </a:r>
            <a:r>
              <a:rPr lang="en-US" sz="2400" dirty="0" err="1" smtClean="0"/>
              <a:t>daerah</a:t>
            </a:r>
            <a:r>
              <a:rPr lang="en-US" sz="2400" dirty="0" smtClean="0"/>
              <a:t> (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rangka</a:t>
            </a:r>
            <a:r>
              <a:rPr lang="en-US" sz="2400" dirty="0" smtClean="0"/>
              <a:t> OTDA)</a:t>
            </a:r>
          </a:p>
          <a:p>
            <a:pPr marL="514350" indent="-514350" algn="just">
              <a:buAutoNum type="arabicPeriod"/>
            </a:pPr>
            <a:r>
              <a:rPr lang="en-US" sz="2400" dirty="0" err="1" smtClean="0"/>
              <a:t>Mengutamakan</a:t>
            </a:r>
            <a:r>
              <a:rPr lang="en-US" sz="2400" dirty="0" smtClean="0"/>
              <a:t> </a:t>
            </a:r>
            <a:r>
              <a:rPr lang="en-US" sz="2400" dirty="0" err="1" smtClean="0"/>
              <a:t>tenaga</a:t>
            </a:r>
            <a:r>
              <a:rPr lang="en-US" sz="2400" dirty="0" smtClean="0"/>
              <a:t> </a:t>
            </a:r>
            <a:r>
              <a:rPr lang="en-US" sz="2400" dirty="0" err="1" smtClean="0"/>
              <a:t>kerja</a:t>
            </a:r>
            <a:r>
              <a:rPr lang="en-US" sz="2400" dirty="0" smtClean="0"/>
              <a:t> Indonesia</a:t>
            </a:r>
          </a:p>
          <a:p>
            <a:pPr marL="514350" indent="-514350" algn="just">
              <a:buNone/>
            </a:pPr>
            <a:r>
              <a:rPr lang="en-US" sz="2400" b="1" dirty="0" err="1" smtClean="0"/>
              <a:t>Hak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kontraktor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swasta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non-</a:t>
            </a:r>
            <a:r>
              <a:rPr lang="en-US" sz="2400" b="1" dirty="0" err="1" smtClean="0"/>
              <a:t>swasta</a:t>
            </a:r>
            <a:r>
              <a:rPr lang="en-US" sz="2400" b="1" dirty="0" smtClean="0"/>
              <a:t>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err="1" smtClean="0"/>
              <a:t>Hak</a:t>
            </a:r>
            <a:r>
              <a:rPr lang="en-US" sz="2400" dirty="0" smtClean="0"/>
              <a:t> </a:t>
            </a:r>
            <a:r>
              <a:rPr lang="en-US" sz="2400" dirty="0" err="1" smtClean="0"/>
              <a:t>eksplorasi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ekploitasi</a:t>
            </a:r>
            <a:r>
              <a:rPr lang="en-US" sz="2400" dirty="0" smtClean="0"/>
              <a:t> </a:t>
            </a:r>
            <a:r>
              <a:rPr lang="en-US" sz="2400" dirty="0" err="1" smtClean="0"/>
              <a:t>kawasan</a:t>
            </a:r>
            <a:r>
              <a:rPr lang="en-US" sz="2400" dirty="0" smtClean="0"/>
              <a:t> </a:t>
            </a:r>
            <a:r>
              <a:rPr lang="en-US" sz="2400" dirty="0" err="1" smtClean="0"/>
              <a:t>tambang</a:t>
            </a:r>
            <a:endParaRPr lang="en-US" sz="24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err="1" smtClean="0"/>
              <a:t>Bebas</a:t>
            </a:r>
            <a:r>
              <a:rPr lang="en-US" sz="2400" dirty="0" smtClean="0"/>
              <a:t> </a:t>
            </a:r>
            <a:r>
              <a:rPr lang="en-US" sz="2400" dirty="0" err="1" smtClean="0"/>
              <a:t>bea</a:t>
            </a:r>
            <a:r>
              <a:rPr lang="en-US" sz="2400" dirty="0" smtClean="0"/>
              <a:t> </a:t>
            </a:r>
            <a:r>
              <a:rPr lang="en-US" sz="2400" dirty="0" err="1" smtClean="0"/>
              <a:t>masuk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pungutan</a:t>
            </a:r>
            <a:r>
              <a:rPr lang="en-US" sz="2400" dirty="0" smtClean="0"/>
              <a:t> </a:t>
            </a:r>
            <a:r>
              <a:rPr lang="en-US" sz="2400" dirty="0" err="1" smtClean="0"/>
              <a:t>impor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perlengkapan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alat</a:t>
            </a:r>
            <a:r>
              <a:rPr lang="en-US" sz="2400" dirty="0" smtClean="0"/>
              <a:t> </a:t>
            </a:r>
            <a:r>
              <a:rPr lang="en-US" sz="2400" dirty="0" err="1" smtClean="0"/>
              <a:t>tambang</a:t>
            </a:r>
            <a:endParaRPr lang="en-US" sz="24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err="1" smtClean="0"/>
              <a:t>Menggunakan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peralatan</a:t>
            </a:r>
            <a:r>
              <a:rPr lang="en-US" sz="2400" dirty="0" smtClean="0"/>
              <a:t> </a:t>
            </a:r>
            <a:r>
              <a:rPr lang="en-US" sz="2400" dirty="0" err="1" smtClean="0"/>
              <a:t>tambang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dibeli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maksimal</a:t>
            </a:r>
            <a:endParaRPr lang="en-US" sz="2400" dirty="0" smtClean="0"/>
          </a:p>
          <a:p>
            <a:pPr marL="514350" indent="-514350" algn="just">
              <a:buNone/>
            </a:pPr>
            <a:endParaRPr lang="en-US" sz="2400" dirty="0" smtClean="0"/>
          </a:p>
          <a:p>
            <a:pPr marL="514350" indent="-514350" algn="just">
              <a:buAutoNum type="arabicPeriod"/>
            </a:pPr>
            <a:endParaRPr lang="en-US" sz="2400" dirty="0" smtClean="0"/>
          </a:p>
          <a:p>
            <a:pPr marL="514350" indent="-514350" algn="just">
              <a:buAutoNum type="arabicPeriod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Continue…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638800"/>
          </a:xfrm>
        </p:spPr>
        <p:txBody>
          <a:bodyPr/>
          <a:lstStyle/>
          <a:p>
            <a:pPr algn="just">
              <a:buNone/>
            </a:pPr>
            <a:r>
              <a:rPr lang="en-US" dirty="0" err="1" smtClean="0"/>
              <a:t>Berakhirnya</a:t>
            </a:r>
            <a:r>
              <a:rPr lang="en-US" dirty="0" smtClean="0"/>
              <a:t> PKP2B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Dikembalikan</a:t>
            </a:r>
            <a:r>
              <a:rPr lang="en-US" dirty="0" smtClean="0"/>
              <a:t>, </a:t>
            </a:r>
            <a:r>
              <a:rPr lang="en-US" dirty="0" err="1" smtClean="0"/>
              <a:t>bila</a:t>
            </a:r>
            <a:r>
              <a:rPr lang="en-US" dirty="0" smtClean="0"/>
              <a:t> : </a:t>
            </a:r>
            <a:r>
              <a:rPr lang="en-US" dirty="0" err="1" smtClean="0"/>
              <a:t>Pemegang</a:t>
            </a:r>
            <a:r>
              <a:rPr lang="en-US" dirty="0" smtClean="0"/>
              <a:t> </a:t>
            </a:r>
            <a:r>
              <a:rPr lang="en-US" dirty="0" err="1" smtClean="0"/>
              <a:t>izin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memenuhi</a:t>
            </a:r>
            <a:r>
              <a:rPr lang="en-US" dirty="0" smtClean="0"/>
              <a:t> </a:t>
            </a:r>
            <a:r>
              <a:rPr lang="en-US" dirty="0" err="1" smtClean="0"/>
              <a:t>persyaratan</a:t>
            </a:r>
            <a:r>
              <a:rPr lang="en-US" dirty="0" smtClean="0"/>
              <a:t> formal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Dibatalkan</a:t>
            </a:r>
            <a:r>
              <a:rPr lang="en-US" dirty="0" smtClean="0"/>
              <a:t>, </a:t>
            </a:r>
            <a:r>
              <a:rPr lang="en-US" dirty="0" err="1" smtClean="0"/>
              <a:t>bila</a:t>
            </a:r>
            <a:r>
              <a:rPr lang="en-US" dirty="0" smtClean="0"/>
              <a:t> : </a:t>
            </a:r>
            <a:r>
              <a:rPr lang="en-US" dirty="0" err="1" smtClean="0"/>
              <a:t>pemegang</a:t>
            </a:r>
            <a:r>
              <a:rPr lang="en-US" dirty="0" smtClean="0"/>
              <a:t> </a:t>
            </a:r>
            <a:r>
              <a:rPr lang="en-US" dirty="0" err="1" smtClean="0"/>
              <a:t>izin</a:t>
            </a:r>
            <a:r>
              <a:rPr lang="en-US" dirty="0" smtClean="0"/>
              <a:t> </a:t>
            </a:r>
            <a:r>
              <a:rPr lang="en-US" dirty="0" err="1" smtClean="0"/>
              <a:t>melanggar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(</a:t>
            </a:r>
            <a:r>
              <a:rPr lang="en-US" dirty="0" err="1" smtClean="0"/>
              <a:t>wanprestasi</a:t>
            </a:r>
            <a:r>
              <a:rPr lang="en-US" dirty="0" smtClean="0"/>
              <a:t>)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Habisnya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: </a:t>
            </a:r>
            <a:r>
              <a:rPr lang="en-US" dirty="0" err="1" smtClean="0"/>
              <a:t>berakhir</a:t>
            </a:r>
            <a:r>
              <a:rPr lang="en-US" dirty="0" smtClean="0"/>
              <a:t> </a:t>
            </a:r>
            <a:r>
              <a:rPr lang="en-US" dirty="0" err="1" smtClean="0"/>
              <a:t>demi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(</a:t>
            </a:r>
            <a:r>
              <a:rPr lang="en-US" dirty="0" err="1" smtClean="0"/>
              <a:t>sah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MIGAS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102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dirty="0" err="1" smtClean="0"/>
              <a:t>Minyak</a:t>
            </a:r>
            <a:r>
              <a:rPr lang="en-US" dirty="0" smtClean="0"/>
              <a:t> </a:t>
            </a:r>
            <a:r>
              <a:rPr lang="en-US" dirty="0" err="1" smtClean="0"/>
              <a:t>Bumi</a:t>
            </a:r>
            <a:r>
              <a:rPr lang="en-US" dirty="0" smtClean="0"/>
              <a:t> (Petroleum) = </a:t>
            </a:r>
            <a:r>
              <a:rPr lang="en-US" i="1" dirty="0" smtClean="0"/>
              <a:t>Crude oil</a:t>
            </a:r>
            <a:r>
              <a:rPr lang="en-US" dirty="0" smtClean="0"/>
              <a:t>/</a:t>
            </a:r>
            <a:r>
              <a:rPr lang="en-US" dirty="0" err="1" smtClean="0"/>
              <a:t>minyak</a:t>
            </a:r>
            <a:r>
              <a:rPr lang="en-US" dirty="0" smtClean="0"/>
              <a:t> </a:t>
            </a:r>
            <a:r>
              <a:rPr lang="en-US" dirty="0" err="1" smtClean="0"/>
              <a:t>mentah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Gas </a:t>
            </a:r>
            <a:r>
              <a:rPr lang="en-US" dirty="0" err="1" smtClean="0"/>
              <a:t>Bumi</a:t>
            </a:r>
            <a:r>
              <a:rPr lang="en-US" dirty="0" smtClean="0"/>
              <a:t> = </a:t>
            </a:r>
            <a:r>
              <a:rPr lang="en-US" i="1" dirty="0" smtClean="0"/>
              <a:t>Natural gas</a:t>
            </a:r>
          </a:p>
          <a:p>
            <a:pPr algn="just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Hukum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Positif</a:t>
            </a:r>
            <a:r>
              <a:rPr lang="en-US" b="1" dirty="0" smtClean="0">
                <a:solidFill>
                  <a:srgbClr val="FF0000"/>
                </a:solidFill>
              </a:rPr>
              <a:t> MIGAS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UU No.44/1960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Pertambangan</a:t>
            </a:r>
            <a:r>
              <a:rPr lang="en-US" dirty="0" smtClean="0"/>
              <a:t> MIGAS (ex)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UU No. 15/1962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Kewajiban</a:t>
            </a:r>
            <a:r>
              <a:rPr lang="en-US" dirty="0" smtClean="0"/>
              <a:t> Perusahaan </a:t>
            </a:r>
            <a:r>
              <a:rPr lang="en-US" dirty="0" err="1" smtClean="0"/>
              <a:t>Minyak</a:t>
            </a:r>
            <a:r>
              <a:rPr lang="en-US" dirty="0" smtClean="0"/>
              <a:t> </a:t>
            </a:r>
            <a:r>
              <a:rPr lang="en-US" dirty="0" err="1" smtClean="0"/>
              <a:t>memenuhi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negeri</a:t>
            </a:r>
            <a:r>
              <a:rPr lang="en-US" dirty="0" smtClean="0"/>
              <a:t> (ex)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UU No. 8/1971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Pertamina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smtClean="0"/>
              <a:t>UU No. 22/2001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Pertambangan</a:t>
            </a:r>
            <a:r>
              <a:rPr lang="en-US" dirty="0" smtClean="0"/>
              <a:t> MIGAS (new)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152400"/>
            <a:ext cx="8763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err="1" smtClean="0">
                <a:solidFill>
                  <a:srgbClr val="FF0000"/>
                </a:solidFill>
              </a:rPr>
              <a:t>Inti</a:t>
            </a:r>
            <a:r>
              <a:rPr lang="en-US" sz="2000" b="1" dirty="0" smtClean="0">
                <a:solidFill>
                  <a:srgbClr val="FF0000"/>
                </a:solidFill>
              </a:rPr>
              <a:t> sari </a:t>
            </a:r>
            <a:r>
              <a:rPr lang="en-US" sz="2000" b="1" dirty="0" err="1" smtClean="0">
                <a:solidFill>
                  <a:srgbClr val="FF0000"/>
                </a:solidFill>
              </a:rPr>
              <a:t>dari</a:t>
            </a:r>
            <a:r>
              <a:rPr lang="en-US" sz="2000" b="1" dirty="0" smtClean="0">
                <a:solidFill>
                  <a:srgbClr val="FF0000"/>
                </a:solidFill>
              </a:rPr>
              <a:t> UUD 1945 </a:t>
            </a:r>
            <a:r>
              <a:rPr lang="en-US" sz="2000" b="1" dirty="0" err="1" smtClean="0">
                <a:solidFill>
                  <a:srgbClr val="FF0000"/>
                </a:solidFill>
              </a:rPr>
              <a:t>Pasal</a:t>
            </a:r>
            <a:r>
              <a:rPr lang="en-US" sz="2000" b="1" dirty="0" smtClean="0">
                <a:solidFill>
                  <a:srgbClr val="FF0000"/>
                </a:solidFill>
              </a:rPr>
              <a:t> 33 :</a:t>
            </a:r>
          </a:p>
          <a:p>
            <a:pPr algn="just"/>
            <a:r>
              <a:rPr lang="en-US" sz="2000" dirty="0" err="1" smtClean="0"/>
              <a:t>Hak</a:t>
            </a:r>
            <a:r>
              <a:rPr lang="en-US" sz="2000" dirty="0" smtClean="0"/>
              <a:t> </a:t>
            </a:r>
            <a:r>
              <a:rPr lang="en-US" sz="2000" dirty="0" err="1" smtClean="0"/>
              <a:t>Penguasaan</a:t>
            </a:r>
            <a:r>
              <a:rPr lang="en-US" sz="2000" dirty="0" smtClean="0"/>
              <a:t> Negara </a:t>
            </a:r>
            <a:r>
              <a:rPr lang="en-US" sz="2000" dirty="0" err="1" smtClean="0"/>
              <a:t>berisi</a:t>
            </a:r>
            <a:r>
              <a:rPr lang="en-US" sz="2000" dirty="0" smtClean="0"/>
              <a:t> </a:t>
            </a:r>
            <a:r>
              <a:rPr lang="en-US" sz="2000" dirty="0" err="1" smtClean="0"/>
              <a:t>kewenangan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mengatur</a:t>
            </a:r>
            <a:r>
              <a:rPr lang="en-US" sz="2000" b="1" dirty="0" smtClean="0">
                <a:solidFill>
                  <a:srgbClr val="FF0000"/>
                </a:solidFill>
              </a:rPr>
              <a:t> , </a:t>
            </a:r>
            <a:r>
              <a:rPr lang="en-US" sz="2000" b="1" dirty="0" err="1" smtClean="0">
                <a:solidFill>
                  <a:srgbClr val="FF0000"/>
                </a:solidFill>
              </a:rPr>
              <a:t>mengurus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dan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mengawasi</a:t>
            </a:r>
            <a:r>
              <a:rPr lang="en-US" sz="2000" dirty="0" smtClean="0"/>
              <a:t> </a:t>
            </a:r>
            <a:r>
              <a:rPr lang="en-US" sz="2000" dirty="0" err="1" smtClean="0"/>
              <a:t>pengelolaan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pengusahaan</a:t>
            </a:r>
            <a:r>
              <a:rPr lang="en-US" sz="2000" dirty="0" smtClean="0"/>
              <a:t> </a:t>
            </a:r>
            <a:r>
              <a:rPr lang="en-US" sz="2000" dirty="0" err="1" smtClean="0"/>
              <a:t>bahan</a:t>
            </a:r>
            <a:r>
              <a:rPr lang="en-US" sz="2000" dirty="0" smtClean="0"/>
              <a:t> </a:t>
            </a:r>
            <a:r>
              <a:rPr lang="en-US" sz="2000" dirty="0" err="1" smtClean="0"/>
              <a:t>galian</a:t>
            </a:r>
            <a:r>
              <a:rPr lang="en-US" sz="2000" dirty="0" smtClean="0"/>
              <a:t>, </a:t>
            </a:r>
            <a:r>
              <a:rPr lang="en-US" sz="2000" dirty="0" err="1" smtClean="0"/>
              <a:t>serta</a:t>
            </a:r>
            <a:r>
              <a:rPr lang="en-US" sz="2000" dirty="0" smtClean="0"/>
              <a:t> </a:t>
            </a:r>
            <a:r>
              <a:rPr lang="en-US" sz="2000" dirty="0" err="1" smtClean="0"/>
              <a:t>kewajiban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mempergunakannya</a:t>
            </a:r>
            <a:r>
              <a:rPr lang="en-US" sz="2000" dirty="0" smtClean="0"/>
              <a:t> </a:t>
            </a:r>
            <a:r>
              <a:rPr lang="en-US" sz="2000" dirty="0" err="1" smtClean="0"/>
              <a:t>sebesar-besarnya</a:t>
            </a:r>
            <a:r>
              <a:rPr lang="en-US" sz="2000" dirty="0" smtClean="0"/>
              <a:t> </a:t>
            </a:r>
            <a:r>
              <a:rPr lang="en-US" sz="2000" dirty="0" err="1" smtClean="0"/>
              <a:t>demi</a:t>
            </a:r>
            <a:r>
              <a:rPr lang="en-US" sz="2000" dirty="0" smtClean="0"/>
              <a:t> </a:t>
            </a:r>
            <a:r>
              <a:rPr lang="en-US" sz="2000" dirty="0" err="1" smtClean="0"/>
              <a:t>kemakmuran</a:t>
            </a:r>
            <a:r>
              <a:rPr lang="en-US" sz="2000" dirty="0" smtClean="0"/>
              <a:t> </a:t>
            </a:r>
            <a:r>
              <a:rPr lang="en-US" sz="2000" dirty="0" err="1" smtClean="0"/>
              <a:t>rakyat</a:t>
            </a:r>
            <a:r>
              <a:rPr lang="en-US" sz="2000" dirty="0" smtClean="0"/>
              <a:t>.</a:t>
            </a:r>
          </a:p>
          <a:p>
            <a:pPr algn="just"/>
            <a:r>
              <a:rPr lang="en-US" sz="2000" dirty="0" err="1" smtClean="0"/>
              <a:t>Perekonomian</a:t>
            </a:r>
            <a:r>
              <a:rPr lang="en-US" sz="2000" dirty="0" smtClean="0"/>
              <a:t> </a:t>
            </a:r>
            <a:r>
              <a:rPr lang="en-US" sz="2000" dirty="0" err="1" smtClean="0"/>
              <a:t>nasional</a:t>
            </a:r>
            <a:r>
              <a:rPr lang="en-US" sz="2000" dirty="0" smtClean="0"/>
              <a:t> </a:t>
            </a:r>
            <a:r>
              <a:rPr lang="en-US" sz="2000" dirty="0" err="1" smtClean="0"/>
              <a:t>diselenggarakan</a:t>
            </a:r>
            <a:r>
              <a:rPr lang="en-US" sz="2000" dirty="0" smtClean="0"/>
              <a:t> 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atas</a:t>
            </a:r>
            <a:r>
              <a:rPr lang="en-US" sz="2000" dirty="0" smtClean="0"/>
              <a:t> </a:t>
            </a:r>
            <a:r>
              <a:rPr lang="en-US" sz="2000" dirty="0" err="1" smtClean="0"/>
              <a:t>prinsip</a:t>
            </a:r>
            <a:r>
              <a:rPr lang="en-US" sz="2000" dirty="0" smtClean="0"/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kebersamaan</a:t>
            </a:r>
            <a:r>
              <a:rPr lang="en-US" sz="2000" b="1" dirty="0" smtClean="0">
                <a:solidFill>
                  <a:srgbClr val="FF0000"/>
                </a:solidFill>
              </a:rPr>
              <a:t>, </a:t>
            </a:r>
            <a:r>
              <a:rPr lang="en-US" sz="2000" b="1" dirty="0" err="1" smtClean="0">
                <a:solidFill>
                  <a:srgbClr val="FF0000"/>
                </a:solidFill>
              </a:rPr>
              <a:t>efisiensi</a:t>
            </a:r>
            <a:r>
              <a:rPr lang="en-US" sz="2000" b="1" dirty="0" smtClean="0">
                <a:solidFill>
                  <a:srgbClr val="FF0000"/>
                </a:solidFill>
              </a:rPr>
              <a:t>, </a:t>
            </a:r>
            <a:r>
              <a:rPr lang="en-US" sz="2000" b="1" dirty="0" err="1" smtClean="0">
                <a:solidFill>
                  <a:srgbClr val="FF0000"/>
                </a:solidFill>
              </a:rPr>
              <a:t>berkeadilan</a:t>
            </a:r>
            <a:r>
              <a:rPr lang="en-US" sz="2000" b="1" dirty="0" smtClean="0">
                <a:solidFill>
                  <a:srgbClr val="FF0000"/>
                </a:solidFill>
              </a:rPr>
              <a:t>, </a:t>
            </a:r>
            <a:r>
              <a:rPr lang="en-US" sz="2000" b="1" dirty="0" err="1" smtClean="0">
                <a:solidFill>
                  <a:srgbClr val="FF0000"/>
                </a:solidFill>
              </a:rPr>
              <a:t>berkelanjutan</a:t>
            </a:r>
            <a:r>
              <a:rPr lang="en-US" sz="2000" b="1" dirty="0" smtClean="0">
                <a:solidFill>
                  <a:srgbClr val="FF0000"/>
                </a:solidFill>
              </a:rPr>
              <a:t>, </a:t>
            </a:r>
            <a:r>
              <a:rPr lang="en-US" sz="2000" b="1" dirty="0" err="1" smtClean="0">
                <a:solidFill>
                  <a:srgbClr val="FF0000"/>
                </a:solidFill>
              </a:rPr>
              <a:t>berwawasan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lingkungan</a:t>
            </a:r>
            <a:r>
              <a:rPr lang="en-US" sz="2000" b="1" dirty="0" smtClean="0">
                <a:solidFill>
                  <a:srgbClr val="FF0000"/>
                </a:solidFill>
              </a:rPr>
              <a:t>, </a:t>
            </a:r>
            <a:r>
              <a:rPr lang="en-US" sz="2000" b="1" dirty="0" err="1" smtClean="0">
                <a:solidFill>
                  <a:srgbClr val="FF0000"/>
                </a:solidFill>
              </a:rPr>
              <a:t>kemandirian</a:t>
            </a:r>
            <a:r>
              <a:rPr lang="en-US" sz="2000" b="1" dirty="0" smtClean="0"/>
              <a:t> </a:t>
            </a:r>
            <a:r>
              <a:rPr lang="en-US" sz="2000" dirty="0" err="1" smtClean="0"/>
              <a:t>serta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menjaga</a:t>
            </a:r>
            <a:r>
              <a:rPr lang="en-US" sz="2000" dirty="0" smtClean="0"/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keseimbangan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kemajuan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dan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kesatuan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ekonomi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nasional</a:t>
            </a:r>
            <a:r>
              <a:rPr lang="en-US" sz="2000" b="1" dirty="0" smtClean="0">
                <a:solidFill>
                  <a:srgbClr val="FF0000"/>
                </a:solidFill>
              </a:rPr>
              <a:t>.</a:t>
            </a:r>
          </a:p>
          <a:p>
            <a:pPr algn="just"/>
            <a:r>
              <a:rPr lang="en-US" sz="2000" b="1" dirty="0" smtClean="0">
                <a:solidFill>
                  <a:srgbClr val="FF0000"/>
                </a:solidFill>
              </a:rPr>
              <a:t>UU No. 4/2009 </a:t>
            </a:r>
            <a:r>
              <a:rPr lang="en-US" sz="2000" b="1" dirty="0" err="1" smtClean="0">
                <a:solidFill>
                  <a:srgbClr val="FF0000"/>
                </a:solidFill>
              </a:rPr>
              <a:t>ttg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Pertambangan</a:t>
            </a:r>
            <a:r>
              <a:rPr lang="en-US" sz="2000" b="1" dirty="0" smtClean="0">
                <a:solidFill>
                  <a:srgbClr val="FF0000"/>
                </a:solidFill>
              </a:rPr>
              <a:t>.</a:t>
            </a:r>
          </a:p>
          <a:p>
            <a:pPr algn="just"/>
            <a:r>
              <a:rPr lang="en-US" sz="2000" b="1" dirty="0" err="1" smtClean="0">
                <a:solidFill>
                  <a:srgbClr val="FF0000"/>
                </a:solidFill>
              </a:rPr>
              <a:t>Pasal</a:t>
            </a:r>
            <a:r>
              <a:rPr lang="en-US" sz="2000" b="1" dirty="0" smtClean="0">
                <a:solidFill>
                  <a:srgbClr val="FF0000"/>
                </a:solidFill>
              </a:rPr>
              <a:t> 3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= </a:t>
            </a:r>
            <a:r>
              <a:rPr lang="en-US" sz="2000" dirty="0" err="1"/>
              <a:t>Pertambangan</a:t>
            </a:r>
            <a:r>
              <a:rPr lang="en-US" sz="2000" dirty="0"/>
              <a:t> mineral </a:t>
            </a:r>
            <a:r>
              <a:rPr lang="en-US" sz="2000" dirty="0" err="1"/>
              <a:t>dan</a:t>
            </a:r>
            <a:r>
              <a:rPr lang="en-US" sz="2000" dirty="0"/>
              <a:t>/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batubara</a:t>
            </a:r>
            <a:r>
              <a:rPr lang="en-US" sz="2000" dirty="0"/>
              <a:t> </a:t>
            </a:r>
            <a:r>
              <a:rPr lang="en-US" sz="2000" dirty="0" err="1" smtClean="0"/>
              <a:t>dikelola</a:t>
            </a:r>
            <a:r>
              <a:rPr lang="en-US" sz="2000" dirty="0" smtClean="0"/>
              <a:t> </a:t>
            </a:r>
            <a:r>
              <a:rPr lang="en-US" sz="2000" dirty="0" err="1" smtClean="0"/>
              <a:t>berasaskan</a:t>
            </a:r>
            <a:r>
              <a:rPr lang="en-US" sz="2000" dirty="0"/>
              <a:t>:</a:t>
            </a:r>
          </a:p>
          <a:p>
            <a:pPr algn="just"/>
            <a:r>
              <a:rPr lang="en-US" sz="2000" dirty="0"/>
              <a:t>a. </a:t>
            </a:r>
            <a:r>
              <a:rPr lang="en-US" sz="2000" dirty="0" err="1"/>
              <a:t>manfaat</a:t>
            </a:r>
            <a:r>
              <a:rPr lang="en-US" sz="2000" dirty="0"/>
              <a:t>, </a:t>
            </a:r>
            <a:r>
              <a:rPr lang="en-US" sz="2000" dirty="0" err="1"/>
              <a:t>keadilan</a:t>
            </a:r>
            <a:r>
              <a:rPr lang="en-US" sz="2000" dirty="0"/>
              <a:t>,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keseimbangan</a:t>
            </a:r>
            <a:r>
              <a:rPr lang="en-US" sz="2000" dirty="0"/>
              <a:t>;</a:t>
            </a:r>
          </a:p>
          <a:p>
            <a:pPr algn="just"/>
            <a:r>
              <a:rPr lang="nn-NO" sz="2000" dirty="0"/>
              <a:t>b. keberpihakan kepada kepentingan bangsa;</a:t>
            </a:r>
          </a:p>
          <a:p>
            <a:pPr algn="just"/>
            <a:r>
              <a:rPr lang="en-US" sz="2000" dirty="0"/>
              <a:t>c. </a:t>
            </a:r>
            <a:r>
              <a:rPr lang="en-US" sz="2000" dirty="0" err="1"/>
              <a:t>partisipatif</a:t>
            </a:r>
            <a:r>
              <a:rPr lang="en-US" sz="2000" dirty="0"/>
              <a:t>, </a:t>
            </a:r>
            <a:r>
              <a:rPr lang="en-US" sz="2000" dirty="0" err="1"/>
              <a:t>transparansi</a:t>
            </a:r>
            <a:r>
              <a:rPr lang="en-US" sz="2000" dirty="0"/>
              <a:t>,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akuntabilitas</a:t>
            </a:r>
            <a:r>
              <a:rPr lang="en-US" sz="2000" dirty="0"/>
              <a:t>;</a:t>
            </a:r>
          </a:p>
          <a:p>
            <a:pPr algn="just"/>
            <a:r>
              <a:rPr lang="en-US" sz="2000" dirty="0"/>
              <a:t>d. </a:t>
            </a:r>
            <a:r>
              <a:rPr lang="en-US" sz="2000" dirty="0" err="1"/>
              <a:t>berkelanjutan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berwawasan</a:t>
            </a:r>
            <a:r>
              <a:rPr lang="en-US" sz="2000" dirty="0"/>
              <a:t> </a:t>
            </a:r>
            <a:r>
              <a:rPr lang="en-US" sz="2000" dirty="0" err="1"/>
              <a:t>lingkungan</a:t>
            </a:r>
            <a:r>
              <a:rPr lang="en-US" sz="2000" dirty="0" smtClean="0"/>
              <a:t>.</a:t>
            </a:r>
          </a:p>
          <a:p>
            <a:pPr algn="just"/>
            <a:r>
              <a:rPr lang="en-US" sz="2000" b="1" dirty="0" err="1">
                <a:solidFill>
                  <a:srgbClr val="FF0000"/>
                </a:solidFill>
              </a:rPr>
              <a:t>Pasal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34</a:t>
            </a:r>
            <a:r>
              <a:rPr lang="en-US" sz="2000" dirty="0" smtClean="0">
                <a:solidFill>
                  <a:srgbClr val="FF0000"/>
                </a:solidFill>
              </a:rPr>
              <a:t> = </a:t>
            </a:r>
            <a:r>
              <a:rPr lang="en-US" sz="2000" b="1" dirty="0" smtClean="0">
                <a:solidFill>
                  <a:srgbClr val="FF0000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1)</a:t>
            </a:r>
            <a:r>
              <a:rPr lang="en-US" sz="2000" dirty="0"/>
              <a:t> Usaha </a:t>
            </a:r>
            <a:r>
              <a:rPr lang="en-US" sz="2000" dirty="0" err="1"/>
              <a:t>pertambangan</a:t>
            </a:r>
            <a:r>
              <a:rPr lang="en-US" sz="2000" dirty="0"/>
              <a:t> </a:t>
            </a:r>
            <a:r>
              <a:rPr lang="en-US" sz="2000" dirty="0" err="1"/>
              <a:t>dikelompokkan</a:t>
            </a:r>
            <a:r>
              <a:rPr lang="en-US" sz="2000" dirty="0"/>
              <a:t> </a:t>
            </a:r>
            <a:r>
              <a:rPr lang="en-US" sz="2000" dirty="0" err="1"/>
              <a:t>atas</a:t>
            </a:r>
            <a:r>
              <a:rPr lang="en-US" sz="2000" dirty="0"/>
              <a:t>:</a:t>
            </a:r>
          </a:p>
          <a:p>
            <a:pPr algn="just"/>
            <a:r>
              <a:rPr lang="en-US" sz="2000" dirty="0"/>
              <a:t>a. </a:t>
            </a:r>
            <a:r>
              <a:rPr lang="en-US" sz="2000" dirty="0" err="1"/>
              <a:t>pertambangan</a:t>
            </a:r>
            <a:r>
              <a:rPr lang="en-US" sz="2000" dirty="0"/>
              <a:t> mineral; </a:t>
            </a:r>
            <a:r>
              <a:rPr lang="en-US" sz="2000" dirty="0" err="1"/>
              <a:t>dan</a:t>
            </a:r>
            <a:endParaRPr lang="en-US" sz="2000" dirty="0"/>
          </a:p>
          <a:p>
            <a:pPr algn="just"/>
            <a:r>
              <a:rPr lang="en-US" sz="2000" dirty="0"/>
              <a:t>b. </a:t>
            </a:r>
            <a:r>
              <a:rPr lang="en-US" sz="2000" dirty="0" err="1"/>
              <a:t>pertambangan</a:t>
            </a:r>
            <a:r>
              <a:rPr lang="en-US" sz="2000" dirty="0"/>
              <a:t> </a:t>
            </a:r>
            <a:r>
              <a:rPr lang="en-US" sz="2000" dirty="0" err="1"/>
              <a:t>batubara</a:t>
            </a:r>
            <a:r>
              <a:rPr lang="en-US" sz="2000" dirty="0"/>
              <a:t>.</a:t>
            </a:r>
          </a:p>
          <a:p>
            <a:pPr algn="just"/>
            <a:r>
              <a:rPr lang="es-ES" sz="2000" b="1" dirty="0">
                <a:solidFill>
                  <a:srgbClr val="FF0000"/>
                </a:solidFill>
              </a:rPr>
              <a:t>(2)</a:t>
            </a:r>
            <a:r>
              <a:rPr lang="es-ES" sz="2000" dirty="0"/>
              <a:t> </a:t>
            </a:r>
            <a:r>
              <a:rPr lang="es-ES" sz="2000" dirty="0" err="1"/>
              <a:t>Pertambangan</a:t>
            </a:r>
            <a:r>
              <a:rPr lang="es-ES" sz="2000" dirty="0"/>
              <a:t> mineral </a:t>
            </a:r>
            <a:r>
              <a:rPr lang="pt-BR" sz="2000" dirty="0" smtClean="0"/>
              <a:t>digolongkan </a:t>
            </a:r>
            <a:r>
              <a:rPr lang="pt-BR" sz="2000" dirty="0"/>
              <a:t>atas:</a:t>
            </a:r>
          </a:p>
          <a:p>
            <a:pPr algn="just"/>
            <a:r>
              <a:rPr lang="en-US" sz="2000" dirty="0"/>
              <a:t>a. </a:t>
            </a:r>
            <a:r>
              <a:rPr lang="en-US" sz="2000" dirty="0" err="1"/>
              <a:t>pertambangan</a:t>
            </a:r>
            <a:r>
              <a:rPr lang="en-US" sz="2000" dirty="0"/>
              <a:t> mineral </a:t>
            </a:r>
            <a:r>
              <a:rPr lang="en-US" sz="2000" dirty="0" err="1"/>
              <a:t>radioaktif</a:t>
            </a:r>
            <a:r>
              <a:rPr lang="en-US" sz="2000" dirty="0"/>
              <a:t>;</a:t>
            </a:r>
          </a:p>
          <a:p>
            <a:pPr algn="just"/>
            <a:r>
              <a:rPr lang="en-US" sz="2000" dirty="0"/>
              <a:t>b. </a:t>
            </a:r>
            <a:r>
              <a:rPr lang="en-US" sz="2000" dirty="0" err="1"/>
              <a:t>pertambangan</a:t>
            </a:r>
            <a:r>
              <a:rPr lang="en-US" sz="2000" dirty="0"/>
              <a:t> mineral </a:t>
            </a:r>
            <a:r>
              <a:rPr lang="en-US" sz="2000" dirty="0" err="1"/>
              <a:t>logam</a:t>
            </a:r>
            <a:r>
              <a:rPr lang="en-US" sz="2000" dirty="0"/>
              <a:t>;</a:t>
            </a:r>
          </a:p>
          <a:p>
            <a:pPr algn="just"/>
            <a:r>
              <a:rPr lang="en-US" sz="2000" dirty="0"/>
              <a:t>c. </a:t>
            </a:r>
            <a:r>
              <a:rPr lang="en-US" sz="2000" dirty="0" err="1"/>
              <a:t>pertambangan</a:t>
            </a:r>
            <a:r>
              <a:rPr lang="en-US" sz="2000" dirty="0"/>
              <a:t> mineral </a:t>
            </a:r>
            <a:r>
              <a:rPr lang="en-US" sz="2000" dirty="0" err="1"/>
              <a:t>bukan</a:t>
            </a:r>
            <a:r>
              <a:rPr lang="en-US" sz="2000" dirty="0"/>
              <a:t> </a:t>
            </a:r>
            <a:r>
              <a:rPr lang="en-US" sz="2000" dirty="0" err="1"/>
              <a:t>logam</a:t>
            </a:r>
            <a:r>
              <a:rPr lang="en-US" sz="2000" dirty="0"/>
              <a:t>; </a:t>
            </a:r>
            <a:r>
              <a:rPr lang="en-US" sz="2000" dirty="0" err="1"/>
              <a:t>dan</a:t>
            </a:r>
            <a:endParaRPr lang="en-US" sz="2000" dirty="0"/>
          </a:p>
          <a:p>
            <a:pPr algn="just"/>
            <a:r>
              <a:rPr lang="en-US" sz="2000" dirty="0"/>
              <a:t>d. </a:t>
            </a:r>
            <a:r>
              <a:rPr lang="en-US" sz="2000" dirty="0" err="1"/>
              <a:t>pertambangan</a:t>
            </a:r>
            <a:r>
              <a:rPr lang="en-US" sz="2000" dirty="0"/>
              <a:t> </a:t>
            </a:r>
            <a:r>
              <a:rPr lang="en-US" sz="2000" dirty="0" err="1"/>
              <a:t>batuan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eta_WK_aktif_RI_ML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701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IPAD_1_A4"/>
          <p:cNvPicPr>
            <a:picLocks noChangeAspect="1" noChangeArrowheads="1"/>
          </p:cNvPicPr>
          <p:nvPr/>
        </p:nvPicPr>
        <p:blipFill>
          <a:blip r:embed="rId2"/>
          <a:srcRect l="3792" t="12823" r="5064" b="5986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57150">
            <a:solidFill>
              <a:srgbClr val="FFFFFF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Idealitas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Pertambangan</a:t>
            </a:r>
            <a:r>
              <a:rPr lang="en-US" b="1" dirty="0" smtClean="0">
                <a:solidFill>
                  <a:srgbClr val="FF0000"/>
                </a:solidFill>
              </a:rPr>
              <a:t> MIGAS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562600"/>
          </a:xfrm>
        </p:spPr>
        <p:txBody>
          <a:bodyPr>
            <a:normAutofit lnSpcReduction="10000"/>
          </a:bodyPr>
          <a:lstStyle/>
          <a:p>
            <a:pPr marL="514350" indent="-514350" algn="just">
              <a:buAutoNum type="arabicPeriod"/>
            </a:pPr>
            <a:r>
              <a:rPr lang="en-US" dirty="0" err="1" smtClean="0"/>
              <a:t>Guna</a:t>
            </a:r>
            <a:r>
              <a:rPr lang="en-US" dirty="0" smtClean="0"/>
              <a:t> </a:t>
            </a:r>
            <a:r>
              <a:rPr lang="en-US" dirty="0" err="1" smtClean="0"/>
              <a:t>terwujudnya</a:t>
            </a:r>
            <a:r>
              <a:rPr lang="en-US" dirty="0" smtClean="0"/>
              <a:t> </a:t>
            </a:r>
            <a:r>
              <a:rPr lang="en-US" dirty="0" err="1" smtClean="0"/>
              <a:t>Kesejahteraan</a:t>
            </a:r>
            <a:r>
              <a:rPr lang="en-US" dirty="0" smtClean="0"/>
              <a:t> </a:t>
            </a:r>
            <a:r>
              <a:rPr lang="en-US" dirty="0" err="1" smtClean="0"/>
              <a:t>rakyat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smtClean="0"/>
              <a:t>MIGAS </a:t>
            </a:r>
            <a:r>
              <a:rPr lang="en-US" dirty="0" err="1" smtClean="0"/>
              <a:t>adalah</a:t>
            </a:r>
            <a:r>
              <a:rPr lang="en-US" dirty="0" smtClean="0"/>
              <a:t> un-renewable resources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dikuasai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dipergunakan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hajat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(</a:t>
            </a:r>
            <a:r>
              <a:rPr lang="en-US" dirty="0" err="1" smtClean="0"/>
              <a:t>Pasal</a:t>
            </a:r>
            <a:r>
              <a:rPr lang="en-US" dirty="0" smtClean="0"/>
              <a:t> 33) 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tambah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pertumbuhan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pertambangan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mandiri</a:t>
            </a:r>
            <a:r>
              <a:rPr lang="en-US" dirty="0" smtClean="0"/>
              <a:t>, </a:t>
            </a:r>
            <a:r>
              <a:rPr lang="en-US" dirty="0" err="1" smtClean="0"/>
              <a:t>handal</a:t>
            </a:r>
            <a:r>
              <a:rPr lang="en-US" dirty="0" smtClean="0"/>
              <a:t>, </a:t>
            </a:r>
            <a:r>
              <a:rPr lang="en-US" dirty="0" err="1" smtClean="0"/>
              <a:t>transparan</a:t>
            </a:r>
            <a:r>
              <a:rPr lang="en-US" dirty="0" smtClean="0"/>
              <a:t>, </a:t>
            </a:r>
            <a:r>
              <a:rPr lang="en-US" dirty="0" err="1" smtClean="0"/>
              <a:t>berdaya</a:t>
            </a:r>
            <a:r>
              <a:rPr lang="en-US" dirty="0" smtClean="0"/>
              <a:t> </a:t>
            </a:r>
            <a:r>
              <a:rPr lang="en-US" dirty="0" err="1" smtClean="0"/>
              <a:t>saing</a:t>
            </a:r>
            <a:r>
              <a:rPr lang="en-US" dirty="0" smtClean="0"/>
              <a:t>, </a:t>
            </a:r>
            <a:r>
              <a:rPr lang="en-US" dirty="0" err="1" smtClean="0"/>
              <a:t>efisien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berwawasan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smtClean="0"/>
              <a:t>Program CSR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berjalan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berkelanjutan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Usaha MIGAS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486400"/>
          </a:xfrm>
        </p:spPr>
        <p:txBody>
          <a:bodyPr/>
          <a:lstStyle/>
          <a:p>
            <a:pPr algn="just"/>
            <a:r>
              <a:rPr lang="en-US" b="1" dirty="0" smtClean="0">
                <a:solidFill>
                  <a:srgbClr val="FF0000"/>
                </a:solidFill>
              </a:rPr>
              <a:t>Usaha </a:t>
            </a:r>
            <a:r>
              <a:rPr lang="en-US" b="1" dirty="0" err="1" smtClean="0">
                <a:solidFill>
                  <a:srgbClr val="FF0000"/>
                </a:solidFill>
              </a:rPr>
              <a:t>Hulu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dirty="0" err="1" smtClean="0"/>
              <a:t>Penyelidikan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, </a:t>
            </a:r>
            <a:r>
              <a:rPr lang="en-US" dirty="0" err="1" smtClean="0"/>
              <a:t>Ekplorasi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Ekploitasi</a:t>
            </a:r>
            <a:r>
              <a:rPr lang="en-US" dirty="0" smtClean="0"/>
              <a:t>, </a:t>
            </a:r>
            <a:r>
              <a:rPr lang="en-US" dirty="0" err="1" smtClean="0"/>
              <a:t>berupa</a:t>
            </a:r>
            <a:r>
              <a:rPr lang="en-US" dirty="0" smtClean="0"/>
              <a:t> :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Mencari</a:t>
            </a:r>
            <a:r>
              <a:rPr lang="en-US" dirty="0" smtClean="0"/>
              <a:t> info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geologi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Memperoleh</a:t>
            </a:r>
            <a:r>
              <a:rPr lang="en-US" dirty="0" smtClean="0"/>
              <a:t> </a:t>
            </a:r>
            <a:r>
              <a:rPr lang="en-US" dirty="0" err="1" smtClean="0"/>
              <a:t>perkiraan</a:t>
            </a:r>
            <a:r>
              <a:rPr lang="en-US" dirty="0" smtClean="0"/>
              <a:t> </a:t>
            </a:r>
            <a:r>
              <a:rPr lang="en-US" dirty="0" err="1" smtClean="0"/>
              <a:t>cadangan</a:t>
            </a:r>
            <a:r>
              <a:rPr lang="en-US" dirty="0" smtClean="0"/>
              <a:t> </a:t>
            </a:r>
            <a:r>
              <a:rPr lang="en-US" dirty="0" err="1" smtClean="0"/>
              <a:t>migas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Membukaan</a:t>
            </a:r>
            <a:r>
              <a:rPr lang="en-US" dirty="0" smtClean="0"/>
              <a:t> </a:t>
            </a:r>
            <a:r>
              <a:rPr lang="en-US" dirty="0" err="1" smtClean="0"/>
              <a:t>lahan</a:t>
            </a:r>
            <a:r>
              <a:rPr lang="en-US" dirty="0" smtClean="0"/>
              <a:t> </a:t>
            </a:r>
            <a:r>
              <a:rPr lang="en-US" dirty="0" err="1" smtClean="0"/>
              <a:t>persiapan</a:t>
            </a:r>
            <a:r>
              <a:rPr lang="en-US" dirty="0" smtClean="0"/>
              <a:t> </a:t>
            </a:r>
            <a:r>
              <a:rPr lang="en-US" dirty="0" err="1" smtClean="0"/>
              <a:t>ekplorasi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Pengeboran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pembuatan</a:t>
            </a:r>
            <a:r>
              <a:rPr lang="en-US" dirty="0" smtClean="0"/>
              <a:t> </a:t>
            </a:r>
            <a:r>
              <a:rPr lang="en-US" dirty="0" err="1" smtClean="0"/>
              <a:t>sumur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smtClean="0"/>
              <a:t>Pembangunan </a:t>
            </a:r>
            <a:r>
              <a:rPr lang="en-US" dirty="0" err="1" smtClean="0"/>
              <a:t>sarana</a:t>
            </a:r>
            <a:r>
              <a:rPr lang="en-US" dirty="0" smtClean="0"/>
              <a:t> </a:t>
            </a:r>
            <a:r>
              <a:rPr lang="en-US" dirty="0" err="1" smtClean="0"/>
              <a:t>pendukung</a:t>
            </a:r>
            <a:r>
              <a:rPr lang="en-US" dirty="0" smtClean="0"/>
              <a:t> </a:t>
            </a:r>
            <a:r>
              <a:rPr lang="en-US" dirty="0" err="1" smtClean="0"/>
              <a:t>produksi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Pengolahan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pemurnian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Continue…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763000" cy="58674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b="1" dirty="0" smtClean="0">
                <a:solidFill>
                  <a:srgbClr val="FF0000"/>
                </a:solidFill>
              </a:rPr>
              <a:t>Usaha </a:t>
            </a:r>
            <a:r>
              <a:rPr lang="en-US" b="1" dirty="0" err="1" smtClean="0">
                <a:solidFill>
                  <a:srgbClr val="FF0000"/>
                </a:solidFill>
              </a:rPr>
              <a:t>Hulu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=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(KKS)</a:t>
            </a:r>
          </a:p>
          <a:p>
            <a:pPr algn="just">
              <a:buNone/>
            </a:pPr>
            <a:r>
              <a:rPr lang="en-US" dirty="0" err="1" smtClean="0"/>
              <a:t>Persyaratan</a:t>
            </a:r>
            <a:r>
              <a:rPr lang="en-US" dirty="0" smtClean="0"/>
              <a:t>: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Kepemilikan</a:t>
            </a:r>
            <a:r>
              <a:rPr lang="en-US" dirty="0" smtClean="0"/>
              <a:t> SDA </a:t>
            </a:r>
            <a:r>
              <a:rPr lang="en-US" dirty="0" err="1" smtClean="0"/>
              <a:t>tetap</a:t>
            </a:r>
            <a:r>
              <a:rPr lang="en-US" dirty="0" smtClean="0"/>
              <a:t> </a:t>
            </a:r>
            <a:r>
              <a:rPr lang="en-US" dirty="0" err="1" smtClean="0"/>
              <a:t>ditangan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Pengendalian</a:t>
            </a:r>
            <a:r>
              <a:rPr lang="en-US" dirty="0" smtClean="0"/>
              <a:t> </a:t>
            </a:r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operasi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Badan</a:t>
            </a:r>
            <a:r>
              <a:rPr lang="en-US" dirty="0" smtClean="0"/>
              <a:t> </a:t>
            </a:r>
            <a:r>
              <a:rPr lang="en-US" dirty="0" err="1" smtClean="0"/>
              <a:t>Pelaksana</a:t>
            </a:r>
            <a:r>
              <a:rPr lang="en-US" dirty="0" smtClean="0"/>
              <a:t> (BP MIGAS/</a:t>
            </a:r>
            <a:r>
              <a:rPr lang="en-US" dirty="0" err="1" smtClean="0"/>
              <a:t>Pemerintah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smtClean="0"/>
              <a:t>Modal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resiko</a:t>
            </a:r>
            <a:r>
              <a:rPr lang="en-US" dirty="0" smtClean="0"/>
              <a:t> </a:t>
            </a:r>
            <a:r>
              <a:rPr lang="en-US" dirty="0" err="1" smtClean="0"/>
              <a:t>ditanggung</a:t>
            </a:r>
            <a:r>
              <a:rPr lang="en-US" dirty="0" smtClean="0"/>
              <a:t> </a:t>
            </a:r>
            <a:r>
              <a:rPr lang="en-US" dirty="0" err="1" smtClean="0"/>
              <a:t>Badan</a:t>
            </a:r>
            <a:r>
              <a:rPr lang="en-US" dirty="0" smtClean="0"/>
              <a:t> Usaha</a:t>
            </a:r>
          </a:p>
          <a:p>
            <a:pPr marL="514350" indent="-514350" algn="just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Badan</a:t>
            </a:r>
            <a:r>
              <a:rPr lang="en-US" b="1" dirty="0" smtClean="0">
                <a:solidFill>
                  <a:srgbClr val="FF0000"/>
                </a:solidFill>
              </a:rPr>
              <a:t> Usaha </a:t>
            </a:r>
            <a:r>
              <a:rPr lang="en-US" b="1" dirty="0" err="1" smtClean="0">
                <a:solidFill>
                  <a:srgbClr val="FF0000"/>
                </a:solidFill>
              </a:rPr>
              <a:t>yg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dpt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melakukan</a:t>
            </a:r>
            <a:r>
              <a:rPr lang="en-US" b="1" dirty="0" smtClean="0">
                <a:solidFill>
                  <a:srgbClr val="FF0000"/>
                </a:solidFill>
              </a:rPr>
              <a:t> Usaha </a:t>
            </a:r>
            <a:r>
              <a:rPr lang="en-US" b="1" dirty="0" err="1" smtClean="0">
                <a:solidFill>
                  <a:srgbClr val="FF0000"/>
                </a:solidFill>
              </a:rPr>
              <a:t>Hulu</a:t>
            </a:r>
            <a:r>
              <a:rPr lang="en-US" b="1" dirty="0" smtClean="0">
                <a:solidFill>
                  <a:srgbClr val="FF0000"/>
                </a:solidFill>
              </a:rPr>
              <a:t> MIGAS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BUMN</a:t>
            </a:r>
          </a:p>
          <a:p>
            <a:pPr marL="514350" indent="-514350" algn="just">
              <a:buAutoNum type="arabicPeriod"/>
            </a:pPr>
            <a:r>
              <a:rPr lang="en-US" dirty="0" smtClean="0"/>
              <a:t>BUMD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Koperasi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Badan</a:t>
            </a:r>
            <a:r>
              <a:rPr lang="en-US" dirty="0" smtClean="0"/>
              <a:t> Usaha </a:t>
            </a:r>
            <a:r>
              <a:rPr lang="en-US" dirty="0" err="1" smtClean="0"/>
              <a:t>Swasta</a:t>
            </a:r>
            <a:r>
              <a:rPr lang="en-US" dirty="0" smtClean="0"/>
              <a:t>/</a:t>
            </a:r>
            <a:r>
              <a:rPr lang="en-US" dirty="0" err="1" smtClean="0"/>
              <a:t>Lokal</a:t>
            </a:r>
            <a:r>
              <a:rPr lang="en-US" dirty="0" smtClean="0"/>
              <a:t> or </a:t>
            </a:r>
            <a:r>
              <a:rPr lang="en-US" dirty="0" err="1" smtClean="0"/>
              <a:t>Asing</a:t>
            </a:r>
            <a:endParaRPr lang="en-US" dirty="0" smtClean="0"/>
          </a:p>
          <a:p>
            <a:pPr marL="514350" indent="-514350" algn="just">
              <a:buAutoNum type="arabicPeriod"/>
            </a:pP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Badan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Pelaksana</a:t>
            </a:r>
            <a:r>
              <a:rPr lang="en-US" b="1" dirty="0" smtClean="0">
                <a:solidFill>
                  <a:srgbClr val="FF0000"/>
                </a:solidFill>
              </a:rPr>
              <a:t> (BP MIGAS)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562600"/>
          </a:xfrm>
        </p:spPr>
        <p:txBody>
          <a:bodyPr/>
          <a:lstStyle/>
          <a:p>
            <a:pPr algn="just"/>
            <a:r>
              <a:rPr lang="en-US" b="1" dirty="0" err="1" smtClean="0">
                <a:solidFill>
                  <a:srgbClr val="FF0000"/>
                </a:solidFill>
              </a:rPr>
              <a:t>Tugas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utama</a:t>
            </a:r>
            <a:r>
              <a:rPr lang="en-US" b="1" dirty="0" smtClean="0">
                <a:solidFill>
                  <a:srgbClr val="FF0000"/>
                </a:solidFill>
              </a:rPr>
              <a:t> BP MIGAS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Pengaturan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Pengawasan</a:t>
            </a:r>
            <a:r>
              <a:rPr lang="en-US" dirty="0" smtClean="0"/>
              <a:t> </a:t>
            </a:r>
            <a:r>
              <a:rPr lang="en-US" dirty="0" err="1" smtClean="0"/>
              <a:t>operasional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lapangan</a:t>
            </a:r>
            <a:endParaRPr lang="en-US" dirty="0" smtClean="0"/>
          </a:p>
          <a:p>
            <a:pPr marL="514350" indent="-514350" algn="just">
              <a:buNone/>
            </a:pPr>
            <a:r>
              <a:rPr lang="en-US" dirty="0" err="1" smtClean="0"/>
              <a:t>Seperti</a:t>
            </a:r>
            <a:r>
              <a:rPr lang="en-US" dirty="0" smtClean="0"/>
              <a:t>:</a:t>
            </a:r>
          </a:p>
          <a:p>
            <a:pPr marL="514350" indent="-514350" algn="just">
              <a:buNone/>
            </a:pPr>
            <a:r>
              <a:rPr lang="en-US" dirty="0" smtClean="0"/>
              <a:t>1.Memberikan </a:t>
            </a:r>
            <a:r>
              <a:rPr lang="en-US" dirty="0" err="1" smtClean="0"/>
              <a:t>pertimbangan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menteri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penyiapan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penwaran</a:t>
            </a:r>
            <a:r>
              <a:rPr lang="en-US" dirty="0" smtClean="0"/>
              <a:t> </a:t>
            </a:r>
            <a:r>
              <a:rPr lang="en-US" dirty="0" err="1" smtClean="0"/>
              <a:t>wilayah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kerjasama</a:t>
            </a:r>
            <a:endParaRPr lang="en-US" dirty="0" smtClean="0"/>
          </a:p>
          <a:p>
            <a:pPr marL="514350" indent="-514350" algn="just">
              <a:buNone/>
            </a:pPr>
            <a:r>
              <a:rPr lang="en-US" dirty="0" smtClean="0"/>
              <a:t>2.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subyek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migas</a:t>
            </a:r>
            <a:endParaRPr lang="en-US" dirty="0" smtClean="0"/>
          </a:p>
          <a:p>
            <a:pPr marL="514350" indent="-514350" algn="just">
              <a:buNone/>
            </a:pPr>
            <a:r>
              <a:rPr lang="en-US" dirty="0" smtClean="0"/>
              <a:t>3.Mengkaji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menyampaikan</a:t>
            </a:r>
            <a:r>
              <a:rPr lang="en-US" dirty="0" smtClean="0"/>
              <a:t> </a:t>
            </a:r>
            <a:r>
              <a:rPr lang="en-US" dirty="0" err="1" smtClean="0"/>
              <a:t>rencana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strategis</a:t>
            </a:r>
            <a:endParaRPr lang="en-US" dirty="0" smtClean="0"/>
          </a:p>
          <a:p>
            <a:pPr marL="514350" indent="-514350" algn="just">
              <a:buNone/>
            </a:pPr>
            <a:endParaRPr lang="en-US" dirty="0" smtClean="0"/>
          </a:p>
          <a:p>
            <a:pPr marL="514350" indent="-514350" algn="just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Continue…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638800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4.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persetujuan</a:t>
            </a:r>
            <a:r>
              <a:rPr lang="en-US" dirty="0" smtClean="0"/>
              <a:t> </a:t>
            </a:r>
            <a:r>
              <a:rPr lang="en-US" dirty="0" err="1" smtClean="0"/>
              <a:t>rencana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proyek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5.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persetujuan</a:t>
            </a:r>
            <a:r>
              <a:rPr lang="en-US" dirty="0" smtClean="0"/>
              <a:t> </a:t>
            </a:r>
            <a:r>
              <a:rPr lang="en-US" dirty="0" err="1" smtClean="0"/>
              <a:t>rencana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anggaran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6.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pengawasan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melaporkan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Menteri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7. </a:t>
            </a:r>
            <a:r>
              <a:rPr lang="en-US" dirty="0" err="1" smtClean="0"/>
              <a:t>Menunjuk</a:t>
            </a:r>
            <a:r>
              <a:rPr lang="en-US" dirty="0" smtClean="0"/>
              <a:t> </a:t>
            </a:r>
            <a:r>
              <a:rPr lang="en-US" dirty="0" err="1" smtClean="0"/>
              <a:t>pembeli</a:t>
            </a:r>
            <a:r>
              <a:rPr lang="en-US" dirty="0" smtClean="0"/>
              <a:t> </a:t>
            </a:r>
            <a:r>
              <a:rPr lang="en-US" dirty="0" err="1" smtClean="0"/>
              <a:t>minyak</a:t>
            </a:r>
            <a:r>
              <a:rPr lang="en-US" dirty="0" smtClean="0"/>
              <a:t> </a:t>
            </a:r>
            <a:r>
              <a:rPr lang="en-US" dirty="0" err="1" smtClean="0"/>
              <a:t>bumi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menguntungkan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Continue…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Usaha </a:t>
            </a:r>
            <a:r>
              <a:rPr lang="en-US" sz="2800" b="1" dirty="0" err="1" smtClean="0">
                <a:solidFill>
                  <a:srgbClr val="FF0000"/>
                </a:solidFill>
              </a:rPr>
              <a:t>Hilir</a:t>
            </a:r>
            <a:r>
              <a:rPr lang="en-US" sz="2800" dirty="0" smtClean="0"/>
              <a:t>, </a:t>
            </a:r>
            <a:r>
              <a:rPr lang="en-US" sz="2800" dirty="0" err="1" smtClean="0"/>
              <a:t>berupa</a:t>
            </a:r>
            <a:r>
              <a:rPr lang="en-US" sz="2800" dirty="0" smtClean="0"/>
              <a:t> :</a:t>
            </a:r>
          </a:p>
          <a:p>
            <a:pPr marL="514350" indent="-514350">
              <a:buAutoNum type="arabicPeriod"/>
            </a:pPr>
            <a:r>
              <a:rPr lang="en-US" sz="2800" dirty="0" err="1" smtClean="0"/>
              <a:t>Pengolahan</a:t>
            </a:r>
            <a:r>
              <a:rPr lang="en-US" sz="2800" dirty="0" smtClean="0"/>
              <a:t>/</a:t>
            </a:r>
            <a:r>
              <a:rPr lang="en-US" sz="2800" i="1" dirty="0" smtClean="0"/>
              <a:t>added value</a:t>
            </a:r>
          </a:p>
          <a:p>
            <a:pPr marL="514350" indent="-514350">
              <a:buAutoNum type="arabicPeriod"/>
            </a:pPr>
            <a:r>
              <a:rPr lang="en-US" sz="2800" dirty="0" err="1" smtClean="0"/>
              <a:t>Pengangkutan</a:t>
            </a:r>
            <a:endParaRPr lang="en-US" sz="2800" dirty="0" smtClean="0"/>
          </a:p>
          <a:p>
            <a:pPr marL="514350" indent="-514350">
              <a:buAutoNum type="arabicPeriod"/>
            </a:pPr>
            <a:r>
              <a:rPr lang="en-US" sz="2800" dirty="0" err="1" smtClean="0"/>
              <a:t>Penyimpanan</a:t>
            </a:r>
            <a:endParaRPr lang="en-US" sz="2800" dirty="0" smtClean="0"/>
          </a:p>
          <a:p>
            <a:pPr marL="514350" indent="-514350">
              <a:buAutoNum type="arabicPeriod"/>
            </a:pPr>
            <a:r>
              <a:rPr lang="en-US" sz="2800" dirty="0" err="1" smtClean="0"/>
              <a:t>Penjualan</a:t>
            </a:r>
            <a:endParaRPr lang="en-US" sz="2800" dirty="0" smtClean="0"/>
          </a:p>
          <a:p>
            <a:pPr marL="514350" indent="-514350">
              <a:buNone/>
            </a:pPr>
            <a:r>
              <a:rPr lang="en-US" sz="2800" dirty="0" smtClean="0"/>
              <a:t>Usaha </a:t>
            </a:r>
            <a:r>
              <a:rPr lang="en-US" sz="2800" dirty="0" err="1" smtClean="0"/>
              <a:t>Hilir</a:t>
            </a:r>
            <a:r>
              <a:rPr lang="en-US" sz="2800" dirty="0" smtClean="0"/>
              <a:t>, </a:t>
            </a:r>
            <a:r>
              <a:rPr lang="en-US" sz="2800" dirty="0" err="1" smtClean="0"/>
              <a:t>dilaksanakan</a:t>
            </a:r>
            <a:r>
              <a:rPr lang="en-US" sz="2800" dirty="0" smtClean="0"/>
              <a:t> </a:t>
            </a:r>
            <a:r>
              <a:rPr lang="en-US" sz="2800" dirty="0" err="1" smtClean="0"/>
              <a:t>oleh</a:t>
            </a:r>
            <a:r>
              <a:rPr lang="en-US" sz="2800" dirty="0" smtClean="0"/>
              <a:t>: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BUMN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BUMD</a:t>
            </a:r>
          </a:p>
          <a:p>
            <a:pPr marL="514350" indent="-514350">
              <a:buAutoNum type="arabicPeriod"/>
            </a:pPr>
            <a:r>
              <a:rPr lang="en-US" sz="2800" dirty="0" err="1" smtClean="0"/>
              <a:t>Koperasi</a:t>
            </a:r>
            <a:endParaRPr lang="en-US" sz="2800" dirty="0" smtClean="0"/>
          </a:p>
          <a:p>
            <a:pPr marL="514350" indent="-514350">
              <a:buAutoNum type="arabicPeriod"/>
            </a:pPr>
            <a:r>
              <a:rPr lang="en-US" sz="2800" dirty="0" err="1" smtClean="0"/>
              <a:t>Badan</a:t>
            </a:r>
            <a:r>
              <a:rPr lang="en-US" sz="2800" dirty="0" smtClean="0"/>
              <a:t> Usaha </a:t>
            </a:r>
            <a:r>
              <a:rPr lang="en-US" sz="2800" dirty="0" err="1" smtClean="0"/>
              <a:t>Swasta</a:t>
            </a:r>
            <a:r>
              <a:rPr lang="en-US" sz="2800" dirty="0" smtClean="0"/>
              <a:t>/ </a:t>
            </a:r>
            <a:r>
              <a:rPr lang="en-US" sz="2800" dirty="0" err="1" smtClean="0"/>
              <a:t>Lokal</a:t>
            </a:r>
            <a:r>
              <a:rPr lang="en-US" sz="2800" dirty="0" smtClean="0"/>
              <a:t> or </a:t>
            </a:r>
            <a:r>
              <a:rPr lang="en-US" sz="2800" dirty="0" err="1" smtClean="0"/>
              <a:t>Asing</a:t>
            </a:r>
            <a:endParaRPr lang="en-US" sz="2800" dirty="0" smtClean="0"/>
          </a:p>
          <a:p>
            <a:pPr marL="514350" indent="-514350">
              <a:buNone/>
            </a:pPr>
            <a:r>
              <a:rPr lang="en-US" sz="2800" dirty="0" smtClean="0"/>
              <a:t>Usaha </a:t>
            </a:r>
            <a:r>
              <a:rPr lang="en-US" sz="2800" dirty="0" err="1" smtClean="0"/>
              <a:t>Hilir</a:t>
            </a:r>
            <a:r>
              <a:rPr lang="en-US" sz="2800" dirty="0" smtClean="0"/>
              <a:t> </a:t>
            </a:r>
            <a:r>
              <a:rPr lang="en-US" sz="2800" dirty="0" err="1" smtClean="0"/>
              <a:t>diawasi</a:t>
            </a:r>
            <a:r>
              <a:rPr lang="en-US" sz="2800" dirty="0" smtClean="0"/>
              <a:t> </a:t>
            </a:r>
            <a:r>
              <a:rPr lang="en-US" sz="2800" dirty="0" err="1" smtClean="0"/>
              <a:t>oleh</a:t>
            </a:r>
            <a:r>
              <a:rPr lang="en-US" sz="2800" dirty="0" smtClean="0"/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Badan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Pengatur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endParaRPr lang="en-US" sz="2800" dirty="0" smtClean="0"/>
          </a:p>
          <a:p>
            <a:pPr marL="514350" indent="-514350">
              <a:buAutoNum type="arabicPeriod"/>
            </a:pPr>
            <a:endParaRPr lang="en-US" sz="2800" dirty="0" smtClean="0"/>
          </a:p>
          <a:p>
            <a:pPr marL="514350" indent="-514350">
              <a:buAutoNum type="arabicPeriod"/>
            </a:pPr>
            <a:endParaRPr lang="en-US" sz="2800" dirty="0" smtClean="0"/>
          </a:p>
          <a:p>
            <a:pPr marL="514350" indent="-514350">
              <a:buAutoNum type="arabicPeriod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Badan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Pengatur</a:t>
            </a:r>
            <a:r>
              <a:rPr lang="en-US" b="1" dirty="0" smtClean="0">
                <a:solidFill>
                  <a:srgbClr val="FF0000"/>
                </a:solidFill>
              </a:rPr>
              <a:t> (BP MIGAS)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562600"/>
          </a:xfrm>
        </p:spPr>
        <p:txBody>
          <a:bodyPr/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BP MIGAS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Pengaturan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Pengawasan</a:t>
            </a:r>
            <a:r>
              <a:rPr lang="en-US" dirty="0" smtClean="0"/>
              <a:t>  </a:t>
            </a:r>
            <a:r>
              <a:rPr lang="en-US" dirty="0" err="1" smtClean="0"/>
              <a:t>penyediaan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distribusi</a:t>
            </a:r>
            <a:r>
              <a:rPr lang="en-US" dirty="0" smtClean="0"/>
              <a:t> MIGAS</a:t>
            </a:r>
          </a:p>
          <a:p>
            <a:pPr marL="514350" indent="-514350">
              <a:buNone/>
            </a:pPr>
            <a:r>
              <a:rPr lang="en-US" dirty="0" err="1" smtClean="0"/>
              <a:t>Seperti</a:t>
            </a:r>
            <a:r>
              <a:rPr lang="en-US" dirty="0" smtClean="0"/>
              <a:t> :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pengawasan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penyediaan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pendistribusian</a:t>
            </a:r>
            <a:r>
              <a:rPr lang="en-US" dirty="0" smtClean="0"/>
              <a:t> MIGAS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negeri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efisiensi</a:t>
            </a:r>
            <a:r>
              <a:rPr lang="en-US" dirty="0" smtClean="0"/>
              <a:t> </a:t>
            </a:r>
            <a:r>
              <a:rPr lang="en-US" dirty="0" err="1" smtClean="0"/>
              <a:t>pemanfaatan</a:t>
            </a:r>
            <a:r>
              <a:rPr lang="en-US" dirty="0" smtClean="0"/>
              <a:t> MIGAS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negeri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Mengestimasi</a:t>
            </a:r>
            <a:r>
              <a:rPr lang="en-US" dirty="0" smtClean="0"/>
              <a:t> </a:t>
            </a:r>
            <a:r>
              <a:rPr lang="en-US" dirty="0" err="1" smtClean="0"/>
              <a:t>cadangan</a:t>
            </a:r>
            <a:r>
              <a:rPr lang="en-US" dirty="0" smtClean="0"/>
              <a:t> MIGAS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smtClean="0"/>
              <a:t>negeri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Kontrak</a:t>
            </a:r>
            <a:r>
              <a:rPr lang="en-US" b="1" dirty="0" smtClean="0">
                <a:solidFill>
                  <a:srgbClr val="FF0000"/>
                </a:solidFill>
              </a:rPr>
              <a:t> MIGAS/</a:t>
            </a:r>
            <a:r>
              <a:rPr lang="en-US" b="1" i="1" dirty="0" smtClean="0">
                <a:solidFill>
                  <a:srgbClr val="FF0000"/>
                </a:solidFill>
              </a:rPr>
              <a:t>Production Sharing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562600"/>
          </a:xfrm>
        </p:spPr>
        <p:txBody>
          <a:bodyPr/>
          <a:lstStyle/>
          <a:p>
            <a:r>
              <a:rPr lang="en-US" dirty="0" err="1" smtClean="0"/>
              <a:t>Subyek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i="1" dirty="0" smtClean="0"/>
              <a:t>Production Sharing</a:t>
            </a:r>
          </a:p>
          <a:p>
            <a:pPr marL="514350" indent="-514350">
              <a:buAutoNum type="arabicPeriod"/>
            </a:pPr>
            <a:r>
              <a:rPr lang="en-US" dirty="0" smtClean="0"/>
              <a:t>Negara/BP MIGAS</a:t>
            </a:r>
          </a:p>
          <a:p>
            <a:pPr marL="514350" indent="-514350">
              <a:buAutoNum type="arabicPeriod"/>
            </a:pPr>
            <a:r>
              <a:rPr lang="en-US" dirty="0" smtClean="0"/>
              <a:t>Investor </a:t>
            </a:r>
            <a:r>
              <a:rPr lang="en-US" dirty="0" err="1" smtClean="0"/>
              <a:t>Lokal</a:t>
            </a:r>
            <a:r>
              <a:rPr lang="en-US" dirty="0" smtClean="0"/>
              <a:t>/</a:t>
            </a:r>
            <a:r>
              <a:rPr lang="en-US" dirty="0" err="1" smtClean="0"/>
              <a:t>Asing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“ </a:t>
            </a:r>
            <a:r>
              <a:rPr lang="en-US" dirty="0" err="1" smtClean="0"/>
              <a:t>Kerjasama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BP MIGAS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ekplorasi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eksploitasi</a:t>
            </a:r>
            <a:r>
              <a:rPr lang="en-US" dirty="0" smtClean="0"/>
              <a:t> MIGAS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prinsip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”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5973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Perusahaan Tambang yang </a:t>
            </a:r>
            <a:r>
              <a:rPr lang="en-US" sz="1800" b="1" dirty="0" err="1" smtClean="0">
                <a:solidFill>
                  <a:srgbClr val="FF0000"/>
                </a:solidFill>
              </a:rPr>
              <a:t>dapat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diberikan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izin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pengusahaan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bahan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tambang</a:t>
            </a:r>
            <a:r>
              <a:rPr lang="en-US" sz="1800" b="1" dirty="0" smtClean="0">
                <a:solidFill>
                  <a:srgbClr val="FF0000"/>
                </a:solidFill>
              </a:rPr>
              <a:t>, </a:t>
            </a:r>
            <a:r>
              <a:rPr lang="en-US" sz="1800" b="1" dirty="0" err="1" smtClean="0">
                <a:solidFill>
                  <a:srgbClr val="FF0000"/>
                </a:solidFill>
              </a:rPr>
              <a:t>adalah</a:t>
            </a:r>
            <a:r>
              <a:rPr lang="en-US" sz="1800" b="1" dirty="0" smtClean="0">
                <a:solidFill>
                  <a:srgbClr val="FF0000"/>
                </a:solidFill>
              </a:rPr>
              <a:t> :</a:t>
            </a:r>
          </a:p>
          <a:p>
            <a:pPr marL="514350" indent="-514350">
              <a:buAutoNum type="arabicPeriod"/>
            </a:pPr>
            <a:r>
              <a:rPr lang="en-US" sz="1800" dirty="0" err="1" smtClean="0"/>
              <a:t>Instansi</a:t>
            </a:r>
            <a:r>
              <a:rPr lang="en-US" sz="1800" dirty="0" smtClean="0"/>
              <a:t> </a:t>
            </a:r>
            <a:r>
              <a:rPr lang="en-US" sz="1800" dirty="0" err="1" smtClean="0"/>
              <a:t>pemerintah</a:t>
            </a:r>
            <a:r>
              <a:rPr lang="en-US" sz="1800" dirty="0" smtClean="0"/>
              <a:t> </a:t>
            </a:r>
            <a:r>
              <a:rPr lang="en-US" sz="1800" dirty="0" err="1" smtClean="0"/>
              <a:t>atas</a:t>
            </a:r>
            <a:r>
              <a:rPr lang="en-US" sz="1800" dirty="0" smtClean="0"/>
              <a:t> </a:t>
            </a:r>
            <a:r>
              <a:rPr lang="en-US" sz="1800" dirty="0" err="1" smtClean="0"/>
              <a:t>reko</a:t>
            </a:r>
            <a:r>
              <a:rPr lang="en-US" sz="1800" dirty="0" smtClean="0"/>
              <a:t> </a:t>
            </a:r>
            <a:r>
              <a:rPr lang="en-US" sz="1800" dirty="0" err="1" smtClean="0"/>
              <a:t>Mentri</a:t>
            </a:r>
            <a:endParaRPr lang="en-US" sz="1800" dirty="0" smtClean="0"/>
          </a:p>
          <a:p>
            <a:pPr marL="514350" indent="-514350">
              <a:buAutoNum type="arabicPeriod"/>
            </a:pPr>
            <a:r>
              <a:rPr lang="en-US" sz="1800" dirty="0" smtClean="0"/>
              <a:t>Perusahaan </a:t>
            </a:r>
            <a:r>
              <a:rPr lang="en-US" sz="1800" dirty="0" err="1" smtClean="0"/>
              <a:t>negara</a:t>
            </a:r>
            <a:r>
              <a:rPr lang="en-US" sz="18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1800" dirty="0" smtClean="0"/>
              <a:t>Perusahaan </a:t>
            </a:r>
            <a:r>
              <a:rPr lang="en-US" sz="1800" dirty="0" err="1" smtClean="0"/>
              <a:t>daerah</a:t>
            </a:r>
            <a:r>
              <a:rPr lang="en-US" sz="18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1800" dirty="0" smtClean="0"/>
              <a:t>Perusahaan </a:t>
            </a:r>
            <a:r>
              <a:rPr lang="en-US" sz="1800" dirty="0" err="1" smtClean="0"/>
              <a:t>dengan</a:t>
            </a:r>
            <a:r>
              <a:rPr lang="en-US" sz="1800" dirty="0" smtClean="0"/>
              <a:t> modal </a:t>
            </a:r>
            <a:r>
              <a:rPr lang="en-US" sz="1800" dirty="0" err="1" smtClean="0"/>
              <a:t>bersama</a:t>
            </a:r>
            <a:r>
              <a:rPr lang="en-US" sz="1800" dirty="0" smtClean="0"/>
              <a:t> </a:t>
            </a:r>
            <a:r>
              <a:rPr lang="en-US" sz="1800" dirty="0" err="1" smtClean="0"/>
              <a:t>antara</a:t>
            </a:r>
            <a:r>
              <a:rPr lang="en-US" sz="1800" dirty="0" smtClean="0"/>
              <a:t> </a:t>
            </a:r>
            <a:r>
              <a:rPr lang="en-US" sz="1800" dirty="0" err="1" smtClean="0"/>
              <a:t>pusat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daerah</a:t>
            </a:r>
            <a:r>
              <a:rPr lang="en-US" sz="18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1800" dirty="0" err="1" smtClean="0"/>
              <a:t>Koperasi</a:t>
            </a:r>
            <a:endParaRPr lang="en-US" sz="1800" dirty="0" smtClean="0"/>
          </a:p>
          <a:p>
            <a:pPr marL="514350" indent="-514350">
              <a:buAutoNum type="arabicPeriod"/>
            </a:pPr>
            <a:r>
              <a:rPr lang="en-US" sz="1800" dirty="0" smtClean="0"/>
              <a:t>Perseroan </a:t>
            </a:r>
            <a:r>
              <a:rPr lang="en-US" sz="1800" dirty="0" err="1" smtClean="0"/>
              <a:t>swasta</a:t>
            </a:r>
            <a:r>
              <a:rPr lang="en-US" sz="1800" dirty="0" smtClean="0"/>
              <a:t> </a:t>
            </a:r>
            <a:r>
              <a:rPr lang="en-US" sz="1800" dirty="0" err="1" smtClean="0"/>
              <a:t>lokal</a:t>
            </a:r>
            <a:r>
              <a:rPr lang="en-US" sz="1800" dirty="0" smtClean="0"/>
              <a:t>/</a:t>
            </a:r>
            <a:r>
              <a:rPr lang="en-US" sz="1800" dirty="0" err="1" smtClean="0"/>
              <a:t>asing</a:t>
            </a:r>
            <a:endParaRPr lang="en-US" sz="1800" dirty="0" smtClean="0"/>
          </a:p>
          <a:p>
            <a:pPr marL="514350" indent="-514350">
              <a:buAutoNum type="arabicPeriod"/>
            </a:pPr>
            <a:r>
              <a:rPr lang="en-US" sz="1800" dirty="0" smtClean="0"/>
              <a:t> </a:t>
            </a:r>
            <a:r>
              <a:rPr lang="en-US" sz="1800" dirty="0" err="1" smtClean="0"/>
              <a:t>Pertambangan</a:t>
            </a:r>
            <a:r>
              <a:rPr lang="en-US" sz="1800" dirty="0" smtClean="0"/>
              <a:t> </a:t>
            </a:r>
            <a:r>
              <a:rPr lang="en-US" sz="1800" dirty="0" err="1" smtClean="0"/>
              <a:t>rakyat</a:t>
            </a:r>
            <a:r>
              <a:rPr lang="en-US" sz="1800" dirty="0" smtClean="0"/>
              <a:t>.</a:t>
            </a:r>
          </a:p>
          <a:p>
            <a:pPr marL="514350" indent="-514350">
              <a:buNone/>
            </a:pPr>
            <a:r>
              <a:rPr lang="en-US" sz="1800" b="1" dirty="0" err="1" smtClean="0">
                <a:solidFill>
                  <a:srgbClr val="FF0000"/>
                </a:solidFill>
              </a:rPr>
              <a:t>Dampak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Positif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Pertambangan</a:t>
            </a:r>
            <a:r>
              <a:rPr lang="en-US" sz="1800" b="1" dirty="0" smtClean="0">
                <a:solidFill>
                  <a:srgbClr val="FF0000"/>
                </a:solidFill>
              </a:rPr>
              <a:t>, </a:t>
            </a:r>
            <a:r>
              <a:rPr lang="en-US" sz="1800" b="1" dirty="0" err="1" smtClean="0">
                <a:solidFill>
                  <a:srgbClr val="FF0000"/>
                </a:solidFill>
              </a:rPr>
              <a:t>adalah</a:t>
            </a:r>
            <a:r>
              <a:rPr lang="en-US" sz="1800" b="1" dirty="0" smtClean="0">
                <a:solidFill>
                  <a:srgbClr val="FF0000"/>
                </a:solidFill>
              </a:rPr>
              <a:t> :</a:t>
            </a:r>
          </a:p>
          <a:p>
            <a:pPr marL="514350" indent="-514350">
              <a:buAutoNum type="arabicPeriod"/>
            </a:pPr>
            <a:r>
              <a:rPr lang="en-US" sz="1800" dirty="0" err="1" smtClean="0"/>
              <a:t>Menambah</a:t>
            </a:r>
            <a:r>
              <a:rPr lang="en-US" sz="1800" dirty="0" smtClean="0"/>
              <a:t> </a:t>
            </a:r>
            <a:r>
              <a:rPr lang="en-US" sz="1800" dirty="0" err="1" smtClean="0"/>
              <a:t>devisi</a:t>
            </a:r>
            <a:r>
              <a:rPr lang="en-US" sz="1800" dirty="0" smtClean="0"/>
              <a:t> </a:t>
            </a:r>
            <a:r>
              <a:rPr lang="en-US" sz="1800" dirty="0" err="1" smtClean="0"/>
              <a:t>negara</a:t>
            </a:r>
            <a:r>
              <a:rPr lang="en-US" sz="18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1800" dirty="0" err="1" smtClean="0"/>
              <a:t>Meningkatkan</a:t>
            </a:r>
            <a:r>
              <a:rPr lang="en-US" sz="1800" dirty="0" smtClean="0"/>
              <a:t> PAD.</a:t>
            </a:r>
          </a:p>
          <a:p>
            <a:pPr marL="514350" indent="-514350">
              <a:buAutoNum type="arabicPeriod"/>
            </a:pPr>
            <a:r>
              <a:rPr lang="en-US" sz="1800" dirty="0" err="1" smtClean="0"/>
              <a:t>Menampung</a:t>
            </a:r>
            <a:r>
              <a:rPr lang="en-US" sz="1800" dirty="0" smtClean="0"/>
              <a:t> </a:t>
            </a:r>
            <a:r>
              <a:rPr lang="en-US" sz="1800" dirty="0" err="1" smtClean="0"/>
              <a:t>tenaga</a:t>
            </a:r>
            <a:r>
              <a:rPr lang="en-US" sz="1800" dirty="0" smtClean="0"/>
              <a:t> </a:t>
            </a:r>
            <a:r>
              <a:rPr lang="en-US" sz="1800" dirty="0" err="1" smtClean="0"/>
              <a:t>kerja</a:t>
            </a:r>
            <a:r>
              <a:rPr lang="en-US" sz="18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1800" dirty="0" err="1" smtClean="0"/>
              <a:t>Meningkatkan</a:t>
            </a:r>
            <a:r>
              <a:rPr lang="en-US" sz="1800" dirty="0" smtClean="0"/>
              <a:t> </a:t>
            </a:r>
            <a:r>
              <a:rPr lang="en-US" sz="1800" dirty="0" err="1" smtClean="0"/>
              <a:t>kondisi</a:t>
            </a:r>
            <a:r>
              <a:rPr lang="en-US" sz="1800" dirty="0" smtClean="0"/>
              <a:t> </a:t>
            </a:r>
            <a:r>
              <a:rPr lang="en-US" sz="1800" dirty="0" err="1" smtClean="0"/>
              <a:t>sosial</a:t>
            </a:r>
            <a:r>
              <a:rPr lang="en-US" sz="1800" dirty="0" smtClean="0"/>
              <a:t> </a:t>
            </a:r>
            <a:r>
              <a:rPr lang="en-US" sz="1800" dirty="0" err="1" smtClean="0"/>
              <a:t>ekonomi</a:t>
            </a:r>
            <a:r>
              <a:rPr lang="en-US" sz="1800" dirty="0" smtClean="0"/>
              <a:t> </a:t>
            </a:r>
            <a:r>
              <a:rPr lang="en-US" sz="1800" dirty="0" err="1" smtClean="0"/>
              <a:t>masyarakat</a:t>
            </a:r>
            <a:r>
              <a:rPr lang="en-US" sz="1800" dirty="0" smtClean="0"/>
              <a:t> </a:t>
            </a:r>
            <a:r>
              <a:rPr lang="en-US" sz="1800" dirty="0" err="1" smtClean="0"/>
              <a:t>sekitar</a:t>
            </a:r>
            <a:r>
              <a:rPr lang="en-US" sz="1800" dirty="0" smtClean="0"/>
              <a:t> </a:t>
            </a:r>
            <a:r>
              <a:rPr lang="en-US" sz="1800" dirty="0" err="1" smtClean="0"/>
              <a:t>tambang</a:t>
            </a:r>
            <a:r>
              <a:rPr lang="en-US" sz="1800" dirty="0" smtClean="0"/>
              <a:t>.</a:t>
            </a:r>
          </a:p>
          <a:p>
            <a:pPr marL="514350" indent="-514350">
              <a:buNone/>
            </a:pPr>
            <a:r>
              <a:rPr lang="en-US" sz="1800" b="1" dirty="0" err="1" smtClean="0">
                <a:solidFill>
                  <a:srgbClr val="FF0000"/>
                </a:solidFill>
              </a:rPr>
              <a:t>Dampak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Negatif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Pertambangan</a:t>
            </a:r>
            <a:r>
              <a:rPr lang="en-US" sz="1800" b="1" dirty="0" smtClean="0">
                <a:solidFill>
                  <a:srgbClr val="FF0000"/>
                </a:solidFill>
              </a:rPr>
              <a:t>, </a:t>
            </a:r>
            <a:r>
              <a:rPr lang="en-US" sz="1800" b="1" dirty="0" err="1" smtClean="0">
                <a:solidFill>
                  <a:srgbClr val="FF0000"/>
                </a:solidFill>
              </a:rPr>
              <a:t>adalah</a:t>
            </a:r>
            <a:r>
              <a:rPr lang="en-US" sz="1800" b="1" dirty="0" smtClean="0">
                <a:solidFill>
                  <a:srgbClr val="FF0000"/>
                </a:solidFill>
              </a:rPr>
              <a:t> :</a:t>
            </a:r>
          </a:p>
          <a:p>
            <a:pPr marL="514350" indent="-514350">
              <a:buAutoNum type="arabicPeriod"/>
            </a:pPr>
            <a:r>
              <a:rPr lang="en-US" sz="1800" dirty="0" err="1" smtClean="0"/>
              <a:t>Rusaknya</a:t>
            </a:r>
            <a:r>
              <a:rPr lang="en-US" sz="1800" dirty="0" smtClean="0"/>
              <a:t> </a:t>
            </a:r>
            <a:r>
              <a:rPr lang="en-US" sz="1800" dirty="0" err="1" smtClean="0"/>
              <a:t>hutan</a:t>
            </a:r>
            <a:r>
              <a:rPr lang="en-US" sz="18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1800" dirty="0" err="1" smtClean="0"/>
              <a:t>Tercemarnya</a:t>
            </a:r>
            <a:r>
              <a:rPr lang="en-US" sz="1800" dirty="0" smtClean="0"/>
              <a:t> </a:t>
            </a:r>
            <a:r>
              <a:rPr lang="en-US" sz="1800" dirty="0" err="1" smtClean="0"/>
              <a:t>hutan</a:t>
            </a:r>
            <a:r>
              <a:rPr lang="en-US" sz="18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1800" dirty="0" err="1" smtClean="0"/>
              <a:t>Terjangkit</a:t>
            </a:r>
            <a:r>
              <a:rPr lang="en-US" sz="1800" dirty="0" smtClean="0"/>
              <a:t> </a:t>
            </a:r>
            <a:r>
              <a:rPr lang="en-US" sz="1800" dirty="0" err="1" smtClean="0"/>
              <a:t>penyakit</a:t>
            </a:r>
            <a:r>
              <a:rPr lang="en-US" sz="1800" dirty="0" smtClean="0"/>
              <a:t> </a:t>
            </a:r>
            <a:r>
              <a:rPr lang="en-US" sz="1800" dirty="0" err="1" smtClean="0"/>
              <a:t>akibat</a:t>
            </a:r>
            <a:r>
              <a:rPr lang="en-US" sz="1800" dirty="0" smtClean="0"/>
              <a:t> </a:t>
            </a:r>
            <a:r>
              <a:rPr lang="en-US" sz="1800" dirty="0" err="1" smtClean="0"/>
              <a:t>pencemaran</a:t>
            </a:r>
            <a:r>
              <a:rPr lang="en-US" sz="1800" dirty="0" smtClean="0"/>
              <a:t> </a:t>
            </a:r>
            <a:r>
              <a:rPr lang="en-US" sz="1800" dirty="0" err="1" smtClean="0"/>
              <a:t>limbah</a:t>
            </a:r>
            <a:r>
              <a:rPr lang="en-US" sz="18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1800" dirty="0" err="1" smtClean="0"/>
              <a:t>Konflik</a:t>
            </a:r>
            <a:r>
              <a:rPr lang="en-US" sz="1800" dirty="0" smtClean="0"/>
              <a:t> </a:t>
            </a:r>
            <a:r>
              <a:rPr lang="en-US" sz="1800" dirty="0" err="1" smtClean="0"/>
              <a:t>masyarakat</a:t>
            </a:r>
            <a:r>
              <a:rPr lang="en-US" sz="1800" dirty="0" smtClean="0"/>
              <a:t> </a:t>
            </a:r>
            <a:r>
              <a:rPr lang="en-US" sz="1800" dirty="0" err="1" smtClean="0"/>
              <a:t>adat</a:t>
            </a:r>
            <a:r>
              <a:rPr lang="en-US" sz="1800" dirty="0" smtClean="0"/>
              <a:t> vis-à-vis </a:t>
            </a:r>
            <a:r>
              <a:rPr lang="en-US" sz="1800" dirty="0" err="1" smtClean="0"/>
              <a:t>perusahaan</a:t>
            </a:r>
            <a:r>
              <a:rPr lang="en-US" sz="1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Historis</a:t>
            </a:r>
            <a:r>
              <a:rPr lang="en-US" b="1" dirty="0" smtClean="0">
                <a:solidFill>
                  <a:srgbClr val="FF0000"/>
                </a:solidFill>
              </a:rPr>
              <a:t> PS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err="1" smtClean="0"/>
              <a:t>Indische</a:t>
            </a:r>
            <a:r>
              <a:rPr lang="en-US" sz="2800" dirty="0" smtClean="0"/>
              <a:t> </a:t>
            </a:r>
            <a:r>
              <a:rPr lang="en-US" sz="2800" dirty="0" err="1" smtClean="0"/>
              <a:t>Mijn</a:t>
            </a:r>
            <a:r>
              <a:rPr lang="en-US" sz="2800" dirty="0" smtClean="0"/>
              <a:t> Wet (IMW) 1899 = </a:t>
            </a:r>
            <a:r>
              <a:rPr lang="en-US" sz="2800" dirty="0" err="1" smtClean="0"/>
              <a:t>sistem</a:t>
            </a:r>
            <a:r>
              <a:rPr lang="en-US" sz="2800" dirty="0" smtClean="0"/>
              <a:t> </a:t>
            </a:r>
            <a:r>
              <a:rPr lang="en-US" sz="2800" dirty="0" err="1" smtClean="0"/>
              <a:t>konsesi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beberapa</a:t>
            </a:r>
            <a:r>
              <a:rPr lang="en-US" sz="2800" dirty="0" smtClean="0"/>
              <a:t> </a:t>
            </a:r>
            <a:r>
              <a:rPr lang="en-US" sz="2800" dirty="0" err="1" smtClean="0"/>
              <a:t>perusahaan</a:t>
            </a:r>
            <a:r>
              <a:rPr lang="en-US" sz="2800" dirty="0" smtClean="0"/>
              <a:t> </a:t>
            </a:r>
            <a:r>
              <a:rPr lang="en-US" sz="2800" dirty="0" err="1" smtClean="0"/>
              <a:t>asing</a:t>
            </a:r>
            <a:r>
              <a:rPr lang="en-US" sz="2800" dirty="0" smtClean="0"/>
              <a:t> </a:t>
            </a:r>
            <a:r>
              <a:rPr lang="en-US" sz="2800" dirty="0" err="1" smtClean="0"/>
              <a:t>yg</a:t>
            </a:r>
            <a:r>
              <a:rPr lang="en-US" sz="2800" dirty="0" smtClean="0"/>
              <a:t> </a:t>
            </a:r>
            <a:r>
              <a:rPr lang="en-US" sz="2800" dirty="0" err="1" smtClean="0"/>
              <a:t>terlibat</a:t>
            </a:r>
            <a:r>
              <a:rPr lang="en-US" sz="2800" dirty="0" smtClean="0"/>
              <a:t>:</a:t>
            </a:r>
          </a:p>
          <a:p>
            <a:pPr>
              <a:buNone/>
            </a:pPr>
            <a:r>
              <a:rPr lang="en-US" sz="2800" dirty="0" smtClean="0"/>
              <a:t>	a. BPM</a:t>
            </a:r>
          </a:p>
          <a:p>
            <a:pPr>
              <a:buNone/>
            </a:pPr>
            <a:r>
              <a:rPr lang="en-US" sz="2800" dirty="0" smtClean="0"/>
              <a:t>	b. </a:t>
            </a:r>
            <a:r>
              <a:rPr lang="en-US" sz="2800" dirty="0" err="1" smtClean="0"/>
              <a:t>Stanvac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c. Caltex</a:t>
            </a:r>
          </a:p>
          <a:p>
            <a:r>
              <a:rPr lang="en-US" sz="2800" dirty="0" smtClean="0"/>
              <a:t>UU No. 44/1960 = </a:t>
            </a:r>
            <a:r>
              <a:rPr lang="en-US" sz="2800" dirty="0" err="1" smtClean="0"/>
              <a:t>memakai</a:t>
            </a:r>
            <a:r>
              <a:rPr lang="en-US" sz="2800" dirty="0" smtClean="0"/>
              <a:t> </a:t>
            </a:r>
            <a:r>
              <a:rPr lang="en-US" sz="2800" dirty="0" err="1" smtClean="0"/>
              <a:t>sistem</a:t>
            </a:r>
            <a:r>
              <a:rPr lang="en-US" sz="2800" dirty="0" smtClean="0"/>
              <a:t> KK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beberapa</a:t>
            </a:r>
            <a:r>
              <a:rPr lang="en-US" sz="2800" dirty="0" smtClean="0"/>
              <a:t> </a:t>
            </a:r>
            <a:r>
              <a:rPr lang="en-US" sz="2800" dirty="0" err="1" smtClean="0"/>
              <a:t>perusahaan</a:t>
            </a:r>
            <a:r>
              <a:rPr lang="en-US" sz="2800" dirty="0" smtClean="0"/>
              <a:t> </a:t>
            </a:r>
            <a:r>
              <a:rPr lang="en-US" sz="2800" dirty="0" err="1" smtClean="0"/>
              <a:t>asing</a:t>
            </a:r>
            <a:r>
              <a:rPr lang="en-US" sz="2800" dirty="0" smtClean="0"/>
              <a:t> </a:t>
            </a:r>
            <a:r>
              <a:rPr lang="en-US" sz="2800" dirty="0" err="1" smtClean="0"/>
              <a:t>yg</a:t>
            </a:r>
            <a:r>
              <a:rPr lang="en-US" sz="2800" dirty="0" smtClean="0"/>
              <a:t> </a:t>
            </a:r>
            <a:r>
              <a:rPr lang="en-US" sz="2800" dirty="0" err="1" smtClean="0"/>
              <a:t>terlibat</a:t>
            </a:r>
            <a:r>
              <a:rPr lang="en-US" sz="2800" dirty="0" smtClean="0"/>
              <a:t>:</a:t>
            </a:r>
          </a:p>
          <a:p>
            <a:pPr>
              <a:buNone/>
            </a:pPr>
            <a:r>
              <a:rPr lang="en-US" sz="2800" dirty="0" smtClean="0"/>
              <a:t>	a. Pan American Oil Company (PANAM)</a:t>
            </a:r>
          </a:p>
          <a:p>
            <a:pPr>
              <a:buNone/>
            </a:pPr>
            <a:r>
              <a:rPr lang="en-US" sz="2800" dirty="0" smtClean="0"/>
              <a:t>	b. </a:t>
            </a:r>
            <a:r>
              <a:rPr lang="en-US" sz="2800" dirty="0" err="1" smtClean="0"/>
              <a:t>Stanvac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c. Shell</a:t>
            </a:r>
          </a:p>
          <a:p>
            <a:r>
              <a:rPr lang="en-US" sz="2800" dirty="0" smtClean="0"/>
              <a:t>UU No.8/1971 =</a:t>
            </a:r>
            <a:r>
              <a:rPr lang="en-US" sz="2800" dirty="0" err="1" smtClean="0"/>
              <a:t>mulai</a:t>
            </a:r>
            <a:r>
              <a:rPr lang="en-US" sz="2800" dirty="0" smtClean="0"/>
              <a:t> </a:t>
            </a:r>
            <a:r>
              <a:rPr lang="en-US" sz="2800" dirty="0" err="1" smtClean="0"/>
              <a:t>memakai</a:t>
            </a:r>
            <a:r>
              <a:rPr lang="en-US" sz="2800" dirty="0" smtClean="0"/>
              <a:t> </a:t>
            </a:r>
            <a:r>
              <a:rPr lang="en-US" sz="2800" dirty="0" err="1" smtClean="0"/>
              <a:t>sistem</a:t>
            </a:r>
            <a:r>
              <a:rPr lang="en-US" sz="2800" dirty="0" smtClean="0"/>
              <a:t> PS</a:t>
            </a:r>
          </a:p>
          <a:p>
            <a:r>
              <a:rPr lang="en-US" sz="2800" dirty="0" smtClean="0"/>
              <a:t>UU No. 22/2001 = </a:t>
            </a:r>
            <a:r>
              <a:rPr lang="en-US" sz="2800" dirty="0" err="1" smtClean="0"/>
              <a:t>masih</a:t>
            </a:r>
            <a:r>
              <a:rPr lang="en-US" sz="2800" dirty="0" smtClean="0"/>
              <a:t> </a:t>
            </a:r>
            <a:r>
              <a:rPr lang="en-US" sz="2800" dirty="0" err="1" smtClean="0"/>
              <a:t>memakai</a:t>
            </a:r>
            <a:r>
              <a:rPr lang="en-US" sz="2800" dirty="0" smtClean="0"/>
              <a:t> </a:t>
            </a:r>
            <a:r>
              <a:rPr lang="en-US" sz="2800" dirty="0" err="1" smtClean="0"/>
              <a:t>sistem</a:t>
            </a:r>
            <a:r>
              <a:rPr lang="en-US" sz="2800" dirty="0" smtClean="0"/>
              <a:t> PS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Evolusi</a:t>
            </a:r>
            <a:r>
              <a:rPr lang="en-US" b="1" dirty="0" smtClean="0">
                <a:solidFill>
                  <a:srgbClr val="FF0000"/>
                </a:solidFill>
              </a:rPr>
              <a:t> PS </a:t>
            </a:r>
            <a:r>
              <a:rPr lang="en-US" b="1" dirty="0" err="1" smtClean="0">
                <a:solidFill>
                  <a:srgbClr val="FF0000"/>
                </a:solidFill>
              </a:rPr>
              <a:t>di</a:t>
            </a:r>
            <a:r>
              <a:rPr lang="en-US" b="1" dirty="0" smtClean="0">
                <a:solidFill>
                  <a:srgbClr val="FF0000"/>
                </a:solidFill>
              </a:rPr>
              <a:t> Indonesia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864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PS </a:t>
            </a:r>
            <a:r>
              <a:rPr lang="en-US" dirty="0" err="1" smtClean="0"/>
              <a:t>Generasi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-I (1964-1977)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operasi</a:t>
            </a:r>
            <a:r>
              <a:rPr lang="en-US" dirty="0" smtClean="0"/>
              <a:t> </a:t>
            </a:r>
            <a:r>
              <a:rPr lang="en-US" dirty="0" err="1" smtClean="0"/>
              <a:t>ditangan</a:t>
            </a:r>
            <a:r>
              <a:rPr lang="en-US" dirty="0" smtClean="0"/>
              <a:t> </a:t>
            </a:r>
            <a:r>
              <a:rPr lang="en-US" dirty="0" err="1" smtClean="0"/>
              <a:t>Pertamina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biaya</a:t>
            </a:r>
            <a:r>
              <a:rPr lang="en-US" dirty="0" smtClean="0"/>
              <a:t> </a:t>
            </a:r>
            <a:r>
              <a:rPr lang="en-US" dirty="0" err="1" smtClean="0"/>
              <a:t>operasi</a:t>
            </a:r>
            <a:r>
              <a:rPr lang="en-US" dirty="0" smtClean="0"/>
              <a:t> </a:t>
            </a:r>
            <a:r>
              <a:rPr lang="en-US" dirty="0" err="1" smtClean="0"/>
              <a:t>ditanggung</a:t>
            </a:r>
            <a:r>
              <a:rPr lang="en-US" dirty="0" smtClean="0"/>
              <a:t> 40%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smtClean="0"/>
              <a:t>Profit 60% </a:t>
            </a:r>
            <a:r>
              <a:rPr lang="en-US" dirty="0" err="1" smtClean="0"/>
              <a:t>dibagi</a:t>
            </a:r>
            <a:r>
              <a:rPr lang="en-US" dirty="0" smtClean="0"/>
              <a:t> </a:t>
            </a:r>
            <a:r>
              <a:rPr lang="en-US" dirty="0" err="1" smtClean="0"/>
              <a:t>Pertamina</a:t>
            </a:r>
            <a:r>
              <a:rPr lang="en-US" dirty="0" smtClean="0"/>
              <a:t> = 65%, </a:t>
            </a:r>
            <a:r>
              <a:rPr lang="en-US" dirty="0" err="1" smtClean="0"/>
              <a:t>kontraktor</a:t>
            </a:r>
            <a:r>
              <a:rPr lang="en-US" dirty="0" smtClean="0"/>
              <a:t> = 35%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peralatan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fasilitas</a:t>
            </a:r>
            <a:r>
              <a:rPr lang="en-US" dirty="0" smtClean="0"/>
              <a:t> </a:t>
            </a:r>
            <a:r>
              <a:rPr lang="en-US" dirty="0" err="1" smtClean="0"/>
              <a:t>ditanggung</a:t>
            </a:r>
            <a:r>
              <a:rPr lang="en-US" dirty="0" smtClean="0"/>
              <a:t> </a:t>
            </a:r>
            <a:r>
              <a:rPr lang="en-US" dirty="0" err="1" smtClean="0"/>
              <a:t>Pertamina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Pajak</a:t>
            </a:r>
            <a:r>
              <a:rPr lang="en-US" dirty="0" smtClean="0"/>
              <a:t> </a:t>
            </a:r>
            <a:r>
              <a:rPr lang="en-US" dirty="0" err="1" smtClean="0"/>
              <a:t>pendapatan</a:t>
            </a:r>
            <a:r>
              <a:rPr lang="en-US" dirty="0" smtClean="0"/>
              <a:t> </a:t>
            </a:r>
            <a:r>
              <a:rPr lang="en-US" dirty="0" err="1" smtClean="0"/>
              <a:t>dibayarkan</a:t>
            </a:r>
            <a:r>
              <a:rPr lang="en-US" dirty="0" smtClean="0"/>
              <a:t> </a:t>
            </a:r>
            <a:r>
              <a:rPr lang="en-US" dirty="0" err="1" smtClean="0"/>
              <a:t>kpd</a:t>
            </a:r>
            <a:r>
              <a:rPr lang="en-US" dirty="0" smtClean="0"/>
              <a:t> </a:t>
            </a:r>
            <a:r>
              <a:rPr lang="en-US" dirty="0" err="1" smtClean="0"/>
              <a:t>Pertamina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didistribusikan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</a:t>
            </a:r>
            <a:r>
              <a:rPr lang="en-US" dirty="0" err="1" smtClean="0"/>
              <a:t>kepemerintah</a:t>
            </a:r>
            <a:endParaRPr lang="en-US" dirty="0" smtClean="0"/>
          </a:p>
          <a:p>
            <a:pPr algn="just"/>
            <a:r>
              <a:rPr lang="en-US" dirty="0" smtClean="0"/>
              <a:t>PS </a:t>
            </a:r>
            <a:r>
              <a:rPr lang="en-US" dirty="0" err="1" smtClean="0"/>
              <a:t>Generasi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-II (1978-1987)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Pajak</a:t>
            </a:r>
            <a:r>
              <a:rPr lang="en-US" dirty="0" smtClean="0"/>
              <a:t> </a:t>
            </a:r>
            <a:r>
              <a:rPr lang="en-US" dirty="0" err="1" smtClean="0"/>
              <a:t>pendapatan</a:t>
            </a:r>
            <a:r>
              <a:rPr lang="en-US" dirty="0" smtClean="0"/>
              <a:t> </a:t>
            </a:r>
            <a:r>
              <a:rPr lang="en-US" dirty="0" err="1" smtClean="0"/>
              <a:t>dibayar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(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lwt</a:t>
            </a:r>
            <a:r>
              <a:rPr lang="en-US" dirty="0" smtClean="0"/>
              <a:t> </a:t>
            </a:r>
            <a:r>
              <a:rPr lang="en-US" dirty="0" err="1" smtClean="0"/>
              <a:t>Pertamina</a:t>
            </a:r>
            <a:r>
              <a:rPr lang="en-US" dirty="0" smtClean="0"/>
              <a:t>) </a:t>
            </a:r>
            <a:r>
              <a:rPr lang="en-US" dirty="0" err="1" smtClean="0"/>
              <a:t>sebesar</a:t>
            </a:r>
            <a:r>
              <a:rPr lang="en-US" dirty="0" smtClean="0"/>
              <a:t> 56 %</a:t>
            </a:r>
          </a:p>
          <a:p>
            <a:pPr marL="514350" indent="-514350" algn="just">
              <a:buAutoNum type="arabicPeriod"/>
            </a:pPr>
            <a:r>
              <a:rPr lang="en-US" dirty="0" err="1" smtClean="0"/>
              <a:t>Biaya</a:t>
            </a:r>
            <a:r>
              <a:rPr lang="en-US" dirty="0" smtClean="0"/>
              <a:t> </a:t>
            </a:r>
            <a:r>
              <a:rPr lang="en-US" dirty="0" err="1" smtClean="0"/>
              <a:t>operasi</a:t>
            </a:r>
            <a:r>
              <a:rPr lang="en-US" dirty="0" smtClean="0"/>
              <a:t> </a:t>
            </a:r>
            <a:r>
              <a:rPr lang="en-US" dirty="0" err="1" smtClean="0"/>
              <a:t>ditanggung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Pembagian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minyak</a:t>
            </a:r>
            <a:r>
              <a:rPr lang="en-US" dirty="0" smtClean="0"/>
              <a:t>, </a:t>
            </a:r>
            <a:r>
              <a:rPr lang="en-US" dirty="0" err="1" smtClean="0"/>
              <a:t>Pertamina</a:t>
            </a:r>
            <a:r>
              <a:rPr lang="en-US" dirty="0" smtClean="0"/>
              <a:t> = 65,91%, </a:t>
            </a:r>
            <a:r>
              <a:rPr lang="en-US" dirty="0" err="1" smtClean="0"/>
              <a:t>kontraktor</a:t>
            </a:r>
            <a:r>
              <a:rPr lang="en-US" dirty="0" smtClean="0"/>
              <a:t> = 34,09%. Gas </a:t>
            </a:r>
            <a:r>
              <a:rPr lang="en-US" dirty="0" err="1" smtClean="0"/>
              <a:t>bumi</a:t>
            </a:r>
            <a:r>
              <a:rPr lang="en-US" dirty="0" smtClean="0"/>
              <a:t>, </a:t>
            </a:r>
            <a:r>
              <a:rPr lang="en-US" dirty="0" err="1" smtClean="0"/>
              <a:t>Pertamina</a:t>
            </a:r>
            <a:r>
              <a:rPr lang="en-US" dirty="0" smtClean="0"/>
              <a:t> = 31,80%, </a:t>
            </a:r>
            <a:r>
              <a:rPr lang="en-US" dirty="0" err="1" smtClean="0"/>
              <a:t>kontraktor</a:t>
            </a:r>
            <a:r>
              <a:rPr lang="en-US" dirty="0" smtClean="0"/>
              <a:t> = 68,20 %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AMBA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152400"/>
            <a:ext cx="9144000" cy="701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487362"/>
          </a:xfrm>
        </p:spPr>
        <p:txBody>
          <a:bodyPr>
            <a:normAutofit fontScale="90000"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Korelasi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Hukum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Pertambangan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dengan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Bidang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Hukum</a:t>
            </a:r>
            <a:r>
              <a:rPr lang="en-US" sz="2800" b="1" dirty="0" smtClean="0">
                <a:solidFill>
                  <a:srgbClr val="FF0000"/>
                </a:solidFill>
              </a:rPr>
              <a:t> lain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r>
              <a:rPr lang="en-US" sz="2000" b="1" dirty="0" err="1" smtClean="0"/>
              <a:t>Dengan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hukum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Agraria</a:t>
            </a:r>
            <a:endParaRPr lang="en-US" sz="2000" b="1" dirty="0" smtClean="0"/>
          </a:p>
          <a:p>
            <a:pPr>
              <a:buNone/>
            </a:pPr>
            <a:r>
              <a:rPr lang="en-US" sz="2000" dirty="0" err="1" smtClean="0"/>
              <a:t>Terkait</a:t>
            </a:r>
            <a:r>
              <a:rPr lang="en-US" sz="2000" dirty="0" smtClean="0"/>
              <a:t> status </a:t>
            </a:r>
            <a:r>
              <a:rPr lang="en-US" sz="2000" dirty="0" err="1" smtClean="0"/>
              <a:t>milik</a:t>
            </a:r>
            <a:r>
              <a:rPr lang="en-US" sz="2000" dirty="0" smtClean="0"/>
              <a:t> </a:t>
            </a:r>
            <a:r>
              <a:rPr lang="en-US" sz="2000" dirty="0" err="1" smtClean="0"/>
              <a:t>tanah</a:t>
            </a:r>
            <a:r>
              <a:rPr lang="en-US" sz="2000" dirty="0" smtClean="0"/>
              <a:t>, </a:t>
            </a:r>
            <a:r>
              <a:rPr lang="en-US" sz="2000" dirty="0" err="1" smtClean="0"/>
              <a:t>apakah</a:t>
            </a:r>
            <a:r>
              <a:rPr lang="en-US" sz="2000" dirty="0" smtClean="0"/>
              <a:t>  </a:t>
            </a:r>
            <a:r>
              <a:rPr lang="en-US" sz="2000" b="1" dirty="0" smtClean="0"/>
              <a:t>Tanah Negara, Tanah </a:t>
            </a:r>
            <a:r>
              <a:rPr lang="en-US" sz="2000" b="1" dirty="0" err="1" smtClean="0"/>
              <a:t>Hak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Milik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b="1" dirty="0" smtClean="0"/>
              <a:t>Tanah </a:t>
            </a:r>
            <a:r>
              <a:rPr lang="en-US" sz="2000" b="1" dirty="0" err="1" smtClean="0"/>
              <a:t>Adat</a:t>
            </a:r>
            <a:r>
              <a:rPr lang="en-US" sz="2000" dirty="0" smtClean="0"/>
              <a:t>, </a:t>
            </a:r>
            <a:r>
              <a:rPr lang="en-US" sz="2000" dirty="0" err="1" smtClean="0"/>
              <a:t>hal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menentukan</a:t>
            </a:r>
            <a:r>
              <a:rPr lang="en-US" sz="2000" dirty="0" smtClean="0"/>
              <a:t> </a:t>
            </a:r>
            <a:r>
              <a:rPr lang="en-US" sz="2000" dirty="0" err="1" smtClean="0"/>
              <a:t>hak</a:t>
            </a:r>
            <a:r>
              <a:rPr lang="en-US" sz="2000" dirty="0" smtClean="0"/>
              <a:t> </a:t>
            </a:r>
            <a:r>
              <a:rPr lang="en-US" sz="2000" dirty="0" err="1" smtClean="0"/>
              <a:t>apa</a:t>
            </a:r>
            <a:r>
              <a:rPr lang="en-US" sz="2000" dirty="0" smtClean="0"/>
              <a:t> yang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diberi</a:t>
            </a:r>
            <a:r>
              <a:rPr lang="en-US" sz="2000" dirty="0" smtClean="0"/>
              <a:t>, </a:t>
            </a:r>
            <a:r>
              <a:rPr lang="en-US" sz="2000" dirty="0" err="1" smtClean="0"/>
              <a:t>apakah</a:t>
            </a:r>
            <a:r>
              <a:rPr lang="en-US" sz="2000" dirty="0" smtClean="0"/>
              <a:t> </a:t>
            </a:r>
            <a:r>
              <a:rPr lang="en-US" sz="2000" b="1" dirty="0" smtClean="0"/>
              <a:t>(1) </a:t>
            </a:r>
            <a:r>
              <a:rPr lang="en-US" sz="2000" b="1" dirty="0" err="1" smtClean="0"/>
              <a:t>hak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milik</a:t>
            </a:r>
            <a:r>
              <a:rPr lang="en-US" sz="2000" b="1" dirty="0" smtClean="0"/>
              <a:t>, (2) </a:t>
            </a:r>
            <a:r>
              <a:rPr lang="en-US" sz="2000" b="1" dirty="0" err="1" smtClean="0"/>
              <a:t>Hak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Guna</a:t>
            </a:r>
            <a:r>
              <a:rPr lang="en-US" sz="2000" b="1" dirty="0" smtClean="0"/>
              <a:t> Usaha/HGU, (3) </a:t>
            </a:r>
            <a:r>
              <a:rPr lang="en-US" sz="2000" b="1" dirty="0" err="1" smtClean="0"/>
              <a:t>Hak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Guna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Bangunan</a:t>
            </a:r>
            <a:r>
              <a:rPr lang="en-US" sz="2000" b="1" dirty="0" smtClean="0"/>
              <a:t>/HGB, (4) </a:t>
            </a:r>
            <a:r>
              <a:rPr lang="en-US" sz="2000" b="1" dirty="0" err="1" smtClean="0"/>
              <a:t>hak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pakai</a:t>
            </a:r>
            <a:r>
              <a:rPr lang="en-US" sz="2000" b="1" dirty="0" smtClean="0"/>
              <a:t>.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b="1" dirty="0" smtClean="0"/>
              <a:t>Batas </a:t>
            </a:r>
            <a:r>
              <a:rPr lang="en-US" sz="2000" b="1" dirty="0" err="1" smtClean="0"/>
              <a:t>kepemilikan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juga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berbeda-beda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semisal</a:t>
            </a:r>
            <a:r>
              <a:rPr lang="en-US" sz="2000" b="1" dirty="0" smtClean="0"/>
              <a:t> :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HBG = 35 </a:t>
            </a:r>
            <a:r>
              <a:rPr lang="en-US" sz="2000" dirty="0" err="1" smtClean="0"/>
              <a:t>th</a:t>
            </a:r>
            <a:r>
              <a:rPr lang="en-US" sz="2000" dirty="0" smtClean="0"/>
              <a:t>,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diperpanjang</a:t>
            </a:r>
            <a:r>
              <a:rPr lang="en-US" sz="2000" dirty="0" smtClean="0"/>
              <a:t> max 20 </a:t>
            </a:r>
            <a:r>
              <a:rPr lang="en-US" sz="2000" dirty="0" err="1" smtClean="0"/>
              <a:t>th</a:t>
            </a:r>
            <a:r>
              <a:rPr lang="en-US" sz="2000" dirty="0" smtClean="0"/>
              <a:t> = 55 </a:t>
            </a:r>
            <a:r>
              <a:rPr lang="en-US" sz="2000" dirty="0" err="1" smtClean="0"/>
              <a:t>th</a:t>
            </a:r>
            <a:endParaRPr lang="en-US" sz="2000" dirty="0" smtClean="0"/>
          </a:p>
          <a:p>
            <a:pPr marL="457200" indent="-457200">
              <a:buAutoNum type="arabicPeriod"/>
            </a:pPr>
            <a:r>
              <a:rPr lang="en-US" sz="2000" dirty="0" smtClean="0"/>
              <a:t>HGU = 35 </a:t>
            </a:r>
            <a:r>
              <a:rPr lang="en-US" sz="2000" dirty="0" err="1" smtClean="0"/>
              <a:t>th</a:t>
            </a:r>
            <a:r>
              <a:rPr lang="en-US" sz="2000" dirty="0" smtClean="0"/>
              <a:t>,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diperpanjang</a:t>
            </a:r>
            <a:r>
              <a:rPr lang="en-US" sz="2000" dirty="0" smtClean="0"/>
              <a:t>  max 25 </a:t>
            </a:r>
            <a:r>
              <a:rPr lang="en-US" sz="2000" dirty="0" err="1" smtClean="0"/>
              <a:t>th</a:t>
            </a:r>
            <a:r>
              <a:rPr lang="en-US" sz="2000" dirty="0" smtClean="0"/>
              <a:t> = 60 </a:t>
            </a:r>
            <a:r>
              <a:rPr lang="en-US" sz="2000" dirty="0" err="1" smtClean="0"/>
              <a:t>th</a:t>
            </a:r>
            <a:endParaRPr lang="en-US" sz="2000" dirty="0" smtClean="0"/>
          </a:p>
          <a:p>
            <a:pPr marL="457200" indent="-457200"/>
            <a:r>
              <a:rPr lang="en-US" sz="2000" b="1" dirty="0" err="1" smtClean="0"/>
              <a:t>Dengan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hukum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Kehutanan</a:t>
            </a:r>
            <a:endParaRPr lang="en-US" sz="2000" b="1" dirty="0" smtClean="0"/>
          </a:p>
          <a:p>
            <a:pPr marL="457200" indent="-457200">
              <a:buNone/>
            </a:pPr>
            <a:r>
              <a:rPr lang="en-US" sz="2000" b="1" dirty="0" err="1" smtClean="0"/>
              <a:t>Hutan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terbagi</a:t>
            </a:r>
            <a:r>
              <a:rPr lang="en-US" sz="2000" b="1" dirty="0" smtClean="0"/>
              <a:t> 4 </a:t>
            </a:r>
            <a:r>
              <a:rPr lang="en-US" sz="2000" b="1" dirty="0" err="1" smtClean="0"/>
              <a:t>macam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fungsi</a:t>
            </a:r>
            <a:r>
              <a:rPr lang="en-US" sz="2000" b="1" dirty="0" smtClean="0"/>
              <a:t>), </a:t>
            </a:r>
            <a:r>
              <a:rPr lang="en-US" sz="2000" b="1" dirty="0" err="1" smtClean="0"/>
              <a:t>yakni</a:t>
            </a:r>
            <a:r>
              <a:rPr lang="en-US" sz="2000" b="1" dirty="0" smtClean="0"/>
              <a:t>: </a:t>
            </a:r>
            <a:endParaRPr lang="en-US" sz="2000" dirty="0" smtClean="0"/>
          </a:p>
          <a:p>
            <a:pPr marL="457200" indent="-457200">
              <a:buAutoNum type="arabicPeriod"/>
            </a:pPr>
            <a:r>
              <a:rPr lang="en-US" sz="2000" dirty="0" err="1" smtClean="0"/>
              <a:t>Hutan</a:t>
            </a:r>
            <a:r>
              <a:rPr lang="en-US" sz="2000" dirty="0" smtClean="0"/>
              <a:t> </a:t>
            </a:r>
            <a:r>
              <a:rPr lang="en-US" sz="2000" dirty="0" err="1" smtClean="0"/>
              <a:t>konservasi</a:t>
            </a:r>
            <a:endParaRPr lang="en-US" sz="2000" dirty="0" smtClean="0"/>
          </a:p>
          <a:p>
            <a:pPr marL="457200" indent="-457200">
              <a:buAutoNum type="arabicPeriod"/>
            </a:pPr>
            <a:r>
              <a:rPr lang="en-US" sz="2000" dirty="0" err="1" smtClean="0"/>
              <a:t>Hutan</a:t>
            </a:r>
            <a:r>
              <a:rPr lang="en-US" sz="2000" dirty="0" smtClean="0"/>
              <a:t> </a:t>
            </a:r>
            <a:r>
              <a:rPr lang="en-US" sz="2000" dirty="0" err="1" smtClean="0"/>
              <a:t>lindung</a:t>
            </a:r>
            <a:endParaRPr lang="en-US" sz="2000" dirty="0" smtClean="0"/>
          </a:p>
          <a:p>
            <a:pPr marL="457200" indent="-457200">
              <a:buAutoNum type="arabicPeriod"/>
            </a:pPr>
            <a:r>
              <a:rPr lang="en-US" sz="2000" dirty="0" err="1" smtClean="0"/>
              <a:t>Hutan</a:t>
            </a:r>
            <a:r>
              <a:rPr lang="en-US" sz="2000" dirty="0" smtClean="0"/>
              <a:t> 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tujuan</a:t>
            </a:r>
            <a:r>
              <a:rPr lang="en-US" sz="2000" dirty="0" smtClean="0"/>
              <a:t> </a:t>
            </a:r>
            <a:r>
              <a:rPr lang="en-US" sz="2000" dirty="0" err="1" smtClean="0"/>
              <a:t>khusus</a:t>
            </a:r>
            <a:endParaRPr lang="en-US" sz="2000" dirty="0" smtClean="0"/>
          </a:p>
          <a:p>
            <a:pPr marL="457200" indent="-457200">
              <a:buAutoNum type="arabicPeriod"/>
            </a:pPr>
            <a:r>
              <a:rPr lang="en-US" sz="2000" dirty="0" err="1" smtClean="0"/>
              <a:t>Hutan</a:t>
            </a:r>
            <a:r>
              <a:rPr lang="en-US" sz="2000" dirty="0" smtClean="0"/>
              <a:t> </a:t>
            </a:r>
            <a:r>
              <a:rPr lang="en-US" sz="2000" dirty="0" err="1" smtClean="0"/>
              <a:t>berdasarkan</a:t>
            </a:r>
            <a:r>
              <a:rPr lang="en-US" sz="2000" dirty="0" smtClean="0"/>
              <a:t> </a:t>
            </a:r>
            <a:r>
              <a:rPr lang="en-US" sz="2000" dirty="0" err="1" smtClean="0"/>
              <a:t>pengaturan</a:t>
            </a:r>
            <a:r>
              <a:rPr lang="en-US" sz="2000" dirty="0" smtClean="0"/>
              <a:t> </a:t>
            </a:r>
            <a:r>
              <a:rPr lang="en-US" sz="2000" dirty="0" err="1" smtClean="0"/>
              <a:t>iklim</a:t>
            </a:r>
            <a:r>
              <a:rPr lang="en-US" sz="2000" dirty="0" smtClean="0"/>
              <a:t> </a:t>
            </a:r>
            <a:r>
              <a:rPr lang="en-US" sz="2000" dirty="0" err="1" smtClean="0"/>
              <a:t>mikro</a:t>
            </a:r>
            <a:r>
              <a:rPr lang="en-US" sz="2000" dirty="0" smtClean="0"/>
              <a:t>, </a:t>
            </a:r>
            <a:r>
              <a:rPr lang="en-US" sz="2000" dirty="0" err="1" smtClean="0"/>
              <a:t>estetika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serapan</a:t>
            </a:r>
            <a:r>
              <a:rPr lang="en-US" sz="2000" dirty="0" smtClean="0"/>
              <a:t> air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Continue…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715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400" b="1" dirty="0" err="1" smtClean="0"/>
              <a:t>Hukum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Positif</a:t>
            </a:r>
            <a:r>
              <a:rPr lang="en-US" sz="2400" b="1" dirty="0" smtClean="0"/>
              <a:t> (UU No, 41/1999 </a:t>
            </a:r>
            <a:r>
              <a:rPr lang="en-US" sz="2400" b="1" dirty="0" err="1" smtClean="0"/>
              <a:t>ttg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Kehutanan</a:t>
            </a:r>
            <a:r>
              <a:rPr lang="en-US" sz="2400" b="1" dirty="0" smtClean="0"/>
              <a:t>)</a:t>
            </a:r>
          </a:p>
          <a:p>
            <a:pPr algn="just">
              <a:buNone/>
            </a:pPr>
            <a:r>
              <a:rPr lang="en-US" sz="2400" dirty="0" err="1" smtClean="0"/>
              <a:t>Pertambangan</a:t>
            </a:r>
            <a:r>
              <a:rPr lang="en-US" sz="2400" dirty="0" smtClean="0"/>
              <a:t> </a:t>
            </a:r>
            <a:r>
              <a:rPr lang="en-US" sz="2400" dirty="0" err="1" smtClean="0"/>
              <a:t>didaerah</a:t>
            </a:r>
            <a:r>
              <a:rPr lang="en-US" sz="2400" dirty="0" smtClean="0"/>
              <a:t> </a:t>
            </a:r>
            <a:r>
              <a:rPr lang="en-US" sz="2400" dirty="0" err="1" smtClean="0"/>
              <a:t>hutan</a:t>
            </a:r>
            <a:r>
              <a:rPr lang="en-US" sz="2400" dirty="0" smtClean="0"/>
              <a:t> </a:t>
            </a:r>
            <a:r>
              <a:rPr lang="en-US" sz="2400" b="1" dirty="0" err="1" smtClean="0"/>
              <a:t>diizinkan</a:t>
            </a:r>
            <a:r>
              <a:rPr lang="en-US" sz="2400" dirty="0" smtClean="0"/>
              <a:t> (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wilayah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hutan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produksi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b="1" dirty="0" err="1" smtClean="0"/>
              <a:t>hutan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lindung</a:t>
            </a:r>
            <a:r>
              <a:rPr lang="en-US" sz="2400" dirty="0" smtClean="0"/>
              <a:t>)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syarat</a:t>
            </a:r>
            <a:r>
              <a:rPr lang="en-US" sz="2400" dirty="0" smtClean="0"/>
              <a:t> </a:t>
            </a:r>
            <a:r>
              <a:rPr lang="en-US" sz="2400" dirty="0" err="1" smtClean="0"/>
              <a:t>mendapatkan</a:t>
            </a:r>
            <a:r>
              <a:rPr lang="en-US" sz="2400" dirty="0" smtClean="0"/>
              <a:t> </a:t>
            </a:r>
            <a:r>
              <a:rPr lang="en-US" sz="2400" dirty="0" err="1" smtClean="0"/>
              <a:t>izin</a:t>
            </a:r>
            <a:r>
              <a:rPr lang="en-US" sz="2400" dirty="0" smtClean="0"/>
              <a:t> </a:t>
            </a:r>
            <a:r>
              <a:rPr lang="en-US" sz="2400" b="1" dirty="0" err="1" smtClean="0"/>
              <a:t>Mentri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Kehutanan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b="1" dirty="0" err="1" smtClean="0"/>
              <a:t>persetujuan</a:t>
            </a:r>
            <a:r>
              <a:rPr lang="en-US" sz="2400" b="1" dirty="0" smtClean="0"/>
              <a:t> DPR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metode</a:t>
            </a:r>
            <a:r>
              <a:rPr lang="en-US" sz="2400" dirty="0" smtClean="0"/>
              <a:t> </a:t>
            </a:r>
            <a:r>
              <a:rPr lang="en-US" sz="2400" dirty="0" err="1" smtClean="0"/>
              <a:t>tambang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b="1" i="1" dirty="0" smtClean="0"/>
              <a:t>tunnel method</a:t>
            </a:r>
          </a:p>
          <a:p>
            <a:pPr algn="just">
              <a:buNone/>
            </a:pPr>
            <a:r>
              <a:rPr lang="en-US" sz="2400" dirty="0" err="1" smtClean="0"/>
              <a:t>Diloloskannya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Perpu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nomor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1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Tahun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2004</a:t>
            </a:r>
            <a:r>
              <a:rPr lang="en-US" sz="2400" b="1" dirty="0" smtClean="0"/>
              <a:t> </a:t>
            </a:r>
            <a:r>
              <a:rPr lang="en-US" sz="2400" dirty="0" smtClean="0"/>
              <a:t>yang </a:t>
            </a:r>
            <a:r>
              <a:rPr lang="en-US" sz="2400" dirty="0" err="1" smtClean="0"/>
              <a:t>mengizinkan</a:t>
            </a:r>
            <a:r>
              <a:rPr lang="en-US" sz="2400" dirty="0" smtClean="0"/>
              <a:t> 13 </a:t>
            </a:r>
            <a:r>
              <a:rPr lang="en-US" sz="2400" dirty="0" err="1" smtClean="0"/>
              <a:t>perusahaan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melanjutkan</a:t>
            </a:r>
            <a:r>
              <a:rPr lang="en-US" sz="2400" dirty="0" smtClean="0"/>
              <a:t> </a:t>
            </a:r>
            <a:r>
              <a:rPr lang="en-US" sz="2400" dirty="0" err="1" smtClean="0"/>
              <a:t>penambangan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hutan</a:t>
            </a:r>
            <a:r>
              <a:rPr lang="en-US" sz="2400" dirty="0" smtClean="0"/>
              <a:t> </a:t>
            </a:r>
            <a:r>
              <a:rPr lang="en-US" sz="2400" dirty="0" err="1" smtClean="0"/>
              <a:t>lindung</a:t>
            </a:r>
            <a:r>
              <a:rPr lang="en-US" sz="2400" dirty="0" smtClean="0"/>
              <a:t>.</a:t>
            </a:r>
          </a:p>
          <a:p>
            <a:pPr algn="just">
              <a:buNone/>
            </a:pPr>
            <a:r>
              <a:rPr lang="en-US" sz="2400" b="1" dirty="0" smtClean="0"/>
              <a:t>FAKTA :</a:t>
            </a:r>
          </a:p>
          <a:p>
            <a:pPr algn="just">
              <a:buNone/>
            </a:pPr>
            <a:r>
              <a:rPr lang="en-US" sz="2400" dirty="0" smtClean="0"/>
              <a:t>LUAS </a:t>
            </a:r>
            <a:r>
              <a:rPr lang="en-US" sz="2400" dirty="0" err="1" smtClean="0"/>
              <a:t>kawasan</a:t>
            </a:r>
            <a:r>
              <a:rPr lang="en-US" sz="2400" dirty="0" smtClean="0"/>
              <a:t> </a:t>
            </a:r>
            <a:r>
              <a:rPr lang="en-US" sz="2400" dirty="0" err="1" smtClean="0"/>
              <a:t>hutan</a:t>
            </a:r>
            <a:r>
              <a:rPr lang="en-US" sz="2400" dirty="0" smtClean="0"/>
              <a:t> </a:t>
            </a:r>
            <a:r>
              <a:rPr lang="en-US" sz="2400" dirty="0" err="1" smtClean="0"/>
              <a:t>lindung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dimohon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13 </a:t>
            </a:r>
            <a:r>
              <a:rPr lang="en-US" sz="2400" dirty="0" err="1" smtClean="0"/>
              <a:t>usaha</a:t>
            </a:r>
            <a:r>
              <a:rPr lang="en-US" sz="2400" dirty="0" smtClean="0"/>
              <a:t> </a:t>
            </a:r>
            <a:r>
              <a:rPr lang="en-US" sz="2400" dirty="0" err="1" smtClean="0"/>
              <a:t>pertambangan</a:t>
            </a:r>
            <a:r>
              <a:rPr lang="en-US" sz="2400" dirty="0" smtClean="0"/>
              <a:t> </a:t>
            </a:r>
            <a:r>
              <a:rPr lang="en-US" sz="2400" dirty="0" err="1" smtClean="0"/>
              <a:t>itu</a:t>
            </a:r>
            <a:r>
              <a:rPr lang="en-US" sz="2400" dirty="0" smtClean="0"/>
              <a:t> </a:t>
            </a:r>
            <a:r>
              <a:rPr lang="en-US" sz="2400" dirty="0" err="1" smtClean="0"/>
              <a:t>tercatat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927.648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hektar</a:t>
            </a:r>
            <a:r>
              <a:rPr lang="en-US" sz="2400" dirty="0" smtClean="0"/>
              <a:t> (2,76 </a:t>
            </a:r>
            <a:r>
              <a:rPr lang="en-US" sz="2400" dirty="0" err="1" smtClean="0"/>
              <a:t>persen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luas</a:t>
            </a:r>
            <a:r>
              <a:rPr lang="en-US" sz="2400" dirty="0" smtClean="0"/>
              <a:t> total </a:t>
            </a:r>
            <a:r>
              <a:rPr lang="en-US" sz="2400" dirty="0" err="1" smtClean="0"/>
              <a:t>hutan</a:t>
            </a:r>
            <a:r>
              <a:rPr lang="en-US" sz="2400" dirty="0" smtClean="0"/>
              <a:t> </a:t>
            </a:r>
            <a:r>
              <a:rPr lang="en-US" sz="2400" dirty="0" err="1" smtClean="0"/>
              <a:t>lindung</a:t>
            </a:r>
            <a:r>
              <a:rPr lang="en-US" sz="2400" dirty="0" smtClean="0"/>
              <a:t> </a:t>
            </a:r>
            <a:r>
              <a:rPr lang="en-US" sz="2400" dirty="0" err="1" smtClean="0"/>
              <a:t>nasional,sekitar</a:t>
            </a:r>
            <a:r>
              <a:rPr lang="en-US" sz="2400" dirty="0" smtClean="0"/>
              <a:t> 33 </a:t>
            </a:r>
            <a:r>
              <a:rPr lang="en-US" sz="2400" dirty="0" err="1" smtClean="0"/>
              <a:t>juta</a:t>
            </a:r>
            <a:r>
              <a:rPr lang="en-US" sz="2400" dirty="0" smtClean="0"/>
              <a:t> </a:t>
            </a:r>
            <a:r>
              <a:rPr lang="en-US" sz="2400" dirty="0" err="1" smtClean="0"/>
              <a:t>hektar</a:t>
            </a:r>
            <a:r>
              <a:rPr lang="en-US" sz="2400" dirty="0" smtClean="0"/>
              <a:t>)</a:t>
            </a:r>
          </a:p>
          <a:p>
            <a:pPr algn="ctr">
              <a:buNone/>
            </a:pPr>
            <a:r>
              <a:rPr lang="en-US" sz="2400" dirty="0" err="1" smtClean="0"/>
              <a:t>Pembersihan</a:t>
            </a:r>
            <a:r>
              <a:rPr lang="en-US" sz="2400" dirty="0" smtClean="0"/>
              <a:t> </a:t>
            </a:r>
            <a:r>
              <a:rPr lang="en-US" sz="2400" dirty="0" err="1" smtClean="0"/>
              <a:t>pencemaran</a:t>
            </a:r>
            <a:r>
              <a:rPr lang="en-US" sz="2400" dirty="0" smtClean="0"/>
              <a:t> </a:t>
            </a:r>
            <a:r>
              <a:rPr lang="en-US" sz="2400" dirty="0" err="1" smtClean="0"/>
              <a:t>akibat</a:t>
            </a:r>
            <a:r>
              <a:rPr lang="en-US" sz="2400" dirty="0" smtClean="0"/>
              <a:t> </a:t>
            </a:r>
            <a:r>
              <a:rPr lang="en-US" sz="2400" dirty="0" err="1" smtClean="0"/>
              <a:t>penambangan</a:t>
            </a:r>
            <a:r>
              <a:rPr lang="en-US" sz="2400" dirty="0" smtClean="0"/>
              <a:t> </a:t>
            </a:r>
            <a:r>
              <a:rPr lang="en-US" sz="2400" dirty="0" err="1" smtClean="0"/>
              <a:t>membutuhkan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yang lama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biaya</a:t>
            </a:r>
            <a:r>
              <a:rPr lang="en-US" sz="2400" dirty="0" smtClean="0"/>
              <a:t> yang </a:t>
            </a:r>
            <a:r>
              <a:rPr lang="en-US" sz="2400" dirty="0" err="1" smtClean="0"/>
              <a:t>sangat</a:t>
            </a:r>
            <a:r>
              <a:rPr lang="en-US" sz="2400" dirty="0" smtClean="0"/>
              <a:t> </a:t>
            </a:r>
            <a:r>
              <a:rPr lang="en-US" sz="2400" dirty="0" err="1" smtClean="0"/>
              <a:t>besar</a:t>
            </a:r>
            <a:r>
              <a:rPr lang="en-US" sz="2400" dirty="0" smtClean="0"/>
              <a:t>.</a:t>
            </a:r>
          </a:p>
          <a:p>
            <a:pPr algn="just">
              <a:buNone/>
            </a:pPr>
            <a:r>
              <a:rPr lang="en-US" sz="2400" dirty="0" smtClean="0"/>
              <a:t>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Continue…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Freeport Indonesia Comp</a:t>
            </a:r>
          </a:p>
          <a:p>
            <a:pPr>
              <a:lnSpc>
                <a:spcPct val="80000"/>
              </a:lnSpc>
            </a:pPr>
            <a:r>
              <a:rPr lang="en-US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Karimun</a:t>
            </a:r>
            <a:r>
              <a:rPr lang="en-US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Granit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INCO </a:t>
            </a:r>
            <a:r>
              <a:rPr lang="en-US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Tbk</a:t>
            </a:r>
            <a:endParaRPr lang="en-US" dirty="0" smtClean="0">
              <a:solidFill>
                <a:srgbClr val="FF505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Indomic</a:t>
            </a:r>
            <a:endParaRPr lang="en-US" dirty="0" smtClean="0">
              <a:solidFill>
                <a:srgbClr val="FF505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Aneka Tambang </a:t>
            </a:r>
            <a:r>
              <a:rPr lang="en-US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Tbk</a:t>
            </a:r>
            <a:endParaRPr lang="en-US" dirty="0" smtClean="0">
              <a:solidFill>
                <a:srgbClr val="FF505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Natarang</a:t>
            </a:r>
            <a:r>
              <a:rPr lang="en-US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Mining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Nusa Halmahera Minerals</a:t>
            </a:r>
          </a:p>
          <a:p>
            <a:pPr>
              <a:lnSpc>
                <a:spcPct val="80000"/>
              </a:lnSpc>
            </a:pPr>
            <a:r>
              <a:rPr lang="en-US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Pelsart</a:t>
            </a:r>
            <a:r>
              <a:rPr lang="en-US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Tambang </a:t>
            </a:r>
            <a:r>
              <a:rPr lang="en-US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Kencana</a:t>
            </a:r>
            <a:endParaRPr lang="en-US" dirty="0" smtClean="0">
              <a:solidFill>
                <a:srgbClr val="FF505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Interex</a:t>
            </a:r>
            <a:r>
              <a:rPr lang="en-US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Sacra Raya</a:t>
            </a:r>
          </a:p>
          <a:p>
            <a:pPr>
              <a:lnSpc>
                <a:spcPct val="80000"/>
              </a:lnSpc>
            </a:pPr>
            <a:r>
              <a:rPr lang="en-US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Weda</a:t>
            </a:r>
            <a:r>
              <a:rPr lang="en-US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Bay Nickel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Gag </a:t>
            </a:r>
            <a:r>
              <a:rPr lang="en-US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Nikel</a:t>
            </a:r>
            <a:endParaRPr lang="en-US" dirty="0" smtClean="0">
              <a:solidFill>
                <a:srgbClr val="FF505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Soricknas</a:t>
            </a:r>
            <a:r>
              <a:rPr lang="en-US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Mining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Aneka Tambang TBK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3622</Words>
  <Application>Microsoft Office PowerPoint</Application>
  <PresentationFormat>On-screen Show (4:3)</PresentationFormat>
  <Paragraphs>434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Mining Law </vt:lpstr>
      <vt:lpstr>MINING LAW</vt:lpstr>
      <vt:lpstr>Slide 3</vt:lpstr>
      <vt:lpstr>Slide 4</vt:lpstr>
      <vt:lpstr>Slide 5</vt:lpstr>
      <vt:lpstr>Slide 6</vt:lpstr>
      <vt:lpstr>Korelasi Hukum Pertambangan dengan Bidang Hukum lain</vt:lpstr>
      <vt:lpstr>Continue…</vt:lpstr>
      <vt:lpstr>Continue…</vt:lpstr>
      <vt:lpstr>Continue…Fungsi Hutan yang hilang </vt:lpstr>
      <vt:lpstr>Slide 11</vt:lpstr>
      <vt:lpstr>Slide 12</vt:lpstr>
      <vt:lpstr>Continue…</vt:lpstr>
      <vt:lpstr>Continue…</vt:lpstr>
      <vt:lpstr>Slide 15</vt:lpstr>
      <vt:lpstr>Hak dan Kewajiban Subyek Hukum dalam KK (cont: KK Newmont)</vt:lpstr>
      <vt:lpstr>Continue…</vt:lpstr>
      <vt:lpstr>Distribusi sharing profit KK kepada Pemda (cont: KK Newmont)</vt:lpstr>
      <vt:lpstr>Berakhirnya KK</vt:lpstr>
      <vt:lpstr>Slide 20</vt:lpstr>
      <vt:lpstr>Slide 21</vt:lpstr>
      <vt:lpstr>Bobroknya KK</vt:lpstr>
      <vt:lpstr>Kontroversi Re-negosiasi KK Freeport</vt:lpstr>
      <vt:lpstr>Kontra Freeport</vt:lpstr>
      <vt:lpstr>Kontra INCO</vt:lpstr>
      <vt:lpstr>Kontra Newmont</vt:lpstr>
      <vt:lpstr>Slide 27</vt:lpstr>
      <vt:lpstr>Pejabat yang berwenang mengeluarkan Izin KP</vt:lpstr>
      <vt:lpstr>Hak dan Kewajiban Pemegang KP</vt:lpstr>
      <vt:lpstr>Continue…</vt:lpstr>
      <vt:lpstr>Pembatalan KP</vt:lpstr>
      <vt:lpstr>Perjanjian Karya Pengusahaan Pertambangan Batubara (PKP2B)</vt:lpstr>
      <vt:lpstr>Continue…</vt:lpstr>
      <vt:lpstr>Continue…</vt:lpstr>
      <vt:lpstr>Continue…</vt:lpstr>
      <vt:lpstr>Continue…</vt:lpstr>
      <vt:lpstr>Continue…</vt:lpstr>
      <vt:lpstr>Continue…</vt:lpstr>
      <vt:lpstr>MIGAS</vt:lpstr>
      <vt:lpstr>Slide 40</vt:lpstr>
      <vt:lpstr>Slide 41</vt:lpstr>
      <vt:lpstr>Idealitas Pertambangan MIGAS</vt:lpstr>
      <vt:lpstr>Usaha MIGAS</vt:lpstr>
      <vt:lpstr>Continue…</vt:lpstr>
      <vt:lpstr>Badan Pelaksana (BP MIGAS)</vt:lpstr>
      <vt:lpstr>Continue…</vt:lpstr>
      <vt:lpstr>Continue…</vt:lpstr>
      <vt:lpstr>Badan Pengatur (BP MIGAS)</vt:lpstr>
      <vt:lpstr>Kontrak MIGAS/Production Sharing</vt:lpstr>
      <vt:lpstr>Historis PS</vt:lpstr>
      <vt:lpstr>Evolusi PS di Indonesia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Mining Law </dc:title>
  <dc:creator>mirza</dc:creator>
  <cp:lastModifiedBy>mirza</cp:lastModifiedBy>
  <cp:revision>100</cp:revision>
  <dcterms:created xsi:type="dcterms:W3CDTF">2010-11-10T22:34:54Z</dcterms:created>
  <dcterms:modified xsi:type="dcterms:W3CDTF">2010-12-09T09:27:01Z</dcterms:modified>
</cp:coreProperties>
</file>