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4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841502F-0354-42CA-ADA2-9F408BFF562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0A52534-26E7-4F62-A09E-C18586E4B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There must be intelligent life forms beyond the Earth.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674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1000"/>
            <a:ext cx="7543800" cy="5867400"/>
          </a:xfrm>
        </p:spPr>
        <p:txBody>
          <a:bodyPr>
            <a:normAutofit/>
          </a:bodyPr>
          <a:lstStyle/>
          <a:p>
            <a:r>
              <a:rPr lang="en-US" dirty="0"/>
              <a:t>Based on evidence and probability, the </a:t>
            </a:r>
            <a:r>
              <a:rPr lang="en-US" b="1" dirty="0"/>
              <a:t>conditions</a:t>
            </a:r>
            <a:r>
              <a:rPr lang="en-US" dirty="0"/>
              <a:t> for </a:t>
            </a:r>
            <a:r>
              <a:rPr lang="en-US" dirty="0" smtClean="0"/>
              <a:t>primitive life </a:t>
            </a:r>
            <a:r>
              <a:rPr lang="en-US" dirty="0"/>
              <a:t>to arise </a:t>
            </a:r>
            <a:r>
              <a:rPr lang="en-US" dirty="0" smtClean="0"/>
              <a:t>exists in at </a:t>
            </a:r>
            <a:r>
              <a:rPr lang="en-US" dirty="0"/>
              <a:t>least one other place in the universe</a:t>
            </a:r>
          </a:p>
          <a:p>
            <a:endParaRPr lang="en-US" dirty="0"/>
          </a:p>
          <a:p>
            <a:r>
              <a:rPr lang="en-US" dirty="0" smtClean="0"/>
              <a:t>Because the conditions </a:t>
            </a:r>
            <a:r>
              <a:rPr lang="en-US" dirty="0"/>
              <a:t>for primitive life to exist elsewhere </a:t>
            </a:r>
            <a:r>
              <a:rPr lang="en-US" dirty="0" smtClean="0"/>
              <a:t>exists </a:t>
            </a:r>
            <a:r>
              <a:rPr lang="en-US" b="1" dirty="0"/>
              <a:t>and</a:t>
            </a:r>
            <a:r>
              <a:rPr lang="en-US" dirty="0"/>
              <a:t> </a:t>
            </a:r>
            <a:r>
              <a:rPr lang="en-US" dirty="0" smtClean="0"/>
              <a:t>because primitive </a:t>
            </a:r>
            <a:r>
              <a:rPr lang="en-US" dirty="0"/>
              <a:t>life </a:t>
            </a:r>
            <a:r>
              <a:rPr lang="en-US" dirty="0" smtClean="0"/>
              <a:t>arose at least </a:t>
            </a:r>
            <a:r>
              <a:rPr lang="en-US" dirty="0"/>
              <a:t>once, primitive life does </a:t>
            </a:r>
            <a:r>
              <a:rPr lang="en-US" dirty="0" smtClean="0"/>
              <a:t>exist elsewhere in the universe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Because </a:t>
            </a:r>
            <a:r>
              <a:rPr lang="en-US" dirty="0"/>
              <a:t>primitive life exists elsewhere in the </a:t>
            </a:r>
            <a:r>
              <a:rPr lang="en-US" dirty="0" smtClean="0"/>
              <a:t>universe </a:t>
            </a:r>
            <a:r>
              <a:rPr lang="en-US" b="1" dirty="0" smtClean="0"/>
              <a:t>and</a:t>
            </a:r>
            <a:r>
              <a:rPr lang="en-US" dirty="0" smtClean="0"/>
              <a:t> because intelligent life naturally evolves from primitive life, there </a:t>
            </a:r>
            <a:r>
              <a:rPr lang="en-US" dirty="0"/>
              <a:t>must be </a:t>
            </a:r>
            <a:r>
              <a:rPr lang="en-US" dirty="0" smtClean="0"/>
              <a:t>intelligent </a:t>
            </a:r>
            <a:r>
              <a:rPr lang="en-US" dirty="0"/>
              <a:t>life forms beyond the earth.</a:t>
            </a:r>
          </a:p>
        </p:txBody>
      </p:sp>
    </p:spTree>
    <p:extLst>
      <p:ext uri="{BB962C8B-B14F-4D97-AF65-F5344CB8AC3E}">
        <p14:creationId xmlns:p14="http://schemas.microsoft.com/office/powerpoint/2010/main" val="323936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8600"/>
            <a:ext cx="7543800" cy="5791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According to Psychology Today, </a:t>
            </a:r>
            <a:r>
              <a:rPr lang="en-US" sz="3200" b="1" dirty="0" smtClean="0"/>
              <a:t>Intelligence</a:t>
            </a:r>
            <a:r>
              <a:rPr lang="en-US" sz="3200" dirty="0" smtClean="0"/>
              <a:t> is defined as an organism with the ability to:</a:t>
            </a:r>
          </a:p>
          <a:p>
            <a:pPr lvl="1"/>
            <a:r>
              <a:rPr lang="en-US" sz="3200" dirty="0" smtClean="0"/>
              <a:t>Reason deductively/inductively</a:t>
            </a:r>
          </a:p>
          <a:p>
            <a:pPr lvl="1"/>
            <a:r>
              <a:rPr lang="en-US" sz="3200" dirty="0" smtClean="0"/>
              <a:t>Think in abstraction</a:t>
            </a:r>
          </a:p>
          <a:p>
            <a:pPr lvl="1"/>
            <a:r>
              <a:rPr lang="en-US" sz="3200" dirty="0"/>
              <a:t>U</a:t>
            </a:r>
            <a:r>
              <a:rPr lang="en-US" sz="3200" dirty="0" smtClean="0"/>
              <a:t>se analogies</a:t>
            </a:r>
          </a:p>
          <a:p>
            <a:pPr lvl="1"/>
            <a:r>
              <a:rPr lang="en-US" sz="3200" dirty="0" smtClean="0"/>
              <a:t>Synthesize information</a:t>
            </a:r>
          </a:p>
          <a:p>
            <a:pPr lvl="1"/>
            <a:r>
              <a:rPr lang="en-US" sz="3200" dirty="0" smtClean="0"/>
              <a:t>Apply information to new domains</a:t>
            </a:r>
          </a:p>
        </p:txBody>
      </p:sp>
    </p:spTree>
    <p:extLst>
      <p:ext uri="{BB962C8B-B14F-4D97-AF65-F5344CB8AC3E}">
        <p14:creationId xmlns:p14="http://schemas.microsoft.com/office/powerpoint/2010/main" val="111280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7543800" cy="480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According to the Sloan Digital Sky Survey, there are conservatively 60,000,000,000,000,000,000,000 stars in the observable universe</a:t>
            </a:r>
          </a:p>
          <a:p>
            <a:r>
              <a:rPr lang="en-US" sz="3200" dirty="0" smtClean="0"/>
              <a:t>Physical laws are constant throughout the universe</a:t>
            </a:r>
          </a:p>
          <a:p>
            <a:endParaRPr lang="en-US" sz="3200" dirty="0"/>
          </a:p>
          <a:p>
            <a:r>
              <a:rPr lang="en-US" sz="3200" b="1" dirty="0" smtClean="0"/>
              <a:t>If a natural phenomenon occurs at least once in the universe, it occurs elsewhere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8946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543800" cy="3886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 evidenced by humans, intelligent life naturally evolved from primitive life</a:t>
            </a:r>
          </a:p>
          <a:p>
            <a:endParaRPr lang="en-US" sz="3200" dirty="0" smtClean="0"/>
          </a:p>
          <a:p>
            <a:r>
              <a:rPr lang="en-US" sz="3200" b="1" dirty="0" smtClean="0"/>
              <a:t>If primitive life exists elsewhere in the universe, intelligent life exists elsewhere in the universe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014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543800" cy="3886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 evidenced by Earth’s history, under certain suitable conditions, primitive life appeared at least once in the universe</a:t>
            </a:r>
          </a:p>
          <a:p>
            <a:endParaRPr lang="en-US" sz="3200" dirty="0"/>
          </a:p>
          <a:p>
            <a:r>
              <a:rPr lang="en-US" sz="3200" b="1" dirty="0" smtClean="0"/>
              <a:t>Under suitable conditions, primitive life will appear elsewhere in the universe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880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257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 a paper presented by Dr. George Wald to the US National Academy of Sciences, it was established that life requires:</a:t>
            </a:r>
          </a:p>
          <a:p>
            <a:pPr lvl="1"/>
            <a:r>
              <a:rPr lang="en-US" sz="3200" dirty="0" smtClean="0"/>
              <a:t>Liquid Water</a:t>
            </a:r>
          </a:p>
          <a:p>
            <a:pPr lvl="1"/>
            <a:r>
              <a:rPr lang="en-US" sz="3200" dirty="0" smtClean="0"/>
              <a:t>Specific elements needed for metabolism and reproduction</a:t>
            </a:r>
          </a:p>
          <a:p>
            <a:pPr lvl="1"/>
            <a:r>
              <a:rPr lang="en-US" sz="3200" dirty="0" smtClean="0"/>
              <a:t>A source of energy</a:t>
            </a:r>
          </a:p>
          <a:p>
            <a:pPr marL="320040" lvl="1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5781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"/>
            <a:ext cx="7543800" cy="6400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Liquid Water</a:t>
            </a:r>
            <a:endParaRPr lang="en-US" sz="3200" dirty="0"/>
          </a:p>
          <a:p>
            <a:pPr lvl="1"/>
            <a:r>
              <a:rPr lang="en-US" sz="2400" dirty="0"/>
              <a:t>NASA has confirmed that ice exists on Mars</a:t>
            </a:r>
          </a:p>
          <a:p>
            <a:pPr lvl="2"/>
            <a:r>
              <a:rPr lang="en-US" sz="2400" dirty="0"/>
              <a:t>Water exists beyond the Earth</a:t>
            </a:r>
          </a:p>
          <a:p>
            <a:pPr lvl="1"/>
            <a:r>
              <a:rPr lang="en-US" sz="2400" dirty="0"/>
              <a:t>There are planets within the life supporting band of their star with temperatures suitable for liquid surface water</a:t>
            </a:r>
          </a:p>
          <a:p>
            <a:pPr lvl="2"/>
            <a:r>
              <a:rPr lang="en-US" sz="2400" dirty="0" err="1"/>
              <a:t>Gliese</a:t>
            </a:r>
            <a:r>
              <a:rPr lang="en-US" sz="2400" dirty="0"/>
              <a:t> 581 has at least one planet in this band according to the International Astronomical Union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b="1" dirty="0" smtClean="0"/>
              <a:t>Liquid water exists on a planet beyond the Earth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0668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0"/>
            <a:ext cx="7543800" cy="6400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elements needed for metabolism and reproduction</a:t>
            </a:r>
          </a:p>
          <a:p>
            <a:pPr lvl="1"/>
            <a:r>
              <a:rPr lang="en-US" sz="2400" dirty="0" smtClean="0"/>
              <a:t>Carbon, Hydrogen, Oxygen, Nitrogen, Sulfur, Phosphorous</a:t>
            </a:r>
          </a:p>
          <a:p>
            <a:pPr lvl="1"/>
            <a:r>
              <a:rPr lang="en-US" sz="2400" dirty="0" smtClean="0"/>
              <a:t>Monovalent/divalent metals</a:t>
            </a:r>
          </a:p>
          <a:p>
            <a:pPr lvl="1"/>
            <a:r>
              <a:rPr lang="en-US" sz="2400" dirty="0" smtClean="0"/>
              <a:t>Dr. Wald concludes that life is made of components that are easily available in nature</a:t>
            </a:r>
          </a:p>
          <a:p>
            <a:endParaRPr lang="en-US" sz="3200" dirty="0"/>
          </a:p>
          <a:p>
            <a:r>
              <a:rPr lang="en-US" sz="3200" b="1" dirty="0" smtClean="0"/>
              <a:t>These elements exist in at least one place beyond the Earth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48126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72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suitable source of energy</a:t>
            </a:r>
          </a:p>
          <a:p>
            <a:pPr lvl="1"/>
            <a:r>
              <a:rPr lang="en-US" sz="3200" dirty="0" smtClean="0"/>
              <a:t>Star</a:t>
            </a:r>
            <a:endParaRPr lang="en-US" sz="3200" dirty="0"/>
          </a:p>
          <a:p>
            <a:endParaRPr lang="en-US" sz="3200" dirty="0" smtClean="0"/>
          </a:p>
          <a:p>
            <a:r>
              <a:rPr lang="en-US" sz="3200" b="1" dirty="0" smtClean="0"/>
              <a:t>Stars exist elsewhere in the universe</a:t>
            </a:r>
          </a:p>
        </p:txBody>
      </p:sp>
    </p:spTree>
    <p:extLst>
      <p:ext uri="{BB962C8B-B14F-4D97-AF65-F5344CB8AC3E}">
        <p14:creationId xmlns:p14="http://schemas.microsoft.com/office/powerpoint/2010/main" val="2610696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191</TotalTime>
  <Words>371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NewsPrint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Catts</dc:creator>
  <cp:lastModifiedBy>Catts</cp:lastModifiedBy>
  <cp:revision>55</cp:revision>
  <dcterms:created xsi:type="dcterms:W3CDTF">2012-11-28T06:45:55Z</dcterms:created>
  <dcterms:modified xsi:type="dcterms:W3CDTF">2012-11-28T09:57:20Z</dcterms:modified>
</cp:coreProperties>
</file>