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57" r:id="rId3"/>
    <p:sldId id="259" r:id="rId4"/>
    <p:sldId id="260" r:id="rId5"/>
    <p:sldId id="261" r:id="rId6"/>
    <p:sldId id="258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980" autoAdjust="0"/>
  </p:normalViewPr>
  <p:slideViewPr>
    <p:cSldViewPr>
      <p:cViewPr>
        <p:scale>
          <a:sx n="100" d="100"/>
          <a:sy n="100" d="100"/>
        </p:scale>
        <p:origin x="-414" y="10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1E357-EA2A-41C8-8A65-205CF9DA5B71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DFAFD-AB0A-4E8A-AAFD-9BF4AC9AB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5DFAFD-AB0A-4E8A-AAFD-9BF4AC9ABEB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685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0654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4886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482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492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0395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078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5357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049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4616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556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CFDDA-3E45-433F-87D8-DE0FA5008510}" type="datetimeFigureOut">
              <a:rPr lang="en-US" smtClean="0"/>
              <a:pPr/>
              <a:t>08-Sep-12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2626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0"/>
            <a:ext cx="497924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smarTAlloc!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2" descr="C:\Users\Akanksha\Desktop\Project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90092">
            <a:off x="231174" y="642851"/>
            <a:ext cx="1393279" cy="75022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05000" y="1066800"/>
            <a:ext cx="563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C000"/>
                </a:solidFill>
              </a:rPr>
              <a:t> Business Process Model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2600" y="3962400"/>
            <a:ext cx="358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u="sng" dirty="0" smtClean="0">
                <a:solidFill>
                  <a:srgbClr val="FFC000"/>
                </a:solidFill>
              </a:rPr>
              <a:t>Group 3 :</a:t>
            </a:r>
          </a:p>
          <a:p>
            <a:pPr algn="r"/>
            <a:r>
              <a:rPr lang="en-US" b="1" u="sng" dirty="0" smtClean="0">
                <a:solidFill>
                  <a:srgbClr val="92D050"/>
                </a:solidFill>
              </a:rPr>
              <a:t> </a:t>
            </a:r>
          </a:p>
          <a:p>
            <a:pPr algn="r"/>
            <a:r>
              <a:rPr lang="en-US" dirty="0" err="1" smtClean="0">
                <a:solidFill>
                  <a:srgbClr val="92D050"/>
                </a:solidFill>
              </a:rPr>
              <a:t>Adesh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Verma</a:t>
            </a:r>
            <a:r>
              <a:rPr lang="en-US" dirty="0" smtClean="0">
                <a:solidFill>
                  <a:srgbClr val="92D050"/>
                </a:solidFill>
              </a:rPr>
              <a:t> (2008004) </a:t>
            </a:r>
          </a:p>
          <a:p>
            <a:pPr algn="r"/>
            <a:r>
              <a:rPr lang="en-US" dirty="0" err="1" smtClean="0">
                <a:solidFill>
                  <a:srgbClr val="92D050"/>
                </a:solidFill>
              </a:rPr>
              <a:t>Aarti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Chand</a:t>
            </a:r>
            <a:r>
              <a:rPr lang="en-US" dirty="0" smtClean="0">
                <a:solidFill>
                  <a:srgbClr val="92D050"/>
                </a:solidFill>
              </a:rPr>
              <a:t> (2009002) </a:t>
            </a:r>
          </a:p>
          <a:p>
            <a:pPr algn="r"/>
            <a:r>
              <a:rPr lang="en-US" dirty="0" err="1" smtClean="0">
                <a:solidFill>
                  <a:srgbClr val="92D050"/>
                </a:solidFill>
              </a:rPr>
              <a:t>Aditi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Lal</a:t>
            </a:r>
            <a:r>
              <a:rPr lang="en-US" dirty="0" smtClean="0">
                <a:solidFill>
                  <a:srgbClr val="92D050"/>
                </a:solidFill>
              </a:rPr>
              <a:t> (2010005)</a:t>
            </a:r>
          </a:p>
          <a:p>
            <a:pPr algn="r"/>
            <a:r>
              <a:rPr lang="en-US" dirty="0" err="1" smtClean="0">
                <a:solidFill>
                  <a:srgbClr val="92D050"/>
                </a:solidFill>
              </a:rPr>
              <a:t>Akanksha</a:t>
            </a:r>
            <a:r>
              <a:rPr lang="en-US" dirty="0" smtClean="0">
                <a:solidFill>
                  <a:srgbClr val="92D050"/>
                </a:solidFill>
              </a:rPr>
              <a:t> (2010008)</a:t>
            </a:r>
          </a:p>
          <a:p>
            <a:pPr algn="r"/>
            <a:r>
              <a:rPr lang="en-US" dirty="0" err="1" smtClean="0">
                <a:solidFill>
                  <a:srgbClr val="92D050"/>
                </a:solidFill>
              </a:rPr>
              <a:t>Anulima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Choudhary</a:t>
            </a:r>
            <a:r>
              <a:rPr lang="en-US" dirty="0" smtClean="0">
                <a:solidFill>
                  <a:srgbClr val="92D050"/>
                </a:solidFill>
              </a:rPr>
              <a:t> (2010018)</a:t>
            </a:r>
          </a:p>
          <a:p>
            <a:pPr algn="r"/>
            <a:r>
              <a:rPr lang="en-US" dirty="0" err="1" smtClean="0">
                <a:solidFill>
                  <a:srgbClr val="92D050"/>
                </a:solidFill>
              </a:rPr>
              <a:t>Jahnavi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Kayani</a:t>
            </a:r>
            <a:r>
              <a:rPr lang="en-US" dirty="0" smtClean="0">
                <a:solidFill>
                  <a:srgbClr val="92D050"/>
                </a:solidFill>
              </a:rPr>
              <a:t> (2010032)</a:t>
            </a:r>
          </a:p>
          <a:p>
            <a:pPr algn="r"/>
            <a:r>
              <a:rPr lang="en-US" dirty="0" err="1" smtClean="0">
                <a:solidFill>
                  <a:srgbClr val="92D050"/>
                </a:solidFill>
              </a:rPr>
              <a:t>Prachi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Agarwal</a:t>
            </a:r>
            <a:r>
              <a:rPr lang="en-US" dirty="0" smtClean="0">
                <a:solidFill>
                  <a:srgbClr val="92D050"/>
                </a:solidFill>
              </a:rPr>
              <a:t> (2010060)</a:t>
            </a:r>
            <a:endParaRPr lang="en-US" dirty="0" smtClean="0">
              <a:solidFill>
                <a:srgbClr val="92D050"/>
              </a:solidFill>
            </a:endParaRPr>
          </a:p>
        </p:txBody>
      </p:sp>
      <p:pic>
        <p:nvPicPr>
          <p:cNvPr id="15" name="Picture 2" descr="C:\Users\apoorv&amp;saakshi\Downloads\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998">
            <a:off x="3523230" y="2533185"/>
            <a:ext cx="3070043" cy="306119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14" name="Picture 3" descr="C:\Users\apoorv&amp;saakshi\Downloads\elearning_ima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20858">
            <a:off x="605725" y="3582088"/>
            <a:ext cx="3200400" cy="24048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09600"/>
            <a:ext cx="9144000" cy="14478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057400"/>
            <a:ext cx="9144000" cy="1447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505200"/>
            <a:ext cx="9144000" cy="1447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800600"/>
            <a:ext cx="9144000" cy="1447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295400" y="5257800"/>
            <a:ext cx="1142553" cy="533400"/>
            <a:chOff x="1600646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1616269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1.1.2  Login to website</a:t>
              </a:r>
              <a:endParaRPr lang="en-US" sz="1050" kern="1200" dirty="0"/>
            </a:p>
          </p:txBody>
        </p:sp>
      </p:grpSp>
      <p:sp>
        <p:nvSpPr>
          <p:cNvPr id="40" name="Flowchart: Decision 39"/>
          <p:cNvSpPr/>
          <p:nvPr/>
        </p:nvSpPr>
        <p:spPr>
          <a:xfrm>
            <a:off x="3505200" y="3733800"/>
            <a:ext cx="1147763" cy="762000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Decide: </a:t>
            </a:r>
          </a:p>
          <a:p>
            <a:pPr algn="ctr"/>
            <a:r>
              <a:rPr lang="en-US" sz="1000" dirty="0" smtClean="0"/>
              <a:t>Apply or not? </a:t>
            </a:r>
            <a:endParaRPr lang="en-US" sz="1000" dirty="0"/>
          </a:p>
        </p:txBody>
      </p:sp>
      <p:sp>
        <p:nvSpPr>
          <p:cNvPr id="77" name="Oval 76"/>
          <p:cNvSpPr/>
          <p:nvPr/>
        </p:nvSpPr>
        <p:spPr>
          <a:xfrm>
            <a:off x="838200" y="8382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grpSp>
        <p:nvGrpSpPr>
          <p:cNvPr id="91" name="Group 90"/>
          <p:cNvGrpSpPr/>
          <p:nvPr/>
        </p:nvGrpSpPr>
        <p:grpSpPr>
          <a:xfrm>
            <a:off x="1371600" y="9906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92" name="Rounded Rectangle 91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3" name="Rounded Rectangle 4"/>
            <p:cNvSpPr/>
            <p:nvPr/>
          </p:nvSpPr>
          <p:spPr>
            <a:xfrm>
              <a:off x="535" y="0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1.1  </a:t>
              </a:r>
              <a:r>
                <a:rPr lang="en-US" sz="1050" dirty="0" smtClean="0"/>
                <a:t>Login to Website</a:t>
              </a:r>
              <a:endParaRPr lang="en-US" sz="1050" kern="1200" dirty="0"/>
            </a:p>
          </p:txBody>
        </p:sp>
      </p:grpSp>
      <p:cxnSp>
        <p:nvCxnSpPr>
          <p:cNvPr id="95" name="Straight Arrow Connector 94"/>
          <p:cNvCxnSpPr/>
          <p:nvPr/>
        </p:nvCxnSpPr>
        <p:spPr>
          <a:xfrm>
            <a:off x="914400" y="12192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96" name="Group 95"/>
          <p:cNvGrpSpPr/>
          <p:nvPr/>
        </p:nvGrpSpPr>
        <p:grpSpPr>
          <a:xfrm>
            <a:off x="1295400" y="3886200"/>
            <a:ext cx="1142553" cy="533400"/>
            <a:chOff x="1600202" y="0"/>
            <a:chExt cx="1142553" cy="533400"/>
          </a:xfrm>
          <a:solidFill>
            <a:srgbClr val="92D050"/>
          </a:solidFill>
          <a:scene3d>
            <a:camera prst="orthographicFront"/>
            <a:lightRig rig="flat" dir="t"/>
          </a:scene3d>
        </p:grpSpPr>
        <p:sp>
          <p:nvSpPr>
            <p:cNvPr id="97" name="Rounded Rectangle 96"/>
            <p:cNvSpPr/>
            <p:nvPr/>
          </p:nvSpPr>
          <p:spPr>
            <a:xfrm>
              <a:off x="1600202" y="0"/>
              <a:ext cx="1142553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8" name="Rounded Rectangle 4"/>
            <p:cNvSpPr/>
            <p:nvPr/>
          </p:nvSpPr>
          <p:spPr>
            <a:xfrm>
              <a:off x="1615825" y="15623"/>
              <a:ext cx="1111307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1.4 Receive Mail</a:t>
              </a:r>
              <a:endParaRPr lang="en-US" sz="1050" kern="1200" dirty="0"/>
            </a:p>
          </p:txBody>
        </p:sp>
      </p:grpSp>
      <p:cxnSp>
        <p:nvCxnSpPr>
          <p:cNvPr id="101" name="Straight Arrow Connector 100"/>
          <p:cNvCxnSpPr/>
          <p:nvPr/>
        </p:nvCxnSpPr>
        <p:spPr>
          <a:xfrm>
            <a:off x="1752600" y="30480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02" name="Group 101"/>
          <p:cNvGrpSpPr/>
          <p:nvPr/>
        </p:nvGrpSpPr>
        <p:grpSpPr>
          <a:xfrm>
            <a:off x="1295400" y="2438400"/>
            <a:ext cx="1141437" cy="533400"/>
            <a:chOff x="1874" y="0"/>
            <a:chExt cx="1141437" cy="533400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03" name="Rounded Rectangle 102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4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1.3 Send Notification Mail</a:t>
              </a:r>
              <a:endParaRPr lang="en-US" sz="1050" kern="1200" dirty="0"/>
            </a:p>
          </p:txBody>
        </p:sp>
      </p:grpSp>
      <p:cxnSp>
        <p:nvCxnSpPr>
          <p:cNvPr id="105" name="Straight Arrow Connector 104"/>
          <p:cNvCxnSpPr/>
          <p:nvPr/>
        </p:nvCxnSpPr>
        <p:spPr>
          <a:xfrm>
            <a:off x="2590800" y="4114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4876800" y="4114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5638800" y="3886200"/>
            <a:ext cx="1141437" cy="533400"/>
            <a:chOff x="1874" y="0"/>
            <a:chExt cx="1141437" cy="533400"/>
          </a:xfrm>
          <a:scene3d>
            <a:camera prst="orthographicFront"/>
            <a:lightRig rig="flat" dir="t"/>
          </a:scene3d>
        </p:grpSpPr>
        <p:sp>
          <p:nvSpPr>
            <p:cNvPr id="126" name="Rounded Rectangle 125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7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1.5  Login to Website</a:t>
              </a:r>
              <a:endParaRPr lang="en-US" sz="1050" kern="1200" dirty="0"/>
            </a:p>
          </p:txBody>
        </p:sp>
      </p:grpSp>
      <p:cxnSp>
        <p:nvCxnSpPr>
          <p:cNvPr id="131" name="Straight Arrow Connector 130"/>
          <p:cNvCxnSpPr/>
          <p:nvPr/>
        </p:nvCxnSpPr>
        <p:spPr>
          <a:xfrm>
            <a:off x="1752600" y="18288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4876800" y="3810000"/>
            <a:ext cx="370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sp>
        <p:nvSpPr>
          <p:cNvPr id="137" name="TextBox 136"/>
          <p:cNvSpPr txBox="1"/>
          <p:nvPr/>
        </p:nvSpPr>
        <p:spPr>
          <a:xfrm>
            <a:off x="4343400" y="15240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8" name="TextBox 137"/>
          <p:cNvSpPr txBox="1"/>
          <p:nvPr/>
        </p:nvSpPr>
        <p:spPr>
          <a:xfrm>
            <a:off x="2133600" y="29718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9" name="TextBox 138"/>
          <p:cNvSpPr txBox="1"/>
          <p:nvPr/>
        </p:nvSpPr>
        <p:spPr>
          <a:xfrm>
            <a:off x="2286000" y="15240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40" name="TextBox 139"/>
          <p:cNvSpPr txBox="1"/>
          <p:nvPr/>
        </p:nvSpPr>
        <p:spPr>
          <a:xfrm>
            <a:off x="2133600" y="44196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1752600" y="1828800"/>
            <a:ext cx="23622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914400" y="990600"/>
            <a:ext cx="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2743200" y="12954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 flipH="1">
            <a:off x="0" y="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Map 1 : (Login Process)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1524000" y="6248400"/>
            <a:ext cx="762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         Site Manager </a:t>
            </a:r>
            <a:r>
              <a:rPr lang="en-US" sz="1100" dirty="0" smtClean="0"/>
              <a:t>:  Person updating the website       </a:t>
            </a:r>
            <a:r>
              <a:rPr lang="en-US" sz="1100" b="1" dirty="0" smtClean="0"/>
              <a:t>Academic Manager </a:t>
            </a:r>
            <a:r>
              <a:rPr lang="en-US" sz="1100" dirty="0" smtClean="0"/>
              <a:t>:  Mr. Vivek </a:t>
            </a:r>
            <a:r>
              <a:rPr lang="en-US" sz="1100" dirty="0" err="1" smtClean="0"/>
              <a:t>Tiwari</a:t>
            </a:r>
            <a:r>
              <a:rPr lang="en-US" sz="1100" dirty="0" smtClean="0"/>
              <a:t>          </a:t>
            </a:r>
            <a:r>
              <a:rPr lang="en-US" sz="1100" b="1" dirty="0" smtClean="0"/>
              <a:t>Administrators</a:t>
            </a:r>
            <a:r>
              <a:rPr lang="en-US" sz="1100" dirty="0" smtClean="0"/>
              <a:t> : Dr</a:t>
            </a:r>
            <a:r>
              <a:rPr lang="en-US" sz="1100" dirty="0" smtClean="0"/>
              <a:t>. Astrid Kiehn </a:t>
            </a:r>
          </a:p>
          <a:p>
            <a:pPr algn="r"/>
            <a:r>
              <a:rPr lang="en-US" sz="1100" dirty="0" smtClean="0"/>
              <a:t>                                                                                                              </a:t>
            </a:r>
            <a:r>
              <a:rPr lang="en-US" sz="1100" dirty="0" smtClean="0"/>
              <a:t> Dr</a:t>
            </a:r>
            <a:r>
              <a:rPr lang="en-US" sz="1100" dirty="0" smtClean="0"/>
              <a:t>. Vikram Goyal </a:t>
            </a:r>
            <a:endParaRPr lang="en-US" sz="1100" dirty="0"/>
          </a:p>
        </p:txBody>
      </p:sp>
      <p:sp>
        <p:nvSpPr>
          <p:cNvPr id="167" name="TextBox 166"/>
          <p:cNvSpPr txBox="1"/>
          <p:nvPr/>
        </p:nvSpPr>
        <p:spPr>
          <a:xfrm>
            <a:off x="0" y="6581001"/>
            <a:ext cx="1815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Business Model – Group 3</a:t>
            </a:r>
            <a:endParaRPr lang="en-US" sz="1200" dirty="0"/>
          </a:p>
        </p:txBody>
      </p:sp>
      <p:pic>
        <p:nvPicPr>
          <p:cNvPr id="1026" name="Picture 2" descr="C:\Users\Akanksha\Desktop\Project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533400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0" y="762000"/>
            <a:ext cx="1015663" cy="1143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Academic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Manager </a:t>
            </a:r>
          </a:p>
          <a:p>
            <a:pPr algn="ctr"/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3505200" y="990600"/>
            <a:ext cx="1141437" cy="533400"/>
            <a:chOff x="1601762" y="0"/>
            <a:chExt cx="1141437" cy="533400"/>
          </a:xfrm>
          <a:scene3d>
            <a:camera prst="orthographicFront"/>
            <a:lightRig rig="flat" dir="t"/>
          </a:scene3d>
        </p:grpSpPr>
        <p:sp>
          <p:nvSpPr>
            <p:cNvPr id="68" name="Rounded Rectangle 67"/>
            <p:cNvSpPr/>
            <p:nvPr/>
          </p:nvSpPr>
          <p:spPr>
            <a:xfrm>
              <a:off x="1601762" y="0"/>
              <a:ext cx="1141437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9" name="Rounded Rectangle 4"/>
            <p:cNvSpPr/>
            <p:nvPr/>
          </p:nvSpPr>
          <p:spPr>
            <a:xfrm>
              <a:off x="1617385" y="15623"/>
              <a:ext cx="1110191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1.2 Update list of eligible students on Website</a:t>
              </a:r>
              <a:endParaRPr lang="en-US" sz="1050" kern="1200" dirty="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0" y="2057400"/>
            <a:ext cx="1015663" cy="1371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Site Manager </a:t>
            </a:r>
          </a:p>
          <a:p>
            <a:pPr algn="ctr"/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0" y="3505200"/>
            <a:ext cx="1015663" cy="1371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TA Candidates </a:t>
            </a:r>
          </a:p>
          <a:p>
            <a:pPr algn="ctr"/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>
            <a:off x="4114800" y="1600200"/>
            <a:ext cx="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752600" y="1828800"/>
            <a:ext cx="19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The Allocation Process has started</a:t>
            </a:r>
            <a:endParaRPr lang="en-US" sz="1000" dirty="0"/>
          </a:p>
        </p:txBody>
      </p:sp>
      <p:sp>
        <p:nvSpPr>
          <p:cNvPr id="87" name="TextBox 86"/>
          <p:cNvSpPr txBox="1"/>
          <p:nvPr/>
        </p:nvSpPr>
        <p:spPr>
          <a:xfrm>
            <a:off x="6477000" y="44196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88" name="TextBox 87"/>
          <p:cNvSpPr txBox="1"/>
          <p:nvPr/>
        </p:nvSpPr>
        <p:spPr>
          <a:xfrm>
            <a:off x="2133600" y="57912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4800600"/>
            <a:ext cx="738664" cy="1371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Course Instructors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09600"/>
            <a:ext cx="9144000" cy="5410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4953000" y="4648200"/>
            <a:ext cx="1142553" cy="533400"/>
            <a:chOff x="1600646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1616269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2.4 Form Apply</a:t>
              </a:r>
              <a:endParaRPr lang="en-US" sz="1050" kern="1200" dirty="0"/>
            </a:p>
          </p:txBody>
        </p:sp>
      </p:grpSp>
      <p:sp>
        <p:nvSpPr>
          <p:cNvPr id="40" name="Flowchart: Decision 39"/>
          <p:cNvSpPr/>
          <p:nvPr/>
        </p:nvSpPr>
        <p:spPr>
          <a:xfrm>
            <a:off x="3276600" y="1143000"/>
            <a:ext cx="1147763" cy="762000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77" name="Oval 76"/>
          <p:cNvSpPr/>
          <p:nvPr/>
        </p:nvSpPr>
        <p:spPr>
          <a:xfrm>
            <a:off x="838200" y="11430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grpSp>
        <p:nvGrpSpPr>
          <p:cNvPr id="3" name="Group 90"/>
          <p:cNvGrpSpPr/>
          <p:nvPr/>
        </p:nvGrpSpPr>
        <p:grpSpPr>
          <a:xfrm>
            <a:off x="1371600" y="12954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92" name="Rounded Rectangle 91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3" name="Rounded Rectangle 4"/>
            <p:cNvSpPr/>
            <p:nvPr/>
          </p:nvSpPr>
          <p:spPr>
            <a:xfrm>
              <a:off x="535" y="0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2</a:t>
              </a:r>
              <a:r>
                <a:rPr lang="en-US" sz="1050" kern="1200" dirty="0" smtClean="0"/>
                <a:t>.1  </a:t>
              </a:r>
              <a:r>
                <a:rPr lang="en-US" sz="1050" dirty="0" smtClean="0"/>
                <a:t>View Course Requirements</a:t>
              </a:r>
              <a:endParaRPr lang="en-US" sz="1050" kern="1200" dirty="0"/>
            </a:p>
          </p:txBody>
        </p:sp>
      </p:grpSp>
      <p:cxnSp>
        <p:nvCxnSpPr>
          <p:cNvPr id="95" name="Straight Arrow Connector 94"/>
          <p:cNvCxnSpPr/>
          <p:nvPr/>
        </p:nvCxnSpPr>
        <p:spPr>
          <a:xfrm>
            <a:off x="914400" y="1524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7848600" y="20574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5" name="Group 101"/>
          <p:cNvGrpSpPr/>
          <p:nvPr/>
        </p:nvGrpSpPr>
        <p:grpSpPr>
          <a:xfrm>
            <a:off x="7239000" y="2819400"/>
            <a:ext cx="1141437" cy="533400"/>
            <a:chOff x="1874" y="0"/>
            <a:chExt cx="1141437" cy="533400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03" name="Rounded Rectangle 102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4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2.3 Course added to the list</a:t>
              </a:r>
              <a:endParaRPr lang="en-US" sz="1050" kern="1200" dirty="0"/>
            </a:p>
          </p:txBody>
        </p:sp>
      </p:grpSp>
      <p:cxnSp>
        <p:nvCxnSpPr>
          <p:cNvPr id="105" name="Straight Arrow Connector 104"/>
          <p:cNvCxnSpPr/>
          <p:nvPr/>
        </p:nvCxnSpPr>
        <p:spPr>
          <a:xfrm flipH="1">
            <a:off x="6172200" y="31242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4572000" y="1524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>
            <a:off x="1828800" y="7620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4572000" y="1295400"/>
            <a:ext cx="370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sp>
        <p:nvSpPr>
          <p:cNvPr id="137" name="TextBox 136"/>
          <p:cNvSpPr txBox="1"/>
          <p:nvPr/>
        </p:nvSpPr>
        <p:spPr>
          <a:xfrm>
            <a:off x="6096000" y="15240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8" name="TextBox 137"/>
          <p:cNvSpPr txBox="1"/>
          <p:nvPr/>
        </p:nvSpPr>
        <p:spPr>
          <a:xfrm>
            <a:off x="8077200" y="335280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sol</a:t>
            </a:r>
            <a:endParaRPr lang="en-US" sz="1050" dirty="0"/>
          </a:p>
        </p:txBody>
      </p:sp>
      <p:sp>
        <p:nvSpPr>
          <p:cNvPr id="139" name="TextBox 138"/>
          <p:cNvSpPr txBox="1"/>
          <p:nvPr/>
        </p:nvSpPr>
        <p:spPr>
          <a:xfrm>
            <a:off x="2209800" y="18288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41" name="TextBox 140"/>
          <p:cNvSpPr txBox="1"/>
          <p:nvPr/>
        </p:nvSpPr>
        <p:spPr>
          <a:xfrm>
            <a:off x="5791200" y="51816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1828800" y="762000"/>
            <a:ext cx="60198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914400" y="1295400"/>
            <a:ext cx="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2667000" y="1524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 flipH="1">
            <a:off x="0" y="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Map 2 : (Course Selection Process)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4267200" y="6324600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Academic Manager </a:t>
            </a:r>
            <a:r>
              <a:rPr lang="en-US" sz="1100" dirty="0" smtClean="0"/>
              <a:t>:  Mr. Vivek Tiwari           </a:t>
            </a:r>
            <a:r>
              <a:rPr lang="en-US" sz="1100" b="1" dirty="0" smtClean="0"/>
              <a:t>Administrators</a:t>
            </a:r>
            <a:r>
              <a:rPr lang="en-US" sz="1100" dirty="0" smtClean="0"/>
              <a:t> : </a:t>
            </a:r>
            <a:r>
              <a:rPr lang="en-US" sz="1100" dirty="0" smtClean="0"/>
              <a:t> Dr</a:t>
            </a:r>
            <a:r>
              <a:rPr lang="en-US" sz="1100" dirty="0" smtClean="0"/>
              <a:t>. Astrid Kiehn </a:t>
            </a:r>
          </a:p>
          <a:p>
            <a:r>
              <a:rPr lang="en-US" sz="1100" dirty="0" smtClean="0"/>
              <a:t>                                                                                                              </a:t>
            </a:r>
            <a:r>
              <a:rPr lang="en-US" sz="1100" dirty="0" smtClean="0"/>
              <a:t> Dr</a:t>
            </a:r>
            <a:r>
              <a:rPr lang="en-US" sz="1100" dirty="0" smtClean="0"/>
              <a:t>. Vikram Goyal </a:t>
            </a:r>
            <a:endParaRPr lang="en-US" sz="1100" dirty="0"/>
          </a:p>
        </p:txBody>
      </p:sp>
      <p:sp>
        <p:nvSpPr>
          <p:cNvPr id="167" name="TextBox 166"/>
          <p:cNvSpPr txBox="1"/>
          <p:nvPr/>
        </p:nvSpPr>
        <p:spPr>
          <a:xfrm>
            <a:off x="0" y="6581001"/>
            <a:ext cx="1815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Business Model – Group 3</a:t>
            </a:r>
            <a:endParaRPr lang="en-US" sz="1200" dirty="0"/>
          </a:p>
        </p:txBody>
      </p:sp>
      <p:pic>
        <p:nvPicPr>
          <p:cNvPr id="1026" name="Picture 2" descr="C:\Users\Akanksha\Desktop\Project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533400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0" y="2667000"/>
            <a:ext cx="738664" cy="1143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TA Candidate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grpSp>
        <p:nvGrpSpPr>
          <p:cNvPr id="7" name="Group 66"/>
          <p:cNvGrpSpPr/>
          <p:nvPr/>
        </p:nvGrpSpPr>
        <p:grpSpPr>
          <a:xfrm>
            <a:off x="5257800" y="1219200"/>
            <a:ext cx="1141437" cy="533400"/>
            <a:chOff x="1601762" y="0"/>
            <a:chExt cx="1141437" cy="533400"/>
          </a:xfrm>
          <a:scene3d>
            <a:camera prst="orthographicFront"/>
            <a:lightRig rig="flat" dir="t"/>
          </a:scene3d>
        </p:grpSpPr>
        <p:sp>
          <p:nvSpPr>
            <p:cNvPr id="68" name="Rounded Rectangle 67"/>
            <p:cNvSpPr/>
            <p:nvPr/>
          </p:nvSpPr>
          <p:spPr>
            <a:xfrm>
              <a:off x="1601762" y="0"/>
              <a:ext cx="1141437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9" name="Rounded Rectangle 4"/>
            <p:cNvSpPr/>
            <p:nvPr/>
          </p:nvSpPr>
          <p:spPr>
            <a:xfrm>
              <a:off x="1617385" y="15623"/>
              <a:ext cx="1110191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2.2  See all constraints / time-table clashes </a:t>
              </a:r>
              <a:endParaRPr lang="en-US" sz="1050" kern="1200" dirty="0"/>
            </a:p>
          </p:txBody>
        </p:sp>
      </p:grpSp>
      <p:cxnSp>
        <p:nvCxnSpPr>
          <p:cNvPr id="79" name="Straight Connector 78"/>
          <p:cNvCxnSpPr/>
          <p:nvPr/>
        </p:nvCxnSpPr>
        <p:spPr>
          <a:xfrm>
            <a:off x="7848600" y="762000"/>
            <a:ext cx="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429000" y="762000"/>
            <a:ext cx="19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 to Course Page. Select Again</a:t>
            </a:r>
            <a:endParaRPr lang="en-US" sz="1000" dirty="0"/>
          </a:p>
        </p:txBody>
      </p:sp>
      <p:sp>
        <p:nvSpPr>
          <p:cNvPr id="87" name="TextBox 86"/>
          <p:cNvSpPr txBox="1"/>
          <p:nvPr/>
        </p:nvSpPr>
        <p:spPr>
          <a:xfrm>
            <a:off x="6096000" y="175260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sol</a:t>
            </a:r>
            <a:endParaRPr lang="en-US" sz="1050" dirty="0"/>
          </a:p>
        </p:txBody>
      </p:sp>
      <p:sp>
        <p:nvSpPr>
          <p:cNvPr id="55" name="TextBox 54"/>
          <p:cNvSpPr txBox="1"/>
          <p:nvPr/>
        </p:nvSpPr>
        <p:spPr>
          <a:xfrm>
            <a:off x="3505200" y="1219200"/>
            <a:ext cx="76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Decide:</a:t>
            </a:r>
          </a:p>
          <a:p>
            <a:pPr algn="ctr"/>
            <a:r>
              <a:rPr lang="en-US" sz="1000" dirty="0" smtClean="0"/>
              <a:t>Select Course? </a:t>
            </a:r>
            <a:endParaRPr lang="en-US" sz="10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6553200" y="1524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8" name="Flowchart: Decision 57"/>
          <p:cNvSpPr/>
          <p:nvPr/>
        </p:nvSpPr>
        <p:spPr>
          <a:xfrm>
            <a:off x="7239000" y="1143000"/>
            <a:ext cx="1147763" cy="762000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7467600" y="12954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Decide Finally? </a:t>
            </a:r>
            <a:endParaRPr lang="en-US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7391400" y="2057400"/>
            <a:ext cx="370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sp>
        <p:nvSpPr>
          <p:cNvPr id="73" name="TextBox 72"/>
          <p:cNvSpPr txBox="1"/>
          <p:nvPr/>
        </p:nvSpPr>
        <p:spPr>
          <a:xfrm>
            <a:off x="7543800" y="762000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No</a:t>
            </a:r>
            <a:endParaRPr lang="en-US" sz="1050" dirty="0"/>
          </a:p>
        </p:txBody>
      </p:sp>
      <p:sp>
        <p:nvSpPr>
          <p:cNvPr id="78" name="Flowchart: Decision 77"/>
          <p:cNvSpPr/>
          <p:nvPr/>
        </p:nvSpPr>
        <p:spPr>
          <a:xfrm>
            <a:off x="4876800" y="2743200"/>
            <a:ext cx="1147763" cy="762000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5105400" y="28956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More Courses?</a:t>
            </a:r>
            <a:endParaRPr lang="en-US" sz="1000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981200" y="3124200"/>
            <a:ext cx="27432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1981200" y="21336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343400" y="2819400"/>
            <a:ext cx="370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5486400" y="37338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5486400" y="3733800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No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09600"/>
            <a:ext cx="9144000" cy="1447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057400"/>
            <a:ext cx="9144000" cy="1447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505200"/>
            <a:ext cx="9144000" cy="14478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53000"/>
            <a:ext cx="9144000" cy="1447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1295400" y="5257800"/>
            <a:ext cx="1142553" cy="533400"/>
            <a:chOff x="1600646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1616269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3.1.1 Submit preferred students for TA</a:t>
              </a:r>
              <a:endParaRPr lang="en-US" sz="1050" kern="1200" dirty="0"/>
            </a:p>
          </p:txBody>
        </p:sp>
      </p:grpSp>
      <p:sp>
        <p:nvSpPr>
          <p:cNvPr id="40" name="Flowchart: Decision 39"/>
          <p:cNvSpPr/>
          <p:nvPr/>
        </p:nvSpPr>
        <p:spPr>
          <a:xfrm>
            <a:off x="7696200" y="2438400"/>
            <a:ext cx="1147763" cy="762000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grpSp>
        <p:nvGrpSpPr>
          <p:cNvPr id="3" name="Group 90"/>
          <p:cNvGrpSpPr/>
          <p:nvPr/>
        </p:nvGrpSpPr>
        <p:grpSpPr>
          <a:xfrm>
            <a:off x="1371600" y="9906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92" name="Rounded Rectangle 91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3" name="Rounded Rectangle 4"/>
            <p:cNvSpPr/>
            <p:nvPr/>
          </p:nvSpPr>
          <p:spPr>
            <a:xfrm>
              <a:off x="535" y="0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3.1 Form Apply</a:t>
              </a:r>
              <a:endParaRPr lang="en-US" sz="1050" kern="1200" dirty="0"/>
            </a:p>
          </p:txBody>
        </p:sp>
      </p:grpSp>
      <p:cxnSp>
        <p:nvCxnSpPr>
          <p:cNvPr id="95" name="Straight Arrow Connector 94"/>
          <p:cNvCxnSpPr/>
          <p:nvPr/>
        </p:nvCxnSpPr>
        <p:spPr>
          <a:xfrm>
            <a:off x="914400" y="12192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4" name="Group 95"/>
          <p:cNvGrpSpPr/>
          <p:nvPr/>
        </p:nvGrpSpPr>
        <p:grpSpPr>
          <a:xfrm>
            <a:off x="7772400" y="990600"/>
            <a:ext cx="1142553" cy="533400"/>
            <a:chOff x="1600202" y="0"/>
            <a:chExt cx="1142553" cy="533400"/>
          </a:xfrm>
          <a:solidFill>
            <a:srgbClr val="92D050"/>
          </a:solidFill>
          <a:scene3d>
            <a:camera prst="orthographicFront"/>
            <a:lightRig rig="flat" dir="t"/>
          </a:scene3d>
        </p:grpSpPr>
        <p:sp>
          <p:nvSpPr>
            <p:cNvPr id="97" name="Rounded Rectangle 96"/>
            <p:cNvSpPr/>
            <p:nvPr/>
          </p:nvSpPr>
          <p:spPr>
            <a:xfrm>
              <a:off x="1600202" y="0"/>
              <a:ext cx="1142553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8" name="Rounded Rectangle 4"/>
            <p:cNvSpPr/>
            <p:nvPr/>
          </p:nvSpPr>
          <p:spPr>
            <a:xfrm>
              <a:off x="1615825" y="15623"/>
              <a:ext cx="1111307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3.</a:t>
              </a:r>
              <a:r>
                <a:rPr lang="en-US" sz="1050" kern="1200" dirty="0" smtClean="0"/>
                <a:t>4 Send the Application Form</a:t>
              </a:r>
              <a:endParaRPr lang="en-US" sz="1050" kern="1200" dirty="0"/>
            </a:p>
          </p:txBody>
        </p:sp>
      </p:grpSp>
      <p:cxnSp>
        <p:nvCxnSpPr>
          <p:cNvPr id="101" name="Straight Arrow Connector 100"/>
          <p:cNvCxnSpPr/>
          <p:nvPr/>
        </p:nvCxnSpPr>
        <p:spPr>
          <a:xfrm>
            <a:off x="8305800" y="17526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5" name="Group 101"/>
          <p:cNvGrpSpPr/>
          <p:nvPr/>
        </p:nvGrpSpPr>
        <p:grpSpPr>
          <a:xfrm>
            <a:off x="5715000" y="990600"/>
            <a:ext cx="1141437" cy="533400"/>
            <a:chOff x="1874" y="0"/>
            <a:chExt cx="1141437" cy="533400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03" name="Rounded Rectangle 102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4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3.3</a:t>
              </a:r>
              <a:r>
                <a:rPr lang="en-US" sz="1050" kern="1200" dirty="0" smtClean="0"/>
                <a:t> Lock final three course preferences</a:t>
              </a:r>
              <a:endParaRPr lang="en-US" sz="1050" kern="1200" dirty="0"/>
            </a:p>
          </p:txBody>
        </p:sp>
      </p:grpSp>
      <p:cxnSp>
        <p:nvCxnSpPr>
          <p:cNvPr id="105" name="Straight Arrow Connector 104"/>
          <p:cNvCxnSpPr/>
          <p:nvPr/>
        </p:nvCxnSpPr>
        <p:spPr>
          <a:xfrm>
            <a:off x="4876800" y="12954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7086600" y="12954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6" name="Group 124"/>
          <p:cNvGrpSpPr/>
          <p:nvPr/>
        </p:nvGrpSpPr>
        <p:grpSpPr>
          <a:xfrm>
            <a:off x="7772400" y="3962400"/>
            <a:ext cx="1141437" cy="533400"/>
            <a:chOff x="1874" y="0"/>
            <a:chExt cx="1141437" cy="533400"/>
          </a:xfr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26" name="Rounded Rectangle 125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7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3</a:t>
              </a:r>
              <a:r>
                <a:rPr lang="en-US" sz="1050" kern="1200" dirty="0" smtClean="0"/>
                <a:t>.5  Receive the form</a:t>
              </a:r>
              <a:endParaRPr lang="en-US" sz="1050" kern="1200" dirty="0"/>
            </a:p>
          </p:txBody>
        </p:sp>
      </p:grpSp>
      <p:cxnSp>
        <p:nvCxnSpPr>
          <p:cNvPr id="131" name="Straight Arrow Connector 130"/>
          <p:cNvCxnSpPr/>
          <p:nvPr/>
        </p:nvCxnSpPr>
        <p:spPr>
          <a:xfrm flipV="1">
            <a:off x="4114800" y="1676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6400800" y="15240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7" name="TextBox 136"/>
          <p:cNvSpPr txBox="1"/>
          <p:nvPr/>
        </p:nvSpPr>
        <p:spPr>
          <a:xfrm>
            <a:off x="4343400" y="15240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8" name="TextBox 137"/>
          <p:cNvSpPr txBox="1"/>
          <p:nvPr/>
        </p:nvSpPr>
        <p:spPr>
          <a:xfrm>
            <a:off x="7162800" y="2514600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No</a:t>
            </a:r>
            <a:endParaRPr lang="en-US" sz="1050" dirty="0"/>
          </a:p>
        </p:txBody>
      </p:sp>
      <p:sp>
        <p:nvSpPr>
          <p:cNvPr id="139" name="TextBox 138"/>
          <p:cNvSpPr txBox="1"/>
          <p:nvPr/>
        </p:nvSpPr>
        <p:spPr>
          <a:xfrm>
            <a:off x="2286000" y="15240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40" name="TextBox 139"/>
          <p:cNvSpPr txBox="1"/>
          <p:nvPr/>
        </p:nvSpPr>
        <p:spPr>
          <a:xfrm>
            <a:off x="8610600" y="15240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41" name="TextBox 140"/>
          <p:cNvSpPr txBox="1"/>
          <p:nvPr/>
        </p:nvSpPr>
        <p:spPr>
          <a:xfrm>
            <a:off x="8305800" y="3505200"/>
            <a:ext cx="370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4114800" y="2819400"/>
            <a:ext cx="33528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914400" y="990600"/>
            <a:ext cx="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2743200" y="12954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 flipH="1">
            <a:off x="0" y="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Map 3 : (Application Process)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3962400" y="6427113"/>
            <a:ext cx="518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Site Manager </a:t>
            </a:r>
            <a:r>
              <a:rPr lang="en-US" sz="1100" dirty="0" smtClean="0"/>
              <a:t>:  Person updating the website          </a:t>
            </a:r>
            <a:r>
              <a:rPr lang="en-US" sz="1100" b="1" dirty="0" smtClean="0"/>
              <a:t>Administrators</a:t>
            </a:r>
            <a:r>
              <a:rPr lang="en-US" sz="1100" dirty="0" smtClean="0"/>
              <a:t> : Dr. Astrid Kiehn </a:t>
            </a:r>
          </a:p>
          <a:p>
            <a:r>
              <a:rPr lang="en-US" sz="1100" dirty="0" smtClean="0"/>
              <a:t>                                                                                                              </a:t>
            </a:r>
            <a:r>
              <a:rPr lang="en-US" sz="1100" dirty="0" smtClean="0"/>
              <a:t>          Dr</a:t>
            </a:r>
            <a:r>
              <a:rPr lang="en-US" sz="1100" dirty="0" smtClean="0"/>
              <a:t>. Vikram Goyal </a:t>
            </a:r>
            <a:endParaRPr lang="en-US" sz="1100" dirty="0"/>
          </a:p>
        </p:txBody>
      </p:sp>
      <p:cxnSp>
        <p:nvCxnSpPr>
          <p:cNvPr id="161" name="Straight Arrow Connector 160"/>
          <p:cNvCxnSpPr/>
          <p:nvPr/>
        </p:nvCxnSpPr>
        <p:spPr>
          <a:xfrm>
            <a:off x="-685800" y="2895600"/>
            <a:ext cx="0" cy="2514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5" name="Oval 164"/>
          <p:cNvSpPr/>
          <p:nvPr/>
        </p:nvSpPr>
        <p:spPr>
          <a:xfrm>
            <a:off x="-762000" y="54102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166" name="TextBox 165"/>
          <p:cNvSpPr txBox="1"/>
          <p:nvPr/>
        </p:nvSpPr>
        <p:spPr>
          <a:xfrm rot="5400000">
            <a:off x="-1667590" y="4105990"/>
            <a:ext cx="23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Notify  instructors about the allotted  TA’s</a:t>
            </a:r>
            <a:endParaRPr lang="en-US" sz="1000" dirty="0"/>
          </a:p>
        </p:txBody>
      </p:sp>
      <p:sp>
        <p:nvSpPr>
          <p:cNvPr id="167" name="TextBox 166"/>
          <p:cNvSpPr txBox="1"/>
          <p:nvPr/>
        </p:nvSpPr>
        <p:spPr>
          <a:xfrm>
            <a:off x="0" y="6581001"/>
            <a:ext cx="1815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Business Model – Group 3</a:t>
            </a:r>
            <a:endParaRPr lang="en-US" sz="1200" dirty="0"/>
          </a:p>
        </p:txBody>
      </p:sp>
      <p:pic>
        <p:nvPicPr>
          <p:cNvPr id="1026" name="Picture 2" descr="C:\Users\Akanksha\Desktop\Project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533400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0" y="762000"/>
            <a:ext cx="738664" cy="1143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TA Candidate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grpSp>
        <p:nvGrpSpPr>
          <p:cNvPr id="7" name="Group 66"/>
          <p:cNvGrpSpPr/>
          <p:nvPr/>
        </p:nvGrpSpPr>
        <p:grpSpPr>
          <a:xfrm>
            <a:off x="3505200" y="990600"/>
            <a:ext cx="1141437" cy="533400"/>
            <a:chOff x="1601762" y="0"/>
            <a:chExt cx="1141437" cy="533400"/>
          </a:xfrm>
          <a:scene3d>
            <a:camera prst="orthographicFront"/>
            <a:lightRig rig="flat" dir="t"/>
          </a:scene3d>
        </p:grpSpPr>
        <p:sp>
          <p:nvSpPr>
            <p:cNvPr id="68" name="Rounded Rectangle 67"/>
            <p:cNvSpPr/>
            <p:nvPr/>
          </p:nvSpPr>
          <p:spPr>
            <a:xfrm>
              <a:off x="1601762" y="0"/>
              <a:ext cx="1141437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9" name="Rounded Rectangle 4"/>
            <p:cNvSpPr/>
            <p:nvPr/>
          </p:nvSpPr>
          <p:spPr>
            <a:xfrm>
              <a:off x="1617385" y="15623"/>
              <a:ext cx="1110191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3.2</a:t>
              </a:r>
              <a:r>
                <a:rPr lang="en-US" sz="1050" kern="1200" dirty="0" smtClean="0"/>
                <a:t> Fill the TAship Form</a:t>
              </a:r>
              <a:endParaRPr lang="en-US" sz="1050" kern="1200" dirty="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0" y="2057400"/>
            <a:ext cx="1015663" cy="1371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Site Manager </a:t>
            </a:r>
          </a:p>
          <a:p>
            <a:pPr algn="ctr"/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0" y="3505200"/>
            <a:ext cx="461665" cy="1447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Administrator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610600" y="44958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88" name="TextBox 87"/>
          <p:cNvSpPr txBox="1"/>
          <p:nvPr/>
        </p:nvSpPr>
        <p:spPr>
          <a:xfrm>
            <a:off x="2133600" y="57912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4953000"/>
            <a:ext cx="738664" cy="1447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Course Instructors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72400" y="2514600"/>
            <a:ext cx="990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Check: </a:t>
            </a:r>
          </a:p>
          <a:p>
            <a:pPr algn="ctr"/>
            <a:r>
              <a:rPr lang="en-US" sz="1000" dirty="0" smtClean="0"/>
              <a:t>Form Valid/ Time? </a:t>
            </a:r>
          </a:p>
          <a:p>
            <a:pPr algn="ctr"/>
            <a:endParaRPr lang="en-US" sz="1000" dirty="0" smtClean="0"/>
          </a:p>
          <a:p>
            <a:endParaRPr lang="en-US" sz="1000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8305800" y="33528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2667000" y="5562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73" name="Group 23"/>
          <p:cNvGrpSpPr/>
          <p:nvPr/>
        </p:nvGrpSpPr>
        <p:grpSpPr>
          <a:xfrm>
            <a:off x="3429000" y="5257800"/>
            <a:ext cx="1142553" cy="533400"/>
            <a:chOff x="1600646" y="0"/>
            <a:chExt cx="1142553" cy="533400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74" name="Rounded Rectangle 73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5" name="Rounded Rectangle 4"/>
            <p:cNvSpPr/>
            <p:nvPr/>
          </p:nvSpPr>
          <p:spPr>
            <a:xfrm>
              <a:off x="1616269" y="15623"/>
              <a:ext cx="1111307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3.1.2 Auto update  on Website</a:t>
              </a:r>
              <a:endParaRPr lang="en-US" sz="1050" kern="1200" dirty="0"/>
            </a:p>
          </p:txBody>
        </p:sp>
      </p:grpSp>
      <p:cxnSp>
        <p:nvCxnSpPr>
          <p:cNvPr id="76" name="Straight Arrow Connector 75"/>
          <p:cNvCxnSpPr/>
          <p:nvPr/>
        </p:nvCxnSpPr>
        <p:spPr>
          <a:xfrm flipV="1">
            <a:off x="3962400" y="47244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267200" y="45720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82" name="TextBox 81"/>
          <p:cNvSpPr txBox="1"/>
          <p:nvPr/>
        </p:nvSpPr>
        <p:spPr>
          <a:xfrm>
            <a:off x="4267200" y="579120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sol</a:t>
            </a:r>
            <a:endParaRPr lang="en-US" sz="1050" dirty="0"/>
          </a:p>
        </p:txBody>
      </p:sp>
      <p:grpSp>
        <p:nvGrpSpPr>
          <p:cNvPr id="83" name="Group 23"/>
          <p:cNvGrpSpPr/>
          <p:nvPr/>
        </p:nvGrpSpPr>
        <p:grpSpPr>
          <a:xfrm>
            <a:off x="3429000" y="4038600"/>
            <a:ext cx="1142553" cy="533400"/>
            <a:chOff x="1600646" y="0"/>
            <a:chExt cx="1142553" cy="533400"/>
          </a:xfr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85" name="Rounded Rectangle 84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6" name="Rounded Rectangle 4"/>
            <p:cNvSpPr/>
            <p:nvPr/>
          </p:nvSpPr>
          <p:spPr>
            <a:xfrm>
              <a:off x="1616269" y="15623"/>
              <a:ext cx="1111307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3.1.3 Receive the information</a:t>
              </a:r>
              <a:endParaRPr lang="en-US" sz="105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2057400"/>
            <a:ext cx="9144000" cy="1447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505200"/>
            <a:ext cx="9144000" cy="1447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800600"/>
            <a:ext cx="9144000" cy="1447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7696200" y="5257800"/>
            <a:ext cx="1142553" cy="533400"/>
            <a:chOff x="1600646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1616269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4.5 Receive list of course TAs</a:t>
              </a:r>
              <a:endParaRPr lang="en-US" sz="1050" kern="1200" dirty="0"/>
            </a:p>
          </p:txBody>
        </p:sp>
      </p:grpSp>
      <p:grpSp>
        <p:nvGrpSpPr>
          <p:cNvPr id="3" name="Group 90"/>
          <p:cNvGrpSpPr/>
          <p:nvPr/>
        </p:nvGrpSpPr>
        <p:grpSpPr>
          <a:xfrm>
            <a:off x="1524000" y="11430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92" name="Rounded Rectangle 91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3" name="Rounded Rectangle 4"/>
            <p:cNvSpPr/>
            <p:nvPr/>
          </p:nvSpPr>
          <p:spPr>
            <a:xfrm>
              <a:off x="535" y="0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1.1  </a:t>
              </a:r>
              <a:r>
                <a:rPr lang="en-US" sz="1050" dirty="0" smtClean="0"/>
                <a:t>Login to Website</a:t>
              </a:r>
              <a:endParaRPr lang="en-US" sz="1050" kern="1200" dirty="0"/>
            </a:p>
          </p:txBody>
        </p:sp>
      </p:grpSp>
      <p:grpSp>
        <p:nvGrpSpPr>
          <p:cNvPr id="5" name="Group 101"/>
          <p:cNvGrpSpPr/>
          <p:nvPr/>
        </p:nvGrpSpPr>
        <p:grpSpPr>
          <a:xfrm>
            <a:off x="1295400" y="2438400"/>
            <a:ext cx="1141437" cy="533400"/>
            <a:chOff x="1874" y="0"/>
            <a:chExt cx="1141437" cy="533400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03" name="Rounded Rectangle 102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4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4.1.1 Generate tentative TA Allotment</a:t>
              </a:r>
              <a:endParaRPr lang="en-US" sz="1050" kern="1200" dirty="0"/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2133600" y="297180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sol</a:t>
            </a:r>
            <a:endParaRPr lang="en-US" sz="1050" dirty="0"/>
          </a:p>
        </p:txBody>
      </p:sp>
      <p:sp>
        <p:nvSpPr>
          <p:cNvPr id="139" name="TextBox 138"/>
          <p:cNvSpPr txBox="1"/>
          <p:nvPr/>
        </p:nvSpPr>
        <p:spPr>
          <a:xfrm>
            <a:off x="8458200" y="579120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sol</a:t>
            </a:r>
            <a:endParaRPr lang="en-US" sz="1050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2590800" y="2667000"/>
            <a:ext cx="17526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 flipH="1">
            <a:off x="0" y="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Map 4 : (Allocation Process)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1524000" y="6248400"/>
            <a:ext cx="762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         Site Manager </a:t>
            </a:r>
            <a:r>
              <a:rPr lang="en-US" sz="1100" dirty="0" smtClean="0"/>
              <a:t>:  Person updating the website       </a:t>
            </a:r>
            <a:r>
              <a:rPr lang="en-US" sz="1100" b="1" dirty="0" smtClean="0"/>
              <a:t>Academic Manager </a:t>
            </a:r>
            <a:r>
              <a:rPr lang="en-US" sz="1100" dirty="0" smtClean="0"/>
              <a:t>:  Mr. Vivek Tiwari           </a:t>
            </a:r>
            <a:r>
              <a:rPr lang="en-US" sz="1100" b="1" dirty="0" smtClean="0"/>
              <a:t>Administrators</a:t>
            </a:r>
            <a:r>
              <a:rPr lang="en-US" sz="1100" dirty="0" smtClean="0"/>
              <a:t> : Dr. Astrid Kiehn </a:t>
            </a:r>
          </a:p>
          <a:p>
            <a:pPr algn="r"/>
            <a:r>
              <a:rPr lang="en-US" sz="1100" dirty="0" smtClean="0"/>
              <a:t>                                                                                                              Dr. Vikram Goyal </a:t>
            </a:r>
            <a:endParaRPr lang="en-US" sz="1100" dirty="0"/>
          </a:p>
        </p:txBody>
      </p:sp>
      <p:sp>
        <p:nvSpPr>
          <p:cNvPr id="166" name="TextBox 165"/>
          <p:cNvSpPr txBox="1"/>
          <p:nvPr/>
        </p:nvSpPr>
        <p:spPr>
          <a:xfrm rot="5400000">
            <a:off x="7019210" y="3419447"/>
            <a:ext cx="2971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Notification to instructors about the allotted  TA’s through website</a:t>
            </a:r>
            <a:endParaRPr lang="en-US" sz="1000" dirty="0"/>
          </a:p>
        </p:txBody>
      </p:sp>
      <p:sp>
        <p:nvSpPr>
          <p:cNvPr id="167" name="TextBox 166"/>
          <p:cNvSpPr txBox="1"/>
          <p:nvPr/>
        </p:nvSpPr>
        <p:spPr>
          <a:xfrm>
            <a:off x="0" y="6581001"/>
            <a:ext cx="1815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Business Model – Group 3</a:t>
            </a:r>
            <a:endParaRPr lang="en-US" sz="1200" dirty="0"/>
          </a:p>
        </p:txBody>
      </p:sp>
      <p:pic>
        <p:nvPicPr>
          <p:cNvPr id="1026" name="Picture 2" descr="C:\Users\Akanksha\Desktop\Project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533400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0" y="2133600"/>
            <a:ext cx="461665" cy="1371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Website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0" y="3505200"/>
            <a:ext cx="1015663" cy="1371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TA Candidates </a:t>
            </a:r>
          </a:p>
          <a:p>
            <a:pPr algn="ctr"/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0" y="4800600"/>
            <a:ext cx="738664" cy="1371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Course Instructors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0" y="685800"/>
            <a:ext cx="9144000" cy="1447800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0" y="685800"/>
            <a:ext cx="461665" cy="1447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Administrator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838200" y="1219200"/>
            <a:ext cx="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838200" y="1447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63" name="Group 124"/>
          <p:cNvGrpSpPr/>
          <p:nvPr/>
        </p:nvGrpSpPr>
        <p:grpSpPr>
          <a:xfrm>
            <a:off x="1600200" y="1143000"/>
            <a:ext cx="1141437" cy="533400"/>
            <a:chOff x="1874" y="0"/>
            <a:chExt cx="1141437" cy="533400"/>
          </a:xfrm>
          <a:scene3d>
            <a:camera prst="orthographicFront"/>
            <a:lightRig rig="flat" dir="t"/>
          </a:scene3d>
        </p:grpSpPr>
        <p:sp>
          <p:nvSpPr>
            <p:cNvPr id="64" name="Rounded Rectangle 63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5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4.1 Receive the form + Instructor Preferences</a:t>
              </a:r>
              <a:endParaRPr lang="en-US" sz="1050" kern="1200" dirty="0"/>
            </a:p>
          </p:txBody>
        </p:sp>
      </p:grpSp>
      <p:cxnSp>
        <p:nvCxnSpPr>
          <p:cNvPr id="67" name="Straight Arrow Connector 66"/>
          <p:cNvCxnSpPr/>
          <p:nvPr/>
        </p:nvCxnSpPr>
        <p:spPr>
          <a:xfrm>
            <a:off x="2971800" y="1447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73" name="Group 95"/>
          <p:cNvGrpSpPr/>
          <p:nvPr/>
        </p:nvGrpSpPr>
        <p:grpSpPr>
          <a:xfrm>
            <a:off x="3810000" y="1143000"/>
            <a:ext cx="1142553" cy="533400"/>
            <a:chOff x="1600202" y="0"/>
            <a:chExt cx="1142553" cy="533400"/>
          </a:xfrm>
          <a:solidFill>
            <a:srgbClr val="92D050"/>
          </a:solidFill>
          <a:scene3d>
            <a:camera prst="orthographicFront"/>
            <a:lightRig rig="flat" dir="t"/>
          </a:scene3d>
        </p:grpSpPr>
        <p:sp>
          <p:nvSpPr>
            <p:cNvPr id="74" name="Rounded Rectangle 73"/>
            <p:cNvSpPr/>
            <p:nvPr/>
          </p:nvSpPr>
          <p:spPr>
            <a:xfrm>
              <a:off x="1600202" y="0"/>
              <a:ext cx="1142553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5" name="Rounded Rectangle 4"/>
            <p:cNvSpPr/>
            <p:nvPr/>
          </p:nvSpPr>
          <p:spPr>
            <a:xfrm>
              <a:off x="1615825" y="15623"/>
              <a:ext cx="1111307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4.2 Compile all the Information</a:t>
              </a:r>
              <a:endParaRPr lang="en-US" sz="1050" kern="1200" dirty="0"/>
            </a:p>
          </p:txBody>
        </p:sp>
      </p:grpSp>
      <p:cxnSp>
        <p:nvCxnSpPr>
          <p:cNvPr id="76" name="Straight Arrow Connector 75"/>
          <p:cNvCxnSpPr/>
          <p:nvPr/>
        </p:nvCxnSpPr>
        <p:spPr>
          <a:xfrm>
            <a:off x="5105400" y="1447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78" name="Group 124"/>
          <p:cNvGrpSpPr/>
          <p:nvPr/>
        </p:nvGrpSpPr>
        <p:grpSpPr>
          <a:xfrm>
            <a:off x="5867400" y="1143000"/>
            <a:ext cx="1141437" cy="533400"/>
            <a:chOff x="1874" y="0"/>
            <a:chExt cx="1141437" cy="533400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80" name="Rounded Rectangle 79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1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4.3 Select TAs</a:t>
              </a:r>
              <a:endParaRPr lang="en-US" sz="1050" kern="1200" dirty="0"/>
            </a:p>
          </p:txBody>
        </p:sp>
      </p:grpSp>
      <p:cxnSp>
        <p:nvCxnSpPr>
          <p:cNvPr id="82" name="Straight Arrow Connector 81"/>
          <p:cNvCxnSpPr/>
          <p:nvPr/>
        </p:nvCxnSpPr>
        <p:spPr>
          <a:xfrm>
            <a:off x="7162800" y="1447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83" name="Group 124"/>
          <p:cNvGrpSpPr/>
          <p:nvPr/>
        </p:nvGrpSpPr>
        <p:grpSpPr>
          <a:xfrm>
            <a:off x="7848600" y="1143000"/>
            <a:ext cx="1141437" cy="533400"/>
            <a:chOff x="1874" y="0"/>
            <a:chExt cx="1141437" cy="533400"/>
          </a:xfr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85" name="Rounded Rectangle 84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6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4.4 Publish on Website</a:t>
              </a:r>
              <a:endParaRPr lang="en-US" sz="1050" kern="1200" dirty="0"/>
            </a:p>
          </p:txBody>
        </p:sp>
      </p:grpSp>
      <p:sp>
        <p:nvSpPr>
          <p:cNvPr id="90" name="Oval 89"/>
          <p:cNvSpPr/>
          <p:nvPr/>
        </p:nvSpPr>
        <p:spPr>
          <a:xfrm>
            <a:off x="762000" y="10668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91" name="TextBox 90"/>
          <p:cNvSpPr txBox="1"/>
          <p:nvPr/>
        </p:nvSpPr>
        <p:spPr>
          <a:xfrm>
            <a:off x="2438400" y="1676400"/>
            <a:ext cx="304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94" name="TextBox 93"/>
          <p:cNvSpPr txBox="1"/>
          <p:nvPr/>
        </p:nvSpPr>
        <p:spPr>
          <a:xfrm>
            <a:off x="6705600" y="1676400"/>
            <a:ext cx="304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96" name="TextBox 95"/>
          <p:cNvSpPr txBox="1"/>
          <p:nvPr/>
        </p:nvSpPr>
        <p:spPr>
          <a:xfrm>
            <a:off x="4648200" y="1676400"/>
            <a:ext cx="304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00" name="TextBox 99"/>
          <p:cNvSpPr txBox="1"/>
          <p:nvPr/>
        </p:nvSpPr>
        <p:spPr>
          <a:xfrm>
            <a:off x="8686800" y="1676400"/>
            <a:ext cx="304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cxnSp>
        <p:nvCxnSpPr>
          <p:cNvPr id="108" name="Straight Arrow Connector 107"/>
          <p:cNvCxnSpPr/>
          <p:nvPr/>
        </p:nvCxnSpPr>
        <p:spPr>
          <a:xfrm flipV="1">
            <a:off x="4343400" y="19050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667000" y="2667000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Suggest TAs to Admin</a:t>
            </a:r>
            <a:endParaRPr lang="en-US" sz="1000" dirty="0"/>
          </a:p>
        </p:txBody>
      </p:sp>
      <p:cxnSp>
        <p:nvCxnSpPr>
          <p:cNvPr id="112" name="Straight Arrow Connector 111"/>
          <p:cNvCxnSpPr/>
          <p:nvPr/>
        </p:nvCxnSpPr>
        <p:spPr>
          <a:xfrm>
            <a:off x="8305800" y="1752600"/>
            <a:ext cx="0" cy="3352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09600"/>
            <a:ext cx="9144000" cy="14478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2057400"/>
            <a:ext cx="9144000" cy="1447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3505200"/>
            <a:ext cx="9144000" cy="1447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Flowchart: Decision 39"/>
          <p:cNvSpPr/>
          <p:nvPr/>
        </p:nvSpPr>
        <p:spPr>
          <a:xfrm>
            <a:off x="3962400" y="2286000"/>
            <a:ext cx="1371600" cy="762000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77" name="Oval 76"/>
          <p:cNvSpPr/>
          <p:nvPr/>
        </p:nvSpPr>
        <p:spPr>
          <a:xfrm>
            <a:off x="1295400" y="6858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cxnSp>
        <p:nvCxnSpPr>
          <p:cNvPr id="105" name="Straight Arrow Connector 104"/>
          <p:cNvCxnSpPr/>
          <p:nvPr/>
        </p:nvCxnSpPr>
        <p:spPr>
          <a:xfrm>
            <a:off x="3429000" y="2667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7" name="Group 110"/>
          <p:cNvGrpSpPr/>
          <p:nvPr/>
        </p:nvGrpSpPr>
        <p:grpSpPr>
          <a:xfrm>
            <a:off x="6477000" y="24384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112" name="Rounded Rectangle 111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3" name="Rounded Rectangle 4"/>
            <p:cNvSpPr/>
            <p:nvPr/>
          </p:nvSpPr>
          <p:spPr>
            <a:xfrm>
              <a:off x="16158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5.3  Re-allot the courses* </a:t>
              </a:r>
              <a:endParaRPr lang="en-US" sz="1050" kern="1200" dirty="0"/>
            </a:p>
          </p:txBody>
        </p:sp>
      </p:grpSp>
      <p:grpSp>
        <p:nvGrpSpPr>
          <p:cNvPr id="9" name="Group 114"/>
          <p:cNvGrpSpPr/>
          <p:nvPr/>
        </p:nvGrpSpPr>
        <p:grpSpPr>
          <a:xfrm>
            <a:off x="2057400" y="2438400"/>
            <a:ext cx="1218753" cy="533400"/>
            <a:chOff x="1524446" y="0"/>
            <a:chExt cx="1218753" cy="533400"/>
          </a:xfrm>
          <a:scene3d>
            <a:camera prst="orthographicFront"/>
            <a:lightRig rig="flat" dir="t"/>
          </a:scene3d>
        </p:grpSpPr>
        <p:sp>
          <p:nvSpPr>
            <p:cNvPr id="116" name="Rounded Rectangle 115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7" name="Rounded Rectangle 4"/>
            <p:cNvSpPr/>
            <p:nvPr/>
          </p:nvSpPr>
          <p:spPr>
            <a:xfrm>
              <a:off x="1524446" y="0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50" dirty="0" smtClean="0"/>
            </a:p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5.2 Receive </a:t>
              </a:r>
              <a:r>
                <a:rPr lang="en-US" sz="1050" kern="1200" dirty="0" smtClean="0"/>
                <a:t>the request</a:t>
              </a:r>
              <a:endParaRPr lang="en-US" sz="1050" dirty="0" smtClean="0"/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50" kern="1200" dirty="0"/>
            </a:p>
          </p:txBody>
        </p:sp>
      </p:grpSp>
      <p:cxnSp>
        <p:nvCxnSpPr>
          <p:cNvPr id="118" name="Straight Arrow Connector 117"/>
          <p:cNvCxnSpPr/>
          <p:nvPr/>
        </p:nvCxnSpPr>
        <p:spPr>
          <a:xfrm flipV="1">
            <a:off x="7010400" y="1066800"/>
            <a:ext cx="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5562600" y="2667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7086600" y="3048000"/>
            <a:ext cx="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0" name="Oval 129"/>
          <p:cNvSpPr/>
          <p:nvPr/>
        </p:nvSpPr>
        <p:spPr>
          <a:xfrm>
            <a:off x="7010400" y="44196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cxnSp>
        <p:nvCxnSpPr>
          <p:cNvPr id="131" name="Straight Arrow Connector 130"/>
          <p:cNvCxnSpPr/>
          <p:nvPr/>
        </p:nvCxnSpPr>
        <p:spPr>
          <a:xfrm>
            <a:off x="2590800" y="14478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 rot="5400000">
            <a:off x="4314855" y="1628745"/>
            <a:ext cx="152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Notify  the TA :swapping not  possible</a:t>
            </a:r>
            <a:endParaRPr lang="en-US" sz="1000" dirty="0"/>
          </a:p>
        </p:txBody>
      </p:sp>
      <p:sp>
        <p:nvSpPr>
          <p:cNvPr id="135" name="TextBox 134"/>
          <p:cNvSpPr txBox="1"/>
          <p:nvPr/>
        </p:nvSpPr>
        <p:spPr>
          <a:xfrm>
            <a:off x="2895600" y="13716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8" name="TextBox 137"/>
          <p:cNvSpPr txBox="1"/>
          <p:nvPr/>
        </p:nvSpPr>
        <p:spPr>
          <a:xfrm>
            <a:off x="7315200" y="297180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sol</a:t>
            </a:r>
            <a:endParaRPr lang="en-US" sz="1050" dirty="0"/>
          </a:p>
        </p:txBody>
      </p:sp>
      <p:cxnSp>
        <p:nvCxnSpPr>
          <p:cNvPr id="148" name="Straight Arrow Connector 147"/>
          <p:cNvCxnSpPr/>
          <p:nvPr/>
        </p:nvCxnSpPr>
        <p:spPr>
          <a:xfrm flipV="1">
            <a:off x="4876800" y="1066800"/>
            <a:ext cx="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9" name="Oval 148"/>
          <p:cNvSpPr/>
          <p:nvPr/>
        </p:nvSpPr>
        <p:spPr>
          <a:xfrm>
            <a:off x="6934200" y="914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150" name="TextBox 149"/>
          <p:cNvSpPr txBox="1"/>
          <p:nvPr/>
        </p:nvSpPr>
        <p:spPr>
          <a:xfrm>
            <a:off x="4572000" y="2057400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No</a:t>
            </a:r>
            <a:endParaRPr lang="en-US" sz="1050" dirty="0"/>
          </a:p>
        </p:txBody>
      </p:sp>
      <p:cxnSp>
        <p:nvCxnSpPr>
          <p:cNvPr id="152" name="Straight Connector 151"/>
          <p:cNvCxnSpPr/>
          <p:nvPr/>
        </p:nvCxnSpPr>
        <p:spPr>
          <a:xfrm>
            <a:off x="1371600" y="838200"/>
            <a:ext cx="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1371600" y="1066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 flipH="1">
            <a:off x="0" y="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Map 5 : (Swapping Process)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4267200" y="6324600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                                                                               Administrators</a:t>
            </a:r>
            <a:r>
              <a:rPr lang="en-US" sz="1100" dirty="0" smtClean="0"/>
              <a:t> : Dr. Astrid Kiehn </a:t>
            </a:r>
          </a:p>
          <a:p>
            <a:r>
              <a:rPr lang="en-US" sz="1100" dirty="0" smtClean="0"/>
              <a:t>                                                                                                              Dr. Vikram Goyal </a:t>
            </a:r>
            <a:endParaRPr lang="en-US" sz="1100" dirty="0"/>
          </a:p>
        </p:txBody>
      </p:sp>
      <p:sp>
        <p:nvSpPr>
          <p:cNvPr id="71" name="TextBox 70"/>
          <p:cNvSpPr txBox="1"/>
          <p:nvPr/>
        </p:nvSpPr>
        <p:spPr>
          <a:xfrm>
            <a:off x="2971800" y="29718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73" name="TextBox 72"/>
          <p:cNvSpPr txBox="1"/>
          <p:nvPr/>
        </p:nvSpPr>
        <p:spPr>
          <a:xfrm rot="5400000">
            <a:off x="6470021" y="1607179"/>
            <a:ext cx="1633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Notify  the TA about the </a:t>
            </a:r>
          </a:p>
          <a:p>
            <a:r>
              <a:rPr lang="en-US" sz="1000" dirty="0" smtClean="0"/>
              <a:t>re-allotted course</a:t>
            </a:r>
            <a:endParaRPr lang="en-US" sz="1000" dirty="0"/>
          </a:p>
        </p:txBody>
      </p:sp>
      <p:sp>
        <p:nvSpPr>
          <p:cNvPr id="76" name="TextBox 75"/>
          <p:cNvSpPr txBox="1"/>
          <p:nvPr/>
        </p:nvSpPr>
        <p:spPr>
          <a:xfrm>
            <a:off x="5638800" y="2362200"/>
            <a:ext cx="370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sp>
        <p:nvSpPr>
          <p:cNvPr id="81" name="Oval 80"/>
          <p:cNvSpPr/>
          <p:nvPr/>
        </p:nvSpPr>
        <p:spPr>
          <a:xfrm>
            <a:off x="4800600" y="914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cxnSp>
        <p:nvCxnSpPr>
          <p:cNvPr id="83" name="Straight Connector 82"/>
          <p:cNvCxnSpPr>
            <a:stCxn id="40" idx="0"/>
          </p:cNvCxnSpPr>
          <p:nvPr/>
        </p:nvCxnSpPr>
        <p:spPr>
          <a:xfrm>
            <a:off x="4648200" y="2286000"/>
            <a:ext cx="2286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 rot="5400000">
            <a:off x="6486555" y="3800445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Notify  the course instructor about the new TA**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267200" y="2362200"/>
            <a:ext cx="8483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 Check: If </a:t>
            </a:r>
          </a:p>
          <a:p>
            <a:r>
              <a:rPr lang="en-US" sz="1050" dirty="0" smtClean="0"/>
              <a:t>swapping is </a:t>
            </a:r>
          </a:p>
          <a:p>
            <a:r>
              <a:rPr lang="en-US" sz="1050" dirty="0" smtClean="0"/>
              <a:t>feasible? </a:t>
            </a:r>
          </a:p>
          <a:p>
            <a:endParaRPr lang="en-US" sz="1050" dirty="0"/>
          </a:p>
        </p:txBody>
      </p:sp>
      <p:sp>
        <p:nvSpPr>
          <p:cNvPr id="94" name="TextBox 93"/>
          <p:cNvSpPr txBox="1"/>
          <p:nvPr/>
        </p:nvSpPr>
        <p:spPr>
          <a:xfrm>
            <a:off x="0" y="5029200"/>
            <a:ext cx="84721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100" dirty="0" smtClean="0"/>
              <a:t>*Only the courses the concerned TA's requested for swapping would be re-allotted. There will be no other changes made in the initial allotment.</a:t>
            </a:r>
          </a:p>
          <a:p>
            <a:pPr>
              <a:buFont typeface="Arial" charset="0"/>
              <a:buChar char="•"/>
            </a:pPr>
            <a:r>
              <a:rPr lang="en-US" sz="1100" dirty="0" smtClean="0"/>
              <a:t>**The instructor will also be informed about the TA who has been replaced. </a:t>
            </a:r>
            <a:endParaRPr lang="en-US" sz="1100" dirty="0"/>
          </a:p>
        </p:txBody>
      </p:sp>
      <p:sp>
        <p:nvSpPr>
          <p:cNvPr id="96" name="Rectangle 95"/>
          <p:cNvSpPr/>
          <p:nvPr/>
        </p:nvSpPr>
        <p:spPr>
          <a:xfrm>
            <a:off x="0" y="6581001"/>
            <a:ext cx="18156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Business Model – Group 3</a:t>
            </a:r>
            <a:endParaRPr lang="en-US" sz="1200" dirty="0"/>
          </a:p>
        </p:txBody>
      </p:sp>
      <p:grpSp>
        <p:nvGrpSpPr>
          <p:cNvPr id="99" name="Group 90"/>
          <p:cNvGrpSpPr/>
          <p:nvPr/>
        </p:nvGrpSpPr>
        <p:grpSpPr>
          <a:xfrm>
            <a:off x="2057400" y="7620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100" name="Rounded Rectangle 99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2" name="Rounded Rectangle 4"/>
            <p:cNvSpPr/>
            <p:nvPr/>
          </p:nvSpPr>
          <p:spPr>
            <a:xfrm>
              <a:off x="16158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5</a:t>
              </a:r>
              <a:r>
                <a:rPr lang="en-US" sz="1050" kern="1200" dirty="0" smtClean="0"/>
                <a:t>.1  Request for change in allotted course</a:t>
              </a:r>
              <a:endParaRPr lang="en-US" sz="1050" kern="1200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0" y="457200"/>
            <a:ext cx="738664" cy="1371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Teaching Assistant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2057400"/>
            <a:ext cx="461665" cy="1447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Administrator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0" y="3505200"/>
            <a:ext cx="738664" cy="1447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ndara" pitchFamily="34" charset="0"/>
                <a:ea typeface="Batang" pitchFamily="18" charset="-127"/>
              </a:rPr>
              <a:t>Course Instructor</a:t>
            </a:r>
            <a:endParaRPr lang="en-US" dirty="0">
              <a:solidFill>
                <a:schemeClr val="bg1"/>
              </a:solidFill>
              <a:latin typeface="Candara" pitchFamily="34" charset="0"/>
              <a:ea typeface="Batang" pitchFamily="18" charset="-127"/>
            </a:endParaRPr>
          </a:p>
        </p:txBody>
      </p:sp>
      <p:pic>
        <p:nvPicPr>
          <p:cNvPr id="44" name="Picture 2" descr="C:\Users\Akanksha\Desktop\Project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0"/>
            <a:ext cx="990600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2462" y="3429000"/>
            <a:ext cx="40300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You! </a:t>
            </a:r>
            <a:r>
              <a:rPr lang="en-US" sz="54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en-US" sz="5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544</Words>
  <Application>Microsoft Office PowerPoint</Application>
  <PresentationFormat>On-screen Show (4:3)</PresentationFormat>
  <Paragraphs>139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PROCESS-1 MAP</dc:title>
  <dc:creator>sony</dc:creator>
  <cp:lastModifiedBy>Akanksha</cp:lastModifiedBy>
  <cp:revision>53</cp:revision>
  <dcterms:created xsi:type="dcterms:W3CDTF">2012-08-30T07:00:12Z</dcterms:created>
  <dcterms:modified xsi:type="dcterms:W3CDTF">2012-09-08T17:07:00Z</dcterms:modified>
</cp:coreProperties>
</file>