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980" autoAdjust="0"/>
  </p:normalViewPr>
  <p:slideViewPr>
    <p:cSldViewPr>
      <p:cViewPr>
        <p:scale>
          <a:sx n="100" d="100"/>
          <a:sy n="100" d="100"/>
        </p:scale>
        <p:origin x="-4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1E357-EA2A-41C8-8A65-205CF9DA5B71}" type="datetimeFigureOut">
              <a:rPr lang="en-US" smtClean="0"/>
              <a:t>30-Aug-12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DFAFD-AB0A-4E8A-AAFD-9BF4AC9ABEB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5DFAFD-AB0A-4E8A-AAFD-9BF4AC9ABEB7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CFDDA-3E45-433F-87D8-DE0FA5008510}" type="datetimeFigureOut">
              <a:rPr lang="en-US" smtClean="0"/>
              <a:pPr/>
              <a:t>30-Aug-12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6855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CFDDA-3E45-433F-87D8-DE0FA5008510}" type="datetimeFigureOut">
              <a:rPr lang="en-US" smtClean="0"/>
              <a:pPr/>
              <a:t>30-Aug-12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0654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CFDDA-3E45-433F-87D8-DE0FA5008510}" type="datetimeFigureOut">
              <a:rPr lang="en-US" smtClean="0"/>
              <a:pPr/>
              <a:t>30-Aug-12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4886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CFDDA-3E45-433F-87D8-DE0FA5008510}" type="datetimeFigureOut">
              <a:rPr lang="en-US" smtClean="0"/>
              <a:pPr/>
              <a:t>30-Aug-12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4823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CFDDA-3E45-433F-87D8-DE0FA5008510}" type="datetimeFigureOut">
              <a:rPr lang="en-US" smtClean="0"/>
              <a:pPr/>
              <a:t>30-Aug-12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24924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CFDDA-3E45-433F-87D8-DE0FA5008510}" type="datetimeFigureOut">
              <a:rPr lang="en-US" smtClean="0"/>
              <a:pPr/>
              <a:t>30-Aug-12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0395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CFDDA-3E45-433F-87D8-DE0FA5008510}" type="datetimeFigureOut">
              <a:rPr lang="en-US" smtClean="0"/>
              <a:pPr/>
              <a:t>30-Aug-12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0780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CFDDA-3E45-433F-87D8-DE0FA5008510}" type="datetimeFigureOut">
              <a:rPr lang="en-US" smtClean="0"/>
              <a:pPr/>
              <a:t>30-Aug-12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5357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CFDDA-3E45-433F-87D8-DE0FA5008510}" type="datetimeFigureOut">
              <a:rPr lang="en-US" smtClean="0"/>
              <a:pPr/>
              <a:t>30-Aug-12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0492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CFDDA-3E45-433F-87D8-DE0FA5008510}" type="datetimeFigureOut">
              <a:rPr lang="en-US" smtClean="0"/>
              <a:pPr/>
              <a:t>30-Aug-12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4616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CFDDA-3E45-433F-87D8-DE0FA5008510}" type="datetimeFigureOut">
              <a:rPr lang="en-US" smtClean="0"/>
              <a:pPr/>
              <a:t>30-Aug-12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5565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CFDDA-3E45-433F-87D8-DE0FA5008510}" type="datetimeFigureOut">
              <a:rPr lang="en-US" smtClean="0"/>
              <a:pPr/>
              <a:t>30-Aug-12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15521-AD2A-4901-968E-00EC374FE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2626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57200"/>
            <a:ext cx="9144000" cy="14478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Academic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Manager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1905000"/>
            <a:ext cx="9144000" cy="1447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Administrators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3352800"/>
            <a:ext cx="9144000" cy="1447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Students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4800600"/>
            <a:ext cx="9144000" cy="1447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Instructors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048000" y="5334000"/>
            <a:ext cx="1142553" cy="533400"/>
            <a:chOff x="1600646" y="0"/>
            <a:chExt cx="1142553" cy="533400"/>
          </a:xfrm>
          <a:scene3d>
            <a:camera prst="orthographicFront"/>
            <a:lightRig rig="flat" dir="t"/>
          </a:scene3d>
        </p:grpSpPr>
        <p:sp>
          <p:nvSpPr>
            <p:cNvPr id="25" name="Rounded Rectangle 24"/>
            <p:cNvSpPr/>
            <p:nvPr/>
          </p:nvSpPr>
          <p:spPr>
            <a:xfrm>
              <a:off x="1600646" y="0"/>
              <a:ext cx="1142553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6" name="Rounded Rectangle 4"/>
            <p:cNvSpPr/>
            <p:nvPr/>
          </p:nvSpPr>
          <p:spPr>
            <a:xfrm>
              <a:off x="1616269" y="15623"/>
              <a:ext cx="1111307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1.3 Send Info about the course work</a:t>
              </a:r>
              <a:endParaRPr lang="en-US" sz="1050" kern="1200" dirty="0"/>
            </a:p>
          </p:txBody>
        </p:sp>
      </p:grpSp>
      <p:sp>
        <p:nvSpPr>
          <p:cNvPr id="40" name="Flowchart: Decision 39"/>
          <p:cNvSpPr/>
          <p:nvPr/>
        </p:nvSpPr>
        <p:spPr>
          <a:xfrm>
            <a:off x="6172200" y="2209800"/>
            <a:ext cx="1147763" cy="762000"/>
          </a:xfrm>
          <a:prstGeom prst="flowChartDecisi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Check: </a:t>
            </a:r>
          </a:p>
          <a:p>
            <a:pPr algn="ctr"/>
            <a:r>
              <a:rPr lang="en-US" sz="1050" dirty="0" smtClean="0"/>
              <a:t>Form Valid? </a:t>
            </a:r>
            <a:endParaRPr lang="en-US" sz="1050" dirty="0"/>
          </a:p>
        </p:txBody>
      </p:sp>
      <p:sp>
        <p:nvSpPr>
          <p:cNvPr id="77" name="Oval 76"/>
          <p:cNvSpPr/>
          <p:nvPr/>
        </p:nvSpPr>
        <p:spPr>
          <a:xfrm>
            <a:off x="381000" y="6096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grpSp>
        <p:nvGrpSpPr>
          <p:cNvPr id="91" name="Group 90"/>
          <p:cNvGrpSpPr/>
          <p:nvPr/>
        </p:nvGrpSpPr>
        <p:grpSpPr>
          <a:xfrm>
            <a:off x="1219200" y="762000"/>
            <a:ext cx="1142553" cy="533400"/>
            <a:chOff x="535" y="0"/>
            <a:chExt cx="1142553" cy="533400"/>
          </a:xfrm>
          <a:scene3d>
            <a:camera prst="orthographicFront"/>
            <a:lightRig rig="flat" dir="t"/>
          </a:scene3d>
        </p:grpSpPr>
        <p:sp>
          <p:nvSpPr>
            <p:cNvPr id="92" name="Rounded Rectangle 91"/>
            <p:cNvSpPr/>
            <p:nvPr/>
          </p:nvSpPr>
          <p:spPr>
            <a:xfrm>
              <a:off x="535" y="0"/>
              <a:ext cx="1142553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93" name="Rounded Rectangle 4"/>
            <p:cNvSpPr/>
            <p:nvPr/>
          </p:nvSpPr>
          <p:spPr>
            <a:xfrm>
              <a:off x="16158" y="15623"/>
              <a:ext cx="1111307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1.1  Compile the course Info</a:t>
              </a:r>
              <a:endParaRPr lang="en-US" sz="1050" kern="1200" dirty="0"/>
            </a:p>
          </p:txBody>
        </p:sp>
      </p:grpSp>
      <p:cxnSp>
        <p:nvCxnSpPr>
          <p:cNvPr id="95" name="Straight Arrow Connector 94"/>
          <p:cNvCxnSpPr/>
          <p:nvPr/>
        </p:nvCxnSpPr>
        <p:spPr>
          <a:xfrm>
            <a:off x="2438400" y="10668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96" name="Group 95"/>
          <p:cNvGrpSpPr/>
          <p:nvPr/>
        </p:nvGrpSpPr>
        <p:grpSpPr>
          <a:xfrm>
            <a:off x="3048000" y="762000"/>
            <a:ext cx="1142553" cy="533400"/>
            <a:chOff x="1600202" y="0"/>
            <a:chExt cx="1142553" cy="533400"/>
          </a:xfrm>
          <a:scene3d>
            <a:camera prst="orthographicFront"/>
            <a:lightRig rig="flat" dir="t"/>
          </a:scene3d>
        </p:grpSpPr>
        <p:sp>
          <p:nvSpPr>
            <p:cNvPr id="97" name="Rounded Rectangle 96"/>
            <p:cNvSpPr/>
            <p:nvPr/>
          </p:nvSpPr>
          <p:spPr>
            <a:xfrm>
              <a:off x="1600202" y="0"/>
              <a:ext cx="1142553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98" name="Rounded Rectangle 4"/>
            <p:cNvSpPr/>
            <p:nvPr/>
          </p:nvSpPr>
          <p:spPr>
            <a:xfrm>
              <a:off x="1615825" y="15623"/>
              <a:ext cx="1111307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1.2 Send Info</a:t>
              </a:r>
              <a:endParaRPr lang="en-US" sz="1050" kern="1200" dirty="0"/>
            </a:p>
          </p:txBody>
        </p:sp>
      </p:grpSp>
      <p:cxnSp>
        <p:nvCxnSpPr>
          <p:cNvPr id="101" name="Straight Arrow Connector 100"/>
          <p:cNvCxnSpPr/>
          <p:nvPr/>
        </p:nvCxnSpPr>
        <p:spPr>
          <a:xfrm>
            <a:off x="5181600" y="2971800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102" name="Group 101"/>
          <p:cNvGrpSpPr/>
          <p:nvPr/>
        </p:nvGrpSpPr>
        <p:grpSpPr>
          <a:xfrm>
            <a:off x="3048000" y="2286000"/>
            <a:ext cx="1141437" cy="533400"/>
            <a:chOff x="1874" y="0"/>
            <a:chExt cx="1141437" cy="533400"/>
          </a:xfrm>
          <a:scene3d>
            <a:camera prst="orthographicFront"/>
            <a:lightRig rig="flat" dir="t"/>
          </a:scene3d>
        </p:grpSpPr>
        <p:sp>
          <p:nvSpPr>
            <p:cNvPr id="103" name="Rounded Rectangle 102"/>
            <p:cNvSpPr/>
            <p:nvPr/>
          </p:nvSpPr>
          <p:spPr>
            <a:xfrm>
              <a:off x="1874" y="0"/>
              <a:ext cx="1141437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4" name="Rounded Rectangle 4"/>
            <p:cNvSpPr/>
            <p:nvPr/>
          </p:nvSpPr>
          <p:spPr>
            <a:xfrm>
              <a:off x="17497" y="15623"/>
              <a:ext cx="1110191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1.4  Receive all the Info</a:t>
              </a:r>
              <a:endParaRPr lang="en-US" sz="1050" kern="1200" dirty="0"/>
            </a:p>
          </p:txBody>
        </p:sp>
      </p:grpSp>
      <p:cxnSp>
        <p:nvCxnSpPr>
          <p:cNvPr id="105" name="Straight Arrow Connector 104"/>
          <p:cNvCxnSpPr/>
          <p:nvPr/>
        </p:nvCxnSpPr>
        <p:spPr>
          <a:xfrm>
            <a:off x="4267200" y="25146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106" name="Group 105"/>
          <p:cNvGrpSpPr/>
          <p:nvPr/>
        </p:nvGrpSpPr>
        <p:grpSpPr>
          <a:xfrm>
            <a:off x="4724400" y="2286000"/>
            <a:ext cx="1141437" cy="533400"/>
            <a:chOff x="1601762" y="0"/>
            <a:chExt cx="1141437" cy="533400"/>
          </a:xfrm>
          <a:scene3d>
            <a:camera prst="orthographicFront"/>
            <a:lightRig rig="flat" dir="t"/>
          </a:scene3d>
        </p:grpSpPr>
        <p:sp>
          <p:nvSpPr>
            <p:cNvPr id="107" name="Rounded Rectangle 106"/>
            <p:cNvSpPr/>
            <p:nvPr/>
          </p:nvSpPr>
          <p:spPr>
            <a:xfrm>
              <a:off x="1601762" y="0"/>
              <a:ext cx="1141437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8" name="Rounded Rectangle 4"/>
            <p:cNvSpPr/>
            <p:nvPr/>
          </p:nvSpPr>
          <p:spPr>
            <a:xfrm>
              <a:off x="1617385" y="15623"/>
              <a:ext cx="1110191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1.5 </a:t>
              </a:r>
              <a:r>
                <a:rPr lang="en-US" sz="1050" kern="1200" dirty="0" smtClean="0"/>
                <a:t>Compile info </a:t>
              </a:r>
              <a:r>
                <a:rPr lang="en-US" sz="1050" kern="1200" dirty="0" smtClean="0"/>
                <a:t>&amp; Send TA-ship form</a:t>
              </a:r>
              <a:endParaRPr lang="en-US" sz="1050" kern="1200" dirty="0"/>
            </a:p>
          </p:txBody>
        </p:sp>
      </p:grpSp>
      <p:cxnSp>
        <p:nvCxnSpPr>
          <p:cNvPr id="110" name="Straight Arrow Connector 109"/>
          <p:cNvCxnSpPr/>
          <p:nvPr/>
        </p:nvCxnSpPr>
        <p:spPr>
          <a:xfrm flipV="1">
            <a:off x="3581400" y="3048000"/>
            <a:ext cx="0" cy="2057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111" name="Group 110"/>
          <p:cNvGrpSpPr/>
          <p:nvPr/>
        </p:nvGrpSpPr>
        <p:grpSpPr>
          <a:xfrm>
            <a:off x="4648200" y="3810000"/>
            <a:ext cx="1142553" cy="533400"/>
            <a:chOff x="535" y="0"/>
            <a:chExt cx="1142553" cy="533400"/>
          </a:xfrm>
          <a:scene3d>
            <a:camera prst="orthographicFront"/>
            <a:lightRig rig="flat" dir="t"/>
          </a:scene3d>
        </p:grpSpPr>
        <p:sp>
          <p:nvSpPr>
            <p:cNvPr id="112" name="Rounded Rectangle 111"/>
            <p:cNvSpPr/>
            <p:nvPr/>
          </p:nvSpPr>
          <p:spPr>
            <a:xfrm>
              <a:off x="535" y="0"/>
              <a:ext cx="1142553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13" name="Rounded Rectangle 4"/>
            <p:cNvSpPr/>
            <p:nvPr/>
          </p:nvSpPr>
          <p:spPr>
            <a:xfrm>
              <a:off x="16158" y="15623"/>
              <a:ext cx="1111307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1.6  Receive the form</a:t>
              </a:r>
              <a:endParaRPr lang="en-US" sz="1050" kern="1200" dirty="0"/>
            </a:p>
          </p:txBody>
        </p:sp>
      </p:grpSp>
      <p:cxnSp>
        <p:nvCxnSpPr>
          <p:cNvPr id="114" name="Straight Arrow Connector 113"/>
          <p:cNvCxnSpPr/>
          <p:nvPr/>
        </p:nvCxnSpPr>
        <p:spPr>
          <a:xfrm>
            <a:off x="5867400" y="40386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115" name="Group 114"/>
          <p:cNvGrpSpPr/>
          <p:nvPr/>
        </p:nvGrpSpPr>
        <p:grpSpPr>
          <a:xfrm>
            <a:off x="6324600" y="3810000"/>
            <a:ext cx="1218753" cy="533400"/>
            <a:chOff x="1524446" y="0"/>
            <a:chExt cx="1218753" cy="533400"/>
          </a:xfrm>
          <a:scene3d>
            <a:camera prst="orthographicFront"/>
            <a:lightRig rig="flat" dir="t"/>
          </a:scene3d>
        </p:grpSpPr>
        <p:sp>
          <p:nvSpPr>
            <p:cNvPr id="116" name="Rounded Rectangle 115"/>
            <p:cNvSpPr/>
            <p:nvPr/>
          </p:nvSpPr>
          <p:spPr>
            <a:xfrm>
              <a:off x="1600646" y="0"/>
              <a:ext cx="1142553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17" name="Rounded Rectangle 4"/>
            <p:cNvSpPr/>
            <p:nvPr/>
          </p:nvSpPr>
          <p:spPr>
            <a:xfrm>
              <a:off x="1524446" y="0"/>
              <a:ext cx="1111307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050" kern="1200" dirty="0" smtClean="0"/>
            </a:p>
            <a:p>
              <a:pPr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1.7 Fill &amp; Submit </a:t>
              </a:r>
              <a:r>
                <a:rPr lang="en-US" sz="1050" kern="1200" dirty="0" smtClean="0"/>
                <a:t>the </a:t>
              </a:r>
              <a:r>
                <a:rPr lang="en-US" sz="1050" dirty="0" smtClean="0"/>
                <a:t>form</a:t>
              </a:r>
              <a:endParaRPr lang="en-US" sz="1050" dirty="0" smtClean="0"/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050" kern="1200" dirty="0"/>
            </a:p>
          </p:txBody>
        </p:sp>
      </p:grpSp>
      <p:cxnSp>
        <p:nvCxnSpPr>
          <p:cNvPr id="118" name="Straight Arrow Connector 117"/>
          <p:cNvCxnSpPr/>
          <p:nvPr/>
        </p:nvCxnSpPr>
        <p:spPr>
          <a:xfrm flipV="1">
            <a:off x="6781800" y="31242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/>
          <p:nvPr/>
        </p:nvCxnSpPr>
        <p:spPr>
          <a:xfrm>
            <a:off x="7391400" y="25908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125" name="Group 124"/>
          <p:cNvGrpSpPr/>
          <p:nvPr/>
        </p:nvGrpSpPr>
        <p:grpSpPr>
          <a:xfrm>
            <a:off x="7848600" y="2362200"/>
            <a:ext cx="1141437" cy="533400"/>
            <a:chOff x="1874" y="0"/>
            <a:chExt cx="1141437" cy="533400"/>
          </a:xfrm>
          <a:scene3d>
            <a:camera prst="orthographicFront"/>
            <a:lightRig rig="flat" dir="t"/>
          </a:scene3d>
        </p:grpSpPr>
        <p:sp>
          <p:nvSpPr>
            <p:cNvPr id="126" name="Rounded Rectangle 125"/>
            <p:cNvSpPr/>
            <p:nvPr/>
          </p:nvSpPr>
          <p:spPr>
            <a:xfrm>
              <a:off x="1874" y="0"/>
              <a:ext cx="1141437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27" name="Rounded Rectangle 4"/>
            <p:cNvSpPr/>
            <p:nvPr/>
          </p:nvSpPr>
          <p:spPr>
            <a:xfrm>
              <a:off x="17497" y="15623"/>
              <a:ext cx="1110191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dirty="0" smtClean="0"/>
                <a:t>1.8  </a:t>
              </a:r>
              <a:r>
                <a:rPr lang="en-US" sz="1050" dirty="0" smtClean="0"/>
                <a:t>Compile all preferences and allot courses</a:t>
              </a:r>
              <a:endParaRPr lang="en-US" sz="1050" kern="1200" dirty="0"/>
            </a:p>
          </p:txBody>
        </p:sp>
      </p:grpSp>
      <p:cxnSp>
        <p:nvCxnSpPr>
          <p:cNvPr id="128" name="Straight Arrow Connector 127"/>
          <p:cNvCxnSpPr/>
          <p:nvPr/>
        </p:nvCxnSpPr>
        <p:spPr>
          <a:xfrm>
            <a:off x="8534400" y="3124200"/>
            <a:ext cx="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0" name="Oval 129"/>
          <p:cNvSpPr/>
          <p:nvPr/>
        </p:nvSpPr>
        <p:spPr>
          <a:xfrm>
            <a:off x="8458200" y="41148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cxnSp>
        <p:nvCxnSpPr>
          <p:cNvPr id="131" name="Straight Arrow Connector 130"/>
          <p:cNvCxnSpPr/>
          <p:nvPr/>
        </p:nvCxnSpPr>
        <p:spPr>
          <a:xfrm>
            <a:off x="3581400" y="1447800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7391400" y="2286000"/>
            <a:ext cx="3706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Yes</a:t>
            </a:r>
            <a:endParaRPr lang="en-US" sz="1050" dirty="0"/>
          </a:p>
        </p:txBody>
      </p:sp>
      <p:sp>
        <p:nvSpPr>
          <p:cNvPr id="134" name="TextBox 133"/>
          <p:cNvSpPr txBox="1"/>
          <p:nvPr/>
        </p:nvSpPr>
        <p:spPr>
          <a:xfrm rot="5400000">
            <a:off x="8031377" y="3474823"/>
            <a:ext cx="1252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Notify  Selected TA’s</a:t>
            </a:r>
            <a:endParaRPr lang="en-US" sz="1000" dirty="0"/>
          </a:p>
        </p:txBody>
      </p:sp>
      <p:sp>
        <p:nvSpPr>
          <p:cNvPr id="135" name="TextBox 134"/>
          <p:cNvSpPr txBox="1"/>
          <p:nvPr/>
        </p:nvSpPr>
        <p:spPr>
          <a:xfrm>
            <a:off x="2057400" y="12954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136" name="TextBox 135"/>
          <p:cNvSpPr txBox="1"/>
          <p:nvPr/>
        </p:nvSpPr>
        <p:spPr>
          <a:xfrm>
            <a:off x="3886200" y="12954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137" name="TextBox 136"/>
          <p:cNvSpPr txBox="1"/>
          <p:nvPr/>
        </p:nvSpPr>
        <p:spPr>
          <a:xfrm>
            <a:off x="3886200" y="28194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138" name="TextBox 137"/>
          <p:cNvSpPr txBox="1"/>
          <p:nvPr/>
        </p:nvSpPr>
        <p:spPr>
          <a:xfrm>
            <a:off x="5562600" y="28194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139" name="TextBox 138"/>
          <p:cNvSpPr txBox="1"/>
          <p:nvPr/>
        </p:nvSpPr>
        <p:spPr>
          <a:xfrm>
            <a:off x="5486400" y="43434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140" name="TextBox 139"/>
          <p:cNvSpPr txBox="1"/>
          <p:nvPr/>
        </p:nvSpPr>
        <p:spPr>
          <a:xfrm>
            <a:off x="7239000" y="43434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141" name="TextBox 140"/>
          <p:cNvSpPr txBox="1"/>
          <p:nvPr/>
        </p:nvSpPr>
        <p:spPr>
          <a:xfrm>
            <a:off x="3886200" y="58674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142" name="TextBox 141"/>
          <p:cNvSpPr txBox="1"/>
          <p:nvPr/>
        </p:nvSpPr>
        <p:spPr>
          <a:xfrm>
            <a:off x="8686800" y="2895600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sol</a:t>
            </a:r>
            <a:endParaRPr lang="en-US" sz="1050" dirty="0"/>
          </a:p>
        </p:txBody>
      </p:sp>
      <p:cxnSp>
        <p:nvCxnSpPr>
          <p:cNvPr id="146" name="Straight Connector 145"/>
          <p:cNvCxnSpPr>
            <a:stCxn id="40" idx="0"/>
          </p:cNvCxnSpPr>
          <p:nvPr/>
        </p:nvCxnSpPr>
        <p:spPr>
          <a:xfrm>
            <a:off x="6746082" y="2209800"/>
            <a:ext cx="264318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/>
          <p:nvPr/>
        </p:nvCxnSpPr>
        <p:spPr>
          <a:xfrm flipV="1">
            <a:off x="7010400" y="1524000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49" name="Oval 148"/>
          <p:cNvSpPr/>
          <p:nvPr/>
        </p:nvSpPr>
        <p:spPr>
          <a:xfrm>
            <a:off x="6934200" y="13716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150" name="TextBox 149"/>
          <p:cNvSpPr txBox="1"/>
          <p:nvPr/>
        </p:nvSpPr>
        <p:spPr>
          <a:xfrm>
            <a:off x="6705600" y="1981200"/>
            <a:ext cx="3417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N</a:t>
            </a:r>
            <a:r>
              <a:rPr lang="en-US" sz="1050" dirty="0" smtClean="0"/>
              <a:t>o</a:t>
            </a:r>
            <a:endParaRPr lang="en-US" sz="1050" dirty="0"/>
          </a:p>
        </p:txBody>
      </p:sp>
      <p:cxnSp>
        <p:nvCxnSpPr>
          <p:cNvPr id="152" name="Straight Connector 151"/>
          <p:cNvCxnSpPr/>
          <p:nvPr/>
        </p:nvCxnSpPr>
        <p:spPr>
          <a:xfrm>
            <a:off x="457200" y="762000"/>
            <a:ext cx="0" cy="2286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>
            <a:off x="457200" y="9906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 flipH="1">
            <a:off x="0" y="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Process Map 1 : (Allocation Process) 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4267200" y="6324600"/>
            <a:ext cx="472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Academic Manager </a:t>
            </a:r>
            <a:r>
              <a:rPr lang="en-US" sz="1100" dirty="0" smtClean="0"/>
              <a:t>:  Mr. Vivek Tiwari           </a:t>
            </a:r>
            <a:r>
              <a:rPr lang="en-US" sz="1100" b="1" dirty="0" smtClean="0"/>
              <a:t>Administrators</a:t>
            </a:r>
            <a:r>
              <a:rPr lang="en-US" sz="1100" dirty="0" smtClean="0"/>
              <a:t> : Dr. Astrid Kiehn </a:t>
            </a:r>
          </a:p>
          <a:p>
            <a:r>
              <a:rPr lang="en-US" sz="1100" dirty="0" smtClean="0"/>
              <a:t>                                                                                                              Dr. Vikram Goyal </a:t>
            </a:r>
            <a:endParaRPr lang="en-US" sz="1100" dirty="0"/>
          </a:p>
        </p:txBody>
      </p:sp>
      <p:cxnSp>
        <p:nvCxnSpPr>
          <p:cNvPr id="161" name="Straight Arrow Connector 160"/>
          <p:cNvCxnSpPr/>
          <p:nvPr/>
        </p:nvCxnSpPr>
        <p:spPr>
          <a:xfrm>
            <a:off x="8077200" y="3124200"/>
            <a:ext cx="0" cy="2514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65" name="Oval 164"/>
          <p:cNvSpPr/>
          <p:nvPr/>
        </p:nvSpPr>
        <p:spPr>
          <a:xfrm>
            <a:off x="8001000" y="56388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166" name="TextBox 165"/>
          <p:cNvSpPr txBox="1"/>
          <p:nvPr/>
        </p:nvSpPr>
        <p:spPr>
          <a:xfrm rot="5400000">
            <a:off x="7019210" y="4182190"/>
            <a:ext cx="2362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Notify  instructors about the allotted  TA’s</a:t>
            </a:r>
            <a:endParaRPr lang="en-US" sz="1000" dirty="0"/>
          </a:p>
        </p:txBody>
      </p:sp>
      <p:sp>
        <p:nvSpPr>
          <p:cNvPr id="167" name="TextBox 166"/>
          <p:cNvSpPr txBox="1"/>
          <p:nvPr/>
        </p:nvSpPr>
        <p:spPr>
          <a:xfrm>
            <a:off x="0" y="6581001"/>
            <a:ext cx="1815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Business Model – Group 3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57200"/>
            <a:ext cx="9144000" cy="14478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Teaching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Assistant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1905000"/>
            <a:ext cx="9144000" cy="1447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Administrators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3352800"/>
            <a:ext cx="9144000" cy="1447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Instructors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Flowchart: Decision 39"/>
          <p:cNvSpPr/>
          <p:nvPr/>
        </p:nvSpPr>
        <p:spPr>
          <a:xfrm>
            <a:off x="3962400" y="2286000"/>
            <a:ext cx="1371600" cy="762000"/>
          </a:xfrm>
          <a:prstGeom prst="flowChartDecisi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900" dirty="0"/>
          </a:p>
        </p:txBody>
      </p:sp>
      <p:sp>
        <p:nvSpPr>
          <p:cNvPr id="77" name="Oval 76"/>
          <p:cNvSpPr/>
          <p:nvPr/>
        </p:nvSpPr>
        <p:spPr>
          <a:xfrm>
            <a:off x="1295400" y="6858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cxnSp>
        <p:nvCxnSpPr>
          <p:cNvPr id="105" name="Straight Arrow Connector 104"/>
          <p:cNvCxnSpPr/>
          <p:nvPr/>
        </p:nvCxnSpPr>
        <p:spPr>
          <a:xfrm>
            <a:off x="3429000" y="26670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7" name="Group 110"/>
          <p:cNvGrpSpPr/>
          <p:nvPr/>
        </p:nvGrpSpPr>
        <p:grpSpPr>
          <a:xfrm>
            <a:off x="6477000" y="2438400"/>
            <a:ext cx="1142553" cy="533400"/>
            <a:chOff x="535" y="0"/>
            <a:chExt cx="1142553" cy="533400"/>
          </a:xfrm>
          <a:scene3d>
            <a:camera prst="orthographicFront"/>
            <a:lightRig rig="flat" dir="t"/>
          </a:scene3d>
        </p:grpSpPr>
        <p:sp>
          <p:nvSpPr>
            <p:cNvPr id="112" name="Rounded Rectangle 111"/>
            <p:cNvSpPr/>
            <p:nvPr/>
          </p:nvSpPr>
          <p:spPr>
            <a:xfrm>
              <a:off x="535" y="0"/>
              <a:ext cx="1142553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13" name="Rounded Rectangle 4"/>
            <p:cNvSpPr/>
            <p:nvPr/>
          </p:nvSpPr>
          <p:spPr>
            <a:xfrm>
              <a:off x="16158" y="15623"/>
              <a:ext cx="1111307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dirty="0" smtClean="0"/>
                <a:t>2.3  Re-allot the courses* </a:t>
              </a:r>
              <a:endParaRPr lang="en-US" sz="1050" kern="1200" dirty="0"/>
            </a:p>
          </p:txBody>
        </p:sp>
      </p:grpSp>
      <p:grpSp>
        <p:nvGrpSpPr>
          <p:cNvPr id="9" name="Group 114"/>
          <p:cNvGrpSpPr/>
          <p:nvPr/>
        </p:nvGrpSpPr>
        <p:grpSpPr>
          <a:xfrm>
            <a:off x="2057400" y="2438400"/>
            <a:ext cx="1218753" cy="533400"/>
            <a:chOff x="1524446" y="0"/>
            <a:chExt cx="1218753" cy="533400"/>
          </a:xfrm>
          <a:scene3d>
            <a:camera prst="orthographicFront"/>
            <a:lightRig rig="flat" dir="t"/>
          </a:scene3d>
        </p:grpSpPr>
        <p:sp>
          <p:nvSpPr>
            <p:cNvPr id="116" name="Rounded Rectangle 115"/>
            <p:cNvSpPr/>
            <p:nvPr/>
          </p:nvSpPr>
          <p:spPr>
            <a:xfrm>
              <a:off x="1600646" y="0"/>
              <a:ext cx="1142553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17" name="Rounded Rectangle 4"/>
            <p:cNvSpPr/>
            <p:nvPr/>
          </p:nvSpPr>
          <p:spPr>
            <a:xfrm>
              <a:off x="1524446" y="0"/>
              <a:ext cx="1111307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050" dirty="0" smtClean="0"/>
            </a:p>
            <a:p>
              <a:pPr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dirty="0" smtClean="0"/>
                <a:t>2.2 Receive </a:t>
              </a:r>
              <a:r>
                <a:rPr lang="en-US" sz="1050" kern="1200" dirty="0" smtClean="0"/>
                <a:t>the request</a:t>
              </a:r>
              <a:endParaRPr lang="en-US" sz="1050" dirty="0" smtClean="0"/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050" kern="1200" dirty="0"/>
            </a:p>
          </p:txBody>
        </p:sp>
      </p:grpSp>
      <p:cxnSp>
        <p:nvCxnSpPr>
          <p:cNvPr id="118" name="Straight Arrow Connector 117"/>
          <p:cNvCxnSpPr/>
          <p:nvPr/>
        </p:nvCxnSpPr>
        <p:spPr>
          <a:xfrm flipV="1">
            <a:off x="7010400" y="1066800"/>
            <a:ext cx="0" cy="1295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/>
          <p:nvPr/>
        </p:nvCxnSpPr>
        <p:spPr>
          <a:xfrm>
            <a:off x="5562600" y="26670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>
            <a:off x="7086600" y="3048000"/>
            <a:ext cx="0" cy="1371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0" name="Oval 129"/>
          <p:cNvSpPr/>
          <p:nvPr/>
        </p:nvSpPr>
        <p:spPr>
          <a:xfrm>
            <a:off x="7010400" y="44196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cxnSp>
        <p:nvCxnSpPr>
          <p:cNvPr id="131" name="Straight Arrow Connector 130"/>
          <p:cNvCxnSpPr/>
          <p:nvPr/>
        </p:nvCxnSpPr>
        <p:spPr>
          <a:xfrm>
            <a:off x="2590800" y="1447800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 rot="5400000">
            <a:off x="4314855" y="1628745"/>
            <a:ext cx="152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Notify  the TA :swapping not  possible</a:t>
            </a:r>
            <a:endParaRPr lang="en-US" sz="1000" dirty="0"/>
          </a:p>
        </p:txBody>
      </p:sp>
      <p:sp>
        <p:nvSpPr>
          <p:cNvPr id="135" name="TextBox 134"/>
          <p:cNvSpPr txBox="1"/>
          <p:nvPr/>
        </p:nvSpPr>
        <p:spPr>
          <a:xfrm>
            <a:off x="2895600" y="13716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138" name="TextBox 137"/>
          <p:cNvSpPr txBox="1"/>
          <p:nvPr/>
        </p:nvSpPr>
        <p:spPr>
          <a:xfrm>
            <a:off x="7315200" y="2971800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sol</a:t>
            </a:r>
            <a:endParaRPr lang="en-US" sz="1050" dirty="0"/>
          </a:p>
        </p:txBody>
      </p:sp>
      <p:cxnSp>
        <p:nvCxnSpPr>
          <p:cNvPr id="148" name="Straight Arrow Connector 147"/>
          <p:cNvCxnSpPr/>
          <p:nvPr/>
        </p:nvCxnSpPr>
        <p:spPr>
          <a:xfrm flipV="1">
            <a:off x="4876800" y="1066800"/>
            <a:ext cx="0" cy="1219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49" name="Oval 148"/>
          <p:cNvSpPr/>
          <p:nvPr/>
        </p:nvSpPr>
        <p:spPr>
          <a:xfrm>
            <a:off x="6934200" y="914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150" name="TextBox 149"/>
          <p:cNvSpPr txBox="1"/>
          <p:nvPr/>
        </p:nvSpPr>
        <p:spPr>
          <a:xfrm>
            <a:off x="4572000" y="2057400"/>
            <a:ext cx="3417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N</a:t>
            </a:r>
            <a:r>
              <a:rPr lang="en-US" sz="1050" dirty="0" smtClean="0"/>
              <a:t>o</a:t>
            </a:r>
            <a:endParaRPr lang="en-US" sz="1050" dirty="0"/>
          </a:p>
        </p:txBody>
      </p:sp>
      <p:cxnSp>
        <p:nvCxnSpPr>
          <p:cNvPr id="152" name="Straight Connector 151"/>
          <p:cNvCxnSpPr/>
          <p:nvPr/>
        </p:nvCxnSpPr>
        <p:spPr>
          <a:xfrm>
            <a:off x="1371600" y="838200"/>
            <a:ext cx="0" cy="2286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>
            <a:off x="1371600" y="10668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 flipH="1">
            <a:off x="0" y="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Process Map 2 : (Swapping Process)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4267200" y="6324600"/>
            <a:ext cx="472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                                                                               Administrators</a:t>
            </a:r>
            <a:r>
              <a:rPr lang="en-US" sz="1100" dirty="0" smtClean="0"/>
              <a:t> : Dr. Astrid Kiehn </a:t>
            </a:r>
          </a:p>
          <a:p>
            <a:r>
              <a:rPr lang="en-US" sz="1100" dirty="0" smtClean="0"/>
              <a:t>                                                                                                              Dr. Vikram Goyal </a:t>
            </a:r>
            <a:endParaRPr lang="en-US" sz="1100" dirty="0"/>
          </a:p>
        </p:txBody>
      </p:sp>
      <p:sp>
        <p:nvSpPr>
          <p:cNvPr id="71" name="TextBox 70"/>
          <p:cNvSpPr txBox="1"/>
          <p:nvPr/>
        </p:nvSpPr>
        <p:spPr>
          <a:xfrm>
            <a:off x="2971800" y="2971800"/>
            <a:ext cx="292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</a:t>
            </a:r>
            <a:endParaRPr lang="en-US" sz="1050" dirty="0"/>
          </a:p>
        </p:txBody>
      </p:sp>
      <p:sp>
        <p:nvSpPr>
          <p:cNvPr id="73" name="TextBox 72"/>
          <p:cNvSpPr txBox="1"/>
          <p:nvPr/>
        </p:nvSpPr>
        <p:spPr>
          <a:xfrm rot="5400000">
            <a:off x="6470021" y="1607179"/>
            <a:ext cx="1633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Notify  the TA about the </a:t>
            </a:r>
          </a:p>
          <a:p>
            <a:r>
              <a:rPr lang="en-US" sz="1000" dirty="0" smtClean="0"/>
              <a:t>re-allotted course</a:t>
            </a:r>
            <a:endParaRPr lang="en-US" sz="1000" dirty="0"/>
          </a:p>
        </p:txBody>
      </p:sp>
      <p:sp>
        <p:nvSpPr>
          <p:cNvPr id="76" name="TextBox 75"/>
          <p:cNvSpPr txBox="1"/>
          <p:nvPr/>
        </p:nvSpPr>
        <p:spPr>
          <a:xfrm>
            <a:off x="5638800" y="2362200"/>
            <a:ext cx="3706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Yes</a:t>
            </a:r>
            <a:endParaRPr lang="en-US" sz="1050" dirty="0"/>
          </a:p>
        </p:txBody>
      </p:sp>
      <p:sp>
        <p:nvSpPr>
          <p:cNvPr id="81" name="Oval 80"/>
          <p:cNvSpPr/>
          <p:nvPr/>
        </p:nvSpPr>
        <p:spPr>
          <a:xfrm>
            <a:off x="4800600" y="914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cxnSp>
        <p:nvCxnSpPr>
          <p:cNvPr id="83" name="Straight Connector 82"/>
          <p:cNvCxnSpPr>
            <a:stCxn id="40" idx="0"/>
          </p:cNvCxnSpPr>
          <p:nvPr/>
        </p:nvCxnSpPr>
        <p:spPr>
          <a:xfrm>
            <a:off x="4648200" y="2286000"/>
            <a:ext cx="2286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 rot="5400000">
            <a:off x="6486555" y="3800445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Notify  the course instructor about the new TA** 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267200" y="2362200"/>
            <a:ext cx="84830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 Check: If </a:t>
            </a:r>
            <a:endParaRPr lang="en-US" sz="1050" dirty="0" smtClean="0"/>
          </a:p>
          <a:p>
            <a:r>
              <a:rPr lang="en-US" sz="1050" dirty="0" smtClean="0"/>
              <a:t>swapping </a:t>
            </a:r>
            <a:r>
              <a:rPr lang="en-US" sz="1050" dirty="0" smtClean="0"/>
              <a:t>is </a:t>
            </a:r>
            <a:endParaRPr lang="en-US" sz="1050" dirty="0" smtClean="0"/>
          </a:p>
          <a:p>
            <a:r>
              <a:rPr lang="en-US" sz="1050" dirty="0" smtClean="0"/>
              <a:t>feasible</a:t>
            </a:r>
            <a:r>
              <a:rPr lang="en-US" sz="1050" dirty="0" smtClean="0"/>
              <a:t>? </a:t>
            </a:r>
          </a:p>
          <a:p>
            <a:endParaRPr lang="en-US" sz="1050" dirty="0"/>
          </a:p>
        </p:txBody>
      </p:sp>
      <p:sp>
        <p:nvSpPr>
          <p:cNvPr id="94" name="TextBox 93"/>
          <p:cNvSpPr txBox="1"/>
          <p:nvPr/>
        </p:nvSpPr>
        <p:spPr>
          <a:xfrm>
            <a:off x="0" y="5029200"/>
            <a:ext cx="84721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100" dirty="0" smtClean="0"/>
              <a:t>*Only </a:t>
            </a:r>
            <a:r>
              <a:rPr lang="en-US" sz="1100" dirty="0" smtClean="0"/>
              <a:t>the courses the concerned TA's requested for swapping would be re-allotted. There will be no other changes made in the initial allotment</a:t>
            </a:r>
            <a:r>
              <a:rPr lang="en-US" sz="1100" dirty="0" smtClean="0"/>
              <a:t>.</a:t>
            </a:r>
          </a:p>
          <a:p>
            <a:pPr>
              <a:buFont typeface="Arial" charset="0"/>
              <a:buChar char="•"/>
            </a:pPr>
            <a:r>
              <a:rPr lang="en-US" sz="1100" dirty="0" smtClean="0"/>
              <a:t>**The instructor will also be informed about the TA who has been replaced. </a:t>
            </a:r>
            <a:endParaRPr lang="en-US" sz="1100" dirty="0"/>
          </a:p>
        </p:txBody>
      </p:sp>
      <p:sp>
        <p:nvSpPr>
          <p:cNvPr id="96" name="Rectangle 95"/>
          <p:cNvSpPr/>
          <p:nvPr/>
        </p:nvSpPr>
        <p:spPr>
          <a:xfrm>
            <a:off x="0" y="6581001"/>
            <a:ext cx="18156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Business Model – Group 3</a:t>
            </a:r>
            <a:endParaRPr lang="en-US" sz="1200" dirty="0"/>
          </a:p>
        </p:txBody>
      </p:sp>
      <p:grpSp>
        <p:nvGrpSpPr>
          <p:cNvPr id="99" name="Group 90"/>
          <p:cNvGrpSpPr/>
          <p:nvPr/>
        </p:nvGrpSpPr>
        <p:grpSpPr>
          <a:xfrm>
            <a:off x="2057400" y="762000"/>
            <a:ext cx="1142553" cy="533400"/>
            <a:chOff x="535" y="0"/>
            <a:chExt cx="1142553" cy="533400"/>
          </a:xfrm>
          <a:scene3d>
            <a:camera prst="orthographicFront"/>
            <a:lightRig rig="flat" dir="t"/>
          </a:scene3d>
        </p:grpSpPr>
        <p:sp>
          <p:nvSpPr>
            <p:cNvPr id="100" name="Rounded Rectangle 99"/>
            <p:cNvSpPr/>
            <p:nvPr/>
          </p:nvSpPr>
          <p:spPr>
            <a:xfrm>
              <a:off x="535" y="0"/>
              <a:ext cx="1142553" cy="5334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2" name="Rounded Rectangle 4"/>
            <p:cNvSpPr/>
            <p:nvPr/>
          </p:nvSpPr>
          <p:spPr>
            <a:xfrm>
              <a:off x="16158" y="15623"/>
              <a:ext cx="1111307" cy="502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dirty="0" smtClean="0"/>
                <a:t>2</a:t>
              </a:r>
              <a:r>
                <a:rPr lang="en-US" sz="1050" kern="1200" dirty="0" smtClean="0"/>
                <a:t>.1  Request for change in allotted course</a:t>
              </a:r>
              <a:endParaRPr lang="en-US" sz="105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227</Words>
  <Application>Microsoft Office PowerPoint</Application>
  <PresentationFormat>On-screen Show (4:3)</PresentationFormat>
  <Paragraphs>61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PROCESS-1 MAP</dc:title>
  <dc:creator>sony</dc:creator>
  <cp:lastModifiedBy>Akanksha</cp:lastModifiedBy>
  <cp:revision>35</cp:revision>
  <dcterms:created xsi:type="dcterms:W3CDTF">2012-08-30T07:00:12Z</dcterms:created>
  <dcterms:modified xsi:type="dcterms:W3CDTF">2012-08-30T17:38:31Z</dcterms:modified>
</cp:coreProperties>
</file>