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10080625" cy="7559675"/>
  <p:notesSz cx="7559675" cy="10691813"/>
  <p:defaultTextStyle>
    <a:defPPr>
      <a:defRPr lang="en-GB"/>
    </a:defPPr>
    <a:lvl1pPr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742950" indent="-285750"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143000" indent="-228600"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600200" indent="-228600"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2057400" indent="-228600"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79" y="-8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defRPr>
            </a:lvl1pPr>
          </a:lstStyle>
          <a:p>
            <a:pPr>
              <a:defRPr/>
            </a:pPr>
            <a:fld id="{E8630C44-3A16-4348-A3C9-AF176EF77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652D64-809B-4AB3-979B-B91EBD7E3C9A}" type="slidenum">
              <a:rPr lang="en-US"/>
              <a:pPr/>
              <a:t>1</a:t>
            </a:fld>
            <a:endParaRPr lang="en-US"/>
          </a:p>
        </p:txBody>
      </p:sp>
      <p:sp>
        <p:nvSpPr>
          <p:cNvPr id="717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he-I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256D61E-2BDA-42CA-B345-59279AB8AD78}" type="slidenum">
              <a:rPr lang="en-US"/>
              <a:pPr/>
              <a:t>2</a:t>
            </a:fld>
            <a:endParaRPr lang="en-US"/>
          </a:p>
        </p:txBody>
      </p:sp>
      <p:sp>
        <p:nvSpPr>
          <p:cNvPr id="819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</p:spPr>
        <p:txBody>
          <a:bodyPr wrap="none" anchor="ctr"/>
          <a:lstStyle/>
          <a:p>
            <a:endParaRPr lang="he-I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78AB7F5-FEC8-4771-8F35-EA89F9CD9DA8}" type="slidenum">
              <a:rPr lang="en-US"/>
              <a:pPr/>
              <a:t>3</a:t>
            </a:fld>
            <a:endParaRPr lang="en-US"/>
          </a:p>
        </p:txBody>
      </p:sp>
      <p:sp>
        <p:nvSpPr>
          <p:cNvPr id="921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22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</p:spPr>
        <p:txBody>
          <a:bodyPr wrap="none" anchor="ctr"/>
          <a:lstStyle/>
          <a:p>
            <a:endParaRPr lang="he-I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AF9AF8-DBD6-4893-9058-2165193DB819}" type="slidenum">
              <a:rPr lang="en-US"/>
              <a:pPr/>
              <a:t>4</a:t>
            </a:fld>
            <a:endParaRPr lang="en-US"/>
          </a:p>
        </p:txBody>
      </p:sp>
      <p:sp>
        <p:nvSpPr>
          <p:cNvPr id="1024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</p:spPr>
        <p:txBody>
          <a:bodyPr wrap="none" anchor="ctr"/>
          <a:lstStyle/>
          <a:p>
            <a:endParaRPr lang="he-I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F697E-38AA-44A6-B6DE-7C4CB9CF4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2A47F-A037-4205-81A8-A365F80E0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5D98F-C08D-4CD5-B92E-6552F5CA5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3906E-806D-4364-A2EC-EDAB89867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E9A74-3E8A-4D78-B640-A4E1DA15A3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35725-BAFE-4128-96D3-260606FCA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24E53-8F67-4272-B3A3-2F10CFFF8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26B8F-156B-4076-979F-D3E70A800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1B79F-007F-4728-ACDB-D46D1F734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4F4E2-6684-4178-BE14-A2FEB4242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879D3-F0D0-4D27-9C60-E21C5E483C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6355D-5F53-4D85-BA13-D72F3171D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יש ללחוץ כדי לערוך את עיצוב כיתוב הכותרת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יש ללחוץ כדי לערוך את עיצוב מתאר הכותרת</a:t>
            </a:r>
          </a:p>
          <a:p>
            <a:pPr lvl="1"/>
            <a:r>
              <a:rPr lang="he-IL" smtClean="0"/>
              <a:t>רמת מתאר שניה</a:t>
            </a:r>
          </a:p>
          <a:p>
            <a:pPr lvl="2"/>
            <a:r>
              <a:rPr lang="he-IL" smtClean="0"/>
              <a:t>רמת מתאר שלישית</a:t>
            </a:r>
          </a:p>
          <a:p>
            <a:pPr lvl="3"/>
            <a:r>
              <a:rPr lang="he-IL" smtClean="0"/>
              <a:t>רמת מתאר רביעית</a:t>
            </a:r>
          </a:p>
          <a:p>
            <a:pPr lvl="4"/>
            <a:r>
              <a:rPr lang="he-IL" smtClean="0"/>
              <a:t>רמת מתאר חמישית</a:t>
            </a:r>
          </a:p>
          <a:p>
            <a:pPr lvl="4"/>
            <a:r>
              <a:rPr lang="he-IL" smtClean="0"/>
              <a:t>רמת מתאר שישית</a:t>
            </a:r>
          </a:p>
          <a:p>
            <a:pPr lvl="4"/>
            <a:r>
              <a:rPr lang="he-IL" smtClean="0"/>
              <a:t>רמת מתאר שביעית</a:t>
            </a:r>
          </a:p>
          <a:p>
            <a:pPr lvl="4"/>
            <a:r>
              <a:rPr lang="he-IL" smtClean="0"/>
              <a:t>רמת מתאר שמינית</a:t>
            </a:r>
          </a:p>
          <a:p>
            <a:pPr lvl="4"/>
            <a:r>
              <a:rPr lang="he-IL" smtClean="0"/>
              <a:t>רמת מתאר תשיעית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defRPr>
            </a:lvl1pPr>
          </a:lstStyle>
          <a:p>
            <a:pPr>
              <a:defRPr/>
            </a:pPr>
            <a:fld id="{F3758949-39D5-44F2-B13F-F086B131C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1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1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S Gothic" charset="0"/>
          <a:cs typeface="Arial" pitchFamily="34" charset="0"/>
        </a:defRPr>
      </a:lvl2pPr>
      <a:lvl3pPr algn="ctr" defTabSz="449263" rtl="1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S Gothic" charset="0"/>
          <a:cs typeface="Arial" pitchFamily="34" charset="0"/>
        </a:defRPr>
      </a:lvl3pPr>
      <a:lvl4pPr algn="ctr" defTabSz="449263" rtl="1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S Gothic" charset="0"/>
          <a:cs typeface="Arial" pitchFamily="34" charset="0"/>
        </a:defRPr>
      </a:lvl4pPr>
      <a:lvl5pPr algn="ctr" defTabSz="449263" rtl="1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S Gothic" charset="0"/>
          <a:cs typeface="Arial" pitchFamily="34" charset="0"/>
        </a:defRPr>
      </a:lvl5pPr>
      <a:lvl6pPr marL="2514600" indent="-228600" algn="ctr" defTabSz="449263" rtl="1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S Gothic" charset="0"/>
          <a:cs typeface="MS Gothic" charset="0"/>
        </a:defRPr>
      </a:lvl6pPr>
      <a:lvl7pPr marL="2971800" indent="-228600" algn="ctr" defTabSz="449263" rtl="1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S Gothic" charset="0"/>
          <a:cs typeface="MS Gothic" charset="0"/>
        </a:defRPr>
      </a:lvl7pPr>
      <a:lvl8pPr marL="3429000" indent="-228600" algn="ctr" defTabSz="449263" rtl="1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S Gothic" charset="0"/>
          <a:cs typeface="MS Gothic" charset="0"/>
        </a:defRPr>
      </a:lvl8pPr>
      <a:lvl9pPr marL="3886200" indent="-228600" algn="ctr" defTabSz="449263" rtl="1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MS Gothic" charset="0"/>
          <a:cs typeface="MS Gothic" charset="0"/>
        </a:defRPr>
      </a:lvl9pPr>
    </p:titleStyle>
    <p:bodyStyle>
      <a:lvl1pPr marL="342900" indent="-342900" algn="r" defTabSz="449263" rtl="1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r" defTabSz="449263" rtl="1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MS Gothic" charset="0"/>
          <a:cs typeface="Arial" pitchFamily="34" charset="0"/>
        </a:defRPr>
      </a:lvl2pPr>
      <a:lvl3pPr marL="1143000" indent="-228600" algn="r" defTabSz="449263" rtl="1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MS Gothic" charset="0"/>
          <a:cs typeface="Arial" pitchFamily="34" charset="0"/>
        </a:defRPr>
      </a:lvl3pPr>
      <a:lvl4pPr marL="1600200" indent="-228600" algn="r" defTabSz="449263" rtl="1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Gothic" charset="0"/>
          <a:cs typeface="Arial" pitchFamily="34" charset="0"/>
        </a:defRPr>
      </a:lvl4pPr>
      <a:lvl5pPr marL="2057400" indent="-228600" algn="r" defTabSz="449263" rtl="1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Gothic" charset="0"/>
          <a:cs typeface="Arial" pitchFamily="34" charset="0"/>
        </a:defRPr>
      </a:lvl5pPr>
      <a:lvl6pPr marL="2514600" indent="-228600" algn="r" defTabSz="449263" rtl="1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Gothic" charset="0"/>
          <a:cs typeface="MS Gothic" charset="0"/>
        </a:defRPr>
      </a:lvl6pPr>
      <a:lvl7pPr marL="2971800" indent="-228600" algn="r" defTabSz="449263" rtl="1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Gothic" charset="0"/>
          <a:cs typeface="MS Gothic" charset="0"/>
        </a:defRPr>
      </a:lvl7pPr>
      <a:lvl8pPr marL="3429000" indent="-228600" algn="r" defTabSz="449263" rtl="1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Gothic" charset="0"/>
          <a:cs typeface="MS Gothic" charset="0"/>
        </a:defRPr>
      </a:lvl8pPr>
      <a:lvl9pPr marL="3886200" indent="-228600" algn="r" defTabSz="449263" rtl="1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MS Gothic" charset="0"/>
          <a:cs typeface="MS Gothic" charset="0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diologyinfo.org/en/info.cfm?pg=fmribrain#to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bjr.birjournals.org/cgi/content/full/77/suppl_2/S167" TargetMode="External"/><Relationship Id="rId4" Type="http://schemas.openxmlformats.org/officeDocument/2006/relationships/hyperlink" Target="http://www.sciencedirect.com/science?_ob=ArticleURL&amp;_udi=B6WNP-4DF47F1-4&amp;_user=10&amp;_coverDate=11/01/2004&amp;_rdoc=1&amp;_fmt=high&amp;_orig=search&amp;_sort=d&amp;_docanchor=&amp;view=c&amp;_searchStrId=1283777135&amp;_rerunOrigin=google&amp;_acct=C000050221&amp;_version=1&amp;_urlVersion=0&amp;_userid=10&amp;md5=333c98bec8746933435ec85f4698e56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mtClean="0"/>
              <a:t>FMRI</a:t>
            </a:r>
            <a:br>
              <a:rPr lang="en-US" smtClean="0"/>
            </a:br>
            <a:r>
              <a:rPr lang="en-US" sz="3600" smtClean="0"/>
              <a:t>Functional Magnetic Resonance Imaging </a:t>
            </a: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7397750" y="2565400"/>
            <a:ext cx="1260475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3808" rIns="90000" bIns="45000"/>
          <a:lstStyle/>
          <a:p>
            <a:pPr algn="ctr">
              <a:tabLst>
                <a:tab pos="723900" algn="l"/>
              </a:tabLst>
            </a:pPr>
            <a:r>
              <a:rPr lang="en-US" sz="4400">
                <a:solidFill>
                  <a:srgbClr val="000000"/>
                </a:solidFill>
              </a:rPr>
              <a:t>?!</a:t>
            </a:r>
          </a:p>
        </p:txBody>
      </p:sp>
      <p:pic>
        <p:nvPicPr>
          <p:cNvPr id="2052" name="Picture 7" descr="fmr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25" y="2136775"/>
            <a:ext cx="41148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8" descr="fmri-scan_sectie_8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6125" y="3494088"/>
            <a:ext cx="3929063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42900"/>
            <a:ext cx="9070975" cy="1179513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mtClean="0"/>
              <a:t>FMRI</a:t>
            </a:r>
            <a:br>
              <a:rPr lang="en-US" smtClean="0"/>
            </a:br>
            <a:r>
              <a:rPr lang="en-US" sz="3600" smtClean="0"/>
              <a:t>Functional Magnetic Resonance Imaging 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814513"/>
            <a:ext cx="9070975" cy="4899025"/>
          </a:xfrm>
        </p:spPr>
        <p:txBody>
          <a:bodyPr tIns="19404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he-IL" sz="2200" b="1" u="sng" dirty="0" smtClean="0">
                <a:latin typeface="+mj-lt"/>
                <a:cs typeface="Tahoma" pitchFamily="34" charset="0"/>
              </a:rPr>
              <a:t>מה זה</a:t>
            </a:r>
            <a:r>
              <a:rPr lang="en-US" sz="2200" b="1" u="sng" dirty="0" smtClean="0">
                <a:latin typeface="+mj-lt"/>
                <a:cs typeface="Tahoma" pitchFamily="34" charset="0"/>
              </a:rPr>
              <a:t> </a:t>
            </a:r>
            <a:r>
              <a:rPr lang="en-US" sz="2200" b="1" u="sng" dirty="0" smtClean="0">
                <a:latin typeface="+mj-lt"/>
              </a:rPr>
              <a:t>FMRI:</a:t>
            </a: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US" sz="2200" dirty="0" smtClean="0">
              <a:latin typeface="+mj-lt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he-IL" sz="2200" dirty="0" smtClean="0">
                <a:latin typeface="+mj-lt"/>
                <a:cs typeface="Tahoma" pitchFamily="34" charset="0"/>
              </a:rPr>
              <a:t>מדידת תפקוד מוחי. </a:t>
            </a:r>
            <a:r>
              <a:rPr lang="he-IL" sz="2200" dirty="0" smtClean="0">
                <a:latin typeface="+mj-lt"/>
              </a:rPr>
              <a:t>חוקרים גילו שלאחר שמשתמשים באזור מסוים במוח יורדת זמנית עוצמת אות ה</a:t>
            </a:r>
            <a:r>
              <a:rPr lang="en-US" sz="2200" dirty="0" smtClean="0">
                <a:latin typeface="+mj-lt"/>
              </a:rPr>
              <a:t>-MRI </a:t>
            </a:r>
            <a:r>
              <a:rPr lang="he-IL" sz="2200" dirty="0" smtClean="0">
                <a:latin typeface="+mj-lt"/>
              </a:rPr>
              <a:t>באזור זה. חוקרי המוח מנצלים תופעה זו כדי ללמוד אילו אזורים במוח פעילים כשמבצעים מטלות שונות. </a:t>
            </a: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he-IL" sz="2200" dirty="0" smtClean="0">
              <a:latin typeface="+mj-lt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he-IL" sz="2200" dirty="0" smtClean="0">
              <a:latin typeface="+mj-lt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he-IL" sz="2200" b="1" u="sng" dirty="0" smtClean="0">
                <a:latin typeface="+mj-lt"/>
              </a:rPr>
              <a:t>מערכת ממשק רשת לאפליקציות חישוב של בעיות:</a:t>
            </a: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he-IL" sz="2200" b="1" u="sng" dirty="0" smtClean="0">
              <a:latin typeface="+mj-lt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he-IL" sz="2200" dirty="0" smtClean="0">
                <a:latin typeface="+mj-lt"/>
              </a:rPr>
              <a:t>המערכת תקלוט את הבדיקות המתקבלות ממערכת </a:t>
            </a:r>
            <a:r>
              <a:rPr lang="en-US" sz="2200" dirty="0" smtClean="0">
                <a:latin typeface="+mj-lt"/>
              </a:rPr>
              <a:t>FMRI</a:t>
            </a:r>
            <a:r>
              <a:rPr lang="he-IL" sz="2200" dirty="0" smtClean="0">
                <a:latin typeface="+mj-lt"/>
              </a:rPr>
              <a:t>, תנתח את הנתונים בשרת ייעודי ותדע לתת המלצה לרופא.</a:t>
            </a: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he-IL" sz="2200" dirty="0" smtClean="0">
                <a:latin typeface="+mj-lt"/>
              </a:rPr>
              <a:t>המערכת תהיה נגישה באינטרנט לבעלי הרשאות מתאימות. </a:t>
            </a: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he-IL" sz="2200" b="1" u="sng" dirty="0" smtClean="0">
              <a:latin typeface="+mj-lt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he-IL" sz="2200" dirty="0" smtClean="0">
              <a:latin typeface="+mj-lt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he-IL" sz="2200" dirty="0" smtClean="0">
              <a:latin typeface="+mj-lt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US" sz="2200" dirty="0" smtClean="0"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mtClean="0"/>
              <a:t>FMRI</a:t>
            </a:r>
            <a:br>
              <a:rPr lang="en-US" smtClean="0"/>
            </a:br>
            <a:r>
              <a:rPr lang="en-US" sz="3600" smtClean="0"/>
              <a:t>Functional Magnetic Resonance Imaging 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814513"/>
            <a:ext cx="9070975" cy="4899025"/>
          </a:xfrm>
        </p:spPr>
        <p:txBody>
          <a:bodyPr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b="1" u="sng" smtClean="0">
                <a:cs typeface="Tahoma" pitchFamily="34" charset="0"/>
              </a:rPr>
              <a:t>בעלי תפקידים</a:t>
            </a:r>
            <a:r>
              <a:rPr lang="en-US" b="1" u="sng" smtClean="0">
                <a:cs typeface="Tahoma" pitchFamily="34" charset="0"/>
              </a:rPr>
              <a:t>:</a:t>
            </a:r>
            <a:endParaRPr lang="he-IL" b="1" u="sng" smtClean="0">
              <a:cs typeface="Tahoma" pitchFamily="34" charset="0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he-IL" smtClean="0">
              <a:cs typeface="Tahoma" pitchFamily="34" charset="0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smtClean="0">
                <a:cs typeface="Tahoma" pitchFamily="34" charset="0"/>
              </a:rPr>
              <a:t>ליאור מזור – ראש צוות, פיתוח ממשקים.</a:t>
            </a:r>
            <a:endParaRPr lang="en-US" b="1" u="sng" smtClean="0">
              <a:cs typeface="Tahoma" pitchFamily="34" charset="0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smtClean="0">
                <a:cs typeface="Tahoma" pitchFamily="34" charset="0"/>
              </a:rPr>
              <a:t>ליאור וסרצוג – מחקר וקליטת נתונים.</a:t>
            </a:r>
            <a:endParaRPr lang="en-US" smtClean="0">
              <a:cs typeface="Tahoma" pitchFamily="34" charset="0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smtClean="0">
                <a:cs typeface="Tahoma" pitchFamily="34" charset="0"/>
              </a:rPr>
              <a:t>מאיר אברמוביץ – בדיקות ופלט.</a:t>
            </a:r>
            <a:endParaRPr lang="en-US" smtClean="0">
              <a:cs typeface="Tahoma" pitchFamily="34" charset="0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smtClean="0">
                <a:cs typeface="Tahoma" pitchFamily="34" charset="0"/>
              </a:rPr>
              <a:t>מאיר דיוויס – פיתוח ועיבוד נתונים.</a:t>
            </a:r>
            <a:r>
              <a:rPr lang="en-US" smtClean="0"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mtClean="0"/>
              <a:t>FMRI</a:t>
            </a:r>
            <a:br>
              <a:rPr lang="en-US" smtClean="0"/>
            </a:br>
            <a:r>
              <a:rPr lang="en-US" sz="3600" smtClean="0"/>
              <a:t>Functional Magnetic Resonance Imaging 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1800225"/>
            <a:ext cx="9070975" cy="4899025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 tIns="19404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sz="2200" b="1" smtClean="0">
                <a:solidFill>
                  <a:schemeClr val="tx1"/>
                </a:solidFill>
                <a:cs typeface="Tahoma" pitchFamily="34" charset="0"/>
                <a:hlinkClick r:id="rId3"/>
              </a:rPr>
              <a:t>עבודות שנעשו בתחום: </a:t>
            </a:r>
            <a:r>
              <a:rPr lang="he-IL" sz="2200" smtClean="0">
                <a:cs typeface="Tahoma" pitchFamily="34" charset="0"/>
              </a:rPr>
              <a:t>בתחום</a:t>
            </a:r>
            <a:r>
              <a:rPr lang="en-US" sz="2200" smtClean="0">
                <a:cs typeface="Tahoma" pitchFamily="34" charset="0"/>
              </a:rPr>
              <a:t> </a:t>
            </a:r>
            <a:r>
              <a:rPr lang="en-US" sz="2200" smtClean="0"/>
              <a:t>FMRI:</a:t>
            </a: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he-IL" sz="2200" smtClean="0">
              <a:solidFill>
                <a:schemeClr val="tx1"/>
              </a:solidFill>
              <a:cs typeface="Tahoma" pitchFamily="34" charset="0"/>
              <a:hlinkClick r:id="rId3"/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he-IL" sz="2200" smtClean="0">
                <a:solidFill>
                  <a:schemeClr val="tx1"/>
                </a:solidFill>
                <a:cs typeface="Tahoma" pitchFamily="34" charset="0"/>
                <a:hlinkClick r:id="rId3"/>
              </a:rPr>
              <a:t>ניתוח נתוני</a:t>
            </a:r>
            <a:r>
              <a:rPr lang="en-US" sz="2200" smtClean="0">
                <a:solidFill>
                  <a:schemeClr val="tx1"/>
                </a:solidFill>
                <a:cs typeface="Tahoma" pitchFamily="34" charset="0"/>
                <a:hlinkClick r:id="rId3"/>
              </a:rPr>
              <a:t> FMRI </a:t>
            </a: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2200" smtClean="0">
              <a:solidFill>
                <a:schemeClr val="tx1"/>
              </a:solidFill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200" smtClean="0">
                <a:solidFill>
                  <a:schemeClr val="tx1"/>
                </a:solidFill>
                <a:hlinkClick r:id="rId4"/>
              </a:rPr>
              <a:t>A complex way to compute fMRI</a:t>
            </a: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2200" smtClean="0">
              <a:solidFill>
                <a:schemeClr val="tx1"/>
              </a:solidFill>
            </a:endParaRPr>
          </a:p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200" smtClean="0">
                <a:solidFill>
                  <a:schemeClr val="tx1"/>
                </a:solidFill>
                <a:hlinkClick r:id="rId5"/>
              </a:rPr>
              <a:t>Overview of fMRI analysis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449263" rtl="1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449263" rtl="1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134</Words>
  <Application>Microsoft Office PowerPoint</Application>
  <PresentationFormat>מותאם אישית</PresentationFormat>
  <Paragraphs>33</Paragraphs>
  <Slides>4</Slides>
  <Notes>4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MS Gothic</vt:lpstr>
      <vt:lpstr>Tahoma</vt:lpstr>
      <vt:lpstr>Office Theme</vt:lpstr>
      <vt:lpstr>FMRI Functional Magnetic Resonance Imaging </vt:lpstr>
      <vt:lpstr>FMRI Functional Magnetic Resonance Imaging </vt:lpstr>
      <vt:lpstr>FMRI Functional Magnetic Resonance Imaging </vt:lpstr>
      <vt:lpstr>FMRI Functional Magnetic Resonance Imaging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FMRI Functional Magnetic Resonance Imaging </dc:title>
  <dc:creator>meir abra</dc:creator>
  <cp:lastModifiedBy>Students</cp:lastModifiedBy>
  <cp:revision>9</cp:revision>
  <cp:lastPrinted>1601-01-01T00:00:00Z</cp:lastPrinted>
  <dcterms:created xsi:type="dcterms:W3CDTF">2010-04-06T18:54:15Z</dcterms:created>
  <dcterms:modified xsi:type="dcterms:W3CDTF">2010-04-22T15:40:56Z</dcterms:modified>
</cp:coreProperties>
</file>