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18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Répartition</a:t>
            </a:r>
            <a:r>
              <a:rPr lang="en-US"/>
              <a:t> géographique</a:t>
            </a:r>
          </a:p>
        </c:rich>
      </c:tx>
      <c:layout>
        <c:manualLayout>
          <c:xMode val="edge"/>
          <c:yMode val="edge"/>
          <c:x val="0.26275080198308542"/>
          <c:y val="1.9642228626261429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France    52 %</c:v>
                </c:pt>
                <c:pt idx="1">
                  <c:v>Espagne 8 %</c:v>
                </c:pt>
                <c:pt idx="2">
                  <c:v>Pologne 9 %</c:v>
                </c:pt>
                <c:pt idx="3">
                  <c:v>Autres * 31 %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52</c:v>
                </c:pt>
                <c:pt idx="1">
                  <c:v>8</c:v>
                </c:pt>
                <c:pt idx="2">
                  <c:v>9</c:v>
                </c:pt>
                <c:pt idx="3">
                  <c:v>31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6491C0-3B78-48C4-83F4-5DA50399E8B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2564BBF4-AA91-45E7-A996-D8E7930A495C}">
      <dgm:prSet phldrT="[Texte]" custT="1"/>
      <dgm:spPr/>
      <dgm:t>
        <a:bodyPr/>
        <a:lstStyle/>
        <a:p>
          <a:r>
            <a:rPr lang="fr-FR" sz="1200" dirty="0" smtClean="0"/>
            <a:t>1941, création de la direction générale des Télécommunications. </a:t>
          </a:r>
          <a:endParaRPr lang="fr-FR" sz="1200" dirty="0"/>
        </a:p>
      </dgm:t>
    </dgm:pt>
    <dgm:pt modelId="{6C7B7EC9-8A11-408B-8C8E-F7B3693A8796}" type="parTrans" cxnId="{0950CC70-ABF6-4F2E-B98A-E3DF1F886647}">
      <dgm:prSet/>
      <dgm:spPr/>
      <dgm:t>
        <a:bodyPr/>
        <a:lstStyle/>
        <a:p>
          <a:endParaRPr lang="fr-FR"/>
        </a:p>
      </dgm:t>
    </dgm:pt>
    <dgm:pt modelId="{0FF3CA7F-167D-4288-86AD-474E62207BD5}" type="sibTrans" cxnId="{0950CC70-ABF6-4F2E-B98A-E3DF1F886647}">
      <dgm:prSet/>
      <dgm:spPr/>
      <dgm:t>
        <a:bodyPr/>
        <a:lstStyle/>
        <a:p>
          <a:endParaRPr lang="fr-FR"/>
        </a:p>
      </dgm:t>
    </dgm:pt>
    <dgm:pt modelId="{22060D87-EA66-4321-BB50-C17D176C7295}">
      <dgm:prSet phldrT="[Texte]" custT="1"/>
      <dgm:spPr/>
      <dgm:t>
        <a:bodyPr/>
        <a:lstStyle/>
        <a:p>
          <a:r>
            <a:rPr lang="fr-FR" sz="1200" dirty="0" smtClean="0"/>
            <a:t>1988, séparation de la Poste et des Telecom : création de France Telecom.</a:t>
          </a:r>
          <a:endParaRPr lang="fr-FR" sz="1200" dirty="0"/>
        </a:p>
      </dgm:t>
    </dgm:pt>
    <dgm:pt modelId="{DD6DD02D-FB73-4464-8743-4557C11FEEEC}" type="parTrans" cxnId="{756DEE94-3748-40E0-83F7-9F4DBAA13CCE}">
      <dgm:prSet/>
      <dgm:spPr/>
      <dgm:t>
        <a:bodyPr/>
        <a:lstStyle/>
        <a:p>
          <a:endParaRPr lang="fr-FR"/>
        </a:p>
      </dgm:t>
    </dgm:pt>
    <dgm:pt modelId="{FB2E5A7C-3BC8-4115-821B-8BE0160DC594}" type="sibTrans" cxnId="{756DEE94-3748-40E0-83F7-9F4DBAA13CCE}">
      <dgm:prSet/>
      <dgm:spPr/>
      <dgm:t>
        <a:bodyPr/>
        <a:lstStyle/>
        <a:p>
          <a:endParaRPr lang="fr-FR"/>
        </a:p>
      </dgm:t>
    </dgm:pt>
    <dgm:pt modelId="{E10BDCCE-D627-4447-8D64-FD33C1F90FAE}">
      <dgm:prSet phldrT="[Texte]" custT="1"/>
      <dgm:spPr/>
      <dgm:t>
        <a:bodyPr/>
        <a:lstStyle/>
        <a:p>
          <a:r>
            <a:rPr lang="fr-FR" sz="1200" dirty="0" smtClean="0"/>
            <a:t>1990, transformation de France Telecom en exploitant de droit public.</a:t>
          </a:r>
          <a:endParaRPr lang="fr-FR" sz="1200" dirty="0"/>
        </a:p>
      </dgm:t>
    </dgm:pt>
    <dgm:pt modelId="{7C01B9D2-659F-47FA-B0D4-EC6BABCDFC56}" type="parTrans" cxnId="{1FDB7716-F16C-48DE-8F8B-562139F7F7D2}">
      <dgm:prSet/>
      <dgm:spPr/>
      <dgm:t>
        <a:bodyPr/>
        <a:lstStyle/>
        <a:p>
          <a:endParaRPr lang="fr-FR"/>
        </a:p>
      </dgm:t>
    </dgm:pt>
    <dgm:pt modelId="{2BD60B06-7FCB-4585-8636-67CC1D988140}" type="sibTrans" cxnId="{1FDB7716-F16C-48DE-8F8B-562139F7F7D2}">
      <dgm:prSet/>
      <dgm:spPr/>
      <dgm:t>
        <a:bodyPr/>
        <a:lstStyle/>
        <a:p>
          <a:endParaRPr lang="fr-FR"/>
        </a:p>
      </dgm:t>
    </dgm:pt>
    <dgm:pt modelId="{6BE92F8F-A10C-4D46-94AA-591F2BF54040}" type="pres">
      <dgm:prSet presAssocID="{326491C0-3B78-48C4-83F4-5DA50399E8B6}" presName="arrowDiagram" presStyleCnt="0">
        <dgm:presLayoutVars>
          <dgm:chMax val="5"/>
          <dgm:dir/>
          <dgm:resizeHandles val="exact"/>
        </dgm:presLayoutVars>
      </dgm:prSet>
      <dgm:spPr/>
    </dgm:pt>
    <dgm:pt modelId="{0D782ECF-6F6A-4571-B03C-59DCB7014FC4}" type="pres">
      <dgm:prSet presAssocID="{326491C0-3B78-48C4-83F4-5DA50399E8B6}" presName="arrow" presStyleLbl="bgShp" presStyleIdx="0" presStyleCnt="1" custLinFactNeighborX="-541" custLinFactNeighborY="692"/>
      <dgm:spPr>
        <a:solidFill>
          <a:schemeClr val="accent6">
            <a:lumMod val="75000"/>
          </a:schemeClr>
        </a:solidFill>
      </dgm:spPr>
    </dgm:pt>
    <dgm:pt modelId="{DF63956C-DBF3-49B2-909C-2DCDFBD12161}" type="pres">
      <dgm:prSet presAssocID="{326491C0-3B78-48C4-83F4-5DA50399E8B6}" presName="arrowDiagram3" presStyleCnt="0"/>
      <dgm:spPr/>
    </dgm:pt>
    <dgm:pt modelId="{5EF1F404-AD3C-4DCB-B18E-3B12793FD105}" type="pres">
      <dgm:prSet presAssocID="{2564BBF4-AA91-45E7-A996-D8E7930A495C}" presName="bullet3a" presStyleLbl="node1" presStyleIdx="0" presStyleCnt="3"/>
      <dgm:spPr>
        <a:solidFill>
          <a:schemeClr val="bg2">
            <a:lumMod val="10000"/>
          </a:schemeClr>
        </a:solidFill>
      </dgm:spPr>
    </dgm:pt>
    <dgm:pt modelId="{7A5F2342-3D9F-421D-A2AD-03D5C848BE93}" type="pres">
      <dgm:prSet presAssocID="{2564BBF4-AA91-45E7-A996-D8E7930A495C}" presName="textBox3a" presStyleLbl="revTx" presStyleIdx="0" presStyleCnt="3" custScaleX="148983" custScaleY="27539" custLinFactX="-10308" custLinFactNeighborX="-100000" custLinFactNeighborY="-2670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103402-492C-42CC-B379-375FE9E3A680}" type="pres">
      <dgm:prSet presAssocID="{22060D87-EA66-4321-BB50-C17D176C7295}" presName="bullet3b" presStyleLbl="node1" presStyleIdx="1" presStyleCnt="3" custLinFactX="-100000" custLinFactY="24565" custLinFactNeighborX="-137261" custLinFactNeighborY="100000"/>
      <dgm:spPr>
        <a:solidFill>
          <a:schemeClr val="tx1"/>
        </a:solidFill>
      </dgm:spPr>
      <dgm:t>
        <a:bodyPr/>
        <a:lstStyle/>
        <a:p>
          <a:endParaRPr lang="fr-FR"/>
        </a:p>
      </dgm:t>
    </dgm:pt>
    <dgm:pt modelId="{F4F85C88-65A5-4DB8-973C-AFC6F01B52FB}" type="pres">
      <dgm:prSet presAssocID="{22060D87-EA66-4321-BB50-C17D176C7295}" presName="textBox3b" presStyleLbl="revTx" presStyleIdx="1" presStyleCnt="3" custScaleX="141315" custScaleY="35889" custLinFactNeighborX="-53743" custLinFactNeighborY="-253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228FB9-7E94-422F-B5C5-3C0B8CD76894}" type="pres">
      <dgm:prSet presAssocID="{E10BDCCE-D627-4447-8D64-FD33C1F90FAE}" presName="bullet3c" presStyleLbl="node1" presStyleIdx="2" presStyleCnt="3" custLinFactX="7291" custLinFactNeighborX="100000" custLinFactNeighborY="-35627"/>
      <dgm:spPr>
        <a:solidFill>
          <a:schemeClr val="tx1"/>
        </a:solidFill>
      </dgm:spPr>
    </dgm:pt>
    <dgm:pt modelId="{7ED1A2A8-2E3E-4E4F-8004-A08440E8B4CF}" type="pres">
      <dgm:prSet presAssocID="{E10BDCCE-D627-4447-8D64-FD33C1F90FAE}" presName="textBox3c" presStyleLbl="revTx" presStyleIdx="2" presStyleCnt="3" custScaleX="144956" custScaleY="25373" custLinFactNeighborX="-89020" custLinFactNeighborY="-1503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F9A251E-30B1-41F7-BA30-11CF015383B1}" type="presOf" srcId="{22060D87-EA66-4321-BB50-C17D176C7295}" destId="{F4F85C88-65A5-4DB8-973C-AFC6F01B52FB}" srcOrd="0" destOrd="0" presId="urn:microsoft.com/office/officeart/2005/8/layout/arrow2"/>
    <dgm:cxn modelId="{EBA1BC3F-6642-45C6-B503-95FC301235A1}" type="presOf" srcId="{E10BDCCE-D627-4447-8D64-FD33C1F90FAE}" destId="{7ED1A2A8-2E3E-4E4F-8004-A08440E8B4CF}" srcOrd="0" destOrd="0" presId="urn:microsoft.com/office/officeart/2005/8/layout/arrow2"/>
    <dgm:cxn modelId="{B4665898-DC9D-4242-950C-09374400C910}" type="presOf" srcId="{326491C0-3B78-48C4-83F4-5DA50399E8B6}" destId="{6BE92F8F-A10C-4D46-94AA-591F2BF54040}" srcOrd="0" destOrd="0" presId="urn:microsoft.com/office/officeart/2005/8/layout/arrow2"/>
    <dgm:cxn modelId="{0950CC70-ABF6-4F2E-B98A-E3DF1F886647}" srcId="{326491C0-3B78-48C4-83F4-5DA50399E8B6}" destId="{2564BBF4-AA91-45E7-A996-D8E7930A495C}" srcOrd="0" destOrd="0" parTransId="{6C7B7EC9-8A11-408B-8C8E-F7B3693A8796}" sibTransId="{0FF3CA7F-167D-4288-86AD-474E62207BD5}"/>
    <dgm:cxn modelId="{756DEE94-3748-40E0-83F7-9F4DBAA13CCE}" srcId="{326491C0-3B78-48C4-83F4-5DA50399E8B6}" destId="{22060D87-EA66-4321-BB50-C17D176C7295}" srcOrd="1" destOrd="0" parTransId="{DD6DD02D-FB73-4464-8743-4557C11FEEEC}" sibTransId="{FB2E5A7C-3BC8-4115-821B-8BE0160DC594}"/>
    <dgm:cxn modelId="{80FD3186-C47C-4CA0-88F5-A485FC7F4766}" type="presOf" srcId="{2564BBF4-AA91-45E7-A996-D8E7930A495C}" destId="{7A5F2342-3D9F-421D-A2AD-03D5C848BE93}" srcOrd="0" destOrd="0" presId="urn:microsoft.com/office/officeart/2005/8/layout/arrow2"/>
    <dgm:cxn modelId="{1FDB7716-F16C-48DE-8F8B-562139F7F7D2}" srcId="{326491C0-3B78-48C4-83F4-5DA50399E8B6}" destId="{E10BDCCE-D627-4447-8D64-FD33C1F90FAE}" srcOrd="2" destOrd="0" parTransId="{7C01B9D2-659F-47FA-B0D4-EC6BABCDFC56}" sibTransId="{2BD60B06-7FCB-4585-8636-67CC1D988140}"/>
    <dgm:cxn modelId="{6EE83E73-7E8B-4CF4-808D-1AF75B796BED}" type="presParOf" srcId="{6BE92F8F-A10C-4D46-94AA-591F2BF54040}" destId="{0D782ECF-6F6A-4571-B03C-59DCB7014FC4}" srcOrd="0" destOrd="0" presId="urn:microsoft.com/office/officeart/2005/8/layout/arrow2"/>
    <dgm:cxn modelId="{E759679D-3916-4C26-A123-DA2535387059}" type="presParOf" srcId="{6BE92F8F-A10C-4D46-94AA-591F2BF54040}" destId="{DF63956C-DBF3-49B2-909C-2DCDFBD12161}" srcOrd="1" destOrd="0" presId="urn:microsoft.com/office/officeart/2005/8/layout/arrow2"/>
    <dgm:cxn modelId="{F50E2A2C-93A2-4001-85F3-DFCBF961597D}" type="presParOf" srcId="{DF63956C-DBF3-49B2-909C-2DCDFBD12161}" destId="{5EF1F404-AD3C-4DCB-B18E-3B12793FD105}" srcOrd="0" destOrd="0" presId="urn:microsoft.com/office/officeart/2005/8/layout/arrow2"/>
    <dgm:cxn modelId="{7993002D-7D7F-4D77-8CE0-4249927540D2}" type="presParOf" srcId="{DF63956C-DBF3-49B2-909C-2DCDFBD12161}" destId="{7A5F2342-3D9F-421D-A2AD-03D5C848BE93}" srcOrd="1" destOrd="0" presId="urn:microsoft.com/office/officeart/2005/8/layout/arrow2"/>
    <dgm:cxn modelId="{FDFFAFFF-6455-4E36-8A52-C02F9F8B7A98}" type="presParOf" srcId="{DF63956C-DBF3-49B2-909C-2DCDFBD12161}" destId="{1C103402-492C-42CC-B379-375FE9E3A680}" srcOrd="2" destOrd="0" presId="urn:microsoft.com/office/officeart/2005/8/layout/arrow2"/>
    <dgm:cxn modelId="{113A4FFD-93BA-4D37-AB80-7DFFCA7A978C}" type="presParOf" srcId="{DF63956C-DBF3-49B2-909C-2DCDFBD12161}" destId="{F4F85C88-65A5-4DB8-973C-AFC6F01B52FB}" srcOrd="3" destOrd="0" presId="urn:microsoft.com/office/officeart/2005/8/layout/arrow2"/>
    <dgm:cxn modelId="{F1BF57CC-8C45-477F-B033-739F8CF48248}" type="presParOf" srcId="{DF63956C-DBF3-49B2-909C-2DCDFBD12161}" destId="{5D228FB9-7E94-422F-B5C5-3C0B8CD76894}" srcOrd="4" destOrd="0" presId="urn:microsoft.com/office/officeart/2005/8/layout/arrow2"/>
    <dgm:cxn modelId="{BA8087C1-31F9-4254-999F-1AF8BC776939}" type="presParOf" srcId="{DF63956C-DBF3-49B2-909C-2DCDFBD12161}" destId="{7ED1A2A8-2E3E-4E4F-8004-A08440E8B4C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782ECF-6F6A-4571-B03C-59DCB7014FC4}">
      <dsp:nvSpPr>
        <dsp:cNvPr id="0" name=""/>
        <dsp:cNvSpPr/>
      </dsp:nvSpPr>
      <dsp:spPr>
        <a:xfrm>
          <a:off x="658431" y="0"/>
          <a:ext cx="6614160" cy="41338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F1F404-AD3C-4DCB-B18E-3B12793FD105}">
      <dsp:nvSpPr>
        <dsp:cNvPr id="0" name=""/>
        <dsp:cNvSpPr/>
      </dsp:nvSpPr>
      <dsp:spPr>
        <a:xfrm>
          <a:off x="1534212" y="2853183"/>
          <a:ext cx="171968" cy="171968"/>
        </a:xfrm>
        <a:prstGeom prst="ellipse">
          <a:avLst/>
        </a:prstGeom>
        <a:solidFill>
          <a:schemeClr val="bg2">
            <a:lumMod val="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5F2342-3D9F-421D-A2AD-03D5C848BE93}">
      <dsp:nvSpPr>
        <dsp:cNvPr id="0" name=""/>
        <dsp:cNvSpPr/>
      </dsp:nvSpPr>
      <dsp:spPr>
        <a:xfrm>
          <a:off x="0" y="3052931"/>
          <a:ext cx="2295975" cy="329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122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1941, création de la direction générale des Télécommunications. </a:t>
          </a:r>
          <a:endParaRPr lang="fr-FR" sz="1200" kern="1200" dirty="0"/>
        </a:p>
      </dsp:txBody>
      <dsp:txXfrm>
        <a:off x="0" y="3052931"/>
        <a:ext cx="2295975" cy="329003"/>
      </dsp:txXfrm>
    </dsp:sp>
    <dsp:sp modelId="{1C103402-492C-42CC-B379-375FE9E3A680}">
      <dsp:nvSpPr>
        <dsp:cNvPr id="0" name=""/>
        <dsp:cNvSpPr/>
      </dsp:nvSpPr>
      <dsp:spPr>
        <a:xfrm>
          <a:off x="2314599" y="2116832"/>
          <a:ext cx="310865" cy="310865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85C88-65A5-4DB8-973C-AFC6F01B52FB}">
      <dsp:nvSpPr>
        <dsp:cNvPr id="0" name=""/>
        <dsp:cNvSpPr/>
      </dsp:nvSpPr>
      <dsp:spPr>
        <a:xfrm>
          <a:off x="2026562" y="2548874"/>
          <a:ext cx="2243232" cy="807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721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1988, séparation de la Poste et des Telecom : création de France Telecom.</a:t>
          </a:r>
          <a:endParaRPr lang="fr-FR" sz="1200" kern="1200" dirty="0"/>
        </a:p>
      </dsp:txBody>
      <dsp:txXfrm>
        <a:off x="2026562" y="2548874"/>
        <a:ext cx="2243232" cy="807077"/>
      </dsp:txXfrm>
    </dsp:sp>
    <dsp:sp modelId="{5D228FB9-7E94-422F-B5C5-3C0B8CD76894}">
      <dsp:nvSpPr>
        <dsp:cNvPr id="0" name=""/>
        <dsp:cNvSpPr/>
      </dsp:nvSpPr>
      <dsp:spPr>
        <a:xfrm>
          <a:off x="5338936" y="892696"/>
          <a:ext cx="429920" cy="429920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1A2A8-2E3E-4E4F-8004-A08440E8B4CF}">
      <dsp:nvSpPr>
        <dsp:cNvPr id="0" name=""/>
        <dsp:cNvSpPr/>
      </dsp:nvSpPr>
      <dsp:spPr>
        <a:xfrm>
          <a:off x="3322712" y="1900805"/>
          <a:ext cx="2301029" cy="7289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806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1990, transformation de France Telecom en exploitant de droit public.</a:t>
          </a:r>
          <a:endParaRPr lang="fr-FR" sz="1200" kern="1200" dirty="0"/>
        </a:p>
      </dsp:txBody>
      <dsp:txXfrm>
        <a:off x="3322712" y="1900805"/>
        <a:ext cx="2301029" cy="728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4F85B-CED5-4F86-AD3D-D096D94765B4}" type="datetimeFigureOut">
              <a:rPr lang="fr-FR" smtClean="0"/>
              <a:pPr/>
              <a:t>10/03/2011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7CC3C-ED11-46F4-ADF3-B0A0B4EB3A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>
            <a:noAutofit/>
          </a:bodyPr>
          <a:lstStyle/>
          <a:p>
            <a:r>
              <a:rPr lang="fr-FR" sz="4800" dirty="0" smtClean="0">
                <a:solidFill>
                  <a:schemeClr val="accent6">
                    <a:lumMod val="75000"/>
                  </a:schemeClr>
                </a:solidFill>
              </a:rPr>
              <a:t>Soutenance BTS IRIS</a:t>
            </a:r>
            <a:r>
              <a:rPr lang="fr-FR" sz="4800" dirty="0" smtClean="0"/>
              <a:t/>
            </a:r>
            <a:br>
              <a:rPr lang="fr-FR" sz="4800" dirty="0" smtClean="0"/>
            </a:br>
            <a:r>
              <a:rPr lang="fr-FR" sz="4800" dirty="0" smtClean="0"/>
              <a:t>Economie-gestion E5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Corlay Jérôme</a:t>
            </a:r>
          </a:p>
          <a:p>
            <a:r>
              <a:rPr lang="fr-FR" sz="2400" dirty="0" smtClean="0"/>
              <a:t>France Telecom - UI Alpes</a:t>
            </a:r>
          </a:p>
          <a:p>
            <a:r>
              <a:rPr lang="fr-FR" sz="2400" dirty="0" smtClean="0"/>
              <a:t>Service Gestion Patrimoine</a:t>
            </a:r>
            <a:endParaRPr lang="fr-FR" sz="2400" dirty="0"/>
          </a:p>
        </p:txBody>
      </p:sp>
      <p:pic>
        <p:nvPicPr>
          <p:cNvPr id="4" name="Picture 8" descr="PP_ampersand_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Historique de l’entreprise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457200" y="1628800"/>
          <a:ext cx="8002588" cy="413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8" descr="PP_ampersand_1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PP_orange"/>
          <p:cNvPicPr>
            <a:picLocks noChangeAspect="1" noChangeArrowheads="1"/>
          </p:cNvPicPr>
          <p:nvPr/>
        </p:nvPicPr>
        <p:blipFill>
          <a:blip r:embed="rId8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4788024" y="2780928"/>
            <a:ext cx="360040" cy="38287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Ellipse 7"/>
          <p:cNvSpPr/>
          <p:nvPr/>
        </p:nvSpPr>
        <p:spPr>
          <a:xfrm>
            <a:off x="3707904" y="3140968"/>
            <a:ext cx="360040" cy="38287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ZoneTexte 8"/>
          <p:cNvSpPr txBox="1"/>
          <p:nvPr/>
        </p:nvSpPr>
        <p:spPr>
          <a:xfrm>
            <a:off x="2915816" y="227687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1996/1997, France Telecom (SA). Ouverture du capital en bourse</a:t>
            </a:r>
            <a:endParaRPr lang="fr-FR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6156176" y="2852936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De 2000 à 2011 :</a:t>
            </a:r>
          </a:p>
          <a:p>
            <a:r>
              <a:rPr lang="fr-FR" sz="1200" dirty="0" smtClean="0"/>
              <a:t>Rachat total d’Orange (2003)</a:t>
            </a:r>
          </a:p>
          <a:p>
            <a:r>
              <a:rPr lang="fr-FR" sz="1200" dirty="0" smtClean="0"/>
              <a:t>Privatisation (2004)</a:t>
            </a:r>
          </a:p>
          <a:p>
            <a:r>
              <a:rPr lang="fr-FR" sz="1200" dirty="0" smtClean="0"/>
              <a:t>Plan NEXT 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juridique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r>
              <a:rPr lang="fr-FR" sz="2000" dirty="0" smtClean="0"/>
              <a:t>Société Anonyme depuis 1996</a:t>
            </a:r>
          </a:p>
          <a:p>
            <a:pPr algn="ctr">
              <a:buNone/>
            </a:pPr>
            <a:r>
              <a:rPr lang="fr-FR" sz="2000" dirty="0"/>
              <a:t>187 331 employés dans le </a:t>
            </a:r>
            <a:r>
              <a:rPr lang="fr-FR" sz="2000" dirty="0" smtClean="0"/>
              <a:t>monde</a:t>
            </a:r>
          </a:p>
          <a:p>
            <a:pPr algn="ctr">
              <a:buNone/>
            </a:pPr>
            <a:r>
              <a:rPr lang="fr-FR" sz="2000" dirty="0" smtClean="0"/>
              <a:t>Statut fonctionnaire et contractuel</a:t>
            </a:r>
          </a:p>
          <a:p>
            <a:pPr algn="ctr">
              <a:buNone/>
            </a:pPr>
            <a:r>
              <a:rPr lang="fr-FR" sz="2000" dirty="0" smtClean="0"/>
              <a:t>45,5 milliards d’euros de chiffre d’affaires (2010)</a:t>
            </a:r>
          </a:p>
        </p:txBody>
      </p:sp>
      <p:pic>
        <p:nvPicPr>
          <p:cNvPr id="4" name="Picture 8" descr="PP_ampersand_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4" descr="imag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772816"/>
            <a:ext cx="2736303" cy="174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marché</a:t>
            </a:r>
            <a:endParaRPr lang="fr-FR" dirty="0"/>
          </a:p>
        </p:txBody>
      </p:sp>
      <p:pic>
        <p:nvPicPr>
          <p:cNvPr id="5" name="Image 4" descr="orange-livephone-gigaset-c380-p_495924vb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3356992"/>
            <a:ext cx="1121420" cy="1419423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6" name="Image 5" descr="htc-fait-desire-orange-143199-1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04248" y="3501008"/>
            <a:ext cx="1057942" cy="1242541"/>
          </a:xfrm>
          <a:prstGeom prst="rect">
            <a:avLst/>
          </a:prstGeom>
          <a:noFill/>
          <a:ln>
            <a:noFill/>
            <a:prstDash/>
          </a:ln>
        </p:spPr>
      </p:pic>
      <p:sp>
        <p:nvSpPr>
          <p:cNvPr id="7" name="Flèche à trois pointes 6"/>
          <p:cNvSpPr/>
          <p:nvPr/>
        </p:nvSpPr>
        <p:spPr>
          <a:xfrm>
            <a:off x="3131840" y="3573016"/>
            <a:ext cx="2736304" cy="1080120"/>
          </a:xfrm>
          <a:prstGeom prst="leftRightUpArrow">
            <a:avLst/>
          </a:prstGeom>
          <a:solidFill>
            <a:schemeClr val="accent6">
              <a:lumMod val="75000"/>
            </a:schemeClr>
          </a:solidFill>
          <a:ln w="127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220072" y="2420888"/>
            <a:ext cx="997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Internet </a:t>
            </a:r>
          </a:p>
          <a:p>
            <a:pPr algn="ctr"/>
            <a:r>
              <a:rPr lang="fr-FR" dirty="0" smtClean="0"/>
              <a:t>22 %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516216" y="4869160"/>
            <a:ext cx="2033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Téléphonie mobile </a:t>
            </a:r>
          </a:p>
          <a:p>
            <a:pPr algn="ctr"/>
            <a:r>
              <a:rPr lang="fr-FR" dirty="0" smtClean="0"/>
              <a:t>53 %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99592" y="4725144"/>
            <a:ext cx="1600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Téléphonie fixe</a:t>
            </a:r>
          </a:p>
          <a:p>
            <a:pPr algn="ctr"/>
            <a:r>
              <a:rPr lang="fr-FR" dirty="0" smtClean="0"/>
              <a:t>20 %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139952" y="5157192"/>
            <a:ext cx="763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Divers</a:t>
            </a:r>
          </a:p>
          <a:p>
            <a:pPr algn="ctr"/>
            <a:r>
              <a:rPr lang="fr-FR" dirty="0" smtClean="0"/>
              <a:t>5 %</a:t>
            </a:r>
            <a:endParaRPr lang="fr-FR" dirty="0"/>
          </a:p>
        </p:txBody>
      </p:sp>
      <p:pic>
        <p:nvPicPr>
          <p:cNvPr id="13" name="Espace réservé du contenu 12" descr="livebox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491880" y="2348880"/>
            <a:ext cx="1662692" cy="748212"/>
          </a:xfrm>
        </p:spPr>
      </p:pic>
      <p:sp>
        <p:nvSpPr>
          <p:cNvPr id="12" name="ZoneTexte 11"/>
          <p:cNvSpPr txBox="1"/>
          <p:nvPr/>
        </p:nvSpPr>
        <p:spPr>
          <a:xfrm>
            <a:off x="1993971" y="1556792"/>
            <a:ext cx="507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Répartition de la base client (210 millions de clients)</a:t>
            </a:r>
            <a:endParaRPr lang="fr-FR" dirty="0"/>
          </a:p>
        </p:txBody>
      </p:sp>
      <p:pic>
        <p:nvPicPr>
          <p:cNvPr id="14" name="Picture 8" descr="PP_ampersand_1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PP_orange"/>
          <p:cNvPicPr>
            <a:picLocks noChangeAspect="1" noChangeArrowheads="1"/>
          </p:cNvPicPr>
          <p:nvPr/>
        </p:nvPicPr>
        <p:blipFill>
          <a:blip r:embed="rId6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Chiffre d’affaires et répartition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8" descr="PP_ampersand_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_orange"/>
          <p:cNvPicPr>
            <a:picLocks noChangeAspect="1" noChangeArrowheads="1"/>
          </p:cNvPicPr>
          <p:nvPr/>
        </p:nvPicPr>
        <p:blipFill>
          <a:blip r:embed="rId4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Répartition des employés</a:t>
            </a:r>
            <a:endParaRPr lang="fr-FR" dirty="0"/>
          </a:p>
        </p:txBody>
      </p:sp>
      <p:pic>
        <p:nvPicPr>
          <p:cNvPr id="4" name="Espace réservé du contenu 3" descr="carte.bmp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7848872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Structure de France Telecom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2400" dirty="0" smtClean="0"/>
              <a:t>Décomposition en Directions Territoriales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347864" y="3573016"/>
            <a:ext cx="3101009" cy="3045349"/>
          </a:xfrm>
          <a:prstGeom prst="rect">
            <a:avLst/>
          </a:prstGeom>
          <a:noFill/>
          <a:ln>
            <a:noFill/>
            <a:prstDash/>
          </a:ln>
        </p:spPr>
      </p:pic>
      <p:cxnSp>
        <p:nvCxnSpPr>
          <p:cNvPr id="10" name="Connecteur droit 9"/>
          <p:cNvCxnSpPr/>
          <p:nvPr/>
        </p:nvCxnSpPr>
        <p:spPr>
          <a:xfrm rot="5400000">
            <a:off x="575584" y="2384856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827584" y="2636912"/>
            <a:ext cx="648072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rot="5400000">
            <a:off x="1151648" y="3176944"/>
            <a:ext cx="50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1403648" y="3429000"/>
            <a:ext cx="648072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475656" y="2420888"/>
            <a:ext cx="5103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Elles mêmes décomposées en Unités d’interventions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2123728" y="3212976"/>
            <a:ext cx="6208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Chaque UI dispose d’une partie technique et d’une commerciale</a:t>
            </a:r>
            <a:endParaRPr lang="fr-FR" dirty="0"/>
          </a:p>
        </p:txBody>
      </p:sp>
      <p:pic>
        <p:nvPicPr>
          <p:cNvPr id="19" name="Picture 7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 descr="PP_ampersand_1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 d’accueil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000" dirty="0" smtClean="0"/>
              <a:t>Gestion Patrimoine : </a:t>
            </a:r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r>
              <a:rPr lang="fr-FR" sz="2000" dirty="0" smtClean="0">
                <a:solidFill>
                  <a:schemeClr val="accent6">
                    <a:lumMod val="75000"/>
                  </a:schemeClr>
                </a:solidFill>
              </a:rPr>
              <a:t>Structure</a:t>
            </a:r>
          </a:p>
          <a:p>
            <a:pPr>
              <a:buNone/>
            </a:pPr>
            <a:r>
              <a:rPr lang="fr-FR" sz="1800" dirty="0" smtClean="0"/>
              <a:t>France Telecom / DT Centre-Est / UI Alpes / Gestion Patrimoine</a:t>
            </a:r>
          </a:p>
          <a:p>
            <a:pPr>
              <a:buNone/>
            </a:pPr>
            <a:endParaRPr lang="fr-FR" sz="1800" dirty="0" smtClean="0"/>
          </a:p>
          <a:p>
            <a:pPr>
              <a:buNone/>
            </a:pPr>
            <a:r>
              <a:rPr lang="fr-FR" sz="2000" dirty="0" smtClean="0">
                <a:solidFill>
                  <a:schemeClr val="accent6">
                    <a:lumMod val="75000"/>
                  </a:schemeClr>
                </a:solidFill>
              </a:rPr>
              <a:t>Objectifs</a:t>
            </a:r>
          </a:p>
          <a:p>
            <a:pPr>
              <a:buNone/>
            </a:pPr>
            <a:r>
              <a:rPr lang="fr-FR" sz="1800" dirty="0" smtClean="0"/>
              <a:t>Fournir des informations justes (Services FT et Concurrence</a:t>
            </a:r>
            <a:r>
              <a:rPr lang="fr-FR" sz="1800" dirty="0" smtClean="0"/>
              <a:t>)</a:t>
            </a:r>
          </a:p>
          <a:p>
            <a:pPr>
              <a:buNone/>
            </a:pPr>
            <a:r>
              <a:rPr lang="fr-FR" sz="1800" dirty="0" smtClean="0"/>
              <a:t>-&gt; tenir des bases de données à jour</a:t>
            </a:r>
            <a:endParaRPr lang="fr-FR" sz="1800" dirty="0" smtClean="0"/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r>
              <a:rPr lang="fr-FR" sz="2000" dirty="0" smtClean="0">
                <a:solidFill>
                  <a:schemeClr val="accent6">
                    <a:lumMod val="75000"/>
                  </a:schemeClr>
                </a:solidFill>
              </a:rPr>
              <a:t>Missions accomplies par l’apprentis</a:t>
            </a:r>
          </a:p>
          <a:p>
            <a:pPr>
              <a:buNone/>
            </a:pPr>
            <a:r>
              <a:rPr lang="fr-FR" sz="1800" dirty="0" smtClean="0"/>
              <a:t>Développement d’outils sous Excel et Access</a:t>
            </a:r>
          </a:p>
          <a:p>
            <a:pPr>
              <a:buNone/>
            </a:pPr>
            <a:r>
              <a:rPr lang="fr-FR" sz="1800" dirty="0" smtClean="0"/>
              <a:t>Mise à jour des bases de données Tigre et 42C</a:t>
            </a:r>
            <a:endParaRPr lang="fr-FR" sz="1800" dirty="0"/>
          </a:p>
        </p:txBody>
      </p:sp>
      <p:pic>
        <p:nvPicPr>
          <p:cNvPr id="4" name="Picture 8" descr="PP_ampersand_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logo_excel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16216" y="4869160"/>
            <a:ext cx="792088" cy="79208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7" name="Image 6" descr="Access2007Logo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36096" y="4797152"/>
            <a:ext cx="936104" cy="1008112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sz="7200" dirty="0" smtClean="0">
                <a:solidFill>
                  <a:schemeClr val="accent6">
                    <a:lumMod val="75000"/>
                  </a:schemeClr>
                </a:solidFill>
              </a:rPr>
              <a:t>Merci</a:t>
            </a:r>
            <a:endParaRPr lang="fr-FR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205</Words>
  <Application>Microsoft Office PowerPoint</Application>
  <PresentationFormat>Affichage à l'écran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Soutenance BTS IRIS Economie-gestion E5</vt:lpstr>
      <vt:lpstr>Historique de l’entreprise</vt:lpstr>
      <vt:lpstr>Structure juridique</vt:lpstr>
      <vt:lpstr>Le marché</vt:lpstr>
      <vt:lpstr>Chiffre d’affaires et répartition</vt:lpstr>
      <vt:lpstr>Répartition des employés</vt:lpstr>
      <vt:lpstr>Structure de France Telecom</vt:lpstr>
      <vt:lpstr>Service d’accueil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Soutenance BTS IRIS Economie-gestion</dc:title>
  <dc:creator>Jérôme</dc:creator>
  <cp:lastModifiedBy>Jérôme</cp:lastModifiedBy>
  <cp:revision>41</cp:revision>
  <dcterms:created xsi:type="dcterms:W3CDTF">2011-02-21T12:10:39Z</dcterms:created>
  <dcterms:modified xsi:type="dcterms:W3CDTF">2011-03-10T07:05:19Z</dcterms:modified>
</cp:coreProperties>
</file>