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70"/>
  </p:notesMasterIdLst>
  <p:handoutMasterIdLst>
    <p:handoutMasterId r:id="rId71"/>
  </p:handoutMasterIdLst>
  <p:sldIdLst>
    <p:sldId id="277" r:id="rId2"/>
    <p:sldId id="278" r:id="rId3"/>
    <p:sldId id="337" r:id="rId4"/>
    <p:sldId id="334" r:id="rId5"/>
    <p:sldId id="345" r:id="rId6"/>
    <p:sldId id="335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346" r:id="rId19"/>
    <p:sldId id="347" r:id="rId20"/>
    <p:sldId id="353" r:id="rId21"/>
    <p:sldId id="348" r:id="rId22"/>
    <p:sldId id="356" r:id="rId23"/>
    <p:sldId id="350" r:id="rId24"/>
    <p:sldId id="355" r:id="rId25"/>
    <p:sldId id="351" r:id="rId26"/>
    <p:sldId id="357" r:id="rId27"/>
    <p:sldId id="352" r:id="rId28"/>
    <p:sldId id="290" r:id="rId29"/>
    <p:sldId id="291" r:id="rId30"/>
    <p:sldId id="294" r:id="rId31"/>
    <p:sldId id="295" r:id="rId32"/>
    <p:sldId id="296" r:id="rId33"/>
    <p:sldId id="298" r:id="rId34"/>
    <p:sldId id="299" r:id="rId35"/>
    <p:sldId id="338" r:id="rId36"/>
    <p:sldId id="339" r:id="rId37"/>
    <p:sldId id="300" r:id="rId38"/>
    <p:sldId id="301" r:id="rId39"/>
    <p:sldId id="340" r:id="rId40"/>
    <p:sldId id="302" r:id="rId41"/>
    <p:sldId id="303" r:id="rId42"/>
    <p:sldId id="304" r:id="rId43"/>
    <p:sldId id="305" r:id="rId44"/>
    <p:sldId id="306" r:id="rId45"/>
    <p:sldId id="308" r:id="rId46"/>
    <p:sldId id="307" r:id="rId47"/>
    <p:sldId id="309" r:id="rId48"/>
    <p:sldId id="310" r:id="rId49"/>
    <p:sldId id="341" r:id="rId50"/>
    <p:sldId id="342" r:id="rId51"/>
    <p:sldId id="343" r:id="rId52"/>
    <p:sldId id="311" r:id="rId53"/>
    <p:sldId id="312" r:id="rId54"/>
    <p:sldId id="314" r:id="rId55"/>
    <p:sldId id="315" r:id="rId56"/>
    <p:sldId id="324" r:id="rId57"/>
    <p:sldId id="325" r:id="rId58"/>
    <p:sldId id="326" r:id="rId59"/>
    <p:sldId id="327" r:id="rId60"/>
    <p:sldId id="328" r:id="rId61"/>
    <p:sldId id="329" r:id="rId62"/>
    <p:sldId id="330" r:id="rId63"/>
    <p:sldId id="331" r:id="rId64"/>
    <p:sldId id="344" r:id="rId65"/>
    <p:sldId id="332" r:id="rId66"/>
    <p:sldId id="354" r:id="rId67"/>
    <p:sldId id="333" r:id="rId68"/>
    <p:sldId id="272" r:id="rId6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FF"/>
    <a:srgbClr val="FF0090"/>
    <a:srgbClr val="FF0066"/>
    <a:srgbClr val="808080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00" autoAdjust="0"/>
    <p:restoredTop sz="81749" autoAdjust="0"/>
  </p:normalViewPr>
  <p:slideViewPr>
    <p:cSldViewPr snapToGrid="0" snapToObjects="1" showGuides="1">
      <p:cViewPr varScale="1">
        <p:scale>
          <a:sx n="55" d="100"/>
          <a:sy n="55" d="100"/>
        </p:scale>
        <p:origin x="-1836" y="-90"/>
      </p:cViewPr>
      <p:guideLst>
        <p:guide orient="horz" pos="2160"/>
        <p:guide orient="horz" pos="664"/>
        <p:guide orient="horz" pos="3932"/>
        <p:guide pos="2886"/>
        <p:guide pos="292"/>
        <p:guide pos="5502"/>
        <p:guide pos="2937"/>
        <p:guide pos="2842"/>
        <p:guide pos="143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>
        <p:scale>
          <a:sx n="200" d="100"/>
          <a:sy n="200" d="100"/>
        </p:scale>
        <p:origin x="612" y="274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A8F225-36F9-44A0-A06B-6CC247BA95E6}" type="doc">
      <dgm:prSet loTypeId="urn:microsoft.com/office/officeart/2005/8/layout/cycle2" loCatId="cycle" qsTypeId="urn:microsoft.com/office/officeart/2005/8/quickstyle/3d3" qsCatId="3D" csTypeId="urn:microsoft.com/office/officeart/2005/8/colors/accent5_5" csCatId="accent5" phldr="1"/>
      <dgm:spPr/>
      <dgm:t>
        <a:bodyPr/>
        <a:lstStyle/>
        <a:p>
          <a:pPr rtl="1"/>
          <a:endParaRPr lang="he-IL"/>
        </a:p>
      </dgm:t>
    </dgm:pt>
    <dgm:pt modelId="{5E2E5FEC-77FE-46CD-AD36-2FAAD4442575}">
      <dgm:prSet phldrT="[Text]"/>
      <dgm:spPr/>
      <dgm:t>
        <a:bodyPr/>
        <a:lstStyle/>
        <a:p>
          <a:pPr rtl="1"/>
          <a:r>
            <a:rPr lang="en-US" b="1" dirty="0" smtClean="0">
              <a:solidFill>
                <a:schemeClr val="tx1"/>
              </a:solidFill>
            </a:rPr>
            <a:t>Identify Hidden Server Controls</a:t>
          </a:r>
          <a:endParaRPr lang="he-IL" b="1" dirty="0" smtClean="0">
            <a:solidFill>
              <a:schemeClr val="tx1"/>
            </a:solidFill>
          </a:endParaRPr>
        </a:p>
      </dgm:t>
    </dgm:pt>
    <dgm:pt modelId="{B7BBBDCB-9AEC-4E78-9A66-8BCE1645CFE6}" type="parTrans" cxnId="{E37BE334-3579-4AF2-864F-BE2778296811}">
      <dgm:prSet/>
      <dgm:spPr/>
      <dgm:t>
        <a:bodyPr/>
        <a:lstStyle/>
        <a:p>
          <a:pPr rtl="1"/>
          <a:endParaRPr lang="he-IL"/>
        </a:p>
      </dgm:t>
    </dgm:pt>
    <dgm:pt modelId="{A3D56BCB-877C-490B-BA2D-DA91E0658081}" type="sibTrans" cxnId="{E37BE334-3579-4AF2-864F-BE2778296811}">
      <dgm:prSet/>
      <dgm:spPr/>
      <dgm:t>
        <a:bodyPr/>
        <a:lstStyle/>
        <a:p>
          <a:pPr rtl="1"/>
          <a:endParaRPr lang="he-IL"/>
        </a:p>
      </dgm:t>
    </dgm:pt>
    <dgm:pt modelId="{1B9CB2C9-A022-43B4-A189-BC621F478129}">
      <dgm:prSet phldrT="[Text]"/>
      <dgm:spPr/>
      <dgm:t>
        <a:bodyPr/>
        <a:lstStyle/>
        <a:p>
          <a:pPr rtl="1"/>
          <a:r>
            <a:rPr lang="en-US" b="1" dirty="0" smtClean="0">
              <a:solidFill>
                <a:schemeClr val="tx1"/>
              </a:solidFill>
            </a:rPr>
            <a:t>Enumerate Control Type</a:t>
          </a:r>
          <a:endParaRPr lang="he-IL" b="1" dirty="0">
            <a:solidFill>
              <a:schemeClr val="tx1"/>
            </a:solidFill>
          </a:endParaRPr>
        </a:p>
      </dgm:t>
    </dgm:pt>
    <dgm:pt modelId="{24E7FA2B-D052-40A2-BD44-2C372F264287}" type="parTrans" cxnId="{91173222-C202-4123-AA64-A081EE91F139}">
      <dgm:prSet/>
      <dgm:spPr/>
      <dgm:t>
        <a:bodyPr/>
        <a:lstStyle/>
        <a:p>
          <a:pPr rtl="1"/>
          <a:endParaRPr lang="he-IL"/>
        </a:p>
      </dgm:t>
    </dgm:pt>
    <dgm:pt modelId="{8CB8F0F7-024F-4805-AE63-9182558041AD}" type="sibTrans" cxnId="{91173222-C202-4123-AA64-A081EE91F139}">
      <dgm:prSet/>
      <dgm:spPr/>
      <dgm:t>
        <a:bodyPr/>
        <a:lstStyle/>
        <a:p>
          <a:pPr rtl="1"/>
          <a:endParaRPr lang="he-IL"/>
        </a:p>
      </dgm:t>
    </dgm:pt>
    <dgm:pt modelId="{A644A01E-089C-4D42-9199-9A5405040CCA}">
      <dgm:prSet phldrT="[Text]"/>
      <dgm:spPr/>
      <dgm:t>
        <a:bodyPr/>
        <a:lstStyle/>
        <a:p>
          <a:pPr rtl="1"/>
          <a:r>
            <a:rPr lang="en-US" b="1" dirty="0" smtClean="0">
              <a:solidFill>
                <a:schemeClr val="tx1"/>
              </a:solidFill>
            </a:rPr>
            <a:t>Inject / Override Control Properties </a:t>
          </a:r>
          <a:endParaRPr lang="he-IL" b="1" dirty="0">
            <a:solidFill>
              <a:schemeClr val="tx1"/>
            </a:solidFill>
          </a:endParaRPr>
        </a:p>
      </dgm:t>
    </dgm:pt>
    <dgm:pt modelId="{A16ED907-457D-4DB1-9BCC-4533D63BEDF3}" type="parTrans" cxnId="{9C4CF5E1-3C14-43B6-9BE7-C51A058E4C7A}">
      <dgm:prSet/>
      <dgm:spPr/>
      <dgm:t>
        <a:bodyPr/>
        <a:lstStyle/>
        <a:p>
          <a:pPr rtl="1"/>
          <a:endParaRPr lang="he-IL"/>
        </a:p>
      </dgm:t>
    </dgm:pt>
    <dgm:pt modelId="{C0468CF4-178A-4466-93E3-4CCD2B5C4A5B}" type="sibTrans" cxnId="{9C4CF5E1-3C14-43B6-9BE7-C51A058E4C7A}">
      <dgm:prSet/>
      <dgm:spPr/>
      <dgm:t>
        <a:bodyPr/>
        <a:lstStyle/>
        <a:p>
          <a:pPr rtl="1"/>
          <a:endParaRPr lang="he-IL"/>
        </a:p>
      </dgm:t>
    </dgm:pt>
    <dgm:pt modelId="{70A3F685-BE6D-4CBF-9FDC-F3E69F7AA00A}">
      <dgm:prSet phldrT="[Text]"/>
      <dgm:spPr/>
      <dgm:t>
        <a:bodyPr/>
        <a:lstStyle/>
        <a:p>
          <a:pPr rtl="1"/>
          <a:r>
            <a:rPr lang="en-US" b="1" dirty="0" smtClean="0">
              <a:solidFill>
                <a:schemeClr val="tx1"/>
              </a:solidFill>
            </a:rPr>
            <a:t>Cached </a:t>
          </a:r>
          <a:r>
            <a:rPr lang="en-US" b="1" dirty="0" err="1" smtClean="0">
              <a:solidFill>
                <a:schemeClr val="tx1"/>
              </a:solidFill>
            </a:rPr>
            <a:t>Viewstate</a:t>
          </a:r>
          <a:r>
            <a:rPr lang="en-US" b="1" dirty="0" smtClean="0">
              <a:solidFill>
                <a:schemeClr val="tx1"/>
              </a:solidFill>
            </a:rPr>
            <a:t> / Validation Mining</a:t>
          </a:r>
          <a:endParaRPr lang="he-IL" dirty="0"/>
        </a:p>
      </dgm:t>
    </dgm:pt>
    <dgm:pt modelId="{32BE5504-6367-42C2-AAE5-8BB885598167}" type="parTrans" cxnId="{5DB4C1EB-6E1C-4B6A-8BC5-BDB6D2C537C6}">
      <dgm:prSet/>
      <dgm:spPr/>
      <dgm:t>
        <a:bodyPr/>
        <a:lstStyle/>
        <a:p>
          <a:pPr rtl="1"/>
          <a:endParaRPr lang="he-IL"/>
        </a:p>
      </dgm:t>
    </dgm:pt>
    <dgm:pt modelId="{588C7639-E1EB-4CDD-BCB8-87CCED47C8B2}" type="sibTrans" cxnId="{5DB4C1EB-6E1C-4B6A-8BC5-BDB6D2C537C6}">
      <dgm:prSet/>
      <dgm:spPr/>
      <dgm:t>
        <a:bodyPr/>
        <a:lstStyle/>
        <a:p>
          <a:pPr rtl="1"/>
          <a:endParaRPr lang="he-IL"/>
        </a:p>
      </dgm:t>
    </dgm:pt>
    <dgm:pt modelId="{1FA59996-DB44-4629-BE51-5AB8D8F2A842}">
      <dgm:prSet phldrT="[Text]"/>
      <dgm:spPr/>
      <dgm:t>
        <a:bodyPr/>
        <a:lstStyle/>
        <a:p>
          <a:pPr rtl="1"/>
          <a:r>
            <a:rPr lang="en-US" b="1" dirty="0" smtClean="0">
              <a:solidFill>
                <a:schemeClr val="tx1"/>
              </a:solidFill>
            </a:rPr>
            <a:t>Web Control Event Execution</a:t>
          </a:r>
          <a:endParaRPr lang="he-IL" dirty="0"/>
        </a:p>
      </dgm:t>
    </dgm:pt>
    <dgm:pt modelId="{67237BB0-2855-4F72-8F27-85E1A16BF8CD}" type="parTrans" cxnId="{27416B59-FF19-49D1-A5D1-41C31E494D63}">
      <dgm:prSet/>
      <dgm:spPr/>
      <dgm:t>
        <a:bodyPr/>
        <a:lstStyle/>
        <a:p>
          <a:pPr rtl="1"/>
          <a:endParaRPr lang="he-IL"/>
        </a:p>
      </dgm:t>
    </dgm:pt>
    <dgm:pt modelId="{64A6041A-FF72-41A0-ABDF-8FAE05520FAF}" type="sibTrans" cxnId="{27416B59-FF19-49D1-A5D1-41C31E494D63}">
      <dgm:prSet/>
      <dgm:spPr/>
      <dgm:t>
        <a:bodyPr/>
        <a:lstStyle/>
        <a:p>
          <a:pPr rtl="1"/>
          <a:endParaRPr lang="he-IL"/>
        </a:p>
      </dgm:t>
    </dgm:pt>
    <dgm:pt modelId="{2644C2F6-BF83-47A5-8BAC-E4BA38E51C72}" type="pres">
      <dgm:prSet presAssocID="{8DA8F225-36F9-44A0-A06B-6CC247BA95E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C9822E4A-AB26-4995-8CB1-E950AEA382B0}" type="pres">
      <dgm:prSet presAssocID="{5E2E5FEC-77FE-46CD-AD36-2FAAD444257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AB0FD85F-DD95-48A7-971B-50E7A03214D5}" type="pres">
      <dgm:prSet presAssocID="{A3D56BCB-877C-490B-BA2D-DA91E0658081}" presName="sibTrans" presStyleLbl="sibTrans2D1" presStyleIdx="0" presStyleCnt="5"/>
      <dgm:spPr/>
      <dgm:t>
        <a:bodyPr/>
        <a:lstStyle/>
        <a:p>
          <a:pPr rtl="1"/>
          <a:endParaRPr lang="he-IL"/>
        </a:p>
      </dgm:t>
    </dgm:pt>
    <dgm:pt modelId="{2613EE0C-081D-4780-8593-CC268A8E3207}" type="pres">
      <dgm:prSet presAssocID="{A3D56BCB-877C-490B-BA2D-DA91E0658081}" presName="connectorText" presStyleLbl="sibTrans2D1" presStyleIdx="0" presStyleCnt="5"/>
      <dgm:spPr/>
      <dgm:t>
        <a:bodyPr/>
        <a:lstStyle/>
        <a:p>
          <a:pPr rtl="1"/>
          <a:endParaRPr lang="he-IL"/>
        </a:p>
      </dgm:t>
    </dgm:pt>
    <dgm:pt modelId="{1BF33F56-C156-4C05-95F8-BADF7B564E74}" type="pres">
      <dgm:prSet presAssocID="{1B9CB2C9-A022-43B4-A189-BC621F47812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0925E8C6-A774-430C-8971-CFB37C73D739}" type="pres">
      <dgm:prSet presAssocID="{8CB8F0F7-024F-4805-AE63-9182558041AD}" presName="sibTrans" presStyleLbl="sibTrans2D1" presStyleIdx="1" presStyleCnt="5"/>
      <dgm:spPr/>
      <dgm:t>
        <a:bodyPr/>
        <a:lstStyle/>
        <a:p>
          <a:pPr rtl="1"/>
          <a:endParaRPr lang="he-IL"/>
        </a:p>
      </dgm:t>
    </dgm:pt>
    <dgm:pt modelId="{372D67B2-3F6D-44DF-9D13-24700771D953}" type="pres">
      <dgm:prSet presAssocID="{8CB8F0F7-024F-4805-AE63-9182558041AD}" presName="connectorText" presStyleLbl="sibTrans2D1" presStyleIdx="1" presStyleCnt="5"/>
      <dgm:spPr/>
      <dgm:t>
        <a:bodyPr/>
        <a:lstStyle/>
        <a:p>
          <a:pPr rtl="1"/>
          <a:endParaRPr lang="he-IL"/>
        </a:p>
      </dgm:t>
    </dgm:pt>
    <dgm:pt modelId="{B1B61DCD-49C2-41E0-96C9-A2DB0CB0AA8A}" type="pres">
      <dgm:prSet presAssocID="{A644A01E-089C-4D42-9199-9A5405040CC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3EA2E0EF-4B11-4276-AA55-A6D59F13587C}" type="pres">
      <dgm:prSet presAssocID="{C0468CF4-178A-4466-93E3-4CCD2B5C4A5B}" presName="sibTrans" presStyleLbl="sibTrans2D1" presStyleIdx="2" presStyleCnt="5"/>
      <dgm:spPr/>
      <dgm:t>
        <a:bodyPr/>
        <a:lstStyle/>
        <a:p>
          <a:pPr rtl="1"/>
          <a:endParaRPr lang="he-IL"/>
        </a:p>
      </dgm:t>
    </dgm:pt>
    <dgm:pt modelId="{E21F389F-A8EA-4D90-864A-5CA54E03213E}" type="pres">
      <dgm:prSet presAssocID="{C0468CF4-178A-4466-93E3-4CCD2B5C4A5B}" presName="connectorText" presStyleLbl="sibTrans2D1" presStyleIdx="2" presStyleCnt="5"/>
      <dgm:spPr/>
      <dgm:t>
        <a:bodyPr/>
        <a:lstStyle/>
        <a:p>
          <a:pPr rtl="1"/>
          <a:endParaRPr lang="he-IL"/>
        </a:p>
      </dgm:t>
    </dgm:pt>
    <dgm:pt modelId="{36905612-B126-417D-8933-BE5B8EF0C9F5}" type="pres">
      <dgm:prSet presAssocID="{70A3F685-BE6D-4CBF-9FDC-F3E69F7AA00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854163BF-7B0F-42DC-8270-566B0ABBB134}" type="pres">
      <dgm:prSet presAssocID="{588C7639-E1EB-4CDD-BCB8-87CCED47C8B2}" presName="sibTrans" presStyleLbl="sibTrans2D1" presStyleIdx="3" presStyleCnt="5"/>
      <dgm:spPr/>
      <dgm:t>
        <a:bodyPr/>
        <a:lstStyle/>
        <a:p>
          <a:pPr rtl="1"/>
          <a:endParaRPr lang="he-IL"/>
        </a:p>
      </dgm:t>
    </dgm:pt>
    <dgm:pt modelId="{EC65B336-2EBF-4630-9ED9-5FB9D72A3EB0}" type="pres">
      <dgm:prSet presAssocID="{588C7639-E1EB-4CDD-BCB8-87CCED47C8B2}" presName="connectorText" presStyleLbl="sibTrans2D1" presStyleIdx="3" presStyleCnt="5"/>
      <dgm:spPr/>
      <dgm:t>
        <a:bodyPr/>
        <a:lstStyle/>
        <a:p>
          <a:pPr rtl="1"/>
          <a:endParaRPr lang="he-IL"/>
        </a:p>
      </dgm:t>
    </dgm:pt>
    <dgm:pt modelId="{DB6012D0-2D3F-4D4F-BADB-9BCFD3F5D648}" type="pres">
      <dgm:prSet presAssocID="{1FA59996-DB44-4629-BE51-5AB8D8F2A842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C93465D0-2C73-4218-A9FC-CD68B1AF851E}" type="pres">
      <dgm:prSet presAssocID="{64A6041A-FF72-41A0-ABDF-8FAE05520FAF}" presName="sibTrans" presStyleLbl="sibTrans2D1" presStyleIdx="4" presStyleCnt="5"/>
      <dgm:spPr/>
      <dgm:t>
        <a:bodyPr/>
        <a:lstStyle/>
        <a:p>
          <a:pPr rtl="1"/>
          <a:endParaRPr lang="he-IL"/>
        </a:p>
      </dgm:t>
    </dgm:pt>
    <dgm:pt modelId="{921824A2-CB0A-4D75-9844-8BD05DA57483}" type="pres">
      <dgm:prSet presAssocID="{64A6041A-FF72-41A0-ABDF-8FAE05520FAF}" presName="connectorText" presStyleLbl="sibTrans2D1" presStyleIdx="4" presStyleCnt="5"/>
      <dgm:spPr/>
      <dgm:t>
        <a:bodyPr/>
        <a:lstStyle/>
        <a:p>
          <a:pPr rtl="1"/>
          <a:endParaRPr lang="he-IL"/>
        </a:p>
      </dgm:t>
    </dgm:pt>
  </dgm:ptLst>
  <dgm:cxnLst>
    <dgm:cxn modelId="{27416B59-FF19-49D1-A5D1-41C31E494D63}" srcId="{8DA8F225-36F9-44A0-A06B-6CC247BA95E6}" destId="{1FA59996-DB44-4629-BE51-5AB8D8F2A842}" srcOrd="4" destOrd="0" parTransId="{67237BB0-2855-4F72-8F27-85E1A16BF8CD}" sibTransId="{64A6041A-FF72-41A0-ABDF-8FAE05520FAF}"/>
    <dgm:cxn modelId="{BF2E9D2B-246B-4187-B249-DF9543715DE7}" type="presOf" srcId="{1FA59996-DB44-4629-BE51-5AB8D8F2A842}" destId="{DB6012D0-2D3F-4D4F-BADB-9BCFD3F5D648}" srcOrd="0" destOrd="0" presId="urn:microsoft.com/office/officeart/2005/8/layout/cycle2"/>
    <dgm:cxn modelId="{5DB4C1EB-6E1C-4B6A-8BC5-BDB6D2C537C6}" srcId="{8DA8F225-36F9-44A0-A06B-6CC247BA95E6}" destId="{70A3F685-BE6D-4CBF-9FDC-F3E69F7AA00A}" srcOrd="3" destOrd="0" parTransId="{32BE5504-6367-42C2-AAE5-8BB885598167}" sibTransId="{588C7639-E1EB-4CDD-BCB8-87CCED47C8B2}"/>
    <dgm:cxn modelId="{E37BE334-3579-4AF2-864F-BE2778296811}" srcId="{8DA8F225-36F9-44A0-A06B-6CC247BA95E6}" destId="{5E2E5FEC-77FE-46CD-AD36-2FAAD4442575}" srcOrd="0" destOrd="0" parTransId="{B7BBBDCB-9AEC-4E78-9A66-8BCE1645CFE6}" sibTransId="{A3D56BCB-877C-490B-BA2D-DA91E0658081}"/>
    <dgm:cxn modelId="{9A44AA4B-1064-4413-8AF4-8059AFC408F6}" type="presOf" srcId="{C0468CF4-178A-4466-93E3-4CCD2B5C4A5B}" destId="{3EA2E0EF-4B11-4276-AA55-A6D59F13587C}" srcOrd="0" destOrd="0" presId="urn:microsoft.com/office/officeart/2005/8/layout/cycle2"/>
    <dgm:cxn modelId="{13533447-64ED-4378-9768-E4EE8F3369C7}" type="presOf" srcId="{8DA8F225-36F9-44A0-A06B-6CC247BA95E6}" destId="{2644C2F6-BF83-47A5-8BAC-E4BA38E51C72}" srcOrd="0" destOrd="0" presId="urn:microsoft.com/office/officeart/2005/8/layout/cycle2"/>
    <dgm:cxn modelId="{3BFAC01E-5546-422A-B00A-EAB8D5462FC1}" type="presOf" srcId="{A644A01E-089C-4D42-9199-9A5405040CCA}" destId="{B1B61DCD-49C2-41E0-96C9-A2DB0CB0AA8A}" srcOrd="0" destOrd="0" presId="urn:microsoft.com/office/officeart/2005/8/layout/cycle2"/>
    <dgm:cxn modelId="{D387750E-3676-4016-B36D-EE208239E386}" type="presOf" srcId="{64A6041A-FF72-41A0-ABDF-8FAE05520FAF}" destId="{921824A2-CB0A-4D75-9844-8BD05DA57483}" srcOrd="1" destOrd="0" presId="urn:microsoft.com/office/officeart/2005/8/layout/cycle2"/>
    <dgm:cxn modelId="{15FEAFD1-56A7-40CE-B0A8-82D152951E74}" type="presOf" srcId="{8CB8F0F7-024F-4805-AE63-9182558041AD}" destId="{372D67B2-3F6D-44DF-9D13-24700771D953}" srcOrd="1" destOrd="0" presId="urn:microsoft.com/office/officeart/2005/8/layout/cycle2"/>
    <dgm:cxn modelId="{9C4CF5E1-3C14-43B6-9BE7-C51A058E4C7A}" srcId="{8DA8F225-36F9-44A0-A06B-6CC247BA95E6}" destId="{A644A01E-089C-4D42-9199-9A5405040CCA}" srcOrd="2" destOrd="0" parTransId="{A16ED907-457D-4DB1-9BCC-4533D63BEDF3}" sibTransId="{C0468CF4-178A-4466-93E3-4CCD2B5C4A5B}"/>
    <dgm:cxn modelId="{19AF221E-D67B-428C-AB84-02B7CFF55377}" type="presOf" srcId="{8CB8F0F7-024F-4805-AE63-9182558041AD}" destId="{0925E8C6-A774-430C-8971-CFB37C73D739}" srcOrd="0" destOrd="0" presId="urn:microsoft.com/office/officeart/2005/8/layout/cycle2"/>
    <dgm:cxn modelId="{1CBDC96E-7A27-46C1-955F-1AAC4BF3C21E}" type="presOf" srcId="{5E2E5FEC-77FE-46CD-AD36-2FAAD4442575}" destId="{C9822E4A-AB26-4995-8CB1-E950AEA382B0}" srcOrd="0" destOrd="0" presId="urn:microsoft.com/office/officeart/2005/8/layout/cycle2"/>
    <dgm:cxn modelId="{344457AF-24B6-4836-AB02-5C6DD0170BB5}" type="presOf" srcId="{588C7639-E1EB-4CDD-BCB8-87CCED47C8B2}" destId="{EC65B336-2EBF-4630-9ED9-5FB9D72A3EB0}" srcOrd="1" destOrd="0" presId="urn:microsoft.com/office/officeart/2005/8/layout/cycle2"/>
    <dgm:cxn modelId="{B51C060B-D178-4C94-9FF9-40A96868CE98}" type="presOf" srcId="{588C7639-E1EB-4CDD-BCB8-87CCED47C8B2}" destId="{854163BF-7B0F-42DC-8270-566B0ABBB134}" srcOrd="0" destOrd="0" presId="urn:microsoft.com/office/officeart/2005/8/layout/cycle2"/>
    <dgm:cxn modelId="{7996022F-F186-4B69-B0F4-98C6C9D94814}" type="presOf" srcId="{70A3F685-BE6D-4CBF-9FDC-F3E69F7AA00A}" destId="{36905612-B126-417D-8933-BE5B8EF0C9F5}" srcOrd="0" destOrd="0" presId="urn:microsoft.com/office/officeart/2005/8/layout/cycle2"/>
    <dgm:cxn modelId="{91173222-C202-4123-AA64-A081EE91F139}" srcId="{8DA8F225-36F9-44A0-A06B-6CC247BA95E6}" destId="{1B9CB2C9-A022-43B4-A189-BC621F478129}" srcOrd="1" destOrd="0" parTransId="{24E7FA2B-D052-40A2-BD44-2C372F264287}" sibTransId="{8CB8F0F7-024F-4805-AE63-9182558041AD}"/>
    <dgm:cxn modelId="{27EE0E43-6797-4DE0-B6B8-491870F72189}" type="presOf" srcId="{A3D56BCB-877C-490B-BA2D-DA91E0658081}" destId="{AB0FD85F-DD95-48A7-971B-50E7A03214D5}" srcOrd="0" destOrd="0" presId="urn:microsoft.com/office/officeart/2005/8/layout/cycle2"/>
    <dgm:cxn modelId="{47D5DF08-1CC3-4726-812C-667A928E8F7D}" type="presOf" srcId="{64A6041A-FF72-41A0-ABDF-8FAE05520FAF}" destId="{C93465D0-2C73-4218-A9FC-CD68B1AF851E}" srcOrd="0" destOrd="0" presId="urn:microsoft.com/office/officeart/2005/8/layout/cycle2"/>
    <dgm:cxn modelId="{B346131B-144F-4F6D-9151-88E321DAF16E}" type="presOf" srcId="{A3D56BCB-877C-490B-BA2D-DA91E0658081}" destId="{2613EE0C-081D-4780-8593-CC268A8E3207}" srcOrd="1" destOrd="0" presId="urn:microsoft.com/office/officeart/2005/8/layout/cycle2"/>
    <dgm:cxn modelId="{EE107230-5CB9-49EF-9801-3839E8BF0FF1}" type="presOf" srcId="{1B9CB2C9-A022-43B4-A189-BC621F478129}" destId="{1BF33F56-C156-4C05-95F8-BADF7B564E74}" srcOrd="0" destOrd="0" presId="urn:microsoft.com/office/officeart/2005/8/layout/cycle2"/>
    <dgm:cxn modelId="{3829AD4B-7285-421B-B1E8-EF1942D99E66}" type="presOf" srcId="{C0468CF4-178A-4466-93E3-4CCD2B5C4A5B}" destId="{E21F389F-A8EA-4D90-864A-5CA54E03213E}" srcOrd="1" destOrd="0" presId="urn:microsoft.com/office/officeart/2005/8/layout/cycle2"/>
    <dgm:cxn modelId="{C7A17491-5C11-4D9B-B12D-50E2D0D8DB51}" type="presParOf" srcId="{2644C2F6-BF83-47A5-8BAC-E4BA38E51C72}" destId="{C9822E4A-AB26-4995-8CB1-E950AEA382B0}" srcOrd="0" destOrd="0" presId="urn:microsoft.com/office/officeart/2005/8/layout/cycle2"/>
    <dgm:cxn modelId="{1C2AEE79-4580-4F69-86A2-B531EB5060FA}" type="presParOf" srcId="{2644C2F6-BF83-47A5-8BAC-E4BA38E51C72}" destId="{AB0FD85F-DD95-48A7-971B-50E7A03214D5}" srcOrd="1" destOrd="0" presId="urn:microsoft.com/office/officeart/2005/8/layout/cycle2"/>
    <dgm:cxn modelId="{3811CF62-7C25-4DB3-8642-C203A1CB4A0D}" type="presParOf" srcId="{AB0FD85F-DD95-48A7-971B-50E7A03214D5}" destId="{2613EE0C-081D-4780-8593-CC268A8E3207}" srcOrd="0" destOrd="0" presId="urn:microsoft.com/office/officeart/2005/8/layout/cycle2"/>
    <dgm:cxn modelId="{29718F1D-E44C-4ED7-9B30-C7E6A13D083A}" type="presParOf" srcId="{2644C2F6-BF83-47A5-8BAC-E4BA38E51C72}" destId="{1BF33F56-C156-4C05-95F8-BADF7B564E74}" srcOrd="2" destOrd="0" presId="urn:microsoft.com/office/officeart/2005/8/layout/cycle2"/>
    <dgm:cxn modelId="{67280631-9C0F-4B19-9D9A-2093E8262E98}" type="presParOf" srcId="{2644C2F6-BF83-47A5-8BAC-E4BA38E51C72}" destId="{0925E8C6-A774-430C-8971-CFB37C73D739}" srcOrd="3" destOrd="0" presId="urn:microsoft.com/office/officeart/2005/8/layout/cycle2"/>
    <dgm:cxn modelId="{152DCB9F-B89C-4398-879F-A4E529300290}" type="presParOf" srcId="{0925E8C6-A774-430C-8971-CFB37C73D739}" destId="{372D67B2-3F6D-44DF-9D13-24700771D953}" srcOrd="0" destOrd="0" presId="urn:microsoft.com/office/officeart/2005/8/layout/cycle2"/>
    <dgm:cxn modelId="{8E5BC1FF-75FB-4DFE-B98D-51FCC82FF734}" type="presParOf" srcId="{2644C2F6-BF83-47A5-8BAC-E4BA38E51C72}" destId="{B1B61DCD-49C2-41E0-96C9-A2DB0CB0AA8A}" srcOrd="4" destOrd="0" presId="urn:microsoft.com/office/officeart/2005/8/layout/cycle2"/>
    <dgm:cxn modelId="{CDE6F5FD-8477-47EC-A5E3-B15AD2E4D147}" type="presParOf" srcId="{2644C2F6-BF83-47A5-8BAC-E4BA38E51C72}" destId="{3EA2E0EF-4B11-4276-AA55-A6D59F13587C}" srcOrd="5" destOrd="0" presId="urn:microsoft.com/office/officeart/2005/8/layout/cycle2"/>
    <dgm:cxn modelId="{9366447F-A0BF-484D-9EF8-BB7A6E7C71A9}" type="presParOf" srcId="{3EA2E0EF-4B11-4276-AA55-A6D59F13587C}" destId="{E21F389F-A8EA-4D90-864A-5CA54E03213E}" srcOrd="0" destOrd="0" presId="urn:microsoft.com/office/officeart/2005/8/layout/cycle2"/>
    <dgm:cxn modelId="{DF4E038A-2720-4979-83B9-62F364A2F710}" type="presParOf" srcId="{2644C2F6-BF83-47A5-8BAC-E4BA38E51C72}" destId="{36905612-B126-417D-8933-BE5B8EF0C9F5}" srcOrd="6" destOrd="0" presId="urn:microsoft.com/office/officeart/2005/8/layout/cycle2"/>
    <dgm:cxn modelId="{E118412C-C0C3-40F9-AF00-4CBD73E90C38}" type="presParOf" srcId="{2644C2F6-BF83-47A5-8BAC-E4BA38E51C72}" destId="{854163BF-7B0F-42DC-8270-566B0ABBB134}" srcOrd="7" destOrd="0" presId="urn:microsoft.com/office/officeart/2005/8/layout/cycle2"/>
    <dgm:cxn modelId="{78BEF991-4820-4D18-A247-8951AFAE60A2}" type="presParOf" srcId="{854163BF-7B0F-42DC-8270-566B0ABBB134}" destId="{EC65B336-2EBF-4630-9ED9-5FB9D72A3EB0}" srcOrd="0" destOrd="0" presId="urn:microsoft.com/office/officeart/2005/8/layout/cycle2"/>
    <dgm:cxn modelId="{71454367-4608-4226-9DF7-34C8600B2EA7}" type="presParOf" srcId="{2644C2F6-BF83-47A5-8BAC-E4BA38E51C72}" destId="{DB6012D0-2D3F-4D4F-BADB-9BCFD3F5D648}" srcOrd="8" destOrd="0" presId="urn:microsoft.com/office/officeart/2005/8/layout/cycle2"/>
    <dgm:cxn modelId="{142BD78C-F45C-4D93-B516-EA1937ABEAE8}" type="presParOf" srcId="{2644C2F6-BF83-47A5-8BAC-E4BA38E51C72}" destId="{C93465D0-2C73-4218-A9FC-CD68B1AF851E}" srcOrd="9" destOrd="0" presId="urn:microsoft.com/office/officeart/2005/8/layout/cycle2"/>
    <dgm:cxn modelId="{7B652413-EC6C-4A0D-AAE7-B087D7FBCF0B}" type="presParOf" srcId="{C93465D0-2C73-4218-A9FC-CD68B1AF851E}" destId="{921824A2-CB0A-4D75-9844-8BD05DA57483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9822E4A-AB26-4995-8CB1-E950AEA382B0}">
      <dsp:nvSpPr>
        <dsp:cNvPr id="0" name=""/>
        <dsp:cNvSpPr/>
      </dsp:nvSpPr>
      <dsp:spPr>
        <a:xfrm>
          <a:off x="3428820" y="1036"/>
          <a:ext cx="1711271" cy="1711271"/>
        </a:xfrm>
        <a:prstGeom prst="ellipse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solidFill>
                <a:schemeClr val="tx1"/>
              </a:solidFill>
            </a:rPr>
            <a:t>Identify Hidden Server Controls</a:t>
          </a:r>
          <a:endParaRPr lang="he-IL" sz="1700" b="1" kern="1200" dirty="0" smtClean="0">
            <a:solidFill>
              <a:schemeClr val="tx1"/>
            </a:solidFill>
          </a:endParaRPr>
        </a:p>
      </dsp:txBody>
      <dsp:txXfrm>
        <a:off x="3428820" y="1036"/>
        <a:ext cx="1711271" cy="1711271"/>
      </dsp:txXfrm>
    </dsp:sp>
    <dsp:sp modelId="{AB0FD85F-DD95-48A7-971B-50E7A03214D5}">
      <dsp:nvSpPr>
        <dsp:cNvPr id="0" name=""/>
        <dsp:cNvSpPr/>
      </dsp:nvSpPr>
      <dsp:spPr>
        <a:xfrm rot="2160000">
          <a:off x="5086163" y="1315862"/>
          <a:ext cx="455560" cy="5775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400" kern="1200"/>
        </a:p>
      </dsp:txBody>
      <dsp:txXfrm rot="2160000">
        <a:off x="5086163" y="1315862"/>
        <a:ext cx="455560" cy="577554"/>
      </dsp:txXfrm>
    </dsp:sp>
    <dsp:sp modelId="{1BF33F56-C156-4C05-95F8-BADF7B564E74}">
      <dsp:nvSpPr>
        <dsp:cNvPr id="0" name=""/>
        <dsp:cNvSpPr/>
      </dsp:nvSpPr>
      <dsp:spPr>
        <a:xfrm>
          <a:off x="5508657" y="1512126"/>
          <a:ext cx="1711271" cy="1711271"/>
        </a:xfrm>
        <a:prstGeom prst="ellipse">
          <a:avLst/>
        </a:prstGeom>
        <a:solidFill>
          <a:schemeClr val="accent5">
            <a:alpha val="90000"/>
            <a:hueOff val="0"/>
            <a:satOff val="0"/>
            <a:lumOff val="0"/>
            <a:alphaOff val="-1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solidFill>
                <a:schemeClr val="tx1"/>
              </a:solidFill>
            </a:rPr>
            <a:t>Enumerate Control Type</a:t>
          </a:r>
          <a:endParaRPr lang="he-IL" sz="1700" b="1" kern="1200" dirty="0">
            <a:solidFill>
              <a:schemeClr val="tx1"/>
            </a:solidFill>
          </a:endParaRPr>
        </a:p>
      </dsp:txBody>
      <dsp:txXfrm>
        <a:off x="5508657" y="1512126"/>
        <a:ext cx="1711271" cy="1711271"/>
      </dsp:txXfrm>
    </dsp:sp>
    <dsp:sp modelId="{0925E8C6-A774-430C-8971-CFB37C73D739}">
      <dsp:nvSpPr>
        <dsp:cNvPr id="0" name=""/>
        <dsp:cNvSpPr/>
      </dsp:nvSpPr>
      <dsp:spPr>
        <a:xfrm rot="6480000">
          <a:off x="5743283" y="3289221"/>
          <a:ext cx="455560" cy="5775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54026"/>
            <a:satOff val="-17253"/>
            <a:lumOff val="1181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400" kern="1200"/>
        </a:p>
      </dsp:txBody>
      <dsp:txXfrm rot="6480000">
        <a:off x="5743283" y="3289221"/>
        <a:ext cx="455560" cy="577554"/>
      </dsp:txXfrm>
    </dsp:sp>
    <dsp:sp modelId="{B1B61DCD-49C2-41E0-96C9-A2DB0CB0AA8A}">
      <dsp:nvSpPr>
        <dsp:cNvPr id="0" name=""/>
        <dsp:cNvSpPr/>
      </dsp:nvSpPr>
      <dsp:spPr>
        <a:xfrm>
          <a:off x="4714230" y="3957122"/>
          <a:ext cx="1711271" cy="1711271"/>
        </a:xfrm>
        <a:prstGeom prst="ellipse">
          <a:avLst/>
        </a:prstGeom>
        <a:solidFill>
          <a:schemeClr val="accent5">
            <a:alpha val="90000"/>
            <a:hueOff val="0"/>
            <a:satOff val="0"/>
            <a:lumOff val="0"/>
            <a:alphaOff val="-2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solidFill>
                <a:schemeClr val="tx1"/>
              </a:solidFill>
            </a:rPr>
            <a:t>Inject / Override Control Properties </a:t>
          </a:r>
          <a:endParaRPr lang="he-IL" sz="1700" b="1" kern="1200" dirty="0">
            <a:solidFill>
              <a:schemeClr val="tx1"/>
            </a:solidFill>
          </a:endParaRPr>
        </a:p>
      </dsp:txBody>
      <dsp:txXfrm>
        <a:off x="4714230" y="3957122"/>
        <a:ext cx="1711271" cy="1711271"/>
      </dsp:txXfrm>
    </dsp:sp>
    <dsp:sp modelId="{3EA2E0EF-4B11-4276-AA55-A6D59F13587C}">
      <dsp:nvSpPr>
        <dsp:cNvPr id="0" name=""/>
        <dsp:cNvSpPr/>
      </dsp:nvSpPr>
      <dsp:spPr>
        <a:xfrm rot="10800000">
          <a:off x="4069568" y="4523981"/>
          <a:ext cx="455560" cy="5775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108053"/>
            <a:satOff val="-34506"/>
            <a:lumOff val="2363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400" kern="1200"/>
        </a:p>
      </dsp:txBody>
      <dsp:txXfrm rot="10800000">
        <a:off x="4069568" y="4523981"/>
        <a:ext cx="455560" cy="577554"/>
      </dsp:txXfrm>
    </dsp:sp>
    <dsp:sp modelId="{36905612-B126-417D-8933-BE5B8EF0C9F5}">
      <dsp:nvSpPr>
        <dsp:cNvPr id="0" name=""/>
        <dsp:cNvSpPr/>
      </dsp:nvSpPr>
      <dsp:spPr>
        <a:xfrm>
          <a:off x="2143409" y="3957122"/>
          <a:ext cx="1711271" cy="1711271"/>
        </a:xfrm>
        <a:prstGeom prst="ellipse">
          <a:avLst/>
        </a:prstGeom>
        <a:solidFill>
          <a:schemeClr val="accent5">
            <a:alpha val="90000"/>
            <a:hueOff val="0"/>
            <a:satOff val="0"/>
            <a:lumOff val="0"/>
            <a:alphaOff val="-3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solidFill>
                <a:schemeClr val="tx1"/>
              </a:solidFill>
            </a:rPr>
            <a:t>Cached </a:t>
          </a:r>
          <a:r>
            <a:rPr lang="en-US" sz="1700" b="1" kern="1200" dirty="0" err="1" smtClean="0">
              <a:solidFill>
                <a:schemeClr val="tx1"/>
              </a:solidFill>
            </a:rPr>
            <a:t>Viewstate</a:t>
          </a:r>
          <a:r>
            <a:rPr lang="en-US" sz="1700" b="1" kern="1200" dirty="0" smtClean="0">
              <a:solidFill>
                <a:schemeClr val="tx1"/>
              </a:solidFill>
            </a:rPr>
            <a:t> / Validation Mining</a:t>
          </a:r>
          <a:endParaRPr lang="he-IL" sz="1700" kern="1200" dirty="0"/>
        </a:p>
      </dsp:txBody>
      <dsp:txXfrm>
        <a:off x="2143409" y="3957122"/>
        <a:ext cx="1711271" cy="1711271"/>
      </dsp:txXfrm>
    </dsp:sp>
    <dsp:sp modelId="{854163BF-7B0F-42DC-8270-566B0ABBB134}">
      <dsp:nvSpPr>
        <dsp:cNvPr id="0" name=""/>
        <dsp:cNvSpPr/>
      </dsp:nvSpPr>
      <dsp:spPr>
        <a:xfrm rot="15120000">
          <a:off x="2378036" y="3313745"/>
          <a:ext cx="455560" cy="5775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162079"/>
            <a:satOff val="-51759"/>
            <a:lumOff val="3544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400" kern="1200"/>
        </a:p>
      </dsp:txBody>
      <dsp:txXfrm rot="15120000">
        <a:off x="2378036" y="3313745"/>
        <a:ext cx="455560" cy="577554"/>
      </dsp:txXfrm>
    </dsp:sp>
    <dsp:sp modelId="{DB6012D0-2D3F-4D4F-BADB-9BCFD3F5D648}">
      <dsp:nvSpPr>
        <dsp:cNvPr id="0" name=""/>
        <dsp:cNvSpPr/>
      </dsp:nvSpPr>
      <dsp:spPr>
        <a:xfrm>
          <a:off x="1348982" y="1512126"/>
          <a:ext cx="1711271" cy="1711271"/>
        </a:xfrm>
        <a:prstGeom prst="ellipse">
          <a:avLst/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solidFill>
                <a:schemeClr val="tx1"/>
              </a:solidFill>
            </a:rPr>
            <a:t>Web Control Event Execution</a:t>
          </a:r>
          <a:endParaRPr lang="he-IL" sz="1700" kern="1200" dirty="0"/>
        </a:p>
      </dsp:txBody>
      <dsp:txXfrm>
        <a:off x="1348982" y="1512126"/>
        <a:ext cx="1711271" cy="1711271"/>
      </dsp:txXfrm>
    </dsp:sp>
    <dsp:sp modelId="{C93465D0-2C73-4218-A9FC-CD68B1AF851E}">
      <dsp:nvSpPr>
        <dsp:cNvPr id="0" name=""/>
        <dsp:cNvSpPr/>
      </dsp:nvSpPr>
      <dsp:spPr>
        <a:xfrm rot="19440000">
          <a:off x="3006326" y="1331019"/>
          <a:ext cx="455560" cy="5775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216106"/>
            <a:satOff val="-69012"/>
            <a:lumOff val="4726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400" kern="1200"/>
        </a:p>
      </dsp:txBody>
      <dsp:txXfrm rot="19440000">
        <a:off x="3006326" y="1331019"/>
        <a:ext cx="455560" cy="5775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A85089-C692-4DEA-AC49-04CF34D4FE14}" type="datetimeFigureOut">
              <a:rPr lang="en-GB" smtClean="0"/>
              <a:pPr/>
              <a:t>09/09/2013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5C721-4BB5-4DB6-AD65-4BA2A62B05B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916323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45EBA9-A28D-4849-BFEA-AA04F6A21B63}" type="datetimeFigureOut">
              <a:rPr lang="en-GB" smtClean="0"/>
              <a:pPr/>
              <a:t>09/09/2013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43D19E-BFDB-4C92-8EDD-32EDDA8F41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06270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1259" y="5747990"/>
            <a:ext cx="983483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2800" y="777600"/>
            <a:ext cx="5490000" cy="860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2800" y="1753200"/>
            <a:ext cx="5490000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2"/>
                </a:solidFill>
              </a:defRPr>
            </a:lvl1pPr>
            <a:lvl2pPr marL="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6532" y="2405084"/>
            <a:ext cx="9150532" cy="3349170"/>
            <a:chOff x="-6532" y="2405084"/>
            <a:chExt cx="9150532" cy="3349170"/>
          </a:xfrm>
        </p:grpSpPr>
        <p:sp>
          <p:nvSpPr>
            <p:cNvPr id="1032" name="Freeform 8"/>
            <p:cNvSpPr>
              <a:spLocks/>
            </p:cNvSpPr>
            <p:nvPr userDrawn="1"/>
          </p:nvSpPr>
          <p:spPr bwMode="gray">
            <a:xfrm>
              <a:off x="2273222" y="2405084"/>
              <a:ext cx="6870778" cy="2495225"/>
            </a:xfrm>
            <a:custGeom>
              <a:avLst/>
              <a:gdLst/>
              <a:ahLst/>
              <a:cxnLst>
                <a:cxn ang="0">
                  <a:pos x="0" y="1852"/>
                </a:cxn>
                <a:cxn ang="0">
                  <a:pos x="5081" y="0"/>
                </a:cxn>
                <a:cxn ang="0">
                  <a:pos x="5081" y="968"/>
                </a:cxn>
                <a:cxn ang="0">
                  <a:pos x="0" y="1852"/>
                </a:cxn>
              </a:cxnLst>
              <a:rect l="0" t="0" r="r" b="b"/>
              <a:pathLst>
                <a:path w="5081" h="1852">
                  <a:moveTo>
                    <a:pt x="0" y="1852"/>
                  </a:moveTo>
                  <a:lnTo>
                    <a:pt x="5081" y="0"/>
                  </a:lnTo>
                  <a:lnTo>
                    <a:pt x="5081" y="968"/>
                  </a:lnTo>
                  <a:lnTo>
                    <a:pt x="0" y="1852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8" name="Picture 3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6532" y="4411503"/>
              <a:ext cx="2289891" cy="13427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_photo_or_illustration_inp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 userDrawn="1"/>
        </p:nvSpPr>
        <p:spPr>
          <a:xfrm>
            <a:off x="-9144" y="3000375"/>
            <a:ext cx="2286000" cy="2729861"/>
          </a:xfrm>
          <a:custGeom>
            <a:avLst/>
            <a:gdLst>
              <a:gd name="connsiteX0" fmla="*/ 0 w 2286000"/>
              <a:gd name="connsiteY0" fmla="*/ 1318973 h 1318973"/>
              <a:gd name="connsiteX1" fmla="*/ 0 w 2286000"/>
              <a:gd name="connsiteY1" fmla="*/ 0 h 1318973"/>
              <a:gd name="connsiteX2" fmla="*/ 2286000 w 2286000"/>
              <a:gd name="connsiteY2" fmla="*/ 486803 h 1318973"/>
              <a:gd name="connsiteX3" fmla="*/ 0 w 2286000"/>
              <a:gd name="connsiteY3" fmla="*/ 1318973 h 1318973"/>
              <a:gd name="connsiteX0" fmla="*/ 0 w 2286000"/>
              <a:gd name="connsiteY0" fmla="*/ 2729861 h 2729861"/>
              <a:gd name="connsiteX1" fmla="*/ 9144 w 2286000"/>
              <a:gd name="connsiteY1" fmla="*/ 0 h 2729861"/>
              <a:gd name="connsiteX2" fmla="*/ 2286000 w 2286000"/>
              <a:gd name="connsiteY2" fmla="*/ 1897691 h 2729861"/>
              <a:gd name="connsiteX3" fmla="*/ 0 w 2286000"/>
              <a:gd name="connsiteY3" fmla="*/ 2729861 h 2729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729861">
                <a:moveTo>
                  <a:pt x="0" y="2729861"/>
                </a:moveTo>
                <a:lnTo>
                  <a:pt x="9144" y="0"/>
                </a:lnTo>
                <a:lnTo>
                  <a:pt x="2286000" y="1897691"/>
                </a:lnTo>
                <a:lnTo>
                  <a:pt x="0" y="2729861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1259" y="5747990"/>
            <a:ext cx="983483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2800" y="777600"/>
            <a:ext cx="5490000" cy="860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2800" y="1753200"/>
            <a:ext cx="5490000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2"/>
                </a:solidFill>
              </a:defRPr>
            </a:lvl1pPr>
            <a:lvl2pPr marL="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1032" name="Freeform 8"/>
          <p:cNvSpPr>
            <a:spLocks/>
          </p:cNvSpPr>
          <p:nvPr userDrawn="1"/>
        </p:nvSpPr>
        <p:spPr bwMode="gray">
          <a:xfrm>
            <a:off x="2273222" y="2405084"/>
            <a:ext cx="6870778" cy="2495225"/>
          </a:xfrm>
          <a:custGeom>
            <a:avLst/>
            <a:gdLst/>
            <a:ahLst/>
            <a:cxnLst>
              <a:cxn ang="0">
                <a:pos x="0" y="1852"/>
              </a:cxn>
              <a:cxn ang="0">
                <a:pos x="5081" y="0"/>
              </a:cxn>
              <a:cxn ang="0">
                <a:pos x="5081" y="968"/>
              </a:cxn>
              <a:cxn ang="0">
                <a:pos x="0" y="1852"/>
              </a:cxn>
            </a:cxnLst>
            <a:rect l="0" t="0" r="r" b="b"/>
            <a:pathLst>
              <a:path w="5081" h="1852">
                <a:moveTo>
                  <a:pt x="0" y="1852"/>
                </a:moveTo>
                <a:lnTo>
                  <a:pt x="5081" y="0"/>
                </a:lnTo>
                <a:lnTo>
                  <a:pt x="5081" y="968"/>
                </a:lnTo>
                <a:lnTo>
                  <a:pt x="0" y="1852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TextBox 6"/>
          <p:cNvSpPr txBox="1"/>
          <p:nvPr userDrawn="1"/>
        </p:nvSpPr>
        <p:spPr>
          <a:xfrm>
            <a:off x="65318" y="4047893"/>
            <a:ext cx="1785784" cy="1083374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0" indent="0" algn="l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Tx/>
              <a:buNone/>
            </a:pPr>
            <a:r>
              <a:rPr lang="en-US" sz="1600" b="1" dirty="0" smtClean="0">
                <a:solidFill>
                  <a:schemeClr val="accent2"/>
                </a:solidFill>
              </a:rPr>
              <a:t>Placeholder image — to replace this image, select View&gt;Notes Page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 rtl="0">
              <a:defRPr/>
            </a:lvl1pPr>
            <a:lvl2pPr algn="l" rtl="0">
              <a:defRPr/>
            </a:lvl2pPr>
            <a:lvl3pPr algn="l" rtl="0">
              <a:defRPr/>
            </a:lvl3pPr>
            <a:lvl4pPr algn="l" rtl="0">
              <a:defRPr/>
            </a:lvl4pPr>
            <a:lvl5pPr algn="l" rtl="0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 algn="l" rtl="0">
              <a:defRPr sz="24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1800"/>
            </a:lvl4pPr>
            <a:lvl5pPr algn="l" rtl="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 algn="l" rtl="0">
              <a:defRPr sz="24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1800"/>
            </a:lvl4pPr>
            <a:lvl5pPr algn="l" rtl="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96000"/>
            <a:ext cx="4042800" cy="3994963"/>
          </a:xfrm>
        </p:spPr>
        <p:txBody>
          <a:bodyPr/>
          <a:lstStyle>
            <a:lvl1pPr algn="l" rtl="0">
              <a:defRPr sz="24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1800"/>
            </a:lvl4pPr>
            <a:lvl5pPr algn="l" rtl="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200" y="2178000"/>
            <a:ext cx="4042800" cy="3994963"/>
          </a:xfrm>
        </p:spPr>
        <p:txBody>
          <a:bodyPr/>
          <a:lstStyle>
            <a:lvl1pPr algn="l" rtl="0">
              <a:defRPr sz="24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1800"/>
            </a:lvl4pPr>
            <a:lvl5pPr algn="l" rtl="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457200" y="104400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57200" y="1490400"/>
            <a:ext cx="4042800" cy="640800"/>
          </a:xfrm>
        </p:spPr>
        <p:txBody>
          <a:bodyPr anchor="b" anchorCtr="0"/>
          <a:lstStyle>
            <a:lvl1pPr algn="l" rtl="0">
              <a:buNone/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51200" y="1490400"/>
            <a:ext cx="4042800" cy="640800"/>
          </a:xfrm>
        </p:spPr>
        <p:txBody>
          <a:bodyPr anchor="b" anchorCtr="0"/>
          <a:lstStyle>
            <a:lvl1pPr algn="l" rtl="0">
              <a:buNone/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5614" y="1025525"/>
            <a:ext cx="8229600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chemeClr val="bg2"/>
                </a:solidFill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457200" y="6242400"/>
            <a:ext cx="82296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3011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7" name="Freeform 5"/>
          <p:cNvSpPr>
            <a:spLocks/>
          </p:cNvSpPr>
          <p:nvPr userDrawn="1"/>
        </p:nvSpPr>
        <p:spPr bwMode="gray">
          <a:xfrm>
            <a:off x="457200" y="1039813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99940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457200" y="1040400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28647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044000"/>
            <a:ext cx="8225549" cy="51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195521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201168"/>
            <a:ext cx="8229600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457200" y="1040400"/>
            <a:ext cx="8229600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28647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276718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1600"/>
            <a:ext cx="8229600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29652"/>
            <a:ext cx="8229600" cy="469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4158440" y="6415200"/>
            <a:ext cx="720000" cy="198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100" dirty="0" smtClean="0">
                <a:solidFill>
                  <a:schemeClr val="tx1"/>
                </a:solidFill>
              </a:rPr>
              <a:t>Page </a:t>
            </a:r>
            <a:fld id="{9AE4D82F-B047-469B-AC52-A46321747EAF}" type="slidenum">
              <a:rPr lang="en-GB" sz="1100" smtClean="0">
                <a:solidFill>
                  <a:schemeClr val="tx1"/>
                </a:solidFill>
              </a:rPr>
              <a:pPr/>
              <a:t>‹#›</a:t>
            </a:fld>
            <a:endParaRPr lang="en-GB" sz="1100" dirty="0">
              <a:solidFill>
                <a:schemeClr val="tx1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 bwMode="gray">
          <a:xfrm>
            <a:off x="8348663" y="6450013"/>
            <a:ext cx="338137" cy="204787"/>
            <a:chOff x="8348663" y="6450013"/>
            <a:chExt cx="338137" cy="204787"/>
          </a:xfrm>
          <a:solidFill>
            <a:srgbClr val="808080"/>
          </a:solidFill>
        </p:grpSpPr>
        <p:sp>
          <p:nvSpPr>
            <p:cNvPr id="10" name="Freeform 5"/>
            <p:cNvSpPr>
              <a:spLocks/>
            </p:cNvSpPr>
            <p:nvPr userDrawn="1"/>
          </p:nvSpPr>
          <p:spPr bwMode="gray">
            <a:xfrm>
              <a:off x="8348663" y="6450013"/>
              <a:ext cx="163512" cy="204787"/>
            </a:xfrm>
            <a:custGeom>
              <a:avLst/>
              <a:gdLst/>
              <a:ahLst/>
              <a:cxnLst>
                <a:cxn ang="0">
                  <a:pos x="39" y="78"/>
                </a:cxn>
                <a:cxn ang="0">
                  <a:pos x="85" y="78"/>
                </a:cxn>
                <a:cxn ang="0">
                  <a:pos x="85" y="51"/>
                </a:cxn>
                <a:cxn ang="0">
                  <a:pos x="39" y="51"/>
                </a:cxn>
                <a:cxn ang="0">
                  <a:pos x="39" y="30"/>
                </a:cxn>
                <a:cxn ang="0">
                  <a:pos x="90" y="30"/>
                </a:cxn>
                <a:cxn ang="0">
                  <a:pos x="73" y="0"/>
                </a:cxn>
                <a:cxn ang="0">
                  <a:pos x="0" y="0"/>
                </a:cxn>
                <a:cxn ang="0">
                  <a:pos x="0" y="129"/>
                </a:cxn>
                <a:cxn ang="0">
                  <a:pos x="103" y="129"/>
                </a:cxn>
                <a:cxn ang="0">
                  <a:pos x="103" y="99"/>
                </a:cxn>
                <a:cxn ang="0">
                  <a:pos x="39" y="99"/>
                </a:cxn>
                <a:cxn ang="0">
                  <a:pos x="39" y="78"/>
                </a:cxn>
              </a:cxnLst>
              <a:rect l="0" t="0" r="r" b="b"/>
              <a:pathLst>
                <a:path w="103" h="129">
                  <a:moveTo>
                    <a:pt x="39" y="78"/>
                  </a:moveTo>
                  <a:lnTo>
                    <a:pt x="85" y="78"/>
                  </a:lnTo>
                  <a:lnTo>
                    <a:pt x="85" y="51"/>
                  </a:lnTo>
                  <a:lnTo>
                    <a:pt x="39" y="51"/>
                  </a:lnTo>
                  <a:lnTo>
                    <a:pt x="39" y="30"/>
                  </a:lnTo>
                  <a:lnTo>
                    <a:pt x="90" y="30"/>
                  </a:lnTo>
                  <a:lnTo>
                    <a:pt x="73" y="0"/>
                  </a:lnTo>
                  <a:lnTo>
                    <a:pt x="0" y="0"/>
                  </a:lnTo>
                  <a:lnTo>
                    <a:pt x="0" y="129"/>
                  </a:lnTo>
                  <a:lnTo>
                    <a:pt x="103" y="129"/>
                  </a:lnTo>
                  <a:lnTo>
                    <a:pt x="103" y="99"/>
                  </a:lnTo>
                  <a:lnTo>
                    <a:pt x="39" y="99"/>
                  </a:lnTo>
                  <a:lnTo>
                    <a:pt x="39" y="7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gray">
            <a:xfrm>
              <a:off x="8483600" y="6450013"/>
              <a:ext cx="203200" cy="204787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64" y="42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45" y="78"/>
                </a:cxn>
                <a:cxn ang="0">
                  <a:pos x="45" y="129"/>
                </a:cxn>
                <a:cxn ang="0">
                  <a:pos x="83" y="129"/>
                </a:cxn>
                <a:cxn ang="0">
                  <a:pos x="83" y="78"/>
                </a:cxn>
                <a:cxn ang="0">
                  <a:pos x="128" y="0"/>
                </a:cxn>
                <a:cxn ang="0">
                  <a:pos x="86" y="0"/>
                </a:cxn>
              </a:cxnLst>
              <a:rect l="0" t="0" r="r" b="b"/>
              <a:pathLst>
                <a:path w="128" h="129">
                  <a:moveTo>
                    <a:pt x="86" y="0"/>
                  </a:moveTo>
                  <a:lnTo>
                    <a:pt x="64" y="42"/>
                  </a:lnTo>
                  <a:lnTo>
                    <a:pt x="42" y="0"/>
                  </a:lnTo>
                  <a:lnTo>
                    <a:pt x="0" y="0"/>
                  </a:lnTo>
                  <a:lnTo>
                    <a:pt x="45" y="78"/>
                  </a:lnTo>
                  <a:lnTo>
                    <a:pt x="45" y="129"/>
                  </a:lnTo>
                  <a:lnTo>
                    <a:pt x="83" y="129"/>
                  </a:lnTo>
                  <a:lnTo>
                    <a:pt x="83" y="78"/>
                  </a:lnTo>
                  <a:lnTo>
                    <a:pt x="128" y="0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9" name="Picture 4" descr="https://cfp.44con.com/assets/logo-59496b2073cc1cc787344e2572b05d32.png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4559" y="6426086"/>
            <a:ext cx="685800" cy="27127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722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6" r:id="rId10"/>
    <p:sldLayoutId id="2147483726" r:id="rId11"/>
    <p:sldLayoutId id="2147483679" r:id="rId12"/>
  </p:sldLayoutIdLst>
  <p:hf sldNum="0" hdr="0" dt="0"/>
  <p:txStyles>
    <p:titleStyle>
      <a:lvl1pPr algn="l" defTabSz="914400" rtl="1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096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077913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433513" indent="-355600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787525" indent="-354013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2.emf"/><Relationship Id="rId4" Type="http://schemas.openxmlformats.org/officeDocument/2006/relationships/hyperlink" Target="https://twitter.com/sectooladdict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8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botstxt.org/meta.html" TargetMode="External"/><Relationship Id="rId2" Type="http://schemas.openxmlformats.org/officeDocument/2006/relationships/hyperlink" Target="http://www.robotstxt.org/robotstxt.html" TargetMode="Externa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hyperlink" Target="http://code.google.com/p/ria-scip/" TargetMode="Externa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anware.co.uk/application/viewstatehacker.html" TargetMode="External"/><Relationship Id="rId2" Type="http://schemas.openxmlformats.org/officeDocument/2006/relationships/hyperlink" Target="https://github.com/hacktics/deja-vu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www.jardinesoftware.net/" TargetMode="External"/><Relationship Id="rId4" Type="http://schemas.openxmlformats.org/officeDocument/2006/relationships/hyperlink" Target="https://code.google.com/p/zaproxy/" TargetMode="Externa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nivselatwit" TargetMode="External"/><Relationship Id="rId2" Type="http://schemas.openxmlformats.org/officeDocument/2006/relationships/hyperlink" Target="https://twitter.com/sectooladdict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twitter.com/nashcontro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pds.exblog.jp/pds/1/201307/11/01/c0072801_2225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09696" y="0"/>
            <a:ext cx="10972800" cy="68580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151254" y="622323"/>
            <a:ext cx="5490000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lgerian" pitchFamily="82" charset="0"/>
                <a:ea typeface="+mj-ea"/>
                <a:cs typeface="Arial" pitchFamily="34" charset="0"/>
              </a:rPr>
              <a:t>.Net</a:t>
            </a:r>
            <a:r>
              <a:rPr kumimoji="0" lang="en-GB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lgerian" pitchFamily="82" charset="0"/>
                <a:ea typeface="+mj-ea"/>
                <a:cs typeface="Arial" pitchFamily="34" charset="0"/>
              </a:rPr>
              <a:t> Havoc</a:t>
            </a:r>
            <a:endParaRPr kumimoji="0" lang="en-GB" sz="5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lgerian" pitchFamily="82" charset="0"/>
              <a:ea typeface="+mj-ea"/>
              <a:cs typeface="Arial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251334" y="1306995"/>
            <a:ext cx="5490000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 smtClean="0">
                <a:solidFill>
                  <a:schemeClr val="tx2"/>
                </a:solidFill>
                <a:ea typeface="+mj-ea"/>
                <a:cs typeface="Arial" pitchFamily="34" charset="0"/>
              </a:rPr>
              <a:t>Abusing ASP.net Mechanics &amp;</a:t>
            </a:r>
          </a:p>
          <a:p>
            <a:pPr marL="0" marR="0" lvl="0" indent="0" algn="ctr" defTabSz="91440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 smtClean="0">
                <a:solidFill>
                  <a:schemeClr val="tx2"/>
                </a:solidFill>
                <a:ea typeface="+mj-ea"/>
                <a:cs typeface="Arial" pitchFamily="34" charset="0"/>
              </a:rPr>
              <a:t>Overriding </a:t>
            </a: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j-ea"/>
                <a:cs typeface="Arial" pitchFamily="34" charset="0"/>
              </a:rPr>
              <a:t>Properties of Server-Side Web</a:t>
            </a:r>
            <a:r>
              <a:rPr kumimoji="0" lang="en-GB" sz="28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j-ea"/>
                <a:cs typeface="Arial" pitchFamily="34" charset="0"/>
              </a:rPr>
              <a:t> </a:t>
            </a: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j-ea"/>
                <a:cs typeface="Arial" pitchFamily="34" charset="0"/>
              </a:rPr>
              <a:t>Controls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j-ea"/>
              <a:cs typeface="Arial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142150" y="3643075"/>
            <a:ext cx="5490000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j-ea"/>
                <a:cs typeface="Arial" pitchFamily="34" charset="0"/>
              </a:rPr>
              <a:t>S</a:t>
            </a:r>
            <a:r>
              <a:rPr lang="en-US" sz="2400" b="1" dirty="0" smtClean="0">
                <a:solidFill>
                  <a:schemeClr val="tx2"/>
                </a:solidFill>
                <a:ea typeface="+mj-ea"/>
                <a:cs typeface="Arial" pitchFamily="34" charset="0"/>
              </a:rPr>
              <a:t>hay Chen, CTO</a:t>
            </a:r>
          </a:p>
          <a:p>
            <a:pPr marL="0" marR="0" lvl="0" indent="0" algn="ctr" defTabSz="91440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 smtClean="0">
                <a:solidFill>
                  <a:schemeClr val="tx2"/>
                </a:solidFill>
                <a:ea typeface="+mj-ea"/>
                <a:cs typeface="Arial" pitchFamily="34" charset="0"/>
                <a:hlinkClick r:id="rId4"/>
              </a:rPr>
              <a:t>@</a:t>
            </a:r>
            <a:r>
              <a:rPr lang="en-US" sz="2400" b="1" dirty="0" err="1" smtClean="0">
                <a:solidFill>
                  <a:schemeClr val="tx2"/>
                </a:solidFill>
                <a:ea typeface="+mj-ea"/>
                <a:cs typeface="Arial" pitchFamily="34" charset="0"/>
              </a:rPr>
              <a:t>sectooladdict</a:t>
            </a:r>
            <a:endParaRPr lang="en-US" sz="2400" b="1" dirty="0" smtClean="0">
              <a:solidFill>
                <a:schemeClr val="tx2"/>
              </a:solidFill>
              <a:ea typeface="+mj-ea"/>
              <a:cs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j-ea"/>
              <a:cs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j-ea"/>
                <a:cs typeface="Arial" pitchFamily="34" charset="0"/>
              </a:rPr>
              <a:t>Hacktics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j-ea"/>
                <a:cs typeface="Arial" pitchFamily="34" charset="0"/>
              </a:rPr>
              <a:t> 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j-ea"/>
                <a:cs typeface="Arial" pitchFamily="34" charset="0"/>
              </a:rPr>
              <a:t>ASC, Ernst &amp; Young</a:t>
            </a:r>
          </a:p>
          <a:p>
            <a:pPr marL="0" marR="0" lvl="0" indent="0" algn="ctr" defTabSz="91440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sz="2000" b="1" noProof="0" dirty="0" smtClean="0">
              <a:solidFill>
                <a:schemeClr val="tx2"/>
              </a:solidFill>
              <a:ea typeface="+mj-ea"/>
              <a:cs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noProof="0" dirty="0" smtClean="0">
                <a:solidFill>
                  <a:schemeClr val="tx2"/>
                </a:solidFill>
                <a:ea typeface="+mj-ea"/>
                <a:cs typeface="Arial" pitchFamily="34" charset="0"/>
              </a:rPr>
              <a:t>September 12</a:t>
            </a:r>
            <a:r>
              <a:rPr lang="en-US" sz="2000" b="1" baseline="30000" noProof="0" dirty="0" smtClean="0">
                <a:solidFill>
                  <a:schemeClr val="tx2"/>
                </a:solidFill>
                <a:ea typeface="+mj-ea"/>
                <a:cs typeface="Arial" pitchFamily="34" charset="0"/>
              </a:rPr>
              <a:t>th</a:t>
            </a:r>
            <a:r>
              <a:rPr lang="en-US" sz="2000" b="1" noProof="0" dirty="0" smtClean="0">
                <a:solidFill>
                  <a:schemeClr val="tx2"/>
                </a:solidFill>
                <a:ea typeface="+mj-ea"/>
                <a:cs typeface="Arial" pitchFamily="34" charset="0"/>
              </a:rPr>
              <a:t>, 2013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j-ea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6545" y="138759"/>
            <a:ext cx="983483" cy="74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6" name="Picture 4" descr="https://cfp.44con.com/assets/logo-59496b2073cc1cc787344e2572b05d32.pn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01501" y="5668704"/>
            <a:ext cx="1960602" cy="7755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About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tx1"/>
                </a:solidFill>
              </a:rPr>
              <a:t>Formerly a boutique company that provided information security services since 2004.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As of 01/01/2011, Ernst &amp; Young acquired </a:t>
            </a:r>
            <a:r>
              <a:rPr lang="en-US" sz="3200" dirty="0" err="1" smtClean="0">
                <a:solidFill>
                  <a:schemeClr val="tx1"/>
                </a:solidFill>
              </a:rPr>
              <a:t>Hacktics</a:t>
            </a:r>
            <a:r>
              <a:rPr lang="en-US" sz="3200" dirty="0" smtClean="0">
                <a:solidFill>
                  <a:schemeClr val="tx1"/>
                </a:solidFill>
              </a:rPr>
              <a:t> professional services practice, and the group joined EY as one of the firm’s advanced security centers (ASC).</a:t>
            </a:r>
          </a:p>
          <a:p>
            <a:pPr algn="l"/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6" name="Picture 2" descr="http://diviner.googlecode.com/files/hacktics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5473" y="109184"/>
            <a:ext cx="3917310" cy="7418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9905" y="182116"/>
            <a:ext cx="760419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GB" sz="3600" b="1" dirty="0" smtClean="0">
                <a:latin typeface="Algerian" pitchFamily="82" charset="0"/>
              </a:rPr>
              <a:t>Abusing ASP.net Mechanics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299043" y="1037544"/>
          <a:ext cx="8568912" cy="5669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53241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385855" y="5042054"/>
            <a:ext cx="8340937" cy="883271"/>
          </a:xfrm>
          <a:prstGeom prst="rect">
            <a:avLst/>
          </a:prstGeom>
        </p:spPr>
        <p:txBody>
          <a:bodyPr/>
          <a:lstStyle/>
          <a:p>
            <a:pPr marL="360363" marR="0" lvl="0" indent="-360363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D200"/>
              </a:buClr>
              <a:buSzPct val="75000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 project based on a research by 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Niv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Sela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Shay Chen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</a:p>
          <a:p>
            <a:pPr marL="360363" marR="0" lvl="0" indent="-360363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D200"/>
              </a:buClr>
              <a:buSzPct val="75000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ZAP Extension Implementation by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Alex Mor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717550" marR="0" lvl="1" indent="-355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D200"/>
              </a:buClr>
              <a:buSzPct val="75000"/>
              <a:buFont typeface="Arial" charset="0"/>
              <a:buChar char="►"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+mn-lt"/>
            </a:endParaRPr>
          </a:p>
          <a:p>
            <a:pPr marL="717550" marR="0" lvl="1" indent="-355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D200"/>
              </a:buClr>
              <a:buSzPct val="75000"/>
              <a:buFont typeface="Arial" charset="0"/>
              <a:buChar char="►"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+mn-lt"/>
            </a:endParaRPr>
          </a:p>
          <a:p>
            <a:pPr marL="360363" marR="0" lvl="0" indent="-3603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D200"/>
              </a:buClr>
              <a:buSzPct val="75000"/>
              <a:buFont typeface="Arial" charset="0"/>
              <a:buChar char="►"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0363" marR="0" lvl="0" indent="-3603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D200"/>
              </a:buClr>
              <a:buSzPct val="75000"/>
              <a:buFont typeface="Arial" charset="0"/>
              <a:buChar char="►"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 descr="Y:\Research\ToPublish\Lectures\2013-02-21 AppSecAPAC - Invisibility Purge\images\C201201-A-Invisible-Man-illustr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13345" y="2200040"/>
            <a:ext cx="4147740" cy="276516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69905" y="740650"/>
            <a:ext cx="7604190" cy="141577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GB" sz="5000" b="1" dirty="0" smtClean="0">
                <a:latin typeface="Cooper Black" pitchFamily="18" charset="0"/>
              </a:rPr>
              <a:t>SCIP!</a:t>
            </a:r>
          </a:p>
          <a:p>
            <a:pPr algn="ctr"/>
            <a:r>
              <a:rPr lang="en-GB" sz="3600" b="1" dirty="0" smtClean="0"/>
              <a:t>Server Control Invisibility Purge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81445" y="340540"/>
            <a:ext cx="234392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GB" sz="2000" b="1" dirty="0" smtClean="0"/>
              <a:t>Introducing</a:t>
            </a:r>
          </a:p>
        </p:txBody>
      </p:sp>
    </p:spTree>
    <p:extLst>
      <p:ext uri="{BB962C8B-B14F-4D97-AF65-F5344CB8AC3E}">
        <p14:creationId xmlns:p14="http://schemas.microsoft.com/office/powerpoint/2010/main" xmlns="" val="53241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Property Injection / </a:t>
            </a:r>
            <a:r>
              <a:rPr lang="en-GB" dirty="0" smtClean="0">
                <a:solidFill>
                  <a:schemeClr val="tx1"/>
                </a:solidFill>
              </a:rPr>
              <a:t>Property Override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 smtClean="0">
                <a:solidFill>
                  <a:schemeClr val="tx1"/>
                </a:solidFill>
              </a:rPr>
              <a:t>Fingerprint</a:t>
            </a:r>
            <a:r>
              <a:rPr lang="en-US" sz="3200" dirty="0" smtClean="0">
                <a:solidFill>
                  <a:schemeClr val="tx1"/>
                </a:solidFill>
              </a:rPr>
              <a:t> visible &amp; hidden </a:t>
            </a:r>
            <a:r>
              <a:rPr lang="en-US" sz="3200" b="1" dirty="0" smtClean="0">
                <a:solidFill>
                  <a:schemeClr val="tx1"/>
                </a:solidFill>
              </a:rPr>
              <a:t>control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</a:rPr>
              <a:t>types</a:t>
            </a:r>
          </a:p>
          <a:p>
            <a:r>
              <a:rPr lang="en-US" sz="3200" b="1" dirty="0" smtClean="0">
                <a:solidFill>
                  <a:schemeClr val="tx1"/>
                </a:solidFill>
              </a:rPr>
              <a:t>Override</a:t>
            </a:r>
            <a:r>
              <a:rPr lang="en-US" sz="3200" dirty="0" smtClean="0">
                <a:solidFill>
                  <a:schemeClr val="tx1"/>
                </a:solidFill>
              </a:rPr>
              <a:t> server side </a:t>
            </a:r>
            <a:r>
              <a:rPr lang="en-US" sz="3200" b="1" dirty="0" smtClean="0">
                <a:solidFill>
                  <a:schemeClr val="tx1"/>
                </a:solidFill>
              </a:rPr>
              <a:t>control properties</a:t>
            </a:r>
          </a:p>
          <a:p>
            <a:r>
              <a:rPr lang="en-US" sz="3200" b="1" dirty="0" smtClean="0">
                <a:solidFill>
                  <a:schemeClr val="tx1"/>
                </a:solidFill>
              </a:rPr>
              <a:t>Access</a:t>
            </a:r>
            <a:r>
              <a:rPr lang="en-US" sz="3200" dirty="0" smtClean="0">
                <a:solidFill>
                  <a:schemeClr val="tx1"/>
                </a:solidFill>
              </a:rPr>
              <a:t> additional </a:t>
            </a:r>
            <a:r>
              <a:rPr lang="en-US" sz="3200" b="1" dirty="0" smtClean="0">
                <a:solidFill>
                  <a:schemeClr val="tx1"/>
                </a:solidFill>
              </a:rPr>
              <a:t>data sources </a:t>
            </a:r>
            <a:r>
              <a:rPr lang="en-US" sz="3200" dirty="0" smtClean="0">
                <a:solidFill>
                  <a:schemeClr val="tx1"/>
                </a:solidFill>
              </a:rPr>
              <a:t>in the backend </a:t>
            </a:r>
            <a:r>
              <a:rPr lang="en-US" sz="3200" b="1" dirty="0" smtClean="0">
                <a:solidFill>
                  <a:schemeClr val="tx1"/>
                </a:solidFill>
              </a:rPr>
              <a:t>databases</a:t>
            </a:r>
            <a:r>
              <a:rPr lang="en-US" sz="3200" dirty="0" smtClean="0">
                <a:solidFill>
                  <a:schemeClr val="tx1"/>
                </a:solidFill>
              </a:rPr>
              <a:t> and systems</a:t>
            </a:r>
          </a:p>
          <a:p>
            <a:r>
              <a:rPr lang="en-US" sz="3200" b="1" dirty="0" smtClean="0">
                <a:solidFill>
                  <a:schemeClr val="tx1"/>
                </a:solidFill>
              </a:rPr>
              <a:t>Execute</a:t>
            </a:r>
            <a:r>
              <a:rPr lang="en-US" sz="3200" dirty="0" smtClean="0">
                <a:solidFill>
                  <a:schemeClr val="tx1"/>
                </a:solidFill>
              </a:rPr>
              <a:t> application </a:t>
            </a:r>
            <a:r>
              <a:rPr lang="en-US" sz="3200" b="1" dirty="0" smtClean="0">
                <a:solidFill>
                  <a:schemeClr val="tx1"/>
                </a:solidFill>
              </a:rPr>
              <a:t>attacks</a:t>
            </a:r>
            <a:r>
              <a:rPr lang="en-US" sz="3200" dirty="0" smtClean="0">
                <a:solidFill>
                  <a:schemeClr val="tx1"/>
                </a:solidFill>
              </a:rPr>
              <a:t> while </a:t>
            </a:r>
            <a:r>
              <a:rPr lang="en-US" sz="3200" b="1" dirty="0" smtClean="0">
                <a:solidFill>
                  <a:schemeClr val="tx1"/>
                </a:solidFill>
              </a:rPr>
              <a:t>bypassing</a:t>
            </a:r>
            <a:r>
              <a:rPr lang="en-US" sz="3200" dirty="0" smtClean="0">
                <a:solidFill>
                  <a:schemeClr val="tx1"/>
                </a:solidFill>
              </a:rPr>
              <a:t> ASP.net </a:t>
            </a:r>
            <a:r>
              <a:rPr lang="en-US" sz="3200" b="1" dirty="0" smtClean="0">
                <a:solidFill>
                  <a:schemeClr val="tx1"/>
                </a:solidFill>
              </a:rPr>
              <a:t>security</a:t>
            </a:r>
            <a:r>
              <a:rPr lang="en-US" sz="3200" dirty="0" smtClean="0">
                <a:solidFill>
                  <a:schemeClr val="tx1"/>
                </a:solidFill>
              </a:rPr>
              <a:t> mechanisms</a:t>
            </a:r>
          </a:p>
          <a:p>
            <a:endParaRPr lang="en-US" sz="3200" dirty="0" smtClean="0">
              <a:solidFill>
                <a:schemeClr val="tx1"/>
              </a:solidFill>
            </a:endParaRPr>
          </a:p>
          <a:p>
            <a:endParaRPr lang="en-US" sz="32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Event Execution Exploits (</a:t>
            </a:r>
            <a:r>
              <a:rPr lang="en-GB" dirty="0" err="1" smtClean="0">
                <a:solidFill>
                  <a:schemeClr val="tx1"/>
                </a:solidFill>
              </a:rPr>
              <a:t>EodSec</a:t>
            </a:r>
            <a:r>
              <a:rPr lang="en-GB" dirty="0" smtClean="0">
                <a:solidFill>
                  <a:schemeClr val="tx1"/>
                </a:solidFill>
              </a:rPr>
              <a:t>)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tx1"/>
                </a:solidFill>
              </a:rPr>
              <a:t>Elevate privileges by executing controls/events of high-privileged users 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Exploit vulnerable code stored in dormant events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Corrupt the application data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Exceed logical restrictions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Etc</a:t>
            </a:r>
          </a:p>
          <a:p>
            <a:endParaRPr lang="en-US" sz="32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Risk Factors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tx1"/>
                </a:solidFill>
              </a:rPr>
              <a:t>Hidden Server Control Identification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Server Control Type Fingerprinting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Server Control Property Manipulation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Server Control Property Injection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Execution of Dormant Server Controls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Cached </a:t>
            </a:r>
            <a:r>
              <a:rPr lang="en-US" sz="3200" dirty="0" err="1" smtClean="0">
                <a:solidFill>
                  <a:schemeClr val="tx1"/>
                </a:solidFill>
              </a:rPr>
              <a:t>Viewstate</a:t>
            </a:r>
            <a:r>
              <a:rPr lang="en-US" sz="3200" dirty="0" smtClean="0">
                <a:solidFill>
                  <a:schemeClr val="tx1"/>
                </a:solidFill>
              </a:rPr>
              <a:t> Reuse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pPr algn="l">
              <a:buNone/>
            </a:pP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4023" y="1527924"/>
            <a:ext cx="8229600" cy="86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</a:t>
            </a:r>
            <a:r>
              <a:rPr lang="en-US" sz="6000" b="1" noProof="0" dirty="0" smtClean="0">
                <a:latin typeface="Arial" pitchFamily="34" charset="0"/>
                <a:ea typeface="+mj-ea"/>
                <a:cs typeface="Arial" pitchFamily="34" charset="0"/>
              </a:rPr>
              <a:t>he Attack Surface of ASP.net / Mono</a:t>
            </a:r>
            <a:endParaRPr kumimoji="0" lang="en-GB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026" name="Picture 2" descr="http://www.hdrinc.com/sites/all/files/imagecache/medium/content/market-sector-attributes/page-images/1777-military-plann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0673" y="3328482"/>
            <a:ext cx="5143500" cy="304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Security Features in ASP.net/Mono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tx1"/>
                </a:solidFill>
              </a:rPr>
              <a:t>Event Validation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Digital Signatures / MAC</a:t>
            </a:r>
          </a:p>
          <a:p>
            <a:pPr lvl="1"/>
            <a:r>
              <a:rPr lang="en-US" sz="2800" dirty="0" smtClean="0">
                <a:solidFill>
                  <a:schemeClr val="tx1"/>
                </a:solidFill>
              </a:rPr>
              <a:t>Limit to List, Manipulation Prevention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Security Filter (XSS)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Sandbox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Built-in Regular Expressions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Etc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Attack Surface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Analysis: Entry Points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 smtClean="0">
                <a:solidFill>
                  <a:schemeClr val="tx1"/>
                </a:solidFill>
              </a:rPr>
              <a:t>Purpose:</a:t>
            </a:r>
            <a:r>
              <a:rPr lang="en-US" sz="3200" dirty="0" smtClean="0">
                <a:solidFill>
                  <a:schemeClr val="tx1"/>
                </a:solidFill>
              </a:rPr>
              <a:t> Locating Code to Abuse</a:t>
            </a:r>
          </a:p>
          <a:p>
            <a:pPr lvl="1"/>
            <a:r>
              <a:rPr lang="en-US" sz="2800" dirty="0" smtClean="0">
                <a:solidFill>
                  <a:schemeClr val="tx1"/>
                </a:solidFill>
              </a:rPr>
              <a:t>Web Pages</a:t>
            </a:r>
          </a:p>
          <a:p>
            <a:pPr lvl="1"/>
            <a:r>
              <a:rPr lang="en-US" sz="2800" dirty="0" smtClean="0">
                <a:solidFill>
                  <a:schemeClr val="tx1"/>
                </a:solidFill>
              </a:rPr>
              <a:t>Web Service Methods</a:t>
            </a:r>
          </a:p>
          <a:p>
            <a:pPr lvl="1"/>
            <a:r>
              <a:rPr lang="en-US" sz="2800" dirty="0" smtClean="0">
                <a:solidFill>
                  <a:schemeClr val="tx1"/>
                </a:solidFill>
              </a:rPr>
              <a:t>Global Modules (Filters, Handlers, Etc)</a:t>
            </a:r>
          </a:p>
          <a:p>
            <a:pPr lvl="1"/>
            <a:r>
              <a:rPr lang="en-US" sz="2800" dirty="0" smtClean="0">
                <a:solidFill>
                  <a:schemeClr val="tx1"/>
                </a:solidFill>
              </a:rPr>
              <a:t>…</a:t>
            </a:r>
          </a:p>
          <a:p>
            <a:pPr lvl="1"/>
            <a:r>
              <a:rPr lang="en-US" sz="2800" dirty="0" smtClean="0">
                <a:solidFill>
                  <a:schemeClr val="tx1"/>
                </a:solidFill>
              </a:rPr>
              <a:t>*Events of Server Web Controls*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Server-Side Web Controls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>
                <a:solidFill>
                  <a:schemeClr val="tx1"/>
                </a:solidFill>
              </a:rPr>
              <a:t>Rendered into HTML/JS code</a:t>
            </a:r>
          </a:p>
          <a:p>
            <a:r>
              <a:rPr lang="en-US" sz="2600" dirty="0" smtClean="0">
                <a:solidFill>
                  <a:schemeClr val="tx1"/>
                </a:solidFill>
              </a:rPr>
              <a:t>Include server side implementation</a:t>
            </a:r>
          </a:p>
          <a:p>
            <a:r>
              <a:rPr lang="en-US" sz="2600" dirty="0" smtClean="0">
                <a:solidFill>
                  <a:schemeClr val="tx1"/>
                </a:solidFill>
              </a:rPr>
              <a:t>Core Controls and Custom Controls (e.g. </a:t>
            </a:r>
            <a:r>
              <a:rPr lang="en-US" sz="2600" dirty="0" err="1" smtClean="0">
                <a:solidFill>
                  <a:schemeClr val="tx1"/>
                </a:solidFill>
              </a:rPr>
              <a:t>ascx</a:t>
            </a:r>
            <a:r>
              <a:rPr lang="en-US" sz="2600" dirty="0" smtClean="0">
                <a:solidFill>
                  <a:schemeClr val="tx1"/>
                </a:solidFill>
              </a:rPr>
              <a:t>)</a:t>
            </a:r>
          </a:p>
          <a:p>
            <a:endParaRPr lang="en-US" dirty="0" smtClean="0">
              <a:solidFill>
                <a:schemeClr val="tx1"/>
              </a:solidFill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0150" y="2832795"/>
            <a:ext cx="674370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66230" y="4695825"/>
            <a:ext cx="245745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Server-Side Control Events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 triggered </a:t>
            </a:r>
            <a:r>
              <a:rPr lang="en-US" b="1" dirty="0" smtClean="0">
                <a:solidFill>
                  <a:schemeClr val="tx1"/>
                </a:solidFill>
              </a:rPr>
              <a:t>server-side code segment</a:t>
            </a:r>
            <a:r>
              <a:rPr lang="en-US" dirty="0" smtClean="0">
                <a:solidFill>
                  <a:schemeClr val="tx1"/>
                </a:solidFill>
              </a:rPr>
              <a:t>, containing optional functionality (</a:t>
            </a:r>
            <a:r>
              <a:rPr lang="en-US" b="1" dirty="0" err="1" smtClean="0">
                <a:solidFill>
                  <a:schemeClr val="tx1"/>
                </a:solidFill>
              </a:rPr>
              <a:t>PostBack</a:t>
            </a:r>
            <a:r>
              <a:rPr lang="en-US" b="1" dirty="0" smtClean="0">
                <a:solidFill>
                  <a:schemeClr val="tx1"/>
                </a:solidFill>
              </a:rPr>
              <a:t>/</a:t>
            </a:r>
            <a:r>
              <a:rPr lang="en-US" b="1" dirty="0" err="1" smtClean="0">
                <a:solidFill>
                  <a:schemeClr val="tx1"/>
                </a:solidFill>
              </a:rPr>
              <a:t>CallBack</a:t>
            </a:r>
            <a:r>
              <a:rPr lang="en-US" dirty="0" smtClean="0">
                <a:solidFill>
                  <a:schemeClr val="tx1"/>
                </a:solidFill>
              </a:rPr>
              <a:t> in </a:t>
            </a:r>
            <a:r>
              <a:rPr lang="en-US" dirty="0" err="1" smtClean="0">
                <a:solidFill>
                  <a:schemeClr val="tx1"/>
                </a:solidFill>
              </a:rPr>
              <a:t>ASP.Net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Client triggering mechanism rely on </a:t>
            </a:r>
            <a:r>
              <a:rPr lang="en-US" b="1" dirty="0" smtClean="0">
                <a:solidFill>
                  <a:schemeClr val="tx1"/>
                </a:solidFill>
              </a:rPr>
              <a:t>EVENTTARGET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b="1" dirty="0" smtClean="0">
                <a:solidFill>
                  <a:schemeClr val="tx1"/>
                </a:solidFill>
              </a:rPr>
              <a:t>EVENTARGUMENT</a:t>
            </a:r>
            <a:r>
              <a:rPr lang="en-US" dirty="0" smtClean="0">
                <a:solidFill>
                  <a:schemeClr val="tx1"/>
                </a:solidFill>
              </a:rPr>
              <a:t> and </a:t>
            </a:r>
            <a:r>
              <a:rPr lang="en-US" b="1" dirty="0" smtClean="0">
                <a:solidFill>
                  <a:schemeClr val="tx1"/>
                </a:solidFill>
              </a:rPr>
              <a:t>VIEWSTATE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Sample Server Side Implementation (</a:t>
            </a:r>
            <a:r>
              <a:rPr lang="en-US" b="1" dirty="0" smtClean="0">
                <a:solidFill>
                  <a:schemeClr val="tx1"/>
                </a:solidFill>
              </a:rPr>
              <a:t>C#, </a:t>
            </a:r>
            <a:r>
              <a:rPr lang="en-US" b="1" dirty="0" err="1" smtClean="0">
                <a:solidFill>
                  <a:schemeClr val="tx1"/>
                </a:solidFill>
              </a:rPr>
              <a:t>ASP.Net</a:t>
            </a:r>
            <a:r>
              <a:rPr lang="en-US" dirty="0" smtClean="0">
                <a:solidFill>
                  <a:schemeClr val="tx1"/>
                </a:solidFill>
              </a:rPr>
              <a:t>):</a:t>
            </a:r>
          </a:p>
          <a:p>
            <a:pPr lvl="1"/>
            <a:endParaRPr lang="en-US" b="1" dirty="0" smtClean="0">
              <a:solidFill>
                <a:schemeClr val="tx1"/>
              </a:solidFill>
            </a:endParaRPr>
          </a:p>
          <a:p>
            <a:pPr lvl="1"/>
            <a:r>
              <a:rPr lang="en-US" b="1" dirty="0" err="1" smtClean="0">
                <a:solidFill>
                  <a:schemeClr val="tx1"/>
                </a:solidFill>
              </a:rPr>
              <a:t>aspx</a:t>
            </a:r>
            <a:r>
              <a:rPr lang="en-US" b="1" dirty="0" smtClean="0">
                <a:solidFill>
                  <a:schemeClr val="tx1"/>
                </a:solidFill>
              </a:rPr>
              <a:t>:</a:t>
            </a:r>
          </a:p>
          <a:p>
            <a:pPr lvl="1"/>
            <a:endParaRPr lang="en-US" b="1" dirty="0" smtClean="0">
              <a:solidFill>
                <a:schemeClr val="tx1"/>
              </a:solidFill>
            </a:endParaRPr>
          </a:p>
          <a:p>
            <a:pPr lvl="1"/>
            <a:r>
              <a:rPr lang="en-US" b="1" dirty="0" smtClean="0">
                <a:solidFill>
                  <a:schemeClr val="tx1"/>
                </a:solidFill>
              </a:rPr>
              <a:t>.</a:t>
            </a:r>
            <a:r>
              <a:rPr lang="en-US" b="1" dirty="0" err="1" smtClean="0">
                <a:solidFill>
                  <a:schemeClr val="tx1"/>
                </a:solidFill>
              </a:rPr>
              <a:t>aspx.cs</a:t>
            </a:r>
            <a:r>
              <a:rPr lang="en-US" b="1" dirty="0" smtClean="0">
                <a:solidFill>
                  <a:schemeClr val="tx1"/>
                </a:solidFill>
              </a:rPr>
              <a:t>:</a:t>
            </a:r>
          </a:p>
          <a:p>
            <a:endParaRPr lang="en-US" dirty="0" smtClean="0">
              <a:solidFill>
                <a:schemeClr val="tx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3718873"/>
            <a:ext cx="5362575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9552" y="4337005"/>
            <a:ext cx="407670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Client-Side Implementation of Events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tx1"/>
                </a:solidFill>
              </a:rPr>
              <a:t>Sample client-side implementation (</a:t>
            </a:r>
            <a:r>
              <a:rPr lang="en-US" sz="2800" dirty="0" err="1" smtClean="0">
                <a:solidFill>
                  <a:schemeClr val="tx1"/>
                </a:solidFill>
              </a:rPr>
              <a:t>ASP.Net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postback</a:t>
            </a:r>
            <a:r>
              <a:rPr lang="en-US" sz="2800" dirty="0" smtClean="0">
                <a:solidFill>
                  <a:schemeClr val="tx1"/>
                </a:solidFill>
              </a:rPr>
              <a:t>):</a:t>
            </a: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5056" y="3706085"/>
            <a:ext cx="4524375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5056" y="3384863"/>
            <a:ext cx="8296275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5056" y="2285100"/>
            <a:ext cx="580072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The Structure of the </a:t>
            </a:r>
            <a:r>
              <a:rPr lang="en-US" dirty="0" err="1" smtClean="0">
                <a:solidFill>
                  <a:schemeClr val="tx1"/>
                </a:solidFill>
              </a:rPr>
              <a:t>Viewstate</a:t>
            </a:r>
            <a:r>
              <a:rPr lang="en-US" dirty="0" smtClean="0">
                <a:solidFill>
                  <a:schemeClr val="tx1"/>
                </a:solidFill>
              </a:rPr>
              <a:t> Field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 smtClean="0">
                <a:solidFill>
                  <a:schemeClr val="tx1"/>
                </a:solidFill>
              </a:rPr>
              <a:t>Viewstate</a:t>
            </a:r>
            <a:r>
              <a:rPr lang="en-US" sz="2800" dirty="0" smtClean="0">
                <a:solidFill>
                  <a:schemeClr val="tx1"/>
                </a:solidFill>
              </a:rPr>
              <a:t> HTML Structure: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831" y="2576024"/>
            <a:ext cx="2943225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4881" y="1966424"/>
            <a:ext cx="66579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3951028" y="2589672"/>
            <a:ext cx="4358185" cy="313047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marL="342900" lvl="0" indent="-342900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en-US" sz="2400" b="1" dirty="0" smtClean="0"/>
              <a:t>Serialized into Base64*</a:t>
            </a:r>
          </a:p>
          <a:p>
            <a:pPr marL="342900" lvl="0" indent="-342900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en-US" sz="2400" b="1" dirty="0" smtClean="0"/>
              <a:t>Signed (MAC), clear-text or encrypted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Event Validation Drill Down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tx1"/>
                </a:solidFill>
              </a:rPr>
              <a:t>Independent Events (e.g. buttons with </a:t>
            </a:r>
            <a:r>
              <a:rPr lang="en-US" sz="2800" dirty="0" err="1" smtClean="0">
                <a:solidFill>
                  <a:schemeClr val="tx1"/>
                </a:solidFill>
              </a:rPr>
              <a:t>usesubmitbehavior</a:t>
            </a:r>
            <a:r>
              <a:rPr lang="en-US" sz="2800" dirty="0" smtClean="0">
                <a:solidFill>
                  <a:schemeClr val="tx1"/>
                </a:solidFill>
              </a:rPr>
              <a:t>=false, etc)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Programmatic vs. Declarative</a:t>
            </a:r>
          </a:p>
          <a:p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01070" y="2922179"/>
            <a:ext cx="7834620" cy="2381109"/>
          </a:xfrm>
          <a:prstGeom prst="rect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36000" rIns="0" bIns="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285" y="4266354"/>
            <a:ext cx="57816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6285" y="3383039"/>
            <a:ext cx="664845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6285" y="4919239"/>
            <a:ext cx="47339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7880" y="2960584"/>
            <a:ext cx="54578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67603" y="3116743"/>
            <a:ext cx="67627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The Event Validation Mechanism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u="sng" dirty="0" smtClean="0">
                <a:solidFill>
                  <a:schemeClr val="tx1"/>
                </a:solidFill>
              </a:rPr>
              <a:t>Name/Value </a:t>
            </a:r>
            <a:r>
              <a:rPr lang="en-US" sz="2800" u="sng" dirty="0" err="1" smtClean="0">
                <a:solidFill>
                  <a:schemeClr val="tx1"/>
                </a:solidFill>
              </a:rPr>
              <a:t>HashCode</a:t>
            </a:r>
            <a:r>
              <a:rPr lang="en-US" sz="2800" u="sng" dirty="0" smtClean="0">
                <a:solidFill>
                  <a:schemeClr val="tx1"/>
                </a:solidFill>
              </a:rPr>
              <a:t> Formula</a:t>
            </a:r>
          </a:p>
          <a:p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73212" y="1906144"/>
          <a:ext cx="7861112" cy="10668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7861112"/>
              </a:tblGrid>
              <a:tr h="6096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if ([</a:t>
                      </a:r>
                      <a:r>
                        <a:rPr lang="en-US" sz="16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ControlValue</a:t>
                      </a: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] == null)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return </a:t>
                      </a:r>
                      <a:r>
                        <a:rPr lang="en-US" sz="16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GetStringHashCode</a:t>
                      </a: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([</a:t>
                      </a:r>
                      <a:r>
                        <a:rPr lang="en-US" sz="16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ControlName</a:t>
                      </a: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]);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else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return </a:t>
                      </a:r>
                      <a:r>
                        <a:rPr lang="en-US" sz="16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GetStringHashCode</a:t>
                      </a: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([</a:t>
                      </a:r>
                      <a:r>
                        <a:rPr lang="en-US" sz="16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ControlName</a:t>
                      </a: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]) ^ </a:t>
                      </a:r>
                      <a:r>
                        <a:rPr lang="en-US" sz="16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GetStringHashCode</a:t>
                      </a: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([</a:t>
                      </a:r>
                      <a:r>
                        <a:rPr lang="en-US" sz="16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ControlValue</a:t>
                      </a: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]);</a:t>
                      </a:r>
                    </a:p>
                  </a:txBody>
                  <a:tcPr>
                    <a:solidFill>
                      <a:srgbClr val="69A3CC"/>
                    </a:solidFill>
                  </a:tcPr>
                </a:tc>
              </a:tr>
            </a:tbl>
          </a:graphicData>
        </a:graphic>
      </p:graphicFrame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768" y="3282288"/>
            <a:ext cx="356235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7176" y="5644488"/>
            <a:ext cx="3676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ontent Placeholder 2"/>
          <p:cNvSpPr txBox="1">
            <a:spLocks/>
          </p:cNvSpPr>
          <p:nvPr/>
        </p:nvSpPr>
        <p:spPr>
          <a:xfrm>
            <a:off x="4333172" y="3299368"/>
            <a:ext cx="4358185" cy="313047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marL="342900" lvl="0" indent="-342900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en-US" sz="2200" b="1" dirty="0" err="1" smtClean="0"/>
              <a:t>MachineKey</a:t>
            </a:r>
            <a:r>
              <a:rPr lang="en-US" sz="2200" b="1" dirty="0" smtClean="0"/>
              <a:t> and MAC</a:t>
            </a:r>
          </a:p>
          <a:p>
            <a:pPr marL="342900" lvl="0" indent="-342900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en-US" sz="2200" b="1" dirty="0" smtClean="0"/>
              <a:t>Control Name/Value Verification, Prior to Event Execution</a:t>
            </a:r>
          </a:p>
          <a:p>
            <a:pPr marL="342900" lvl="0" indent="-342900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en-US" sz="2200" b="1" dirty="0" smtClean="0"/>
              <a:t>Include </a:t>
            </a:r>
            <a:r>
              <a:rPr lang="en-US" sz="2200" b="1" dirty="0" err="1" smtClean="0"/>
              <a:t>viewstate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hashcode</a:t>
            </a:r>
            <a:endParaRPr lang="en-US" sz="2200" b="1" dirty="0" smtClean="0"/>
          </a:p>
          <a:p>
            <a:pPr marL="342900" lvl="0" indent="-342900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en-US" sz="2200" b="1" dirty="0" smtClean="0"/>
              <a:t>Included in the HTML: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866328" y="3731528"/>
            <a:ext cx="9906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&lt;-</a:t>
            </a:r>
            <a:r>
              <a:rPr lang="en-US" sz="1200" dirty="0" err="1" smtClean="0">
                <a:solidFill>
                  <a:srgbClr val="FF0000"/>
                </a:solidFill>
              </a:rPr>
              <a:t>Viewstate</a:t>
            </a:r>
            <a:endParaRPr lang="en-US" sz="1200" dirty="0" smtClean="0">
              <a:solidFill>
                <a:srgbClr val="FF0000"/>
              </a:solidFill>
            </a:endParaRPr>
          </a:p>
          <a:p>
            <a:pPr algn="ctr"/>
            <a:r>
              <a:rPr lang="en-US" sz="1200" dirty="0" err="1" smtClean="0">
                <a:solidFill>
                  <a:srgbClr val="FF0000"/>
                </a:solidFill>
              </a:rPr>
              <a:t>Hashcode</a:t>
            </a:r>
            <a:endParaRPr lang="he-IL" sz="1200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866328" y="4569728"/>
            <a:ext cx="9906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&lt;-Control </a:t>
            </a:r>
            <a:r>
              <a:rPr lang="en-US" sz="1200" dirty="0" err="1" smtClean="0">
                <a:solidFill>
                  <a:srgbClr val="FF0000"/>
                </a:solidFill>
              </a:rPr>
              <a:t>Hashcodes</a:t>
            </a:r>
            <a:endParaRPr lang="he-IL" sz="1200" dirty="0">
              <a:solidFill>
                <a:srgbClr val="FF0000"/>
              </a:solidFill>
            </a:endParaRPr>
          </a:p>
        </p:txBody>
      </p:sp>
      <p:sp>
        <p:nvSpPr>
          <p:cNvPr id="20" name="Rectangle 7"/>
          <p:cNvSpPr txBox="1">
            <a:spLocks noChangeArrowheads="1"/>
          </p:cNvSpPr>
          <p:nvPr/>
        </p:nvSpPr>
        <p:spPr>
          <a:xfrm>
            <a:off x="718784" y="3032080"/>
            <a:ext cx="3810000" cy="304800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buSzPct val="70000"/>
            </a:pPr>
            <a:r>
              <a:rPr lang="en-US" sz="1200" b="1" u="sng" dirty="0" smtClean="0"/>
              <a:t>The </a:t>
            </a:r>
            <a:r>
              <a:rPr lang="en-US" sz="1200" b="1" u="sng" dirty="0" err="1" smtClean="0"/>
              <a:t>EventValidation</a:t>
            </a:r>
            <a:r>
              <a:rPr lang="en-US" sz="1200" b="1" u="sng" dirty="0" smtClean="0"/>
              <a:t> Field</a:t>
            </a:r>
            <a:endParaRPr lang="en-US" sz="1000" b="1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Evidence of Hidden Controls &amp; Type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1696"/>
            <a:ext cx="8229600" cy="4698000"/>
          </a:xfrm>
        </p:spPr>
        <p:txBody>
          <a:bodyPr/>
          <a:lstStyle/>
          <a:p>
            <a:r>
              <a:rPr lang="en-US" sz="2000" b="1" u="sng" dirty="0" smtClean="0">
                <a:solidFill>
                  <a:schemeClr val="tx1"/>
                </a:solidFill>
              </a:rPr>
              <a:t>Visible/Enabled Controls:</a:t>
            </a:r>
          </a:p>
          <a:p>
            <a:endParaRPr lang="en-US" u="sng" dirty="0" smtClean="0">
              <a:solidFill>
                <a:schemeClr val="tx1"/>
              </a:solidFill>
            </a:endParaRPr>
          </a:p>
          <a:p>
            <a:endParaRPr lang="en-US" u="sng" dirty="0" smtClean="0">
              <a:solidFill>
                <a:schemeClr val="tx1"/>
              </a:solidFill>
            </a:endParaRPr>
          </a:p>
          <a:p>
            <a:endParaRPr lang="en-US" u="sng" dirty="0" smtClean="0">
              <a:solidFill>
                <a:schemeClr val="tx1"/>
              </a:solidFill>
            </a:endParaRPr>
          </a:p>
          <a:p>
            <a:endParaRPr lang="en-US" u="sng" dirty="0" smtClean="0">
              <a:solidFill>
                <a:schemeClr val="tx1"/>
              </a:solidFill>
            </a:endParaRPr>
          </a:p>
          <a:p>
            <a:endParaRPr lang="en-US" u="sng" dirty="0" smtClean="0">
              <a:solidFill>
                <a:schemeClr val="tx1"/>
              </a:solidFill>
            </a:endParaRPr>
          </a:p>
          <a:p>
            <a:r>
              <a:rPr lang="en-US" sz="2000" b="1" u="sng" dirty="0" smtClean="0">
                <a:solidFill>
                  <a:schemeClr val="tx1"/>
                </a:solidFill>
              </a:rPr>
              <a:t>Invisible / Disabled Controls (</a:t>
            </a:r>
            <a:r>
              <a:rPr lang="en-US" sz="2000" b="1" u="sng" dirty="0" smtClean="0">
                <a:solidFill>
                  <a:srgbClr val="FF0000"/>
                </a:solidFill>
              </a:rPr>
              <a:t>Properties in </a:t>
            </a:r>
            <a:r>
              <a:rPr lang="en-US" sz="2000" b="1" u="sng" dirty="0" err="1" smtClean="0">
                <a:solidFill>
                  <a:srgbClr val="FF0000"/>
                </a:solidFill>
              </a:rPr>
              <a:t>Viewstate</a:t>
            </a:r>
            <a:r>
              <a:rPr lang="en-US" sz="2000" b="1" u="sng" dirty="0" smtClean="0">
                <a:solidFill>
                  <a:schemeClr val="tx1"/>
                </a:solidFill>
              </a:rPr>
              <a:t>):</a:t>
            </a:r>
          </a:p>
          <a:p>
            <a:endParaRPr lang="en-US" u="sng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1464864"/>
            <a:ext cx="3285133" cy="20980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1464864"/>
            <a:ext cx="2819400" cy="213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2007789"/>
            <a:ext cx="24003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7"/>
          <p:cNvSpPr txBox="1">
            <a:spLocks noChangeArrowheads="1"/>
          </p:cNvSpPr>
          <p:nvPr/>
        </p:nvSpPr>
        <p:spPr>
          <a:xfrm>
            <a:off x="6324600" y="1312464"/>
            <a:ext cx="2743200" cy="304800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buSzPct val="70000"/>
            </a:pPr>
            <a:r>
              <a:rPr lang="en-US" sz="1600" b="1" u="sng" dirty="0" err="1" smtClean="0"/>
              <a:t>EventValidation</a:t>
            </a:r>
            <a:endParaRPr lang="en-US" sz="1600" b="1" u="sng" dirty="0" smtClean="0"/>
          </a:p>
          <a:p>
            <a:pPr marL="342900" lvl="0" indent="-342900">
              <a:spcBef>
                <a:spcPct val="20000"/>
              </a:spcBef>
              <a:buSzPct val="70000"/>
            </a:pPr>
            <a:r>
              <a:rPr lang="en-US" sz="1600" b="1" u="sng" dirty="0" smtClean="0"/>
              <a:t>(</a:t>
            </a:r>
            <a:r>
              <a:rPr lang="en-US" sz="1600" b="1" u="sng" dirty="0" err="1" smtClean="0"/>
              <a:t>Viewstate</a:t>
            </a:r>
            <a:r>
              <a:rPr lang="en-US" sz="1600" b="1" u="sng" dirty="0" smtClean="0"/>
              <a:t> Decoder):</a:t>
            </a:r>
          </a:p>
        </p:txBody>
      </p:sp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4063624"/>
            <a:ext cx="3276600" cy="20372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05200" y="4082674"/>
            <a:ext cx="2833099" cy="2038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00800" y="4749424"/>
            <a:ext cx="2362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Rectangle 7"/>
          <p:cNvSpPr txBox="1">
            <a:spLocks noChangeArrowheads="1"/>
          </p:cNvSpPr>
          <p:nvPr/>
        </p:nvSpPr>
        <p:spPr>
          <a:xfrm>
            <a:off x="6324600" y="4063624"/>
            <a:ext cx="2743200" cy="304800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buSzPct val="70000"/>
            </a:pPr>
            <a:r>
              <a:rPr lang="en-US" sz="1600" b="1" u="sng" dirty="0" err="1" smtClean="0"/>
              <a:t>EventValidation</a:t>
            </a:r>
            <a:endParaRPr lang="en-US" sz="1600" b="1" u="sng" dirty="0" smtClean="0"/>
          </a:p>
          <a:p>
            <a:pPr marL="342900" lvl="0" indent="-342900">
              <a:spcBef>
                <a:spcPct val="20000"/>
              </a:spcBef>
              <a:buSzPct val="70000"/>
            </a:pPr>
            <a:r>
              <a:rPr lang="en-US" sz="1600" b="1" u="sng" dirty="0" smtClean="0"/>
              <a:t>(</a:t>
            </a:r>
            <a:r>
              <a:rPr lang="en-US" sz="1600" b="1" u="sng" dirty="0" err="1" smtClean="0"/>
              <a:t>Viewstate</a:t>
            </a:r>
            <a:r>
              <a:rPr lang="en-US" sz="1600" b="1" u="sng" dirty="0" smtClean="0"/>
              <a:t> Decoder):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d1nr5wevwcuzuv.cloudfront.net/product_photos/1638045/24_Bannor_Building_Blocks_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6412" y="2197277"/>
            <a:ext cx="6453094" cy="4585662"/>
          </a:xfrm>
          <a:prstGeom prst="rect">
            <a:avLst/>
          </a:prstGeom>
          <a:noFill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09184" y="285956"/>
            <a:ext cx="8923337" cy="86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noProof="0" dirty="0" smtClean="0">
                <a:latin typeface="Arial" pitchFamily="34" charset="0"/>
                <a:ea typeface="+mj-ea"/>
                <a:cs typeface="Arial" pitchFamily="34" charset="0"/>
              </a:rPr>
              <a:t>Server Controls / Props</a:t>
            </a: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: Application Building Blocks</a:t>
            </a:r>
            <a:endParaRPr kumimoji="0" lang="en-GB" sz="6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026" name="AutoShape 2" descr="data:image/jpeg;base64,/9j/4AAQSkZJRgABAQAAAQABAAD/2wCEAAkGBxQPERQUEBQVFBUVFBUVFxYXFBQXFBQUFxUWFhQUFRQYHSggGBolHRUUITEhJSkrLi4uFx8zODMsNygtLisBCgoKDg0OGhAQGiwkICYsLCwsLCwsLCwsLCwsLCwsLCwsLCwsLCwsLCwsLCwsLCwsLCwsLCwsLCwsLCwsLCwsLP/AABEIAMIBAwMBIgACEQEDEQH/xAAcAAEAAQUBAQAAAAAAAAAAAAAAAQIEBQYHAwj/xABJEAACAQICBgYGBQgIBwEAAAAAAQIDEQQhBQYSMUFRYXGBkaHBBxMiMrHRQlKS0vAUFiNDYnKCwhUkM1Njk7Lhc4Oio9Pi8VT/xAAZAQEAAwEBAAAAAAAAAAAAAAAAAgMEAQX/xAArEQACAgEDAwIGAgMAAAAAAAAAAQIRAwQhMRJBURMyFCIzYXGBkfBSYqH/2gAMAwEAAhEDEQA/AO0UonukUwRWiTZFIkAESQAAAAAAAAAAAAAAAAAAAAAAAAAAAAAAAAAAIAAABwoki3qRLpo8pokjhYumC4cQdBeIkhEkDqAAB0AAAAAAAAAAEAAAA4DWtKa3Rw9WVN029njtJX8DZTlmty/rlbpt5FOebhG0X6eCnKmZ3F+kBQts0W785pcL8ixl6THa6oLc37/J25Gn6Se7+Excnl2T+KKYZZNcmh4YLsd41f0n+V4eFVxUXK90ndKztvMga36PZXwFLrl/qZshrjujFPaTQAB0iAQSAAAAAAAAAACiSKgzpw8WgV2BKzh6EkEkCQBAB0kEAHLJBAAsAACwCA2dOBkENg6CpHLdd3bGz6o/6UzqKOYekOjV/LL0lTkpQi/alKLT93gnlkjLqvZ+zTpPf+jV9KO3fG3eYqUsn/H8UZLE4evUSv6mPbUfG/I8YaJqP9bTV3whN7+0ywyRS3ZucJXwdb9HDvo+l1z/ANTNmNd1Cw3qsDSjtbT9pt22Vdye5XeRsFz0YbxTPLye9lRBFyLk6IFSJKSUcBJJFxcAkghsgAquRcpuSjoKgQScBAJAOAkpuLgWVApuLgWSCLi4FkgpABULlIudoEspbDZSKBJNykk6CpHP9fHbFRf+HH4s39M5/wCkTKvTf+H8GzHrfpfs2aH6v6NZcr27bHjTv4lEZbium/x4HkM9jg6jqa/6pT7V4mauYHUx/wBUj+9L4mdPewfTj+Dwc/1JfkkEAtKiokpFzgKrkXIuUtnaBVci5TcAFZJQmTcAruTcoTJucBVcEXAOEJknmmTc7RwquLlNyGxQJczyniUldp27PmVT3Fhi5XhJdDM2XLKLpF+OCktz2elYcmUf0vDkzBTeXaUN2M3xOQ0ehA2SnpOEmlndu3DeXlzT8NU9uP7yfibczVp8ryJ2Z82NQaokEXFzSUkkEORYS0rFfRk+xEJTjHlkoxcuBjNKKnJxs8uVvM1vWGlDGOLlKcXFWyUXln8y40piozm5Wmr/ALEnu6kWVKSnJRiptu9lsTV7ZvNpI8zLOU21yrN+KKhT4Zh1q9Tb/tandD7pXHVqHCtV/wC39w2GOj6n93Pw+Z6rR9T+7l3w+8QWGf8Aj/wsef8A2KdFV/yakqcdppXzcs3fnZGSwWlXOajbe+bZqmk9PUcLUdKttqatdKO1vV1mixpa+YWnNOG05LP2otLkXQWRNIpkoyTZ1G4OdL0oU084xa6FJPvv0Gx6r64UNIylCjtKcI7TTWVr2umt56KkmY3CS7Gx3LbSOMVGG01fNJLdn1lwYXWif6OP7/wT+ZHLJxg2juOPVJJltLWCe9RjbtfmU/nHL6q8fmYmL3nlLeeb6+Tyb/Rh4M5+cLW+Hx+Z7VtYYxws8QrNQdlZ5N3S49L8DWcROyb/AGWY3SlX1WgqXOpNy7G5y8kXYMs5N2yvJigqpGRXpNgldx/6X8z3h6SqT+j8TkdaWSPSDvvLHlkd9CB16j6SaEsrLLpfyLuh6QcNJ5tJLfZttdljieGftS/e8j2oPKXb8WceeSOfDwZ9FYPSVOtCNSnNOMldPd4MGtan6Ei8FQclm4Xfa2/MFyyTa4MzjBOrNrTKkURKkXlBUQyHKxJyzpRVfssx1Sd01zuWmN1qoRTUdupvXsxy73a/Ya7Q1whe1anUpdNvWQ745rtSMepTbtGrCtqZldrL8ciG20zB4jWrDU73q3z3RjJ8ehGPq6+0F7kKs/4VH/U0Y0m+xqNqpxzunbPgbemaDqdi3pONSUP0SpyimpLabUk2nk0lufPcb8o2Ru0sHFO0ZNTJNpC5DZVYixrMxb41/op/uS+DNGoyy38zecfVj6uaclfYlldX91nPadWy7Dz9Z7kbdLwy8VTfnyL7QlT9PHt+Bh1U39nxL3QddKvByaSu7tuyWT3tmbH71+UaMi+V/g3Yk8Y4ym8lUg3+/G/xPJ6XoL9dT+3E9i0eZTOS6/54+r0f+OC8zn6qe031LzN514xUJ42u4SjJNJpppqzjH5PuOfxeT6b/ACMsn8zNkNoo9Jz+HkjpfoNV6+JfKlFd8/8AY5dz/HE6r6DGlPFXaTcaKXTnUvbwEfcjmT2s64YDWqXs010yfdb5mfsa/rlS2aEq91ajCcnF/SWTsnweXiW54uWNpFGFpTTZgUymTNTp68w3SoVeuLhJeLT8D2WvGG+l62PXSk/GNzy/Tl4PRtGZ0vU2aNR8oSLDXqfqtH4Gl/hbT7ofORjdM614WpQmoVLtpK2zJPer5NFGumnKeNjh5UfdVCEbcYzU5qUfBZ9RfgTSbZXPeS/ZrFfcuw9KXHoPOvfLrRMJfjsJPgmiMIs31+Rd4KltXXN272WWEln2s2HVDDetxVKPOor9Sd38CMgnSO4aPperpU4L6MIx7kgem0D0kqVHlN2esYlaiVqJE8iMpUrCVsiaTWe4wf5Xm0sln3GR0pV2ab6cjBUzzskn1JI14o7OzmuueqawNN16FVulFqLhP347T2Vsy+krtZPPpZp+Fx8r2U5L+J7jePS9pD2KOHT95upPqj7ME+tuT/hOZRysyeNOi1y8mdxmKbttSbz3tu5arEZ5cUvIudHYONZXquSjdW2bXb436PxwNnwOCpU1+jgul75Nc9p5huixIyXow01HAqqq8ZpVXSs0l7Ozt7Tkr3+kty4HYaUlOKlFqUWrpp3TT4pnD69GzXLh8jPaqa0ywktmd5UW84/Shf6UPNcS7HmrZmfLgvdcnVNkwWuunP6Owk61m3eMF0ObttdnyMfrlrnSw1GKoVYOpWjtRldexB3W3bndNJPinyscl1q1jniMPKE8RKom4PZdRtO0lnboL3LbYzRhvuVVdb4N32ZN3vdvNvfds8vz2k91Ff5n/qadGquZsOidVcZi4esw+HnUhe20ti17J2zfJrvMkodXKNykl3MktdJ/3Mf8x/dD1tlNOM6ainvs235FH5g6R/8AyVPtUvvmM0nq7isNJRrUKkJNbSVk8rtXvFtcGQ9NR3on1J7Jl9idPQcJK084tdWW9G0YXSFL1VNyjJtwi37S3uKe451PR9az/RT3cjaKFdRpwTUk4wimtmWTUUnuXWV55NpUyWOCvdGQxlPDVbtwmm8tpTzV+wxkdBYZcKz/AOYvuGyYbVjF1IxlChNxklJPbhZxaumry5Hv+Z2Ne7Dy/wA2l5zKYrMuL/gk5Yu7X8mrLQeFX6uo/wDmy/2MnoerTwikqNNxu025SnJu27Ns9cVoutSk4SpPajvScJW3b2pW48zy/Jav9zLvp/eOSlPhtnUodjqOpGk54uhOVT6FVwXOyhCWb4+8eXpKqbGjMS+cYR+1UgjVtVcXWwsfqXm5bDkrO8YrNJ2+iZL0naWhW0TJ0371alCSvnGSe24vuTPSwZlKFXuYMuJqdrizjGHqZoYjeeVPee2JjmQlyaI8FnCF5Jc2l3s6Hi8NCaSlGL2UkrpZJbkjRtHUtrEUlzqQ8JJv4G+yiYdXJqSo1aaKpltDQ9CUVtU8+idRfCRby1bw827SrQ6p7S/6kzMQVrLo+J4rKRlWafkv9OL7GLp6mQTWxiZq7+lCLWeXCxtOrOqzwU9udVTnnbZjsqz473meGCzqwX7Sfdn5G4YWG1OK5yXxL4ZZz2bKMkIxM0rgufVEHvHh2Xljxm7s9pOyLWUrK76zPlfYsijFaZq3ko8ixKqstqTfNnphKO3OK5vw4+BgVyka/bE07Xj0fVsVN4lYijCGxDKrtQVNJbtpJ5Z37TkeLws4SklGU0m0pRTcXbir2dutI+mddsP6zAYhcqe19hqf8pwycM+svyy9OSSR3Tw9SLbZYYCttRVlKNlbZkmmu/4mRwuMcHZ7vgecor8cvxY85Rs/MgpKRfKLiZ2NZNZZq346meFZbOad/wAcTFUMU6b6HvRkoVdpbSzXw6GGqCMdpbR/r43W9bn5PoNPq0nFtNWaujoE42zX4/2MPpLBxq57nz5f7EoSojOF7mrQXxPoD0QYpRwMtp2tUT/7cPkcIlQcW0+HjvzO4as4WjQw0IQ2s4xlJt32pOKztw6EWSyqG5ncOpUbVjNZFF2pxc+bvZdmWZpOuuGnpCrCpC0NmGxaTebu3dNLpNg9XCW6SKZ4P8JmTJmnPZ8FuOEIO1ycwxGrOIjuipfuyXnYx86EqcnGacXbc+o6hiqVk+C58zSsao1cTG69myTXNJydr9JTexsjK9jr2idIwpYShtyUUqNNXbt9BFhiteqUZWhCc1xllHuTzfbY02VeM7XclZJJPNJLJJckRLC5XVpLmmaJa2T2gZo6KC3mXmkdJwrTqyi2tuSaTVna/cW0fI8YUF0iraHX0PzKHk6nbL/RSVI9Km7sLDT9PbwCp3tt4udS/RTo0opdV6jfYXmEbnBN8W/iy0089mjQj/xZd8lH+QlCTTbXgj0pun/eTTv6JqLk+qXzsTVwU2/dl4eRlYN8y8pvJHXnmT9GBg9A6NquvGbpzUIXcpOLUYtxkopt9Nja27tdZl9V6N6M281KbTT3NJLf23Lmeg4Sd4twfLfH8dpTlvI7EJxx2jCVZNPIt6lS7yM7jNBVoK8Eqi/Za2vsysYB+847pLfF5Sv1Mp6GuUXRmnwzK6ChtVYvkm/LzN50LC9VdCb8LeZp2rtK21J5Lddm96vyhdqLvK2/O1ssjVpYXNGXVypMzGyCoHtWeNR54iWVuZj9I1LQfSXld5mI0nUvJLkYs0uTRjXBZxRlNCUs3J8Ml2/jxMai6paQ9XHZS4kdPH5rJ5XsZXSEFUpVIfXhKP2oteZyHQWqksTBTq7UIv3UvekvrZp2XxOiV8fNxbXI0+vrVVWS2V0WOa3dqizSNpMrWo9Fb3Vf8Ufunr+ZdDipv+P5FjPWHE2vePYeC1ircZW7DB83k1b9zLLU3CcabfXUn94ucPqzhqfu0l9qb8zCLTFaX6x9lvkUT0nU41J94ufljpNmhoKgv1UO1N/ElaDw6/U0fsR80ai8XKW+pP7TLaVKDd3m+bd2FY6fubhpDQ2H9XJOjRs1bKnBdzSui39Wqb2Y5KL2V0JZJdxgsBNKVo8U8vE2KtC7k+m/mWRumQkqaKqSLmmzxirFSnuJIgy21hq7NOXVY1qhgqcsFVrtP1sKiUXtOyV6e+PH3pGZ1qqez4mK2JQ0dVTVtpqSXG23DPo3XLscbUr8MdVdNeUY/CYjaL6hJ3y6/Bmv6Pnn3meofjuZglGj0btGQdV7P4uY2tLeukyF8jF4x2z6zsVZDsbdoPRdKWHpuTndxu7Sss2+Bqmu6hSxEYQvZU1vd85Sk3mbhoSX9XpLlTjfrsrlWP0XSr51acJtZJuKckuiW9HrvCpQSR5cczjNtnK4VUi8o1VbebfiNS8PL3VOH7s2/CVzH1dRpL+yrdkofzRfkZZ6WfY1x1UO5ltWo2w0X9ZyffN+SM3RsY3RFJ0YRpSttQSi7Xs3xavwMtSj/wDPkU9LWxCTt2MQ3GEmnayfYaisKm9p73n5m0aWnalK3HLvMDI6jseD1w8Tb9U6WU5dS835GoUVmb1q5T2aCf1m35eRfp1eQq1LqBlQAeiYC2xTtm9xrNaveTb5m2VIXRjcboOlW/tFcpy4evdMshk6eTCU66bsmm+SefcXtLC8zI4PQ1Gj/ZwjHqSXey89WluRLFi6Ecnk6jEvC3VrHNsVQUZySSybXczr1jmGsEfV4iql9dvvzM2uWyZfpHu0Y5xduB41aKfA9XVf4uec1fjY86jeWt3Ej2pb9x7STe9+BXBO2WZKxRTCy4eBO0uSPSnSXHM9XBEDo0fZ1Fbjf4M39aB2kpRm1tJOzScb2XU/E0bR+VSPX5HTcLfZj0RS8Ddo4KXVa8GPVSaqjB19E1o7lGa6HZ90svExldSh78Zw64u32ll4m7DZNT0sXwZ1nkuTR6uiniZqUl+jjZ2+vL7q8X431fRW3FwlG8WrNc0bX6srjSLYYlFUQlkbdnMMTqI09qhK37E7tdkt67blrU0bVoZVYOPTvi8nxWR1z1S5ESw8WrOKZRl0sJ8bF2PVzjzucq2eWbZd4LVeVVqVbJfV59Z0CnoahGW1GnFPov8ADgXUcPFcCGHSKG8tyeXVuSqOxrtDAbKSSyR6/kbM+qa5E+rRs2Mdmv8A5Gz0hhWuBnNhE7CFIWzBVcFGa9pdT4rtLWeGlT35rny60bPsLkUujF8CrJijMsjkcTStOSWxHpZgJSSOiYvQFGq05J5cFJpdyPTD6FoU/dpxvzau+9mZaWV8mhamKXBoWj6M5tbMJSV96Tt37jouBp7FOEeKir9fE9I0UtyK0jRiwqG5TlyuYBILikAAAixDRUAco8pxZpWs2hKs6rnTpualbdvTStmb0CvLjWRUyzHNwdo5V+bmLluoSXbBfGRXDVDFy3wt1zh5M6iClaOH3Lvip/Y5vDUrEcVT7Zt/CLLinqRX4zpLqcn/ACo6ADq0mLwReqyeTRo6i1Hvrx7Kbf8AMj2hqIvpV32U7fGTNzBJabEuxH4jJ5NXwmpVKElJ1KkrcPYS8Fc2OFBI9gWxhGHtVEJTlLllKgidkkEiJFgSACCQAAAAAAAAAAAAAAAAAAAAAAAAAAAAAAAAAAAAAAAAAAAAAAAAAAAAAAAAAAAAAAAAAAAAAAAAACCQAAAAAAAAAAAAAAAAAAAAAAAAAAAAAAAAAAAAAAAAAAAAAACAADh//9k=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Fingerprinting Server Controls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Control </a:t>
            </a:r>
            <a:r>
              <a:rPr lang="en-US" sz="2800" b="1" dirty="0" err="1" smtClean="0">
                <a:solidFill>
                  <a:schemeClr val="tx1"/>
                </a:solidFill>
              </a:rPr>
              <a:t>Viewstate</a:t>
            </a:r>
            <a:r>
              <a:rPr lang="en-US" sz="2800" b="1" dirty="0" smtClean="0">
                <a:solidFill>
                  <a:schemeClr val="tx1"/>
                </a:solidFill>
              </a:rPr>
              <a:t> Presence 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Collection of Properties for Each Control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Boolean, Numeric, Text, etc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Properties </a:t>
            </a:r>
            <a:r>
              <a:rPr lang="en-US" sz="2400" b="1" dirty="0" smtClean="0">
                <a:solidFill>
                  <a:schemeClr val="tx1"/>
                </a:solidFill>
              </a:rPr>
              <a:t>reloaded</a:t>
            </a:r>
            <a:r>
              <a:rPr lang="en-US" sz="2400" dirty="0" smtClean="0">
                <a:solidFill>
                  <a:schemeClr val="tx1"/>
                </a:solidFill>
              </a:rPr>
              <a:t> from the </a:t>
            </a:r>
            <a:r>
              <a:rPr lang="en-US" sz="2400" dirty="0" err="1" smtClean="0">
                <a:solidFill>
                  <a:schemeClr val="tx1"/>
                </a:solidFill>
              </a:rPr>
              <a:t>viewstate</a:t>
            </a:r>
            <a:endParaRPr lang="en-US" sz="24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en-US" sz="2800" b="1" dirty="0" smtClean="0">
              <a:solidFill>
                <a:schemeClr val="tx1"/>
              </a:solidFill>
            </a:endParaRPr>
          </a:p>
          <a:p>
            <a:r>
              <a:rPr lang="en-US" sz="2800" b="1" dirty="0" smtClean="0">
                <a:solidFill>
                  <a:schemeClr val="tx1"/>
                </a:solidFill>
              </a:rPr>
              <a:t>Rule of Thumb – Properties in </a:t>
            </a:r>
            <a:r>
              <a:rPr lang="en-US" sz="2800" b="1" dirty="0" err="1" smtClean="0">
                <a:solidFill>
                  <a:schemeClr val="tx1"/>
                </a:solidFill>
              </a:rPr>
              <a:t>Viewstate</a:t>
            </a:r>
            <a:endParaRPr lang="en-US" sz="2800" b="1" dirty="0" smtClean="0">
              <a:solidFill>
                <a:schemeClr val="tx1"/>
              </a:solidFill>
            </a:endParaRP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Programmatic value manipulation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Significant In-Design Modifications</a:t>
            </a:r>
          </a:p>
          <a:p>
            <a:pPr lvl="1"/>
            <a:endParaRPr lang="en-US" sz="2400" dirty="0" smtClean="0">
              <a:solidFill>
                <a:schemeClr val="tx1"/>
              </a:solidFill>
            </a:endParaRPr>
          </a:p>
          <a:p>
            <a:pPr lvl="1"/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Mapping </a:t>
            </a:r>
            <a:r>
              <a:rPr lang="en-GB" dirty="0" err="1" smtClean="0">
                <a:solidFill>
                  <a:schemeClr val="tx1"/>
                </a:solidFill>
              </a:rPr>
              <a:t>Viewstate</a:t>
            </a:r>
            <a:r>
              <a:rPr lang="en-GB" dirty="0" smtClean="0">
                <a:solidFill>
                  <a:schemeClr val="tx1"/>
                </a:solidFill>
              </a:rPr>
              <a:t> Reloaded Props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8250" y="1509411"/>
            <a:ext cx="666750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2848" y="3383024"/>
            <a:ext cx="6705600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9905" y="349924"/>
            <a:ext cx="7604190" cy="240065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GB" sz="5000" b="1" dirty="0" smtClean="0">
                <a:latin typeface="+mj-lt"/>
              </a:rPr>
              <a:t>Demo I:</a:t>
            </a:r>
          </a:p>
          <a:p>
            <a:pPr algn="ctr"/>
            <a:r>
              <a:rPr lang="en-GB" sz="5000" b="1" dirty="0" smtClean="0">
                <a:latin typeface="+mj-lt"/>
              </a:rPr>
              <a:t>Altering Server Side Properties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4038" y="2783739"/>
            <a:ext cx="5495925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3241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4550" y="590550"/>
            <a:ext cx="4914900" cy="567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3241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9905" y="349924"/>
            <a:ext cx="7604190" cy="31700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GB" sz="5000" b="1" dirty="0" smtClean="0">
                <a:latin typeface="+mj-lt"/>
              </a:rPr>
              <a:t>Demo II:</a:t>
            </a:r>
          </a:p>
          <a:p>
            <a:pPr algn="ctr"/>
            <a:r>
              <a:rPr lang="en-GB" sz="5000" b="1" dirty="0" smtClean="0">
                <a:latin typeface="+mj-lt"/>
              </a:rPr>
              <a:t>Inject / Override the </a:t>
            </a:r>
            <a:r>
              <a:rPr lang="en-GB" sz="5000" b="1" dirty="0" err="1" smtClean="0">
                <a:latin typeface="+mj-lt"/>
              </a:rPr>
              <a:t>GridView</a:t>
            </a:r>
            <a:r>
              <a:rPr lang="en-GB" sz="5000" b="1" dirty="0" smtClean="0">
                <a:latin typeface="+mj-lt"/>
              </a:rPr>
              <a:t> </a:t>
            </a:r>
            <a:r>
              <a:rPr lang="en-GB" sz="5000" b="1" dirty="0" err="1" smtClean="0">
                <a:latin typeface="+mj-lt"/>
              </a:rPr>
              <a:t>sqlDataSource</a:t>
            </a:r>
            <a:r>
              <a:rPr lang="en-GB" sz="5000" b="1" dirty="0" smtClean="0">
                <a:latin typeface="+mj-lt"/>
              </a:rPr>
              <a:t> and key fields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4638" y="3576165"/>
            <a:ext cx="3514725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3241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4550" y="585788"/>
            <a:ext cx="4914900" cy="568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3241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9905" y="349924"/>
            <a:ext cx="7604190" cy="240065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GB" sz="5000" b="1" dirty="0" smtClean="0">
                <a:latin typeface="+mj-lt"/>
              </a:rPr>
              <a:t>Demo III:</a:t>
            </a:r>
          </a:p>
          <a:p>
            <a:pPr algn="ctr"/>
            <a:r>
              <a:rPr lang="en-GB" sz="5000" b="1" dirty="0" smtClean="0">
                <a:latin typeface="+mj-lt"/>
              </a:rPr>
              <a:t>Executing Application Attacks via </a:t>
            </a:r>
            <a:r>
              <a:rPr lang="en-GB" sz="5000" b="1" dirty="0" err="1" smtClean="0">
                <a:latin typeface="+mj-lt"/>
              </a:rPr>
              <a:t>Viewstate</a:t>
            </a:r>
            <a:endParaRPr lang="en-GB" sz="5000" b="1" dirty="0" smtClean="0">
              <a:latin typeface="+mj-lt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3" y="2750581"/>
            <a:ext cx="7381875" cy="384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3241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90500"/>
            <a:ext cx="68580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3241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Overriding Control Properties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Reusing Valid </a:t>
            </a:r>
            <a:r>
              <a:rPr lang="en-US" sz="2800" b="1" dirty="0" err="1" smtClean="0">
                <a:solidFill>
                  <a:schemeClr val="tx1"/>
                </a:solidFill>
              </a:rPr>
              <a:t>Viewstates</a:t>
            </a:r>
            <a:endParaRPr lang="en-US" sz="2800" b="1" dirty="0" smtClean="0">
              <a:solidFill>
                <a:schemeClr val="tx1"/>
              </a:solidFill>
            </a:endParaRP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MAC Compatibility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Mining Sources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Structure Similarity</a:t>
            </a:r>
          </a:p>
          <a:p>
            <a:pPr lvl="1"/>
            <a:endParaRPr lang="en-US" sz="2800" b="1" dirty="0" smtClean="0">
              <a:solidFill>
                <a:schemeClr val="tx1"/>
              </a:solidFill>
            </a:endParaRPr>
          </a:p>
          <a:p>
            <a:r>
              <a:rPr lang="en-US" sz="2800" b="1" dirty="0" smtClean="0">
                <a:solidFill>
                  <a:schemeClr val="tx1"/>
                </a:solidFill>
              </a:rPr>
              <a:t>Reconstructing Unsigned </a:t>
            </a:r>
            <a:r>
              <a:rPr lang="en-US" sz="2800" b="1" dirty="0" err="1" smtClean="0">
                <a:solidFill>
                  <a:schemeClr val="tx1"/>
                </a:solidFill>
              </a:rPr>
              <a:t>Viewstates</a:t>
            </a:r>
            <a:endParaRPr lang="en-US" sz="2800" b="1" dirty="0" smtClean="0">
              <a:solidFill>
                <a:schemeClr val="tx1"/>
              </a:solidFill>
            </a:endParaRP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Structure and Order of Properties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Insertion of Value Pair Blocks</a:t>
            </a:r>
          </a:p>
          <a:p>
            <a:pPr lvl="1"/>
            <a:endParaRPr lang="en-US" sz="2400" dirty="0" smtClean="0">
              <a:solidFill>
                <a:schemeClr val="tx1"/>
              </a:solidFill>
            </a:endParaRPr>
          </a:p>
          <a:p>
            <a:pPr lvl="1"/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bookriot.com/wp-content/uploads/2012/10/stashvaultteachingliteracyhidden-door.I-can%E2%80%99t-get-enough-secret-doors.This-is-an-old-school-vintage-bookcase-door.-I8217d-like-to-see-what-it-looks-like-when-the-door-is-closed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2360"/>
            <a:ext cx="9144001" cy="6858001"/>
          </a:xfrm>
          <a:prstGeom prst="rect">
            <a:avLst/>
          </a:prstGeom>
          <a:noFill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64023" y="818228"/>
            <a:ext cx="8229600" cy="86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Hidden</a:t>
            </a:r>
            <a:r>
              <a:rPr kumimoji="0" lang="en-US" sz="60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Web Controls:</a:t>
            </a:r>
            <a:endParaRPr kumimoji="0" lang="he-IL" sz="6000" b="1" i="0" u="none" strike="noStrike" kern="1200" cap="none" spc="0" normalizeH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Archetypes</a:t>
            </a:r>
            <a:endParaRPr kumimoji="0" lang="en-GB" sz="6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Dormant Server Web Controls, 1 of 3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Commented Out Controls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Commented out using HTML comments (&lt;!-- --&gt;)</a:t>
            </a:r>
          </a:p>
          <a:p>
            <a:pPr lvl="1"/>
            <a:r>
              <a:rPr lang="en-US" sz="2400" b="1" dirty="0" smtClean="0">
                <a:solidFill>
                  <a:schemeClr val="tx1"/>
                </a:solidFill>
              </a:rPr>
              <a:t>Rendered inside an HTML comment</a:t>
            </a:r>
            <a:r>
              <a:rPr lang="en-US" sz="2400" dirty="0" smtClean="0">
                <a:solidFill>
                  <a:schemeClr val="tx1"/>
                </a:solidFill>
              </a:rPr>
              <a:t>, but the server code is still active.</a:t>
            </a:r>
          </a:p>
          <a:p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846715" y="3242488"/>
            <a:ext cx="7834620" cy="914400"/>
          </a:xfrm>
          <a:prstGeom prst="rect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36000" rIns="0" bIns="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4400" y="3265503"/>
            <a:ext cx="46577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9215" y="3623488"/>
            <a:ext cx="40100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4385488"/>
            <a:ext cx="356235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62400" y="4385488"/>
            <a:ext cx="4800600" cy="16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Dormant Server Web Controls, 2 of 3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Disabled Controls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The control </a:t>
            </a:r>
            <a:r>
              <a:rPr lang="en-US" sz="2400" b="1" dirty="0" smtClean="0">
                <a:solidFill>
                  <a:schemeClr val="tx1"/>
                </a:solidFill>
              </a:rPr>
              <a:t>enabled</a:t>
            </a:r>
            <a:r>
              <a:rPr lang="en-US" sz="2400" dirty="0" smtClean="0">
                <a:solidFill>
                  <a:schemeClr val="tx1"/>
                </a:solidFill>
              </a:rPr>
              <a:t> property is set to </a:t>
            </a:r>
            <a:r>
              <a:rPr lang="en-US" sz="2400" b="1" dirty="0" smtClean="0">
                <a:solidFill>
                  <a:schemeClr val="tx1"/>
                </a:solidFill>
              </a:rPr>
              <a:t>false</a:t>
            </a:r>
            <a:r>
              <a:rPr lang="en-US" sz="2400" dirty="0" smtClean="0">
                <a:solidFill>
                  <a:schemeClr val="tx1"/>
                </a:solidFill>
              </a:rPr>
              <a:t> (Server)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Rendered with the </a:t>
            </a:r>
            <a:r>
              <a:rPr lang="en-US" sz="2400" b="1" dirty="0" smtClean="0">
                <a:solidFill>
                  <a:schemeClr val="tx1"/>
                </a:solidFill>
              </a:rPr>
              <a:t>disabled</a:t>
            </a:r>
            <a:r>
              <a:rPr lang="en-US" sz="2400" dirty="0" smtClean="0">
                <a:solidFill>
                  <a:schemeClr val="tx1"/>
                </a:solidFill>
              </a:rPr>
              <a:t>="disabled" HTML property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Rendered </a:t>
            </a:r>
            <a:r>
              <a:rPr lang="en-US" sz="2400" b="1" dirty="0" smtClean="0">
                <a:solidFill>
                  <a:schemeClr val="tx1"/>
                </a:solidFill>
              </a:rPr>
              <a:t>without</a:t>
            </a:r>
            <a:r>
              <a:rPr lang="en-US" sz="2400" dirty="0" smtClean="0">
                <a:solidFill>
                  <a:schemeClr val="tx1"/>
                </a:solidFill>
              </a:rPr>
              <a:t> an input </a:t>
            </a:r>
            <a:r>
              <a:rPr lang="en-US" sz="2400" dirty="0" err="1" smtClean="0">
                <a:solidFill>
                  <a:schemeClr val="tx1"/>
                </a:solidFill>
              </a:rPr>
              <a:t>postback</a:t>
            </a:r>
            <a:r>
              <a:rPr lang="en-US" sz="2400" dirty="0" smtClean="0">
                <a:solidFill>
                  <a:schemeClr val="tx1"/>
                </a:solidFill>
              </a:rPr>
              <a:t> method</a:t>
            </a:r>
          </a:p>
          <a:p>
            <a:pPr lvl="1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46715" y="3250448"/>
            <a:ext cx="7834620" cy="500485"/>
          </a:xfrm>
          <a:prstGeom prst="rect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36000" rIns="0" bIns="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0530" y="3288853"/>
            <a:ext cx="15240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60350" y="3328478"/>
            <a:ext cx="16192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0530" y="3596093"/>
            <a:ext cx="77724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213" y="4012448"/>
            <a:ext cx="3457575" cy="173355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Dormant Server Web Controls, 3 of 3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Invisible Controls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The control </a:t>
            </a:r>
            <a:r>
              <a:rPr lang="en-US" sz="2400" b="1" dirty="0" smtClean="0">
                <a:solidFill>
                  <a:schemeClr val="tx1"/>
                </a:solidFill>
              </a:rPr>
              <a:t>visible</a:t>
            </a:r>
            <a:r>
              <a:rPr lang="en-US" sz="2400" dirty="0" smtClean="0">
                <a:solidFill>
                  <a:schemeClr val="tx1"/>
                </a:solidFill>
              </a:rPr>
              <a:t> property is set to </a:t>
            </a:r>
            <a:r>
              <a:rPr lang="en-US" sz="2400" b="1" dirty="0" smtClean="0">
                <a:solidFill>
                  <a:schemeClr val="tx1"/>
                </a:solidFill>
              </a:rPr>
              <a:t>false</a:t>
            </a:r>
          </a:p>
          <a:p>
            <a:pPr lvl="1"/>
            <a:r>
              <a:rPr lang="en-US" sz="2400" b="1" dirty="0" smtClean="0">
                <a:solidFill>
                  <a:schemeClr val="tx1"/>
                </a:solidFill>
              </a:rPr>
              <a:t>Not rendered </a:t>
            </a:r>
            <a:r>
              <a:rPr lang="en-US" sz="2400" dirty="0" smtClean="0">
                <a:solidFill>
                  <a:schemeClr val="tx1"/>
                </a:solidFill>
              </a:rPr>
              <a:t>in the presentation layer, but the </a:t>
            </a:r>
            <a:r>
              <a:rPr lang="en-US" sz="2400" b="1" dirty="0" smtClean="0">
                <a:solidFill>
                  <a:schemeClr val="tx1"/>
                </a:solidFill>
              </a:rPr>
              <a:t>code</a:t>
            </a:r>
            <a:r>
              <a:rPr lang="en-US" sz="2400" dirty="0" smtClean="0">
                <a:solidFill>
                  <a:schemeClr val="tx1"/>
                </a:solidFill>
              </a:rPr>
              <a:t> is still </a:t>
            </a:r>
            <a:r>
              <a:rPr lang="en-US" sz="2400" b="1" dirty="0" smtClean="0">
                <a:solidFill>
                  <a:schemeClr val="tx1"/>
                </a:solidFill>
              </a:rPr>
              <a:t>active</a:t>
            </a:r>
          </a:p>
          <a:p>
            <a:pPr lvl="1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46715" y="3000072"/>
            <a:ext cx="7834620" cy="307240"/>
          </a:xfrm>
          <a:prstGeom prst="rect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36000" rIns="0" bIns="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9830" y="3059052"/>
            <a:ext cx="16383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91125" y="3459712"/>
            <a:ext cx="3495675" cy="222885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50" y="3459712"/>
            <a:ext cx="3343275" cy="265747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Dormant Events of Web Controls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b="1" dirty="0" smtClean="0">
                <a:solidFill>
                  <a:schemeClr val="tx1"/>
                </a:solidFill>
              </a:rPr>
              <a:t>Dormant Events of Visible Controls</a:t>
            </a:r>
          </a:p>
          <a:p>
            <a:pPr lvl="1"/>
            <a:r>
              <a:rPr lang="en-US" sz="2800" b="1" dirty="0" smtClean="0">
                <a:solidFill>
                  <a:schemeClr val="tx1"/>
                </a:solidFill>
              </a:rPr>
              <a:t>Declarative</a:t>
            </a:r>
            <a:r>
              <a:rPr lang="en-US" sz="2800" dirty="0" smtClean="0">
                <a:solidFill>
                  <a:schemeClr val="tx1"/>
                </a:solidFill>
              </a:rPr>
              <a:t>: Optional events of controls with multiple events</a:t>
            </a:r>
          </a:p>
          <a:p>
            <a:pPr lvl="1"/>
            <a:r>
              <a:rPr lang="en-US" sz="2800" b="1" dirty="0" smtClean="0">
                <a:solidFill>
                  <a:schemeClr val="tx1"/>
                </a:solidFill>
              </a:rPr>
              <a:t>Programmatic</a:t>
            </a:r>
            <a:r>
              <a:rPr lang="en-US" sz="2800" dirty="0" smtClean="0">
                <a:solidFill>
                  <a:schemeClr val="tx1"/>
                </a:solidFill>
              </a:rPr>
              <a:t>: Optional event listeners registered in the code level for controls with at least one active event</a:t>
            </a:r>
          </a:p>
          <a:p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i1.ytimg.com/vi/BqH65q1AJ78/maxres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72675" y="-1"/>
            <a:ext cx="12192000" cy="6858001"/>
          </a:xfrm>
          <a:prstGeom prst="rect">
            <a:avLst/>
          </a:prstGeom>
          <a:noFill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64023" y="1527924"/>
            <a:ext cx="8229600" cy="86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Dormant</a:t>
            </a:r>
            <a:r>
              <a:rPr kumimoji="0" lang="en-US" sz="60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&amp; Invisible Control Execution</a:t>
            </a:r>
            <a:endParaRPr kumimoji="0" lang="en-GB" sz="6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>
                <a:solidFill>
                  <a:schemeClr val="tx1"/>
                </a:solidFill>
              </a:rPr>
              <a:t>Commented</a:t>
            </a:r>
            <a:r>
              <a:rPr lang="en-GB" dirty="0" smtClean="0">
                <a:solidFill>
                  <a:schemeClr val="tx1"/>
                </a:solidFill>
              </a:rPr>
              <a:t> Control Event Execution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u="sng" dirty="0" smtClean="0">
                <a:solidFill>
                  <a:schemeClr val="tx1"/>
                </a:solidFill>
              </a:rPr>
              <a:t>Prerequisites</a:t>
            </a:r>
            <a:r>
              <a:rPr lang="en-US" sz="2600" u="sng" dirty="0" smtClean="0">
                <a:solidFill>
                  <a:schemeClr val="tx1"/>
                </a:solidFill>
              </a:rPr>
              <a:t> </a:t>
            </a:r>
            <a:r>
              <a:rPr lang="en-US" sz="2600" b="1" u="sng" dirty="0" smtClean="0">
                <a:solidFill>
                  <a:schemeClr val="tx1"/>
                </a:solidFill>
              </a:rPr>
              <a:t>(</a:t>
            </a:r>
            <a:r>
              <a:rPr lang="en-US" sz="2600" b="1" u="sng" dirty="0" err="1" smtClean="0">
                <a:solidFill>
                  <a:schemeClr val="tx1"/>
                </a:solidFill>
              </a:rPr>
              <a:t>ASP.Net</a:t>
            </a:r>
            <a:r>
              <a:rPr lang="en-US" sz="2600" b="1" u="sng" dirty="0" smtClean="0">
                <a:solidFill>
                  <a:schemeClr val="tx1"/>
                </a:solidFill>
              </a:rPr>
              <a:t>) </a:t>
            </a:r>
            <a:r>
              <a:rPr lang="en-US" sz="2600" dirty="0" smtClean="0">
                <a:solidFill>
                  <a:schemeClr val="tx1"/>
                </a:solidFill>
              </a:rPr>
              <a:t>- Commented Out Controls: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Comment server control using HTML comments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Event code does not include privilege validation</a:t>
            </a: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r>
              <a:rPr lang="en-US" sz="2600" b="1" u="sng" dirty="0" smtClean="0">
                <a:solidFill>
                  <a:schemeClr val="tx1"/>
                </a:solidFill>
              </a:rPr>
              <a:t>Process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“</a:t>
            </a:r>
            <a:r>
              <a:rPr lang="en-US" sz="2200" b="1" dirty="0" smtClean="0">
                <a:solidFill>
                  <a:schemeClr val="tx1"/>
                </a:solidFill>
              </a:rPr>
              <a:t>uncomment</a:t>
            </a:r>
            <a:r>
              <a:rPr lang="en-US" sz="2200" dirty="0" smtClean="0">
                <a:solidFill>
                  <a:schemeClr val="tx1"/>
                </a:solidFill>
              </a:rPr>
              <a:t>” the HTML control and execute the event, or send the appropriate values directly.</a:t>
            </a: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r>
              <a:rPr lang="en-US" sz="2600" b="1" u="sng" dirty="0" smtClean="0">
                <a:solidFill>
                  <a:schemeClr val="tx1"/>
                </a:solidFill>
              </a:rPr>
              <a:t>Advantages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Exploit works </a:t>
            </a:r>
            <a:r>
              <a:rPr lang="en-US" sz="2200" b="1" dirty="0" smtClean="0">
                <a:solidFill>
                  <a:schemeClr val="tx1"/>
                </a:solidFill>
              </a:rPr>
              <a:t>despite</a:t>
            </a:r>
            <a:r>
              <a:rPr lang="en-US" sz="2200" dirty="0" smtClean="0">
                <a:solidFill>
                  <a:schemeClr val="tx1"/>
                </a:solidFill>
              </a:rPr>
              <a:t> the </a:t>
            </a:r>
            <a:r>
              <a:rPr lang="en-US" sz="2200" b="1" u="sng" dirty="0" err="1" smtClean="0">
                <a:solidFill>
                  <a:schemeClr val="tx1"/>
                </a:solidFill>
              </a:rPr>
              <a:t>Viewstate</a:t>
            </a:r>
            <a:r>
              <a:rPr lang="en-US" sz="2200" b="1" u="sng" dirty="0" smtClean="0">
                <a:solidFill>
                  <a:schemeClr val="tx1"/>
                </a:solidFill>
              </a:rPr>
              <a:t> MAC </a:t>
            </a:r>
            <a:r>
              <a:rPr lang="en-US" sz="2200" dirty="0" smtClean="0">
                <a:solidFill>
                  <a:schemeClr val="tx1"/>
                </a:solidFill>
              </a:rPr>
              <a:t>AND </a:t>
            </a:r>
            <a:r>
              <a:rPr lang="en-US" sz="2200" b="1" u="sng" dirty="0" err="1" smtClean="0">
                <a:solidFill>
                  <a:schemeClr val="tx1"/>
                </a:solidFill>
              </a:rPr>
              <a:t>EventValidation</a:t>
            </a:r>
            <a:r>
              <a:rPr lang="en-US" sz="2200" dirty="0" smtClean="0">
                <a:solidFill>
                  <a:schemeClr val="tx1"/>
                </a:solidFill>
              </a:rPr>
              <a:t>.</a:t>
            </a:r>
          </a:p>
          <a:p>
            <a:endParaRPr lang="en-US" sz="26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>
                <a:solidFill>
                  <a:schemeClr val="tx1"/>
                </a:solidFill>
              </a:rPr>
              <a:t>Commented</a:t>
            </a:r>
            <a:r>
              <a:rPr lang="en-GB" dirty="0" smtClean="0">
                <a:solidFill>
                  <a:schemeClr val="tx1"/>
                </a:solidFill>
              </a:rPr>
              <a:t> Control Execution</a:t>
            </a:r>
            <a:r>
              <a:rPr lang="en-US" dirty="0" smtClean="0">
                <a:solidFill>
                  <a:schemeClr val="tx1"/>
                </a:solidFill>
              </a:rPr>
              <a:t>, Cont.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082299"/>
            <a:ext cx="5953437" cy="511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>
                <a:solidFill>
                  <a:schemeClr val="tx1"/>
                </a:solidFill>
              </a:rPr>
              <a:t>Commented</a:t>
            </a:r>
            <a:r>
              <a:rPr lang="en-GB" dirty="0" smtClean="0">
                <a:solidFill>
                  <a:schemeClr val="tx1"/>
                </a:solidFill>
              </a:rPr>
              <a:t> Control Execution</a:t>
            </a:r>
            <a:r>
              <a:rPr lang="en-US" dirty="0" smtClean="0">
                <a:solidFill>
                  <a:schemeClr val="tx1"/>
                </a:solidFill>
              </a:rPr>
              <a:t>, Cont.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056568"/>
            <a:ext cx="6858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>
                <a:solidFill>
                  <a:schemeClr val="tx1"/>
                </a:solidFill>
              </a:rPr>
              <a:t>Disabled</a:t>
            </a:r>
            <a:r>
              <a:rPr lang="en-GB" dirty="0" smtClean="0">
                <a:solidFill>
                  <a:schemeClr val="tx1"/>
                </a:solidFill>
              </a:rPr>
              <a:t> Control Event Execution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u="sng" dirty="0" smtClean="0">
                <a:solidFill>
                  <a:schemeClr val="tx1"/>
                </a:solidFill>
              </a:rPr>
              <a:t>Prerequisites (</a:t>
            </a:r>
            <a:r>
              <a:rPr lang="en-US" sz="2600" b="1" u="sng" dirty="0" err="1" smtClean="0">
                <a:solidFill>
                  <a:schemeClr val="tx1"/>
                </a:solidFill>
              </a:rPr>
              <a:t>ASP.Net</a:t>
            </a:r>
            <a:r>
              <a:rPr lang="en-US" sz="2600" b="1" u="sng" dirty="0" smtClean="0">
                <a:solidFill>
                  <a:schemeClr val="tx1"/>
                </a:solidFill>
              </a:rPr>
              <a:t> / Mono)</a:t>
            </a:r>
            <a:r>
              <a:rPr lang="en-US" sz="2600" dirty="0" smtClean="0">
                <a:solidFill>
                  <a:schemeClr val="tx1"/>
                </a:solidFill>
              </a:rPr>
              <a:t> - Disabled Controls: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The control “enabled” server property is set to FALSE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Event code does not include privilege validation</a:t>
            </a:r>
          </a:p>
          <a:p>
            <a:endParaRPr lang="en-US" sz="2600" b="1" u="sng" dirty="0" smtClean="0">
              <a:solidFill>
                <a:schemeClr val="tx1"/>
              </a:solidFill>
            </a:endParaRPr>
          </a:p>
          <a:p>
            <a:r>
              <a:rPr lang="en-US" sz="2600" b="1" u="sng" dirty="0" smtClean="0">
                <a:solidFill>
                  <a:schemeClr val="tx1"/>
                </a:solidFill>
              </a:rPr>
              <a:t>Process</a:t>
            </a:r>
          </a:p>
          <a:p>
            <a:pPr lvl="1"/>
            <a:r>
              <a:rPr lang="en-US" sz="2200" dirty="0" err="1" smtClean="0">
                <a:solidFill>
                  <a:schemeClr val="tx1"/>
                </a:solidFill>
              </a:rPr>
              <a:t>ASP.Net</a:t>
            </a:r>
            <a:r>
              <a:rPr lang="en-US" sz="2200" dirty="0" smtClean="0">
                <a:solidFill>
                  <a:schemeClr val="tx1"/>
                </a:solidFill>
              </a:rPr>
              <a:t>/Mono: Forge a </a:t>
            </a:r>
            <a:r>
              <a:rPr lang="en-US" sz="2200" dirty="0" err="1" smtClean="0">
                <a:solidFill>
                  <a:schemeClr val="tx1"/>
                </a:solidFill>
              </a:rPr>
              <a:t>postback</a:t>
            </a:r>
            <a:r>
              <a:rPr lang="en-US" sz="2200" dirty="0" smtClean="0">
                <a:solidFill>
                  <a:schemeClr val="tx1"/>
                </a:solidFill>
              </a:rPr>
              <a:t> / callback call, or send the appropriate values directly.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Mono: delete the </a:t>
            </a:r>
            <a:r>
              <a:rPr lang="en-US" sz="2200" dirty="0" err="1" smtClean="0">
                <a:solidFill>
                  <a:schemeClr val="tx1"/>
                </a:solidFill>
              </a:rPr>
              <a:t>viewstate</a:t>
            </a:r>
            <a:r>
              <a:rPr lang="en-US" sz="2200" dirty="0" smtClean="0">
                <a:solidFill>
                  <a:schemeClr val="tx1"/>
                </a:solidFill>
              </a:rPr>
              <a:t> (!)</a:t>
            </a: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r>
              <a:rPr lang="en-US" sz="2600" b="1" u="sng" dirty="0" smtClean="0">
                <a:solidFill>
                  <a:schemeClr val="tx1"/>
                </a:solidFill>
              </a:rPr>
              <a:t>Advantages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Exploit works despite an active </a:t>
            </a:r>
            <a:r>
              <a:rPr lang="en-US" sz="2200" b="1" u="sng" dirty="0" err="1" smtClean="0">
                <a:solidFill>
                  <a:schemeClr val="tx1"/>
                </a:solidFill>
              </a:rPr>
              <a:t>Viewstate</a:t>
            </a:r>
            <a:r>
              <a:rPr lang="en-US" sz="2200" b="1" u="sng" dirty="0" smtClean="0">
                <a:solidFill>
                  <a:schemeClr val="tx1"/>
                </a:solidFill>
              </a:rPr>
              <a:t> MAC </a:t>
            </a:r>
            <a:r>
              <a:rPr lang="en-US" sz="2200" dirty="0" smtClean="0">
                <a:solidFill>
                  <a:schemeClr val="tx1"/>
                </a:solidFill>
              </a:rPr>
              <a:t>AND </a:t>
            </a:r>
            <a:r>
              <a:rPr lang="en-US" sz="2200" b="1" u="sng" dirty="0" err="1" smtClean="0">
                <a:solidFill>
                  <a:schemeClr val="tx1"/>
                </a:solidFill>
              </a:rPr>
              <a:t>EventValidation</a:t>
            </a:r>
            <a:r>
              <a:rPr lang="en-US" sz="2200" dirty="0" smtClean="0">
                <a:solidFill>
                  <a:schemeClr val="tx1"/>
                </a:solidFill>
              </a:rPr>
              <a:t>.</a:t>
            </a: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endParaRPr lang="en-US" sz="26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Forging a Disabled Control Event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u="sng" dirty="0" smtClean="0">
                <a:solidFill>
                  <a:schemeClr val="tx1"/>
                </a:solidFill>
              </a:rPr>
              <a:t>Forging a </a:t>
            </a:r>
            <a:r>
              <a:rPr lang="en-US" sz="2600" b="1" u="sng" dirty="0" err="1" smtClean="0">
                <a:solidFill>
                  <a:schemeClr val="tx1"/>
                </a:solidFill>
              </a:rPr>
              <a:t>PostBack</a:t>
            </a:r>
            <a:r>
              <a:rPr lang="en-US" sz="2600" b="1" u="sng" dirty="0" smtClean="0">
                <a:solidFill>
                  <a:schemeClr val="tx1"/>
                </a:solidFill>
              </a:rPr>
              <a:t> / </a:t>
            </a:r>
            <a:r>
              <a:rPr lang="en-US" sz="2600" b="1" u="sng" dirty="0" err="1" smtClean="0">
                <a:solidFill>
                  <a:schemeClr val="tx1"/>
                </a:solidFill>
              </a:rPr>
              <a:t>CallBack</a:t>
            </a:r>
            <a:r>
              <a:rPr lang="en-US" sz="2600" b="1" u="sng" dirty="0" smtClean="0">
                <a:solidFill>
                  <a:schemeClr val="tx1"/>
                </a:solidFill>
              </a:rPr>
              <a:t> Method Call</a:t>
            </a:r>
          </a:p>
          <a:p>
            <a:r>
              <a:rPr lang="en-US" sz="2600" b="1" dirty="0" smtClean="0">
                <a:solidFill>
                  <a:schemeClr val="tx1"/>
                </a:solidFill>
              </a:rPr>
              <a:t>Why does it work?</a:t>
            </a:r>
          </a:p>
          <a:p>
            <a:pPr lvl="1"/>
            <a:r>
              <a:rPr lang="en-US" sz="2200" dirty="0" err="1" smtClean="0">
                <a:solidFill>
                  <a:schemeClr val="tx1"/>
                </a:solidFill>
              </a:rPr>
              <a:t>ASP.Net</a:t>
            </a:r>
            <a:r>
              <a:rPr lang="en-US" sz="2200" dirty="0" smtClean="0">
                <a:solidFill>
                  <a:schemeClr val="tx1"/>
                </a:solidFill>
              </a:rPr>
              <a:t>: Temporarily disabled controls are a feature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Mono: </a:t>
            </a:r>
            <a:r>
              <a:rPr lang="en-US" sz="2200" dirty="0" err="1" smtClean="0">
                <a:solidFill>
                  <a:schemeClr val="tx1"/>
                </a:solidFill>
              </a:rPr>
              <a:t>EventValidation</a:t>
            </a:r>
            <a:r>
              <a:rPr lang="en-US" sz="2200" dirty="0" smtClean="0">
                <a:solidFill>
                  <a:schemeClr val="tx1"/>
                </a:solidFill>
              </a:rPr>
              <a:t>’ </a:t>
            </a:r>
            <a:r>
              <a:rPr lang="en-US" sz="2200" dirty="0" err="1" smtClean="0">
                <a:solidFill>
                  <a:schemeClr val="tx1"/>
                </a:solidFill>
              </a:rPr>
              <a:t>Viewstate</a:t>
            </a:r>
            <a:r>
              <a:rPr lang="en-US" sz="2200" dirty="0" smtClean="0">
                <a:solidFill>
                  <a:schemeClr val="tx1"/>
                </a:solidFill>
              </a:rPr>
              <a:t> hash-code issue</a:t>
            </a:r>
          </a:p>
          <a:p>
            <a:r>
              <a:rPr lang="en-US" sz="2600" b="1" dirty="0" smtClean="0">
                <a:solidFill>
                  <a:schemeClr val="tx1"/>
                </a:solidFill>
              </a:rPr>
              <a:t>How does it work?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The control name is exposed in the disabled control</a:t>
            </a: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Use an interception proxy to “inject” </a:t>
            </a:r>
            <a:r>
              <a:rPr lang="en-US" sz="2200" dirty="0" err="1" smtClean="0">
                <a:solidFill>
                  <a:schemeClr val="tx1"/>
                </a:solidFill>
              </a:rPr>
              <a:t>postback</a:t>
            </a:r>
            <a:r>
              <a:rPr lang="en-US" sz="2200" dirty="0" smtClean="0">
                <a:solidFill>
                  <a:schemeClr val="tx1"/>
                </a:solidFill>
              </a:rPr>
              <a:t> calls into HTML control events, or craft requests manually.</a:t>
            </a:r>
          </a:p>
          <a:p>
            <a:endParaRPr lang="en-US" sz="2600" dirty="0" smtClean="0">
              <a:solidFill>
                <a:schemeClr val="tx1"/>
              </a:solidFill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565" y="3969939"/>
            <a:ext cx="78771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>
                <a:solidFill>
                  <a:schemeClr val="tx1"/>
                </a:solidFill>
              </a:rPr>
              <a:t>Disabled</a:t>
            </a:r>
            <a:r>
              <a:rPr lang="en-GB" dirty="0" smtClean="0">
                <a:solidFill>
                  <a:schemeClr val="tx1"/>
                </a:solidFill>
              </a:rPr>
              <a:t> Control Execution</a:t>
            </a:r>
            <a:r>
              <a:rPr lang="en-US" dirty="0" smtClean="0">
                <a:solidFill>
                  <a:schemeClr val="tx1"/>
                </a:solidFill>
              </a:rPr>
              <a:t>, Cont.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039083"/>
            <a:ext cx="6042129" cy="519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Arrow Connector 5"/>
          <p:cNvCxnSpPr/>
          <p:nvPr/>
        </p:nvCxnSpPr>
        <p:spPr>
          <a:xfrm flipV="1">
            <a:off x="5693392" y="5220272"/>
            <a:ext cx="381000" cy="3810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>
                <a:solidFill>
                  <a:schemeClr val="tx1"/>
                </a:solidFill>
              </a:rPr>
              <a:t>Invisible</a:t>
            </a:r>
            <a:r>
              <a:rPr lang="en-GB" dirty="0" smtClean="0">
                <a:solidFill>
                  <a:schemeClr val="tx1"/>
                </a:solidFill>
              </a:rPr>
              <a:t> Control Event Execution 1/4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>
                <a:solidFill>
                  <a:schemeClr val="tx1"/>
                </a:solidFill>
              </a:rPr>
              <a:t>Prerequisites (</a:t>
            </a:r>
            <a:r>
              <a:rPr lang="en-US" sz="2600" b="1" dirty="0" err="1" smtClean="0">
                <a:solidFill>
                  <a:schemeClr val="tx1"/>
                </a:solidFill>
              </a:rPr>
              <a:t>ASP.Net</a:t>
            </a:r>
            <a:r>
              <a:rPr lang="en-US" sz="2600" b="1" dirty="0" smtClean="0">
                <a:solidFill>
                  <a:schemeClr val="tx1"/>
                </a:solidFill>
              </a:rPr>
              <a:t> / Mono)</a:t>
            </a:r>
            <a:r>
              <a:rPr lang="en-US" sz="2600" dirty="0" smtClean="0">
                <a:solidFill>
                  <a:schemeClr val="tx1"/>
                </a:solidFill>
              </a:rPr>
              <a:t> - Invisible Controls: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(I) Either the </a:t>
            </a:r>
            <a:r>
              <a:rPr lang="en-US" sz="2200" dirty="0" err="1" smtClean="0">
                <a:solidFill>
                  <a:schemeClr val="tx1"/>
                </a:solidFill>
              </a:rPr>
              <a:t>ViewstateMAC</a:t>
            </a:r>
            <a:r>
              <a:rPr lang="en-US" sz="2200" dirty="0" smtClean="0">
                <a:solidFill>
                  <a:schemeClr val="tx1"/>
                </a:solidFill>
              </a:rPr>
              <a:t> OR the </a:t>
            </a:r>
            <a:r>
              <a:rPr lang="en-US" sz="2200" dirty="0" err="1" smtClean="0">
                <a:solidFill>
                  <a:schemeClr val="tx1"/>
                </a:solidFill>
              </a:rPr>
              <a:t>EventValidation</a:t>
            </a:r>
            <a:r>
              <a:rPr lang="en-US" sz="2200" dirty="0" smtClean="0">
                <a:solidFill>
                  <a:schemeClr val="tx1"/>
                </a:solidFill>
              </a:rPr>
              <a:t> features must be turned off</a:t>
            </a:r>
          </a:p>
          <a:p>
            <a:pPr lvl="1"/>
            <a:endParaRPr lang="en-US" sz="2200" dirty="0" smtClean="0">
              <a:solidFill>
                <a:schemeClr val="tx1"/>
              </a:solidFill>
            </a:endParaRPr>
          </a:p>
          <a:p>
            <a:pPr lvl="1"/>
            <a:endParaRPr lang="en-US" sz="2200" dirty="0" smtClean="0">
              <a:solidFill>
                <a:schemeClr val="tx1"/>
              </a:solidFill>
            </a:endParaRP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pPr lvl="1"/>
            <a:endParaRPr lang="en-US" sz="2200" dirty="0" smtClean="0">
              <a:solidFill>
                <a:schemeClr val="tx1"/>
              </a:solidFill>
            </a:endParaRP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(II) The control “visible” server property is set to FALSE 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(III) Event code does not include privilege validation</a:t>
            </a:r>
          </a:p>
          <a:p>
            <a:endParaRPr lang="en-US" sz="2600" dirty="0" smtClean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846715" y="2373576"/>
            <a:ext cx="7834620" cy="1600200"/>
          </a:xfrm>
          <a:prstGeom prst="rect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36000" rIns="0" bIns="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360" y="2518351"/>
            <a:ext cx="50196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2360" y="2748781"/>
            <a:ext cx="27336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92360" y="3248046"/>
            <a:ext cx="48196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92360" y="3478476"/>
            <a:ext cx="254317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>
                <a:solidFill>
                  <a:schemeClr val="tx1"/>
                </a:solidFill>
              </a:rPr>
              <a:t>Invisible</a:t>
            </a:r>
            <a:r>
              <a:rPr lang="en-GB" dirty="0" smtClean="0">
                <a:solidFill>
                  <a:schemeClr val="tx1"/>
                </a:solidFill>
              </a:rPr>
              <a:t> Control Event Execution 2/4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u="sng" dirty="0" err="1" smtClean="0">
                <a:solidFill>
                  <a:schemeClr val="tx1"/>
                </a:solidFill>
              </a:rPr>
              <a:t>EventValidation</a:t>
            </a:r>
            <a:r>
              <a:rPr lang="en-US" sz="2600" b="1" u="sng" dirty="0" smtClean="0">
                <a:solidFill>
                  <a:schemeClr val="tx1"/>
                </a:solidFill>
              </a:rPr>
              <a:t> is OFF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No event validation = ANY event can be executed, regardless of MAC</a:t>
            </a: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r>
              <a:rPr lang="en-US" sz="2600" b="1" u="sng" dirty="0" smtClean="0">
                <a:solidFill>
                  <a:schemeClr val="tx1"/>
                </a:solidFill>
              </a:rPr>
              <a:t>Process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Craft a request with valid </a:t>
            </a:r>
            <a:r>
              <a:rPr lang="en-US" sz="2200" b="1" dirty="0" smtClean="0">
                <a:solidFill>
                  <a:schemeClr val="tx1"/>
                </a:solidFill>
              </a:rPr>
              <a:t>EVENTTARGET</a:t>
            </a:r>
            <a:r>
              <a:rPr lang="en-US" sz="2200" dirty="0" smtClean="0">
                <a:solidFill>
                  <a:schemeClr val="tx1"/>
                </a:solidFill>
              </a:rPr>
              <a:t> value </a:t>
            </a:r>
            <a:r>
              <a:rPr lang="en-US" sz="2200" b="1" dirty="0" smtClean="0">
                <a:solidFill>
                  <a:schemeClr val="tx1"/>
                </a:solidFill>
              </a:rPr>
              <a:t>OR 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Inject a custom </a:t>
            </a:r>
            <a:r>
              <a:rPr lang="en-US" sz="2200" b="1" dirty="0" err="1" smtClean="0">
                <a:solidFill>
                  <a:schemeClr val="tx1"/>
                </a:solidFill>
              </a:rPr>
              <a:t>Postback</a:t>
            </a:r>
            <a:r>
              <a:rPr lang="en-US" sz="2200" b="1" dirty="0" smtClean="0">
                <a:solidFill>
                  <a:schemeClr val="tx1"/>
                </a:solidFill>
              </a:rPr>
              <a:t>/Callback</a:t>
            </a:r>
            <a:r>
              <a:rPr lang="en-US" sz="2200" dirty="0" smtClean="0">
                <a:solidFill>
                  <a:schemeClr val="tx1"/>
                </a:solidFill>
              </a:rPr>
              <a:t> call to the response HTML, and target the event of the invisible control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22727" y="2561232"/>
          <a:ext cx="8141860" cy="6400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141860"/>
              </a:tblGrid>
              <a:tr h="6096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&lt;%</a:t>
                      </a:r>
                      <a:r>
                        <a:rPr lang="fr-FR" sz="18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lang="fr-FR" sz="18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b="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Page</a:t>
                      </a:r>
                      <a:r>
                        <a:rPr lang="fr-FR" sz="18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b="0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  <a:r>
                        <a:rPr lang="fr-FR" sz="18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="C#"</a:t>
                      </a:r>
                      <a:r>
                        <a:rPr lang="fr-FR" sz="18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b="0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AutoEventWireup</a:t>
                      </a:r>
                      <a:r>
                        <a:rPr lang="fr-FR" sz="18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="</a:t>
                      </a:r>
                      <a:r>
                        <a:rPr lang="fr-FR" sz="1800" b="0" kern="120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true</a:t>
                      </a:r>
                      <a:r>
                        <a:rPr lang="fr-FR" sz="18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EnableEventValidation</a:t>
                      </a:r>
                      <a:r>
                        <a:rPr lang="en-US" sz="18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=“</a:t>
                      </a:r>
                      <a:r>
                        <a:rPr lang="en-US" sz="18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false</a:t>
                      </a:r>
                      <a:r>
                        <a:rPr lang="en-US" sz="18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lang="en-US" sz="18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EnableViewStateMac</a:t>
                      </a:r>
                      <a:r>
                        <a:rPr lang="en-US" sz="18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=“</a:t>
                      </a:r>
                      <a:r>
                        <a:rPr lang="en-US" sz="18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true</a:t>
                      </a:r>
                      <a:r>
                        <a:rPr lang="en-US" sz="18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“ </a:t>
                      </a: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…%&gt;</a:t>
                      </a:r>
                    </a:p>
                  </a:txBody>
                  <a:tcPr>
                    <a:solidFill>
                      <a:srgbClr val="69A3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>
                <a:solidFill>
                  <a:schemeClr val="tx1"/>
                </a:solidFill>
              </a:rPr>
              <a:t>Invisible</a:t>
            </a:r>
            <a:r>
              <a:rPr lang="en-GB" dirty="0" smtClean="0">
                <a:solidFill>
                  <a:schemeClr val="tx1"/>
                </a:solidFill>
              </a:rPr>
              <a:t> Control Event Execution 3/4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u="sng" dirty="0" err="1" smtClean="0">
                <a:solidFill>
                  <a:schemeClr val="tx1"/>
                </a:solidFill>
              </a:rPr>
              <a:t>EventValidation</a:t>
            </a:r>
            <a:r>
              <a:rPr lang="en-US" sz="2600" b="1" u="sng" dirty="0" smtClean="0">
                <a:solidFill>
                  <a:schemeClr val="tx1"/>
                </a:solidFill>
              </a:rPr>
              <a:t> is ON , </a:t>
            </a:r>
            <a:r>
              <a:rPr lang="en-US" sz="2600" b="1" u="sng" dirty="0" err="1" smtClean="0">
                <a:solidFill>
                  <a:schemeClr val="tx1"/>
                </a:solidFill>
              </a:rPr>
              <a:t>Viewstate</a:t>
            </a:r>
            <a:r>
              <a:rPr lang="en-US" sz="2600" b="1" u="sng" dirty="0" smtClean="0">
                <a:solidFill>
                  <a:schemeClr val="tx1"/>
                </a:solidFill>
              </a:rPr>
              <a:t> MAC is OFF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Forge valid </a:t>
            </a:r>
            <a:r>
              <a:rPr lang="en-US" sz="2200" dirty="0" err="1" smtClean="0">
                <a:solidFill>
                  <a:schemeClr val="tx1"/>
                </a:solidFill>
              </a:rPr>
              <a:t>viewstate</a:t>
            </a:r>
            <a:r>
              <a:rPr lang="en-US" sz="2200" dirty="0" smtClean="0">
                <a:solidFill>
                  <a:schemeClr val="tx1"/>
                </a:solidFill>
              </a:rPr>
              <a:t> / </a:t>
            </a:r>
            <a:r>
              <a:rPr lang="en-US" sz="2200" dirty="0" err="1" smtClean="0">
                <a:solidFill>
                  <a:schemeClr val="tx1"/>
                </a:solidFill>
              </a:rPr>
              <a:t>eventvalidation</a:t>
            </a:r>
            <a:r>
              <a:rPr lang="en-US" sz="2200" dirty="0" smtClean="0">
                <a:solidFill>
                  <a:schemeClr val="tx1"/>
                </a:solidFill>
              </a:rPr>
              <a:t> fields (no MAC)</a:t>
            </a: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r>
              <a:rPr lang="en-US" sz="2600" b="1" u="sng" dirty="0" smtClean="0">
                <a:solidFill>
                  <a:schemeClr val="tx1"/>
                </a:solidFill>
              </a:rPr>
              <a:t>Process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Craft a request using </a:t>
            </a:r>
            <a:r>
              <a:rPr lang="en-US" sz="2200" b="1" dirty="0" smtClean="0">
                <a:solidFill>
                  <a:schemeClr val="tx1"/>
                </a:solidFill>
              </a:rPr>
              <a:t>SCIP</a:t>
            </a:r>
            <a:r>
              <a:rPr lang="en-US" sz="2200" dirty="0" smtClean="0">
                <a:solidFill>
                  <a:schemeClr val="tx1"/>
                </a:solidFill>
              </a:rPr>
              <a:t> or other </a:t>
            </a:r>
            <a:r>
              <a:rPr lang="en-US" sz="2200" dirty="0" err="1" smtClean="0">
                <a:solidFill>
                  <a:schemeClr val="tx1"/>
                </a:solidFill>
              </a:rPr>
              <a:t>eventvalidation</a:t>
            </a:r>
            <a:r>
              <a:rPr lang="en-US" sz="2200" dirty="0" smtClean="0">
                <a:solidFill>
                  <a:schemeClr val="tx1"/>
                </a:solidFill>
              </a:rPr>
              <a:t> editors</a:t>
            </a:r>
          </a:p>
          <a:p>
            <a:endParaRPr lang="en-US" sz="2600" dirty="0" err="1" smtClean="0">
              <a:solidFill>
                <a:schemeClr val="tx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22727" y="2280544"/>
          <a:ext cx="8141860" cy="6400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141860"/>
              </a:tblGrid>
              <a:tr h="6096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&lt;%</a:t>
                      </a:r>
                      <a:r>
                        <a:rPr lang="fr-FR" sz="18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lang="fr-FR" sz="18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b="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Page</a:t>
                      </a:r>
                      <a:r>
                        <a:rPr lang="fr-FR" sz="18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b="0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  <a:r>
                        <a:rPr lang="fr-FR" sz="18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="C#"</a:t>
                      </a:r>
                      <a:r>
                        <a:rPr lang="fr-FR" sz="18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b="0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AutoEventWireup</a:t>
                      </a:r>
                      <a:r>
                        <a:rPr lang="fr-FR" sz="18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="</a:t>
                      </a:r>
                      <a:r>
                        <a:rPr lang="fr-FR" sz="1800" b="0" kern="120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true</a:t>
                      </a:r>
                      <a:r>
                        <a:rPr lang="fr-FR" sz="18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EnableEventValidation</a:t>
                      </a:r>
                      <a:r>
                        <a:rPr lang="en-US" sz="18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="</a:t>
                      </a:r>
                      <a:r>
                        <a:rPr lang="en-US" sz="18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true</a:t>
                      </a:r>
                      <a:r>
                        <a:rPr lang="en-US" sz="18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lang="en-US" sz="18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EnableViewStateMac</a:t>
                      </a:r>
                      <a:r>
                        <a:rPr lang="en-US" sz="18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=“</a:t>
                      </a:r>
                      <a:r>
                        <a:rPr lang="en-US" sz="18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false</a:t>
                      </a:r>
                      <a:r>
                        <a:rPr lang="en-US" sz="18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“ </a:t>
                      </a: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…%&gt;</a:t>
                      </a:r>
                    </a:p>
                  </a:txBody>
                  <a:tcPr>
                    <a:solidFill>
                      <a:srgbClr val="69A3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>
                <a:solidFill>
                  <a:schemeClr val="tx1"/>
                </a:solidFill>
              </a:rPr>
              <a:t>Invisible</a:t>
            </a:r>
            <a:r>
              <a:rPr lang="en-GB" dirty="0" smtClean="0">
                <a:solidFill>
                  <a:schemeClr val="tx1"/>
                </a:solidFill>
              </a:rPr>
              <a:t> Control Event Execution 4/4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u="sng" dirty="0" err="1" smtClean="0">
                <a:solidFill>
                  <a:schemeClr val="tx1"/>
                </a:solidFill>
              </a:rPr>
              <a:t>Hashcode</a:t>
            </a:r>
            <a:r>
              <a:rPr lang="en-US" sz="2600" b="1" u="sng" dirty="0" smtClean="0">
                <a:solidFill>
                  <a:schemeClr val="tx1"/>
                </a:solidFill>
              </a:rPr>
              <a:t> Generation</a:t>
            </a:r>
          </a:p>
          <a:p>
            <a:endParaRPr lang="en-US" sz="2600" dirty="0" err="1" smtClean="0">
              <a:solidFill>
                <a:schemeClr val="tx1"/>
              </a:solidFill>
            </a:endParaRPr>
          </a:p>
        </p:txBody>
      </p:sp>
      <p:pic>
        <p:nvPicPr>
          <p:cNvPr id="6" name="Picture 2" descr="Y:\Research\ToPublish\Lectures\2013-02-21 AppSecAPAC - Invisibility Purge\HashCod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708" y="1796960"/>
            <a:ext cx="5992811" cy="42356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Error-Based Control Enumeration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smtClean="0">
                <a:solidFill>
                  <a:schemeClr val="tx1"/>
                </a:solidFill>
              </a:rPr>
              <a:t>Accessing invalid control names </a:t>
            </a:r>
            <a:r>
              <a:rPr lang="en-US" sz="2200" b="1" dirty="0" smtClean="0">
                <a:solidFill>
                  <a:schemeClr val="tx1"/>
                </a:solidFill>
              </a:rPr>
              <a:t>will NOT </a:t>
            </a:r>
            <a:r>
              <a:rPr lang="en-US" sz="2200" dirty="0" smtClean="0">
                <a:solidFill>
                  <a:schemeClr val="tx1"/>
                </a:solidFill>
              </a:rPr>
              <a:t>raise exceptions</a:t>
            </a:r>
          </a:p>
          <a:p>
            <a:r>
              <a:rPr lang="en-US" sz="2200" dirty="0" smtClean="0">
                <a:solidFill>
                  <a:schemeClr val="tx1"/>
                </a:solidFill>
              </a:rPr>
              <a:t>Accessing protected </a:t>
            </a:r>
            <a:r>
              <a:rPr lang="en-US" sz="2200" b="1" dirty="0" smtClean="0">
                <a:solidFill>
                  <a:schemeClr val="tx1"/>
                </a:solidFill>
              </a:rPr>
              <a:t>will</a:t>
            </a:r>
            <a:r>
              <a:rPr lang="en-US" sz="2200" dirty="0" smtClean="0">
                <a:solidFill>
                  <a:schemeClr val="tx1"/>
                </a:solidFill>
              </a:rPr>
              <a:t> - if the </a:t>
            </a:r>
            <a:r>
              <a:rPr lang="en-US" sz="2200" dirty="0" err="1" smtClean="0">
                <a:solidFill>
                  <a:schemeClr val="tx1"/>
                </a:solidFill>
              </a:rPr>
              <a:t>EventValidation</a:t>
            </a:r>
            <a:r>
              <a:rPr lang="en-US" sz="2200" dirty="0" smtClean="0">
                <a:solidFill>
                  <a:schemeClr val="tx1"/>
                </a:solidFill>
              </a:rPr>
              <a:t> is </a:t>
            </a:r>
            <a:r>
              <a:rPr lang="en-US" sz="2200" b="1" dirty="0" smtClean="0">
                <a:solidFill>
                  <a:schemeClr val="tx1"/>
                </a:solidFill>
              </a:rPr>
              <a:t>ON</a:t>
            </a:r>
          </a:p>
          <a:p>
            <a:endParaRPr lang="en-US" sz="2600" dirty="0" err="1" smtClean="0">
              <a:solidFill>
                <a:schemeClr val="tx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8864" y="2104686"/>
            <a:ext cx="6871498" cy="4070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Blind Control Enumeration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smtClean="0">
                <a:solidFill>
                  <a:schemeClr val="tx1"/>
                </a:solidFill>
              </a:rPr>
              <a:t>Basic Blind Differentiation Formula:</a:t>
            </a:r>
          </a:p>
          <a:p>
            <a:endParaRPr lang="en-US" sz="2600" dirty="0" err="1" smtClean="0">
              <a:solidFill>
                <a:schemeClr val="tx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21140" y="1682088"/>
          <a:ext cx="8141860" cy="44805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141860"/>
              </a:tblGrid>
              <a:tr h="4032526">
                <a:tc>
                  <a:txBody>
                    <a:bodyPr/>
                    <a:lstStyle/>
                    <a:p>
                      <a:pPr algn="l" rtl="0"/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</a:rPr>
                        <a:t>ValidControlEvent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</a:rPr>
                        <a:t> = False;</a:t>
                      </a:r>
                    </a:p>
                    <a:p>
                      <a:pPr algn="l" rtl="0"/>
                      <a:endParaRPr lang="en-US" sz="16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rtl="0"/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</a:rPr>
                        <a:t>OriginalResponse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 = 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</a:rPr>
                        <a:t>getResponse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(“Page1.aspx?param=value”);</a:t>
                      </a:r>
                      <a:endParaRPr lang="he-IL" sz="16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</a:rPr>
                        <a:t>VerificationResponse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 = 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</a:rPr>
                        <a:t>getResponse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(“Page1.aspx?param=value”);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</a:rPr>
                        <a:t>ConfirmationResponse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 = 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</a:rPr>
                        <a:t>getResponse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(“Page1.aspx?param=value”);</a:t>
                      </a:r>
                      <a:endParaRPr lang="he-IL" sz="16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</a:rPr>
                        <a:t>InconsistentContent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 = 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</a:rPr>
                        <a:t>VerificationResponse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  - </a:t>
                      </a:r>
                      <a:r>
                        <a:rPr lang="en-US" sz="1600" b="1" baseline="0" dirty="0" err="1" smtClean="0">
                          <a:solidFill>
                            <a:schemeClr val="tx1"/>
                          </a:solidFill>
                        </a:rPr>
                        <a:t>ReflectedValues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</a:rPr>
                        <a:t> - </a:t>
                      </a:r>
                      <a:r>
                        <a:rPr lang="en-US" sz="1600" b="1" baseline="0" dirty="0" err="1" smtClean="0">
                          <a:solidFill>
                            <a:schemeClr val="tx1"/>
                          </a:solidFill>
                        </a:rPr>
                        <a:t>TimestampTokens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</a:rPr>
                        <a:t>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</a:rPr>
                        <a:t>ClearResponse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</a:rPr>
                        <a:t> = </a:t>
                      </a:r>
                      <a:r>
                        <a:rPr lang="en-US" sz="1600" b="1" baseline="0" dirty="0" err="1" smtClean="0">
                          <a:solidFill>
                            <a:schemeClr val="tx1"/>
                          </a:solidFill>
                        </a:rPr>
                        <a:t>OriginalRespone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</a:rPr>
                        <a:t> - </a:t>
                      </a:r>
                      <a:r>
                        <a:rPr lang="en-US" sz="1600" b="1" baseline="0" dirty="0" err="1" smtClean="0">
                          <a:solidFill>
                            <a:schemeClr val="tx1"/>
                          </a:solidFill>
                        </a:rPr>
                        <a:t>ReflectedValues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</a:rPr>
                        <a:t>  - </a:t>
                      </a:r>
                    </a:p>
                    <a:p>
                      <a:pPr algn="l" rtl="0"/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</a:rPr>
                        <a:t>                               </a:t>
                      </a:r>
                      <a:r>
                        <a:rPr lang="en-US" sz="1600" b="1" baseline="0" dirty="0" err="1" smtClean="0">
                          <a:solidFill>
                            <a:schemeClr val="tx1"/>
                          </a:solidFill>
                        </a:rPr>
                        <a:t>InconsistentContent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</a:rPr>
                        <a:t> - </a:t>
                      </a:r>
                      <a:r>
                        <a:rPr lang="en-US" sz="1600" b="1" baseline="0" dirty="0" err="1" smtClean="0">
                          <a:solidFill>
                            <a:schemeClr val="tx1"/>
                          </a:solidFill>
                        </a:rPr>
                        <a:t>TimestampTokens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</a:rPr>
                        <a:t>;</a:t>
                      </a:r>
                      <a:endParaRPr lang="en-US" sz="16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rtl="0"/>
                      <a:endParaRPr lang="en-US" sz="16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</a:rPr>
                        <a:t>EventExecResponse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 = 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</a:rPr>
                        <a:t>getResponse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(“Page1.aspx?param=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</a:rPr>
                        <a:t>value&amp;EVENTTARGET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=…”);</a:t>
                      </a:r>
                      <a:endParaRPr lang="he-IL" sz="16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rtl="0"/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</a:rPr>
                        <a:t>EventExecResponse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 = </a:t>
                      </a:r>
                      <a:r>
                        <a:rPr lang="en-US" sz="1600" b="1" baseline="0" dirty="0" err="1" smtClean="0">
                          <a:solidFill>
                            <a:schemeClr val="tx1"/>
                          </a:solidFill>
                        </a:rPr>
                        <a:t>OriginalRespone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</a:rPr>
                        <a:t> - </a:t>
                      </a:r>
                      <a:r>
                        <a:rPr lang="en-US" sz="1600" b="1" baseline="0" dirty="0" err="1" smtClean="0">
                          <a:solidFill>
                            <a:schemeClr val="tx1"/>
                          </a:solidFill>
                        </a:rPr>
                        <a:t>ReflectedValues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</a:rPr>
                        <a:t>  -</a:t>
                      </a:r>
                    </a:p>
                    <a:p>
                      <a:pPr algn="l" rtl="0"/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</a:rPr>
                        <a:t>                               </a:t>
                      </a:r>
                      <a:r>
                        <a:rPr lang="en-US" sz="1600" b="1" baseline="0" dirty="0" err="1" smtClean="0">
                          <a:solidFill>
                            <a:schemeClr val="tx1"/>
                          </a:solidFill>
                        </a:rPr>
                        <a:t>InconsistentContent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</a:rPr>
                        <a:t> - </a:t>
                      </a:r>
                      <a:r>
                        <a:rPr lang="en-US" sz="1600" b="1" baseline="0" dirty="0" err="1" smtClean="0">
                          <a:solidFill>
                            <a:schemeClr val="tx1"/>
                          </a:solidFill>
                        </a:rPr>
                        <a:t>TimestampTokens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</a:rPr>
                        <a:t>;</a:t>
                      </a:r>
                      <a:endParaRPr lang="en-US" sz="16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rtl="0"/>
                      <a:endParaRPr lang="en-US" sz="16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rtl="0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If (Diff (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</a:rPr>
                        <a:t>ClearResponse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</a:rPr>
                        <a:t>EventExecResponse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 ) &gt; 0) 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</a:rPr>
                        <a:t>ValidControlEvent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</a:rPr>
                        <a:t> = True</a:t>
                      </a:r>
                      <a:r>
                        <a:rPr lang="en-US" sz="1600" b="1" baseline="0" dirty="0" smtClean="0">
                          <a:solidFill>
                            <a:schemeClr val="bg1"/>
                          </a:solidFill>
                        </a:rPr>
                        <a:t>;</a:t>
                      </a:r>
                      <a:endParaRPr lang="en-US" sz="160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l" rtl="0"/>
                      <a:endParaRPr lang="he-IL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69A3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Control Naming Conventions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b="1" dirty="0" smtClean="0">
                <a:solidFill>
                  <a:schemeClr val="tx1"/>
                </a:solidFill>
              </a:rPr>
              <a:t>Default</a:t>
            </a:r>
            <a:r>
              <a:rPr lang="en-US" sz="2200" dirty="0" smtClean="0">
                <a:solidFill>
                  <a:schemeClr val="tx1"/>
                </a:solidFill>
              </a:rPr>
              <a:t>: [</a:t>
            </a:r>
            <a:r>
              <a:rPr lang="en-US" sz="2200" dirty="0" err="1" smtClean="0">
                <a:solidFill>
                  <a:schemeClr val="tx1"/>
                </a:solidFill>
              </a:rPr>
              <a:t>ControlType</a:t>
            </a:r>
            <a:r>
              <a:rPr lang="en-US" sz="2200" dirty="0" smtClean="0">
                <a:solidFill>
                  <a:schemeClr val="tx1"/>
                </a:solidFill>
              </a:rPr>
              <a:t>][Number]</a:t>
            </a:r>
          </a:p>
          <a:p>
            <a:pPr lvl="1"/>
            <a:r>
              <a:rPr lang="en-US" sz="1800" dirty="0" smtClean="0">
                <a:solidFill>
                  <a:schemeClr val="tx1"/>
                </a:solidFill>
              </a:rPr>
              <a:t>Button1, Button2, TextBox1, TextBox2 …</a:t>
            </a:r>
          </a:p>
          <a:p>
            <a:r>
              <a:rPr lang="en-US" sz="2200" b="1" dirty="0" smtClean="0">
                <a:solidFill>
                  <a:schemeClr val="tx1"/>
                </a:solidFill>
              </a:rPr>
              <a:t>Default II </a:t>
            </a:r>
            <a:r>
              <a:rPr lang="en-US" sz="2200" dirty="0" smtClean="0">
                <a:solidFill>
                  <a:schemeClr val="tx1"/>
                </a:solidFill>
              </a:rPr>
              <a:t>(v1.1-v3.5/Master): </a:t>
            </a:r>
            <a:r>
              <a:rPr lang="en-US" sz="2200" dirty="0" err="1" smtClean="0">
                <a:solidFill>
                  <a:schemeClr val="tx1"/>
                </a:solidFill>
              </a:rPr>
              <a:t>ctl</a:t>
            </a:r>
            <a:r>
              <a:rPr lang="en-US" sz="2200" dirty="0" smtClean="0">
                <a:solidFill>
                  <a:schemeClr val="tx1"/>
                </a:solidFill>
              </a:rPr>
              <a:t>[ID]$[</a:t>
            </a:r>
            <a:r>
              <a:rPr lang="en-US" sz="2200" dirty="0" err="1" smtClean="0">
                <a:solidFill>
                  <a:schemeClr val="tx1"/>
                </a:solidFill>
              </a:rPr>
              <a:t>contentScope</a:t>
            </a:r>
            <a:r>
              <a:rPr lang="en-US" sz="2200" dirty="0" smtClean="0">
                <a:solidFill>
                  <a:schemeClr val="tx1"/>
                </a:solidFill>
              </a:rPr>
              <a:t>]$...</a:t>
            </a:r>
          </a:p>
          <a:p>
            <a:pPr lvl="1"/>
            <a:r>
              <a:rPr lang="en-US" sz="1800" dirty="0" smtClean="0">
                <a:solidFill>
                  <a:schemeClr val="tx1"/>
                </a:solidFill>
              </a:rPr>
              <a:t>ctl00$MainContent$txtName, ctl00$Content$cmdSubmit</a:t>
            </a:r>
          </a:p>
          <a:p>
            <a:r>
              <a:rPr lang="en-US" sz="2200" b="1" dirty="0" smtClean="0">
                <a:solidFill>
                  <a:schemeClr val="tx1"/>
                </a:solidFill>
              </a:rPr>
              <a:t>Legacy</a:t>
            </a:r>
            <a:r>
              <a:rPr lang="en-US" sz="2200" dirty="0" smtClean="0">
                <a:solidFill>
                  <a:schemeClr val="tx1"/>
                </a:solidFill>
              </a:rPr>
              <a:t>: [</a:t>
            </a:r>
            <a:r>
              <a:rPr lang="en-US" sz="2200" dirty="0" err="1" smtClean="0">
                <a:solidFill>
                  <a:schemeClr val="tx1"/>
                </a:solidFill>
              </a:rPr>
              <a:t>ControlTypeShortCut</a:t>
            </a:r>
            <a:r>
              <a:rPr lang="en-US" sz="2200" dirty="0" smtClean="0">
                <a:solidFill>
                  <a:schemeClr val="tx1"/>
                </a:solidFill>
              </a:rPr>
              <a:t>][Number]</a:t>
            </a:r>
          </a:p>
          <a:p>
            <a:pPr lvl="1"/>
            <a:r>
              <a:rPr lang="en-US" sz="1800" dirty="0" smtClean="0">
                <a:solidFill>
                  <a:schemeClr val="tx1"/>
                </a:solidFill>
              </a:rPr>
              <a:t>txt1, txt2, btn1, btn2, cmd1, cmd2, lst1, lst2 …</a:t>
            </a:r>
          </a:p>
          <a:p>
            <a:r>
              <a:rPr lang="en-US" sz="2200" b="1" dirty="0" smtClean="0">
                <a:solidFill>
                  <a:schemeClr val="tx1"/>
                </a:solidFill>
              </a:rPr>
              <a:t>Custom Legacy</a:t>
            </a:r>
            <a:r>
              <a:rPr lang="en-US" sz="2200" dirty="0" smtClean="0">
                <a:solidFill>
                  <a:schemeClr val="tx1"/>
                </a:solidFill>
              </a:rPr>
              <a:t>: [</a:t>
            </a:r>
            <a:r>
              <a:rPr lang="en-US" sz="2200" dirty="0" err="1" smtClean="0">
                <a:solidFill>
                  <a:schemeClr val="tx1"/>
                </a:solidFill>
              </a:rPr>
              <a:t>ControlTypeShortCut</a:t>
            </a:r>
            <a:r>
              <a:rPr lang="en-US" sz="2200" dirty="0" smtClean="0">
                <a:solidFill>
                  <a:schemeClr val="tx1"/>
                </a:solidFill>
              </a:rPr>
              <a:t>][Logic]</a:t>
            </a:r>
          </a:p>
          <a:p>
            <a:pPr lvl="1"/>
            <a:r>
              <a:rPr lang="en-US" sz="1800" dirty="0" err="1" smtClean="0">
                <a:solidFill>
                  <a:schemeClr val="tx1"/>
                </a:solidFill>
              </a:rPr>
              <a:t>txtUsername</a:t>
            </a:r>
            <a:r>
              <a:rPr lang="en-US" sz="1800" dirty="0" smtClean="0">
                <a:solidFill>
                  <a:schemeClr val="tx1"/>
                </a:solidFill>
              </a:rPr>
              <a:t>, </a:t>
            </a:r>
            <a:r>
              <a:rPr lang="en-US" sz="1800" dirty="0" err="1" smtClean="0">
                <a:solidFill>
                  <a:schemeClr val="tx1"/>
                </a:solidFill>
              </a:rPr>
              <a:t>txtPassword</a:t>
            </a:r>
            <a:r>
              <a:rPr lang="en-US" sz="1800" dirty="0" smtClean="0">
                <a:solidFill>
                  <a:schemeClr val="tx1"/>
                </a:solidFill>
              </a:rPr>
              <a:t>, </a:t>
            </a:r>
            <a:r>
              <a:rPr lang="en-US" sz="1800" dirty="0" err="1" smtClean="0">
                <a:solidFill>
                  <a:schemeClr val="tx1"/>
                </a:solidFill>
              </a:rPr>
              <a:t>btnSubmit</a:t>
            </a:r>
            <a:r>
              <a:rPr lang="en-US" sz="1800" dirty="0" smtClean="0">
                <a:solidFill>
                  <a:schemeClr val="tx1"/>
                </a:solidFill>
              </a:rPr>
              <a:t>, </a:t>
            </a:r>
            <a:r>
              <a:rPr lang="en-US" sz="1800" dirty="0" err="1" smtClean="0">
                <a:solidFill>
                  <a:schemeClr val="tx1"/>
                </a:solidFill>
              </a:rPr>
              <a:t>cmdAddUser</a:t>
            </a:r>
            <a:r>
              <a:rPr lang="en-US" sz="1800" dirty="0" smtClean="0">
                <a:solidFill>
                  <a:schemeClr val="tx1"/>
                </a:solidFill>
              </a:rPr>
              <a:t> …</a:t>
            </a:r>
          </a:p>
          <a:p>
            <a:r>
              <a:rPr lang="en-US" sz="2200" b="1" dirty="0" smtClean="0">
                <a:solidFill>
                  <a:schemeClr val="tx1"/>
                </a:solidFill>
              </a:rPr>
              <a:t>Plain</a:t>
            </a:r>
            <a:r>
              <a:rPr lang="en-US" sz="2200" dirty="0" smtClean="0">
                <a:solidFill>
                  <a:schemeClr val="tx1"/>
                </a:solidFill>
              </a:rPr>
              <a:t>: [Logic]</a:t>
            </a:r>
          </a:p>
          <a:p>
            <a:pPr lvl="1"/>
            <a:r>
              <a:rPr lang="en-US" sz="1800" dirty="0" smtClean="0">
                <a:solidFill>
                  <a:schemeClr val="tx1"/>
                </a:solidFill>
              </a:rPr>
              <a:t>user, pass, submit, delete</a:t>
            </a:r>
          </a:p>
          <a:p>
            <a:r>
              <a:rPr lang="en-US" sz="2200" b="1" dirty="0" smtClean="0">
                <a:solidFill>
                  <a:schemeClr val="tx1"/>
                </a:solidFill>
              </a:rPr>
              <a:t>Title Match</a:t>
            </a:r>
            <a:r>
              <a:rPr lang="en-US" sz="2200" dirty="0" smtClean="0">
                <a:solidFill>
                  <a:schemeClr val="tx1"/>
                </a:solidFill>
              </a:rPr>
              <a:t>: [Title]</a:t>
            </a:r>
          </a:p>
          <a:p>
            <a:pPr lvl="1"/>
            <a:r>
              <a:rPr lang="en-US" sz="1800" dirty="0" smtClean="0">
                <a:solidFill>
                  <a:schemeClr val="tx1"/>
                </a:solidFill>
              </a:rPr>
              <a:t>Username, Password, Origin, Email, Update</a:t>
            </a:r>
            <a:endParaRPr lang="en-US" sz="22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>
                <a:solidFill>
                  <a:schemeClr val="tx1"/>
                </a:solidFill>
              </a:rPr>
              <a:t>Hidden/Optional</a:t>
            </a:r>
            <a:r>
              <a:rPr lang="en-GB" dirty="0" smtClean="0">
                <a:solidFill>
                  <a:schemeClr val="tx1"/>
                </a:solidFill>
              </a:rPr>
              <a:t> Event Execution 1/2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u="sng" dirty="0" smtClean="0">
                <a:solidFill>
                  <a:schemeClr val="tx1"/>
                </a:solidFill>
              </a:rPr>
              <a:t>Prerequisites</a:t>
            </a:r>
            <a:r>
              <a:rPr lang="en-US" sz="2600" dirty="0" smtClean="0">
                <a:solidFill>
                  <a:schemeClr val="tx1"/>
                </a:solidFill>
              </a:rPr>
              <a:t> – Multiple Dormant Events of Controls: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Control assigned with multiple events.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(Calendar control, Custom Controls, etc)</a:t>
            </a:r>
          </a:p>
          <a:p>
            <a:r>
              <a:rPr lang="en-US" sz="2600" b="1" u="sng" dirty="0" smtClean="0">
                <a:solidFill>
                  <a:schemeClr val="tx1"/>
                </a:solidFill>
              </a:rPr>
              <a:t>Process</a:t>
            </a:r>
            <a:r>
              <a:rPr lang="en-US" sz="2600" b="1" dirty="0" smtClean="0">
                <a:solidFill>
                  <a:schemeClr val="tx1"/>
                </a:solidFill>
              </a:rPr>
              <a:t>: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Fuzz the </a:t>
            </a:r>
            <a:r>
              <a:rPr lang="en-US" sz="2200" b="1" dirty="0" err="1" smtClean="0">
                <a:solidFill>
                  <a:schemeClr val="tx1"/>
                </a:solidFill>
              </a:rPr>
              <a:t>eventargument</a:t>
            </a:r>
            <a:r>
              <a:rPr lang="en-US" sz="2200" dirty="0" smtClean="0">
                <a:solidFill>
                  <a:schemeClr val="tx1"/>
                </a:solidFill>
              </a:rPr>
              <a:t> field, in addition to </a:t>
            </a:r>
            <a:r>
              <a:rPr lang="en-US" sz="2200" b="1" dirty="0" err="1" smtClean="0">
                <a:solidFill>
                  <a:schemeClr val="tx1"/>
                </a:solidFill>
              </a:rPr>
              <a:t>eventtarget</a:t>
            </a:r>
            <a:endParaRPr lang="en-US" sz="2200" b="1" dirty="0" smtClean="0">
              <a:solidFill>
                <a:schemeClr val="tx1"/>
              </a:solidFill>
            </a:endParaRPr>
          </a:p>
          <a:p>
            <a:pPr lvl="1"/>
            <a:r>
              <a:rPr lang="en-US" sz="2200" dirty="0" err="1" smtClean="0">
                <a:solidFill>
                  <a:schemeClr val="tx1"/>
                </a:solidFill>
              </a:rPr>
              <a:t>Eventargument</a:t>
            </a:r>
            <a:r>
              <a:rPr lang="en-US" sz="2200" dirty="0" smtClean="0">
                <a:solidFill>
                  <a:schemeClr val="tx1"/>
                </a:solidFill>
              </a:rPr>
              <a:t> variation can execute </a:t>
            </a:r>
            <a:r>
              <a:rPr lang="en-US" sz="2200" b="1" u="sng" dirty="0" smtClean="0">
                <a:solidFill>
                  <a:schemeClr val="tx1"/>
                </a:solidFill>
              </a:rPr>
              <a:t>different</a:t>
            </a:r>
            <a:r>
              <a:rPr lang="en-US" sz="2200" dirty="0" smtClean="0">
                <a:solidFill>
                  <a:schemeClr val="tx1"/>
                </a:solidFill>
              </a:rPr>
              <a:t> server events (for example - V[value] vs. [value])</a:t>
            </a:r>
          </a:p>
          <a:p>
            <a:r>
              <a:rPr lang="en-US" sz="2600" b="1" u="sng" dirty="0" smtClean="0">
                <a:solidFill>
                  <a:schemeClr val="tx1"/>
                </a:solidFill>
              </a:rPr>
              <a:t>Advanced</a:t>
            </a:r>
            <a:r>
              <a:rPr lang="en-US" sz="2600" dirty="0" smtClean="0">
                <a:solidFill>
                  <a:schemeClr val="tx1"/>
                </a:solidFill>
              </a:rPr>
              <a:t>: 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Core Events vs. Custom Events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Example: Click, Command, </a:t>
            </a:r>
            <a:r>
              <a:rPr lang="en-US" sz="2200" dirty="0" err="1" smtClean="0">
                <a:solidFill>
                  <a:schemeClr val="tx1"/>
                </a:solidFill>
              </a:rPr>
              <a:t>onSelectionChanged</a:t>
            </a:r>
            <a:r>
              <a:rPr lang="en-US" sz="2200" dirty="0" smtClean="0">
                <a:solidFill>
                  <a:schemeClr val="tx1"/>
                </a:solidFill>
              </a:rPr>
              <a:t>, </a:t>
            </a:r>
            <a:r>
              <a:rPr lang="en-US" sz="2200" dirty="0" err="1" smtClean="0">
                <a:solidFill>
                  <a:schemeClr val="tx1"/>
                </a:solidFill>
              </a:rPr>
              <a:t>OnVisibleMonthChanged</a:t>
            </a:r>
            <a:r>
              <a:rPr lang="en-US" sz="2200" dirty="0" smtClean="0">
                <a:solidFill>
                  <a:schemeClr val="tx1"/>
                </a:solidFill>
              </a:rPr>
              <a:t>, Etc</a:t>
            </a: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endParaRPr lang="en-US" sz="26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>
                <a:solidFill>
                  <a:schemeClr val="tx1"/>
                </a:solidFill>
              </a:rPr>
              <a:t>Hidden/Optional</a:t>
            </a:r>
            <a:r>
              <a:rPr lang="en-GB" dirty="0" smtClean="0">
                <a:solidFill>
                  <a:schemeClr val="tx1"/>
                </a:solidFill>
              </a:rPr>
              <a:t> Event Execution 2/2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600" dirty="0" smtClean="0">
              <a:solidFill>
                <a:schemeClr val="tx1"/>
              </a:solidFill>
            </a:endParaRP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endParaRPr lang="en-US" sz="2600" dirty="0" smtClean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2720" y="3965816"/>
            <a:ext cx="6934200" cy="183832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0320" y="1832216"/>
            <a:ext cx="2562225" cy="198120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97320" y="1832216"/>
            <a:ext cx="4629150" cy="198120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1270" y="1451216"/>
            <a:ext cx="7334250" cy="29527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3202672" y="1894768"/>
            <a:ext cx="3048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Rectangle 8"/>
          <p:cNvSpPr/>
          <p:nvPr/>
        </p:nvSpPr>
        <p:spPr>
          <a:xfrm>
            <a:off x="840472" y="1894768"/>
            <a:ext cx="3048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Rectangle 9"/>
          <p:cNvSpPr/>
          <p:nvPr/>
        </p:nvSpPr>
        <p:spPr>
          <a:xfrm>
            <a:off x="7012672" y="4333168"/>
            <a:ext cx="6096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Rectangle 10"/>
          <p:cNvSpPr/>
          <p:nvPr/>
        </p:nvSpPr>
        <p:spPr>
          <a:xfrm>
            <a:off x="6098272" y="1568360"/>
            <a:ext cx="9144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Rectangle 11"/>
          <p:cNvSpPr/>
          <p:nvPr/>
        </p:nvSpPr>
        <p:spPr>
          <a:xfrm>
            <a:off x="2516872" y="1568360"/>
            <a:ext cx="1905000" cy="2286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Rectangle 12"/>
          <p:cNvSpPr/>
          <p:nvPr/>
        </p:nvSpPr>
        <p:spPr>
          <a:xfrm>
            <a:off x="4574272" y="2809168"/>
            <a:ext cx="1828800" cy="2286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Rectangle 13"/>
          <p:cNvSpPr/>
          <p:nvPr/>
        </p:nvSpPr>
        <p:spPr>
          <a:xfrm>
            <a:off x="4574272" y="1818568"/>
            <a:ext cx="9144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Rectangle 14"/>
          <p:cNvSpPr/>
          <p:nvPr/>
        </p:nvSpPr>
        <p:spPr>
          <a:xfrm>
            <a:off x="2454320" y="3301624"/>
            <a:ext cx="304800" cy="2286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Rectangle 16"/>
          <p:cNvSpPr/>
          <p:nvPr/>
        </p:nvSpPr>
        <p:spPr>
          <a:xfrm>
            <a:off x="5891280" y="5189561"/>
            <a:ext cx="470848" cy="2286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>
                <a:solidFill>
                  <a:schemeClr val="tx1"/>
                </a:solidFill>
              </a:rPr>
              <a:t>Invisible</a:t>
            </a:r>
            <a:r>
              <a:rPr lang="en-GB" dirty="0" smtClean="0">
                <a:solidFill>
                  <a:schemeClr val="tx1"/>
                </a:solidFill>
              </a:rPr>
              <a:t> Control Execution</a:t>
            </a:r>
            <a:r>
              <a:rPr lang="en-US" dirty="0" smtClean="0">
                <a:solidFill>
                  <a:schemeClr val="tx1"/>
                </a:solidFill>
              </a:rPr>
              <a:t>, Cont.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9028" y="1093676"/>
            <a:ext cx="5907100" cy="5075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>
          <a:xfrm flipV="1">
            <a:off x="1537648" y="2398600"/>
            <a:ext cx="381000" cy="3810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18848" y="2170000"/>
            <a:ext cx="3181971" cy="3010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>
                <a:solidFill>
                  <a:schemeClr val="tx1"/>
                </a:solidFill>
              </a:rPr>
              <a:t>Invisible</a:t>
            </a:r>
            <a:r>
              <a:rPr lang="en-GB" dirty="0" smtClean="0">
                <a:solidFill>
                  <a:schemeClr val="tx1"/>
                </a:solidFill>
              </a:rPr>
              <a:t> Control Execution</a:t>
            </a:r>
            <a:r>
              <a:rPr lang="en-US" dirty="0" smtClean="0">
                <a:solidFill>
                  <a:schemeClr val="tx1"/>
                </a:solidFill>
              </a:rPr>
              <a:t>, Cont.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25" y="1115748"/>
            <a:ext cx="5895975" cy="5065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Arrow Connector 9"/>
          <p:cNvCxnSpPr/>
          <p:nvPr/>
        </p:nvCxnSpPr>
        <p:spPr>
          <a:xfrm flipV="1">
            <a:off x="1371600" y="5495504"/>
            <a:ext cx="381000" cy="3810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>
                <a:solidFill>
                  <a:schemeClr val="tx1"/>
                </a:solidFill>
              </a:rPr>
              <a:t>Invisible</a:t>
            </a:r>
            <a:r>
              <a:rPr lang="en-GB" dirty="0" smtClean="0">
                <a:solidFill>
                  <a:schemeClr val="tx1"/>
                </a:solidFill>
              </a:rPr>
              <a:t> Control Execution</a:t>
            </a:r>
            <a:r>
              <a:rPr lang="en-US" dirty="0" smtClean="0">
                <a:solidFill>
                  <a:schemeClr val="tx1"/>
                </a:solidFill>
              </a:rPr>
              <a:t>, Cont.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162908"/>
            <a:ext cx="6553200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 flipV="1">
            <a:off x="1828800" y="4325208"/>
            <a:ext cx="381000" cy="3810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www.randomoxide.com/wp-content/uploads/2010/06/cornershot_2003_10_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0747" y="1828181"/>
            <a:ext cx="3180875" cy="3262436"/>
          </a:xfrm>
          <a:prstGeom prst="rect">
            <a:avLst/>
          </a:prstGeom>
          <a:noFill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64023" y="272308"/>
            <a:ext cx="8229600" cy="86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Advanced Event Execution Methods</a:t>
            </a:r>
            <a:endParaRPr kumimoji="0" lang="en-GB" sz="6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84406" y="5133268"/>
            <a:ext cx="8418397" cy="86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Executing Events of Invisible Controls</a:t>
            </a:r>
          </a:p>
          <a:p>
            <a:pPr marL="0" marR="0" lvl="0" indent="0" algn="ctr" defTabSz="914400" rtl="1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sz="36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DESPITE</a:t>
            </a:r>
          </a:p>
          <a:p>
            <a:pPr marL="0" marR="0" lvl="0" indent="0" algn="ctr" defTabSz="914400" rtl="1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EventValidation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and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Viewstate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MAC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Missing </a:t>
            </a:r>
            <a:r>
              <a:rPr lang="en-GB" dirty="0" err="1" smtClean="0">
                <a:solidFill>
                  <a:schemeClr val="tx1"/>
                </a:solidFill>
              </a:rPr>
              <a:t>CallBack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Code </a:t>
            </a:r>
            <a:r>
              <a:rPr lang="en-GB" dirty="0" smtClean="0">
                <a:solidFill>
                  <a:schemeClr val="tx1"/>
                </a:solidFill>
              </a:rPr>
              <a:t>Validation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u="sng" dirty="0" smtClean="0">
                <a:solidFill>
                  <a:schemeClr val="tx1"/>
                </a:solidFill>
              </a:rPr>
              <a:t>Prerequisites</a:t>
            </a:r>
            <a:r>
              <a:rPr lang="en-US" sz="2600" dirty="0" smtClean="0">
                <a:solidFill>
                  <a:schemeClr val="tx1"/>
                </a:solidFill>
              </a:rPr>
              <a:t> – Improper </a:t>
            </a:r>
            <a:r>
              <a:rPr lang="en-US" sz="2600" dirty="0" err="1" smtClean="0">
                <a:solidFill>
                  <a:schemeClr val="tx1"/>
                </a:solidFill>
              </a:rPr>
              <a:t>CallBack</a:t>
            </a:r>
            <a:r>
              <a:rPr lang="en-US" sz="2600" dirty="0" smtClean="0">
                <a:solidFill>
                  <a:schemeClr val="tx1"/>
                </a:solidFill>
              </a:rPr>
              <a:t> Implementation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Event validation not performed manually in </a:t>
            </a:r>
            <a:r>
              <a:rPr lang="en-US" sz="2200" dirty="0" err="1" smtClean="0">
                <a:solidFill>
                  <a:schemeClr val="tx1"/>
                </a:solidFill>
              </a:rPr>
              <a:t>CallBack</a:t>
            </a:r>
            <a:r>
              <a:rPr lang="en-US" sz="2200" dirty="0" smtClean="0">
                <a:solidFill>
                  <a:schemeClr val="tx1"/>
                </a:solidFill>
              </a:rPr>
              <a:t> code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Relies on the CALLBACKID and CALLBACKPARAM</a:t>
            </a:r>
          </a:p>
          <a:p>
            <a:endParaRPr lang="en-US" sz="2600" u="sng" dirty="0" smtClean="0">
              <a:solidFill>
                <a:schemeClr val="tx1"/>
              </a:solidFill>
            </a:endParaRPr>
          </a:p>
          <a:p>
            <a:endParaRPr lang="en-US" sz="2600" u="sng" dirty="0" smtClean="0">
              <a:solidFill>
                <a:schemeClr val="tx1"/>
              </a:solidFill>
            </a:endParaRPr>
          </a:p>
          <a:p>
            <a:endParaRPr lang="en-US" sz="2600" u="sng" dirty="0" smtClean="0">
              <a:solidFill>
                <a:schemeClr val="tx1"/>
              </a:solidFill>
            </a:endParaRPr>
          </a:p>
          <a:p>
            <a:endParaRPr lang="en-US" sz="2600" u="sng" dirty="0" smtClean="0">
              <a:solidFill>
                <a:schemeClr val="tx1"/>
              </a:solidFill>
            </a:endParaRPr>
          </a:p>
          <a:p>
            <a:r>
              <a:rPr lang="en-US" sz="2600" u="sng" dirty="0" smtClean="0">
                <a:solidFill>
                  <a:schemeClr val="tx1"/>
                </a:solidFill>
              </a:rPr>
              <a:t>Process</a:t>
            </a:r>
            <a:r>
              <a:rPr lang="en-US" sz="2600" dirty="0" smtClean="0">
                <a:solidFill>
                  <a:schemeClr val="tx1"/>
                </a:solidFill>
              </a:rPr>
              <a:t>: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Ignore Event Validation when Forging Event Call</a:t>
            </a:r>
          </a:p>
          <a:p>
            <a:r>
              <a:rPr lang="en-US" sz="2600" u="sng" dirty="0" smtClean="0">
                <a:solidFill>
                  <a:schemeClr val="tx1"/>
                </a:solidFill>
              </a:rPr>
              <a:t>Advantage</a:t>
            </a:r>
            <a:r>
              <a:rPr lang="en-US" sz="2600" dirty="0" smtClean="0">
                <a:solidFill>
                  <a:schemeClr val="tx1"/>
                </a:solidFill>
              </a:rPr>
              <a:t>: 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Works </a:t>
            </a:r>
            <a:r>
              <a:rPr lang="en-US" sz="2200" b="1" dirty="0" smtClean="0">
                <a:solidFill>
                  <a:schemeClr val="tx1"/>
                </a:solidFill>
              </a:rPr>
              <a:t>despite</a:t>
            </a:r>
            <a:r>
              <a:rPr lang="en-US" sz="2200" dirty="0" smtClean="0">
                <a:solidFill>
                  <a:schemeClr val="tx1"/>
                </a:solidFill>
              </a:rPr>
              <a:t> of </a:t>
            </a:r>
            <a:r>
              <a:rPr lang="en-US" sz="2200" b="1" dirty="0" err="1" smtClean="0">
                <a:solidFill>
                  <a:schemeClr val="tx1"/>
                </a:solidFill>
              </a:rPr>
              <a:t>Viewstate</a:t>
            </a:r>
            <a:r>
              <a:rPr lang="en-US" sz="2200" b="1" dirty="0" smtClean="0">
                <a:solidFill>
                  <a:schemeClr val="tx1"/>
                </a:solidFill>
              </a:rPr>
              <a:t> MAC </a:t>
            </a:r>
            <a:r>
              <a:rPr lang="en-US" sz="2200" dirty="0" smtClean="0">
                <a:solidFill>
                  <a:schemeClr val="tx1"/>
                </a:solidFill>
              </a:rPr>
              <a:t>&amp; </a:t>
            </a:r>
            <a:r>
              <a:rPr lang="en-US" sz="2200" b="1" dirty="0" err="1" smtClean="0">
                <a:solidFill>
                  <a:schemeClr val="tx1"/>
                </a:solidFill>
              </a:rPr>
              <a:t>EventValidation</a:t>
            </a:r>
            <a:r>
              <a:rPr lang="en-US" sz="2200" dirty="0" smtClean="0">
                <a:solidFill>
                  <a:schemeClr val="tx1"/>
                </a:solidFill>
              </a:rPr>
              <a:t>.</a:t>
            </a: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endParaRPr lang="en-US" sz="2600" dirty="0" smtClean="0">
              <a:solidFill>
                <a:schemeClr val="tx1"/>
              </a:solidFill>
            </a:endParaRPr>
          </a:p>
        </p:txBody>
      </p:sp>
      <p:pic>
        <p:nvPicPr>
          <p:cNvPr id="4" name="Picture 2" descr="image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90709" y="2621508"/>
            <a:ext cx="413385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Mining Cached </a:t>
            </a:r>
            <a:r>
              <a:rPr lang="en-GB" dirty="0" err="1" smtClean="0">
                <a:solidFill>
                  <a:schemeClr val="tx1"/>
                </a:solidFill>
              </a:rPr>
              <a:t>Viewstat</a:t>
            </a:r>
            <a:r>
              <a:rPr lang="en-US" dirty="0" smtClean="0">
                <a:solidFill>
                  <a:schemeClr val="tx1"/>
                </a:solidFill>
              </a:rPr>
              <a:t>e Values 1/2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u="sng" dirty="0" smtClean="0">
                <a:solidFill>
                  <a:schemeClr val="tx1"/>
                </a:solidFill>
              </a:rPr>
              <a:t>Prerequisites</a:t>
            </a:r>
            <a:r>
              <a:rPr lang="en-US" sz="2600" dirty="0" smtClean="0">
                <a:solidFill>
                  <a:schemeClr val="tx1"/>
                </a:solidFill>
              </a:rPr>
              <a:t> – Reusing Signed Cached Values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Obtain control names from cached / indexed content: search engines, proxies, browser cache of privileged users</a:t>
            </a:r>
          </a:p>
          <a:p>
            <a:endParaRPr lang="en-US" sz="2600" b="1" u="sng" dirty="0" smtClean="0">
              <a:solidFill>
                <a:schemeClr val="tx1"/>
              </a:solidFill>
            </a:endParaRPr>
          </a:p>
          <a:p>
            <a:endParaRPr lang="en-US" sz="2600" b="1" u="sng" dirty="0" smtClean="0">
              <a:solidFill>
                <a:schemeClr val="tx1"/>
              </a:solidFill>
            </a:endParaRPr>
          </a:p>
          <a:p>
            <a:endParaRPr lang="en-US" sz="2600" b="1" u="sng" dirty="0" smtClean="0">
              <a:solidFill>
                <a:schemeClr val="tx1"/>
              </a:solidFill>
            </a:endParaRPr>
          </a:p>
          <a:p>
            <a:endParaRPr lang="en-US" sz="2600" b="1" u="sng" dirty="0" smtClean="0">
              <a:solidFill>
                <a:schemeClr val="tx1"/>
              </a:solidFill>
            </a:endParaRPr>
          </a:p>
          <a:p>
            <a:endParaRPr lang="en-US" sz="2600" b="1" u="sng" dirty="0" smtClean="0">
              <a:solidFill>
                <a:schemeClr val="tx1"/>
              </a:solidFill>
            </a:endParaRPr>
          </a:p>
          <a:p>
            <a:r>
              <a:rPr lang="en-US" sz="2600" b="1" u="sng" dirty="0" smtClean="0">
                <a:solidFill>
                  <a:schemeClr val="tx1"/>
                </a:solidFill>
              </a:rPr>
              <a:t>Process</a:t>
            </a:r>
            <a:r>
              <a:rPr lang="en-US" sz="2600" b="1" dirty="0" smtClean="0">
                <a:solidFill>
                  <a:schemeClr val="tx1"/>
                </a:solidFill>
              </a:rPr>
              <a:t>: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Reuse the cached </a:t>
            </a:r>
            <a:r>
              <a:rPr lang="en-US" sz="2200" b="1" dirty="0" smtClean="0">
                <a:solidFill>
                  <a:schemeClr val="tx1"/>
                </a:solidFill>
              </a:rPr>
              <a:t>VIEWSTATE</a:t>
            </a:r>
            <a:r>
              <a:rPr lang="en-US" sz="2200" dirty="0" smtClean="0">
                <a:solidFill>
                  <a:schemeClr val="tx1"/>
                </a:solidFill>
              </a:rPr>
              <a:t>, </a:t>
            </a:r>
            <a:r>
              <a:rPr lang="en-US" sz="2200" b="1" dirty="0" smtClean="0">
                <a:solidFill>
                  <a:schemeClr val="tx1"/>
                </a:solidFill>
              </a:rPr>
              <a:t>EVENTTARGET</a:t>
            </a:r>
            <a:r>
              <a:rPr lang="en-US" sz="2200" dirty="0" smtClean="0">
                <a:solidFill>
                  <a:schemeClr val="tx1"/>
                </a:solidFill>
              </a:rPr>
              <a:t>, </a:t>
            </a:r>
            <a:r>
              <a:rPr lang="en-US" sz="2200" b="1" dirty="0" smtClean="0">
                <a:solidFill>
                  <a:schemeClr val="tx1"/>
                </a:solidFill>
              </a:rPr>
              <a:t>EVENTARGUMENT</a:t>
            </a:r>
            <a:r>
              <a:rPr lang="en-US" sz="2200" dirty="0" smtClean="0">
                <a:solidFill>
                  <a:schemeClr val="tx1"/>
                </a:solidFill>
              </a:rPr>
              <a:t> and </a:t>
            </a:r>
            <a:r>
              <a:rPr lang="en-US" sz="2200" b="1" dirty="0" smtClean="0">
                <a:solidFill>
                  <a:schemeClr val="tx1"/>
                </a:solidFill>
              </a:rPr>
              <a:t>EVENTVALIDATION</a:t>
            </a: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endParaRPr lang="en-US" sz="2600" dirty="0" smtClean="0">
              <a:solidFill>
                <a:schemeClr val="tx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49776" y="2477072"/>
            <a:ext cx="4619766" cy="270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Mining Cached </a:t>
            </a:r>
            <a:r>
              <a:rPr lang="en-GB" dirty="0" err="1" smtClean="0">
                <a:solidFill>
                  <a:schemeClr val="tx1"/>
                </a:solidFill>
              </a:rPr>
              <a:t>Viewstat</a:t>
            </a:r>
            <a:r>
              <a:rPr lang="en-US" dirty="0" smtClean="0">
                <a:solidFill>
                  <a:schemeClr val="tx1"/>
                </a:solidFill>
              </a:rPr>
              <a:t>e Values 2/2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u="sng" dirty="0" smtClean="0">
                <a:solidFill>
                  <a:schemeClr val="tx1"/>
                </a:solidFill>
              </a:rPr>
              <a:t>Advantages</a:t>
            </a:r>
            <a:endParaRPr lang="en-US" sz="2600" dirty="0" smtClean="0">
              <a:solidFill>
                <a:schemeClr val="tx1"/>
              </a:solidFill>
            </a:endParaRP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Exploit works DESPITE the </a:t>
            </a:r>
            <a:r>
              <a:rPr lang="en-US" sz="2200" b="1" dirty="0" err="1" smtClean="0">
                <a:solidFill>
                  <a:schemeClr val="tx1"/>
                </a:solidFill>
              </a:rPr>
              <a:t>Viewstate</a:t>
            </a:r>
            <a:r>
              <a:rPr lang="en-US" sz="2200" b="1" dirty="0" smtClean="0">
                <a:solidFill>
                  <a:schemeClr val="tx1"/>
                </a:solidFill>
              </a:rPr>
              <a:t> MAC</a:t>
            </a:r>
            <a:r>
              <a:rPr lang="en-US" sz="2200" dirty="0" smtClean="0">
                <a:solidFill>
                  <a:schemeClr val="tx1"/>
                </a:solidFill>
              </a:rPr>
              <a:t> AND </a:t>
            </a:r>
            <a:r>
              <a:rPr lang="en-US" sz="2200" b="1" dirty="0" err="1" smtClean="0">
                <a:solidFill>
                  <a:schemeClr val="tx1"/>
                </a:solidFill>
              </a:rPr>
              <a:t>EventValidation</a:t>
            </a:r>
            <a:endParaRPr lang="en-US" sz="2200" b="1" dirty="0" smtClean="0">
              <a:solidFill>
                <a:schemeClr val="tx1"/>
              </a:solidFill>
            </a:endParaRPr>
          </a:p>
          <a:p>
            <a:endParaRPr lang="en-US" sz="2600" b="1" u="sng" dirty="0" smtClean="0">
              <a:solidFill>
                <a:schemeClr val="tx1"/>
              </a:solidFill>
            </a:endParaRPr>
          </a:p>
          <a:p>
            <a:endParaRPr lang="en-US" sz="2600" b="1" u="sng" dirty="0" smtClean="0">
              <a:solidFill>
                <a:schemeClr val="tx1"/>
              </a:solidFill>
            </a:endParaRPr>
          </a:p>
          <a:p>
            <a:endParaRPr lang="en-US" sz="2600" b="1" u="sng" dirty="0" smtClean="0">
              <a:solidFill>
                <a:schemeClr val="tx1"/>
              </a:solidFill>
            </a:endParaRPr>
          </a:p>
          <a:p>
            <a:endParaRPr lang="en-US" sz="2600" b="1" u="sng" dirty="0" smtClean="0">
              <a:solidFill>
                <a:schemeClr val="tx1"/>
              </a:solidFill>
            </a:endParaRPr>
          </a:p>
          <a:p>
            <a:endParaRPr lang="en-US" sz="2600" b="1" u="sng" dirty="0" smtClean="0">
              <a:solidFill>
                <a:schemeClr val="tx1"/>
              </a:solidFill>
            </a:endParaRPr>
          </a:p>
          <a:p>
            <a:r>
              <a:rPr lang="en-US" sz="2600" b="1" u="sng" dirty="0" smtClean="0">
                <a:solidFill>
                  <a:schemeClr val="tx1"/>
                </a:solidFill>
              </a:rPr>
              <a:t>Shared Hosting Attack Model</a:t>
            </a:r>
            <a:r>
              <a:rPr lang="en-US" sz="2600" b="1" dirty="0" smtClean="0">
                <a:solidFill>
                  <a:schemeClr val="tx1"/>
                </a:solidFill>
              </a:rPr>
              <a:t>: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Can bypass </a:t>
            </a:r>
            <a:r>
              <a:rPr lang="en-US" sz="2200" dirty="0" err="1" smtClean="0">
                <a:solidFill>
                  <a:schemeClr val="tx1"/>
                </a:solidFill>
              </a:rPr>
              <a:t>Viewstate</a:t>
            </a:r>
            <a:r>
              <a:rPr lang="en-US" sz="2200" dirty="0" smtClean="0">
                <a:solidFill>
                  <a:schemeClr val="tx1"/>
                </a:solidFill>
              </a:rPr>
              <a:t> MAC and </a:t>
            </a:r>
            <a:r>
              <a:rPr lang="en-US" sz="2200" dirty="0" err="1" smtClean="0">
                <a:solidFill>
                  <a:schemeClr val="tx1"/>
                </a:solidFill>
              </a:rPr>
              <a:t>EventValidation</a:t>
            </a:r>
            <a:endParaRPr lang="en-US" sz="2200" dirty="0" smtClean="0">
              <a:solidFill>
                <a:schemeClr val="tx1"/>
              </a:solidFill>
            </a:endParaRP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Scenarios for Shared / Isolated Application Pool</a:t>
            </a: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endParaRPr lang="en-US" sz="2600" dirty="0" smtClean="0">
              <a:solidFill>
                <a:schemeClr val="tx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6388" y="2692882"/>
            <a:ext cx="59912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6788" y="2984523"/>
            <a:ext cx="7210425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66788" y="3792666"/>
            <a:ext cx="721042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4023" y="804580"/>
            <a:ext cx="8229600" cy="86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Risk Mitigation</a:t>
            </a:r>
            <a:endParaRPr kumimoji="0" lang="en-GB" sz="6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45066"/>
            <a:ext cx="9143999" cy="4223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Secure Coding Guidelines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0597"/>
            <a:ext cx="8229600" cy="4698000"/>
          </a:xfrm>
        </p:spPr>
        <p:txBody>
          <a:bodyPr/>
          <a:lstStyle/>
          <a:p>
            <a:pPr algn="ctr">
              <a:buNone/>
            </a:pPr>
            <a:r>
              <a:rPr lang="en-US" sz="2600" b="1" u="sng" dirty="0" smtClean="0">
                <a:solidFill>
                  <a:schemeClr val="tx1"/>
                </a:solidFill>
              </a:rPr>
              <a:t>Preventing Event Execution &amp; Property Override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Do </a:t>
            </a:r>
            <a:r>
              <a:rPr lang="en-US" b="1" dirty="0" smtClean="0">
                <a:solidFill>
                  <a:schemeClr val="tx1"/>
                </a:solidFill>
              </a:rPr>
              <a:t>NOT use </a:t>
            </a:r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b="1" u="sng" dirty="0" smtClean="0">
                <a:solidFill>
                  <a:schemeClr val="tx1"/>
                </a:solidFill>
              </a:rPr>
              <a:t>Disabled property</a:t>
            </a:r>
            <a:r>
              <a:rPr lang="en-US" dirty="0" smtClean="0">
                <a:solidFill>
                  <a:schemeClr val="tx1"/>
                </a:solidFill>
              </a:rPr>
              <a:t> for security purposes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Do NOT rely </a:t>
            </a:r>
            <a:r>
              <a:rPr lang="en-US" dirty="0" smtClean="0">
                <a:solidFill>
                  <a:schemeClr val="tx1"/>
                </a:solidFill>
              </a:rPr>
              <a:t>on </a:t>
            </a:r>
            <a:r>
              <a:rPr lang="en-US" b="1" u="sng" dirty="0" smtClean="0">
                <a:solidFill>
                  <a:schemeClr val="tx1"/>
                </a:solidFill>
              </a:rPr>
              <a:t>HTML comments</a:t>
            </a:r>
            <a:r>
              <a:rPr lang="en-US" dirty="0" smtClean="0">
                <a:solidFill>
                  <a:schemeClr val="tx1"/>
                </a:solidFill>
              </a:rPr>
              <a:t> to hide controls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Remove</a:t>
            </a:r>
            <a:r>
              <a:rPr lang="en-US" dirty="0" smtClean="0">
                <a:solidFill>
                  <a:schemeClr val="tx1"/>
                </a:solidFill>
              </a:rPr>
              <a:t> unnecessary </a:t>
            </a:r>
            <a:r>
              <a:rPr lang="en-US" b="1" u="sng" dirty="0" smtClean="0">
                <a:solidFill>
                  <a:schemeClr val="tx1"/>
                </a:solidFill>
              </a:rPr>
              <a:t>dormant events</a:t>
            </a:r>
            <a:r>
              <a:rPr lang="en-US" dirty="0" smtClean="0">
                <a:solidFill>
                  <a:schemeClr val="tx1"/>
                </a:solidFill>
              </a:rPr>
              <a:t> from all layers: HTML, Design (e.g. </a:t>
            </a:r>
            <a:r>
              <a:rPr lang="en-US" dirty="0" err="1" smtClean="0">
                <a:solidFill>
                  <a:schemeClr val="tx1"/>
                </a:solidFill>
              </a:rPr>
              <a:t>aspx</a:t>
            </a:r>
            <a:r>
              <a:rPr lang="en-US" dirty="0" smtClean="0">
                <a:solidFill>
                  <a:schemeClr val="tx1"/>
                </a:solidFill>
              </a:rPr>
              <a:t>), </a:t>
            </a:r>
            <a:r>
              <a:rPr lang="en-US" dirty="0" err="1" smtClean="0">
                <a:solidFill>
                  <a:schemeClr val="tx1"/>
                </a:solidFill>
              </a:rPr>
              <a:t>CodeBehind</a:t>
            </a:r>
            <a:r>
              <a:rPr lang="en-US" dirty="0" smtClean="0">
                <a:solidFill>
                  <a:schemeClr val="tx1"/>
                </a:solidFill>
              </a:rPr>
              <a:t> (e.g. </a:t>
            </a:r>
            <a:r>
              <a:rPr lang="en-US" dirty="0" err="1" smtClean="0">
                <a:solidFill>
                  <a:schemeClr val="tx1"/>
                </a:solidFill>
              </a:rPr>
              <a:t>aspx.cs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Implement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code-level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b="1" u="sng" dirty="0" smtClean="0">
                <a:solidFill>
                  <a:schemeClr val="tx1"/>
                </a:solidFill>
              </a:rPr>
              <a:t>privilege validation</a:t>
            </a:r>
            <a:r>
              <a:rPr lang="en-US" dirty="0" smtClean="0">
                <a:solidFill>
                  <a:schemeClr val="tx1"/>
                </a:solidFill>
              </a:rPr>
              <a:t> in each event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Enforce</a:t>
            </a:r>
            <a:r>
              <a:rPr lang="en-US" dirty="0" smtClean="0">
                <a:solidFill>
                  <a:schemeClr val="tx1"/>
                </a:solidFill>
              </a:rPr>
              <a:t> digital signatures (</a:t>
            </a:r>
            <a:r>
              <a:rPr lang="en-US" b="1" u="sng" dirty="0" err="1" smtClean="0">
                <a:solidFill>
                  <a:schemeClr val="tx1"/>
                </a:solidFill>
              </a:rPr>
              <a:t>Viewstate</a:t>
            </a:r>
            <a:r>
              <a:rPr lang="en-US" b="1" u="sng" dirty="0" smtClean="0">
                <a:solidFill>
                  <a:schemeClr val="tx1"/>
                </a:solidFill>
              </a:rPr>
              <a:t> MAC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Activate</a:t>
            </a:r>
            <a:r>
              <a:rPr lang="en-US" dirty="0" smtClean="0">
                <a:solidFill>
                  <a:schemeClr val="tx1"/>
                </a:solidFill>
              </a:rPr>
              <a:t> event validation mechanisms (</a:t>
            </a:r>
            <a:r>
              <a:rPr lang="en-US" b="1" u="sng" dirty="0" err="1" smtClean="0">
                <a:solidFill>
                  <a:schemeClr val="tx1"/>
                </a:solidFill>
              </a:rPr>
              <a:t>EventValidation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Disable cache </a:t>
            </a:r>
            <a:r>
              <a:rPr lang="en-US" dirty="0" smtClean="0">
                <a:solidFill>
                  <a:schemeClr val="tx1"/>
                </a:solidFill>
              </a:rPr>
              <a:t>/ </a:t>
            </a:r>
            <a:r>
              <a:rPr lang="en-US" b="1" dirty="0" smtClean="0">
                <a:solidFill>
                  <a:schemeClr val="tx1"/>
                </a:solidFill>
              </a:rPr>
              <a:t>Prevent indexing </a:t>
            </a:r>
            <a:r>
              <a:rPr lang="en-US" dirty="0" smtClean="0">
                <a:solidFill>
                  <a:schemeClr val="tx1"/>
                </a:solidFill>
              </a:rPr>
              <a:t>in pages with sensitive controls!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Customize</a:t>
            </a:r>
            <a:r>
              <a:rPr lang="en-US" dirty="0" smtClean="0">
                <a:solidFill>
                  <a:schemeClr val="tx1"/>
                </a:solidFill>
              </a:rPr>
              <a:t> the platform </a:t>
            </a:r>
            <a:r>
              <a:rPr lang="en-US" b="1" u="sng" dirty="0" smtClean="0">
                <a:solidFill>
                  <a:schemeClr val="tx1"/>
                </a:solidFill>
              </a:rPr>
              <a:t>error </a:t>
            </a:r>
            <a:r>
              <a:rPr lang="en-US" b="1" u="sng" dirty="0" smtClean="0">
                <a:solidFill>
                  <a:schemeClr val="tx1"/>
                </a:solidFill>
              </a:rPr>
              <a:t>messages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Replace</a:t>
            </a:r>
            <a:r>
              <a:rPr lang="en-US" dirty="0" smtClean="0">
                <a:solidFill>
                  <a:schemeClr val="tx1"/>
                </a:solidFill>
              </a:rPr>
              <a:t> the </a:t>
            </a:r>
            <a:r>
              <a:rPr lang="en-US" b="1" u="sng" dirty="0" smtClean="0">
                <a:solidFill>
                  <a:schemeClr val="tx1"/>
                </a:solidFill>
              </a:rPr>
              <a:t>Machine Key</a:t>
            </a:r>
            <a:r>
              <a:rPr lang="en-US" dirty="0" smtClean="0">
                <a:solidFill>
                  <a:schemeClr val="tx1"/>
                </a:solidFill>
              </a:rPr>
              <a:t> (to prevent </a:t>
            </a:r>
            <a:r>
              <a:rPr lang="en-US" smtClean="0">
                <a:solidFill>
                  <a:schemeClr val="tx1"/>
                </a:solidFill>
              </a:rPr>
              <a:t>cache reuse)</a:t>
            </a:r>
            <a:endParaRPr lang="en-US" b="1" u="sng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en-US" sz="2600" b="1" u="sng" dirty="0" smtClean="0">
              <a:solidFill>
                <a:schemeClr val="tx1"/>
              </a:solidFill>
            </a:endParaRPr>
          </a:p>
          <a:p>
            <a:endParaRPr lang="en-US" sz="2600" b="1" u="sng" dirty="0" smtClean="0">
              <a:solidFill>
                <a:schemeClr val="tx1"/>
              </a:solidFill>
            </a:endParaRPr>
          </a:p>
          <a:p>
            <a:endParaRPr lang="en-US" sz="2600" b="1" u="sng" dirty="0" smtClean="0">
              <a:solidFill>
                <a:schemeClr val="tx1"/>
              </a:solidFill>
            </a:endParaRP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endParaRPr lang="en-US" sz="26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Event Level Privilege Validation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>
                <a:solidFill>
                  <a:schemeClr val="tx1"/>
                </a:solidFill>
              </a:rPr>
              <a:t>Explicit Privilege Validation in Event Code</a:t>
            </a:r>
            <a:endParaRPr lang="en-US" sz="2600" dirty="0" smtClean="0">
              <a:solidFill>
                <a:schemeClr val="tx1"/>
              </a:solidFill>
            </a:endParaRPr>
          </a:p>
          <a:p>
            <a:endParaRPr lang="en-US" sz="2600" b="1" u="sng" dirty="0" smtClean="0">
              <a:solidFill>
                <a:schemeClr val="tx1"/>
              </a:solidFill>
            </a:endParaRPr>
          </a:p>
          <a:p>
            <a:endParaRPr lang="en-US" sz="2600" b="1" u="sng" dirty="0" smtClean="0">
              <a:solidFill>
                <a:schemeClr val="tx1"/>
              </a:solidFill>
            </a:endParaRPr>
          </a:p>
          <a:p>
            <a:endParaRPr lang="en-US" sz="2600" b="1" u="sng" dirty="0" smtClean="0">
              <a:solidFill>
                <a:schemeClr val="tx1"/>
              </a:solidFill>
            </a:endParaRPr>
          </a:p>
          <a:p>
            <a:endParaRPr lang="en-US" sz="2600" b="1" u="sng" dirty="0" smtClean="0">
              <a:solidFill>
                <a:schemeClr val="tx1"/>
              </a:solidFill>
            </a:endParaRPr>
          </a:p>
          <a:p>
            <a:endParaRPr lang="en-US" sz="2600" b="1" u="sng" dirty="0" smtClean="0">
              <a:solidFill>
                <a:schemeClr val="tx1"/>
              </a:solidFill>
            </a:endParaRPr>
          </a:p>
          <a:p>
            <a:r>
              <a:rPr lang="en-US" sz="2600" b="1" dirty="0" smtClean="0">
                <a:solidFill>
                  <a:schemeClr val="tx1"/>
                </a:solidFill>
              </a:rPr>
              <a:t>Enable Event Validation / MAC</a:t>
            </a: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endParaRPr lang="en-US" sz="26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21140" y="1752600"/>
          <a:ext cx="8141860" cy="22250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141860"/>
              </a:tblGrid>
              <a:tr h="1371600">
                <a:tc>
                  <a:txBody>
                    <a:bodyPr/>
                    <a:lstStyle/>
                    <a:p>
                      <a:pPr algn="l" rtl="0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protected void Button1_Click(object sender, </a:t>
                      </a:r>
                      <a:r>
                        <a:rPr lang="en-US" sz="2000" b="0" dirty="0" err="1" smtClean="0">
                          <a:solidFill>
                            <a:schemeClr val="tx1"/>
                          </a:solidFill>
                        </a:rPr>
                        <a:t>EventArgs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 e)</a:t>
                      </a:r>
                    </a:p>
                    <a:p>
                      <a:pPr algn="l" rtl="0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{</a:t>
                      </a:r>
                    </a:p>
                    <a:p>
                      <a:pPr algn="l" rtl="0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    if (((String)Session["user"]).Equals("admin"))</a:t>
                      </a:r>
                    </a:p>
                    <a:p>
                      <a:pPr algn="l" rtl="0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    {</a:t>
                      </a:r>
                    </a:p>
                    <a:p>
                      <a:pPr algn="l" rtl="0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        ...</a:t>
                      </a:r>
                    </a:p>
                    <a:p>
                      <a:pPr algn="l" rtl="0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    }</a:t>
                      </a:r>
                    </a:p>
                    <a:p>
                      <a:pPr algn="l" rtl="0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}</a:t>
                      </a:r>
                      <a:endParaRPr lang="he-IL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69A3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22727" y="4650472"/>
          <a:ext cx="8141860" cy="6400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141860"/>
              </a:tblGrid>
              <a:tr h="6096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&lt;%</a:t>
                      </a:r>
                      <a:r>
                        <a:rPr lang="fr-FR" sz="18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lang="fr-F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Page</a:t>
                      </a:r>
                      <a:r>
                        <a:rPr lang="fr-F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  <a:r>
                        <a:rPr lang="fr-FR" sz="18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="C#"</a:t>
                      </a:r>
                      <a:r>
                        <a:rPr lang="fr-F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AutoEventWireup</a:t>
                      </a:r>
                      <a:r>
                        <a:rPr lang="fr-FR" sz="18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="</a:t>
                      </a:r>
                      <a:r>
                        <a:rPr lang="fr-FR" sz="1800" b="1" kern="120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true</a:t>
                      </a:r>
                      <a:r>
                        <a:rPr lang="fr-FR" sz="18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EnableEventValidation</a:t>
                      </a:r>
                      <a:r>
                        <a:rPr lang="en-US" sz="18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="true"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EnableViewStateMac</a:t>
                      </a:r>
                      <a:r>
                        <a:rPr lang="en-US" sz="18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="true“ 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…%&gt;</a:t>
                      </a:r>
                    </a:p>
                  </a:txBody>
                  <a:tcPr>
                    <a:solidFill>
                      <a:srgbClr val="69A3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Disable Cache &amp; Prevent Indexing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600" b="1" dirty="0" err="1" smtClean="0">
                <a:solidFill>
                  <a:schemeClr val="tx1"/>
                </a:solidFill>
              </a:rPr>
              <a:t>Disable</a:t>
            </a:r>
            <a:r>
              <a:rPr lang="fr-FR" sz="2600" b="1" dirty="0" smtClean="0">
                <a:solidFill>
                  <a:schemeClr val="tx1"/>
                </a:solidFill>
              </a:rPr>
              <a:t> Browser/Proxy Cache (</a:t>
            </a:r>
            <a:r>
              <a:rPr lang="fr-FR" sz="2600" b="1" dirty="0" err="1" smtClean="0">
                <a:solidFill>
                  <a:schemeClr val="tx1"/>
                </a:solidFill>
              </a:rPr>
              <a:t>Sample</a:t>
            </a:r>
            <a:r>
              <a:rPr lang="fr-FR" sz="2600" b="1" dirty="0" smtClean="0">
                <a:solidFill>
                  <a:schemeClr val="tx1"/>
                </a:solidFill>
              </a:rPr>
              <a:t> Code)</a:t>
            </a:r>
            <a:endParaRPr lang="en-US" sz="2600" dirty="0" smtClean="0">
              <a:solidFill>
                <a:schemeClr val="tx1"/>
              </a:solidFill>
            </a:endParaRPr>
          </a:p>
          <a:p>
            <a:endParaRPr lang="en-US" sz="2600" b="1" u="sng" dirty="0" smtClean="0">
              <a:solidFill>
                <a:schemeClr val="tx1"/>
              </a:solidFill>
            </a:endParaRPr>
          </a:p>
          <a:p>
            <a:endParaRPr lang="en-US" sz="2600" b="1" u="sng" dirty="0" smtClean="0">
              <a:solidFill>
                <a:schemeClr val="tx1"/>
              </a:solidFill>
            </a:endParaRPr>
          </a:p>
          <a:p>
            <a:endParaRPr lang="en-US" sz="2600" b="1" u="sng" dirty="0" smtClean="0">
              <a:solidFill>
                <a:schemeClr val="tx1"/>
              </a:solidFill>
            </a:endParaRPr>
          </a:p>
          <a:p>
            <a:endParaRPr lang="en-US" sz="1200" b="1" u="sng" dirty="0" smtClean="0">
              <a:solidFill>
                <a:schemeClr val="tx1"/>
              </a:solidFill>
            </a:endParaRPr>
          </a:p>
          <a:p>
            <a:r>
              <a:rPr lang="en-US" sz="2600" b="1" dirty="0" smtClean="0">
                <a:solidFill>
                  <a:schemeClr val="tx1"/>
                </a:solidFill>
              </a:rPr>
              <a:t>Restrict SE access in robots.txt (Sample </a:t>
            </a:r>
            <a:r>
              <a:rPr lang="en-US" sz="2600" b="1" dirty="0" err="1" smtClean="0">
                <a:solidFill>
                  <a:schemeClr val="tx1"/>
                </a:solidFill>
              </a:rPr>
              <a:t>Config</a:t>
            </a:r>
            <a:r>
              <a:rPr lang="en-US" sz="2600" b="1" dirty="0" smtClean="0">
                <a:solidFill>
                  <a:schemeClr val="tx1"/>
                </a:solidFill>
              </a:rPr>
              <a:t>)</a:t>
            </a:r>
          </a:p>
          <a:p>
            <a:pPr lvl="1"/>
            <a:r>
              <a:rPr lang="en-US" sz="2200" b="1" dirty="0" smtClean="0">
                <a:solidFill>
                  <a:schemeClr val="tx1"/>
                </a:solidFill>
                <a:hlinkClick r:id="rId2"/>
              </a:rPr>
              <a:t>http://www.robotstxt.org/robotstxt.html</a:t>
            </a:r>
            <a:r>
              <a:rPr lang="en-US" sz="2200" b="1" dirty="0" smtClean="0">
                <a:solidFill>
                  <a:schemeClr val="tx1"/>
                </a:solidFill>
              </a:rPr>
              <a:t> </a:t>
            </a:r>
          </a:p>
          <a:p>
            <a:endParaRPr lang="en-US" sz="1600" dirty="0" smtClean="0">
              <a:solidFill>
                <a:schemeClr val="tx1"/>
              </a:solidFill>
            </a:endParaRP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r>
              <a:rPr lang="en-US" sz="2600" b="1" dirty="0" smtClean="0">
                <a:solidFill>
                  <a:schemeClr val="tx1"/>
                </a:solidFill>
              </a:rPr>
              <a:t>Restrict SE caching/crawling via meta tags</a:t>
            </a:r>
          </a:p>
          <a:p>
            <a:pPr lvl="1"/>
            <a:r>
              <a:rPr lang="en-US" sz="2200" b="1" dirty="0" smtClean="0">
                <a:solidFill>
                  <a:schemeClr val="tx1"/>
                </a:solidFill>
                <a:hlinkClick r:id="rId3"/>
              </a:rPr>
              <a:t>http://www.robotstxt.org/meta.html</a:t>
            </a:r>
            <a:r>
              <a:rPr lang="en-US" sz="2200" b="1" dirty="0" smtClean="0">
                <a:solidFill>
                  <a:schemeClr val="tx1"/>
                </a:solidFill>
              </a:rPr>
              <a:t>  </a:t>
            </a: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endParaRPr lang="en-US" sz="26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752600"/>
          <a:ext cx="8466850" cy="13716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466850"/>
              </a:tblGrid>
              <a:tr h="1371600">
                <a:tc>
                  <a:txBody>
                    <a:bodyPr/>
                    <a:lstStyle/>
                    <a:p>
                      <a:pPr algn="l" rtl="0"/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</a:rPr>
                        <a:t>HttpContext.Current.Response.Cache.SetExpires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</a:rPr>
                        <a:t>DateTime.UtcNow.AddDays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(-1));</a:t>
                      </a:r>
                    </a:p>
                    <a:p>
                      <a:pPr algn="l" rtl="0"/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</a:rPr>
                        <a:t>HttpContext.Current.Response.Cache.SetValidUntilExpires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(false);</a:t>
                      </a:r>
                    </a:p>
                    <a:p>
                      <a:pPr algn="l" rtl="0"/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</a:rPr>
                        <a:t>HttpContext.Current.Response.Cache.SetRevalidation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</a:rPr>
                        <a:t>HttpCacheRevalidation.AllCaches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);</a:t>
                      </a:r>
                    </a:p>
                    <a:p>
                      <a:pPr algn="l" rtl="0"/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</a:rPr>
                        <a:t>HttpContext.Current.Response.Cache.SetCacheability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</a:rPr>
                        <a:t>HttpCacheability.NoCache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);</a:t>
                      </a:r>
                    </a:p>
                    <a:p>
                      <a:pPr algn="l" rtl="0"/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</a:rPr>
                        <a:t>HttpContext.Current.Response.Cache.SetNoStore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();</a:t>
                      </a:r>
                      <a:endParaRPr lang="he-IL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69A3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58787" y="4272887"/>
          <a:ext cx="8466850" cy="60960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466850"/>
              </a:tblGrid>
              <a:tr h="609601">
                <a:tc>
                  <a:txBody>
                    <a:bodyPr/>
                    <a:lstStyle/>
                    <a:p>
                      <a:pPr algn="l" rtl="0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User-agent: *</a:t>
                      </a:r>
                    </a:p>
                    <a:p>
                      <a:pPr algn="l" rtl="0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Disallow: /</a:t>
                      </a:r>
                      <a:endParaRPr lang="he-IL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69A3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4023" y="2728948"/>
            <a:ext cx="8229600" cy="8604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lgerian" pitchFamily="82" charset="0"/>
                <a:ea typeface="+mj-ea"/>
                <a:cs typeface="Arial" pitchFamily="34" charset="0"/>
              </a:rPr>
              <a:t>Summary</a:t>
            </a:r>
            <a:endParaRPr kumimoji="0" lang="en-GB" sz="9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lgerian" pitchFamily="82" charset="0"/>
              <a:ea typeface="+mj-ea"/>
              <a:cs typeface="Arial" pitchFamily="34" charset="0"/>
            </a:endParaRPr>
          </a:p>
        </p:txBody>
      </p:sp>
      <p:sp>
        <p:nvSpPr>
          <p:cNvPr id="74754" name="AutoShape 2" descr="data:image/jpeg;base64,/9j/4AAQSkZJRgABAQAAAQABAAD/2wBDAAkGBwgHBgkIBwgKCgkLDRYPDQwMDRsUFRAWIB0iIiAdHx8kKDQsJCYxJx8fLT0tMTU3Ojo6Iys/RD84QzQ5Ojf/2wBDAQoKCg0MDRoPDxo3JR8lNzc3Nzc3Nzc3Nzc3Nzc3Nzc3Nzc3Nzc3Nzc3Nzc3Nzc3Nzc3Nzc3Nzc3Nzc3Nzc3Nzf/wAARCADDAQMDASIAAhEBAxEB/8QAHAAAAgMBAQEBAAAAAAAAAAAAAAYBAgcFAwQI/8QATBAAAQMCAgQHDQYDBgUFAAAAAQACAwQRBQYHEiGRExQiMUFTcRUyUVJUYXKBkpOhscEjJDQ2c3QWQtElJjM1Q8IXYqKy8ESC4eLx/8QAGgEAAgMBAQAAAAAAAAAAAAAAAAECBAUDBv/EAC4RAAIBAgMHBAIDAAMAAAAAAAABAgQRAxIyFCExM1FSoQUiQXET8BUjYUKBsf/aAAwDAQACEQMRAD8A28r5jiNG2R8ZqYw+M6r2621p59q+opExyFwxaonp7CYOsQTsePAfoejeqlXUvAipdSxTYKxZNMce6FJ5RHvR3QpPKI96SYKuGRly8McNjmPIDmnwEL1E8PXR+2FU2/Ef/EtbDDuHLj9J5RHvRx+l8oj3pPE8PXR+2FbjEHXR+2E9vxO0Wxw7hu49S9ezejj1L17N6UxUQ9dH7YUieDrovbCNvxO0Wxw7hs49TdezejjtN1zN6VRUQX/xo/bCsJ4Ouj9sJ7dPtFskO4aOO0x/1mb1PHKbrmb0riog66L2wriog6+L2wnt0+gtlh1GXjlP1zd6ON0/WtS3xiDrovbCsKiDrovbCNtn0Fs0Ooxcbp+tbvRxun61u9LpqIOvi9sKDUQddF7YRts+0Nmh1GPjdP1zN6jjlN1zN6WzUQdfF7YVTUQddF7YUduxO0eyw6jNx2m65m9HHabrmb0rmog66P2woNRB10XthJ1+J2j2SHUaePUvXM3o49S9ezelTjEHXRe2FBqIOui9sJfyGJ2j2OHcNfH6Xr2b0cfpevZvSkaiHro/bCgzwddH7YUX6jido9jh3Dbx+k8oj3o7oUnlEe9KBqIeuj9sKpnh66P2wl/J4vaPYsPuHHuhR+UR70d0aPymPek0zw9dH7QVTPD10fthR/k8XtHsOH3Dn3RovKY96O6NF5THvSUZ4euj9sKpnh62P2wo/wAri9v/AKPYMPuHc4nQgEmqiAHPyl9EUsc0TZYnBzHjWa4cxCzR5NaekUw5h1v/ANfn2c+iYWLYdTfpj5K/R1U8dtSVivU0ywUmnxPqQiyFfKW8Em4sP7SqPT+icik/FR/aVR6X0WV6tyl9l/0/mP6Mf0jtBzKbgH7Bn1SwGN8Ubk06Rx/eU/oM+qWAutKv6Y/Rl1jf55fZAY3xRuUhjfFG5WCkKxZFa7K6jfFG5TwbfFbuVgpARZCuyvBs8Ru5TwbPEbuV1ICLILsoI2eK3cpEbPEbuVwFYBFkPMzz4JniN3KRGzxG7leylFkLMzz4NniN3I4NniN3L0QiyC7PPg2eI3cjg2eI3cvRCLIMzPPg2eI3co4Nvit3L1UWRZBmZ5cG3xRuUcGzxRuXrZQQiyHdnlwbPFG5RqN8Ubl6WUFFkK7PPUb4o3KCxvijcvSygosgzM89Rvijco1W+KNy9FUosh3Z5ljfFG5DWt127BzhXUNHLb2hKS3Eot5kbixvIb2BPeGf5fT/AKY+SSGN5DewJ4w38BT/AKYVH07XI9F6i/ZE+lCELWMoEo4oP7RqPSTcUp4mP7Qn9NZnqi/rX2XaHmP6Me0jj+8x/QZ9UsAJo0k/mc/oM+qWF1peTEy6zny+wCsFAVgu5WAKyhWAQIArAIAUhMAspQpCAIspspU2QBCFKlAFUKUWSAqoViEWTAqoIVlCAKWUEK5CqUDKqpVioSEVVSrlVKYFChvfN7QrEKG98O0KMuDJR1I3djeQ3sCdMO/AQfphJ7G8hvohOOH/AIKD0AqXp+uR6KvfsifQhCFqmYCVcSH3+f0k1JXxIff5/SWd6ly19lyi1sx3SSP7zu/bs+qVwmnSV+aHft4/qlYLpTcqJmVfPkSrBQpXYqkhWCgK4TGAUoUhAgVgEAKQkBFlNlNlKBEIsrWRZAFUK1vOosgCpChXUWQBQhQQrKCExlSoIVioQBQhVKuVUoGUKgqxUFIRQqB3ze0KxUDvh2pS4MlHijfmD7NvYE20H4OD0AlZg5DewJqofwkPoBU6DXI361+2J7oQhapnglnER9+m9JMyWsQH32b0lneo8tfZbo9bMc0l/mh37eP6pWCadJn5pd+3j+qVgp0/KiZlXz5H34JhNXjeJQ4fh8evPKdl9gaBzuJ6AFqNPocouKDjOL1RqrbXRMYIwewgm3rXO0FwNdieMTuaC6OGJjD4NZz7/wDa1cTPuYcXOcsQbFiFTAyllEUTIJnNa0ADbs2E7dqspK12QioqOZnyZqyVi2WTwtQwVFETYVUI2D0hzt+XnS6FrWjvOkuPTSYFmJ0E3CQ6sL3NsZrCzmu6CbbfPtXIyjkzD8TOaoagk8SqJaSmffbGWudy/ObBvP50ZV8CcE9JnwUhQAbedWCgcgVk6tyhBFo2kx6a5rXubNGQ7Y2IuAtbzg3/APxd+mydg1To8GJQ0v359BxgTPebhwbrdGy2yyllJrDbMsAXrBBLUStigjfJI7maxpJPqCo3ba226dtF+GzT5lZMwgMp2F0my9wRYDeb+pJK7IxjmdhRlpJIJDHODG8c7JGlpHqKrwI8du9Oml6n4LM8U220tK23g2EhdjE8p4IzIbq6ig1awUjJxM95LjsDjfo5r9CeUn+Pe10Mz4EeOzerR0c0zg2njfM88zImFzj2ALzcwsPKFk76JqCefHKmrjNoqeHVeLX1i47APPsJSSu7EYxzOwjSxvieY5o3xvbzse0tcO0FeZ2Jx0oQObmuaUA2khjcb9Gy30Sxh9K+uxClpIxd88zIx6yBdDW+wpRadjqVmSswUeGvxGpodSmZHwr3mVt2ttfa29/VZLxX6dqqWOfD5aR41mPiMZFr3FrL8zTxGnmkhOteN5YdYWOw22+dSlGxPFhktY++jy9itdhFTitLSmSjpiRI8EX2C5IHOQBzquFZdxjGIpJcMw6eeOO13gBoN/ATYH1LTNDcJny7icVQRJTSVGqInbQAWDW33XwVOlWalxKOmiwyCGhp5jHMdYucWNNuSBa1gL7b+DYjKrXY8kbJt8TM6ymnoqmSmq4nwzxO1XxvFi0rwLH8G6XUfwbTZz9U6o7TzBbFpgwmKuwKnxymcC+nIBLWg68b7WN+fYbfFfLobxaCegq8Bq3Mc5jzLDE5o5TD33aQ7bt8IRl32D8dpZTJFUg3AAJJNgALkpkz3lyTLWPSU5LTTVBdNTFuzkX5iOixNuyy+vRjl+TG8yxT3ApcPc2eYkd8bnVaO0gn1KNt9iGV5sosYjh1bhlQKfEaWWmmLQ8MkFjqnmK+Qd8O0J/00VUc+bYoY5A91PSta8ADkOJJtfw2sdvhHhSCOdvaEpqyZK1p2P0LGPs29gTNRfhIfQCXYx9m3sCY6T8LF6IVOh1s26t3ij2QoQtSxSJS5iA++zekmNL1d+Ml9JUPUNCLNJrZjOk381O/bx/VKoTXpO/NTv28f1SoE8DlozavnSHTRXmGHAsxOjrHBlLXsbE+Q8zHAnVJ820j1hNOlfJhlEuYsMaS8C9ZFtN2gd+3sA2j19G3JLAixFwecLTci6Sm0NLFhmYRI+FnJjrL6xa3bseOcgbNov5+a6sxe6zOcJJrLIzmGR8UjJYnuY9p1mvYbFp8IIWm6EJ5n1+NxvcXMcyKRxJvd5L7ntP0VdIWSKWOgbjmW47wnlzQxXcHNdaz2+ADpA6DfoRoOmHHsYhNruihePPYuB+YQlaQQi44iTEnNNOykzLilPExjI46l4a1nMBfYAuYF3s/xuizri7X6tzMHXaLCxY0j4FcJRfE5y4s2NkLn6FiHEAtw0ybfA3lW+CZclHXyfg+szV+5xhzbWtybEJPFXJUaE3GNtiyn4B3na2TVJ3Apzy1VMjyrhM1S7U1qaFt3C20gADeQui4lqHFfRimY8LkwbMtZRyNAbwjnx25ixxJb/T1J+0PQcDhWJ4jMABJMGB1/wCVjb/NxXy6YaAMq8NxJjbawfBI63Oe+b/u/wDAutgskWDaKTUhjnA0ckpbrW1nPJ2A9G0pJWZCMcs3/h8mlijZVYbhuKs/lJZzdDxcfL4pmwi02DUeuywfTs1mkeFo2Lk50a2o0aiUG+pBBICO1t/hddSkqmtoKV8x1S9jG8oW2kCwspLidUvczHMZw99BiNTRTW1o32Fuax2g7itE0TQNw/K9biNRZrJZnP1r/wAjG2+esuBpPp+BxClrmtIEsZY53QXN5vXY/BM08kODaJWucHEGgaLXtd8n/wAuUUrM5RWWbfQ5ul6jBGHYi21nh0LvPs1h/uSLktwjzdhDnAEcZaLbOkEdPatO0mMbNk2CS1yySJ7T2i3yJWaZFY6TOOEMZa/D32+ANc4/AJS1EcRWxEb26oa2tjpj3z43PG3xSAfmF+fM7RCHN2LxhgYBUk2AtzgH63W3YjhlbUZqwnEoJI20tLDMyZpcQ5xfq2sLbe9SBpPyfPDJWZiiq+GjfIwyxObZ0YNm7COccylNNonjJtfR9ehCpvFjFJrHkPilA6OUHD/aFn+b6M0GaMVpiANWpc4W8DuUP+5OOhJ0oxfFWsDOBMEZkJPKBDnatt7r+pczNGXcVxvPmLw4XTSznhQ50j+SxvIbs1js8w6fMo8Yo5vfhqw9ZZi7vaKYqMElz6J9MCT0tu0fJYvhdfPhOJU1fTOLJqd4cC217cxG3ZtFwtnxCpbkXR3BTPEfHOA4FjW8zpnAlx+ZJ6fWsO5gAiQ8TdZfJsulFkGN5DgxemY5/B6lQxw26rHd8TboAJ3L10T0bMHyTLilRdvGnPqXeZjRZtu0C/rS5omzbxOqbgNc+V8VQ8Cjs24jeb3bs22PP4BYpr0o4t3DygaWjayJ9X92Y0G2owjlWHZs9akrajomn7zDa2smxGrmrakkzVDzI+5vYk3t2DmXgO+HaFZQO+HaFxfA4R1I/Rcf+G30QmCk/DReiEuxn7NvohMVJ+Fi9EKrQ62bVTpR6oQhahUJXArR97l9Jd9cGt/Fy+kqFdoRYpdTMY0n/mt37eP6pTCbNKH5sd+3j+qUwngctGbVc6RYKwXdyXliozVijqSGQQwxM155iL6oJsAB0k7dy+HHaBmFY3W4fFK6ZlNMYxI5ti63mXb4OFna5q+iHMDsSwuXBKw60lEwcET/ADQnZY9nN2WXAySxuA6U6rC4w6KF5mgZG519ltdov2DZ/VGhGn18exGp1f8ACpRGDc7NZwPN/wCwLi5rxsM0iVWJ0lgKOsDQWtILuDs1+8hwv0hTvuTO2b2RZ1NMOHmmzPFWNY1sdXTi5bfa9psSdnPbV6ehIq2zSlSNxXJPHoGa7qd0dSwjn1Dsd/0uJ9SyDBMMmxjFaXD6cOJnlaxz2jvGk8p3qFz6lGS3kMWNp7jSad8tLoXnFaxjWyxObBqG5LXu5JPgO1dGvnqP+EdJVXvLHS081x4GuafkF82lerp8KyxRYHS6jeFc0CO5u2Jg594aPWvPK0j8Q0TYlTyFzuBinjaXG/JAuAPMOZT+Tpwdv8OxnuOLH8itrqVrX2EdVCT0A8//AEucvlzpG/DNGMVG9zS8R08Li3mJBbe25crRVi8FZh9Vl7EXB7SC+Fsh2OYe+bt8+31lfTpblFLg9DSMm1hLPfUvzNa0/UhHxck2nByL09ScQ0SOglvrtpHxk+ZjiB8AF9mYsRkZkyhrXsDpYXUszy0d9quaVz9H7IqvJFeyaQMZE+Vj9YbLFod9V89FfEdEs08rzrwwu5Ljc8h3h7AgE93/AEdfSFTMx3LkD6ZrbslZJG9p5mu5JPZtB9S8dJMggyJTUlxrcLDE4D/lBJ+S+LRpXU+KYbPg9bKNeDlMbIb60ZPRfwHdcLz0uSNp4MNpWya7pHPlNhzBoA/3IfC4SacHLqfdikr8Q0UUksj7yNpo9YnpLCAfklrRJRNqc0uqHtYRTU7nNDucOJABHqvvTBlg09XoxrOMyD7KGoYWk97zkfAgrlaGHSDGa9ms0MNO0uaeckO2W3lL5RF75RPt0g5+r6HE58KwRzIXQDVlqC3WOuW8zQdmy48O3s29HSJFJiuj2nxHhHtfG2Kd7WuIa8OsDcDn57hZhmiZlRmTFZWO1muq5LHw8orTcrPdmXRdU0EkjeGjhlpdbxdUXZf1aqE7toSk5uSOHoRbfGMVfrW1aeMW8N3O+VvinbOeaZsswmSHBqirYWhxnaQ2JjibWeecdtj6kkaEi92J4s3UBidTxcITtsdZ1h67u3LpYZnI0uP1mVsxxxTUhqH08U1tjWk8ljx0ixAv2X6SiL9pLDdoIznMOYcSzDV8PiM5cGn7OJuxkY8w8Pn51yStA0i5DZgkfdPBY5HUN/t4rlxg/wCa526vy2dHNnxItcnZ4VBp33nCSae8fND2C8fzBJiUn+Hh4uzzvcCBuF18elfHWYxmTi9PI19NQtMbXMOxzzYu3EWTbl6nqctaJsSq5YpKernjknaWHVeC4BrHE9H8pWPXvtJJJ5yelSe5WJy9sFEqVA74dqkqBzjtC5y4MhHij9Dxu+zb2BMlH+Ei9EJYjP2bewJnovwkPoBVKDWzdq17UeyFKFqFIFwK0/e5fSXfS/XH75L6So12hFil1sxrSh+a3ft4/qlMJr0n/mt37eP6pUCeBy0Z1VzpDvoixdmGZrFPM7Vir4+Bv0a4N23/AOoetd/PmjrFKzHZsTwURzx1btaSJ7gwxusB084NrrKxsIIJBG0EG1k2U2kbNNPSCmbiDHtDdUSSQtc8Dt/qCu6atZnOMo5csh84vFo1yVK+Oandi9QRcv28I/wNHPZoP1POsec5z3ufI4ue4lznHnJO0letfiFZidQajEaqapmP88jr27BzD1LwCG7kZyvwNGyNpBjw+ibhOYGulo2jUimDdYtaf5XjpHn8G9OJxnJWV6Warw+SgEkw1+Doy18kp6BYc3rsB5lhQUhNSaGsVpWOrmPGqjMGMTYjU8kvs2OO+yNg5m/M9pKaMm49HS5JzJh88rWyNhdJA1xtra41SB67e0kNW2G2xRvvuQUmnc+/BsSlwjEIq2na174wbNfexuCNtl9mYswVeYJqeWubEzgY9RjYgebeuKOZWuQ4EWOy226ExqTtYZcu4/FheBY3QTB+tWRji4AJs+xab+DYfgvrwfF4mZCxOge4NmZJaO5sXMfbZ57HW3hKAds5m39aNpIvqgDbsunckptHSwHGJcExHjkMccjwws1ZL2IPZ2KcexuqxuobU1YY0tbqMawEANv51zBsJJPOVBHJIv07ErizbrDHhOP09HlfFcLexxqKkgwuANhewdf1BcSmr6qkl4WkqJIJdUt14nFpsecdi+clVKLkXJsCV2Mv5mrsAp8Qp6QNdHWxFhDv5HWIDx57H5LikqCknYSbXAdNFePYfgGI4gcSqBBDNTt1XG9iWE7NnObONkr49Wx4ljVdWwte2OondI0PPKAJ6V8RVSnfdYk5NxsaLknSO6giGH5jdLUUttWOptruYPA4c7h59pSNjHEZccrOJO+4SVLjG7VLbRud4OgC5XxFVKL3DM2kmalpYzRQzYVT4Jg9dHNdzXVHAu1mhgHJaXDZe9jbzLKipVShu7CUnJ3ZCgc47QpKgd8O1RlpYR4o/QMZ+zb2BNVD+Eh9AJTYfs29gTXQ/g4fQCpen65G9WaUfQhCFqlAEuV5++TekmNLeIH77N6SpV2hfZapNbMc0nH+9Tv28f1SomnSZ+aXft4/qlZPA5aM2r50iwUqoVgupWLBXC8wVYFMZdSqgqQgRYFWCorApAWU3VLqQUCL3RcKqLoAtcIuqougCVBUXUFAAoJQSoQMCoQVCYEFVKklVKAIKhBUJAQVA5x2hBQO+b2hKWlko8Ub6w8hvYE3UH4KD0Ak5h5DewJxoPwUH6YVH07XI363TE+hChC1rlAlLOIn79N6SZkr4kfv8/pKjX6F9lqj1sx3SZ+aXft4/qlZNGkv80O/bx/VKwUsDlozavnyLAqwVLqwXYrFlYKoKm6BFwVIKoCrBAFgpVbqUAWupuq3QgC10KqLpAWRdRdCAJuouoUXTAm6goUEoACVBKCVUlAwJVUKCUhAVUoKhMYFQ3vh2hBUN75vaFGXBjjxRvLDyG9gTnh/4Gn/AEwklh5DewJ2w78BT/pj5LO9Mf8AZL9+T0FdpifShCFtGcCVcTP3+f0k1JTxT/MJ/SWf6hy0XKHWzH9JX5od+3Z9UrJn0lfmc/t2fVK4KnT8pGZWc+X2XCkKl1a67FYsrAqgKkIEXUgqgKm6QF7q1153UgpjL3Uql1N0CLI2qqLoAtco2qt0XQBZRdRfzqCUASSoJUEqLoGSVW6LqCkIFBQougYFVJUlVTAFDe/b2hBKG9+3tCjLgyUdSN1YeQ3sCeMN/AU/6Y+SRGnkN7E9YZ/l9N+mPks30t/2S/fk9DX6In1IQhbRmAkvHqllNWzufclz7NYOdxtzBOhXCqstU9VXy1ks8vCScw2WYPAN3/llUrMKeJBKC3lmlxI4cm5Ge1+XaLFqg1eKRl9Q4Ach5DWgcwHh7eleIyVgfk8vvXf1WkfwzTdfL8FIy1Tj/Xl+CzFS1q+fJbeNSt3a8GcDJOB9RL7539VYZJwPqJffOWjDLdP18vwU/wAOU/XSfBS2Ws6+SP5KTt8GcjJGBdRL75ysMkYF1EvvnLRP4dg66T4Kf4eg66T4J7NWdfIvyUvb4M8GR8C6iX3zlIyPgXUS++ctD7gQddJ8FPcGHrpPgpbNV9fIvyUvTwZ6MjYD1E3vnKwyLgPUTe+ctB7hQ9dJ8FPcOHrZPgns1V18iz03TwZ+MiYD1E3vnKRkPAOom9+5P/cWLrX7grdxoutf8E1T1P6xZ6bp4ED+A8A6if37lIyFl/qJvfuT93Hi61/wU9yIutepbPU/rFnp+ngQhkHL/k8/v3Kf4Ay95PP79yfe5MfWu3Ke5UfWO3J7PUfrFmp+ngQjo/y95PP7939VU5Ay8P8A08/v3J/7lx9Y7co7lR9a7cj8GP8ArBSp+ngz85By/wCTze/cqHIeX/J5vfuWhHCIutfuUdxoutfuCWz1H6yWem6eDPDkPAPJ5vfOVTkTAPJ5vfOWidxYutfuCqcDh66T4I2ep/WNYlL08GdnIuA9RL75yocjYD5PL75y0buDD10m4KDgEB/1pPgo7PU/rJLEpO3wZwcj4F5PL75yockYF5PL75y0k5egP+vJuCg5cgP+vJuCWzVXXyS/LR9vgzU5JwPyeX3zlU5LwMG4gl965aUct0/Xy/BR/DNP18u4JbNVdfJJY1H2+BOhldG4QTnl/wAj+h4/r5vX2aJhf+XU/wCmPkuRNlOkmjLHzzWPSLAg+EeddukhFPTRQaxeI2hus7nNuld6Klngzbl8nCrx4YqSieyEIWmUQQUIQBCEIQIFKEJIaBCEJgCEIUQBCEJiBCEIGCEIQAIQhMAQhCABCEIQAhCEDBCEIAEIQgiChCEhgpCEIAEIQmM//9k=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74756" name="AutoShape 4" descr="data:image/jpeg;base64,/9j/4AAQSkZJRgABAQAAAQABAAD/2wBDAAkGBwgHBgkIBwgKCgkLDRYPDQwMDRsUFRAWIB0iIiAdHx8kKDQsJCYxJx8fLT0tMTU3Ojo6Iys/RD84QzQ5Ojf/2wBDAQoKCg0MDRoPDxo3JR8lNzc3Nzc3Nzc3Nzc3Nzc3Nzc3Nzc3Nzc3Nzc3Nzc3Nzc3Nzc3Nzc3Nzc3Nzc3Nzc3Nzf/wAARCADDAQMDASIAAhEBAxEB/8QAHAAAAgMBAQEBAAAAAAAAAAAAAAYBAgcFAwQI/8QATBAAAQMCAgQHDQYDBgUFAAAAAQACAwQRBQYHEiGRExQiMUFTcRUyUVJUYXKBkpOhscEjJDQ2c3QWQtElJjM1Q8IXYqKy8ESC4eLx/8QAGgEAAgMBAQAAAAAAAAAAAAAAAAECBAUDBv/EAC4RAAIBAgMHBAIDAAMAAAAAAAABAgQRAxIyFCExM1FSoQUiQXET8BUjYUKBsf/aAAwDAQACEQMRAD8A28r5jiNG2R8ZqYw+M6r2621p59q+opExyFwxaonp7CYOsQTsePAfoejeqlXUvAipdSxTYKxZNMce6FJ5RHvR3QpPKI96SYKuGRly8McNjmPIDmnwEL1E8PXR+2FU2/Ef/EtbDDuHLj9J5RHvRx+l8oj3pPE8PXR+2FbjEHXR+2E9vxO0Wxw7hu49S9ezejj1L17N6UxUQ9dH7YUieDrovbCNvxO0Wxw7hs49TdezejjtN1zN6VRUQX/xo/bCsJ4Ouj9sJ7dPtFskO4aOO0x/1mb1PHKbrmb0riog66L2wriog6+L2wnt0+gtlh1GXjlP1zd6ON0/WtS3xiDrovbCsKiDrovbCNtn0Fs0Ooxcbp+tbvRxun61u9LpqIOvi9sKDUQddF7YRts+0Nmh1GPjdP1zN6jjlN1zN6WzUQdfF7YVTUQddF7YUduxO0eyw6jNx2m65m9HHabrmb0rmog66P2woNRB10XthJ1+J2j2SHUaePUvXM3o49S9ezelTjEHXRe2FBqIOui9sJfyGJ2j2OHcNfH6Xr2b0cfpevZvSkaiHro/bCgzwddH7YUX6jido9jh3Dbx+k8oj3o7oUnlEe9KBqIeuj9sKpnh66P2wl/J4vaPYsPuHHuhR+UR70d0aPymPek0zw9dH7QVTPD10fthR/k8XtHsOH3Dn3RovKY96O6NF5THvSUZ4euj9sKpnh62P2wo/wAri9v/AKPYMPuHc4nQgEmqiAHPyl9EUsc0TZYnBzHjWa4cxCzR5NaekUw5h1v/ANfn2c+iYWLYdTfpj5K/R1U8dtSVivU0ywUmnxPqQiyFfKW8Em4sP7SqPT+icik/FR/aVR6X0WV6tyl9l/0/mP6Mf0jtBzKbgH7Bn1SwGN8Ubk06Rx/eU/oM+qWAutKv6Y/Rl1jf55fZAY3xRuUhjfFG5WCkKxZFa7K6jfFG5TwbfFbuVgpARZCuyvBs8Ru5TwbPEbuV1ICLILsoI2eK3cpEbPEbuVwFYBFkPMzz4JniN3KRGzxG7leylFkLMzz4NniN3I4NniN3L0QiyC7PPg2eI3cjg2eI3cvRCLIMzPPg2eI3co4Nvit3L1UWRZBmZ5cG3xRuUcGzxRuXrZQQiyHdnlwbPFG5RqN8Ubl6WUFFkK7PPUb4o3KCxvijcvSygosgzM89Rvijco1W+KNy9FUosh3Z5ljfFG5DWt127BzhXUNHLb2hKS3Eot5kbixvIb2BPeGf5fT/AKY+SSGN5DewJ4w38BT/AKYVH07XI9F6i/ZE+lCELWMoEo4oP7RqPSTcUp4mP7Qn9NZnqi/rX2XaHmP6Me0jj+8x/QZ9UsAJo0k/mc/oM+qWF1peTEy6zny+wCsFAVgu5WAKyhWAQIArAIAUhMAspQpCAIspspU2QBCFKlAFUKUWSAqoViEWTAqoIVlCAKWUEK5CqUDKqpVioSEVVSrlVKYFChvfN7QrEKG98O0KMuDJR1I3djeQ3sCdMO/AQfphJ7G8hvohOOH/AIKD0AqXp+uR6KvfsifQhCFqmYCVcSH3+f0k1JXxIff5/SWd6ly19lyi1sx3SSP7zu/bs+qVwmnSV+aHft4/qlYLpTcqJmVfPkSrBQpXYqkhWCgK4TGAUoUhAgVgEAKQkBFlNlNlKBEIsrWRZAFUK1vOosgCpChXUWQBQhQQrKCExlSoIVioQBQhVKuVUoGUKgqxUFIRQqB3ze0KxUDvh2pS4MlHijfmD7NvYE20H4OD0AlZg5DewJqofwkPoBU6DXI361+2J7oQhapnglnER9+m9JMyWsQH32b0lneo8tfZbo9bMc0l/mh37eP6pWCadJn5pd+3j+qVgp0/KiZlXz5H34JhNXjeJQ4fh8evPKdl9gaBzuJ6AFqNPocouKDjOL1RqrbXRMYIwewgm3rXO0FwNdieMTuaC6OGJjD4NZz7/wDa1cTPuYcXOcsQbFiFTAyllEUTIJnNa0ADbs2E7dqspK12QioqOZnyZqyVi2WTwtQwVFETYVUI2D0hzt+XnS6FrWjvOkuPTSYFmJ0E3CQ6sL3NsZrCzmu6CbbfPtXIyjkzD8TOaoagk8SqJaSmffbGWudy/ObBvP50ZV8CcE9JnwUhQAbedWCgcgVk6tyhBFo2kx6a5rXubNGQ7Y2IuAtbzg3/APxd+mydg1To8GJQ0v359BxgTPebhwbrdGy2yyllJrDbMsAXrBBLUStigjfJI7maxpJPqCo3ba226dtF+GzT5lZMwgMp2F0my9wRYDeb+pJK7IxjmdhRlpJIJDHODG8c7JGlpHqKrwI8du9Oml6n4LM8U220tK23g2EhdjE8p4IzIbq6ig1awUjJxM95LjsDjfo5r9CeUn+Pe10Mz4EeOzerR0c0zg2njfM88zImFzj2ALzcwsPKFk76JqCefHKmrjNoqeHVeLX1i47APPsJSSu7EYxzOwjSxvieY5o3xvbzse0tcO0FeZ2Jx0oQObmuaUA2khjcb9Gy30Sxh9K+uxClpIxd88zIx6yBdDW+wpRadjqVmSswUeGvxGpodSmZHwr3mVt2ttfa29/VZLxX6dqqWOfD5aR41mPiMZFr3FrL8zTxGnmkhOteN5YdYWOw22+dSlGxPFhktY++jy9itdhFTitLSmSjpiRI8EX2C5IHOQBzquFZdxjGIpJcMw6eeOO13gBoN/ATYH1LTNDcJny7icVQRJTSVGqInbQAWDW33XwVOlWalxKOmiwyCGhp5jHMdYucWNNuSBa1gL7b+DYjKrXY8kbJt8TM6ymnoqmSmq4nwzxO1XxvFi0rwLH8G6XUfwbTZz9U6o7TzBbFpgwmKuwKnxymcC+nIBLWg68b7WN+fYbfFfLobxaCegq8Bq3Mc5jzLDE5o5TD33aQ7bt8IRl32D8dpZTJFUg3AAJJNgALkpkz3lyTLWPSU5LTTVBdNTFuzkX5iOixNuyy+vRjl+TG8yxT3ApcPc2eYkd8bnVaO0gn1KNt9iGV5sosYjh1bhlQKfEaWWmmLQ8MkFjqnmK+Qd8O0J/00VUc+bYoY5A91PSta8ADkOJJtfw2sdvhHhSCOdvaEpqyZK1p2P0LGPs29gTNRfhIfQCXYx9m3sCY6T8LF6IVOh1s26t3ij2QoQtSxSJS5iA++zekmNL1d+Ml9JUPUNCLNJrZjOk381O/bx/VKoTXpO/NTv28f1SoE8DlozavnSHTRXmGHAsxOjrHBlLXsbE+Q8zHAnVJ820j1hNOlfJhlEuYsMaS8C9ZFtN2gd+3sA2j19G3JLAixFwecLTci6Sm0NLFhmYRI+FnJjrL6xa3bseOcgbNov5+a6sxe6zOcJJrLIzmGR8UjJYnuY9p1mvYbFp8IIWm6EJ5n1+NxvcXMcyKRxJvd5L7ntP0VdIWSKWOgbjmW47wnlzQxXcHNdaz2+ADpA6DfoRoOmHHsYhNruihePPYuB+YQlaQQi44iTEnNNOykzLilPExjI46l4a1nMBfYAuYF3s/xuizri7X6tzMHXaLCxY0j4FcJRfE5y4s2NkLn6FiHEAtw0ybfA3lW+CZclHXyfg+szV+5xhzbWtybEJPFXJUaE3GNtiyn4B3na2TVJ3Apzy1VMjyrhM1S7U1qaFt3C20gADeQui4lqHFfRimY8LkwbMtZRyNAbwjnx25ixxJb/T1J+0PQcDhWJ4jMABJMGB1/wCVjb/NxXy6YaAMq8NxJjbawfBI63Oe+b/u/wDAutgskWDaKTUhjnA0ckpbrW1nPJ2A9G0pJWZCMcs3/h8mlijZVYbhuKs/lJZzdDxcfL4pmwi02DUeuywfTs1mkeFo2Lk50a2o0aiUG+pBBICO1t/hddSkqmtoKV8x1S9jG8oW2kCwspLidUvczHMZw99BiNTRTW1o32Fuax2g7itE0TQNw/K9biNRZrJZnP1r/wAjG2+esuBpPp+BxClrmtIEsZY53QXN5vXY/BM08kODaJWucHEGgaLXtd8n/wAuUUrM5RWWbfQ5ul6jBGHYi21nh0LvPs1h/uSLktwjzdhDnAEcZaLbOkEdPatO0mMbNk2CS1yySJ7T2i3yJWaZFY6TOOEMZa/D32+ANc4/AJS1EcRWxEb26oa2tjpj3z43PG3xSAfmF+fM7RCHN2LxhgYBUk2AtzgH63W3YjhlbUZqwnEoJI20tLDMyZpcQ5xfq2sLbe9SBpPyfPDJWZiiq+GjfIwyxObZ0YNm7COccylNNonjJtfR9ehCpvFjFJrHkPilA6OUHD/aFn+b6M0GaMVpiANWpc4W8DuUP+5OOhJ0oxfFWsDOBMEZkJPKBDnatt7r+pczNGXcVxvPmLw4XTSznhQ50j+SxvIbs1js8w6fMo8Yo5vfhqw9ZZi7vaKYqMElz6J9MCT0tu0fJYvhdfPhOJU1fTOLJqd4cC217cxG3ZtFwtnxCpbkXR3BTPEfHOA4FjW8zpnAlx+ZJ6fWsO5gAiQ8TdZfJsulFkGN5DgxemY5/B6lQxw26rHd8TboAJ3L10T0bMHyTLilRdvGnPqXeZjRZtu0C/rS5omzbxOqbgNc+V8VQ8Cjs24jeb3bs22PP4BYpr0o4t3DygaWjayJ9X92Y0G2owjlWHZs9akrajomn7zDa2smxGrmrakkzVDzI+5vYk3t2DmXgO+HaFZQO+HaFxfA4R1I/Rcf+G30QmCk/DReiEuxn7NvohMVJ+Fi9EKrQ62bVTpR6oQhahUJXArR97l9Jd9cGt/Fy+kqFdoRYpdTMY0n/mt37eP6pTCbNKH5sd+3j+qUwngctGbVc6RYKwXdyXliozVijqSGQQwxM155iL6oJsAB0k7dy+HHaBmFY3W4fFK6ZlNMYxI5ti63mXb4OFna5q+iHMDsSwuXBKw60lEwcET/ADQnZY9nN2WXAySxuA6U6rC4w6KF5mgZG519ltdov2DZ/VGhGn18exGp1f8ACpRGDc7NZwPN/wCwLi5rxsM0iVWJ0lgKOsDQWtILuDs1+8hwv0hTvuTO2b2RZ1NMOHmmzPFWNY1sdXTi5bfa9psSdnPbV6ehIq2zSlSNxXJPHoGa7qd0dSwjn1Dsd/0uJ9SyDBMMmxjFaXD6cOJnlaxz2jvGk8p3qFz6lGS3kMWNp7jSad8tLoXnFaxjWyxObBqG5LXu5JPgO1dGvnqP+EdJVXvLHS081x4GuafkF82lerp8KyxRYHS6jeFc0CO5u2Jg594aPWvPK0j8Q0TYlTyFzuBinjaXG/JAuAPMOZT+Tpwdv8OxnuOLH8itrqVrX2EdVCT0A8//AEucvlzpG/DNGMVG9zS8R08Li3mJBbe25crRVi8FZh9Vl7EXB7SC+Fsh2OYe+bt8+31lfTpblFLg9DSMm1hLPfUvzNa0/UhHxck2nByL09ScQ0SOglvrtpHxk+ZjiB8AF9mYsRkZkyhrXsDpYXUszy0d9quaVz9H7IqvJFeyaQMZE+Vj9YbLFod9V89FfEdEs08rzrwwu5Ljc8h3h7AgE93/AEdfSFTMx3LkD6ZrbslZJG9p5mu5JPZtB9S8dJMggyJTUlxrcLDE4D/lBJ+S+LRpXU+KYbPg9bKNeDlMbIb60ZPRfwHdcLz0uSNp4MNpWya7pHPlNhzBoA/3IfC4SacHLqfdikr8Q0UUksj7yNpo9YnpLCAfklrRJRNqc0uqHtYRTU7nNDucOJABHqvvTBlg09XoxrOMyD7KGoYWk97zkfAgrlaGHSDGa9ms0MNO0uaeckO2W3lL5RF75RPt0g5+r6HE58KwRzIXQDVlqC3WOuW8zQdmy48O3s29HSJFJiuj2nxHhHtfG2Kd7WuIa8OsDcDn57hZhmiZlRmTFZWO1muq5LHw8orTcrPdmXRdU0EkjeGjhlpdbxdUXZf1aqE7toSk5uSOHoRbfGMVfrW1aeMW8N3O+VvinbOeaZsswmSHBqirYWhxnaQ2JjibWeecdtj6kkaEi92J4s3UBidTxcITtsdZ1h67u3LpYZnI0uP1mVsxxxTUhqH08U1tjWk8ljx0ixAv2X6SiL9pLDdoIznMOYcSzDV8PiM5cGn7OJuxkY8w8Pn51yStA0i5DZgkfdPBY5HUN/t4rlxg/wCa526vy2dHNnxItcnZ4VBp33nCSae8fND2C8fzBJiUn+Hh4uzzvcCBuF18elfHWYxmTi9PI19NQtMbXMOxzzYu3EWTbl6nqctaJsSq5YpKernjknaWHVeC4BrHE9H8pWPXvtJJJ5yelSe5WJy9sFEqVA74dqkqBzjtC5y4MhHij9Dxu+zb2BMlH+Ei9EJYjP2bewJnovwkPoBVKDWzdq17UeyFKFqFIFwK0/e5fSXfS/XH75L6So12hFil1sxrSh+a3ft4/qlMJr0n/mt37eP6pUCeBy0Z1VzpDvoixdmGZrFPM7Vir4+Bv0a4N23/AOoetd/PmjrFKzHZsTwURzx1btaSJ7gwxusB084NrrKxsIIJBG0EG1k2U2kbNNPSCmbiDHtDdUSSQtc8Dt/qCu6atZnOMo5csh84vFo1yVK+Oandi9QRcv28I/wNHPZoP1POsec5z3ufI4ue4lznHnJO0letfiFZidQajEaqapmP88jr27BzD1LwCG7kZyvwNGyNpBjw+ibhOYGulo2jUimDdYtaf5XjpHn8G9OJxnJWV6Warw+SgEkw1+Doy18kp6BYc3rsB5lhQUhNSaGsVpWOrmPGqjMGMTYjU8kvs2OO+yNg5m/M9pKaMm49HS5JzJh88rWyNhdJA1xtra41SB67e0kNW2G2xRvvuQUmnc+/BsSlwjEIq2na174wbNfexuCNtl9mYswVeYJqeWubEzgY9RjYgebeuKOZWuQ4EWOy226ExqTtYZcu4/FheBY3QTB+tWRji4AJs+xab+DYfgvrwfF4mZCxOge4NmZJaO5sXMfbZ57HW3hKAds5m39aNpIvqgDbsunckptHSwHGJcExHjkMccjwws1ZL2IPZ2KcexuqxuobU1YY0tbqMawEANv51zBsJJPOVBHJIv07ErizbrDHhOP09HlfFcLexxqKkgwuANhewdf1BcSmr6qkl4WkqJIJdUt14nFpsecdi+clVKLkXJsCV2Mv5mrsAp8Qp6QNdHWxFhDv5HWIDx57H5LikqCknYSbXAdNFePYfgGI4gcSqBBDNTt1XG9iWE7NnObONkr49Wx4ljVdWwte2OondI0PPKAJ6V8RVSnfdYk5NxsaLknSO6giGH5jdLUUttWOptruYPA4c7h59pSNjHEZccrOJO+4SVLjG7VLbRud4OgC5XxFVKL3DM2kmalpYzRQzYVT4Jg9dHNdzXVHAu1mhgHJaXDZe9jbzLKipVShu7CUnJ3ZCgc47QpKgd8O1RlpYR4o/QMZ+zb2BNVD+Eh9AJTYfs29gTXQ/g4fQCpen65G9WaUfQhCFqlAEuV5++TekmNLeIH77N6SpV2hfZapNbMc0nH+9Tv28f1SomnSZ+aXft4/qlZPA5aM2r50iwUqoVgupWLBXC8wVYFMZdSqgqQgRYFWCorApAWU3VLqQUCL3RcKqLoAtcIuqougCVBUXUFAAoJQSoQMCoQVCYEFVKklVKAIKhBUJAQVA5x2hBQO+b2hKWlko8Ub6w8hvYE3UH4KD0Ak5h5DewJxoPwUH6YVH07XI363TE+hChC1rlAlLOIn79N6SZkr4kfv8/pKjX6F9lqj1sx3SZ+aXft4/qlZNGkv80O/bx/VKwUsDlozavnyLAqwVLqwXYrFlYKoKm6BFwVIKoCrBAFgpVbqUAWupuq3QgC10KqLpAWRdRdCAJuouoUXTAm6goUEoACVBKCVUlAwJVUKCUhAVUoKhMYFQ3vh2hBUN75vaFGXBjjxRvLDyG9gTnh/4Gn/AEwklh5DewJ2w78BT/pj5LO9Mf8AZL9+T0FdpifShCFtGcCVcTP3+f0k1JTxT/MJ/SWf6hy0XKHWzH9JX5od+3Z9UrJn0lfmc/t2fVK4KnT8pGZWc+X2XCkKl1a67FYsrAqgKkIEXUgqgKm6QF7q1153UgpjL3Uql1N0CLI2qqLoAtco2qt0XQBZRdRfzqCUASSoJUEqLoGSVW6LqCkIFBQougYFVJUlVTAFDe/b2hBKG9+3tCjLgyUdSN1YeQ3sCeMN/AU/6Y+SRGnkN7E9YZ/l9N+mPks30t/2S/fk9DX6In1IQhbRmAkvHqllNWzufclz7NYOdxtzBOhXCqstU9VXy1ks8vCScw2WYPAN3/llUrMKeJBKC3lmlxI4cm5Ge1+XaLFqg1eKRl9Q4Ach5DWgcwHh7eleIyVgfk8vvXf1WkfwzTdfL8FIy1Tj/Xl+CzFS1q+fJbeNSt3a8GcDJOB9RL7539VYZJwPqJffOWjDLdP18vwU/wAOU/XSfBS2Ws6+SP5KTt8GcjJGBdRL75ysMkYF1EvvnLRP4dg66T4Kf4eg66T4J7NWdfIvyUvb4M8GR8C6iX3zlIyPgXUS++ctD7gQddJ8FPcGHrpPgpbNV9fIvyUvTwZ6MjYD1E3vnKwyLgPUTe+ctB7hQ9dJ8FPcOHrZPgns1V18iz03TwZ+MiYD1E3vnKRkPAOom9+5P/cWLrX7grdxoutf8E1T1P6xZ6bp4ED+A8A6if37lIyFl/qJvfuT93Hi61/wU9yIutepbPU/rFnp+ngQhkHL/k8/v3Kf4Ay95PP79yfe5MfWu3Ke5UfWO3J7PUfrFmp+ngQjo/y95PP7939VU5Ay8P8A08/v3J/7lx9Y7co7lR9a7cj8GP8ArBSp+ngz85By/wCTze/cqHIeX/J5vfuWhHCIutfuUdxoutfuCWz1H6yWem6eDPDkPAPJ5vfOVTkTAPJ5vfOWidxYutfuCqcDh66T4I2ep/WNYlL08GdnIuA9RL75yocjYD5PL75y0buDD10m4KDgEB/1pPgo7PU/rJLEpO3wZwcj4F5PL75yockYF5PL75y0k5egP+vJuCg5cgP+vJuCWzVXXyS/LR9vgzU5JwPyeX3zlU5LwMG4gl965aUct0/Xy/BR/DNP18u4JbNVdfJJY1H2+BOhldG4QTnl/wAj+h4/r5vX2aJhf+XU/wCmPkuRNlOkmjLHzzWPSLAg+EeddukhFPTRQaxeI2hus7nNuld6Klngzbl8nCrx4YqSieyEIWmUQQUIQBCEIQIFKEJIaBCEJgCEIUQBCEJiBCEIGCEIQAIQhMAQhCABCEIQAhCEDBCEIAEIQgiChCEhgpCEIAEIQmM//9k=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74760" name="AutoShape 8" descr="data:image/jpeg;base64,/9j/4AAQSkZJRgABAQAAAQABAAD/2wCEAAkGBhQSEBUUEhQVEhUWFhUVFxYYFRUXFRwYHBccGRwYFxYXICYeFxklGhkWHy8iIycpLCwsGB4xODAqNSYrLCkBCQoKDgwOGg8PGiwlHCUqLSwpLS0tNSwsKSkpLCwqNTQpKik0LCkqNCwsLSwsKSwsLCwqLCwtNC8sLDApLCwsLP/AABEIAI0BZQMBIgACEQEDEQH/xAAcAAEAAgMBAQEAAAAAAAAAAAAABQYDBAcCCAH/xABFEAACAQMCAwYDBQUEBwkAAAABAgMABBESIQUGMQcTIkFRYRRxgSMyQpGhM1JygrEVJENiFzRTY6LB0QgWVJKTssLT8P/EABsBAQADAQEBAQAAAAAAAAAAAAABAwQCBQYH/8QAMBEAAgIBBAADBQgDAQAAAAAAAAECEQMEEiExE0FhBSJRcZEyQoGhscHR8BRS4fH/2gAMAwEAAhEDEQA/AO40pSgFKUoBSlKAUpSgFKVE8wc12tiga6mWLOdIOS7YGfCi5Y/QUBLUrlHNPbxCgVbBO/c5LPIskca+g0kBnJ67YGPP0hrP/tBzhSJrSN2wdJjkZFzn8StqOMehrncixY5NXR3Clcd5Y7eS86pfRRRRucCZCwCE/d1q5Ph65YHzG1dB4B2gWN7IYradXcZOkq6EgeaBwNY9xmpTT6OZRceGWGlKheb+ao+H2r3EoLYwqIMAu5+6oJ6eZJ8gCfKpOSapXPOz3taXiExt5ohBLgtHpfWjgfeGSAQw648xn0rodQnZLTTpilKVJApSlAKUpQClKUApSlAKUpQClKUApSlAKUpQClKUApSlAKUpQClKUApSlAKUpQClKUApSlAKUpQHPu1rtBk4fHFFbhe+m1EOcMERSuToPUknAztsfTFcO5h5nuL6RZLqTvGVdC4UKAM5PhG2Sep9h6VN9q/GpLjis4k2EB7iNSACFGDk+uoksCfIjpUNyvy417cCIEoijXI4xkL0AAPUliB+dZsk+15G7DjSipVyQ7OB1prHTIrtPL3IlvaZYAzSEFS8mk4UjBVVA0qCNj5n1xtW3xHlK1mjMbQxqCc6o1WNwfUMoyD+lZfGjZq2SOGVs8N4i9vPFPF9+KRHXfGcHcZ9CMg+xqy878hfBxieB2eIFVkDnU6knAcEAArkgYxscdc7VKroy+8jhq7izvNt2+WRhVnjmWXUQ0KhWYDGQ+slVKnp1znO3nXHuZ+bbi/maSeRyhctHEWPdoOigINs6cZOMk5PnULp3z59K2LG0Ms0UYIXvJI48kE41sFzgbnBPSrHNy4KY4ow95nSewLhKSXk875LwIojGPD9rqBYn97CEY9GNd3qA5N5Nh4dbiOJV1lV72XGGkZRjU2SffAzgZNT9aIqlRinLdKxSlKk5FKUoBSlKAUpSgFKUoBSlKAUpSgFKUoBSlKAUpSgFKUoBSlKAUpSgFKUoBSlKAUpSgFKUoBSlVjnrmp7OOJIFWS5uJO6hVydAwMtI+NyiruceoqG65JSvg+eudYp14jc/FDExlLNuCNLbpgj8OjSB8qnuyS5xczpn70SMB66Xx+mv9a/ecOUZZHuLr4mG4lHjuECrGy4UDZQzY8I6NjPudqzdl3BWVmunBVWj7uIHYsCwZnx6eFQPXc1hyyi4t+R6mKMuI1ydKpXhZR61EW3HZnlRRaSIhknjd2ONIjA0yAY3VySB/D51iSs1Se3hkjxOwWeGSFvuyIyH6jGfocH6V8+RHYfl+W1fQct1iuMXPKjx3awMwjjkkOmc/cCbsck4GsKD4fM1fgkuUcZcco1OuCO4ZYNPcQwoVDSyJEC2cAscAnG+K+ieTuymzskidokmuUGTMdRGsnOVRiVXHQHGdq5dacGtraNOJWgnkFs6TYnGEkQHDMgIByAdQYbZUbGvoG2uVkRXRg6sAVZTkEHoQR1Fb8LTR5mobv0MtKUq4zClQPMvOkFkUR9cs0gJjgiQvKwHnpGyr/mYgdfQ1Ep2gSjxSWEyp56ZYZJQPM90p8XyBJ9vKuXOMe2dKEpdIulK1OF8WiuYhLA6yI3Qj1HUEdVYHYg7ituujkUpSgFKUoBSlKAUpSgFKUoBSlKAUpSgFKUoBSlKAUpSgFKUoBSlKAUpSgFKUoBSlKA/HbAJ6/1r5v432qT3N9BPIipFbySYiCnWI3GhwxJ3fSPYAiu1dpaSnhN13L924j1atWnwKwZxq8iUDD618vx4OnwlgWXKbgsNQyox5np9aqyvijRginb+B0jjVxacSu7VYmjkULLJKQGWQqoXTG4wDpLHOD6HHvPXl+sSF3OlVx0BPngAKNySSAAKpvGuaGh4nEz2/w6RRiJ1Oln7t98gxkrpXAwAT0YewsPFeHG7WBoJB3Yk7wyLpPRW0kBgQSHxsfevHtzjCT4VfG/zR72knGKnXMr/wCHri8zRzW91oaSOHvBIoUl1DqAJFXzK4IPnhjUlJz5Y92G+JQ56KNRk+WgDUD8wK1rYX0THMcNyvUFXMMnToVfUpPyIHyraPFbvPh4eVZgAWe5t1XPoSmpmGM42+gqyKtJP9f5Ks8lvbjxfp/BEcJLxxTytE8avLJMkIHjCFR+DoGJDNp96/eL28d3ZPghleMujY6HGVb1Bz/zFbM/Ltzc/wCuSqiH/Ag1BT7SSnxN8lwKguPSLw6yNsrhpX7xY1B3RHZjkgkkKqnAJ6n61ztuVp82aI5ksbjJe7T77b+XqfnMHaFFLw1YYWDTzQqkgUELGNID5/VQATsd/Q7PYhfyxz3fd6njS0eTu99HeBgUGB0YjvOnXJ61UOIyueHWeYYkjV3RZVYd4xGsYZcZUEhidzkgdK632A2Uq2U7uoEMsoaI7amIBSQ+unKqB76q3aZ3dKuX5306/qPDzt7ee+P5JbhPMHFruCGaGLh8aSosgZpbhyFZc4KKowwOx32INSJsuKNgteWseRuqWbuB66WkmyfmR9KpkEt5Hw4RW88FtDZzXcE7NIY5WSKViqwy924Ud2QNRXUSKrK8zXUrrLo0LHd8MudVxcMxRZIDCgbAGUbxOzjBwRkHNbTETtpxSO1vL8X86C474HvHHdl4BGvdlFyQV+94Vzv5Vs8OsrniTGXvJ7KzAIi0YSeY/wC0bUDoj9Bjf9aj7vmea4VA10puZbyS2+CEcQmt07wprSTQZUdQqsXOxBPQjIrnBbhr6CWK5lujI9vrtUmmmcyTKjd5JG+ylSRp7vJxv1INVxwRc9z5LnnlsUFwXaHlB7VZPhr++UuWcgzRENIRjUdUfU4UE+3Wuj8p37T2FrK5y8lvC7H1Zo1JP5k1yrhfFYbaNbe3tZzIqRSTQxKz927oCQzSMAG9s++OtXPs55pjNvb2UqyW9zFbxqY5EK6gihS0bbq42HQ5GelacmxUlVlKT7LvSlKqApSlAKUpQClKUApSlAKUpQClKUApSlAKUpQClKUApSlAKUpQClKUArFc3SRoXkZURRksxCqB6knYVB8zc3ralIY0NzdS5EVuhGo/55Cdo4htlj+uDURa8iG4dZ+KuLyUbrCARZx+yxH9q3XLP19NqAtPBuOwXaGS2lWZAxQspyNQxkZ+oP1rfqhca18Lu2vY1LWcwRbyNBvGyjSlwi/uhQFcDyAPyu9pdpLGskbB0YBlYHIIPmDQGtx/hC3VrNbuSqyxtGSMZGRjIzXzYOXXtOMx2kjq7RTRtqAIDAR96MKdx6fOvqKuedp/C3NzYzx27zaDcI7RxGRxqjATUFBOnIbfoM+Waz6qLliltXNOvoX4JbZq+rVnI+0jHxqHzaAZ+jsB+lVq2neNtUTvG3qjsp/Q79B+VX3mzgLORPdRz2sUUUuGZEDSSkr3cKAscljny2AJ6ZqkPwYpEWaQggFm8IIz6Dz9qw6ZPFghGfD6o9eGCeplN4lajy3wkvxf4nQuSO0JZMQXjhZeiSEBUcY2DHoJOvoD8+ttXgFskzXPdqJCWJkLNgEjc4Y6VOM7gDz9TXLeUrtLXvRdwd/HMqBgoV9Oksd42+997qDtirCsnA1GsAEaiwjK3TLnffuW8I/LFTJJv3b/AAOZYsuOlljT8r4/9I3nPnyaSQLas8VudQEqjSZWUjVoY7hBkDbGd/lVLYkksSWYnJYklifcnc1cOceOLfCJIoTBHExIdwA5BGnSkY2Veh39B0xvUYrFmL+PwjYEKN2HXGT9M1bFxSro6Wkzum4vnry8vg+a9ei0TwA8FiXJ8OiXOxxmQljg4zgO22R5b19Bcn8uLYWUdsjmQJqJcjGpmYsTjJwMk7Zr5wXijfCiDuv8Lu894MZK4zjHrvWfgPMl1Z6TbzyRgYzGSXhPrmNtt/UYPvVekfhblPzk39TnPoMuVJwXSXD4/U6xy7YwzLdrPGkoTil66h1DANrG4B89zU7MkRLExoS+jUSiktoOU1beLSemenlXN+TeJfF3EkYvH4dPcSNMYhDDLBJI33mhklBZScAlD9Cc7X7/AEXI4/vF7fT5GCO+ESe+EiUbH0OcV7EJwqzxZwlCW2SpmWWQatWkav3tO/59aiOK8ZigUNM6RLnCliF39Fz51VrDky2e8vAvftBDItumq4lyZFGZWyjA7MQuPY+fTHfcvW9le2s51dyTNGzSys6I7J9mSZD4QcOMk9cVy9dCDcVHksjppSipXwZuALeyo91DJaoly4lWN0kfSAgQZdGHjIVcjffPTpUty1BNdcUjS8aKBrbFzFHEpbvdjGWEznIVS2CgUE7exrR/shP7Sgjsp/hzcaxMkCxSbKpZZmjIKqMgqWwNyvU5ro3AOSYrWZpy8txOy6O9lKEqmc6EVFVUXO+wrFjTnPxHXP1LsslCPhq/2LFSlK1mMUpSgFKUoBSlKAUpSgFKUoBSlKAUpSgKNz1xLiFrcwSWssJt5mSBkmjJRJWJCMXjw6o5KrnfScbYNZj2gPbbcStJbYA47+L+8W3zLoNSZ22ZfOsnarIRw4hMd609qsION5fiIyuM/In5A1l/71ql7exzPHHBbRW0mskLpMmvUHbPU4TA67+eRUAnOE8cguk1280cy7HKMGx8wN1Ox2PpW9VKuOTbC+VLuAGF3UPHc2xMMhBGxOBhj7MpO2PavAuOKWfUxcUiA9re7/5xP+hPz6ygXilVXg/aTaTv3Tl7SfOO5uUML5/yk+B/5WNWoGgFKUoBVZ5q5neJ0tbRBLeSqWXV+yiQHBmnI3CDfA6sRirBeXaxRvJIQqIpZmPQKBkn8q5TZc0m3X4nujPecTkMkUWpV0wqv2Su52VEi0knG5c/MPKwuS8ctcrx2gZtTTTykNPcPvJI3/xQeSDYfrU4Koac530e8tlHInmLe41SD30Sqob5Bs1J8M7SLKU6Wl+Gk/2VyO4k64/H4Tk+hP6Gq1KMumWShKPaLSwzsapbcrXVg5fhTIYWYvJYykrHk5JNvJg9ySceE+H+lW+2u0kGY3WQdMqwYZ9MrmuRcY7VLyPiNysPcvBFL3IjkXroADsJEOQS2cZyPbbFRKagrZZg0+TUT2YlbLrD2qW6HTfRT8PcZBE0TGMkddEyAq4xg526it297TeGxxs/xkMmBskbrJIx8lVFJJJ6f9K5Pzj2qXV3A8Kwx2sMvdxnLu85y66tLIQoU7jdclc9M1UlZjcEzMZXKrokbdtCgLp+Y6k9TnJ3zVc9TGK45PS0vsbPlmlkWxNq2+1d1x61SuufmWPmvmyXiMwklHdxRsxgiwMqCANcjD7zkDp0XJqH2YeTAj5gg/1FJOh+R/pWDhn7GP8AgX+leTknLJ77P0HSabFpEtNjXFNt+bfC5+phAaHYAyR+QG7r7Y/Ev61tQXSuMo2f6j5jqKy1qz8NjdtTIM+oJU/UqRmo3Rl9rv4lnhZcPGFpx/1fFfKSvj0afo0jxeS5PdofGep/dXzY+h9PevSwhVCjYAYFZILVUGEUD19T8ydz9a9MK63LpdFTwSt5Mn2n8Okvgv3dK/wRG8QUgB16oc49R5j8qyI4IBHQjIrO61oWOwZP3GIH8J3FaYu4/I8TNHw83pL9V/K/Qzu5XxAlWTxqwOGVl3DAjoQd6t/H+1mW+4dHaPG0czd208obCsi4IKgbqzMBkHYYPXO1QkTUpB8wR+deO48SkeSlT642x/SrYZHFNHn6nRxzZIza6r8efM6D2acc1K9rJu6ZlRvN0ZssWPVnDnc+er2qeuXhk4lAl08S29vE91KJWURlzmONWDbHH2jAex9N+b8sXXd8QtW1aQztE3XGHUjB/m0/XHpXUOz3lyC7M3EbiGOVpZmFuXXVphj+zVgrbAkqxzjO35Tihc9/9s8jXpYW8a68vl3/AMN/hnN3D4Sf7NsJptQOXtLLTGcY2MhCA7keoqVbmq+P3OFS5/3l1aoPzVnP6VZM+Vfma3WeQVoc0cQH3+FMd/8ADvLZ/wD3aKS8/tH+24dxCPpkrDHMoBOM6oXOfljNWXVX5qqLBBW3aVw9m0NcCB/3J1eBvylC77g/KrFb3SSKGRldT0KkMPzG1atxCki6XVXU5yrAMu+x2O3Sq1cdnNlqLwI9nIf8S1lkgIO+4RT3fmeq9NulTZBdKg+YOc7azZUlZnlYEpDEjSzNgZ2jTJA9zge9Qa2/FbYkxXEPEI98R3C9xNt0CzRAqx92Uf8ASC4BzelvxS7N/A9i1yYTHLNjR4YgrQ9+Do0alLKQcHxZwQBUgsv+kYkArw3ijA7j+6qNvXxSCn+kCTqeF8S0+WIoS31QS5FWeNwwBBBBGQRggj1BHUV+kVzZNFVl7TEQgPYcTTPmbNiP+FjWV+1CyQZmM9uP3prW4jXPpqKYzjf6VYyaxSSVK5Br2HN9nPtDdW8hyBhZoycnoMZzmpYGqjxbl2zn/bW0Em2MmJNWPZwNQ+hqAk5NSMAWd1eWWMYWO4keLYY3ilLA7Y8x0FWKDZB06lcUkh4vA+qS8uLyLI2t5IYpwPM6JY2Vz02DfX0luAcVhujoHFuI283nBObaKXPoA0OH3/dJrlxce0DqtQnMHOVrZj7aUazskKeOZyeipGviJJ29PeoSXkVXP94vb+4XbwNc92hwc+JYFTPl5+VbfBOVLOyObaBI2Ocvu8m5z+0clsfWoBRrrm2Sa+gubu1n7kxSPYrAYptBGoPM6k4kuFUagozoXJwSDjHwnl95LUGIQcTWO+S6d1nAe6QowAmEmdEqEqdDkKdwPPMpxvk2WEa7OWSTRcfEW9oe7WGOdyQZWk++Y01O+jpvjcE5pHMXD14ddR93P3EsXw7tMTL313JLKGlLknuxCihiQfYHOo1NMG/xPiN7w2S1CW7Ru6XaBFcmFJLuZ2gi1/s3KEBsD6nYYlOGdoTR9zaoUMUeIjdXTzr8QytpkaBlQrjXqA1tv4fetO27U+9m7y4EE9utxJJHEIXF1AqBu7nbOY+mFxq1HXt6Vtf2BIJ0tjKDw+FzdxQnSJO8dywjcZ1tGjMzAsN8438u4QbfAZI9orK9jcBlDYjcrkA4YDYjPQ+4rqdnnu0z10rn8q5FxOM3V1bWi5PfSq8mOohiIkck+WSFXPqfPoex1bqUlJJfA5iKUpWY6KP2tX+LSK3BI+LnSFsZz3W7ybgHqq6fLZj6GoG74bFc6CxkidAVSSKRo5FU4yoYdVOBsQauvNnJkd+YTJJLF3JdgYiqt4l0nxMDjb0GaonGODcPtnaIcS4g1wo/ZROJ5AfINGsZH0YgbjOMitGOeOMGpoinfB54pwKeC2ea2vZ2aJGl7ucpMjhQWZS2kPuAQN9jjp5SdnNHd28cjIrpIiuFZQwGpdxhh5ZIqmT3l6IZPi5mt7TVgO0aR30qkfsljRiqM2cZ2O3pnExwzh1zY/ZQRrc22dUatKI5ogxyyksNMigkkbg5O9eVq/Ck14Z6On3q9/RvyclWROfholOCPCDHseoIjIBzXNp7NYbi5iQaVjncKvopww+m+1didwASSAACSScAAdSSegrjd7xZbi+uJI9QSTu2TUuCwVe7LD1UlNqxPdKDvyPf9kSjj1sF1dr8r/Y/JYQ2M74IYfMbivdKVls+8UUndcn4RmtXhR+xQHYgFT/KSu/vtWee4VBlyFHv/wDt61rGN0d0kjeItiZFdSpKP0OD5bfrVsYN42644MGXPjhq8cNy3NSVfR/sbtKUqo9A/DXlq9E14JqUVzqjE4qOkGmcH99SPqu/9D+lSLmtC+h1GPx939ogLnooY6SxHmBnP51sw8uvifO+0Wow3/68/Tv8rM1KzcU4fNauUuY2jIJUOFYxP7o+MHPp1+tTHLvItxdkNJqtINvEwxM4/wB2h+4Mfib1GAa0R0+SUttHlT9oYIQ37r9F2QNtw03VxBbI2lpJkUkdVXzfHsN6+m7GBIYkijGlI1VFHoqjAH5CqzwLhdtZR6LaNYx+JursfV3O7H9PTFSJ4l716WPTOKo+X1Wq/wAjJvaom+/rybioM8T968NxOrlgZl3E6bmvJuqqHE+creD9rMiH93OXPyQZY/QVgj5gu5j/AHXh9zIDjDy6baPGcZzJlsfy59vOoeNR7YsuZu68m8qtJwvi8mPs7K3B/fmmldfmERVb6MK9nljiv/iLH/0Lj/7a59wclgN5WG6ZJUMcirIjbMjgMp+anY1BnlrioP7Wwf27u5T9dTf0rFJwviyDJgtJd8YjupEPzJkixiul4fxHJrtyo9sdXC7k2m+TbvqltGPn4GJaMnbJU+Vblt2ldyQnE4GszsO/TMtoxO20ijMefRh8zUbJxe8iP2/D7pNslowlwgx1OYiTj6Zx5VhTnO2fKGVATkGOT7NvcMkuD+nlXXgwn0yLo6LbcQjmQSRSJKh6OjK6n+ZSRWvcz4rmp5diRjLZSSWEjbloW+yb+OFvAw9hisjc038AxPAt6nTvbfwzY8i8B2J/hIFFglB8ondZvc084vFIILWE3VwylygbSiL5NI3kD5DIz67jNRHH+KEkXIe1GV8UNmlyME75+18vQZNe7/j0ctwtxZyiK6UaHhmBjMqde7kVvPbYjOPXoRO8O56tJDpuCbKUdUm2X5rL91h77Z9Ktca7fHocmpw68Lvp/tq3U7Du7mxNu+fkzLk/InqPWt/iPJd/PHlk4dxKPcrpZ43xjI0s2pVz7N59fMTsVlBcpsYrhDjbKSr69Nx6GsUfZzbo2qDvbOTbx28rxH6pkoRt5rvVUnJdSskp0d/xHh3UXNvCvSK6Q3NqB0wt1Dlol9B09zVh4d2pQyAd+PhyTgPrWS3Y+gnTZTsdnCn+lTcUfFrb7s0PEo/OOZRbz4x0WVMox2/EB161EGPg9zJ3fEOHjh87k4Eydyrt5mOeMhJN+m+T6b1Sp15E0TacYVgGVgwO4IIIPyI2NafFjFcIY5kWVDjKt02IYdPcA/StRuxFImLWF7cWgJyUIWaPz/C2PbGc9PevR7PeIgkC7tXGdmaCVWx7hHwK0wy4mveRzTK9x3gkkpliSQLDdSpLOSPEoRYwEjHTLFAdW2MDrWJkt7N9NtC0lzNsqKWknkyc+JmJITI3Y7beeKs0fZjeyH7a/SJcjaC33Ixvh5WJU/Q1b+WeS7axB7hCZG+/M5LzP/E53+gwPaks0I8wXPqKfmRvIPJ72qvPckNdzAa8fdjQbrCnsCSSfM+uxq30pWNtt2zsUpSoANcTtY7y2klso4YviAzTTXMkmY3712KylU8bOwDDSemmu2VVuZeSTcTrcQTm1m0925EaypInUB42IBKknDZyMmqssN8aLcU9krKbw/lcK4nupTdTJkq74WOPqT3cY8KfM5O3lX7wPiT3UzzqxW1UNFENvtWDeKf+HIKr67n2rH2jcl3KcPnlmvyyqE+yigEKHVIieNi7sygEnGetb93PFY2ZPSOCPCgeeBhVHuxwPmawZMco1u7Z6GPJGV7eEiv8JtpOLIJbibu7RnYC2iBVnVHwO+lO+CV3C/oaydpvLQ7uK7tkA+Gj7qSNRgfDjcFR5aN9vQ+28pwvs5urWyt5LNsy9yhntJGIjdyNTGNyT3UuTjH3SR5V+cO5rVn7mVXt5x96CUaX+a52kX3Wvax4cU4bEedHUZMeRZU+U7RzvgvD5r2Tu7RQwGNcrZEUYPTUepbY4Ub10fh3ZTYxovf95cydWkaWRAT6CONgqr7b/Ot7h7xQpohRIkyTpRQq5PU4HnWWTinvTD7PjjVJcm3Xe1tRrJXN0vJLpf31FpylYQOJIrWFHG4bBZgeuQXJw3uN6pHazGBNbXIIBybd/Uq2WU++G1Z/iFWufifvXOO0O+FxLHBqGFDsT6SMMIpONjjLYzv/AFu1GCMMMnIy6Kc1qIPH9q1Rpk1+E158q8M9fIqJ+uzy0j0Wrwz1jZ68F6uUDz8mqPbNWvcx61KnzGKy2kTzZ7mOWbHXuopJMfMoCK1zdLnSchtvCVYPv0AUjJNaI45LmjyMurw5Li5L15R0flDnAzw6JDiaIKr7/eGMCQexx+fzFTh4p71Ecj9kMsqfE3Estm7DTHGip3mjrmUOCAScEL1GN9zgW2PsijP7S9vH9NLxRfnoTf619Hh1UVBb1yfB5oRWRrG7j5EN/aRqPuuboIzpaVNXkoOpz6AKuTk+W29XSDslsAPtVmuD597cTMD6ZUMF28tv1qxcM5dtrb/V7eGH+CNFPl5gZ8h+VTLWL7sfqV7TmFtPe3BAtrKdgx/aTD4eIDrq8fjIx6L51M2fZjczHN9eFV84bUGNevRpW8bDHy866PSs0885+Z0kkQnBOSrK0Obe2jjb9/GqT6yNlj+dTdKVQSKUpQClKUArT4jwaC4XTPDHMPSRFcf8Q26n863KUBS7zsnszvbmayPn3EhCHbzifUnvsB1NQ83Z3fxAmK7hufRZoTE2MfvxEjORj7vnnyxXTKVZHLOPTIpHGOMcs3cnguuF/EDcB45YZOnmpJR1G+3T5VVeJcBMZCFb+2BJ+zntTcw7eSkavDv5E+VfSNKs/wAifn/foRtR8uycFRSCYEkwcgxw38D5+XdkDyxuOlfltxpgNKPxW2BJP2cspT8s5/SvqPFfmKjx2/JfT+smj5wtOLySN4r3i5AG4BnAPl/hqaz3NjaSD7duKz7jYrcsc/zpivonFMVDy391CjkvJUN/FdQpapfCxB0yJfKihVwN4ixEuc4wuMDxe+OtVGX/AB5IXKsrkKiu7gLpVWZlGcsGO6noDWovNybZimBMRnIIi8MI0/aHD4x4ugy3hO3TNLJJ6lQdrzUrlz3brGkSyazozlndNBQMWVvBnf130kb7LcdCsqtHIhOjVnR4O8cxx6tLHOp1IGnVjqcCgJOlQ3BuaEuWCrHLGSuoaxHgjTG/4Hb8M0Z/mx1BAmaAUpSgFKUoDDeWiSxtHIodHUqykZBUjBBHpiqvZ9mNqkqMXuJY421R28speBCOhCkZbHlrLY8qt1KiibYqK4/ytbXqaLmJZMfdbo6n1RxhlPyNStKkg5rddl91Fn4S+1rnaO6j14Hp30ZDfmDUVPy1xZWx8LBIMdUugBn0+0UH9PrXX6VfHUZI9MjajlVl2cX8+PiJorNCN1hzLN06a2ARPoD0671c7Ps/so7Q2pgSSNjqcyDU7vj9o79S/uMYztirFSuJ5J5OZMJJHL+JdhURJNtdTQDyR1WZBv0GcNpxtjP1qEuOw68BOi5tnHkWjlQn5hSwH612ulZ3ig+0bYa7UwVRm6+f8nDU7D789Z7QfLvj/wAhVj4J2Fwo4a7na6x/hhRFETn8QBLMPYmun0qVjiukc5NZnyKpTdGG0s0iQJEixoowFVQqgewGwr20Ck5Kgn1wM/nXuldmUUpSgFKUoBSlKAUpSgFKUoBSlKAUpSgFKUoBSlKAUpSgFKUoDUm4TE8neNGrPpChiMkAaiNJ/CfE24wfyFYIuW7ZdGIIx3edA0jAJ05OOhb7NPEd9utSVKA1o+GxKMLGgHTARQPxeg/zP/5j6mvyPhcK6NMUY7vOjCKNOeunA8OfPFbVKAwQ2MaEFERSBgYVRthVxsPREHyVfQVnpSgFKUoD/9k=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Dormant Control Execution Summary</a:t>
            </a:r>
            <a:endParaRPr lang="en-GB" dirty="0">
              <a:solidFill>
                <a:schemeClr val="tx1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28600" y="1303360"/>
          <a:ext cx="8763000" cy="3939292"/>
        </p:xfrm>
        <a:graphic>
          <a:graphicData uri="http://schemas.openxmlformats.org/drawingml/2006/table">
            <a:tbl>
              <a:tblPr rtl="1" firstRow="1" bandRow="1">
                <a:tableStyleId>{073A0DAA-6AF3-43AB-8588-CEC1D06C72B9}</a:tableStyleId>
              </a:tblPr>
              <a:tblGrid>
                <a:gridCol w="2190750"/>
                <a:gridCol w="2190750"/>
                <a:gridCol w="2190750"/>
                <a:gridCol w="2190750"/>
              </a:tblGrid>
              <a:tr h="1426192">
                <a:tc>
                  <a:txBody>
                    <a:bodyPr/>
                    <a:lstStyle/>
                    <a:p>
                      <a:pPr algn="ctr" rtl="1"/>
                      <a:r>
                        <a:rPr lang="en-US" sz="2200" dirty="0" smtClean="0"/>
                        <a:t>Event</a:t>
                      </a:r>
                    </a:p>
                    <a:p>
                      <a:pPr algn="ctr" rtl="1"/>
                      <a:r>
                        <a:rPr lang="en-US" sz="2200" dirty="0" smtClean="0"/>
                        <a:t>Validation AND</a:t>
                      </a:r>
                    </a:p>
                    <a:p>
                      <a:pPr algn="ctr" rtl="1"/>
                      <a:r>
                        <a:rPr lang="en-US" sz="2200" dirty="0" err="1" smtClean="0"/>
                        <a:t>Viewstate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dirty="0" smtClean="0"/>
                        <a:t>MAC</a:t>
                      </a:r>
                      <a:r>
                        <a:rPr lang="en-US" sz="2200" baseline="0" dirty="0" smtClean="0"/>
                        <a:t> are ON</a:t>
                      </a:r>
                      <a:endParaRPr lang="he-IL" sz="2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200" dirty="0" smtClean="0"/>
                        <a:t>ONLY</a:t>
                      </a:r>
                      <a:endParaRPr lang="en-US" sz="2200" baseline="0" dirty="0" smtClean="0"/>
                    </a:p>
                    <a:p>
                      <a:pPr algn="ctr" rtl="1"/>
                      <a:r>
                        <a:rPr lang="en-US" sz="2200" dirty="0" err="1" smtClean="0"/>
                        <a:t>Viewstate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dirty="0" smtClean="0"/>
                        <a:t>MAC is ON</a:t>
                      </a:r>
                      <a:endParaRPr lang="he-IL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200" dirty="0" smtClean="0"/>
                        <a:t>ONLY</a:t>
                      </a:r>
                    </a:p>
                    <a:p>
                      <a:pPr algn="ctr" rtl="1"/>
                      <a:r>
                        <a:rPr lang="en-US" sz="2200" dirty="0" smtClean="0"/>
                        <a:t>Event</a:t>
                      </a:r>
                    </a:p>
                    <a:p>
                      <a:pPr algn="ctr" rtl="1"/>
                      <a:r>
                        <a:rPr lang="en-US" sz="2200" dirty="0" smtClean="0"/>
                        <a:t>Validation</a:t>
                      </a:r>
                    </a:p>
                    <a:p>
                      <a:pPr algn="ctr" rtl="1"/>
                      <a:r>
                        <a:rPr lang="en-US" sz="2200" b="0" dirty="0" smtClean="0"/>
                        <a:t>Is</a:t>
                      </a:r>
                      <a:r>
                        <a:rPr lang="en-US" sz="2200" b="0" baseline="0" dirty="0" smtClean="0"/>
                        <a:t> </a:t>
                      </a:r>
                      <a:r>
                        <a:rPr lang="en-US" sz="2200" dirty="0" smtClean="0"/>
                        <a:t>ON</a:t>
                      </a:r>
                      <a:endParaRPr lang="he-IL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200" dirty="0" smtClean="0"/>
                        <a:t>Control / Event Type</a:t>
                      </a:r>
                      <a:endParaRPr lang="he-IL" sz="2200" dirty="0"/>
                    </a:p>
                  </a:txBody>
                  <a:tcPr/>
                </a:tc>
              </a:tr>
              <a:tr h="626683">
                <a:tc>
                  <a:txBody>
                    <a:bodyPr/>
                    <a:lstStyle/>
                    <a:p>
                      <a:pPr rtl="1"/>
                      <a:endParaRPr lang="he-IL" sz="2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2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800" dirty="0" smtClean="0"/>
                        <a:t>Commented</a:t>
                      </a:r>
                      <a:endParaRPr lang="he-IL" sz="2800" dirty="0"/>
                    </a:p>
                  </a:txBody>
                  <a:tcPr/>
                </a:tc>
              </a:tr>
              <a:tr h="626683">
                <a:tc>
                  <a:txBody>
                    <a:bodyPr/>
                    <a:lstStyle/>
                    <a:p>
                      <a:pPr rtl="1"/>
                      <a:endParaRPr lang="he-IL" sz="2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2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800" dirty="0" smtClean="0"/>
                        <a:t>Disabled</a:t>
                      </a:r>
                      <a:endParaRPr lang="he-IL" sz="2800" dirty="0"/>
                    </a:p>
                  </a:txBody>
                  <a:tcPr/>
                </a:tc>
              </a:tr>
              <a:tr h="626683">
                <a:tc>
                  <a:txBody>
                    <a:bodyPr/>
                    <a:lstStyle/>
                    <a:p>
                      <a:pPr rtl="1"/>
                      <a:endParaRPr lang="he-IL" sz="2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2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800" dirty="0" smtClean="0"/>
                        <a:t>Invisible</a:t>
                      </a:r>
                      <a:endParaRPr lang="he-IL" sz="2800" dirty="0"/>
                    </a:p>
                  </a:txBody>
                  <a:tcPr/>
                </a:tc>
              </a:tr>
              <a:tr h="626683">
                <a:tc>
                  <a:txBody>
                    <a:bodyPr/>
                    <a:lstStyle/>
                    <a:p>
                      <a:pPr rtl="1"/>
                      <a:endParaRPr lang="he-IL" sz="2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2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800" dirty="0" smtClean="0"/>
                        <a:t>Optional</a:t>
                      </a:r>
                      <a:endParaRPr lang="he-IL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Picture 5" descr="C:\Users\shay.chen\AppData\Local\Microsoft\Windows\Temporary Internet Files\Content.IE5\P92CCNNG\MC90044131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2761392"/>
            <a:ext cx="685800" cy="685800"/>
          </a:xfrm>
          <a:prstGeom prst="rect">
            <a:avLst/>
          </a:prstGeom>
          <a:noFill/>
        </p:spPr>
      </p:pic>
      <p:pic>
        <p:nvPicPr>
          <p:cNvPr id="11" name="Picture 5" descr="C:\Users\shay.chen\AppData\Local\Microsoft\Windows\Temporary Internet Files\Content.IE5\P92CCNNG\MC90044131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2761392"/>
            <a:ext cx="685800" cy="685800"/>
          </a:xfrm>
          <a:prstGeom prst="rect">
            <a:avLst/>
          </a:prstGeom>
          <a:noFill/>
        </p:spPr>
      </p:pic>
      <p:pic>
        <p:nvPicPr>
          <p:cNvPr id="12" name="Picture 5" descr="C:\Users\shay.chen\AppData\Local\Microsoft\Windows\Temporary Internet Files\Content.IE5\P92CCNNG\MC90044131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2761392"/>
            <a:ext cx="685800" cy="685800"/>
          </a:xfrm>
          <a:prstGeom prst="rect">
            <a:avLst/>
          </a:prstGeom>
          <a:noFill/>
        </p:spPr>
      </p:pic>
      <p:pic>
        <p:nvPicPr>
          <p:cNvPr id="13" name="Picture 5" descr="C:\Users\shay.chen\AppData\Local\Microsoft\Windows\Temporary Internet Files\Content.IE5\P92CCNNG\MC90044131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3370992"/>
            <a:ext cx="685800" cy="685800"/>
          </a:xfrm>
          <a:prstGeom prst="rect">
            <a:avLst/>
          </a:prstGeom>
          <a:noFill/>
        </p:spPr>
      </p:pic>
      <p:pic>
        <p:nvPicPr>
          <p:cNvPr id="14" name="Picture 5" descr="C:\Users\shay.chen\AppData\Local\Microsoft\Windows\Temporary Internet Files\Content.IE5\P92CCNNG\MC90044131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3370992"/>
            <a:ext cx="685800" cy="685800"/>
          </a:xfrm>
          <a:prstGeom prst="rect">
            <a:avLst/>
          </a:prstGeom>
          <a:noFill/>
        </p:spPr>
      </p:pic>
      <p:pic>
        <p:nvPicPr>
          <p:cNvPr id="15" name="Picture 5" descr="C:\Users\shay.chen\AppData\Local\Microsoft\Windows\Temporary Internet Files\Content.IE5\P92CCNNG\MC90044131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3370992"/>
            <a:ext cx="685800" cy="685800"/>
          </a:xfrm>
          <a:prstGeom prst="rect">
            <a:avLst/>
          </a:prstGeom>
          <a:noFill/>
        </p:spPr>
      </p:pic>
      <p:pic>
        <p:nvPicPr>
          <p:cNvPr id="16" name="Picture 5" descr="C:\Users\shay.chen\AppData\Local\Microsoft\Windows\Temporary Internet Files\Content.IE5\P92CCNNG\MC90044131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3980592"/>
            <a:ext cx="685800" cy="685800"/>
          </a:xfrm>
          <a:prstGeom prst="rect">
            <a:avLst/>
          </a:prstGeom>
          <a:noFill/>
        </p:spPr>
      </p:pic>
      <p:pic>
        <p:nvPicPr>
          <p:cNvPr id="17" name="Picture 5" descr="C:\Users\shay.chen\AppData\Local\Microsoft\Windows\Temporary Internet Files\Content.IE5\P92CCNNG\MC90044131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3980592"/>
            <a:ext cx="685800" cy="685800"/>
          </a:xfrm>
          <a:prstGeom prst="rect">
            <a:avLst/>
          </a:prstGeom>
          <a:noFill/>
        </p:spPr>
      </p:pic>
      <p:pic>
        <p:nvPicPr>
          <p:cNvPr id="18" name="Picture 5" descr="C:\Users\shay.chen\AppData\Local\Microsoft\Windows\Temporary Internet Files\Content.IE5\P92CCNNG\MC90044131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4590192"/>
            <a:ext cx="685800" cy="685800"/>
          </a:xfrm>
          <a:prstGeom prst="rect">
            <a:avLst/>
          </a:prstGeom>
          <a:noFill/>
        </p:spPr>
      </p:pic>
      <p:pic>
        <p:nvPicPr>
          <p:cNvPr id="19" name="Picture 5" descr="C:\Users\shay.chen\AppData\Local\Microsoft\Windows\Temporary Internet Files\Content.IE5\P92CCNNG\MC90044131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4590192"/>
            <a:ext cx="685800" cy="685800"/>
          </a:xfrm>
          <a:prstGeom prst="rect">
            <a:avLst/>
          </a:prstGeom>
          <a:noFill/>
        </p:spPr>
      </p:pic>
      <p:pic>
        <p:nvPicPr>
          <p:cNvPr id="20" name="Picture 6" descr="C:\Users\shay.chen\AppData\Local\Microsoft\Windows\Temporary Internet Files\Content.IE5\VQH9V0C4\MC90043253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0" y="4056792"/>
            <a:ext cx="541244" cy="533400"/>
          </a:xfrm>
          <a:prstGeom prst="rect">
            <a:avLst/>
          </a:prstGeom>
          <a:noFill/>
        </p:spPr>
      </p:pic>
      <p:pic>
        <p:nvPicPr>
          <p:cNvPr id="21" name="Picture 6" descr="C:\Users\shay.chen\AppData\Local\Microsoft\Windows\Temporary Internet Files\Content.IE5\VQH9V0C4\MC90043253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0" y="4666392"/>
            <a:ext cx="541244" cy="533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Advanced Invisible Control Execution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600" b="1" dirty="0" smtClean="0">
                <a:solidFill>
                  <a:schemeClr val="tx1"/>
                </a:solidFill>
              </a:rPr>
              <a:t>Execute Control Events DESPITE MAC/Validation</a:t>
            </a:r>
          </a:p>
          <a:p>
            <a:pPr lvl="1"/>
            <a:r>
              <a:rPr lang="en-US" sz="2200" b="1" dirty="0" smtClean="0">
                <a:solidFill>
                  <a:schemeClr val="tx1"/>
                </a:solidFill>
              </a:rPr>
              <a:t>Reuse cached / indexed </a:t>
            </a:r>
            <a:r>
              <a:rPr lang="en-US" sz="2200" b="1" dirty="0" err="1" smtClean="0">
                <a:solidFill>
                  <a:schemeClr val="tx1"/>
                </a:solidFill>
              </a:rPr>
              <a:t>ViewState</a:t>
            </a:r>
            <a:r>
              <a:rPr lang="en-US" sz="2200" b="1" dirty="0" smtClean="0">
                <a:solidFill>
                  <a:schemeClr val="tx1"/>
                </a:solidFill>
              </a:rPr>
              <a:t> </a:t>
            </a:r>
            <a:r>
              <a:rPr lang="en-US" sz="2200" dirty="0" smtClean="0">
                <a:solidFill>
                  <a:schemeClr val="tx1"/>
                </a:solidFill>
              </a:rPr>
              <a:t>and </a:t>
            </a:r>
            <a:r>
              <a:rPr lang="en-US" sz="2200" dirty="0" err="1" smtClean="0">
                <a:solidFill>
                  <a:schemeClr val="tx1"/>
                </a:solidFill>
              </a:rPr>
              <a:t>EventValidation</a:t>
            </a:r>
            <a:r>
              <a:rPr lang="en-US" sz="2200" dirty="0" smtClean="0">
                <a:solidFill>
                  <a:schemeClr val="tx1"/>
                </a:solidFill>
              </a:rPr>
              <a:t> fields of the same Page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Abuse </a:t>
            </a:r>
            <a:r>
              <a:rPr lang="en-US" sz="2200" b="1" dirty="0" smtClean="0">
                <a:solidFill>
                  <a:schemeClr val="tx1"/>
                </a:solidFill>
              </a:rPr>
              <a:t>insecure callback </a:t>
            </a:r>
            <a:r>
              <a:rPr lang="en-US" sz="2200" dirty="0" smtClean="0">
                <a:solidFill>
                  <a:schemeClr val="tx1"/>
                </a:solidFill>
              </a:rPr>
              <a:t>implementations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Abuse </a:t>
            </a:r>
            <a:r>
              <a:rPr lang="en-US" sz="2200" b="1" dirty="0" err="1" smtClean="0">
                <a:solidFill>
                  <a:schemeClr val="tx1"/>
                </a:solidFill>
              </a:rPr>
              <a:t>MachineKey</a:t>
            </a:r>
            <a:r>
              <a:rPr lang="en-US" sz="2200" dirty="0" smtClean="0">
                <a:solidFill>
                  <a:schemeClr val="tx1"/>
                </a:solidFill>
              </a:rPr>
              <a:t> in Shared Hosting Model</a:t>
            </a: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endParaRPr lang="en-US" sz="26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The RIA SCIP Project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>
                <a:solidFill>
                  <a:schemeClr val="tx1"/>
                </a:solidFill>
              </a:rPr>
              <a:t>Homepage: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  <a:r>
              <a:rPr lang="en-US" sz="2600" dirty="0" smtClean="0">
                <a:solidFill>
                  <a:schemeClr val="tx1"/>
                </a:solidFill>
                <a:hlinkClick r:id="rId2"/>
              </a:rPr>
              <a:t>http://code.google.com/p/ria-scip/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US" sz="2600" dirty="0" smtClean="0">
                <a:solidFill>
                  <a:schemeClr val="tx1"/>
                </a:solidFill>
              </a:rPr>
              <a:t>OWASP ZAP extension (v2.0+), requires Java 1.7</a:t>
            </a:r>
          </a:p>
          <a:p>
            <a:r>
              <a:rPr lang="en-US" sz="2600" dirty="0" smtClean="0">
                <a:solidFill>
                  <a:schemeClr val="tx1"/>
                </a:solidFill>
              </a:rPr>
              <a:t>Included in ZAP’s Marketplace</a:t>
            </a:r>
          </a:p>
          <a:p>
            <a:r>
              <a:rPr lang="en-US" sz="2600" dirty="0" smtClean="0">
                <a:solidFill>
                  <a:schemeClr val="tx1"/>
                </a:solidFill>
              </a:rPr>
              <a:t>Currently focused at </a:t>
            </a:r>
            <a:r>
              <a:rPr lang="en-US" sz="2600" b="1" dirty="0" smtClean="0">
                <a:solidFill>
                  <a:schemeClr val="tx1"/>
                </a:solidFill>
              </a:rPr>
              <a:t>ASP.net</a:t>
            </a:r>
            <a:endParaRPr lang="fr-FR" sz="2600" b="1" dirty="0" smtClean="0">
              <a:solidFill>
                <a:schemeClr val="tx1"/>
              </a:solidFill>
            </a:endParaRP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endParaRPr lang="en-US" sz="2600" dirty="0" smtClean="0">
              <a:solidFill>
                <a:schemeClr val="tx1"/>
              </a:solidFill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51237" y="3478212"/>
            <a:ext cx="1782763" cy="185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9905" y="182116"/>
            <a:ext cx="760419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GB" sz="3600" b="1" dirty="0" smtClean="0">
                <a:latin typeface="+mj-lt"/>
              </a:rPr>
              <a:t>Activating SCIP in ZAP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750" y="1057275"/>
            <a:ext cx="7048500" cy="474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3241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The RIA SCIP Project, Cont.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>
                <a:solidFill>
                  <a:schemeClr val="tx1"/>
                </a:solidFill>
              </a:rPr>
              <a:t>Current Features</a:t>
            </a:r>
            <a:endParaRPr lang="en-US" sz="2600" dirty="0" smtClean="0">
              <a:solidFill>
                <a:schemeClr val="tx1"/>
              </a:solidFill>
            </a:endParaRP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Passively identifies traces of Invisible Controls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Error-based invisible control name enumeration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Blind-based invisible control name enumeration </a:t>
            </a:r>
            <a:r>
              <a:rPr lang="en-US" sz="2200" b="1" dirty="0" smtClean="0">
                <a:solidFill>
                  <a:schemeClr val="tx1"/>
                </a:solidFill>
              </a:rPr>
              <a:t>(</a:t>
            </a:r>
            <a:r>
              <a:rPr lang="en-US" sz="2200" b="1" dirty="0" smtClean="0">
                <a:solidFill>
                  <a:srgbClr val="FF0000"/>
                </a:solidFill>
              </a:rPr>
              <a:t>NEW!</a:t>
            </a:r>
            <a:r>
              <a:rPr lang="en-US" sz="2200" b="1" dirty="0" smtClean="0">
                <a:solidFill>
                  <a:schemeClr val="tx1"/>
                </a:solidFill>
              </a:rPr>
              <a:t>)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Disabled/commented control event execution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Invisible control event execution</a:t>
            </a:r>
          </a:p>
          <a:p>
            <a:pPr lvl="1"/>
            <a:r>
              <a:rPr lang="en-US" sz="2200" dirty="0" err="1" smtClean="0">
                <a:solidFill>
                  <a:schemeClr val="tx1"/>
                </a:solidFill>
              </a:rPr>
              <a:t>Viewstate</a:t>
            </a:r>
            <a:r>
              <a:rPr lang="en-US" sz="2200" dirty="0" smtClean="0">
                <a:solidFill>
                  <a:schemeClr val="tx1"/>
                </a:solidFill>
              </a:rPr>
              <a:t> manipulation for manual parameter tampering, when MAC is OFF </a:t>
            </a:r>
            <a:r>
              <a:rPr lang="en-US" sz="2200" b="1" dirty="0" smtClean="0">
                <a:solidFill>
                  <a:schemeClr val="tx1"/>
                </a:solidFill>
              </a:rPr>
              <a:t>(</a:t>
            </a:r>
            <a:r>
              <a:rPr lang="en-US" sz="2200" b="1" dirty="0" smtClean="0">
                <a:solidFill>
                  <a:srgbClr val="FF0000"/>
                </a:solidFill>
              </a:rPr>
              <a:t>NEW!</a:t>
            </a:r>
            <a:r>
              <a:rPr lang="en-US" sz="2200" b="1" dirty="0" smtClean="0">
                <a:solidFill>
                  <a:schemeClr val="tx1"/>
                </a:solidFill>
              </a:rPr>
              <a:t>), Control Injection Templates</a:t>
            </a:r>
            <a:endParaRPr lang="en-US" sz="2200" dirty="0" smtClean="0">
              <a:solidFill>
                <a:schemeClr val="tx1"/>
              </a:solidFill>
            </a:endParaRP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Manual execution of target events</a:t>
            </a:r>
          </a:p>
          <a:p>
            <a:r>
              <a:rPr lang="en-US" sz="2600" b="1" dirty="0" smtClean="0">
                <a:solidFill>
                  <a:schemeClr val="tx1"/>
                </a:solidFill>
              </a:rPr>
              <a:t>Upcoming Features</a:t>
            </a:r>
            <a:endParaRPr lang="fr-FR" sz="2600" b="1" dirty="0" smtClean="0">
              <a:solidFill>
                <a:schemeClr val="tx1"/>
              </a:solidFill>
            </a:endParaRP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Cached </a:t>
            </a:r>
            <a:r>
              <a:rPr lang="en-US" sz="2200" dirty="0" err="1" smtClean="0">
                <a:solidFill>
                  <a:schemeClr val="tx1"/>
                </a:solidFill>
              </a:rPr>
              <a:t>viewstate</a:t>
            </a:r>
            <a:r>
              <a:rPr lang="en-US" sz="2200" dirty="0" smtClean="0">
                <a:solidFill>
                  <a:schemeClr val="tx1"/>
                </a:solidFill>
              </a:rPr>
              <a:t> scraping / comparison / reuse (</a:t>
            </a:r>
            <a:r>
              <a:rPr lang="en-US" sz="2200" b="1" dirty="0" smtClean="0">
                <a:solidFill>
                  <a:schemeClr val="tx1"/>
                </a:solidFill>
              </a:rPr>
              <a:t>déjà vu</a:t>
            </a:r>
            <a:r>
              <a:rPr lang="en-US" sz="2200" dirty="0" smtClean="0">
                <a:solidFill>
                  <a:schemeClr val="tx1"/>
                </a:solidFill>
              </a:rPr>
              <a:t>) 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Control type fingerprinting &amp; exploitation</a:t>
            </a:r>
          </a:p>
          <a:p>
            <a:endParaRPr lang="en-US" sz="26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Additional Resources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>
                <a:solidFill>
                  <a:schemeClr val="tx1"/>
                </a:solidFill>
              </a:rPr>
              <a:t>déjà vu (cache analysis) ZAP Extension: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  <a:r>
              <a:rPr lang="en-US" sz="2600" dirty="0" smtClean="0">
                <a:hlinkClick r:id="rId2"/>
              </a:rPr>
              <a:t>https://github.com/hacktics/deja-vu</a:t>
            </a:r>
            <a:endParaRPr lang="en-US" sz="2600" dirty="0" smtClean="0">
              <a:solidFill>
                <a:schemeClr val="tx1"/>
              </a:solidFill>
            </a:endParaRPr>
          </a:p>
          <a:p>
            <a:r>
              <a:rPr lang="en-US" sz="2600" b="1" dirty="0" err="1" smtClean="0">
                <a:solidFill>
                  <a:schemeClr val="tx1"/>
                </a:solidFill>
              </a:rPr>
              <a:t>Woanware</a:t>
            </a:r>
            <a:r>
              <a:rPr lang="en-US" sz="2600" b="1" dirty="0" smtClean="0">
                <a:solidFill>
                  <a:schemeClr val="tx1"/>
                </a:solidFill>
              </a:rPr>
              <a:t> </a:t>
            </a:r>
            <a:r>
              <a:rPr lang="en-US" sz="2600" b="1" dirty="0" err="1" smtClean="0">
                <a:solidFill>
                  <a:schemeClr val="tx1"/>
                </a:solidFill>
              </a:rPr>
              <a:t>Viewstate</a:t>
            </a:r>
            <a:r>
              <a:rPr lang="en-US" sz="2600" b="1" dirty="0" smtClean="0">
                <a:solidFill>
                  <a:schemeClr val="tx1"/>
                </a:solidFill>
              </a:rPr>
              <a:t> Hacker: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  <a:r>
              <a:rPr lang="en-US" sz="2600" dirty="0" smtClean="0">
                <a:hlinkClick r:id="rId3"/>
              </a:rPr>
              <a:t>http://www.woanware.co.uk/application/viewstatehacker.html</a:t>
            </a:r>
            <a:endParaRPr lang="en-US" sz="2600" dirty="0" smtClean="0">
              <a:solidFill>
                <a:schemeClr val="tx1"/>
              </a:solidFill>
            </a:endParaRPr>
          </a:p>
          <a:p>
            <a:r>
              <a:rPr lang="en-US" sz="2600" b="1" dirty="0" smtClean="0">
                <a:solidFill>
                  <a:schemeClr val="tx1"/>
                </a:solidFill>
              </a:rPr>
              <a:t>OWASP ZAP: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  <a:r>
              <a:rPr lang="en-US" sz="2600" dirty="0" smtClean="0">
                <a:hlinkClick r:id="rId4"/>
              </a:rPr>
              <a:t>https://code.google.com/p/zaproxy/</a:t>
            </a:r>
            <a:endParaRPr lang="en-US" sz="2600" dirty="0" smtClean="0"/>
          </a:p>
          <a:p>
            <a:r>
              <a:rPr lang="en-US" sz="2600" dirty="0" smtClean="0">
                <a:solidFill>
                  <a:schemeClr val="tx1"/>
                </a:solidFill>
              </a:rPr>
              <a:t>James </a:t>
            </a:r>
            <a:r>
              <a:rPr lang="en-US" sz="2600" dirty="0" err="1" smtClean="0">
                <a:solidFill>
                  <a:schemeClr val="tx1"/>
                </a:solidFill>
              </a:rPr>
              <a:t>Jardine</a:t>
            </a:r>
            <a:r>
              <a:rPr lang="en-US" sz="2600" dirty="0" smtClean="0">
                <a:solidFill>
                  <a:schemeClr val="tx1"/>
                </a:solidFill>
              </a:rPr>
              <a:t> blog posts: </a:t>
            </a:r>
            <a:r>
              <a:rPr lang="en-US" sz="2600" dirty="0" smtClean="0">
                <a:hlinkClick r:id="rId5"/>
              </a:rPr>
              <a:t>http://www.jardinesoftware.net/</a:t>
            </a:r>
            <a:endParaRPr lang="en-US" sz="2600" dirty="0" smtClean="0">
              <a:solidFill>
                <a:schemeClr val="tx1"/>
              </a:solidFill>
            </a:endParaRP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endParaRPr lang="en-US" sz="2600" dirty="0" smtClean="0">
              <a:solidFill>
                <a:schemeClr val="tx1"/>
              </a:solidFill>
            </a:endParaRPr>
          </a:p>
          <a:p>
            <a:endParaRPr lang="en-US" sz="26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WorldMap_Rev_Fin_SM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059832" y="1756048"/>
            <a:ext cx="5766205" cy="3278798"/>
          </a:xfrm>
          <a:prstGeom prst="rect">
            <a:avLst/>
          </a:prstGeom>
        </p:spPr>
      </p:pic>
      <p:sp>
        <p:nvSpPr>
          <p:cNvPr id="3" name="Rectangle 7"/>
          <p:cNvSpPr txBox="1">
            <a:spLocks noChangeArrowheads="1"/>
          </p:cNvSpPr>
          <p:nvPr/>
        </p:nvSpPr>
        <p:spPr>
          <a:xfrm>
            <a:off x="457200" y="200025"/>
            <a:ext cx="8232775" cy="863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 w="18000">
                  <a:noFill/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EY Advanced Security Centers</a:t>
            </a:r>
            <a:endParaRPr kumimoji="0" lang="en-US" sz="3600" b="1" i="0" u="none" strike="noStrike" kern="1200" cap="none" spc="0" normalizeH="0" baseline="0" noProof="0" dirty="0">
              <a:ln w="18000">
                <a:noFill/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7"/>
          <p:cNvSpPr txBox="1">
            <a:spLocks noChangeArrowheads="1"/>
          </p:cNvSpPr>
          <p:nvPr/>
        </p:nvSpPr>
        <p:spPr>
          <a:xfrm>
            <a:off x="455613" y="1114971"/>
            <a:ext cx="2516187" cy="4752429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SzPct val="70000"/>
              <a:buFont typeface="Arial" pitchFamily="34" charset="0"/>
              <a:buChar char="•"/>
            </a:pPr>
            <a:r>
              <a:rPr lang="en-US" sz="2400" b="1" dirty="0" smtClean="0"/>
              <a:t>Americas</a:t>
            </a:r>
          </a:p>
          <a:p>
            <a:pPr marL="800100" lvl="1" indent="-342900">
              <a:spcBef>
                <a:spcPct val="20000"/>
              </a:spcBef>
              <a:buSzPct val="70000"/>
              <a:buFont typeface="Arial" pitchFamily="34" charset="0"/>
              <a:buChar char="•"/>
            </a:pPr>
            <a:r>
              <a:rPr lang="en-US" sz="2000" dirty="0" err="1" smtClean="0"/>
              <a:t>Hacktics</a:t>
            </a:r>
            <a:r>
              <a:rPr lang="en-US" sz="2000" dirty="0" smtClean="0"/>
              <a:t> IL</a:t>
            </a:r>
          </a:p>
          <a:p>
            <a:pPr marL="800100" lvl="1" indent="-342900">
              <a:spcBef>
                <a:spcPct val="20000"/>
              </a:spcBef>
              <a:buSzPct val="70000"/>
              <a:buFont typeface="Arial" pitchFamily="34" charset="0"/>
              <a:buChar char="•"/>
            </a:pPr>
            <a:r>
              <a:rPr lang="en-US" sz="2000" dirty="0" smtClean="0"/>
              <a:t>Houston</a:t>
            </a:r>
          </a:p>
          <a:p>
            <a:pPr marL="800100" lvl="1" indent="-342900">
              <a:spcBef>
                <a:spcPct val="20000"/>
              </a:spcBef>
              <a:buSzPct val="70000"/>
              <a:buFont typeface="Arial" pitchFamily="34" charset="0"/>
              <a:buChar char="•"/>
            </a:pPr>
            <a:r>
              <a:rPr lang="en-US" sz="2000" dirty="0" smtClean="0"/>
              <a:t>New York</a:t>
            </a:r>
          </a:p>
          <a:p>
            <a:pPr marL="800100" lvl="1" indent="-342900">
              <a:spcBef>
                <a:spcPct val="20000"/>
              </a:spcBef>
              <a:buSzPct val="70000"/>
              <a:buFont typeface="Arial" pitchFamily="34" charset="0"/>
              <a:buChar char="•"/>
            </a:pPr>
            <a:r>
              <a:rPr lang="en-US" sz="2000" dirty="0" smtClean="0"/>
              <a:t>Buenos Aires</a:t>
            </a:r>
          </a:p>
          <a:p>
            <a:pPr marL="342900" indent="-342900">
              <a:spcBef>
                <a:spcPct val="20000"/>
              </a:spcBef>
              <a:buSzPct val="70000"/>
              <a:buFont typeface="Arial" pitchFamily="34" charset="0"/>
              <a:buChar char="•"/>
            </a:pPr>
            <a:r>
              <a:rPr lang="en-US" sz="2400" b="1" dirty="0" smtClean="0"/>
              <a:t>EMEIA</a:t>
            </a:r>
          </a:p>
          <a:p>
            <a:pPr marL="800100" lvl="1" indent="-342900">
              <a:spcBef>
                <a:spcPct val="20000"/>
              </a:spcBef>
              <a:buSzPct val="70000"/>
              <a:buFont typeface="Arial" pitchFamily="34" charset="0"/>
              <a:buChar char="•"/>
            </a:pPr>
            <a:r>
              <a:rPr lang="en-US" sz="2000" dirty="0" smtClean="0"/>
              <a:t>Dublin</a:t>
            </a:r>
          </a:p>
          <a:p>
            <a:pPr marL="800100" lvl="1" indent="-342900">
              <a:spcBef>
                <a:spcPct val="20000"/>
              </a:spcBef>
              <a:buSzPct val="70000"/>
              <a:buFont typeface="Arial" pitchFamily="34" charset="0"/>
              <a:buChar char="•"/>
            </a:pPr>
            <a:r>
              <a:rPr lang="en-US" sz="2000" dirty="0" smtClean="0"/>
              <a:t>Barcelona</a:t>
            </a:r>
          </a:p>
          <a:p>
            <a:pPr marL="342900" indent="-342900">
              <a:spcBef>
                <a:spcPct val="20000"/>
              </a:spcBef>
              <a:buSzPct val="70000"/>
              <a:buFont typeface="Arial" pitchFamily="34" charset="0"/>
              <a:buChar char="•"/>
            </a:pPr>
            <a:r>
              <a:rPr lang="en-US" sz="2400" b="1" dirty="0" smtClean="0"/>
              <a:t>Asia Pacific</a:t>
            </a:r>
          </a:p>
          <a:p>
            <a:pPr marL="800100" lvl="1" indent="-342900">
              <a:spcBef>
                <a:spcPct val="20000"/>
              </a:spcBef>
              <a:buSzPct val="70000"/>
              <a:buFont typeface="Arial" pitchFamily="34" charset="0"/>
              <a:buChar char="•"/>
            </a:pPr>
            <a:r>
              <a:rPr lang="en-US" sz="2000" dirty="0" smtClean="0"/>
              <a:t>Singapore</a:t>
            </a:r>
          </a:p>
          <a:p>
            <a:pPr marL="800100" lvl="1" indent="-342900">
              <a:spcBef>
                <a:spcPct val="20000"/>
              </a:spcBef>
              <a:buSzPct val="70000"/>
              <a:buFont typeface="Arial" pitchFamily="34" charset="0"/>
              <a:buChar char="•"/>
            </a:pPr>
            <a:r>
              <a:rPr lang="en-US" sz="2000" dirty="0" smtClean="0"/>
              <a:t>Melbourne</a:t>
            </a:r>
          </a:p>
          <a:p>
            <a:pPr marL="342900" indent="-342900">
              <a:spcBef>
                <a:spcPct val="20000"/>
              </a:spcBef>
              <a:buSzPct val="70000"/>
              <a:buFont typeface="Arial" pitchFamily="34" charset="0"/>
              <a:buChar char="•"/>
            </a:pPr>
            <a:endParaRPr lang="en-US" sz="2400" dirty="0" smtClean="0"/>
          </a:p>
          <a:p>
            <a:pPr marL="742950" lvl="1" indent="-285750">
              <a:spcBef>
                <a:spcPct val="20000"/>
              </a:spcBef>
              <a:buSzPct val="70000"/>
            </a:pPr>
            <a:endParaRPr kumimoji="0" lang="en-US" sz="20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Arial" pitchFamily="34" charset="0"/>
              <a:buChar char="•"/>
              <a:tabLst/>
              <a:defRPr/>
            </a:pPr>
            <a:endParaRPr kumimoji="0" lang="en-US" sz="3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Arial" pitchFamily="34" charset="0"/>
              <a:buChar char="•"/>
              <a:tabLst/>
              <a:defRPr/>
            </a:pPr>
            <a:endParaRPr kumimoji="0" lang="en-US" sz="3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241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 smtClean="0">
                <a:solidFill>
                  <a:schemeClr val="tx1"/>
                </a:solidFill>
                <a:latin typeface="Algerian" pitchFamily="82" charset="0"/>
              </a:rPr>
              <a:t>Questions?</a:t>
            </a:r>
            <a:endParaRPr lang="he-IL" sz="4800" dirty="0">
              <a:solidFill>
                <a:schemeClr val="tx1"/>
              </a:solidFill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7440" y="1684960"/>
            <a:ext cx="5490000" cy="9684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Shay Chen (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@</a:t>
            </a:r>
            <a:r>
              <a:rPr lang="en-US" dirty="0" err="1" smtClean="0">
                <a:solidFill>
                  <a:schemeClr val="tx1"/>
                </a:solidFill>
                <a:hlinkClick r:id="rId2"/>
              </a:rPr>
              <a:t>sectooladdict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Niv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Sela</a:t>
            </a:r>
            <a:r>
              <a:rPr lang="en-US" dirty="0" smtClean="0">
                <a:solidFill>
                  <a:schemeClr val="tx1"/>
                </a:solidFill>
              </a:rPr>
              <a:t> (</a:t>
            </a:r>
            <a:r>
              <a:rPr lang="en-US" dirty="0" smtClean="0">
                <a:solidFill>
                  <a:schemeClr val="tx1"/>
                </a:solidFill>
                <a:hlinkClick r:id="rId3"/>
              </a:rPr>
              <a:t>@</a:t>
            </a:r>
            <a:r>
              <a:rPr lang="en-US" dirty="0" err="1" smtClean="0">
                <a:solidFill>
                  <a:schemeClr val="tx1"/>
                </a:solidFill>
                <a:hlinkClick r:id="rId3"/>
              </a:rPr>
              <a:t>nivselatwit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Alex </a:t>
            </a:r>
            <a:r>
              <a:rPr lang="en-US" dirty="0" err="1" smtClean="0">
                <a:solidFill>
                  <a:schemeClr val="tx1"/>
                </a:solidFill>
              </a:rPr>
              <a:t>Mor</a:t>
            </a:r>
            <a:r>
              <a:rPr lang="en-US" dirty="0" smtClean="0">
                <a:solidFill>
                  <a:schemeClr val="tx1"/>
                </a:solidFill>
              </a:rPr>
              <a:t> (</a:t>
            </a:r>
            <a:r>
              <a:rPr lang="en-US" dirty="0" smtClean="0">
                <a:solidFill>
                  <a:schemeClr val="tx1"/>
                </a:solidFill>
                <a:hlinkClick r:id="rId4"/>
              </a:rPr>
              <a:t>@</a:t>
            </a:r>
            <a:r>
              <a:rPr lang="en-US" dirty="0" err="1" smtClean="0">
                <a:solidFill>
                  <a:schemeClr val="tx1"/>
                </a:solidFill>
                <a:hlinkClick r:id="rId4"/>
              </a:rPr>
              <a:t>nashcontrol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he-IL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NG-temp-white">
  <a:themeElements>
    <a:clrScheme name="Custom 1">
      <a:dk1>
        <a:srgbClr val="000000"/>
      </a:dk1>
      <a:lt1>
        <a:srgbClr val="808080"/>
      </a:lt1>
      <a:dk2>
        <a:srgbClr val="FFFFFF"/>
      </a:dk2>
      <a:lt2>
        <a:srgbClr val="808080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36576" rIns="0" bIns="0" rtlCol="0">
        <a:spAutoFit/>
      </a:bodyPr>
      <a:lstStyle>
        <a:defPPr marL="285750" indent="-285750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smtClean="0"/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ENG-temp-white</Template>
  <TotalTime>4472</TotalTime>
  <Words>1993</Words>
  <Application>Microsoft Office PowerPoint</Application>
  <PresentationFormat>On-screen Show (4:3)</PresentationFormat>
  <Paragraphs>427</Paragraphs>
  <Slides>68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69" baseType="lpstr">
      <vt:lpstr>ENG-temp-white</vt:lpstr>
      <vt:lpstr>Slide 1</vt:lpstr>
      <vt:lpstr>About</vt:lpstr>
      <vt:lpstr>Slide 3</vt:lpstr>
      <vt:lpstr>Slide 4</vt:lpstr>
      <vt:lpstr>Property Injection / Property Override</vt:lpstr>
      <vt:lpstr>Event Execution Exploits (EodSec)</vt:lpstr>
      <vt:lpstr>Risk Factors</vt:lpstr>
      <vt:lpstr>Slide 8</vt:lpstr>
      <vt:lpstr>Security Features in ASP.net/Mono</vt:lpstr>
      <vt:lpstr>Attack Surface Analysis: Entry Points</vt:lpstr>
      <vt:lpstr>Server-Side Web Controls</vt:lpstr>
      <vt:lpstr>Server-Side Control Events</vt:lpstr>
      <vt:lpstr>Client-Side Implementation of Events</vt:lpstr>
      <vt:lpstr>The Structure of the Viewstate Field</vt:lpstr>
      <vt:lpstr>Event Validation Drill Down</vt:lpstr>
      <vt:lpstr>The Event Validation Mechanism</vt:lpstr>
      <vt:lpstr>Evidence of Hidden Controls &amp; Type</vt:lpstr>
      <vt:lpstr>Slide 18</vt:lpstr>
      <vt:lpstr>Fingerprinting Server Controls</vt:lpstr>
      <vt:lpstr>Mapping Viewstate Reloaded Props</vt:lpstr>
      <vt:lpstr>Slide 21</vt:lpstr>
      <vt:lpstr>Slide 22</vt:lpstr>
      <vt:lpstr>Slide 23</vt:lpstr>
      <vt:lpstr>Slide 24</vt:lpstr>
      <vt:lpstr>Slide 25</vt:lpstr>
      <vt:lpstr>Slide 26</vt:lpstr>
      <vt:lpstr>Overriding Control Properties</vt:lpstr>
      <vt:lpstr>Slide 28</vt:lpstr>
      <vt:lpstr>Dormant Server Web Controls, 1 of 3</vt:lpstr>
      <vt:lpstr>Dormant Server Web Controls, 2 of 3</vt:lpstr>
      <vt:lpstr>Dormant Server Web Controls, 3 of 3</vt:lpstr>
      <vt:lpstr>Dormant Events of Web Controls</vt:lpstr>
      <vt:lpstr>Slide 33</vt:lpstr>
      <vt:lpstr>Commented Control Event Execution</vt:lpstr>
      <vt:lpstr>Commented Control Execution, Cont.</vt:lpstr>
      <vt:lpstr>Commented Control Execution, Cont.</vt:lpstr>
      <vt:lpstr>Disabled Control Event Execution</vt:lpstr>
      <vt:lpstr>Forging a Disabled Control Event</vt:lpstr>
      <vt:lpstr>Disabled Control Execution, Cont.</vt:lpstr>
      <vt:lpstr>Invisible Control Event Execution 1/4</vt:lpstr>
      <vt:lpstr>Invisible Control Event Execution 2/4</vt:lpstr>
      <vt:lpstr>Invisible Control Event Execution 3/4</vt:lpstr>
      <vt:lpstr>Invisible Control Event Execution 4/4</vt:lpstr>
      <vt:lpstr>Error-Based Control Enumeration</vt:lpstr>
      <vt:lpstr>Blind Control Enumeration</vt:lpstr>
      <vt:lpstr>Control Naming Conventions</vt:lpstr>
      <vt:lpstr>Hidden/Optional Event Execution 1/2</vt:lpstr>
      <vt:lpstr>Hidden/Optional Event Execution 2/2</vt:lpstr>
      <vt:lpstr>Invisible Control Execution, Cont.</vt:lpstr>
      <vt:lpstr>Invisible Control Execution, Cont.</vt:lpstr>
      <vt:lpstr>Invisible Control Execution, Cont.</vt:lpstr>
      <vt:lpstr>Slide 52</vt:lpstr>
      <vt:lpstr>Missing CallBack Code Validation</vt:lpstr>
      <vt:lpstr>Mining Cached Viewstate Values 1/2</vt:lpstr>
      <vt:lpstr>Mining Cached Viewstate Values 2/2</vt:lpstr>
      <vt:lpstr>Slide 56</vt:lpstr>
      <vt:lpstr>Secure Coding Guidelines</vt:lpstr>
      <vt:lpstr>Event Level Privilege Validation</vt:lpstr>
      <vt:lpstr>Disable Cache &amp; Prevent Indexing</vt:lpstr>
      <vt:lpstr>Slide 60</vt:lpstr>
      <vt:lpstr>Dormant Control Execution Summary</vt:lpstr>
      <vt:lpstr>Advanced Invisible Control Execution</vt:lpstr>
      <vt:lpstr>The RIA SCIP Project</vt:lpstr>
      <vt:lpstr>Slide 64</vt:lpstr>
      <vt:lpstr>The RIA SCIP Project, Cont.</vt:lpstr>
      <vt:lpstr>Additional Resources</vt:lpstr>
      <vt:lpstr>Slide 67</vt:lpstr>
      <vt:lpstr>Questions?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(Arial bold 30 point)</dc:title>
  <dc:creator>shay.chen</dc:creator>
  <cp:lastModifiedBy>shay.chen</cp:lastModifiedBy>
  <cp:revision>644</cp:revision>
  <dcterms:created xsi:type="dcterms:W3CDTF">2013-08-05T07:11:30Z</dcterms:created>
  <dcterms:modified xsi:type="dcterms:W3CDTF">2013-09-09T11:13:38Z</dcterms:modified>
</cp:coreProperties>
</file>