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11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/>
            </a:pPr>
            <a:r>
              <a:rPr lang="zh-CN" altLang="en-US" dirty="0"/>
              <a:t>主流</a:t>
            </a:r>
            <a:r>
              <a:rPr lang="en-US" altLang="zh-CN" dirty="0"/>
              <a:t>Web</a:t>
            </a:r>
            <a:r>
              <a:rPr lang="zh-CN" altLang="en-US" dirty="0"/>
              <a:t>服务器性能对比 </a:t>
            </a:r>
            <a:r>
              <a:rPr lang="en-US" altLang="zh-CN" dirty="0"/>
              <a:t>(</a:t>
            </a:r>
            <a:r>
              <a:rPr lang="zh-CN" altLang="en-US" b="1" dirty="0">
                <a:solidFill>
                  <a:schemeClr val="tx2"/>
                </a:solidFill>
              </a:rPr>
              <a:t>静态</a:t>
            </a:r>
            <a:r>
              <a:rPr lang="en-US" altLang="zh-CN" dirty="0"/>
              <a:t>)</a:t>
            </a:r>
            <a:endParaRPr lang="zh-CN" altLang="en-US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Apache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1K</c:v>
                </c:pt>
                <c:pt idx="1">
                  <c:v>10K</c:v>
                </c:pt>
                <c:pt idx="2">
                  <c:v>100K</c:v>
                </c:pt>
                <c:pt idx="3">
                  <c:v>1M</c:v>
                </c:pt>
                <c:pt idx="4">
                  <c:v>10M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12241.6</c:v>
                </c:pt>
                <c:pt idx="1">
                  <c:v>11749.7</c:v>
                </c:pt>
                <c:pt idx="2">
                  <c:v>6524.3200000000024</c:v>
                </c:pt>
                <c:pt idx="3">
                  <c:v>1501.1299999999999</c:v>
                </c:pt>
                <c:pt idx="4">
                  <c:v>166.93300000000002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Lighttpd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1K</c:v>
                </c:pt>
                <c:pt idx="1">
                  <c:v>10K</c:v>
                </c:pt>
                <c:pt idx="2">
                  <c:v>100K</c:v>
                </c:pt>
                <c:pt idx="3">
                  <c:v>1M</c:v>
                </c:pt>
                <c:pt idx="4">
                  <c:v>10M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18020.5</c:v>
                </c:pt>
                <c:pt idx="1">
                  <c:v>17947.3</c:v>
                </c:pt>
                <c:pt idx="2">
                  <c:v>12888.2</c:v>
                </c:pt>
                <c:pt idx="3">
                  <c:v>12879.9</c:v>
                </c:pt>
                <c:pt idx="4">
                  <c:v>232.39800000000031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Nginx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1K</c:v>
                </c:pt>
                <c:pt idx="1">
                  <c:v>10K</c:v>
                </c:pt>
                <c:pt idx="2">
                  <c:v>100K</c:v>
                </c:pt>
                <c:pt idx="3">
                  <c:v>1M</c:v>
                </c:pt>
                <c:pt idx="4">
                  <c:v>10M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18377.900000000001</c:v>
                </c:pt>
                <c:pt idx="1">
                  <c:v>19593.900000000001</c:v>
                </c:pt>
                <c:pt idx="2">
                  <c:v>13140.9</c:v>
                </c:pt>
                <c:pt idx="3">
                  <c:v>2040.06</c:v>
                </c:pt>
                <c:pt idx="4">
                  <c:v>224.43300000000002</c:v>
                </c:pt>
              </c:numCache>
            </c:numRef>
          </c:val>
        </c:ser>
        <c:marker val="1"/>
        <c:axId val="75132928"/>
        <c:axId val="75309056"/>
      </c:lineChart>
      <c:catAx>
        <c:axId val="75132928"/>
        <c:scaling>
          <c:orientation val="minMax"/>
        </c:scaling>
        <c:axPos val="b"/>
        <c:majorTickMark val="none"/>
        <c:tickLblPos val="nextTo"/>
        <c:crossAx val="75309056"/>
        <c:crosses val="autoZero"/>
        <c:auto val="1"/>
        <c:lblAlgn val="ctr"/>
        <c:lblOffset val="100"/>
      </c:catAx>
      <c:valAx>
        <c:axId val="753090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zh-CN" altLang="en-US"/>
                  <a:t>每秒查询量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51329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/>
            </a:pPr>
            <a:r>
              <a:rPr lang="zh-CN" altLang="en-US" dirty="0"/>
              <a:t>主流</a:t>
            </a:r>
            <a:r>
              <a:rPr lang="en-US" altLang="zh-CN" dirty="0"/>
              <a:t>Web</a:t>
            </a:r>
            <a:r>
              <a:rPr lang="zh-CN" altLang="en-US" dirty="0"/>
              <a:t>服务器性能对比 </a:t>
            </a:r>
            <a:r>
              <a:rPr lang="en-US" altLang="zh-CN" dirty="0"/>
              <a:t>(</a:t>
            </a:r>
            <a:r>
              <a:rPr lang="zh-CN" altLang="en-US" dirty="0">
                <a:solidFill>
                  <a:schemeClr val="tx2"/>
                </a:solidFill>
              </a:rPr>
              <a:t>动态</a:t>
            </a:r>
            <a:r>
              <a:rPr lang="en-US" altLang="zh-CN" dirty="0"/>
              <a:t>)</a:t>
            </a:r>
            <a:endParaRPr lang="zh-CN" alt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4325673128549665"/>
          <c:y val="0.15349032496794926"/>
          <c:w val="0.82520194904245237"/>
          <c:h val="0.62998107478760534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Apache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echo</c:v>
                </c:pt>
                <c:pt idx="1">
                  <c:v>1K</c:v>
                </c:pt>
                <c:pt idx="2">
                  <c:v>10K</c:v>
                </c:pt>
                <c:pt idx="3">
                  <c:v>100K</c:v>
                </c:pt>
                <c:pt idx="4">
                  <c:v>1M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5044.3200000000024</c:v>
                </c:pt>
                <c:pt idx="1">
                  <c:v>4811.3</c:v>
                </c:pt>
                <c:pt idx="2">
                  <c:v>4460.6100000000024</c:v>
                </c:pt>
                <c:pt idx="3">
                  <c:v>2331.9</c:v>
                </c:pt>
                <c:pt idx="4">
                  <c:v>296.91199999999924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Lighttpd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echo</c:v>
                </c:pt>
                <c:pt idx="1">
                  <c:v>1K</c:v>
                </c:pt>
                <c:pt idx="2">
                  <c:v>10K</c:v>
                </c:pt>
                <c:pt idx="3">
                  <c:v>100K</c:v>
                </c:pt>
                <c:pt idx="4">
                  <c:v>1M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5714.1</c:v>
                </c:pt>
                <c:pt idx="1">
                  <c:v>5815.9299999999994</c:v>
                </c:pt>
                <c:pt idx="2">
                  <c:v>4110.2300000000005</c:v>
                </c:pt>
                <c:pt idx="3">
                  <c:v>816.524</c:v>
                </c:pt>
                <c:pt idx="4">
                  <c:v>191.93300000000002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Nginx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echo</c:v>
                </c:pt>
                <c:pt idx="1">
                  <c:v>1K</c:v>
                </c:pt>
                <c:pt idx="2">
                  <c:v>10K</c:v>
                </c:pt>
                <c:pt idx="3">
                  <c:v>100K</c:v>
                </c:pt>
                <c:pt idx="4">
                  <c:v>1M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4060.73</c:v>
                </c:pt>
                <c:pt idx="1">
                  <c:v>3748.6</c:v>
                </c:pt>
                <c:pt idx="2">
                  <c:v>3264.3</c:v>
                </c:pt>
                <c:pt idx="3">
                  <c:v>1631.8</c:v>
                </c:pt>
                <c:pt idx="4">
                  <c:v>227.167</c:v>
                </c:pt>
              </c:numCache>
            </c:numRef>
          </c:val>
        </c:ser>
        <c:marker val="1"/>
        <c:axId val="81264000"/>
        <c:axId val="83222912"/>
      </c:lineChart>
      <c:catAx>
        <c:axId val="81264000"/>
        <c:scaling>
          <c:orientation val="minMax"/>
        </c:scaling>
        <c:axPos val="b"/>
        <c:majorTickMark val="none"/>
        <c:tickLblPos val="nextTo"/>
        <c:crossAx val="83222912"/>
        <c:crosses val="autoZero"/>
        <c:auto val="1"/>
        <c:lblAlgn val="ctr"/>
        <c:lblOffset val="100"/>
      </c:catAx>
      <c:valAx>
        <c:axId val="832229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zh-CN" altLang="en-US"/>
                  <a:t>每秒查询量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812640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2010-12-19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zh.linuxvirtualserver.org/node/1394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8208912" cy="1470025"/>
          </a:xfrm>
        </p:spPr>
        <p:txBody>
          <a:bodyPr/>
          <a:lstStyle/>
          <a:p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构建基于</a:t>
            </a:r>
            <a:r>
              <a:rPr lang="en-US" altLang="zh-CN" dirty="0" smtClean="0">
                <a:latin typeface="黑体" pitchFamily="2" charset="-122"/>
                <a:ea typeface="黑体" pitchFamily="2" charset="-122"/>
              </a:rPr>
              <a:t>LAMP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的中型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网站架构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583290"/>
          </a:xfrm>
        </p:spPr>
        <p:txBody>
          <a:bodyPr>
            <a:normAutofit/>
          </a:bodyPr>
          <a:lstStyle/>
          <a:p>
            <a:r>
              <a:rPr lang="zh-CN" altLang="en-US" sz="1800" dirty="0" smtClean="0"/>
              <a:t>黑夜路人</a:t>
            </a:r>
            <a:endParaRPr lang="en-US" altLang="zh-CN" sz="1800" dirty="0" smtClean="0"/>
          </a:p>
          <a:p>
            <a:r>
              <a:rPr lang="en-US" altLang="zh-CN" sz="1800" dirty="0" smtClean="0"/>
              <a:t>2010.12.19</a:t>
            </a:r>
          </a:p>
          <a:p>
            <a:r>
              <a:rPr lang="en-US" altLang="zh-CN" sz="1800" dirty="0" smtClean="0"/>
              <a:t>http://blog.csdn.net/heiyeshuwu</a:t>
            </a:r>
            <a:endParaRPr lang="zh-CN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中型网站架构重点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达到高可扩展性 （</a:t>
            </a:r>
            <a:r>
              <a:rPr lang="en-US" altLang="zh-CN" dirty="0" smtClean="0"/>
              <a:t>High Scalability</a:t>
            </a:r>
            <a:r>
              <a:rPr lang="zh-CN" altLang="en-US" dirty="0" smtClean="0"/>
              <a:t>）是架构的重点之二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dirty="0" smtClean="0"/>
              <a:t> 数据库的切片（</a:t>
            </a:r>
            <a:r>
              <a:rPr lang="en-US" altLang="zh-CN" dirty="0" err="1" smtClean="0"/>
              <a:t>Sharding</a:t>
            </a:r>
            <a:r>
              <a:rPr lang="zh-CN" altLang="en-US" dirty="0" smtClean="0"/>
              <a:t>）：水平切分、垂直</a:t>
            </a:r>
            <a:r>
              <a:rPr lang="zh-CN" altLang="en-US" dirty="0" smtClean="0"/>
              <a:t>切分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减少模块耦合度，基础模块独立服务：比如用户系统（</a:t>
            </a:r>
            <a:r>
              <a:rPr lang="en-US" altLang="zh-CN" dirty="0" smtClean="0"/>
              <a:t>Passport</a:t>
            </a:r>
            <a:r>
              <a:rPr lang="zh-CN" altLang="en-US" dirty="0" smtClean="0"/>
              <a:t>）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中型网站架构重点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达到高可维护性（</a:t>
            </a:r>
            <a:r>
              <a:rPr lang="en-US" altLang="zh-CN" dirty="0" smtClean="0"/>
              <a:t>High Maintainability</a:t>
            </a:r>
            <a:r>
              <a:rPr lang="zh-CN" altLang="en-US" dirty="0" smtClean="0"/>
              <a:t>）是架构的重点之三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dirty="0" smtClean="0"/>
              <a:t> 架构模块和服务可以容易</a:t>
            </a:r>
            <a:r>
              <a:rPr lang="zh-CN" altLang="en-US" dirty="0" smtClean="0"/>
              <a:t>替换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架构可升级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开源软件选型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负载均衡</a:t>
            </a:r>
            <a:endParaRPr lang="en-US" altLang="zh-CN" dirty="0" smtClean="0"/>
          </a:p>
          <a:p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en-US" altLang="zh-CN" dirty="0" smtClean="0"/>
          </a:p>
          <a:p>
            <a:r>
              <a:rPr lang="en-US" altLang="zh-CN" dirty="0" smtClean="0"/>
              <a:t>PHP</a:t>
            </a:r>
          </a:p>
          <a:p>
            <a:r>
              <a:rPr lang="zh-CN" altLang="en-US" dirty="0" smtClean="0"/>
              <a:t>缓存服务</a:t>
            </a:r>
            <a:endParaRPr lang="en-US" altLang="zh-CN" dirty="0" smtClean="0"/>
          </a:p>
          <a:p>
            <a:r>
              <a:rPr lang="en-US" altLang="zh-CN" dirty="0" smtClean="0"/>
              <a:t>DB</a:t>
            </a:r>
            <a:r>
              <a:rPr lang="zh-CN" altLang="en-US" dirty="0" smtClean="0"/>
              <a:t>连接池</a:t>
            </a:r>
            <a:endParaRPr lang="en-US" altLang="zh-CN" dirty="0" smtClean="0"/>
          </a:p>
          <a:p>
            <a:r>
              <a:rPr lang="zh-CN" altLang="en-US" dirty="0" smtClean="0"/>
              <a:t>数据库</a:t>
            </a:r>
            <a:endParaRPr lang="en-US" altLang="zh-CN" dirty="0" smtClean="0"/>
          </a:p>
          <a:p>
            <a:r>
              <a:rPr lang="zh-CN" altLang="en-US" dirty="0" smtClean="0"/>
              <a:t>其他</a:t>
            </a:r>
            <a:endParaRPr lang="zh-CN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313890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选型：负载均衡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LVS</a:t>
            </a:r>
          </a:p>
          <a:p>
            <a:pPr lvl="1"/>
            <a:r>
              <a:rPr lang="zh-CN" altLang="en-US" dirty="0" smtClean="0"/>
              <a:t>工作在四层，内核态，性能极高，有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功能，配合 </a:t>
            </a:r>
            <a:r>
              <a:rPr lang="en-US" altLang="zh-CN" dirty="0" err="1" smtClean="0"/>
              <a:t>keepalived</a:t>
            </a:r>
            <a:r>
              <a:rPr lang="en-US" altLang="zh-CN" dirty="0" smtClean="0"/>
              <a:t> </a:t>
            </a:r>
            <a:r>
              <a:rPr lang="zh-CN" altLang="en-US" dirty="0" smtClean="0"/>
              <a:t>做有效的 心跳检查和负载均衡安装配置麻烦，</a:t>
            </a:r>
            <a:endParaRPr lang="en-US" altLang="zh-CN" dirty="0" smtClean="0"/>
          </a:p>
          <a:p>
            <a:r>
              <a:rPr lang="en-US" altLang="zh-CN" dirty="0" err="1" smtClean="0"/>
              <a:t>HAProxy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工作在四层到七层，功能强大，有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功能，配置简单，</a:t>
            </a:r>
            <a:r>
              <a:rPr lang="en-US" altLang="zh-CN" dirty="0" smtClean="0"/>
              <a:t>CPU</a:t>
            </a:r>
            <a:r>
              <a:rPr lang="zh-CN" altLang="en-US" dirty="0" smtClean="0"/>
              <a:t>占用高</a:t>
            </a:r>
            <a:endParaRPr lang="en-US" altLang="zh-CN" dirty="0" smtClean="0"/>
          </a:p>
          <a:p>
            <a:r>
              <a:rPr lang="en-US" altLang="zh-CN" dirty="0" err="1" smtClean="0"/>
              <a:t>Nginx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工作在七层，应用层功能多，配置简单，无法支持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功能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选型：负载均衡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负载均衡器测试数据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机器足够并且应用重要建议独立使用</a:t>
            </a:r>
            <a:r>
              <a:rPr lang="en-US" altLang="zh-CN" dirty="0" smtClean="0"/>
              <a:t>LVS</a:t>
            </a:r>
            <a:r>
              <a:rPr lang="zh-CN" altLang="en-US" dirty="0" smtClean="0"/>
              <a:t>或</a:t>
            </a:r>
            <a:r>
              <a:rPr lang="en-US" altLang="zh-CN" dirty="0" err="1" smtClean="0"/>
              <a:t>HAProxy</a:t>
            </a:r>
            <a:r>
              <a:rPr lang="zh-CN" altLang="en-US" dirty="0" smtClean="0"/>
              <a:t>，机器不足使用 </a:t>
            </a:r>
            <a:r>
              <a:rPr lang="en-US" altLang="zh-CN" dirty="0" err="1" smtClean="0"/>
              <a:t>Nginx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9552" y="2276872"/>
          <a:ext cx="7776865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649638"/>
                <a:gridCol w="1335421"/>
                <a:gridCol w="3063614"/>
              </a:tblGrid>
              <a:tr h="42662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软件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每秒并发量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CPU</a:t>
                      </a:r>
                      <a:r>
                        <a:rPr lang="zh-CN" altLang="en-US" dirty="0" smtClean="0"/>
                        <a:t>占用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结论</a:t>
                      </a:r>
                      <a:endParaRPr lang="zh-CN" altLang="en-US" dirty="0"/>
                    </a:p>
                  </a:txBody>
                  <a:tcPr/>
                </a:tc>
              </a:tr>
              <a:tr h="426623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LVS (DR</a:t>
                      </a:r>
                      <a:r>
                        <a:rPr lang="zh-CN" altLang="en-US" dirty="0" smtClean="0"/>
                        <a:t>模式</a:t>
                      </a:r>
                      <a:r>
                        <a:rPr lang="en-US" altLang="zh-CN" dirty="0" smtClean="0"/>
                        <a:t>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1.6W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性能综合比最好，配置复杂</a:t>
                      </a:r>
                      <a:endParaRPr lang="zh-CN" altLang="en-US" dirty="0"/>
                    </a:p>
                  </a:txBody>
                  <a:tcPr/>
                </a:tc>
              </a:tr>
              <a:tr h="689501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HAProxy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2.3W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95%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转发快，</a:t>
                      </a:r>
                      <a:r>
                        <a:rPr lang="en-US" altLang="zh-CN" dirty="0" smtClean="0"/>
                        <a:t>CPU</a:t>
                      </a:r>
                      <a:r>
                        <a:rPr lang="zh-CN" altLang="en-US" dirty="0" smtClean="0"/>
                        <a:t>占用高，配置简单</a:t>
                      </a:r>
                      <a:endParaRPr lang="zh-CN" altLang="en-US" dirty="0"/>
                    </a:p>
                  </a:txBody>
                  <a:tcPr/>
                </a:tc>
              </a:tr>
              <a:tr h="689501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Nginx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80%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转发没有</a:t>
                      </a:r>
                      <a:r>
                        <a:rPr lang="en-US" altLang="zh-CN" dirty="0" err="1" smtClean="0"/>
                        <a:t>haproxy</a:t>
                      </a:r>
                      <a:r>
                        <a:rPr lang="zh-CN" altLang="en-US" dirty="0" smtClean="0"/>
                        <a:t>快，</a:t>
                      </a:r>
                      <a:r>
                        <a:rPr lang="en-US" altLang="zh-CN" dirty="0" smtClean="0"/>
                        <a:t>CPU</a:t>
                      </a:r>
                      <a:r>
                        <a:rPr lang="zh-CN" altLang="en-US" dirty="0" smtClean="0"/>
                        <a:t>比</a:t>
                      </a:r>
                      <a:r>
                        <a:rPr lang="en-US" altLang="zh-CN" dirty="0" err="1" smtClean="0"/>
                        <a:t>haproxy</a:t>
                      </a:r>
                      <a:r>
                        <a:rPr lang="zh-CN" altLang="en-US" dirty="0" smtClean="0"/>
                        <a:t>占用低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Apache</a:t>
            </a:r>
          </a:p>
          <a:p>
            <a:pPr lvl="1"/>
            <a:r>
              <a:rPr lang="en-US" altLang="zh-CN" sz="2000" dirty="0" smtClean="0"/>
              <a:t>2.2</a:t>
            </a:r>
            <a:r>
              <a:rPr lang="zh-CN" altLang="en-US" sz="2000" dirty="0" smtClean="0"/>
              <a:t>版本非常稳定强大</a:t>
            </a:r>
            <a:endParaRPr lang="en-US" altLang="zh-CN" sz="2000" dirty="0" smtClean="0"/>
          </a:p>
          <a:p>
            <a:pPr lvl="1"/>
            <a:r>
              <a:rPr lang="en-US" altLang="zh-CN" sz="2000" dirty="0" err="1" smtClean="0"/>
              <a:t>Preworker</a:t>
            </a:r>
            <a:r>
              <a:rPr lang="zh-CN" altLang="en-US" sz="2000" dirty="0" smtClean="0"/>
              <a:t>模式取消了进程创建开销，性能很高</a:t>
            </a:r>
            <a:endParaRPr lang="en-US" altLang="zh-CN" sz="2000" dirty="0" smtClean="0"/>
          </a:p>
          <a:p>
            <a:r>
              <a:rPr lang="en-US" altLang="zh-CN" sz="2400" dirty="0" err="1" smtClean="0"/>
              <a:t>Nginx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基于异步</a:t>
            </a:r>
            <a:r>
              <a:rPr lang="en-US" altLang="zh-CN" sz="2000" dirty="0" smtClean="0"/>
              <a:t>IO</a:t>
            </a:r>
            <a:r>
              <a:rPr lang="zh-CN" altLang="en-US" sz="2000" dirty="0" smtClean="0"/>
              <a:t>模型，性能强悍，能够支持数万并发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对小文件支持很好，性能很高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代码优美，扩展库必须编译进主程序</a:t>
            </a:r>
            <a:endParaRPr lang="en-US" altLang="zh-CN" sz="2000" dirty="0" smtClean="0"/>
          </a:p>
          <a:p>
            <a:r>
              <a:rPr lang="en-US" altLang="zh-CN" sz="2400" dirty="0" err="1" smtClean="0"/>
              <a:t>Lighttpd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基于异步</a:t>
            </a:r>
            <a:r>
              <a:rPr lang="en-US" altLang="zh-CN" sz="2000" dirty="0" smtClean="0"/>
              <a:t>IO</a:t>
            </a:r>
            <a:r>
              <a:rPr lang="zh-CN" altLang="en-US" sz="2000" dirty="0" smtClean="0"/>
              <a:t>模型，性能</a:t>
            </a:r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没有差别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扩展库是</a:t>
            </a:r>
            <a:r>
              <a:rPr lang="en-US" altLang="zh-CN" sz="2000" dirty="0" smtClean="0"/>
              <a:t>SO</a:t>
            </a:r>
            <a:r>
              <a:rPr lang="zh-CN" altLang="en-US" sz="2000" dirty="0" smtClean="0"/>
              <a:t>模式，比</a:t>
            </a:r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要灵活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全球使用率比以前低，安全性没有上面两个好</a:t>
            </a:r>
            <a:endParaRPr lang="zh-CN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Web</a:t>
            </a:r>
            <a:r>
              <a:rPr lang="zh-CN" altLang="en-US" sz="2400" dirty="0" smtClean="0"/>
              <a:t>服务器静态内容测试数据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处理静态文件</a:t>
            </a:r>
            <a:r>
              <a:rPr lang="en-US" altLang="zh-CN" sz="2000" dirty="0" smtClean="0"/>
              <a:t>Apache </a:t>
            </a:r>
            <a:r>
              <a:rPr lang="zh-CN" altLang="en-US" sz="2000" dirty="0" smtClean="0"/>
              <a:t>性能比 </a:t>
            </a:r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和</a:t>
            </a:r>
            <a:r>
              <a:rPr lang="en-US" altLang="zh-CN" sz="2000" dirty="0" err="1" smtClean="0"/>
              <a:t>lighttpd</a:t>
            </a:r>
            <a:r>
              <a:rPr lang="zh-CN" altLang="en-US" sz="2000" dirty="0" smtClean="0"/>
              <a:t>要差</a:t>
            </a:r>
            <a:endParaRPr lang="en-US" altLang="zh-CN" sz="2000" dirty="0" smtClean="0"/>
          </a:p>
          <a:p>
            <a:pPr lvl="1"/>
            <a:r>
              <a:rPr lang="en-US" altLang="zh-CN" sz="2000" dirty="0" err="1" smtClean="0"/>
              <a:t>Nginx</a:t>
            </a:r>
            <a:r>
              <a:rPr lang="zh-CN" altLang="en-US" sz="2000" dirty="0" smtClean="0"/>
              <a:t>在处理小文件优势明显</a:t>
            </a:r>
            <a:endParaRPr lang="en-US" altLang="zh-CN" sz="20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图表 3"/>
          <p:cNvGraphicFramePr/>
          <p:nvPr/>
        </p:nvGraphicFramePr>
        <p:xfrm>
          <a:off x="1187624" y="2996952"/>
          <a:ext cx="705678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Web</a:t>
            </a:r>
            <a:r>
              <a:rPr lang="zh-CN" altLang="en-US" sz="2400" dirty="0" smtClean="0"/>
              <a:t>服务器动态内容测试数据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处理动态内容三者相差不大</a:t>
            </a:r>
            <a:r>
              <a:rPr lang="en-US" altLang="zh-CN" sz="2000" dirty="0" smtClean="0"/>
              <a:t>(</a:t>
            </a:r>
            <a:r>
              <a:rPr lang="zh-CN" altLang="en-US" sz="2000" dirty="0" smtClean="0"/>
              <a:t>测试环境差异</a:t>
            </a:r>
            <a:r>
              <a:rPr lang="en-US" altLang="zh-CN" sz="2000" dirty="0" smtClean="0"/>
              <a:t>)</a:t>
            </a:r>
            <a:r>
              <a:rPr lang="zh-CN" altLang="en-US" sz="2000" dirty="0" smtClean="0"/>
              <a:t>，主要是取决于</a:t>
            </a:r>
            <a:r>
              <a:rPr lang="en-US" altLang="zh-CN" sz="2000" dirty="0" smtClean="0"/>
              <a:t>PHP</a:t>
            </a:r>
            <a:r>
              <a:rPr lang="zh-CN" altLang="en-US" sz="2000" dirty="0" smtClean="0"/>
              <a:t>和数据库的处理性能</a:t>
            </a:r>
            <a:endParaRPr lang="en-US" altLang="zh-CN" sz="2000" dirty="0" smtClean="0"/>
          </a:p>
          <a:p>
            <a:endParaRPr lang="zh-CN" altLang="en-US" dirty="0"/>
          </a:p>
        </p:txBody>
      </p:sp>
      <p:graphicFrame>
        <p:nvGraphicFramePr>
          <p:cNvPr id="4" name="图表 3"/>
          <p:cNvGraphicFramePr/>
          <p:nvPr/>
        </p:nvGraphicFramePr>
        <p:xfrm>
          <a:off x="1259632" y="2924944"/>
          <a:ext cx="669674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</a:t>
            </a:r>
            <a:r>
              <a:rPr lang="en-US" altLang="zh-CN" dirty="0" smtClean="0"/>
              <a:t>PHP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b="1" dirty="0" smtClean="0"/>
              <a:t>版本选择</a:t>
            </a:r>
            <a:endParaRPr lang="en-US" altLang="zh-CN" sz="2400" b="1" dirty="0" smtClean="0"/>
          </a:p>
          <a:p>
            <a:pPr lvl="1"/>
            <a:r>
              <a:rPr lang="en-US" altLang="zh-CN" sz="2000" dirty="0" smtClean="0"/>
              <a:t>PHP 4</a:t>
            </a:r>
            <a:r>
              <a:rPr lang="zh-CN" altLang="en-US" sz="2000" dirty="0" smtClean="0"/>
              <a:t>：马上抛弃它吧，低下的性能，不完整的面向对象支持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PHP 5.2.x</a:t>
            </a:r>
            <a:r>
              <a:rPr lang="zh-CN" altLang="en-US" sz="2000" dirty="0" smtClean="0"/>
              <a:t>：成熟稳定，各种扩展都支持，性能卓越，建议使用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PHP 5.3.x</a:t>
            </a:r>
            <a:r>
              <a:rPr lang="zh-CN" altLang="en-US" sz="2000" dirty="0" smtClean="0"/>
              <a:t>：有一些包括</a:t>
            </a:r>
            <a:r>
              <a:rPr lang="en-US" altLang="zh-CN" sz="2000" dirty="0" smtClean="0"/>
              <a:t>Unicode</a:t>
            </a:r>
            <a:r>
              <a:rPr lang="zh-CN" altLang="en-US" sz="2000" dirty="0" smtClean="0"/>
              <a:t>、命名空间之类的新功能，看个人喜好</a:t>
            </a:r>
            <a:endParaRPr lang="en-US" altLang="zh-CN" sz="2000" dirty="0" smtClean="0"/>
          </a:p>
          <a:p>
            <a:r>
              <a:rPr lang="zh-CN" altLang="en-US" sz="2400" b="1" dirty="0" smtClean="0"/>
              <a:t>工作模式选择</a:t>
            </a:r>
            <a:endParaRPr lang="en-US" altLang="zh-CN" sz="2400" b="1" dirty="0" smtClean="0"/>
          </a:p>
          <a:p>
            <a:pPr lvl="1"/>
            <a:r>
              <a:rPr lang="en-US" altLang="zh-CN" sz="1600" dirty="0" smtClean="0"/>
              <a:t>Mod_php5.so</a:t>
            </a:r>
            <a:r>
              <a:rPr lang="zh-CN" altLang="en-US" sz="1600" dirty="0" smtClean="0"/>
              <a:t>：如果使用</a:t>
            </a:r>
            <a:r>
              <a:rPr lang="en-US" altLang="zh-CN" sz="1600" dirty="0" smtClean="0"/>
              <a:t>Apache</a:t>
            </a:r>
            <a:r>
              <a:rPr lang="zh-CN" altLang="en-US" sz="1600" dirty="0" smtClean="0"/>
              <a:t>的话，简单配置，可以使用本模式，挺稳定，性能不错</a:t>
            </a:r>
            <a:endParaRPr lang="en-US" altLang="zh-CN" sz="1600" dirty="0" smtClean="0"/>
          </a:p>
          <a:p>
            <a:pPr lvl="1"/>
            <a:r>
              <a:rPr lang="en-US" altLang="zh-CN" sz="1600" dirty="0" err="1" smtClean="0"/>
              <a:t>FastCGI</a:t>
            </a:r>
            <a:r>
              <a:rPr lang="zh-CN" altLang="en-US" sz="1600" dirty="0" smtClean="0"/>
              <a:t>模式：推荐结合 </a:t>
            </a:r>
            <a:r>
              <a:rPr lang="en-US" altLang="zh-CN" sz="1600" dirty="0" smtClean="0"/>
              <a:t>php-fpm </a:t>
            </a:r>
            <a:r>
              <a:rPr lang="zh-CN" altLang="en-US" sz="1600" dirty="0" smtClean="0"/>
              <a:t>的 </a:t>
            </a:r>
            <a:r>
              <a:rPr lang="en-US" altLang="zh-CN" sz="1600" dirty="0" err="1" smtClean="0"/>
              <a:t>fastcgi</a:t>
            </a:r>
            <a:r>
              <a:rPr lang="zh-CN" altLang="en-US" sz="1600" dirty="0" smtClean="0"/>
              <a:t>模式，性能很高，工作稳定，而且可以跟 </a:t>
            </a:r>
            <a:r>
              <a:rPr lang="en-US" altLang="zh-CN" sz="1600" dirty="0" smtClean="0"/>
              <a:t>Apache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Nginx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Lighttpd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完美结合</a:t>
            </a:r>
            <a:endParaRPr lang="en-US" altLang="zh-CN" sz="1600" dirty="0" smtClean="0"/>
          </a:p>
          <a:p>
            <a:r>
              <a:rPr lang="zh-CN" altLang="en-US" sz="2400" b="1" dirty="0" smtClean="0"/>
              <a:t>其他</a:t>
            </a:r>
            <a:endParaRPr lang="en-US" altLang="zh-CN" sz="2400" b="1" dirty="0" smtClean="0"/>
          </a:p>
          <a:p>
            <a:pPr lvl="1"/>
            <a:r>
              <a:rPr lang="zh-CN" altLang="en-US" sz="1600" dirty="0" smtClean="0"/>
              <a:t>注意安全配置，注意  </a:t>
            </a:r>
            <a:r>
              <a:rPr lang="en-US" altLang="zh-CN" sz="1600" dirty="0" err="1" smtClean="0"/>
              <a:t>safe_mode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open_base_dir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等选项</a:t>
            </a:r>
            <a:endParaRPr lang="en-US" altLang="zh-CN" sz="1600" dirty="0" smtClean="0"/>
          </a:p>
          <a:p>
            <a:pPr lvl="1"/>
            <a:r>
              <a:rPr lang="zh-CN" altLang="en-US" sz="1600" dirty="0" smtClean="0"/>
              <a:t>停掉不需要使用的</a:t>
            </a:r>
            <a:r>
              <a:rPr lang="en-US" altLang="zh-CN" sz="1600" dirty="0" smtClean="0"/>
              <a:t>PHP</a:t>
            </a:r>
            <a:r>
              <a:rPr lang="zh-CN" altLang="en-US" sz="1600" dirty="0" smtClean="0"/>
              <a:t>扩展</a:t>
            </a:r>
            <a:endParaRPr lang="en-US" altLang="zh-CN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选型：缓存服务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毋庸置疑，选择 </a:t>
            </a:r>
            <a:r>
              <a:rPr lang="en-US" altLang="zh-CN" dirty="0" err="1" smtClean="0"/>
              <a:t>Memcached</a:t>
            </a:r>
            <a:r>
              <a:rPr lang="en-US" altLang="zh-CN" dirty="0" smtClean="0"/>
              <a:t> </a:t>
            </a:r>
            <a:r>
              <a:rPr lang="zh-CN" altLang="en-US" dirty="0" smtClean="0"/>
              <a:t>吧</a:t>
            </a:r>
            <a:endParaRPr lang="en-US" altLang="zh-CN" dirty="0" smtClean="0"/>
          </a:p>
          <a:p>
            <a:r>
              <a:rPr lang="en-US" altLang="zh-CN" dirty="0" err="1" smtClean="0"/>
              <a:t>Memcached</a:t>
            </a:r>
            <a:r>
              <a:rPr lang="zh-CN" altLang="en-US" dirty="0" smtClean="0"/>
              <a:t>注意点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32</a:t>
            </a:r>
            <a:r>
              <a:rPr lang="zh-CN" altLang="en-US" dirty="0" smtClean="0"/>
              <a:t>位机上开辟内存不要超过</a:t>
            </a:r>
            <a:r>
              <a:rPr lang="en-US" altLang="zh-CN" dirty="0" smtClean="0"/>
              <a:t>2G</a:t>
            </a:r>
            <a:r>
              <a:rPr lang="zh-CN" altLang="en-US" dirty="0" smtClean="0"/>
              <a:t>，建议可以多开几个进程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如果没有富余的机器可以跟</a:t>
            </a:r>
            <a:r>
              <a:rPr lang="en-US" altLang="zh-CN" dirty="0" smtClean="0"/>
              <a:t>Web</a:t>
            </a:r>
            <a:r>
              <a:rPr lang="zh-CN" altLang="en-US" dirty="0" smtClean="0"/>
              <a:t>一起部署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它单个数据值长度不能超过</a:t>
            </a:r>
            <a:r>
              <a:rPr lang="en-US" altLang="zh-CN" dirty="0" smtClean="0"/>
              <a:t>1M</a:t>
            </a:r>
          </a:p>
          <a:p>
            <a:pPr lvl="1"/>
            <a:r>
              <a:rPr lang="zh-CN" altLang="en-US" dirty="0" smtClean="0"/>
              <a:t>数据存储最长有效期是</a:t>
            </a:r>
            <a:r>
              <a:rPr lang="en-US" altLang="zh-CN" dirty="0" smtClean="0"/>
              <a:t>30</a:t>
            </a:r>
            <a:r>
              <a:rPr lang="zh-CN" altLang="en-US" dirty="0" smtClean="0"/>
              <a:t>天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网站架构的迭代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开源软件选型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网站基础优化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Q&amp;A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选型：数据库连接池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en-US" altLang="zh-CN" dirty="0" smtClean="0"/>
              <a:t> Proxy</a:t>
            </a:r>
          </a:p>
          <a:p>
            <a:pPr lvl="1"/>
            <a:r>
              <a:rPr lang="zh-CN" altLang="en-US" dirty="0" smtClean="0"/>
              <a:t>性能不是太好，目前功能不完善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无法进行读写分离，需要自己写</a:t>
            </a:r>
            <a:r>
              <a:rPr lang="en-US" altLang="zh-CN" dirty="0" err="1" smtClean="0"/>
              <a:t>Lua</a:t>
            </a:r>
            <a:r>
              <a:rPr lang="zh-CN" altLang="en-US" dirty="0" smtClean="0"/>
              <a:t>脚本实现</a:t>
            </a:r>
            <a:endParaRPr lang="en-US" altLang="zh-CN" dirty="0" smtClean="0"/>
          </a:p>
          <a:p>
            <a:r>
              <a:rPr lang="en-US" altLang="zh-CN" dirty="0" smtClean="0"/>
              <a:t>SQL Relay</a:t>
            </a:r>
          </a:p>
          <a:p>
            <a:pPr lvl="1"/>
            <a:r>
              <a:rPr lang="zh-CN" altLang="en-US" dirty="0" smtClean="0"/>
              <a:t>业内普遍反映不好用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zh-CN" altLang="en-US" dirty="0" smtClean="0"/>
              <a:t>您有推荐的吗？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选型：数据库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z="2400" dirty="0" smtClean="0"/>
              <a:t>毋庸置疑，选择</a:t>
            </a:r>
            <a:r>
              <a:rPr lang="en-US" altLang="zh-CN" sz="2400" dirty="0" err="1" smtClean="0"/>
              <a:t>MySQL</a:t>
            </a:r>
            <a:endParaRPr lang="en-US" altLang="zh-CN" sz="2400" dirty="0" smtClean="0"/>
          </a:p>
          <a:p>
            <a:r>
              <a:rPr lang="en-US" altLang="zh-CN" sz="2400" dirty="0" err="1" smtClean="0"/>
              <a:t>MySQL</a:t>
            </a:r>
            <a:r>
              <a:rPr lang="zh-CN" altLang="en-US" sz="2400" dirty="0" smtClean="0"/>
              <a:t>特点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开放式存储引擎，可以编制自己的引擎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安装部署简单，运维对比其他数据库简洁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标配</a:t>
            </a:r>
            <a:r>
              <a:rPr lang="en-US" altLang="zh-CN" sz="2400" dirty="0" err="1" smtClean="0"/>
              <a:t>MyISAM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和 </a:t>
            </a:r>
            <a:r>
              <a:rPr lang="en-US" altLang="zh-CN" sz="2400" dirty="0" err="1" smtClean="0"/>
              <a:t>InnoDB</a:t>
            </a:r>
            <a:r>
              <a:rPr lang="zh-CN" altLang="en-US" sz="2400" dirty="0" smtClean="0"/>
              <a:t>引擎，各有所长</a:t>
            </a:r>
            <a:endParaRPr lang="en-US" altLang="zh-CN" sz="2400" dirty="0" smtClean="0"/>
          </a:p>
          <a:p>
            <a:r>
              <a:rPr lang="en-US" altLang="zh-CN" sz="2400" dirty="0" err="1" smtClean="0"/>
              <a:t>MySQL</a:t>
            </a:r>
            <a:r>
              <a:rPr lang="zh-CN" altLang="en-US" sz="2400" dirty="0" smtClean="0"/>
              <a:t>缺点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没有好的热备工具（收费）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目前</a:t>
            </a:r>
            <a:r>
              <a:rPr lang="en-US" altLang="zh-CN" sz="2400" dirty="0" smtClean="0"/>
              <a:t>Cluster</a:t>
            </a:r>
            <a:r>
              <a:rPr lang="zh-CN" altLang="en-US" sz="2400" dirty="0" smtClean="0"/>
              <a:t>支持不太完善</a:t>
            </a:r>
            <a:endParaRPr lang="en-US" altLang="zh-CN" sz="2400" dirty="0" smtClean="0"/>
          </a:p>
          <a:p>
            <a:pPr lvl="1"/>
            <a:r>
              <a:rPr lang="en-US" altLang="zh-CN" sz="2400" dirty="0" err="1" smtClean="0"/>
              <a:t>Orache</a:t>
            </a:r>
            <a:r>
              <a:rPr lang="zh-CN" altLang="en-US" sz="2400" dirty="0" smtClean="0"/>
              <a:t>收购后，前途未卜</a:t>
            </a:r>
            <a:endParaRPr lang="en-US" altLang="zh-CN" sz="2400" dirty="0" smtClean="0"/>
          </a:p>
          <a:p>
            <a:r>
              <a:rPr lang="zh-CN" altLang="en-US" sz="2800" dirty="0" smtClean="0"/>
              <a:t>替代品</a:t>
            </a:r>
            <a:endParaRPr lang="en-US" altLang="zh-CN" sz="2800" dirty="0" smtClean="0"/>
          </a:p>
          <a:p>
            <a:pPr lvl="1"/>
            <a:r>
              <a:rPr lang="en-US" altLang="zh-CN" sz="2400" dirty="0" err="1" smtClean="0"/>
              <a:t>MariaDB</a:t>
            </a:r>
            <a:r>
              <a:rPr lang="zh-CN" altLang="en-US" sz="2400" dirty="0" smtClean="0"/>
              <a:t>：创始人</a:t>
            </a:r>
            <a:r>
              <a:rPr lang="en-US" altLang="zh-CN" sz="2400" dirty="0" smtClean="0"/>
              <a:t>Monty</a:t>
            </a:r>
            <a:r>
              <a:rPr lang="zh-CN" altLang="en-US" sz="2400" dirty="0" smtClean="0"/>
              <a:t>构建，</a:t>
            </a:r>
            <a:r>
              <a:rPr lang="en-US" altLang="zh-CN" sz="2400" dirty="0" smtClean="0"/>
              <a:t>Maria</a:t>
            </a:r>
            <a:r>
              <a:rPr lang="zh-CN" altLang="en-US" sz="2400" dirty="0" smtClean="0"/>
              <a:t>引擎、</a:t>
            </a:r>
            <a:r>
              <a:rPr lang="en-US" altLang="zh-CN" sz="2400" dirty="0" err="1" smtClean="0"/>
              <a:t>XtraDB</a:t>
            </a:r>
            <a:r>
              <a:rPr lang="zh-CN" altLang="en-US" sz="2400" dirty="0" smtClean="0"/>
              <a:t>引擎</a:t>
            </a:r>
            <a:endParaRPr lang="en-US" altLang="zh-CN" sz="2400" dirty="0" smtClean="0"/>
          </a:p>
          <a:p>
            <a:pPr lvl="1"/>
            <a:r>
              <a:rPr lang="en-US" altLang="zh-CN" sz="2400" dirty="0" smtClean="0"/>
              <a:t>Drizzle</a:t>
            </a:r>
            <a:r>
              <a:rPr lang="zh-CN" altLang="en-US" sz="2400" dirty="0" smtClean="0"/>
              <a:t>：精简版</a:t>
            </a:r>
            <a:r>
              <a:rPr lang="en-US" altLang="zh-CN" sz="2400" dirty="0" err="1" smtClean="0"/>
              <a:t>MySQL</a:t>
            </a:r>
            <a:r>
              <a:rPr lang="zh-CN" altLang="en-US" sz="2400" dirty="0" smtClean="0"/>
              <a:t>，云计算目标</a:t>
            </a:r>
            <a:endParaRPr lang="en-US" altLang="zh-CN" sz="2400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选型：其他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反向代理服务器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Squid</a:t>
            </a:r>
          </a:p>
          <a:p>
            <a:pPr lvl="1"/>
            <a:r>
              <a:rPr lang="en-US" altLang="zh-CN" dirty="0" smtClean="0"/>
              <a:t>Varnish</a:t>
            </a:r>
          </a:p>
          <a:p>
            <a:r>
              <a:rPr lang="zh-CN" altLang="en-US" dirty="0" smtClean="0"/>
              <a:t>数据检索服务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Sphinx</a:t>
            </a:r>
          </a:p>
          <a:p>
            <a:pPr lvl="1"/>
            <a:r>
              <a:rPr lang="en-US" altLang="zh-CN" dirty="0" err="1" smtClean="0"/>
              <a:t>Xapian</a:t>
            </a:r>
            <a:endParaRPr lang="en-US" altLang="zh-CN" dirty="0" smtClean="0"/>
          </a:p>
          <a:p>
            <a:r>
              <a:rPr lang="zh-CN" altLang="en-US" dirty="0" smtClean="0"/>
              <a:t>消息队列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MemcacheQ</a:t>
            </a: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网站基础优化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zh-CN" altLang="en-US" dirty="0" smtClean="0"/>
              <a:t>优化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前端优化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zh-CN" altLang="en-US" dirty="0" smtClean="0"/>
              <a:t>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zh-CN" altLang="en-US" sz="2000" b="1" dirty="0" smtClean="0"/>
              <a:t>服务优化</a:t>
            </a:r>
            <a:endParaRPr lang="en-US" altLang="zh-CN" sz="2000" b="1" dirty="0" smtClean="0"/>
          </a:p>
          <a:p>
            <a:pPr lvl="1"/>
            <a:r>
              <a:rPr lang="zh-CN" altLang="en-US" sz="2000" dirty="0" smtClean="0"/>
              <a:t>选择合适的版本：</a:t>
            </a:r>
            <a:r>
              <a:rPr lang="en-US" altLang="zh-CN" sz="2000" dirty="0" err="1" smtClean="0"/>
              <a:t>MySQL</a:t>
            </a:r>
            <a:r>
              <a:rPr lang="en-US" altLang="zh-CN" sz="2000" dirty="0" smtClean="0"/>
              <a:t> 5.x</a:t>
            </a:r>
          </a:p>
          <a:p>
            <a:pPr lvl="1"/>
            <a:r>
              <a:rPr lang="zh-CN" altLang="en-US" sz="2000" dirty="0" smtClean="0"/>
              <a:t>选择合适的存储引擎：</a:t>
            </a:r>
            <a:r>
              <a:rPr lang="en-US" altLang="zh-CN" sz="2000" dirty="0" err="1" smtClean="0"/>
              <a:t>MyISAM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InnoDB</a:t>
            </a:r>
            <a:endParaRPr lang="en-US" altLang="zh-CN" sz="2000" dirty="0" smtClean="0"/>
          </a:p>
          <a:p>
            <a:pPr lvl="2"/>
            <a:r>
              <a:rPr lang="en-US" altLang="zh-CN" sz="2000" dirty="0" err="1" smtClean="0"/>
              <a:t>MyISAM</a:t>
            </a:r>
            <a:r>
              <a:rPr lang="zh-CN" altLang="en-US" sz="2000" dirty="0" smtClean="0"/>
              <a:t>：表级锁、查询快</a:t>
            </a:r>
            <a:r>
              <a:rPr lang="en-US" altLang="zh-CN" sz="2000" dirty="0" smtClean="0"/>
              <a:t>(500W)</a:t>
            </a:r>
            <a:r>
              <a:rPr lang="zh-CN" altLang="en-US" sz="2000" dirty="0" smtClean="0"/>
              <a:t>，可以</a:t>
            </a:r>
            <a:r>
              <a:rPr lang="en-US" altLang="zh-CN" sz="2000" dirty="0" smtClean="0"/>
              <a:t>count</a:t>
            </a:r>
          </a:p>
          <a:p>
            <a:pPr lvl="2"/>
            <a:r>
              <a:rPr lang="en-US" altLang="zh-CN" sz="2000" dirty="0" err="1" smtClean="0"/>
              <a:t>Innodb</a:t>
            </a:r>
            <a:r>
              <a:rPr lang="zh-CN" altLang="en-US" sz="2000" dirty="0" smtClean="0"/>
              <a:t>：行级锁、事务支持（隔离级别），不要</a:t>
            </a:r>
            <a:r>
              <a:rPr lang="en-US" altLang="zh-CN" sz="2000" dirty="0" smtClean="0"/>
              <a:t>count</a:t>
            </a:r>
            <a:r>
              <a:rPr lang="zh-CN" altLang="en-US" sz="2000" dirty="0" smtClean="0"/>
              <a:t>，要设置主键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重要的配置：</a:t>
            </a:r>
            <a:endParaRPr lang="en-US" altLang="zh-CN" sz="2000" dirty="0" smtClean="0"/>
          </a:p>
          <a:p>
            <a:pPr lvl="2"/>
            <a:r>
              <a:rPr lang="en-US" altLang="zh-CN" sz="2000" dirty="0" err="1" smtClean="0"/>
              <a:t>Max_connections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Query_cache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key_buffer</a:t>
            </a:r>
            <a:r>
              <a:rPr lang="zh-CN" altLang="en-US" sz="2000" dirty="0" smtClean="0"/>
              <a:t>、</a:t>
            </a:r>
            <a:r>
              <a:rPr lang="en-US" altLang="zh-CN" sz="2000" dirty="0" err="1" smtClean="0"/>
              <a:t>sort_buffer</a:t>
            </a:r>
            <a:endParaRPr lang="en-US" altLang="zh-CN" sz="2000" dirty="0" smtClean="0"/>
          </a:p>
          <a:p>
            <a:pPr lvl="2"/>
            <a:r>
              <a:rPr lang="en-US" altLang="zh-CN" sz="2000" dirty="0" err="1" smtClean="0"/>
              <a:t>Innodb_buffer_pool_size</a:t>
            </a:r>
            <a:r>
              <a:rPr lang="zh-CN" altLang="en-US" sz="2000" dirty="0" smtClean="0"/>
              <a:t>、 </a:t>
            </a:r>
            <a:r>
              <a:rPr lang="en-US" altLang="zh-CN" sz="2000" dirty="0" err="1" smtClean="0"/>
              <a:t>innodb_flush_log_at_trx_commit</a:t>
            </a:r>
            <a:endParaRPr lang="en-US" altLang="zh-CN" sz="2000" dirty="0" smtClean="0"/>
          </a:p>
          <a:p>
            <a:r>
              <a:rPr lang="zh-CN" altLang="en-US" sz="2000" b="1" dirty="0" smtClean="0"/>
              <a:t>硬件</a:t>
            </a:r>
            <a:endParaRPr lang="en-US" altLang="zh-CN" sz="2000" b="1" dirty="0" smtClean="0"/>
          </a:p>
          <a:p>
            <a:pPr lvl="1"/>
            <a:r>
              <a:rPr lang="en-US" altLang="zh-CN" sz="2000" dirty="0" smtClean="0"/>
              <a:t>SSD &gt; SAS &gt; SCSI</a:t>
            </a:r>
            <a:r>
              <a:rPr lang="zh-CN" altLang="en-US" sz="2000" dirty="0" smtClean="0"/>
              <a:t>，随机存取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内存，多核</a:t>
            </a:r>
            <a:r>
              <a:rPr lang="en-US" altLang="zh-CN" sz="2000" dirty="0" smtClean="0"/>
              <a:t>CPU</a:t>
            </a:r>
            <a:endParaRPr lang="zh-CN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MySQL</a:t>
            </a:r>
            <a:r>
              <a:rPr lang="zh-CN" altLang="en-US" dirty="0" smtClean="0"/>
              <a:t>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zh-CN" altLang="en-US" sz="2400" b="1" dirty="0" smtClean="0"/>
              <a:t>应用优化</a:t>
            </a:r>
            <a:endParaRPr lang="en-US" altLang="zh-CN" sz="2400" b="1" dirty="0" smtClean="0"/>
          </a:p>
          <a:p>
            <a:pPr lvl="1"/>
            <a:r>
              <a:rPr lang="zh-CN" altLang="en-US" sz="2000" dirty="0" smtClean="0"/>
              <a:t>对数据进行</a:t>
            </a:r>
            <a:r>
              <a:rPr lang="en-US" altLang="zh-CN" sz="2000" dirty="0" err="1" smtClean="0"/>
              <a:t>Sharding</a:t>
            </a:r>
            <a:r>
              <a:rPr lang="zh-CN" altLang="en-US" sz="2000" dirty="0" smtClean="0"/>
              <a:t>：分表，分库</a:t>
            </a:r>
            <a:endParaRPr lang="en-US" altLang="zh-CN" sz="2000" dirty="0" smtClean="0"/>
          </a:p>
          <a:p>
            <a:pPr lvl="2"/>
            <a:r>
              <a:rPr lang="zh-CN" altLang="en-US" sz="1600" dirty="0" smtClean="0"/>
              <a:t>垂直切分：按照业务或产品切分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水平切分：按照数据拆分，比如</a:t>
            </a:r>
            <a:r>
              <a:rPr lang="en-US" altLang="zh-CN" sz="1600" dirty="0" smtClean="0"/>
              <a:t>mod</a:t>
            </a:r>
            <a:r>
              <a:rPr lang="zh-CN" altLang="en-US" sz="1600" dirty="0" smtClean="0"/>
              <a:t>或</a:t>
            </a:r>
            <a:r>
              <a:rPr lang="en-US" altLang="zh-CN" sz="1600" dirty="0" smtClean="0"/>
              <a:t>div</a:t>
            </a:r>
          </a:p>
          <a:p>
            <a:pPr lvl="1"/>
            <a:r>
              <a:rPr lang="zh-CN" altLang="en-US" sz="2000" dirty="0" smtClean="0"/>
              <a:t>尽量减少查询</a:t>
            </a:r>
            <a:endParaRPr lang="en-US" altLang="zh-CN" sz="2000" dirty="0" smtClean="0"/>
          </a:p>
          <a:p>
            <a:pPr lvl="2"/>
            <a:r>
              <a:rPr lang="zh-CN" altLang="en-US" sz="1600" dirty="0" smtClean="0"/>
              <a:t>可以缓存的就不要查数据库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部分数据可以借助比如 </a:t>
            </a:r>
            <a:r>
              <a:rPr lang="en-US" altLang="zh-CN" sz="1600" dirty="0" err="1" smtClean="0"/>
              <a:t>Shpinx</a:t>
            </a:r>
            <a:r>
              <a:rPr lang="zh-CN" altLang="en-US" sz="1600" dirty="0" smtClean="0"/>
              <a:t>解决</a:t>
            </a:r>
            <a:endParaRPr lang="en-US" altLang="zh-CN" sz="1600" dirty="0" smtClean="0"/>
          </a:p>
          <a:p>
            <a:pPr lvl="1"/>
            <a:r>
              <a:rPr lang="zh-CN" altLang="en-US" sz="2000" dirty="0" smtClean="0"/>
              <a:t>要注意的查询</a:t>
            </a:r>
            <a:endParaRPr lang="en-US" altLang="zh-CN" sz="2000" dirty="0" smtClean="0"/>
          </a:p>
          <a:p>
            <a:pPr lvl="2"/>
            <a:r>
              <a:rPr lang="zh-CN" altLang="en-US" sz="1600" dirty="0" smtClean="0"/>
              <a:t>给需要的字段加上索引，比如需要 </a:t>
            </a:r>
            <a:r>
              <a:rPr lang="en-US" altLang="zh-CN" sz="1600" dirty="0" smtClean="0"/>
              <a:t>WHERE </a:t>
            </a:r>
            <a:r>
              <a:rPr lang="zh-CN" altLang="en-US" sz="1600" dirty="0" smtClean="0"/>
              <a:t>或者 </a:t>
            </a:r>
            <a:r>
              <a:rPr lang="en-US" altLang="zh-CN" sz="1600" dirty="0" smtClean="0"/>
              <a:t>ORDER BY  </a:t>
            </a:r>
            <a:r>
              <a:rPr lang="zh-CN" altLang="en-US" sz="1600" dirty="0" smtClean="0"/>
              <a:t>的字段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不要</a:t>
            </a:r>
            <a:r>
              <a:rPr lang="en-US" altLang="zh-CN" sz="1600" dirty="0" smtClean="0"/>
              <a:t>LIKE  ‘%key%’</a:t>
            </a:r>
            <a:r>
              <a:rPr lang="zh-CN" altLang="en-US" sz="1600" dirty="0" smtClean="0"/>
              <a:t>，不使用索引，可以 </a:t>
            </a:r>
            <a:r>
              <a:rPr lang="en-US" altLang="zh-CN" sz="1600" dirty="0" smtClean="0"/>
              <a:t>LIKE ‘key%’</a:t>
            </a:r>
          </a:p>
          <a:p>
            <a:pPr lvl="2"/>
            <a:r>
              <a:rPr lang="zh-CN" altLang="en-US" sz="1600" dirty="0" smtClean="0"/>
              <a:t>如果可以，少使用 </a:t>
            </a:r>
            <a:r>
              <a:rPr lang="en-US" altLang="zh-CN" sz="1600" dirty="0" smtClean="0"/>
              <a:t>SELECT * FROM XX</a:t>
            </a:r>
            <a:r>
              <a:rPr lang="zh-CN" altLang="en-US" sz="1600" dirty="0" smtClean="0"/>
              <a:t>，尽量查询自己需要的字段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避免使用 </a:t>
            </a:r>
            <a:r>
              <a:rPr lang="en-US" altLang="zh-CN" sz="1600" dirty="0" smtClean="0"/>
              <a:t>JOIN/GROUP BY/DISTINCK</a:t>
            </a:r>
          </a:p>
          <a:p>
            <a:pPr lvl="2"/>
            <a:r>
              <a:rPr lang="en-US" altLang="zh-CN" sz="1600" dirty="0" smtClean="0"/>
              <a:t>INNODB</a:t>
            </a:r>
            <a:r>
              <a:rPr lang="zh-CN" altLang="en-US" sz="1600" dirty="0" smtClean="0"/>
              <a:t>表不要</a:t>
            </a:r>
            <a:r>
              <a:rPr lang="en-US" altLang="zh-CN" sz="1600" dirty="0" smtClean="0"/>
              <a:t>count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前端优化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雅虎十四条前端优化规则</a:t>
            </a:r>
            <a:endParaRPr lang="en-US" altLang="zh-CN" dirty="0" smtClean="0"/>
          </a:p>
          <a:p>
            <a:r>
              <a:rPr lang="zh-CN" altLang="en-US" dirty="0" smtClean="0"/>
              <a:t>减少</a:t>
            </a:r>
            <a:r>
              <a:rPr lang="en-US" altLang="zh-CN" dirty="0" smtClean="0"/>
              <a:t>HTTP</a:t>
            </a:r>
            <a:r>
              <a:rPr lang="zh-CN" altLang="en-US" dirty="0" smtClean="0"/>
              <a:t>请求</a:t>
            </a:r>
            <a:endParaRPr lang="en-US" altLang="zh-CN" dirty="0" smtClean="0"/>
          </a:p>
          <a:p>
            <a:pPr lvl="1"/>
            <a:r>
              <a:rPr lang="zh-CN" altLang="en-US" sz="2400" dirty="0" smtClean="0"/>
              <a:t>把</a:t>
            </a:r>
            <a:r>
              <a:rPr lang="en-US" altLang="zh-CN" sz="2400" dirty="0" smtClean="0"/>
              <a:t>JS</a:t>
            </a:r>
            <a:r>
              <a:rPr lang="zh-CN" altLang="en-US" sz="2400" dirty="0" smtClean="0"/>
              <a:t>文件 和</a:t>
            </a:r>
            <a:r>
              <a:rPr lang="en-US" altLang="zh-CN" sz="2400" dirty="0" smtClean="0"/>
              <a:t>CSS</a:t>
            </a:r>
            <a:r>
              <a:rPr lang="zh-CN" altLang="en-US" sz="2400" dirty="0" smtClean="0"/>
              <a:t>文件合并压缩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把页面图标类大图做成一个，使用</a:t>
            </a:r>
            <a:r>
              <a:rPr lang="en-US" altLang="zh-CN" sz="2400" dirty="0" smtClean="0"/>
              <a:t>CSS</a:t>
            </a:r>
            <a:r>
              <a:rPr lang="zh-CN" altLang="en-US" sz="2400" dirty="0" smtClean="0"/>
              <a:t>进行调用雅虎十四条前端优化规则</a:t>
            </a:r>
            <a:endParaRPr lang="en-US" altLang="zh-CN" sz="2400" dirty="0" smtClean="0"/>
          </a:p>
          <a:p>
            <a:r>
              <a:rPr lang="zh-CN" altLang="en-US" dirty="0" smtClean="0"/>
              <a:t>对静态资源进行处理</a:t>
            </a:r>
            <a:endParaRPr lang="en-US" altLang="zh-CN" dirty="0" smtClean="0"/>
          </a:p>
          <a:p>
            <a:pPr lvl="1"/>
            <a:r>
              <a:rPr lang="zh-CN" altLang="en-US" sz="2400" dirty="0" smtClean="0"/>
              <a:t>静态资源修改过期时间为未来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给静态资源独立的域名，比如  </a:t>
            </a:r>
            <a:r>
              <a:rPr lang="en-US" altLang="zh-CN" sz="2400" dirty="0" smtClean="0"/>
              <a:t>img.abc.com</a:t>
            </a:r>
          </a:p>
          <a:p>
            <a:r>
              <a:rPr lang="zh-CN" altLang="en-US" dirty="0" smtClean="0"/>
              <a:t>其他</a:t>
            </a:r>
            <a:endParaRPr lang="en-US" altLang="zh-CN" dirty="0" smtClean="0"/>
          </a:p>
          <a:p>
            <a:pPr marL="971550" lvl="1" indent="-514350"/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相关参考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2"/>
              </a:rPr>
              <a:t>http://www.keephelp.com/qianduan/yahoo-14/</a:t>
            </a:r>
          </a:p>
          <a:p>
            <a:r>
              <a:rPr lang="en-US" altLang="zh-CN" dirty="0" smtClean="0">
                <a:hlinkClick r:id="rId2"/>
              </a:rPr>
              <a:t>http://zh.linuxvirtualserver.org/node/1394</a:t>
            </a:r>
            <a:endParaRPr lang="en-US" altLang="zh-CN" dirty="0" smtClean="0"/>
          </a:p>
          <a:p>
            <a:r>
              <a:rPr lang="zh-CN" altLang="en-US" dirty="0" smtClean="0"/>
              <a:t>谷歌搜索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 &amp;A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5529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352928" cy="2376264"/>
          </a:xfrm>
        </p:spPr>
        <p:txBody>
          <a:bodyPr>
            <a:normAutofit/>
          </a:bodyPr>
          <a:lstStyle/>
          <a:p>
            <a:r>
              <a:rPr lang="zh-CN" altLang="en-US" sz="7200" dirty="0" smtClean="0"/>
              <a:t>谢谢大家</a:t>
            </a:r>
            <a:endParaRPr lang="zh-CN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网站架构原则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没有通用的架构，只有适合自己网站特点的架构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没有一成不变不用升级的架构，架构一定是迭代、迭代、再迭代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实践，实践，再实践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最简单的单台</a:t>
            </a:r>
            <a:r>
              <a:rPr lang="en-US" altLang="zh-CN" dirty="0" err="1" smtClean="0"/>
              <a:t>Web+DB</a:t>
            </a:r>
            <a:r>
              <a:rPr lang="zh-CN" altLang="en-US" dirty="0" smtClean="0"/>
              <a:t>架构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24944"/>
            <a:ext cx="3524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服务器</a:t>
            </a:r>
            <a:endParaRPr lang="en-US" altLang="zh-CN" dirty="0" smtClean="0"/>
          </a:p>
          <a:p>
            <a:r>
              <a:rPr lang="zh-CN" altLang="en-US" dirty="0" smtClean="0"/>
              <a:t>缓存服务器</a:t>
            </a:r>
            <a:endParaRPr lang="en-US" altLang="zh-CN" dirty="0" smtClean="0"/>
          </a:p>
          <a:p>
            <a:r>
              <a:rPr lang="en-US" altLang="zh-CN" dirty="0" smtClean="0"/>
              <a:t>DB</a:t>
            </a:r>
            <a:r>
              <a:rPr lang="zh-CN" altLang="en-US" dirty="0" smtClean="0"/>
              <a:t>服务器 </a:t>
            </a:r>
            <a:r>
              <a:rPr lang="en-US" altLang="zh-CN" dirty="0" smtClean="0"/>
              <a:t>(</a:t>
            </a:r>
            <a:r>
              <a:rPr lang="zh-CN" altLang="en-US" dirty="0" smtClean="0"/>
              <a:t>主从</a:t>
            </a:r>
            <a:r>
              <a:rPr lang="en-US" altLang="zh-CN" dirty="0" smtClean="0"/>
              <a:t>)</a:t>
            </a:r>
          </a:p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844824"/>
            <a:ext cx="34575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1000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网站架构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3058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1000 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的架构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CDN/</a:t>
            </a:r>
            <a:r>
              <a:rPr lang="zh-CN" altLang="en-US" dirty="0" smtClean="0"/>
              <a:t>代理服务器：缓存静态资源，比如</a:t>
            </a:r>
            <a:r>
              <a:rPr lang="en-US" altLang="zh-CN" dirty="0" smtClean="0"/>
              <a:t>Squid</a:t>
            </a:r>
          </a:p>
          <a:p>
            <a:r>
              <a:rPr lang="zh-CN" altLang="en-US" dirty="0" smtClean="0"/>
              <a:t>负载均衡服务器：解决服务器定位和服务器存活检查，比如</a:t>
            </a:r>
            <a:r>
              <a:rPr lang="en-US" altLang="zh-CN" dirty="0" smtClean="0"/>
              <a:t>LVS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HAProxy</a:t>
            </a:r>
            <a:endParaRPr lang="en-US" altLang="zh-CN" dirty="0" smtClean="0"/>
          </a:p>
          <a:p>
            <a:r>
              <a:rPr lang="en-US" altLang="zh-CN" dirty="0" smtClean="0"/>
              <a:t>Web</a:t>
            </a:r>
            <a:r>
              <a:rPr lang="zh-CN" altLang="en-US" dirty="0" smtClean="0"/>
              <a:t>服务器：提供主要的</a:t>
            </a:r>
            <a:r>
              <a:rPr lang="en-US" altLang="zh-CN" dirty="0" smtClean="0"/>
              <a:t>Web</a:t>
            </a:r>
            <a:r>
              <a:rPr lang="zh-CN" altLang="en-US" dirty="0" smtClean="0"/>
              <a:t>业务服务器，比如</a:t>
            </a:r>
            <a:r>
              <a:rPr lang="en-US" altLang="zh-CN" dirty="0" smtClean="0"/>
              <a:t>Apache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Nginx</a:t>
            </a:r>
            <a:endParaRPr lang="en-US" altLang="zh-CN" dirty="0" smtClean="0"/>
          </a:p>
          <a:p>
            <a:r>
              <a:rPr lang="zh-CN" altLang="en-US" dirty="0" smtClean="0"/>
              <a:t>资源服务器：持久存储静态资源的服务器，比如存储</a:t>
            </a:r>
            <a:r>
              <a:rPr lang="en-US" altLang="zh-CN" dirty="0" smtClean="0"/>
              <a:t>JS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CSS</a:t>
            </a:r>
            <a:r>
              <a:rPr lang="zh-CN" altLang="en-US" dirty="0" smtClean="0"/>
              <a:t>、图片等数据，一般构建也是</a:t>
            </a:r>
            <a:r>
              <a:rPr lang="en-US" altLang="zh-CN" dirty="0" smtClean="0"/>
              <a:t>Web</a:t>
            </a:r>
            <a:r>
              <a:rPr lang="zh-CN" altLang="en-US" dirty="0" smtClean="0"/>
              <a:t>系统</a:t>
            </a:r>
            <a:endParaRPr lang="en-US" altLang="zh-CN" dirty="0" smtClean="0"/>
          </a:p>
          <a:p>
            <a:r>
              <a:rPr lang="zh-CN" altLang="en-US" dirty="0" smtClean="0"/>
              <a:t>缓存服务器：减少数据库查询，缓存查多改少的数据，比如</a:t>
            </a:r>
            <a:r>
              <a:rPr lang="en-US" altLang="zh-CN" dirty="0" err="1" smtClean="0"/>
              <a:t>Memcached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1000 </a:t>
            </a:r>
            <a:r>
              <a:rPr lang="zh-CN" altLang="en-US" dirty="0" smtClean="0"/>
              <a:t>万</a:t>
            </a:r>
            <a:r>
              <a:rPr lang="en-US" altLang="zh-CN" dirty="0" smtClean="0"/>
              <a:t>PV</a:t>
            </a:r>
            <a:r>
              <a:rPr lang="zh-CN" altLang="en-US" dirty="0" smtClean="0"/>
              <a:t>的架构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DB</a:t>
            </a:r>
            <a:r>
              <a:rPr lang="zh-CN" altLang="en-US" dirty="0" smtClean="0"/>
              <a:t>连接池：解决数据库并发连接数</a:t>
            </a:r>
            <a:r>
              <a:rPr lang="en-US" altLang="zh-CN" dirty="0" smtClean="0"/>
              <a:t>(</a:t>
            </a:r>
            <a:r>
              <a:rPr lang="zh-CN" altLang="en-US" dirty="0" smtClean="0"/>
              <a:t>长连接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、数据库读写分离，比如 </a:t>
            </a:r>
            <a:r>
              <a:rPr lang="en-US" altLang="zh-CN" dirty="0" err="1" smtClean="0"/>
              <a:t>MySQL</a:t>
            </a:r>
            <a:r>
              <a:rPr lang="en-US" altLang="zh-CN" dirty="0" smtClean="0"/>
              <a:t> Proxy</a:t>
            </a:r>
          </a:p>
          <a:p>
            <a:r>
              <a:rPr lang="zh-CN" altLang="en-US" dirty="0" smtClean="0"/>
              <a:t>数据库：采用双主，多从的架构模式，保证冗余和高可用性（标配</a:t>
            </a:r>
            <a:r>
              <a:rPr lang="en-US" altLang="zh-CN" dirty="0" err="1" smtClean="0"/>
              <a:t>MySQL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内容检索服务器：为减轻数据库的压力，解决中型站点经常的排序和关键字检索需求 ，比如 </a:t>
            </a:r>
            <a:r>
              <a:rPr lang="en-US" altLang="zh-CN" dirty="0" err="1" smtClean="0"/>
              <a:t>Shpinx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Xapian</a:t>
            </a:r>
            <a:endParaRPr lang="en-US" altLang="zh-CN" dirty="0" smtClean="0"/>
          </a:p>
          <a:p>
            <a:r>
              <a:rPr lang="zh-CN" altLang="en-US" dirty="0" smtClean="0"/>
              <a:t>其他：按照网站需要的服务，比如 消息队列系统、可持久化缓存系统、分布式文件系统等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中型网站架构重点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达到高可用性（</a:t>
            </a:r>
            <a:r>
              <a:rPr lang="en-US" altLang="zh-CN" dirty="0" smtClean="0"/>
              <a:t>High Availability</a:t>
            </a:r>
            <a:r>
              <a:rPr lang="zh-CN" altLang="en-US" dirty="0" smtClean="0"/>
              <a:t>）是架构的重点之一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dirty="0" smtClean="0"/>
              <a:t> 资源定位、健康检查、负载</a:t>
            </a:r>
            <a:r>
              <a:rPr lang="zh-CN" altLang="en-US" dirty="0" smtClean="0"/>
              <a:t>均衡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关键服务的主备冗余：</a:t>
            </a:r>
            <a:r>
              <a:rPr lang="en-US" altLang="zh-CN" dirty="0" smtClean="0"/>
              <a:t>Web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DB</a:t>
            </a:r>
            <a:br>
              <a:rPr lang="en-US" altLang="zh-CN" dirty="0" smtClean="0"/>
            </a:br>
            <a:endParaRPr lang="en-US" altLang="zh-CN" dirty="0" smtClean="0"/>
          </a:p>
          <a:p>
            <a:pPr lvl="1"/>
            <a:r>
              <a:rPr lang="zh-CN" altLang="en-US" dirty="0" smtClean="0"/>
              <a:t> 及时有效的监控和报警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顶峰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顶峰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顶峰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1270</Words>
  <Application>Microsoft Office PowerPoint</Application>
  <PresentationFormat>全屏显示(4:3)</PresentationFormat>
  <Paragraphs>214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顶峰</vt:lpstr>
      <vt:lpstr>构建基于LAMP的中型网站架构</vt:lpstr>
      <vt:lpstr>目录</vt:lpstr>
      <vt:lpstr>网站架构原则</vt:lpstr>
      <vt:lpstr>10万PV网站架构</vt:lpstr>
      <vt:lpstr>100万PV网站架构</vt:lpstr>
      <vt:lpstr>1000万PV网站架构</vt:lpstr>
      <vt:lpstr>1000 万PV的架构</vt:lpstr>
      <vt:lpstr>1000 万PV的架构</vt:lpstr>
      <vt:lpstr>中型网站架构重点</vt:lpstr>
      <vt:lpstr>中型网站架构重点</vt:lpstr>
      <vt:lpstr>中型网站架构重点</vt:lpstr>
      <vt:lpstr>开源软件选型</vt:lpstr>
      <vt:lpstr>选型：负载均衡</vt:lpstr>
      <vt:lpstr>选型：负载均衡</vt:lpstr>
      <vt:lpstr>选型：Web服务</vt:lpstr>
      <vt:lpstr>选型：Web服务</vt:lpstr>
      <vt:lpstr>选型：Web服务</vt:lpstr>
      <vt:lpstr>选型：PHP</vt:lpstr>
      <vt:lpstr>选型：缓存服务</vt:lpstr>
      <vt:lpstr>选型：数据库连接池</vt:lpstr>
      <vt:lpstr>选型：数据库</vt:lpstr>
      <vt:lpstr>选型：其他</vt:lpstr>
      <vt:lpstr>网站基础优化</vt:lpstr>
      <vt:lpstr>MySQL优化</vt:lpstr>
      <vt:lpstr>MySQL优化</vt:lpstr>
      <vt:lpstr>前端优化</vt:lpstr>
      <vt:lpstr>相关参考</vt:lpstr>
      <vt:lpstr>Q &amp;A</vt:lpstr>
      <vt:lpstr>谢谢大家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构建简单可依赖的中型网站架构</dc:title>
  <dc:creator>heiyeluren</dc:creator>
  <cp:lastModifiedBy>xiehualiang</cp:lastModifiedBy>
  <cp:revision>152</cp:revision>
  <dcterms:modified xsi:type="dcterms:W3CDTF">2010-12-18T19:29:54Z</dcterms:modified>
</cp:coreProperties>
</file>