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97" autoAdjust="0"/>
    <p:restoredTop sz="90929"/>
  </p:normalViewPr>
  <p:slideViewPr>
    <p:cSldViewPr>
      <p:cViewPr varScale="1">
        <p:scale>
          <a:sx n="60" d="100"/>
          <a:sy n="60" d="100"/>
        </p:scale>
        <p:origin x="-2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ACC0B-0647-40D1-B9B8-7EFA8D9CC4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31301-9A82-49E0-9E3D-EEE4DCA02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B9AC3-DECD-4552-9488-34EDEAAAC4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AFA84-F33E-40F8-85C0-50894DFEF3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5502E-CCC8-494B-819B-FC3201F2E1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EA541-0155-4D73-99B7-E748AD1A4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58BB-9514-4AEE-8C58-5907658940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FED5A-314A-4E13-84F3-8A99243E87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81376-D1D2-4B72-B908-8F5D1BD345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18079-BF63-4728-8005-260BC19143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3C0B6-85B8-4AF7-A270-E0B2A5388B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6CFDF56-84C0-4477-A521-FF7707E5F53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3690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Quality Measures in Electronic Health records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68450" y="5299075"/>
            <a:ext cx="7023100" cy="661988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Jacob Reider, MD</a:t>
            </a:r>
            <a:endParaRPr lang="en-US"/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Medical Director, Allscripts</a:t>
            </a:r>
            <a:endParaRPr lang="en-US"/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Co-Chair</a:t>
            </a:r>
            <a:endParaRPr lang="en-US"/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EHRA Acceleration Working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3100" dirty="0">
                <a:solidFill>
                  <a:srgbClr val="000000"/>
                </a:solidFill>
                <a:latin typeface="Arial" pitchFamily="34" charset="0"/>
              </a:rPr>
              <a:t>300+ Electronic Health Record Vendors in </a:t>
            </a:r>
            <a:r>
              <a:rPr lang="en-US" sz="3100" dirty="0" smtClean="0">
                <a:solidFill>
                  <a:srgbClr val="000000"/>
                </a:solidFill>
                <a:latin typeface="Arial" pitchFamily="34" charset="0"/>
              </a:rPr>
              <a:t>USA – How do we incorporate Quality Measures?</a:t>
            </a:r>
            <a:endParaRPr lang="en-US" sz="31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marL="628650" lvl="1" indent="-5143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Pay Clinicians to Interpret Quality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easures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marL="628650" lvl="1" indent="-5143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Pay analysts to create logical statements of business logic and functional requirements for quality measure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management in our software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marL="628650" lvl="1" indent="-5143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Pay developers to write code that expresses this business logic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marL="628650" lvl="1" indent="-5143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Repeat 1- 3 for every measure, revision, etc </a:t>
            </a:r>
            <a:endParaRPr lang="en-US" dirty="0"/>
          </a:p>
          <a:p>
            <a:pPr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What if ? .. 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The EHR “knows” what information the quality measure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will expect up fron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t?</a:t>
            </a: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The Quality Measure is represented in a format that the EHR can “consume” automatically</a:t>
            </a: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The Quality Measure definition is constrained to:</a:t>
            </a:r>
            <a:endParaRPr lang="en-US" dirty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A precise format</a:t>
            </a:r>
            <a:endParaRPr lang="en-US" dirty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A precise set of logical statements</a:t>
            </a:r>
            <a:endParaRPr lang="en-US" dirty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A precise set of terms and value sets</a:t>
            </a:r>
            <a:endParaRPr lang="en-US" dirty="0"/>
          </a:p>
          <a:p>
            <a:pPr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None/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Nirvana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9999"/>
              </a:buClr>
              <a:buFontTx/>
              <a:buChar char="•"/>
            </a:pPr>
            <a:endParaRPr lang="en-US" sz="2700" dirty="0" smtClean="0"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9999"/>
              </a:buClr>
              <a:buFontTx/>
              <a:buChar char="•"/>
            </a:pPr>
            <a:endParaRPr lang="en-US" sz="2700" dirty="0" smtClean="0"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9999"/>
              </a:buClr>
              <a:buFontTx/>
              <a:buChar char="•"/>
            </a:pPr>
            <a:endParaRPr lang="en-US" sz="2700" dirty="0" smtClean="0"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9999"/>
              </a:buClr>
              <a:buFontTx/>
              <a:buChar char="•"/>
            </a:pPr>
            <a:r>
              <a:rPr lang="en-US" sz="2700" dirty="0" smtClean="0">
                <a:latin typeface="Arial" pitchFamily="34" charset="0"/>
              </a:rPr>
              <a:t>Buddha described </a:t>
            </a:r>
            <a:r>
              <a:rPr lang="en-US" sz="2700" dirty="0">
                <a:latin typeface="Arial" pitchFamily="34" charset="0"/>
              </a:rPr>
              <a:t>nirvana as </a:t>
            </a:r>
            <a:r>
              <a:rPr lang="en-US" sz="2700" u="sng" dirty="0">
                <a:latin typeface="Arial" pitchFamily="34" charset="0"/>
              </a:rPr>
              <a:t>the perfect peace of the state of mind that is free from craving, anger and other afflictive </a:t>
            </a:r>
            <a:r>
              <a:rPr lang="en-US" sz="2700" u="sng" dirty="0" smtClean="0">
                <a:latin typeface="Arial" pitchFamily="34" charset="0"/>
              </a:rPr>
              <a:t>states</a:t>
            </a:r>
            <a:r>
              <a:rPr lang="en-US" sz="2700" dirty="0" smtClean="0">
                <a:latin typeface="Arial" pitchFamily="34" charset="0"/>
              </a:rPr>
              <a:t> (</a:t>
            </a:r>
            <a:r>
              <a:rPr lang="en-US" sz="2700" dirty="0" err="1" smtClean="0">
                <a:latin typeface="Arial" pitchFamily="34" charset="0"/>
              </a:rPr>
              <a:t>kilesa</a:t>
            </a:r>
            <a:r>
              <a:rPr lang="en-US" sz="2700" dirty="0" smtClean="0">
                <a:latin typeface="Arial" pitchFamily="34" charset="0"/>
              </a:rPr>
              <a:t>).</a:t>
            </a:r>
            <a:endParaRPr lang="en-US" sz="27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Improve Quality: Stakeholders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888" y="2508250"/>
            <a:ext cx="9209087" cy="430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The Collaborative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Collaborative for Performance Measure Integration with EHR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Systems</a:t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AMA</a:t>
            </a:r>
            <a:endParaRPr lang="en-US" dirty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NCQA</a:t>
            </a:r>
            <a:endParaRPr lang="en-US" dirty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EHRA</a:t>
            </a:r>
            <a:b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The Collaborative is comprised of a group of stakeholders — who have a </a:t>
            </a:r>
            <a:r>
              <a:rPr lang="en-US" sz="2200" u="sng" dirty="0">
                <a:solidFill>
                  <a:srgbClr val="000000"/>
                </a:solidFill>
                <a:latin typeface="Arial" pitchFamily="34" charset="0"/>
              </a:rPr>
              <a:t>shared goal of facilitating the integration of performance measures with EHR systems.</a:t>
            </a:r>
            <a:endParaRPr lang="en-US" dirty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Collaborative Tasks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Technical definition of a standard expression syntax for performance measures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definition</a:t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Work with NQF to define criteria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and an </a:t>
            </a: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editorial process by which appropriate measures would be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endorsed as “fit for EHRs”</a:t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ARRA Alignment – educate government leadership on the importance of this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initiative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as a keystone to the improvement of care delivery</a:t>
            </a:r>
            <a:endParaRPr lang="en-US" dirty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Technical Definition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Health Quality Measures Format draft specification: Htpp://www.hqmf.org</a:t>
            </a:r>
            <a:endParaRPr lang="en-US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>
                <a:solidFill>
                  <a:srgbClr val="000000"/>
                </a:solidFill>
                <a:latin typeface="Arial" pitchFamily="34" charset="0"/>
              </a:rPr>
              <a:t>NQF sponsorship of activities to move HQMF through standards process, IHE profile , HITSP Value Case</a:t>
            </a:r>
            <a:endParaRPr lang="en-US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20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20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endParaRPr lang="en-US" sz="270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4800" y="3886200"/>
            <a:ext cx="3135313" cy="132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Criteria and Editorial process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April 30 meeting in Washington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DC</a:t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Collaboration with National Quality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Forum</a:t>
            </a: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endParaRPr lang="en-US" sz="27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Collaboration with ONC</a:t>
            </a:r>
            <a:endParaRPr lang="en-US" dirty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3684588" y="304800"/>
            <a:ext cx="5499100" cy="492125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ARRA Alignment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1100138"/>
            <a:ext cx="5842000" cy="6510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Summary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Quality care is a key component of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ARRA</a:t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Electronic Health records CAN improve the quality of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care</a:t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Quality Measures can define the essential components of quality care .. 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So long as ..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Quality measures are expressed in a standard way ...</a:t>
            </a: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Quality measures can be automatically consumed and leveraged by EHRs .. </a:t>
            </a:r>
            <a:endParaRPr lang="en-US" dirty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200" dirty="0">
              <a:solidFill>
                <a:srgbClr val="000000"/>
              </a:solidFill>
              <a:latin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Quality Measures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Goal:  </a:t>
            </a:r>
            <a:r>
              <a:rPr lang="en-US" sz="3600" u="sng" dirty="0" smtClean="0">
                <a:solidFill>
                  <a:srgbClr val="000000"/>
                </a:solidFill>
                <a:latin typeface="Arial" pitchFamily="34" charset="0"/>
              </a:rPr>
              <a:t>Improve the Quality of Care</a:t>
            </a:r>
          </a:p>
          <a:p>
            <a:pPr lvl="2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Arial" pitchFamily="34" charset="0"/>
              </a:rPr>
              <a:t>“RESPECT what we INSPECT”</a:t>
            </a:r>
            <a:endParaRPr lang="en-US" sz="32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Quality </a:t>
            </a:r>
            <a:r>
              <a:rPr lang="en-US" sz="3600" dirty="0">
                <a:solidFill>
                  <a:srgbClr val="000000"/>
                </a:solidFill>
                <a:latin typeface="Arial" pitchFamily="34" charset="0"/>
              </a:rPr>
              <a:t>Measures </a:t>
            </a: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/ Performance </a:t>
            </a: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easures</a:t>
            </a:r>
            <a:endParaRPr lang="en-US" dirty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 dirty="0">
                <a:solidFill>
                  <a:srgbClr val="000000"/>
                </a:solidFill>
                <a:latin typeface="Arial" pitchFamily="34" charset="0"/>
              </a:rPr>
              <a:t>Historically based on retrospective review of paper charts</a:t>
            </a:r>
            <a:endParaRPr lang="en-US" dirty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3100" dirty="0" smtClean="0">
                <a:solidFill>
                  <a:srgbClr val="000000"/>
                </a:solidFill>
                <a:latin typeface="Arial" pitchFamily="34" charset="0"/>
              </a:rPr>
              <a:t>Try to </a:t>
            </a:r>
            <a:r>
              <a:rPr lang="en-US" sz="3100" dirty="0">
                <a:solidFill>
                  <a:srgbClr val="000000"/>
                </a:solidFill>
                <a:latin typeface="Arial" pitchFamily="34" charset="0"/>
              </a:rPr>
              <a:t>capture evidence of providers’ ability to follow </a:t>
            </a:r>
            <a:r>
              <a:rPr lang="en-US" sz="3100" dirty="0" smtClean="0">
                <a:solidFill>
                  <a:srgbClr val="000000"/>
                </a:solidFill>
                <a:latin typeface="Arial" pitchFamily="34" charset="0"/>
              </a:rPr>
              <a:t>guidelines – presumably based on best practices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1066800"/>
            <a:ext cx="9055100" cy="830263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Quality Measure Developers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52450" y="2166938"/>
            <a:ext cx="9055100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pitchFamily="34" charset="0"/>
              </a:rPr>
              <a:t>American Medical Association (AMA)</a:t>
            </a:r>
            <a:endParaRPr lang="en-US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pitchFamily="34" charset="0"/>
              </a:rPr>
              <a:t>National Committee for Quality Assurance (NCQA)</a:t>
            </a:r>
            <a:endParaRPr lang="en-US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pitchFamily="34" charset="0"/>
              </a:rPr>
              <a:t>Centers for Medicaid and Medicare Services (CMS)</a:t>
            </a:r>
            <a:endParaRPr lang="en-US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pitchFamily="34" charset="0"/>
              </a:rPr>
              <a:t>Health Insurers </a:t>
            </a:r>
            <a:endParaRPr lang="en-US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pitchFamily="34" charset="0"/>
              </a:rPr>
              <a:t>The Joint Commission</a:t>
            </a:r>
            <a:endParaRPr lang="en-US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>
                <a:solidFill>
                  <a:srgbClr val="000000"/>
                </a:solidFill>
                <a:latin typeface="Arial" pitchFamily="34" charset="0"/>
              </a:rPr>
              <a:t>Provider Organizations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1066800"/>
            <a:ext cx="9055100" cy="830263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 dirty="0">
                <a:solidFill>
                  <a:srgbClr val="000000"/>
                </a:solidFill>
                <a:latin typeface="Arial" pitchFamily="34" charset="0"/>
              </a:rPr>
              <a:t>Quality Measure </a:t>
            </a:r>
            <a:r>
              <a:rPr lang="en-US" sz="4900" u="sng" dirty="0">
                <a:solidFill>
                  <a:srgbClr val="000000"/>
                </a:solidFill>
                <a:latin typeface="Arial" pitchFamily="34" charset="0"/>
              </a:rPr>
              <a:t>Consumers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52450" y="2166938"/>
            <a:ext cx="9055100" cy="368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</a:pPr>
            <a:endParaRPr lang="en-US" sz="36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</a:rPr>
              <a:t>Care </a:t>
            </a:r>
            <a:r>
              <a:rPr lang="en-US" sz="3600" dirty="0">
                <a:solidFill>
                  <a:srgbClr val="000000"/>
                </a:solidFill>
                <a:latin typeface="Arial" pitchFamily="34" charset="0"/>
              </a:rPr>
              <a:t>Delivery Organizations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dirty="0">
                <a:solidFill>
                  <a:srgbClr val="000000"/>
                </a:solidFill>
                <a:latin typeface="Arial" pitchFamily="34" charset="0"/>
              </a:rPr>
              <a:t>Consumer groups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dirty="0">
                <a:solidFill>
                  <a:srgbClr val="000000"/>
                </a:solidFill>
                <a:latin typeface="Arial" pitchFamily="34" charset="0"/>
              </a:rPr>
              <a:t>Health Insurers 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600" dirty="0">
                <a:solidFill>
                  <a:srgbClr val="000000"/>
                </a:solidFill>
                <a:latin typeface="Arial" pitchFamily="34" charset="0"/>
              </a:rPr>
              <a:t>Individual patients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Paper Medical Records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2624138"/>
            <a:ext cx="6435725" cy="4192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Paper Medical Records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Quality Measure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:</a:t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Did all diabetics get a foot exam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?</a:t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marL="1257300" lvl="3" indent="-2286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Create audit tool</a:t>
            </a:r>
            <a:endParaRPr lang="en-US" dirty="0"/>
          </a:p>
          <a:p>
            <a:pPr marL="1257300" lvl="3" indent="-2286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A Human </a:t>
            </a: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manually reviews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records </a:t>
            </a:r>
            <a:endParaRPr lang="en-US" dirty="0"/>
          </a:p>
          <a:p>
            <a:pPr marL="1714500" lvl="4" indent="-2286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Is this patient a diabetic?</a:t>
            </a:r>
            <a:endParaRPr lang="en-US" dirty="0"/>
          </a:p>
          <a:p>
            <a:pPr marL="1714500" lvl="4" indent="-2286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US" sz="2200" dirty="0">
                <a:solidFill>
                  <a:srgbClr val="000000"/>
                </a:solidFill>
                <a:latin typeface="Arial" pitchFamily="34" charset="0"/>
              </a:rPr>
              <a:t>Is there evidence of a foot exam</a:t>
            </a: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?</a:t>
            </a:r>
            <a:b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Human abstracts the scribbles on paper and </a:t>
            </a:r>
            <a:r>
              <a:rPr lang="en-US" sz="2700" u="sng" dirty="0" smtClean="0">
                <a:solidFill>
                  <a:srgbClr val="000000"/>
                </a:solidFill>
                <a:latin typeface="Arial" pitchFamily="34" charset="0"/>
              </a:rPr>
              <a:t>creates </a:t>
            </a:r>
            <a:r>
              <a:rPr lang="en-US" sz="2700" u="sng" dirty="0">
                <a:solidFill>
                  <a:srgbClr val="000000"/>
                </a:solidFill>
                <a:latin typeface="Arial" pitchFamily="34" charset="0"/>
              </a:rPr>
              <a:t>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Electronic Health records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8138" y="2540000"/>
            <a:ext cx="9399587" cy="431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Electronic Health Record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May not represent “diabetes”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consistently</a:t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May not represent “foot exam” consistently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May not represent “smoking cessation counseling for 10 minutes”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consistently</a:t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Requires “mapping” of concepts to the metrics of quality measures for retrospective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06450" y="1404938"/>
            <a:ext cx="8547100" cy="11699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900">
                <a:solidFill>
                  <a:srgbClr val="000000"/>
                </a:solidFill>
                <a:latin typeface="Arial" pitchFamily="34" charset="0"/>
              </a:rPr>
              <a:t>Quality Measures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2573338"/>
            <a:ext cx="9055100" cy="4183062"/>
          </a:xfrm>
        </p:spPr>
        <p:txBody>
          <a:bodyPr lIns="0" tIns="0" rIns="0" bIns="0"/>
          <a:lstStyle/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Are published in word processing documents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May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use </a:t>
            </a: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ambiguous terms </a:t>
            </a:r>
            <a:endParaRPr lang="en-US" sz="27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2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Arial" pitchFamily="34" charset="0"/>
              </a:rPr>
              <a:t>“Diabetes”</a:t>
            </a:r>
          </a:p>
          <a:p>
            <a:pPr lvl="2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Arial" pitchFamily="34" charset="0"/>
              </a:rPr>
              <a:t>“Smoking cessation counseling”</a:t>
            </a:r>
          </a:p>
          <a:p>
            <a:pPr lvl="2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Arial" pitchFamily="34" charset="0"/>
              </a:rPr>
              <a:t>“Comfort Measures”</a:t>
            </a:r>
            <a:r>
              <a:rPr lang="en-US" sz="2300" dirty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2300" dirty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May refer to data that isn’t captured in the EHR at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all</a:t>
            </a:r>
            <a:r>
              <a:rPr lang="en-US" sz="2300" dirty="0" smtClean="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n-US" sz="2300" dirty="0" smtClean="0">
                <a:solidFill>
                  <a:srgbClr val="000000"/>
                </a:solidFill>
                <a:latin typeface="Arial" pitchFamily="34" charset="0"/>
              </a:rPr>
            </a:br>
            <a:endParaRPr lang="en-US" dirty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Arial" pitchFamily="34" charset="0"/>
              </a:rPr>
              <a:t>Include imprecise logical </a:t>
            </a:r>
            <a:r>
              <a:rPr lang="en-US" sz="2700" dirty="0" smtClean="0">
                <a:solidFill>
                  <a:srgbClr val="000000"/>
                </a:solidFill>
                <a:latin typeface="Arial" pitchFamily="34" charset="0"/>
              </a:rPr>
              <a:t>statements.  Logic not enforced by Microsoft Word.</a:t>
            </a: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325</Words>
  <Application>Microsoft Office PowerPoint</Application>
  <PresentationFormat>Custom</PresentationFormat>
  <Paragraphs>107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Quality Measures in Electronic Health records</vt:lpstr>
      <vt:lpstr>Quality Measures</vt:lpstr>
      <vt:lpstr>Quality Measure Developers</vt:lpstr>
      <vt:lpstr>Quality Measure Consumers</vt:lpstr>
      <vt:lpstr>Paper Medical Records</vt:lpstr>
      <vt:lpstr>Paper Medical Records</vt:lpstr>
      <vt:lpstr>Electronic Health records</vt:lpstr>
      <vt:lpstr>Electronic Health Record</vt:lpstr>
      <vt:lpstr>Quality Measures</vt:lpstr>
      <vt:lpstr>300+ Electronic Health Record Vendors in USA – How do we incorporate Quality Measures?</vt:lpstr>
      <vt:lpstr>What if ? .. </vt:lpstr>
      <vt:lpstr>Nirvana</vt:lpstr>
      <vt:lpstr>Improve Quality: Stakeholders</vt:lpstr>
      <vt:lpstr>The Collaborative</vt:lpstr>
      <vt:lpstr>Collaborative Tasks</vt:lpstr>
      <vt:lpstr>Technical Definition</vt:lpstr>
      <vt:lpstr>Criteria and Editorial process</vt:lpstr>
      <vt:lpstr>ARRA Alignment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Jacob Reider, MD</cp:lastModifiedBy>
  <cp:revision>10</cp:revision>
  <dcterms:created xsi:type="dcterms:W3CDTF">2004-05-06T09:28:21Z</dcterms:created>
  <dcterms:modified xsi:type="dcterms:W3CDTF">2009-05-22T14:23:01Z</dcterms:modified>
</cp:coreProperties>
</file>