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pn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46"/>
  </p:notesMasterIdLst>
  <p:sldIdLst>
    <p:sldId id="256" r:id="rId3"/>
    <p:sldId id="262" r:id="rId4"/>
    <p:sldId id="257" r:id="rId5"/>
    <p:sldId id="316" r:id="rId6"/>
    <p:sldId id="264" r:id="rId7"/>
    <p:sldId id="266" r:id="rId8"/>
    <p:sldId id="284" r:id="rId9"/>
    <p:sldId id="268" r:id="rId10"/>
    <p:sldId id="269" r:id="rId11"/>
    <p:sldId id="285" r:id="rId12"/>
    <p:sldId id="312" r:id="rId13"/>
    <p:sldId id="313" r:id="rId14"/>
    <p:sldId id="310" r:id="rId15"/>
    <p:sldId id="288" r:id="rId16"/>
    <p:sldId id="272" r:id="rId17"/>
    <p:sldId id="275" r:id="rId18"/>
    <p:sldId id="276" r:id="rId19"/>
    <p:sldId id="277" r:id="rId20"/>
    <p:sldId id="317" r:id="rId21"/>
    <p:sldId id="279" r:id="rId22"/>
    <p:sldId id="278" r:id="rId23"/>
    <p:sldId id="280" r:id="rId24"/>
    <p:sldId id="281" r:id="rId25"/>
    <p:sldId id="282" r:id="rId26"/>
    <p:sldId id="286" r:id="rId27"/>
    <p:sldId id="289" r:id="rId28"/>
    <p:sldId id="315" r:id="rId29"/>
    <p:sldId id="291" r:id="rId30"/>
    <p:sldId id="306" r:id="rId31"/>
    <p:sldId id="307" r:id="rId32"/>
    <p:sldId id="308" r:id="rId33"/>
    <p:sldId id="293" r:id="rId34"/>
    <p:sldId id="318" r:id="rId35"/>
    <p:sldId id="319" r:id="rId36"/>
    <p:sldId id="296" r:id="rId37"/>
    <p:sldId id="320" r:id="rId38"/>
    <p:sldId id="300" r:id="rId39"/>
    <p:sldId id="321" r:id="rId40"/>
    <p:sldId id="302" r:id="rId41"/>
    <p:sldId id="304" r:id="rId42"/>
    <p:sldId id="311" r:id="rId43"/>
    <p:sldId id="297" r:id="rId44"/>
    <p:sldId id="309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262"/>
            <p14:sldId id="257"/>
            <p14:sldId id="316"/>
            <p14:sldId id="264"/>
            <p14:sldId id="266"/>
            <p14:sldId id="284"/>
            <p14:sldId id="268"/>
            <p14:sldId id="269"/>
            <p14:sldId id="285"/>
            <p14:sldId id="312"/>
            <p14:sldId id="313"/>
            <p14:sldId id="310"/>
            <p14:sldId id="288"/>
            <p14:sldId id="272"/>
            <p14:sldId id="275"/>
            <p14:sldId id="276"/>
            <p14:sldId id="277"/>
            <p14:sldId id="317"/>
            <p14:sldId id="279"/>
            <p14:sldId id="278"/>
            <p14:sldId id="280"/>
            <p14:sldId id="281"/>
            <p14:sldId id="282"/>
            <p14:sldId id="286"/>
            <p14:sldId id="289"/>
            <p14:sldId id="315"/>
            <p14:sldId id="291"/>
            <p14:sldId id="306"/>
            <p14:sldId id="307"/>
            <p14:sldId id="308"/>
            <p14:sldId id="293"/>
            <p14:sldId id="318"/>
            <p14:sldId id="319"/>
            <p14:sldId id="296"/>
            <p14:sldId id="320"/>
            <p14:sldId id="300"/>
            <p14:sldId id="321"/>
            <p14:sldId id="302"/>
            <p14:sldId id="304"/>
            <p14:sldId id="311"/>
            <p14:sldId id="297"/>
            <p14:sldId id="309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Developing release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1215081640026087E-2"/>
          <c:y val="0.12500751178548666"/>
          <c:w val="0.77170465747422989"/>
          <c:h val="0.7406619921661568"/>
        </c:manualLayout>
      </c:layout>
      <c:lineChart>
        <c:grouping val="standard"/>
        <c:varyColors val="0"/>
        <c:ser>
          <c:idx val="0"/>
          <c:order val="0"/>
          <c:tx>
            <c:strRef>
              <c:f>'burndown chart for project'!$B$4</c:f>
              <c:strCache>
                <c:ptCount val="1"/>
                <c:pt idx="0">
                  <c:v>Estimated (days)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project'!$C$4:$G$4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34</c:v>
                </c:pt>
                <c:pt idx="3">
                  <c:v>6</c:v>
                </c:pt>
                <c:pt idx="4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'burndown chart for project'!$B$5</c:f>
              <c:strCache>
                <c:ptCount val="1"/>
                <c:pt idx="0">
                  <c:v>Actual (days)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project'!$C$5:$G$5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23</c:v>
                </c:pt>
                <c:pt idx="3">
                  <c:v>3</c:v>
                </c:pt>
                <c:pt idx="4">
                  <c:v>-1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215650088"/>
        <c:axId val="215647344"/>
      </c:lineChart>
      <c:catAx>
        <c:axId val="2156500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</a:t>
                </a:r>
                <a:r>
                  <a:rPr lang="en-US" baseline="0"/>
                  <a:t> of project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83504841647498851"/>
              <c:y val="0.853603170784813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5647344"/>
        <c:crosses val="autoZero"/>
        <c:auto val="1"/>
        <c:lblAlgn val="ctr"/>
        <c:lblOffset val="100"/>
        <c:noMultiLvlLbl val="0"/>
      </c:catAx>
      <c:valAx>
        <c:axId val="2156473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3.2295276915652114E-2"/>
              <c:y val="3.490678355927158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5650088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solidFill>
            <a:schemeClr val="accent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Effort evaluation of HTC Team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0555555555555555E-2"/>
          <c:y val="0.21747703412073491"/>
          <c:w val="0.93888888888888888"/>
          <c:h val="0.6488418635170604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'Effort evaluation'!$C$11:$G$11</c:f>
              <c:strCache>
                <c:ptCount val="5"/>
                <c:pt idx="0">
                  <c:v>Hung</c:v>
                </c:pt>
                <c:pt idx="1">
                  <c:v>Han</c:v>
                </c:pt>
                <c:pt idx="2">
                  <c:v>Tan</c:v>
                </c:pt>
                <c:pt idx="3">
                  <c:v>Chuong</c:v>
                </c:pt>
                <c:pt idx="4">
                  <c:v>Hoang</c:v>
                </c:pt>
              </c:strCache>
            </c:strRef>
          </c:cat>
          <c:val>
            <c:numRef>
              <c:f>'Effort evaluation'!$C$12:$G$12</c:f>
              <c:numCache>
                <c:formatCode>General</c:formatCode>
                <c:ptCount val="5"/>
                <c:pt idx="0">
                  <c:v>182</c:v>
                </c:pt>
                <c:pt idx="1">
                  <c:v>173.25</c:v>
                </c:pt>
                <c:pt idx="2">
                  <c:v>174.5</c:v>
                </c:pt>
                <c:pt idx="3">
                  <c:v>142</c:v>
                </c:pt>
                <c:pt idx="4">
                  <c:v>146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1.xls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35" y="103906"/>
            <a:ext cx="2279209" cy="2146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536" y="1838373"/>
            <a:ext cx="10515600" cy="2387600"/>
          </a:xfrm>
        </p:spPr>
        <p:txBody>
          <a:bodyPr/>
          <a:lstStyle/>
          <a:p>
            <a:pPr algn="ctr"/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KFC VIETNAM ORDER SYSTEM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11337" y="6272011"/>
            <a:ext cx="1980663" cy="58598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2176530" y="429545"/>
            <a:ext cx="8525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DUY TAN UNIVERSITY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7537" y="1222292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INTERNATIONAL SCHOOL</a:t>
            </a: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244736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6013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MILESTONES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119" y="1934241"/>
            <a:ext cx="8970893" cy="3635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008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1148295" cy="1208868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BURNDOWN CHART OF DEVELOPING RELEASE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887335"/>
              </p:ext>
            </p:extLst>
          </p:nvPr>
        </p:nvGraphicFramePr>
        <p:xfrm>
          <a:off x="927847" y="1345825"/>
          <a:ext cx="10690412" cy="4926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2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itchFamily="34" charset="0"/>
                <a:cs typeface="Tahoma" pitchFamily="34" charset="0"/>
              </a:rPr>
              <a:t>EFFORT </a:t>
            </a:r>
            <a:r>
              <a:rPr lang="en-US" b="1" dirty="0" smtClean="0">
                <a:latin typeface="Tahoma" pitchFamily="34" charset="0"/>
                <a:cs typeface="Tahoma" pitchFamily="34" charset="0"/>
              </a:rPr>
              <a:t>EVALUATION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473010"/>
              </p:ext>
            </p:extLst>
          </p:nvPr>
        </p:nvGraphicFramePr>
        <p:xfrm>
          <a:off x="1680882" y="1559859"/>
          <a:ext cx="7839636" cy="3751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1427123"/>
              </p:ext>
            </p:extLst>
          </p:nvPr>
        </p:nvGraphicFramePr>
        <p:xfrm>
          <a:off x="1662953" y="5432612"/>
          <a:ext cx="7871012" cy="973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Worksheet" r:id="rId4" imgW="4724349" imgH="666544" progId="Excel.Sheet.12">
                  <p:embed/>
                </p:oleObj>
              </mc:Choice>
              <mc:Fallback>
                <p:oleObj name="Worksheet" r:id="rId4" imgW="4724349" imgH="66654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62953" y="5432612"/>
                        <a:ext cx="7871012" cy="973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07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03903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242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138" y="2406202"/>
            <a:ext cx="89154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11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4351338"/>
          </a:xfrm>
        </p:spPr>
        <p:txBody>
          <a:bodyPr>
            <a:normAutofit/>
          </a:bodyPr>
          <a:lstStyle/>
          <a:p>
            <a:r>
              <a:rPr lang="en-US" sz="3500" b="1" dirty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Business </a:t>
            </a:r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constraints: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begins from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March 8th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 14th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members.</a:t>
            </a: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product follows customer’s requirements.</a:t>
            </a:r>
            <a:endParaRPr lang="en-US" sz="2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085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1" y="1350008"/>
            <a:ext cx="10515600" cy="55079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Technical constraints:</a:t>
            </a:r>
            <a:r>
              <a:rPr lang="en-US" sz="3200" b="1" dirty="0" smtClean="0"/>
              <a:t> </a:t>
            </a:r>
          </a:p>
          <a:p>
            <a:pPr marL="971550" lvl="1" indent="-285750"/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Microsoft Visual Studio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2012, MySQL Server 5.1.57 , Eclipse with Android SDK.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: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Internet.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OS: Windows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SP3/ 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Vista/ 7 /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8.</a:t>
            </a: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Tool: .NET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3.5+ , Java Runtime Environment, Android 3.0.3 or higher.</a:t>
            </a: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hardware: Ram: Min 512M, HDD: Min 40GB, CPU: Intel or AMD.</a:t>
            </a:r>
          </a:p>
          <a:p>
            <a:pPr lvl="1" indent="0">
              <a:buNone/>
            </a:pP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26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fontScale="85000" lnSpcReduction="2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requirements: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 Side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Registration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in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Profile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 Map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Search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Ordering the dish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Favorite List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Cart Management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51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requirements: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Side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 Management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Cities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Policies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Branch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66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4012" y="14522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Quality Attribute: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Availability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Performance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Security 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184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System Context Diagram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6" name="Picture 5" descr="C:\Users\Hung\Desktop\Context Diagram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622" y="1437781"/>
            <a:ext cx="7974986" cy="3455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883616" y="5122286"/>
            <a:ext cx="4190999" cy="14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C&amp;C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50851" y="1585856"/>
            <a:ext cx="10402950" cy="44518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9253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MODULE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7" name="Picture 6" descr="C:\Users\Hung\Desktop\Module View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03" y="1583110"/>
            <a:ext cx="7509062" cy="4535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424" y="2835843"/>
            <a:ext cx="4161467" cy="152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ALLOCATION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7" name="Picture 6" descr="C:\Users\Hung\Desktop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86" y="1612005"/>
            <a:ext cx="6696635" cy="5003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Hung\Desktop\Captur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03" y="2633101"/>
            <a:ext cx="4751015" cy="21943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20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576918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475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 txBox="1">
            <a:spLocks/>
          </p:cNvSpPr>
          <p:nvPr/>
        </p:nvSpPr>
        <p:spPr>
          <a:xfrm>
            <a:off x="2241882" y="6346416"/>
            <a:ext cx="7804460" cy="3659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: Entity relationship diagram of TFW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Entity 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diagram of 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KFC Vietnam Order System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963279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495" y="1340511"/>
            <a:ext cx="7763847" cy="502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RELATION DIAGRAM MODEL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254627" y="6272011"/>
            <a:ext cx="5448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 diagram model of KFC Vietnam Order System</a:t>
            </a:r>
            <a:endParaRPr lang="en-US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65" y="1343259"/>
            <a:ext cx="5799054" cy="493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101354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HTVN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94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TYPES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165" y="2067672"/>
            <a:ext cx="4167753" cy="435133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Unit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Regression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Acceptance testing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860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97" y="2216426"/>
            <a:ext cx="1143071" cy="15240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83985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2: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Toan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Vo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26432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1: Son Van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LIST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485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REPORT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18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69302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32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1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Integrating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 and applying</a:t>
            </a: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Understanding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XP process, role of team's members, arising problem, work together</a:t>
            </a: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Learning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to communicate with customers</a:t>
            </a: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7869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Writing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documents</a:t>
            </a: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Analyzing, designing and coding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made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simultaneously</a:t>
            </a: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Meeting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mentor </a:t>
            </a: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Completing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on time</a:t>
            </a:r>
            <a:r>
              <a:rPr lang="en-US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852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6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6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rule for process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assessments.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got trouble in XP process.</a:t>
            </a: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hoosing project.</a:t>
            </a:r>
          </a:p>
          <a:p>
            <a:pPr marL="1138238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70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4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6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6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team less than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process’s requirement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behind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progress to mentor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3418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887207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Adequate understanding of business drivers and System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Architecture.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XP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 project.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mentor.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94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6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887207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work help us to promote the full potential of each member.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 thinking, and know how an actual software engineer must do, what actual skills?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 communication. 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236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4" y="1955900"/>
            <a:ext cx="107493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Getting troubles when writing technical documents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conflicting happen between team’s members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ime.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experience.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 do not often work with team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189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456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519056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566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528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/>
          <a:lstStyle/>
          <a:p>
            <a:pPr algn="ctr"/>
            <a:r>
              <a:rPr lang="en-US" sz="9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YOU!</a:t>
            </a:r>
            <a:endParaRPr lang="en-US" sz="9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548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307" y="2323166"/>
            <a:ext cx="9811870" cy="4351338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 &amp; ANSWER</a:t>
            </a:r>
            <a:endParaRPr lang="en-US" sz="6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243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Roles of team members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213873"/>
              </p:ext>
            </p:extLst>
          </p:nvPr>
        </p:nvGraphicFramePr>
        <p:xfrm>
          <a:off x="1764406" y="1331891"/>
          <a:ext cx="7572778" cy="555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389"/>
                <a:gridCol w="3786389"/>
              </a:tblGrid>
              <a:tr h="525048"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Role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Participant(s)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Mentor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 Van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Phan</a:t>
                      </a:r>
                      <a:endParaRPr lang="en-US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team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leader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 Phi Cao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Programmer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Thanh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Thuy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835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Thanh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Thuy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Vu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Xuan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608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Thanh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Thuy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Vu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Xuan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0330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Analyst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Thanh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Thuy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Vu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Xuan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GOALS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434" y="1825625"/>
            <a:ext cx="11025189" cy="4351338"/>
          </a:xfrm>
        </p:spPr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XP process and follow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process.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how to write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what and how to communicate between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a product follow customer’s requirement.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129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19094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2198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IDEAS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Customers view and order KFC’s dishes from anywhere within a radius of 20km from 9am to 9pm.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Saving time for customers.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KFC Vietnam Stores can handle their order and expand their market share on android device.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05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Process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73271"/>
            <a:ext cx="10340662" cy="4971934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482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C4796A-9872-4AA6-868A-E1A52DAE5C9B}" vid="{226865FD-68E7-4897-9C2B-9A00B6BC8C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A4849AD-65CA-4CDD-87B0-7F56EA6DF7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0</TotalTime>
  <Words>858</Words>
  <Application>Microsoft Office PowerPoint</Application>
  <PresentationFormat>Widescreen</PresentationFormat>
  <Paragraphs>282</Paragraphs>
  <Slides>43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Segoe UI</vt:lpstr>
      <vt:lpstr>Segoe UI Light</vt:lpstr>
      <vt:lpstr>Tahoma</vt:lpstr>
      <vt:lpstr>Times New Roman</vt:lpstr>
      <vt:lpstr>Wingdings</vt:lpstr>
      <vt:lpstr>WelcomeDoc</vt:lpstr>
      <vt:lpstr>Worksheet</vt:lpstr>
      <vt:lpstr>KFC VIETNAM ORDER SYSTEM</vt:lpstr>
      <vt:lpstr>AGENDA</vt:lpstr>
      <vt:lpstr>TEAM INTRODUCTION</vt:lpstr>
      <vt:lpstr>TEAM MEMBERS</vt:lpstr>
      <vt:lpstr>Roles of team members</vt:lpstr>
      <vt:lpstr>TEAM GOALS</vt:lpstr>
      <vt:lpstr>AGENDA</vt:lpstr>
      <vt:lpstr>PROJECT IDEAS</vt:lpstr>
      <vt:lpstr>XP Process</vt:lpstr>
      <vt:lpstr>AGENDA</vt:lpstr>
      <vt:lpstr>MILESTONES</vt:lpstr>
      <vt:lpstr>BURNDOWN CHART OF DEVELOPING RELEASE</vt:lpstr>
      <vt:lpstr>EFFORT EVALUATION</vt:lpstr>
      <vt:lpstr>AGENDA</vt:lpstr>
      <vt:lpstr>Architectural Drivers</vt:lpstr>
      <vt:lpstr>Architectural Drivers</vt:lpstr>
      <vt:lpstr>Architectural Drivers</vt:lpstr>
      <vt:lpstr>Architectural Drivers</vt:lpstr>
      <vt:lpstr>Architectural Drivers</vt:lpstr>
      <vt:lpstr>Architectural Drivers</vt:lpstr>
      <vt:lpstr>System Context Diagram</vt:lpstr>
      <vt:lpstr>C&amp;C VIEW</vt:lpstr>
      <vt:lpstr>MODULE VIEW</vt:lpstr>
      <vt:lpstr>ALLOCATION VIEW</vt:lpstr>
      <vt:lpstr>AGENDA</vt:lpstr>
      <vt:lpstr>DATABASE DESIGN</vt:lpstr>
      <vt:lpstr>RELATION DIAGRAM MODEL</vt:lpstr>
      <vt:lpstr>AGENDA</vt:lpstr>
      <vt:lpstr>TEST TYPES</vt:lpstr>
      <vt:lpstr>TEST LIST</vt:lpstr>
      <vt:lpstr>TEST REPORT</vt:lpstr>
      <vt:lpstr>AGENDA</vt:lpstr>
      <vt:lpstr>Reflection 1</vt:lpstr>
      <vt:lpstr>Reflection 2</vt:lpstr>
      <vt:lpstr>Reflection 3</vt:lpstr>
      <vt:lpstr>Reflection 4</vt:lpstr>
      <vt:lpstr>Reflection 5</vt:lpstr>
      <vt:lpstr>Reflection 6</vt:lpstr>
      <vt:lpstr>Reflection 7</vt:lpstr>
      <vt:lpstr>AGENDA</vt:lpstr>
      <vt:lpstr>DEMONSTRATION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2012-12-28T01:41:00Z</dcterms:created>
  <dcterms:modified xsi:type="dcterms:W3CDTF">2013-05-15T15:28:00Z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