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.jpg" ContentType="image/png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46"/>
  </p:notesMasterIdLst>
  <p:sldIdLst>
    <p:sldId id="256" r:id="rId3"/>
    <p:sldId id="262" r:id="rId4"/>
    <p:sldId id="257" r:id="rId5"/>
    <p:sldId id="316" r:id="rId6"/>
    <p:sldId id="264" r:id="rId7"/>
    <p:sldId id="266" r:id="rId8"/>
    <p:sldId id="284" r:id="rId9"/>
    <p:sldId id="268" r:id="rId10"/>
    <p:sldId id="269" r:id="rId11"/>
    <p:sldId id="285" r:id="rId12"/>
    <p:sldId id="312" r:id="rId13"/>
    <p:sldId id="313" r:id="rId14"/>
    <p:sldId id="310" r:id="rId15"/>
    <p:sldId id="288" r:id="rId16"/>
    <p:sldId id="272" r:id="rId17"/>
    <p:sldId id="275" r:id="rId18"/>
    <p:sldId id="276" r:id="rId19"/>
    <p:sldId id="277" r:id="rId20"/>
    <p:sldId id="317" r:id="rId21"/>
    <p:sldId id="279" r:id="rId22"/>
    <p:sldId id="278" r:id="rId23"/>
    <p:sldId id="280" r:id="rId24"/>
    <p:sldId id="281" r:id="rId25"/>
    <p:sldId id="282" r:id="rId26"/>
    <p:sldId id="286" r:id="rId27"/>
    <p:sldId id="289" r:id="rId28"/>
    <p:sldId id="315" r:id="rId29"/>
    <p:sldId id="291" r:id="rId30"/>
    <p:sldId id="306" r:id="rId31"/>
    <p:sldId id="307" r:id="rId32"/>
    <p:sldId id="308" r:id="rId33"/>
    <p:sldId id="293" r:id="rId34"/>
    <p:sldId id="292" r:id="rId35"/>
    <p:sldId id="295" r:id="rId36"/>
    <p:sldId id="296" r:id="rId37"/>
    <p:sldId id="298" r:id="rId38"/>
    <p:sldId id="300" r:id="rId39"/>
    <p:sldId id="301" r:id="rId40"/>
    <p:sldId id="302" r:id="rId41"/>
    <p:sldId id="304" r:id="rId42"/>
    <p:sldId id="311" r:id="rId43"/>
    <p:sldId id="297" r:id="rId44"/>
    <p:sldId id="309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E75E278A-FF0E-49A4-B170-79828D63BBAD}">
          <p14:sldIdLst>
            <p14:sldId id="256"/>
          </p14:sldIdLst>
        </p14:section>
        <p14:section name="Design, Impress, Work Together" id="{B9B51309-D148-4332-87C2-07BE32FBCA3B}">
          <p14:sldIdLst>
            <p14:sldId id="262"/>
            <p14:sldId id="257"/>
            <p14:sldId id="316"/>
            <p14:sldId id="264"/>
            <p14:sldId id="266"/>
            <p14:sldId id="284"/>
            <p14:sldId id="268"/>
            <p14:sldId id="269"/>
            <p14:sldId id="285"/>
            <p14:sldId id="312"/>
            <p14:sldId id="313"/>
            <p14:sldId id="310"/>
            <p14:sldId id="288"/>
            <p14:sldId id="272"/>
            <p14:sldId id="275"/>
            <p14:sldId id="276"/>
            <p14:sldId id="277"/>
            <p14:sldId id="317"/>
            <p14:sldId id="279"/>
            <p14:sldId id="278"/>
            <p14:sldId id="280"/>
            <p14:sldId id="281"/>
            <p14:sldId id="282"/>
            <p14:sldId id="286"/>
            <p14:sldId id="289"/>
            <p14:sldId id="315"/>
            <p14:sldId id="291"/>
            <p14:sldId id="306"/>
            <p14:sldId id="307"/>
            <p14:sldId id="308"/>
            <p14:sldId id="293"/>
            <p14:sldId id="292"/>
            <p14:sldId id="295"/>
            <p14:sldId id="296"/>
            <p14:sldId id="298"/>
            <p14:sldId id="300"/>
            <p14:sldId id="301"/>
            <p14:sldId id="302"/>
            <p14:sldId id="304"/>
            <p14:sldId id="311"/>
            <p14:sldId id="297"/>
            <p14:sldId id="309"/>
          </p14:sldIdLst>
        </p14:section>
        <p14:section name="Learn More" id="{2CC34DB2-6590-42C0-AD4B-A04C606018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B4A6"/>
    <a:srgbClr val="734F29"/>
    <a:srgbClr val="D24726"/>
    <a:srgbClr val="DD462F"/>
    <a:srgbClr val="AEB785"/>
    <a:srgbClr val="EFD5A2"/>
    <a:srgbClr val="3B3026"/>
    <a:srgbClr val="ECE1CA"/>
    <a:srgbClr val="79553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34" autoAdjust="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Capstone\Capstone%202_HTC%20Team_KFC%20Vietnam%20order%20system\KFC%20VIETNAM%20ORDER%20SYSTEM%20RELEASE%202\16.Burndown%20chart\Burndown%20char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Capstone\Capstone%202_HTC%20Team_KFC%20Vietnam%20order%20system\KFC%20VIETNAM%20ORDER%20SYSTEM%20RELEASE%202\16.Burndown%20chart\Burndown%20char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cap="none" spc="2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Developing release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cap="none" spc="20" baseline="0">
              <a:solidFill>
                <a:schemeClr val="dk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1215081640026087E-2"/>
          <c:y val="0.12500751178548666"/>
          <c:w val="0.77170465747422989"/>
          <c:h val="0.7406619921661568"/>
        </c:manualLayout>
      </c:layout>
      <c:lineChart>
        <c:grouping val="standard"/>
        <c:varyColors val="0"/>
        <c:ser>
          <c:idx val="0"/>
          <c:order val="0"/>
          <c:tx>
            <c:strRef>
              <c:f>'burndown chart for project'!$B$4</c:f>
              <c:strCache>
                <c:ptCount val="1"/>
                <c:pt idx="0">
                  <c:v>Estimated (days)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'burndown chart for project'!$C$3:$G$3</c:f>
              <c:strCache>
                <c:ptCount val="5"/>
                <c:pt idx="0">
                  <c:v>Projected</c:v>
                </c:pt>
                <c:pt idx="1">
                  <c:v> Project initiation</c:v>
                </c:pt>
                <c:pt idx="2">
                  <c:v>End of release 1</c:v>
                </c:pt>
                <c:pt idx="3">
                  <c:v>End of release 2</c:v>
                </c:pt>
                <c:pt idx="4">
                  <c:v>Maintenance &amp; release</c:v>
                </c:pt>
              </c:strCache>
            </c:strRef>
          </c:cat>
          <c:val>
            <c:numRef>
              <c:f>'burndown chart for project'!$C$4:$G$4</c:f>
              <c:numCache>
                <c:formatCode>General</c:formatCode>
                <c:ptCount val="5"/>
                <c:pt idx="0">
                  <c:v>67</c:v>
                </c:pt>
                <c:pt idx="1">
                  <c:v>54</c:v>
                </c:pt>
                <c:pt idx="2">
                  <c:v>34</c:v>
                </c:pt>
                <c:pt idx="3">
                  <c:v>6</c:v>
                </c:pt>
                <c:pt idx="4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'burndown chart for project'!$B$5</c:f>
              <c:strCache>
                <c:ptCount val="1"/>
                <c:pt idx="0">
                  <c:v>Actual (days)</c:v>
                </c:pt>
              </c:strCache>
            </c:strRef>
          </c:tx>
          <c:spPr>
            <a:ln w="22225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'burndown chart for project'!$C$3:$G$3</c:f>
              <c:strCache>
                <c:ptCount val="5"/>
                <c:pt idx="0">
                  <c:v>Projected</c:v>
                </c:pt>
                <c:pt idx="1">
                  <c:v> Project initiation</c:v>
                </c:pt>
                <c:pt idx="2">
                  <c:v>End of release 1</c:v>
                </c:pt>
                <c:pt idx="3">
                  <c:v>End of release 2</c:v>
                </c:pt>
                <c:pt idx="4">
                  <c:v>Maintenance &amp; release</c:v>
                </c:pt>
              </c:strCache>
            </c:strRef>
          </c:cat>
          <c:val>
            <c:numRef>
              <c:f>'burndown chart for project'!$C$5:$G$5</c:f>
              <c:numCache>
                <c:formatCode>General</c:formatCode>
                <c:ptCount val="5"/>
                <c:pt idx="0">
                  <c:v>67</c:v>
                </c:pt>
                <c:pt idx="1">
                  <c:v>54</c:v>
                </c:pt>
                <c:pt idx="2">
                  <c:v>23</c:v>
                </c:pt>
                <c:pt idx="3">
                  <c:v>3</c:v>
                </c:pt>
                <c:pt idx="4">
                  <c:v>-1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214228736"/>
        <c:axId val="214229912"/>
      </c:lineChart>
      <c:catAx>
        <c:axId val="2142287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Phase</a:t>
                </a:r>
                <a:r>
                  <a:rPr lang="en-US" baseline="0"/>
                  <a:t> of project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83504841647498851"/>
              <c:y val="0.853603170784813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229912"/>
        <c:crosses val="autoZero"/>
        <c:auto val="1"/>
        <c:lblAlgn val="ctr"/>
        <c:lblOffset val="100"/>
        <c:noMultiLvlLbl val="0"/>
      </c:catAx>
      <c:valAx>
        <c:axId val="21422991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3.2295276915652114E-2"/>
              <c:y val="3.4906783559271584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228736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solidFill>
            <a:schemeClr val="accent1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Effort evaluation of HTC Team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0555555555555555E-2"/>
          <c:y val="0.21747703412073491"/>
          <c:w val="0.93888888888888888"/>
          <c:h val="0.6488418635170604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'Effort evaluation'!$C$11:$G$11</c:f>
              <c:strCache>
                <c:ptCount val="5"/>
                <c:pt idx="0">
                  <c:v>Hung</c:v>
                </c:pt>
                <c:pt idx="1">
                  <c:v>Han</c:v>
                </c:pt>
                <c:pt idx="2">
                  <c:v>Tan</c:v>
                </c:pt>
                <c:pt idx="3">
                  <c:v>Chuong</c:v>
                </c:pt>
                <c:pt idx="4">
                  <c:v>Hoang</c:v>
                </c:pt>
              </c:strCache>
            </c:strRef>
          </c:cat>
          <c:val>
            <c:numRef>
              <c:f>'Effort evaluation'!$C$12:$G$12</c:f>
              <c:numCache>
                <c:formatCode>General</c:formatCode>
                <c:ptCount val="5"/>
                <c:pt idx="0">
                  <c:v>182</c:v>
                </c:pt>
                <c:pt idx="1">
                  <c:v>173.25</c:v>
                </c:pt>
                <c:pt idx="2">
                  <c:v>174.5</c:v>
                </c:pt>
                <c:pt idx="3">
                  <c:v>142</c:v>
                </c:pt>
                <c:pt idx="4">
                  <c:v>146</c:v>
                </c:pt>
              </c:numCache>
            </c:numRef>
          </c:val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14/05/2013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6705599" cy="113779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2800">
                <a:solidFill>
                  <a:srgbClr val="D2472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14/05/2013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14/05/2013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14/05/2013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1208868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4167753" cy="435133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Aft>
                <a:spcPts val="1200"/>
              </a:spcAft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50000"/>
              </a:lnSpc>
              <a:spcAft>
                <a:spcPts val="1200"/>
              </a:spcAft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50000"/>
              </a:lnSpc>
              <a:spcAft>
                <a:spcPts val="1200"/>
              </a:spcAft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14/05/2013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2402238"/>
            <a:ext cx="4508715" cy="2187227"/>
          </a:xfrm>
        </p:spPr>
        <p:txBody>
          <a:bodyPr anchor="ctr">
            <a:noAutofit/>
          </a:bodyPr>
          <a:lstStyle>
            <a:lvl1pPr algn="l">
              <a:defRPr sz="4800">
                <a:solidFill>
                  <a:srgbClr val="D247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308" y="2402237"/>
            <a:ext cx="5269424" cy="2187226"/>
          </a:xfrm>
        </p:spPr>
        <p:txBody>
          <a:bodyPr anchor="ctr">
            <a:normAutofit/>
          </a:bodyPr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14/05/2013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14/05/2013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1851" y="2193927"/>
            <a:ext cx="5156200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9664" y="2193927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14/05/2013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14/05/2013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14/05/2013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14/05/2013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14/05/2013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t>14/05/2013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Excel_Worksheet1.xlsx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35" y="103906"/>
            <a:ext cx="2279209" cy="21462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536" y="1838373"/>
            <a:ext cx="10515600" cy="2387600"/>
          </a:xfrm>
        </p:spPr>
        <p:txBody>
          <a:bodyPr/>
          <a:lstStyle/>
          <a:p>
            <a:pPr algn="ctr"/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KFC VIETNAM ORDER SYSTEM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11337" y="6272011"/>
            <a:ext cx="1980663" cy="585989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2176530" y="429545"/>
            <a:ext cx="85258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DUY TAN UNIVERSITY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67537" y="1222292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INTERNATIONAL SCHOOL</a:t>
            </a:r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2447366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</a:t>
            </a: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INTRODUCTION</a:t>
            </a:r>
            <a:endParaRPr lang="en-US" sz="20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6013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MILESTONES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119" y="1934241"/>
            <a:ext cx="8970893" cy="36353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0088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4" y="0"/>
            <a:ext cx="11148295" cy="1208868"/>
          </a:xfrm>
        </p:spPr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BURNDOWN CHART OF DEVELOPING RELEASE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0887335"/>
              </p:ext>
            </p:extLst>
          </p:nvPr>
        </p:nvGraphicFramePr>
        <p:xfrm>
          <a:off x="927847" y="1345825"/>
          <a:ext cx="10690412" cy="49261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128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itchFamily="34" charset="0"/>
                <a:cs typeface="Tahoma" pitchFamily="34" charset="0"/>
              </a:rPr>
              <a:t>EFFORT </a:t>
            </a:r>
            <a:r>
              <a:rPr lang="en-US" b="1" dirty="0" smtClean="0">
                <a:latin typeface="Tahoma" pitchFamily="34" charset="0"/>
                <a:cs typeface="Tahoma" pitchFamily="34" charset="0"/>
              </a:rPr>
              <a:t>EVALUATION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9473010"/>
              </p:ext>
            </p:extLst>
          </p:nvPr>
        </p:nvGraphicFramePr>
        <p:xfrm>
          <a:off x="1680882" y="1559859"/>
          <a:ext cx="7839636" cy="37517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1427123"/>
              </p:ext>
            </p:extLst>
          </p:nvPr>
        </p:nvGraphicFramePr>
        <p:xfrm>
          <a:off x="1662953" y="5432612"/>
          <a:ext cx="7871012" cy="9737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Worksheet" r:id="rId4" imgW="4724349" imgH="666544" progId="Excel.Sheet.12">
                  <p:embed/>
                </p:oleObj>
              </mc:Choice>
              <mc:Fallback>
                <p:oleObj name="Worksheet" r:id="rId4" imgW="4724349" imgH="66654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62953" y="5432612"/>
                        <a:ext cx="7871012" cy="9737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074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3039036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</a:t>
            </a: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INTRODUCTION</a:t>
            </a:r>
            <a:endParaRPr lang="en-US" sz="20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1242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138" y="2406202"/>
            <a:ext cx="89154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3110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336228"/>
            <a:ext cx="10515600" cy="4351338"/>
          </a:xfrm>
        </p:spPr>
        <p:txBody>
          <a:bodyPr>
            <a:normAutofit/>
          </a:bodyPr>
          <a:lstStyle/>
          <a:p>
            <a:r>
              <a:rPr lang="en-US" sz="3500" b="1" dirty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Business </a:t>
            </a:r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constraints:</a:t>
            </a:r>
            <a:endParaRPr lang="en-US" sz="35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begins from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March 8th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2013 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May 14th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2013 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 </a:t>
            </a:r>
            <a:r>
              <a:rPr lang="en-US" sz="2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members.</a:t>
            </a:r>
          </a:p>
          <a:p>
            <a:pPr marL="971550" lvl="1" indent="-285750"/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product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follows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customer’s </a:t>
            </a:r>
            <a:r>
              <a:rPr lang="en-US" sz="2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requirements.</a:t>
            </a:r>
            <a:endParaRPr lang="en-US" sz="2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0085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38201" y="1350008"/>
            <a:ext cx="10515600" cy="55079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Technical constraints:</a:t>
            </a:r>
            <a:r>
              <a:rPr lang="en-US" sz="3200" b="1" dirty="0" smtClean="0"/>
              <a:t> </a:t>
            </a:r>
          </a:p>
          <a:p>
            <a:pPr marL="971550" lvl="1" indent="-285750"/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Technology</a:t>
            </a:r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Microsoft Visual Studio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2012,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MySQL Server 5.1.57 , Eclipse with Android SDK.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Network :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Internet.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OS: Windows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XP SP3/ </a:t>
            </a:r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Vista/ 7 /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8.</a:t>
            </a:r>
          </a:p>
          <a:p>
            <a:pPr marL="971550" lvl="1" indent="-285750"/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Framework Tool: .NET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framework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.5+ , Java Runtime Environment, Android 3.0.3 or higher.</a:t>
            </a:r>
            <a:endParaRPr lang="en-US" sz="22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Server hardware: Ram: Min 512M, HDD: Min 40GB, CPU: Intel or AMD.</a:t>
            </a:r>
          </a:p>
          <a:p>
            <a:pPr lvl="1" indent="0">
              <a:buNone/>
            </a:pPr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endParaRPr lang="en-US" sz="2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/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4260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336228"/>
            <a:ext cx="10515600" cy="5521772"/>
          </a:xfrm>
        </p:spPr>
        <p:txBody>
          <a:bodyPr>
            <a:normAutofit fontScale="85000" lnSpcReduction="20000"/>
          </a:bodyPr>
          <a:lstStyle/>
          <a:p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Functional </a:t>
            </a:r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requirements</a:t>
            </a:r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endParaRPr lang="en-US" sz="35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028700" lvl="1" indent="-342900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Client Side</a:t>
            </a:r>
            <a:endParaRPr lang="en-US" sz="2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Registration</a:t>
            </a: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Log in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Log </a:t>
            </a: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Profile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Route Map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Search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Ordering the dish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Favorite List</a:t>
            </a: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Cart Management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9519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336228"/>
            <a:ext cx="10515600" cy="5521772"/>
          </a:xfrm>
        </p:spPr>
        <p:txBody>
          <a:bodyPr>
            <a:normAutofit lnSpcReduction="10000"/>
          </a:bodyPr>
          <a:lstStyle/>
          <a:p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Functional </a:t>
            </a:r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requirements</a:t>
            </a:r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endParaRPr lang="en-US" sz="35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028700" lvl="1" indent="-342900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Server Side</a:t>
            </a:r>
            <a:endParaRPr lang="en-US" sz="2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Role Management</a:t>
            </a: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User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Order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Dish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Cities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Policies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28750" lvl="2" indent="-285750">
              <a:lnSpc>
                <a:spcPct val="100000"/>
              </a:lnSpc>
            </a:pPr>
            <a:r>
              <a:rPr lang="en-US" sz="2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Branch Management</a:t>
            </a:r>
            <a:endParaRPr lang="en-US" sz="2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1566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34012" y="1452283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</a:t>
            </a: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INTRODUCTION</a:t>
            </a:r>
            <a:endParaRPr lang="en-US" sz="20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9073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Architectural Drivers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336228"/>
            <a:ext cx="10515600" cy="5521772"/>
          </a:xfrm>
        </p:spPr>
        <p:txBody>
          <a:bodyPr>
            <a:normAutofit/>
          </a:bodyPr>
          <a:lstStyle/>
          <a:p>
            <a:r>
              <a:rPr lang="en-US" sz="3500" b="1" dirty="0" smtClean="0">
                <a:solidFill>
                  <a:srgbClr val="6F010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Quality Attribute:</a:t>
            </a:r>
            <a:endParaRPr lang="en-US" sz="35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Availability</a:t>
            </a:r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Performance</a:t>
            </a: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Security </a:t>
            </a: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Capability</a:t>
            </a:r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71550" lvl="1" indent="-285750">
              <a:lnSpc>
                <a:spcPct val="11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Usability</a:t>
            </a:r>
            <a:endParaRPr lang="en-US" sz="2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1846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System Context Diagram</a:t>
            </a:r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  <p:pic>
        <p:nvPicPr>
          <p:cNvPr id="6" name="Picture 5" descr="C:\Users\Hung\Desktop\Context Diagram release 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622" y="1437781"/>
            <a:ext cx="7974986" cy="3455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3883616" y="5122286"/>
            <a:ext cx="4190999" cy="144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20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C&amp;C VIEW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950851" y="1585856"/>
            <a:ext cx="10402950" cy="445187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9253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MODULE VIEW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  <p:pic>
        <p:nvPicPr>
          <p:cNvPr id="7" name="Picture 6" descr="C:\Users\Hung\Desktop\Module View release 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03" y="1583110"/>
            <a:ext cx="7509062" cy="4535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3424" y="2835843"/>
            <a:ext cx="4161467" cy="1521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79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ALLOCATION </a:t>
            </a: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VIEW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  <p:pic>
        <p:nvPicPr>
          <p:cNvPr id="7" name="Picture 6" descr="C:\Users\Hung\Desktop\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86" y="1612005"/>
            <a:ext cx="6696635" cy="50039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Hung\Desktop\Capture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103" y="2633101"/>
            <a:ext cx="4751015" cy="21943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203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3576918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</a:t>
            </a: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INTRODUCTION</a:t>
            </a:r>
            <a:endParaRPr lang="en-US" sz="20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6475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 txBox="1">
            <a:spLocks/>
          </p:cNvSpPr>
          <p:nvPr/>
        </p:nvSpPr>
        <p:spPr>
          <a:xfrm>
            <a:off x="2241882" y="6346416"/>
            <a:ext cx="7804460" cy="36591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: Entity relationship diagram of TFW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Entity </a:t>
            </a:r>
            <a:r>
              <a:rPr lang="en-US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diagram of </a:t>
            </a:r>
            <a:r>
              <a:rPr lang="en-US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KFC Vietnam Order System</a:t>
            </a: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963279"/>
          </a:xfrm>
        </p:spPr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495" y="1340511"/>
            <a:ext cx="7763847" cy="5020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62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RELATION DIAGRAM MODEL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3254627" y="6272011"/>
            <a:ext cx="5448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Relation diagram model of 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KFC Vietnam Order System</a:t>
            </a:r>
            <a:endParaRPr lang="en-US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565" y="1343259"/>
            <a:ext cx="5799054" cy="493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50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4101354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</a:t>
            </a: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INTRODUCTION</a:t>
            </a:r>
            <a:endParaRPr lang="en-US" sz="20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HTVN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6948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TYPES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8165" y="2067672"/>
            <a:ext cx="4167753" cy="4351338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Unit testing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Function testing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Integration testing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Regression testing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Acceptance testing</a:t>
            </a:r>
          </a:p>
          <a:p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5860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INTRODUCTION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297" y="2216426"/>
            <a:ext cx="1143071" cy="152401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383985" y="4311540"/>
            <a:ext cx="4141694" cy="4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Mentor 2: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Toan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Duc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Vo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26432" y="4311540"/>
            <a:ext cx="4141694" cy="4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Mentor 1: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Son Van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LIST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4855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REPORT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7189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4693025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</a:t>
            </a: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INTRODUCTION</a:t>
            </a:r>
            <a:endParaRPr lang="en-US" sz="20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4322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1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What we did well?</a:t>
            </a: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Identifying </a:t>
            </a: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task was helpful for focusing the followed XP </a:t>
            </a:r>
            <a:r>
              <a:rPr lang="en-US" sz="28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process.</a:t>
            </a:r>
            <a:endParaRPr lang="en-US" sz="28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Analyzing, designing and coding are made </a:t>
            </a:r>
            <a:r>
              <a:rPr lang="en-US" sz="28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simultaneously.</a:t>
            </a:r>
            <a:endParaRPr lang="en-US" sz="28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Writing technical </a:t>
            </a:r>
            <a:r>
              <a:rPr lang="en-US" sz="28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documents.</a:t>
            </a:r>
            <a:endParaRPr lang="en-US" sz="28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023938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Understanding how to workgroup </a:t>
            </a:r>
            <a:r>
              <a:rPr lang="en-US" sz="28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together.</a:t>
            </a:r>
            <a:endParaRPr lang="en-US" sz="28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3838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What we did well?</a:t>
            </a: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Meeting with mentor to figure out problems and how to solve the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problems.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Initially, effort for unplanned tasks was not tracked. Now, planning is more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accurate.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Complete the project on schedule.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2791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we didn’t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en-US" sz="3200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?</a:t>
            </a:r>
            <a:endParaRPr lang="en-US" sz="3200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138238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Spent more time than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38238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 rule for process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assessments.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38238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Lacked of an on-site customer (as desired by XP) because customer was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busy.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38238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Initially, got trouble in XP process, sometimes mistake with other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processes.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3701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we didn’t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en-US" sz="3200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?</a:t>
            </a:r>
            <a:endParaRPr lang="en-US" sz="3200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1144587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have not analyzed the relevancy of performed tasks at the end of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sprints.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4587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 to make more metrics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visible.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4587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was behind schedule but was then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recovery.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2579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Positives</a:t>
            </a: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Adequate understanding of business drivers and System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Architecture.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Better understanding what is XP and how to apply XP in a real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39825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the role of a mentor who has an influence on guiding &amp; coaching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students.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394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Positives</a:t>
            </a: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Independent work help us to promote the full potential of each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member.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 thinking, and know how an actual software engineer must do, what actual skills?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3335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435" y="1994537"/>
            <a:ext cx="1074936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/>
              <a:t> </a:t>
            </a:r>
            <a:r>
              <a:rPr lang="vi-V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Negatives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Getting troubles when writing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technical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documents.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Sometimes conflicting happen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team’s members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5189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MEMBERS</a:t>
            </a:r>
            <a:endParaRPr lang="en-US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7456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5190565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</a:t>
            </a: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INTRODUCTION</a:t>
            </a:r>
            <a:endParaRPr lang="en-US" sz="20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3566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5287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10515600" cy="4351338"/>
          </a:xfrm>
        </p:spPr>
        <p:txBody>
          <a:bodyPr/>
          <a:lstStyle/>
          <a:p>
            <a:pPr algn="ctr"/>
            <a:r>
              <a:rPr lang="en-US" sz="9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THANK YOU!</a:t>
            </a:r>
            <a:endParaRPr lang="en-US" sz="9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5548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1307" y="2323166"/>
            <a:ext cx="9811870" cy="4351338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 &amp; ANSWER</a:t>
            </a:r>
            <a:endParaRPr lang="en-US" sz="6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6243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Roles of team members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213873"/>
              </p:ext>
            </p:extLst>
          </p:nvPr>
        </p:nvGraphicFramePr>
        <p:xfrm>
          <a:off x="1764406" y="1331891"/>
          <a:ext cx="7572778" cy="5554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6389"/>
                <a:gridCol w="3786389"/>
              </a:tblGrid>
              <a:tr h="525048">
                <a:tc>
                  <a:txBody>
                    <a:bodyPr/>
                    <a:lstStyle/>
                    <a:p>
                      <a:r>
                        <a:rPr lang="en-US" sz="2600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Role</a:t>
                      </a:r>
                      <a:endParaRPr lang="en-US" sz="2600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Participant(s)</a:t>
                      </a:r>
                      <a:endParaRPr lang="en-US" sz="2600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57588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Mentor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Son Van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Phan</a:t>
                      </a:r>
                      <a:endParaRPr lang="en-US" sz="16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Toan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Duc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404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team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leader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Hung Phi Cao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7588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Programmer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Nhat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Nguyen</a:t>
                      </a:r>
                    </a:p>
                    <a:p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Thanh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Thuy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Le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1835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Nhat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Nguyen</a:t>
                      </a:r>
                    </a:p>
                    <a:p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Thanh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Thuy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Le</a:t>
                      </a:r>
                    </a:p>
                    <a:p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Vu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Xuan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Nguyen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404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Reviewer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Hung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Phi Cao</a:t>
                      </a:r>
                      <a:endParaRPr 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6083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Designer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Hung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Phi Cao</a:t>
                      </a:r>
                    </a:p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Nhat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Nguyen</a:t>
                      </a:r>
                    </a:p>
                    <a:p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Thanh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Thuy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Le</a:t>
                      </a:r>
                    </a:p>
                    <a:p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Vu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Xuan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Nguyen</a:t>
                      </a:r>
                      <a:endParaRPr 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0330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Analyst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Hung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Phi Cao</a:t>
                      </a:r>
                    </a:p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Nhat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Nguyen</a:t>
                      </a:r>
                    </a:p>
                    <a:p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Thanh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Thuy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Le</a:t>
                      </a:r>
                    </a:p>
                    <a:p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Vu </a:t>
                      </a:r>
                      <a:r>
                        <a:rPr lang="en-US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Xuan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Nguyen</a:t>
                      </a:r>
                      <a:endParaRPr 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153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GOALS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434" y="1825625"/>
            <a:ext cx="11025189" cy="4351338"/>
          </a:xfrm>
        </p:spPr>
        <p:txBody>
          <a:bodyPr/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Learn XP process and follow </a:t>
            </a: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XP process.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Learn how to write </a:t>
            </a: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document.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Learn what and how to communicate between </a:t>
            </a: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members</a:t>
            </a: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Create a product follow customer’s requirement.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7129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36790" y="1909483"/>
            <a:ext cx="7315200" cy="533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vi-V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790" y="1452283"/>
            <a:ext cx="4442327" cy="5540187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</a:t>
            </a: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INTRODUCTION</a:t>
            </a:r>
            <a:endParaRPr lang="en-US" sz="20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OVERVIEW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 ARCHITECTURE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DESIGN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PLAN &amp; TEST REPORT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REFLECTION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DEMONSTRATION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QUESTIONS AND ANSWERS</a:t>
            </a:r>
          </a:p>
          <a:p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2198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IDEAS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10515600" cy="435133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Customers view and order KFC’s dishes from anywhere within a radius of 20km from 9am to 9pm</a:t>
            </a: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Saving time for customers.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KFC Vietnam Stores can handle their order and expand their market share on android device.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4056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XP Process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73271"/>
            <a:ext cx="10340662" cy="4971934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0211337" y="6272011"/>
            <a:ext cx="1980663" cy="58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smtClean="0"/>
              <a:t>HTC </a:t>
            </a:r>
            <a:r>
              <a:rPr lang="en-US" b="1" dirty="0" smtClean="0"/>
              <a:t>TEAM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2482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BC4796A-9872-4AA6-868A-E1A52DAE5C9B}" vid="{226865FD-68E7-4897-9C2B-9A00B6BC8CA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A4849AD-65CA-4CDD-87B0-7F56EA6DF7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Welcome to PowerPoint</Template>
  <TotalTime>0</TotalTime>
  <Words>915</Words>
  <Application>Microsoft Office PowerPoint</Application>
  <PresentationFormat>Widescreen</PresentationFormat>
  <Paragraphs>271</Paragraphs>
  <Slides>43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Arial</vt:lpstr>
      <vt:lpstr>Calibri</vt:lpstr>
      <vt:lpstr>Segoe UI</vt:lpstr>
      <vt:lpstr>Segoe UI Light</vt:lpstr>
      <vt:lpstr>Tahoma</vt:lpstr>
      <vt:lpstr>Times New Roman</vt:lpstr>
      <vt:lpstr>Wingdings</vt:lpstr>
      <vt:lpstr>WelcomeDoc</vt:lpstr>
      <vt:lpstr>Microsoft Excel Worksheet</vt:lpstr>
      <vt:lpstr>KFC VIETNAM ORDER SYSTEM</vt:lpstr>
      <vt:lpstr>AGENDA</vt:lpstr>
      <vt:lpstr>TEAM INTRODUCTION</vt:lpstr>
      <vt:lpstr>TEAM MEMBERS</vt:lpstr>
      <vt:lpstr>Roles of team members</vt:lpstr>
      <vt:lpstr>TEAM GOALS</vt:lpstr>
      <vt:lpstr>AGENDA</vt:lpstr>
      <vt:lpstr>PROJECT IDEAS</vt:lpstr>
      <vt:lpstr>XP Process</vt:lpstr>
      <vt:lpstr>AGENDA</vt:lpstr>
      <vt:lpstr>MILESTONES</vt:lpstr>
      <vt:lpstr>BURNDOWN CHART OF DEVELOPING RELEASE</vt:lpstr>
      <vt:lpstr>EFFORT EVALUATION</vt:lpstr>
      <vt:lpstr>AGENDA</vt:lpstr>
      <vt:lpstr>Architectural Drivers</vt:lpstr>
      <vt:lpstr>Architectural Drivers</vt:lpstr>
      <vt:lpstr>Architectural Drivers</vt:lpstr>
      <vt:lpstr>Architectural Drivers</vt:lpstr>
      <vt:lpstr>Architectural Drivers</vt:lpstr>
      <vt:lpstr>Architectural Drivers</vt:lpstr>
      <vt:lpstr>System Context Diagram</vt:lpstr>
      <vt:lpstr>C&amp;C VIEW</vt:lpstr>
      <vt:lpstr>MODULE VIEW</vt:lpstr>
      <vt:lpstr>ALLOCATION VIEW</vt:lpstr>
      <vt:lpstr>AGENDA</vt:lpstr>
      <vt:lpstr>DATABASE DESIGN</vt:lpstr>
      <vt:lpstr>RELATION DIAGRAM MODEL</vt:lpstr>
      <vt:lpstr>AGENDA</vt:lpstr>
      <vt:lpstr>TEST TYPES</vt:lpstr>
      <vt:lpstr>TEST LIST</vt:lpstr>
      <vt:lpstr>TEST REPORT</vt:lpstr>
      <vt:lpstr>AGENDA</vt:lpstr>
      <vt:lpstr>Reflection 1</vt:lpstr>
      <vt:lpstr>Reflection 2</vt:lpstr>
      <vt:lpstr>Reflection 3</vt:lpstr>
      <vt:lpstr>Reflection 4</vt:lpstr>
      <vt:lpstr>Reflection 5</vt:lpstr>
      <vt:lpstr>Reflection 6</vt:lpstr>
      <vt:lpstr>Reflection 7</vt:lpstr>
      <vt:lpstr>AGENDA</vt:lpstr>
      <vt:lpstr>DEMONSTRATION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2012-12-28T01:41:00Z</dcterms:created>
  <dcterms:modified xsi:type="dcterms:W3CDTF">2013-05-14T09:23:00Z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TC029239449991</vt:lpwstr>
  </property>
</Properties>
</file>