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5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47.wmf"/><Relationship Id="rId1" Type="http://schemas.openxmlformats.org/officeDocument/2006/relationships/image" Target="../media/image62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28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28.wmf"/><Relationship Id="rId4" Type="http://schemas.openxmlformats.org/officeDocument/2006/relationships/image" Target="../media/image4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6B78E46-AA37-4F22-8585-074A2EF30EFC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7B1FA1C-2F6F-4EC7-9D85-F1F2EF38A3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5ACCAC0-8B27-43AE-A0AF-90938BF6508F}" type="datetimeFigureOut">
              <a:rPr lang="en-US"/>
              <a:pPr>
                <a:defRPr/>
              </a:pPr>
              <a:t>3/1/2012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635DE44-B15F-4278-98FC-6A46D855F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D81806-3F42-473A-ABB9-5B2771AED8E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y Documents\presentasi_tigarod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09975"/>
            <a:ext cx="45720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9AD5F-AD48-4223-91CB-0F09AFA65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1050A-01B0-41AF-9270-AED139B540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F1BB0-2804-40AB-9C73-CCECE944C5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y Documents\presentasi_tigarod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72200"/>
            <a:ext cx="965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763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44565-3F5F-4015-AA76-DE237541AD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490F3-39B3-4078-9162-7375FAF628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60198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D52DD-DE92-4D86-A6D9-A51DDCFB7C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BE036-A1F6-4EAF-8B3A-D5C854C02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4D427-D9DC-4E45-AEB6-2BC65533FE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84562-4470-48E9-B4B1-84CF727807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EF12F-65FC-4228-A604-39B7C4D7A5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E3ACB-8380-434C-806F-5C1DD3091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295400"/>
            <a:ext cx="6019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2438400"/>
            <a:ext cx="8763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613525"/>
            <a:ext cx="533400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DF1AD883-473D-4C89-A3E8-616BD5E940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9" name="Picture 6" descr="presentasi_logopoliteknik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15200" y="69850"/>
            <a:ext cx="7874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4" descr="D:\My Documents\presentasi_atmipro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35938" y="76200"/>
            <a:ext cx="93186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2" descr="D:\My Documents\presentasi_atmisurakarta_politeknik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8425" y="69850"/>
            <a:ext cx="24923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oleObject" Target="../embeddings/oleObject32.bin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26.bin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5.bin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4.bin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8.bin"/><Relationship Id="rId14" Type="http://schemas.openxmlformats.org/officeDocument/2006/relationships/oleObject" Target="../embeddings/oleObject33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1.png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53.png"/><Relationship Id="rId4" Type="http://schemas.openxmlformats.org/officeDocument/2006/relationships/image" Target="../media/image50.pn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42.bin"/><Relationship Id="rId4" Type="http://schemas.openxmlformats.org/officeDocument/2006/relationships/oleObject" Target="../embeddings/oleObject41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45.bin"/><Relationship Id="rId12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4.bin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3.bin"/><Relationship Id="rId10" Type="http://schemas.openxmlformats.org/officeDocument/2006/relationships/oleObject" Target="../embeddings/oleObject48.bin"/><Relationship Id="rId4" Type="http://schemas.openxmlformats.org/officeDocument/2006/relationships/image" Target="../media/image67.png"/><Relationship Id="rId9" Type="http://schemas.openxmlformats.org/officeDocument/2006/relationships/oleObject" Target="../embeddings/oleObject47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51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notesSlide" Target="../notesSlides/notesSlide27.xml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4.bin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53.bin"/><Relationship Id="rId10" Type="http://schemas.openxmlformats.org/officeDocument/2006/relationships/oleObject" Target="../embeddings/oleObject58.bin"/><Relationship Id="rId4" Type="http://schemas.openxmlformats.org/officeDocument/2006/relationships/oleObject" Target="../embeddings/oleObject52.bin"/><Relationship Id="rId9" Type="http://schemas.openxmlformats.org/officeDocument/2006/relationships/oleObject" Target="../embeddings/oleObject57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png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Fisika Dasar </a:t>
            </a:r>
            <a:r>
              <a:rPr lang="en-US" sz="3200" smtClean="0"/>
              <a:t>Semester II</a:t>
            </a:r>
            <a:br>
              <a:rPr lang="en-US" sz="3200" smtClean="0"/>
            </a:br>
            <a:r>
              <a:rPr lang="en-US" sz="3200" smtClean="0"/>
              <a:t>TMI, TMK, TPM</a:t>
            </a:r>
            <a:br>
              <a:rPr lang="en-US" sz="3200" smtClean="0"/>
            </a:br>
            <a:r>
              <a:rPr lang="en-US" sz="3200" smtClean="0"/>
              <a:t/>
            </a:r>
            <a:br>
              <a:rPr lang="en-US" sz="3200" smtClean="0"/>
            </a:br>
            <a:r>
              <a:rPr lang="en-US" sz="3200" smtClean="0"/>
              <a:t>2. Gerak Rotasi</a:t>
            </a:r>
            <a:br>
              <a:rPr lang="en-US" sz="3200" smtClean="0"/>
            </a:br>
            <a:r>
              <a:rPr lang="en-US" sz="3200" smtClean="0"/>
              <a:t>(Pertemuan 3 dan 4)</a:t>
            </a:r>
            <a:endParaRPr lang="en-US" smtClean="0"/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838200"/>
          </a:xfrm>
        </p:spPr>
        <p:txBody>
          <a:bodyPr/>
          <a:lstStyle/>
          <a:p>
            <a:r>
              <a:rPr lang="en-US" smtClean="0"/>
              <a:t>Andre Sugijopranoto SJ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1. </a:t>
            </a:r>
            <a:r>
              <a:rPr lang="en-US" sz="1800" i="1" dirty="0" err="1" smtClean="0"/>
              <a:t>Kinematika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562600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soal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laju</a:t>
            </a:r>
            <a:r>
              <a:rPr lang="en-US" dirty="0" smtClean="0"/>
              <a:t> linear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1,2 m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pusat</a:t>
            </a:r>
            <a:r>
              <a:rPr lang="en-US" dirty="0" smtClean="0"/>
              <a:t> </a:t>
            </a:r>
            <a:r>
              <a:rPr lang="en-US" dirty="0" err="1" smtClean="0"/>
              <a:t>putaran</a:t>
            </a:r>
            <a:r>
              <a:rPr lang="en-US" dirty="0" smtClean="0"/>
              <a:t> yang </a:t>
            </a:r>
            <a:r>
              <a:rPr lang="en-US" dirty="0" err="1" smtClean="0"/>
              <a:t>berputar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membutuhkan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4 </a:t>
            </a:r>
            <a:r>
              <a:rPr lang="en-US" dirty="0" err="1" smtClean="0"/>
              <a:t>detik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berputar</a:t>
            </a:r>
            <a:r>
              <a:rPr lang="en-US" dirty="0" smtClean="0"/>
              <a:t> </a:t>
            </a:r>
            <a:r>
              <a:rPr lang="en-US" dirty="0" err="1" smtClean="0"/>
              <a:t>lengkap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F = 1/T = ¼ = 0,25 </a:t>
            </a:r>
          </a:p>
          <a:p>
            <a:pPr>
              <a:buNone/>
            </a:pPr>
            <a:r>
              <a:rPr lang="el-GR" dirty="0" smtClean="0">
                <a:sym typeface="Wingdings" pitchFamily="2" charset="2"/>
              </a:rPr>
              <a:t>ω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smtClean="0"/>
              <a:t>2 </a:t>
            </a:r>
            <a:r>
              <a:rPr lang="el-GR" dirty="0" smtClean="0"/>
              <a:t>π</a:t>
            </a:r>
            <a:r>
              <a:rPr lang="en-US" dirty="0" smtClean="0"/>
              <a:t> f = 2. 3,14. 0,25 = 1,6 </a:t>
            </a:r>
            <a:r>
              <a:rPr lang="en-US" dirty="0" err="1" smtClean="0"/>
              <a:t>rad</a:t>
            </a:r>
            <a:r>
              <a:rPr lang="en-US" dirty="0" smtClean="0"/>
              <a:t>/s</a:t>
            </a:r>
          </a:p>
          <a:p>
            <a:pPr>
              <a:buNone/>
            </a:pPr>
            <a:r>
              <a:rPr lang="en-US" dirty="0" smtClean="0"/>
              <a:t>V = r.</a:t>
            </a:r>
            <a:r>
              <a:rPr lang="el-GR" dirty="0" smtClean="0">
                <a:sym typeface="Wingdings" pitchFamily="2" charset="2"/>
              </a:rPr>
              <a:t> ω</a:t>
            </a:r>
            <a:r>
              <a:rPr lang="en-US" dirty="0" smtClean="0">
                <a:sym typeface="Wingdings" pitchFamily="2" charset="2"/>
              </a:rPr>
              <a:t> = 1,2 . 1,6 = 1,9 m/s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11620" name="Picture 4" descr="http://adinugrohomsf.files.wordpress.com/2011/03/cart-wheel-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438400"/>
            <a:ext cx="3763697" cy="243762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1. </a:t>
            </a:r>
            <a:r>
              <a:rPr lang="en-US" sz="1800" i="1" dirty="0" err="1" smtClean="0"/>
              <a:t>Kinematika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15400" cy="5562600"/>
          </a:xfrm>
        </p:spPr>
        <p:txBody>
          <a:bodyPr/>
          <a:lstStyle/>
          <a:p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Soal</a:t>
            </a:r>
            <a:r>
              <a:rPr lang="en-US" dirty="0" smtClean="0"/>
              <a:t>: </a:t>
            </a:r>
            <a:r>
              <a:rPr lang="en-US" dirty="0" err="1" smtClean="0"/>
              <a:t>piringan</a:t>
            </a:r>
            <a:r>
              <a:rPr lang="en-US" dirty="0" smtClean="0"/>
              <a:t> hard disk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r>
              <a:rPr lang="en-US" dirty="0" smtClean="0"/>
              <a:t> </a:t>
            </a:r>
            <a:r>
              <a:rPr lang="en-US" dirty="0" err="1" smtClean="0"/>
              <a:t>berputar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7200rpm (</a:t>
            </a:r>
            <a:r>
              <a:rPr lang="en-US" dirty="0" err="1" smtClean="0"/>
              <a:t>putaran</a:t>
            </a:r>
            <a:r>
              <a:rPr lang="en-US" dirty="0" smtClean="0"/>
              <a:t> per </a:t>
            </a:r>
            <a:r>
              <a:rPr lang="en-US" dirty="0" err="1" smtClean="0"/>
              <a:t>menit</a:t>
            </a:r>
            <a:r>
              <a:rPr lang="en-US" dirty="0" smtClean="0"/>
              <a:t>).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 </a:t>
            </a:r>
            <a:r>
              <a:rPr lang="en-US" dirty="0" err="1" smtClean="0"/>
              <a:t>piringan</a:t>
            </a:r>
            <a:r>
              <a:rPr lang="en-US" dirty="0" smtClean="0"/>
              <a:t> HD? </a:t>
            </a:r>
          </a:p>
          <a:p>
            <a:r>
              <a:rPr lang="en-US" dirty="0" err="1" smtClean="0"/>
              <a:t>Jawab</a:t>
            </a:r>
            <a:r>
              <a:rPr lang="en-US" dirty="0" smtClean="0"/>
              <a:t>:</a:t>
            </a:r>
          </a:p>
          <a:p>
            <a:pPr lvl="1">
              <a:buNone/>
            </a:pPr>
            <a:r>
              <a:rPr lang="en-US" smtClean="0"/>
              <a:t>f </a:t>
            </a:r>
            <a:r>
              <a:rPr lang="en-US" dirty="0" smtClean="0"/>
              <a:t>= 7200: 60 = 120 </a:t>
            </a:r>
            <a:r>
              <a:rPr lang="en-US" dirty="0" err="1" smtClean="0"/>
              <a:t>hz</a:t>
            </a:r>
            <a:endParaRPr lang="en-US" dirty="0" smtClean="0"/>
          </a:p>
          <a:p>
            <a:pPr lvl="1">
              <a:buNone/>
            </a:pPr>
            <a:r>
              <a:rPr lang="el-GR" dirty="0" smtClean="0"/>
              <a:t>ω</a:t>
            </a:r>
            <a:r>
              <a:rPr lang="en-US" dirty="0" smtClean="0"/>
              <a:t> = 2 </a:t>
            </a:r>
            <a:r>
              <a:rPr lang="el-GR" dirty="0" smtClean="0"/>
              <a:t>π</a:t>
            </a:r>
            <a:r>
              <a:rPr lang="en-US" dirty="0" smtClean="0"/>
              <a:t> f = 2. 3,14 . 120 = 753,6 </a:t>
            </a:r>
            <a:r>
              <a:rPr lang="en-US" dirty="0" err="1" smtClean="0"/>
              <a:t>rad</a:t>
            </a:r>
            <a:r>
              <a:rPr lang="en-US" dirty="0" smtClean="0"/>
              <a:t>/s</a:t>
            </a:r>
            <a:endParaRPr lang="en-US" dirty="0"/>
          </a:p>
        </p:txBody>
      </p:sp>
      <p:pic>
        <p:nvPicPr>
          <p:cNvPr id="1116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2133600"/>
            <a:ext cx="17621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1. </a:t>
            </a:r>
            <a:r>
              <a:rPr lang="en-US" sz="1800" i="1" dirty="0" err="1" smtClean="0"/>
              <a:t>Kinematika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638800"/>
          </a:xfrm>
        </p:spPr>
        <p:txBody>
          <a:bodyPr/>
          <a:lstStyle/>
          <a:p>
            <a:r>
              <a:rPr lang="en-US" dirty="0" err="1" smtClean="0"/>
              <a:t>Soal</a:t>
            </a:r>
            <a:r>
              <a:rPr lang="en-US" dirty="0" smtClean="0"/>
              <a:t>: </a:t>
            </a:r>
            <a:r>
              <a:rPr lang="en-US" dirty="0" err="1" smtClean="0"/>
              <a:t>Sebuah</a:t>
            </a:r>
            <a:r>
              <a:rPr lang="en-US" dirty="0" smtClean="0"/>
              <a:t> rotor </a:t>
            </a:r>
            <a:r>
              <a:rPr lang="en-US" dirty="0" err="1" smtClean="0"/>
              <a:t>dipercepat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berputar</a:t>
            </a:r>
            <a:r>
              <a:rPr lang="en-US" dirty="0" smtClean="0"/>
              <a:t> 20.000 rpm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5 </a:t>
            </a:r>
            <a:r>
              <a:rPr lang="en-US" dirty="0" err="1" smtClean="0"/>
              <a:t>menit</a:t>
            </a:r>
            <a:r>
              <a:rPr lang="en-US" dirty="0" smtClean="0"/>
              <a:t>. </a:t>
            </a:r>
          </a:p>
          <a:p>
            <a:pPr marL="347663" indent="-347663">
              <a:buFont typeface="+mj-lt"/>
              <a:buAutoNum type="alphaLcParenR"/>
            </a:pP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percepatan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rata-</a:t>
            </a:r>
            <a:r>
              <a:rPr lang="en-US" dirty="0" err="1" smtClean="0"/>
              <a:t>ratanya</a:t>
            </a:r>
            <a:r>
              <a:rPr lang="en-US" dirty="0" smtClean="0"/>
              <a:t>?</a:t>
            </a:r>
          </a:p>
          <a:p>
            <a:pPr marL="347663" indent="-347663">
              <a:buFont typeface="+mj-lt"/>
              <a:buAutoNum type="alphaLcParenR"/>
            </a:pP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putaran</a:t>
            </a:r>
            <a:r>
              <a:rPr lang="en-US" dirty="0" smtClean="0"/>
              <a:t> </a:t>
            </a:r>
            <a:r>
              <a:rPr lang="en-US" dirty="0" err="1" smtClean="0"/>
              <a:t>dibuat</a:t>
            </a:r>
            <a:r>
              <a:rPr lang="en-US" dirty="0" smtClean="0"/>
              <a:t> rotor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l-GR" dirty="0" smtClean="0"/>
              <a:t>ω</a:t>
            </a:r>
            <a:r>
              <a:rPr lang="en-US" dirty="0" smtClean="0"/>
              <a:t> = 20.000 </a:t>
            </a:r>
            <a:r>
              <a:rPr lang="en-US" dirty="0" err="1" smtClean="0"/>
              <a:t>putaran</a:t>
            </a:r>
            <a:r>
              <a:rPr lang="en-US" dirty="0" smtClean="0"/>
              <a:t>/</a:t>
            </a:r>
            <a:r>
              <a:rPr lang="en-US" dirty="0" err="1" smtClean="0"/>
              <a:t>menit</a:t>
            </a:r>
            <a:r>
              <a:rPr lang="en-US" dirty="0" smtClean="0"/>
              <a:t> =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/>
              <a:t>	20.000                   = 2095,24 </a:t>
            </a:r>
            <a:r>
              <a:rPr lang="en-US" dirty="0" err="1" smtClean="0"/>
              <a:t>rad</a:t>
            </a:r>
            <a:r>
              <a:rPr lang="en-US" dirty="0" smtClean="0"/>
              <a:t>/s</a:t>
            </a:r>
          </a:p>
          <a:p>
            <a:pPr>
              <a:spcBef>
                <a:spcPts val="1800"/>
              </a:spcBef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smtClean="0"/>
              <a:t>=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0</a:t>
            </a:r>
            <a:r>
              <a:rPr lang="en-US" dirty="0" smtClean="0">
                <a:sym typeface="Wingdings" pitchFamily="2" charset="2"/>
              </a:rPr>
              <a:t> + </a:t>
            </a: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t </a:t>
            </a:r>
            <a:endParaRPr lang="en-US" baseline="30000" dirty="0" smtClean="0"/>
          </a:p>
          <a:p>
            <a:pPr>
              <a:spcBef>
                <a:spcPts val="1200"/>
              </a:spcBef>
              <a:buNone/>
            </a:pPr>
            <a:r>
              <a:rPr lang="en-US" dirty="0" smtClean="0"/>
              <a:t>	2095,24 = 0+ </a:t>
            </a: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 5. 60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l-GR" dirty="0" smtClean="0">
                <a:sym typeface="Wingdings" pitchFamily="2" charset="2"/>
              </a:rPr>
              <a:t> α</a:t>
            </a:r>
            <a:r>
              <a:rPr lang="en-US" dirty="0" smtClean="0">
                <a:sym typeface="Wingdings" pitchFamily="2" charset="2"/>
              </a:rPr>
              <a:t> = 6,98 </a:t>
            </a:r>
            <a:r>
              <a:rPr lang="en-US" dirty="0" err="1" smtClean="0">
                <a:sym typeface="Wingdings" pitchFamily="2" charset="2"/>
              </a:rPr>
              <a:t>rad</a:t>
            </a:r>
            <a:r>
              <a:rPr lang="en-US" dirty="0" smtClean="0">
                <a:sym typeface="Wingdings" pitchFamily="2" charset="2"/>
              </a:rPr>
              <a:t>/s</a:t>
            </a:r>
            <a:r>
              <a:rPr lang="en-US" baseline="30000" dirty="0" smtClean="0">
                <a:sym typeface="Wingdings" pitchFamily="2" charset="2"/>
              </a:rPr>
              <a:t>2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/>
              <a:t>	</a:t>
            </a:r>
            <a:r>
              <a:rPr lang="el-GR" dirty="0" smtClean="0"/>
              <a:t>θ</a:t>
            </a:r>
            <a:r>
              <a:rPr lang="en-US" dirty="0" smtClean="0"/>
              <a:t> =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0</a:t>
            </a:r>
            <a:r>
              <a:rPr lang="en-US" dirty="0" smtClean="0">
                <a:sym typeface="Wingdings" pitchFamily="2" charset="2"/>
              </a:rPr>
              <a:t>t +   </a:t>
            </a: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t</a:t>
            </a:r>
            <a:r>
              <a:rPr lang="en-US" baseline="30000" dirty="0" smtClean="0">
                <a:sym typeface="Wingdings" pitchFamily="2" charset="2"/>
              </a:rPr>
              <a:t>2 </a:t>
            </a:r>
            <a:r>
              <a:rPr lang="en-US" dirty="0" smtClean="0"/>
              <a:t>= 0+    </a:t>
            </a:r>
            <a:r>
              <a:rPr lang="en-US" dirty="0" smtClean="0">
                <a:sym typeface="Wingdings" pitchFamily="2" charset="2"/>
              </a:rPr>
              <a:t>6,98. (5. 60)</a:t>
            </a:r>
            <a:r>
              <a:rPr lang="en-US" baseline="30000" dirty="0" smtClean="0">
                <a:sym typeface="Wingdings" pitchFamily="2" charset="2"/>
              </a:rPr>
              <a:t>2</a:t>
            </a:r>
          </a:p>
          <a:p>
            <a:pPr>
              <a:spcBef>
                <a:spcPts val="1200"/>
              </a:spcBef>
              <a:buNone/>
            </a:pPr>
            <a:r>
              <a:rPr lang="en-US" baseline="30000" dirty="0" smtClean="0">
                <a:sym typeface="Wingdings" pitchFamily="2" charset="2"/>
              </a:rPr>
              <a:t>	    </a:t>
            </a:r>
            <a:r>
              <a:rPr lang="en-US" dirty="0" smtClean="0">
                <a:sym typeface="Wingdings" pitchFamily="2" charset="2"/>
              </a:rPr>
              <a:t> = 314.285,71 </a:t>
            </a:r>
            <a:r>
              <a:rPr lang="en-US" dirty="0" err="1" smtClean="0">
                <a:sym typeface="Wingdings" pitchFamily="2" charset="2"/>
              </a:rPr>
              <a:t>rad</a:t>
            </a:r>
            <a:r>
              <a:rPr lang="en-US" dirty="0" smtClean="0">
                <a:sym typeface="Wingdings" pitchFamily="2" charset="2"/>
              </a:rPr>
              <a:t> =                      = 50.045 </a:t>
            </a:r>
            <a:r>
              <a:rPr lang="en-US" dirty="0" err="1" smtClean="0">
                <a:sym typeface="Wingdings" pitchFamily="2" charset="2"/>
              </a:rPr>
              <a:t>putaran</a:t>
            </a:r>
            <a:endParaRPr lang="en-US" dirty="0" smtClean="0">
              <a:sym typeface="Wingdings" pitchFamily="2" charset="2"/>
            </a:endParaRPr>
          </a:p>
        </p:txBody>
      </p:sp>
      <p:pic>
        <p:nvPicPr>
          <p:cNvPr id="1146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2743200"/>
            <a:ext cx="38100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1676400" y="2971800"/>
          <a:ext cx="1028700" cy="711200"/>
        </p:xfrm>
        <a:graphic>
          <a:graphicData uri="http://schemas.openxmlformats.org/presentationml/2006/ole">
            <p:oleObj spid="_x0000_s83970" name="Equation" r:id="rId5" imgW="1028520" imgH="711000" progId="Equation.3">
              <p:embed/>
            </p:oleObj>
          </a:graphicData>
        </a:graphic>
      </p:graphicFrame>
      <p:graphicFrame>
        <p:nvGraphicFramePr>
          <p:cNvPr id="114695" name="Object 7"/>
          <p:cNvGraphicFramePr>
            <a:graphicFrameLocks noChangeAspect="1"/>
          </p:cNvGraphicFramePr>
          <p:nvPr/>
        </p:nvGraphicFramePr>
        <p:xfrm>
          <a:off x="1752600" y="5245100"/>
          <a:ext cx="165100" cy="546100"/>
        </p:xfrm>
        <a:graphic>
          <a:graphicData uri="http://schemas.openxmlformats.org/presentationml/2006/ole">
            <p:oleObj spid="_x0000_s83971" name="Equation" r:id="rId6" imgW="164880" imgH="545760" progId="Equation.3">
              <p:embed/>
            </p:oleObj>
          </a:graphicData>
        </a:graphic>
      </p:graphicFrame>
      <p:graphicFrame>
        <p:nvGraphicFramePr>
          <p:cNvPr id="114696" name="Object 8"/>
          <p:cNvGraphicFramePr>
            <a:graphicFrameLocks noChangeAspect="1"/>
          </p:cNvGraphicFramePr>
          <p:nvPr/>
        </p:nvGraphicFramePr>
        <p:xfrm>
          <a:off x="2959100" y="5257800"/>
          <a:ext cx="165100" cy="546100"/>
        </p:xfrm>
        <a:graphic>
          <a:graphicData uri="http://schemas.openxmlformats.org/presentationml/2006/ole">
            <p:oleObj spid="_x0000_s83972" name="Equation" r:id="rId7" imgW="164880" imgH="545760" progId="Equation.3">
              <p:embed/>
            </p:oleObj>
          </a:graphicData>
        </a:graphic>
      </p:graphicFrame>
      <p:graphicFrame>
        <p:nvGraphicFramePr>
          <p:cNvPr id="114697" name="Object 9"/>
          <p:cNvGraphicFramePr>
            <a:graphicFrameLocks noChangeAspect="1"/>
          </p:cNvGraphicFramePr>
          <p:nvPr/>
        </p:nvGraphicFramePr>
        <p:xfrm>
          <a:off x="3194050" y="5689600"/>
          <a:ext cx="1409700" cy="711200"/>
        </p:xfrm>
        <a:graphic>
          <a:graphicData uri="http://schemas.openxmlformats.org/presentationml/2006/ole">
            <p:oleObj spid="_x0000_s83973" name="Equation" r:id="rId8" imgW="1409400" imgH="71100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1. </a:t>
            </a:r>
            <a:r>
              <a:rPr lang="en-US" sz="1800" i="1" dirty="0" err="1" smtClean="0"/>
              <a:t>Kinematika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638800"/>
          </a:xfrm>
        </p:spPr>
        <p:txBody>
          <a:bodyPr/>
          <a:lstStyle/>
          <a:p>
            <a:r>
              <a:rPr lang="en-US" dirty="0" err="1" smtClean="0"/>
              <a:t>Soal</a:t>
            </a:r>
            <a:r>
              <a:rPr lang="en-US" dirty="0" smtClean="0"/>
              <a:t>: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sepeda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30 km/jam </a:t>
            </a:r>
            <a:r>
              <a:rPr lang="en-US" dirty="0" err="1" smtClean="0"/>
              <a:t>melambat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seragam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berhenti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jarak</a:t>
            </a:r>
            <a:r>
              <a:rPr lang="en-US" dirty="0" smtClean="0"/>
              <a:t> 115 m.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dirty="0" err="1" smtClean="0"/>
              <a:t>tengah</a:t>
            </a:r>
            <a:r>
              <a:rPr lang="en-US" dirty="0" smtClean="0"/>
              <a:t> </a:t>
            </a:r>
            <a:r>
              <a:rPr lang="en-US" dirty="0" err="1" smtClean="0"/>
              <a:t>roda</a:t>
            </a:r>
            <a:r>
              <a:rPr lang="en-US" dirty="0" smtClean="0"/>
              <a:t> = 68 cm. </a:t>
            </a:r>
            <a:r>
              <a:rPr lang="en-US" dirty="0" err="1" smtClean="0"/>
              <a:t>Ditanya</a:t>
            </a:r>
            <a:r>
              <a:rPr lang="en-US" dirty="0" smtClean="0"/>
              <a:t>: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 err="1" smtClean="0"/>
              <a:t>Percepatan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</a:t>
            </a:r>
            <a:r>
              <a:rPr lang="en-US" dirty="0" err="1" smtClean="0"/>
              <a:t>roda</a:t>
            </a:r>
            <a:r>
              <a:rPr lang="en-US" dirty="0" smtClean="0"/>
              <a:t> </a:t>
            </a:r>
            <a:r>
              <a:rPr lang="en-US" dirty="0" err="1" smtClean="0"/>
              <a:t>awal</a:t>
            </a:r>
            <a:endParaRPr lang="en-US" dirty="0" smtClean="0"/>
          </a:p>
          <a:p>
            <a:pPr marL="457200" indent="-457200">
              <a:buFont typeface="+mj-lt"/>
              <a:buAutoNum type="alphaLcParenR"/>
            </a:pP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putaran</a:t>
            </a:r>
            <a:r>
              <a:rPr lang="en-US" dirty="0" smtClean="0"/>
              <a:t> </a:t>
            </a:r>
            <a:r>
              <a:rPr lang="en-US" dirty="0" err="1" smtClean="0"/>
              <a:t>roda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berhenti</a:t>
            </a:r>
            <a:endParaRPr lang="en-US" dirty="0" smtClean="0"/>
          </a:p>
          <a:p>
            <a:pPr marL="457200" indent="-457200">
              <a:buFont typeface="+mj-lt"/>
              <a:buAutoNum type="alphaLcParenR"/>
            </a:pPr>
            <a:r>
              <a:rPr lang="en-US" dirty="0" err="1" smtClean="0"/>
              <a:t>Waktu</a:t>
            </a:r>
            <a:r>
              <a:rPr lang="en-US" dirty="0" smtClean="0"/>
              <a:t> yang </a:t>
            </a:r>
            <a:r>
              <a:rPr lang="en-US" dirty="0" err="1" smtClean="0"/>
              <a:t>diperlukan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berhenti</a:t>
            </a:r>
            <a:endParaRPr lang="en-US" dirty="0" smtClean="0"/>
          </a:p>
          <a:p>
            <a:pPr marL="457200" indent="-457200">
              <a:buNone/>
            </a:pPr>
            <a:r>
              <a:rPr lang="en-US" dirty="0" err="1" smtClean="0"/>
              <a:t>Jawab</a:t>
            </a:r>
            <a:r>
              <a:rPr lang="en-US" dirty="0" smtClean="0"/>
              <a:t>:</a:t>
            </a:r>
          </a:p>
          <a:p>
            <a:pPr marL="457200" indent="-457200">
              <a:buNone/>
            </a:pPr>
            <a:r>
              <a:rPr lang="en-US" dirty="0" smtClean="0"/>
              <a:t>b)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berhenti</a:t>
            </a:r>
            <a:r>
              <a:rPr lang="en-US" dirty="0" smtClean="0"/>
              <a:t> </a:t>
            </a:r>
            <a:r>
              <a:rPr lang="en-US" dirty="0" err="1" smtClean="0"/>
              <a:t>sejauh</a:t>
            </a:r>
            <a:r>
              <a:rPr lang="en-US" dirty="0" smtClean="0"/>
              <a:t> 115 m, </a:t>
            </a:r>
            <a:r>
              <a:rPr lang="en-US" dirty="0" err="1" smtClean="0"/>
              <a:t>roda</a:t>
            </a:r>
            <a:r>
              <a:rPr lang="en-US" dirty="0" smtClean="0"/>
              <a:t> </a:t>
            </a:r>
            <a:r>
              <a:rPr lang="en-US" dirty="0" err="1" smtClean="0"/>
              <a:t>berputar</a:t>
            </a:r>
            <a:r>
              <a:rPr lang="en-US" dirty="0" smtClean="0"/>
              <a:t>         =  </a:t>
            </a:r>
          </a:p>
          <a:p>
            <a:pPr marL="457200" indent="-457200">
              <a:buNone/>
            </a:pPr>
            <a:r>
              <a:rPr lang="en-US" dirty="0" smtClean="0"/>
              <a:t>     = 53,86 </a:t>
            </a:r>
            <a:r>
              <a:rPr lang="en-US" dirty="0" err="1" smtClean="0"/>
              <a:t>putaran</a:t>
            </a:r>
            <a:r>
              <a:rPr lang="en-US" dirty="0" smtClean="0"/>
              <a:t> </a:t>
            </a:r>
          </a:p>
          <a:p>
            <a:pPr marL="457200" indent="-457200">
              <a:buNone/>
            </a:pPr>
            <a:r>
              <a:rPr lang="en-US" dirty="0" smtClean="0"/>
              <a:t>a) </a:t>
            </a:r>
            <a:r>
              <a:rPr lang="en-US" dirty="0" err="1" smtClean="0"/>
              <a:t>percepatan</a:t>
            </a:r>
            <a:endParaRPr lang="en-US" dirty="0" smtClean="0"/>
          </a:p>
          <a:p>
            <a:pPr marL="457200" indent="-457200">
              <a:buNone/>
            </a:pP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0 </a:t>
            </a:r>
            <a:r>
              <a:rPr lang="en-US" dirty="0" smtClean="0"/>
              <a:t>=          = 30 (1000/3600):0,34 = 24,51 </a:t>
            </a:r>
            <a:r>
              <a:rPr lang="en-US" dirty="0" err="1" smtClean="0"/>
              <a:t>rad</a:t>
            </a:r>
            <a:r>
              <a:rPr lang="en-US" dirty="0" smtClean="0"/>
              <a:t>/s</a:t>
            </a:r>
          </a:p>
          <a:p>
            <a:pPr marL="457200" indent="-457200">
              <a:spcBef>
                <a:spcPts val="1800"/>
              </a:spcBef>
              <a:buNone/>
            </a:pPr>
            <a:r>
              <a:rPr lang="en-US" dirty="0" smtClean="0"/>
              <a:t>             </a:t>
            </a:r>
            <a:r>
              <a:rPr lang="el-GR" dirty="0" smtClean="0"/>
              <a:t>α</a:t>
            </a:r>
            <a:r>
              <a:rPr lang="en-US" dirty="0" smtClean="0"/>
              <a:t> =                   = 0 - 24,51</a:t>
            </a:r>
            <a:r>
              <a:rPr lang="en-US" baseline="30000" dirty="0" smtClean="0"/>
              <a:t>2  </a:t>
            </a:r>
            <a:r>
              <a:rPr lang="en-US" dirty="0" smtClean="0"/>
              <a:t>/2. 2</a:t>
            </a:r>
            <a:r>
              <a:rPr lang="el-GR" dirty="0" smtClean="0"/>
              <a:t>π</a:t>
            </a:r>
            <a:r>
              <a:rPr lang="en-US" dirty="0" smtClean="0"/>
              <a:t>. 53,86 = - 0,89 </a:t>
            </a:r>
            <a:r>
              <a:rPr lang="en-US" dirty="0" err="1" smtClean="0"/>
              <a:t>rad</a:t>
            </a:r>
            <a:r>
              <a:rPr lang="en-US" dirty="0" smtClean="0"/>
              <a:t>/s</a:t>
            </a:r>
            <a:r>
              <a:rPr lang="en-US" baseline="30000" dirty="0" smtClean="0"/>
              <a:t>2</a:t>
            </a:r>
          </a:p>
          <a:p>
            <a:pPr marL="457200" indent="-457200">
              <a:buNone/>
            </a:pPr>
            <a:r>
              <a:rPr lang="en-US" dirty="0" smtClean="0"/>
              <a:t> 		</a:t>
            </a:r>
            <a:r>
              <a:rPr lang="en-US" dirty="0" err="1" smtClean="0"/>
              <a:t>tanda</a:t>
            </a:r>
            <a:r>
              <a:rPr lang="en-US" dirty="0" smtClean="0"/>
              <a:t> -  = </a:t>
            </a:r>
            <a:r>
              <a:rPr lang="en-US" dirty="0" err="1" smtClean="0"/>
              <a:t>perlambatan</a:t>
            </a:r>
            <a:endParaRPr lang="en-US" baseline="30000" dirty="0" smtClean="0"/>
          </a:p>
          <a:p>
            <a:pPr marL="457200" indent="-45720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914400" y="5080000"/>
          <a:ext cx="368300" cy="711200"/>
        </p:xfrm>
        <a:graphic>
          <a:graphicData uri="http://schemas.openxmlformats.org/presentationml/2006/ole">
            <p:oleObj spid="_x0000_s84994" name="Equation" r:id="rId4" imgW="368280" imgH="711000" progId="Equation.3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6299200" y="3708400"/>
          <a:ext cx="558800" cy="711200"/>
        </p:xfrm>
        <a:graphic>
          <a:graphicData uri="http://schemas.openxmlformats.org/presentationml/2006/ole">
            <p:oleObj spid="_x0000_s84995" name="Equation" r:id="rId5" imgW="558720" imgH="711000" progId="Equation.3">
              <p:embed/>
            </p:oleObj>
          </a:graphicData>
        </a:graphic>
      </p:graphicFrame>
      <p:graphicFrame>
        <p:nvGraphicFramePr>
          <p:cNvPr id="122884" name="Object 4"/>
          <p:cNvGraphicFramePr>
            <a:graphicFrameLocks noChangeAspect="1"/>
          </p:cNvGraphicFramePr>
          <p:nvPr/>
        </p:nvGraphicFramePr>
        <p:xfrm>
          <a:off x="7086600" y="3657600"/>
          <a:ext cx="1409700" cy="749300"/>
        </p:xfrm>
        <a:graphic>
          <a:graphicData uri="http://schemas.openxmlformats.org/presentationml/2006/ole">
            <p:oleObj spid="_x0000_s84996" name="Equation" r:id="rId6" imgW="1409400" imgH="749160" progId="Equation.3">
              <p:embed/>
            </p:oleObj>
          </a:graphicData>
        </a:graphic>
      </p:graphicFrame>
      <p:graphicFrame>
        <p:nvGraphicFramePr>
          <p:cNvPr id="122888" name="Object 8"/>
          <p:cNvGraphicFramePr>
            <a:graphicFrameLocks noChangeAspect="1"/>
          </p:cNvGraphicFramePr>
          <p:nvPr/>
        </p:nvGraphicFramePr>
        <p:xfrm>
          <a:off x="1676400" y="5524500"/>
          <a:ext cx="1130300" cy="800100"/>
        </p:xfrm>
        <a:graphic>
          <a:graphicData uri="http://schemas.openxmlformats.org/presentationml/2006/ole">
            <p:oleObj spid="_x0000_s84997" name="Equation" r:id="rId7" imgW="1130040" imgH="799920" progId="Equation.3">
              <p:embed/>
            </p:oleObj>
          </a:graphicData>
        </a:graphic>
      </p:graphicFrame>
      <p:pic>
        <p:nvPicPr>
          <p:cNvPr id="122890" name="Picture 10" descr="http://uniqpost.com/wp-content/uploads/2011/02/Aurumania-Gold-Bike-Crystal-Editio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9800" y="1828799"/>
            <a:ext cx="2709655" cy="169583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subSp spid="_x0000_s8499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subSp spid="_x0000_s8499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subSp spid="_x0000_s8499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2884">
                                            <p:subSp spid="_x0000_s8499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subSp spid="_x0000_s8499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">
                                            <p:subSp spid="_x0000_s8499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>
                                            <p:subSp spid="_x0000_s8499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22888">
                                            <p:subSp spid="_x0000_s8499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1. </a:t>
            </a:r>
            <a:r>
              <a:rPr lang="en-US" sz="1800" i="1" dirty="0" err="1" smtClean="0"/>
              <a:t>Kinematika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638800"/>
          </a:xfrm>
        </p:spPr>
        <p:txBody>
          <a:bodyPr/>
          <a:lstStyle/>
          <a:p>
            <a:pPr>
              <a:buNone/>
            </a:pPr>
            <a:r>
              <a:rPr lang="el-GR" dirty="0" smtClean="0">
                <a:sym typeface="Wingdings" pitchFamily="2" charset="2"/>
              </a:rPr>
              <a:t>ω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smtClean="0"/>
              <a:t>=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0</a:t>
            </a:r>
            <a:r>
              <a:rPr lang="en-US" dirty="0" smtClean="0">
                <a:sym typeface="Wingdings" pitchFamily="2" charset="2"/>
              </a:rPr>
              <a:t> + </a:t>
            </a: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t    t = (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smtClean="0"/>
              <a:t>-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0</a:t>
            </a:r>
            <a:r>
              <a:rPr lang="en-US" dirty="0" smtClean="0">
                <a:sym typeface="Wingdings" pitchFamily="2" charset="2"/>
              </a:rPr>
              <a:t>) /</a:t>
            </a:r>
            <a:r>
              <a:rPr lang="el-GR" dirty="0" smtClean="0">
                <a:sym typeface="Wingdings" pitchFamily="2" charset="2"/>
              </a:rPr>
              <a:t> α</a:t>
            </a:r>
            <a:endParaRPr lang="en-US" b="1" dirty="0" smtClean="0"/>
          </a:p>
          <a:p>
            <a:pPr>
              <a:buNone/>
            </a:pPr>
            <a:r>
              <a:rPr lang="el-GR" dirty="0" smtClean="0"/>
              <a:t>θ</a:t>
            </a:r>
            <a:r>
              <a:rPr lang="en-US" dirty="0" smtClean="0"/>
              <a:t> =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0</a:t>
            </a:r>
            <a:r>
              <a:rPr lang="en-US" dirty="0" smtClean="0">
                <a:sym typeface="Wingdings" pitchFamily="2" charset="2"/>
              </a:rPr>
              <a:t>t +   </a:t>
            </a: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t</a:t>
            </a:r>
            <a:r>
              <a:rPr lang="en-US" baseline="30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l-GR" dirty="0" smtClean="0"/>
              <a:t>θ</a:t>
            </a:r>
            <a:r>
              <a:rPr lang="en-US" dirty="0" smtClean="0"/>
              <a:t> =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0                     </a:t>
            </a:r>
            <a:r>
              <a:rPr lang="en-US" dirty="0" smtClean="0">
                <a:sym typeface="Wingdings" pitchFamily="2" charset="2"/>
              </a:rPr>
              <a:t>+    </a:t>
            </a: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 (               )</a:t>
            </a:r>
            <a:r>
              <a:rPr lang="en-US" baseline="30000" dirty="0" smtClean="0">
                <a:sym typeface="Wingdings" pitchFamily="2" charset="2"/>
              </a:rPr>
              <a:t>2</a:t>
            </a:r>
            <a:endParaRPr lang="en-US" baseline="300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l-GR" dirty="0" smtClean="0"/>
              <a:t>θ</a:t>
            </a:r>
            <a:r>
              <a:rPr lang="en-US" dirty="0" smtClean="0"/>
              <a:t> =                     </a:t>
            </a:r>
            <a:r>
              <a:rPr lang="en-US" dirty="0" smtClean="0">
                <a:sym typeface="Wingdings" pitchFamily="2" charset="2"/>
              </a:rPr>
              <a:t> +      </a:t>
            </a:r>
            <a:r>
              <a:rPr lang="el-GR" dirty="0" smtClean="0">
                <a:sym typeface="Wingdings" pitchFamily="2" charset="2"/>
              </a:rPr>
              <a:t>α</a:t>
            </a:r>
            <a:endParaRPr lang="en-US" dirty="0" smtClean="0">
              <a:sym typeface="Wingdings" pitchFamily="2" charset="2"/>
            </a:endParaRPr>
          </a:p>
          <a:p>
            <a:pPr>
              <a:buNone/>
            </a:pPr>
            <a:endParaRPr lang="en-US" baseline="30000" dirty="0" smtClean="0">
              <a:sym typeface="Wingdings" pitchFamily="2" charset="2"/>
            </a:endParaRPr>
          </a:p>
          <a:p>
            <a:pPr>
              <a:buNone/>
            </a:pPr>
            <a:endParaRPr lang="en-US" baseline="30000" dirty="0" smtClean="0">
              <a:sym typeface="Wingdings" pitchFamily="2" charset="2"/>
            </a:endParaRPr>
          </a:p>
          <a:p>
            <a:pPr>
              <a:buNone/>
            </a:pPr>
            <a:r>
              <a:rPr lang="el-GR" dirty="0" smtClean="0"/>
              <a:t>θ</a:t>
            </a:r>
            <a:r>
              <a:rPr lang="en-US" dirty="0" smtClean="0"/>
              <a:t> =                      +</a:t>
            </a:r>
          </a:p>
          <a:p>
            <a:pPr>
              <a:buNone/>
            </a:pPr>
            <a:endParaRPr lang="en-US" baseline="30000" dirty="0" smtClean="0"/>
          </a:p>
          <a:p>
            <a:pPr>
              <a:buNone/>
            </a:pPr>
            <a:endParaRPr lang="en-US" baseline="30000" dirty="0" smtClean="0"/>
          </a:p>
          <a:p>
            <a:pPr>
              <a:buNone/>
            </a:pPr>
            <a:r>
              <a:rPr lang="el-GR" dirty="0" smtClean="0"/>
              <a:t>θ</a:t>
            </a:r>
            <a:r>
              <a:rPr lang="en-US" dirty="0" smtClean="0"/>
              <a:t> =                         +</a:t>
            </a:r>
          </a:p>
          <a:p>
            <a:pPr>
              <a:buNone/>
            </a:pPr>
            <a:endParaRPr lang="en-US" baseline="30000" dirty="0" smtClean="0"/>
          </a:p>
          <a:p>
            <a:pPr>
              <a:buNone/>
            </a:pPr>
            <a:endParaRPr lang="en-US" baseline="30000" dirty="0" smtClean="0"/>
          </a:p>
          <a:p>
            <a:pPr>
              <a:buNone/>
            </a:pPr>
            <a:r>
              <a:rPr lang="el-GR" dirty="0" smtClean="0"/>
              <a:t>θ</a:t>
            </a:r>
            <a:r>
              <a:rPr lang="en-US" dirty="0" smtClean="0"/>
              <a:t> =</a:t>
            </a:r>
          </a:p>
          <a:p>
            <a:pPr>
              <a:buNone/>
            </a:pPr>
            <a:endParaRPr lang="en-US" baseline="30000" dirty="0" smtClean="0"/>
          </a:p>
          <a:p>
            <a:pPr>
              <a:buNone/>
            </a:pPr>
            <a:r>
              <a:rPr lang="en-US" dirty="0" smtClean="0"/>
              <a:t>c) </a:t>
            </a:r>
            <a:r>
              <a:rPr lang="en-US" dirty="0" smtClean="0">
                <a:sym typeface="Wingdings" pitchFamily="2" charset="2"/>
              </a:rPr>
              <a:t>t = (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smtClean="0"/>
              <a:t>-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0</a:t>
            </a:r>
            <a:r>
              <a:rPr lang="en-US" dirty="0" smtClean="0">
                <a:sym typeface="Wingdings" pitchFamily="2" charset="2"/>
              </a:rPr>
              <a:t>) /</a:t>
            </a:r>
            <a:r>
              <a:rPr lang="el-GR" dirty="0" smtClean="0">
                <a:sym typeface="Wingdings" pitchFamily="2" charset="2"/>
              </a:rPr>
              <a:t> α</a:t>
            </a:r>
            <a:r>
              <a:rPr lang="en-US" dirty="0" smtClean="0">
                <a:sym typeface="Wingdings" pitchFamily="2" charset="2"/>
              </a:rPr>
              <a:t>  = - </a:t>
            </a:r>
            <a:r>
              <a:rPr lang="en-US" dirty="0" smtClean="0"/>
              <a:t>24,51 /- 0,89 = 27,54 </a:t>
            </a:r>
            <a:r>
              <a:rPr lang="en-US" dirty="0" err="1" smtClean="0"/>
              <a:t>detik</a:t>
            </a:r>
            <a:endParaRPr lang="en-US" dirty="0" smtClean="0"/>
          </a:p>
          <a:p>
            <a:pPr>
              <a:buNone/>
            </a:pPr>
            <a:endParaRPr lang="en-US" baseline="30000" dirty="0" smtClean="0"/>
          </a:p>
          <a:p>
            <a:pPr>
              <a:buNone/>
            </a:pPr>
            <a:endParaRPr lang="en-US" baseline="30000" dirty="0" smtClean="0"/>
          </a:p>
          <a:p>
            <a:pPr>
              <a:buNone/>
            </a:pPr>
            <a:endParaRPr lang="en-US" baseline="30000" dirty="0"/>
          </a:p>
        </p:txBody>
      </p:sp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1447800" y="1358900"/>
          <a:ext cx="165100" cy="546100"/>
        </p:xfrm>
        <a:graphic>
          <a:graphicData uri="http://schemas.openxmlformats.org/presentationml/2006/ole">
            <p:oleObj spid="_x0000_s86018" name="Equation" r:id="rId4" imgW="164880" imgH="545760" progId="Equation.3">
              <p:embed/>
            </p:oleObj>
          </a:graphicData>
        </a:graphic>
      </p:graphicFrame>
      <p:graphicFrame>
        <p:nvGraphicFramePr>
          <p:cNvPr id="123907" name="Object 3"/>
          <p:cNvGraphicFramePr>
            <a:graphicFrameLocks noChangeAspect="1"/>
          </p:cNvGraphicFramePr>
          <p:nvPr/>
        </p:nvGraphicFramePr>
        <p:xfrm>
          <a:off x="4330700" y="1358900"/>
          <a:ext cx="165100" cy="546100"/>
        </p:xfrm>
        <a:graphic>
          <a:graphicData uri="http://schemas.openxmlformats.org/presentationml/2006/ole">
            <p:oleObj spid="_x0000_s86019" name="Equation" r:id="rId5" imgW="164880" imgH="545760" progId="Equation.3">
              <p:embed/>
            </p:oleObj>
          </a:graphicData>
        </a:graphic>
      </p:graphicFrame>
      <p:graphicFrame>
        <p:nvGraphicFramePr>
          <p:cNvPr id="123908" name="Object 4"/>
          <p:cNvGraphicFramePr>
            <a:graphicFrameLocks noChangeAspect="1"/>
          </p:cNvGraphicFramePr>
          <p:nvPr/>
        </p:nvGraphicFramePr>
        <p:xfrm>
          <a:off x="2425700" y="2209800"/>
          <a:ext cx="165100" cy="546100"/>
        </p:xfrm>
        <a:graphic>
          <a:graphicData uri="http://schemas.openxmlformats.org/presentationml/2006/ole">
            <p:oleObj spid="_x0000_s86020" name="Equation" r:id="rId6" imgW="164880" imgH="545760" progId="Equation.3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276600" y="1295400"/>
          <a:ext cx="863600" cy="711200"/>
        </p:xfrm>
        <a:graphic>
          <a:graphicData uri="http://schemas.openxmlformats.org/presentationml/2006/ole">
            <p:oleObj spid="_x0000_s86021" name="Equation" r:id="rId7" imgW="863280" imgH="711000" progId="Equation.3">
              <p:embed/>
            </p:oleObj>
          </a:graphicData>
        </a:graphic>
      </p:graphicFrame>
      <p:graphicFrame>
        <p:nvGraphicFramePr>
          <p:cNvPr id="123910" name="Object 6"/>
          <p:cNvGraphicFramePr>
            <a:graphicFrameLocks noChangeAspect="1"/>
          </p:cNvGraphicFramePr>
          <p:nvPr/>
        </p:nvGraphicFramePr>
        <p:xfrm>
          <a:off x="4927600" y="1295400"/>
          <a:ext cx="863600" cy="711200"/>
        </p:xfrm>
        <a:graphic>
          <a:graphicData uri="http://schemas.openxmlformats.org/presentationml/2006/ole">
            <p:oleObj spid="_x0000_s86022" name="Equation" r:id="rId8" imgW="863280" imgH="711000" progId="Equation.3">
              <p:embed/>
            </p:oleObj>
          </a:graphicData>
        </a:graphic>
      </p:graphicFrame>
      <p:graphicFrame>
        <p:nvGraphicFramePr>
          <p:cNvPr id="123911" name="Object 7"/>
          <p:cNvGraphicFramePr>
            <a:graphicFrameLocks noChangeAspect="1"/>
          </p:cNvGraphicFramePr>
          <p:nvPr/>
        </p:nvGraphicFramePr>
        <p:xfrm>
          <a:off x="736600" y="2032000"/>
          <a:ext cx="1320800" cy="787400"/>
        </p:xfrm>
        <a:graphic>
          <a:graphicData uri="http://schemas.openxmlformats.org/presentationml/2006/ole">
            <p:oleObj spid="_x0000_s86023" name="Equation" r:id="rId9" imgW="1320480" imgH="787320" progId="Equation.3">
              <p:embed/>
            </p:oleObj>
          </a:graphicData>
        </a:graphic>
      </p:graphicFrame>
      <p:graphicFrame>
        <p:nvGraphicFramePr>
          <p:cNvPr id="123912" name="Object 8"/>
          <p:cNvGraphicFramePr>
            <a:graphicFrameLocks noChangeAspect="1"/>
          </p:cNvGraphicFramePr>
          <p:nvPr/>
        </p:nvGraphicFramePr>
        <p:xfrm>
          <a:off x="2959100" y="2000250"/>
          <a:ext cx="2070100" cy="850900"/>
        </p:xfrm>
        <a:graphic>
          <a:graphicData uri="http://schemas.openxmlformats.org/presentationml/2006/ole">
            <p:oleObj spid="_x0000_s86024" name="Equation" r:id="rId10" imgW="2070000" imgH="850680" progId="Equation.3">
              <p:embed/>
            </p:oleObj>
          </a:graphicData>
        </a:graphic>
      </p:graphicFrame>
      <p:graphicFrame>
        <p:nvGraphicFramePr>
          <p:cNvPr id="123913" name="Object 9"/>
          <p:cNvGraphicFramePr>
            <a:graphicFrameLocks noChangeAspect="1"/>
          </p:cNvGraphicFramePr>
          <p:nvPr/>
        </p:nvGraphicFramePr>
        <p:xfrm>
          <a:off x="736600" y="3067050"/>
          <a:ext cx="1320800" cy="787400"/>
        </p:xfrm>
        <a:graphic>
          <a:graphicData uri="http://schemas.openxmlformats.org/presentationml/2006/ole">
            <p:oleObj spid="_x0000_s86025" name="Equation" r:id="rId11" imgW="1320480" imgH="787320" progId="Equation.3">
              <p:embed/>
            </p:oleObj>
          </a:graphicData>
        </a:graphic>
      </p:graphicFrame>
      <p:graphicFrame>
        <p:nvGraphicFramePr>
          <p:cNvPr id="123914" name="Object 10"/>
          <p:cNvGraphicFramePr>
            <a:graphicFrameLocks noChangeAspect="1"/>
          </p:cNvGraphicFramePr>
          <p:nvPr/>
        </p:nvGraphicFramePr>
        <p:xfrm>
          <a:off x="2514600" y="3060700"/>
          <a:ext cx="2070100" cy="800100"/>
        </p:xfrm>
        <a:graphic>
          <a:graphicData uri="http://schemas.openxmlformats.org/presentationml/2006/ole">
            <p:oleObj spid="_x0000_s86026" name="Equation" r:id="rId12" imgW="2070000" imgH="799920" progId="Equation.3">
              <p:embed/>
            </p:oleObj>
          </a:graphicData>
        </a:graphic>
      </p:graphicFrame>
      <p:graphicFrame>
        <p:nvGraphicFramePr>
          <p:cNvPr id="123915" name="Object 11"/>
          <p:cNvGraphicFramePr>
            <a:graphicFrameLocks noChangeAspect="1"/>
          </p:cNvGraphicFramePr>
          <p:nvPr/>
        </p:nvGraphicFramePr>
        <p:xfrm>
          <a:off x="762000" y="4121150"/>
          <a:ext cx="1600200" cy="787400"/>
        </p:xfrm>
        <a:graphic>
          <a:graphicData uri="http://schemas.openxmlformats.org/presentationml/2006/ole">
            <p:oleObj spid="_x0000_s86027" name="Equation" r:id="rId13" imgW="1600200" imgH="787320" progId="Equation.3">
              <p:embed/>
            </p:oleObj>
          </a:graphicData>
        </a:graphic>
      </p:graphicFrame>
      <p:graphicFrame>
        <p:nvGraphicFramePr>
          <p:cNvPr id="123916" name="Object 12"/>
          <p:cNvGraphicFramePr>
            <a:graphicFrameLocks noChangeAspect="1"/>
          </p:cNvGraphicFramePr>
          <p:nvPr/>
        </p:nvGraphicFramePr>
        <p:xfrm>
          <a:off x="2654300" y="4114800"/>
          <a:ext cx="2070100" cy="800100"/>
        </p:xfrm>
        <a:graphic>
          <a:graphicData uri="http://schemas.openxmlformats.org/presentationml/2006/ole">
            <p:oleObj spid="_x0000_s86028" name="Equation" r:id="rId14" imgW="2070000" imgH="799920" progId="Equation.3">
              <p:embed/>
            </p:oleObj>
          </a:graphicData>
        </a:graphic>
      </p:graphicFrame>
      <p:graphicFrame>
        <p:nvGraphicFramePr>
          <p:cNvPr id="123917" name="Object 13"/>
          <p:cNvGraphicFramePr>
            <a:graphicFrameLocks noChangeAspect="1"/>
          </p:cNvGraphicFramePr>
          <p:nvPr/>
        </p:nvGraphicFramePr>
        <p:xfrm>
          <a:off x="996950" y="5073650"/>
          <a:ext cx="1130300" cy="800100"/>
        </p:xfrm>
        <a:graphic>
          <a:graphicData uri="http://schemas.openxmlformats.org/presentationml/2006/ole">
            <p:oleObj spid="_x0000_s86029" name="Equation" r:id="rId15" imgW="1130040" imgH="79992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3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2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Pekerjaan Rumah 2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mtClean="0"/>
              <a:t>Sebuah DVD baru saja selesai ditonton dan dimatikan. Kecepatan sudut DVD saat dimatikan adalah 40 rad/s. DVD mengalami perlambatan berputar sebesar 8 rad/s</a:t>
            </a:r>
            <a:r>
              <a:rPr lang="en-US" baseline="30000" smtClean="0"/>
              <a:t>2</a:t>
            </a:r>
            <a:r>
              <a:rPr lang="en-US" smtClean="0"/>
              <a:t>. Pada saat dimatikan, titik P dan Q terletak pada sumbu x.</a:t>
            </a:r>
          </a:p>
          <a:p>
            <a:pPr marL="0" indent="0">
              <a:buNone/>
            </a:pPr>
            <a:r>
              <a:rPr lang="en-US" smtClean="0"/>
              <a:t>Berapa kecepatan sudut DVD, 3 detik </a:t>
            </a:r>
            <a:r>
              <a:rPr lang="en-US" smtClean="0"/>
              <a:t>setelah </a:t>
            </a:r>
            <a:r>
              <a:rPr lang="en-US" smtClean="0"/>
              <a:t>dimatikan? Di mana letak titik P dan Q diukur dari sumbu x?</a:t>
            </a:r>
            <a:endParaRPr lang="en-US"/>
          </a:p>
        </p:txBody>
      </p:sp>
      <p:pic>
        <p:nvPicPr>
          <p:cNvPr id="7" name="Picture 6" descr="C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752850"/>
            <a:ext cx="3810000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</a:t>
            </a:r>
            <a:r>
              <a:rPr lang="en-US" dirty="0" err="1" smtClean="0"/>
              <a:t>Kelembaman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56388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memutar</a:t>
            </a:r>
            <a:r>
              <a:rPr lang="en-US" dirty="0" smtClean="0"/>
              <a:t> </a:t>
            </a:r>
            <a:r>
              <a:rPr lang="en-US" dirty="0" err="1" smtClean="0"/>
              <a:t>pipa</a:t>
            </a:r>
            <a:r>
              <a:rPr lang="en-US" dirty="0" smtClean="0"/>
              <a:t>, </a:t>
            </a:r>
            <a:r>
              <a:rPr lang="en-US" dirty="0" err="1" smtClean="0"/>
              <a:t>posisi</a:t>
            </a:r>
            <a:r>
              <a:rPr lang="en-US" dirty="0" smtClean="0"/>
              <a:t> </a:t>
            </a:r>
            <a:r>
              <a:rPr lang="en-US" dirty="0" err="1" smtClean="0"/>
              <a:t>tangan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A </a:t>
            </a:r>
            <a:r>
              <a:rPr lang="en-US" dirty="0" err="1" smtClean="0"/>
              <a:t>lebih</a:t>
            </a:r>
            <a:r>
              <a:rPr lang="en-US" dirty="0" smtClean="0"/>
              <a:t>  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sedikit</a:t>
            </a:r>
            <a:r>
              <a:rPr lang="en-US" dirty="0" smtClean="0"/>
              <a:t> </a:t>
            </a:r>
            <a:r>
              <a:rPr lang="en-US" dirty="0" err="1" smtClean="0"/>
              <a:t>membutuhkan</a:t>
            </a:r>
            <a:r>
              <a:rPr lang="en-US" dirty="0" smtClean="0"/>
              <a:t> </a:t>
            </a:r>
            <a:r>
              <a:rPr lang="en-US" dirty="0" err="1" smtClean="0"/>
              <a:t>tenaga</a:t>
            </a:r>
            <a:r>
              <a:rPr lang="en-US" dirty="0" smtClean="0"/>
              <a:t> </a:t>
            </a:r>
            <a:r>
              <a:rPr lang="en-US" dirty="0" err="1" smtClean="0"/>
              <a:t>dibanding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B.</a:t>
            </a:r>
          </a:p>
          <a:p>
            <a:pPr>
              <a:spcBef>
                <a:spcPts val="0"/>
              </a:spcBef>
            </a:pPr>
            <a:r>
              <a:rPr lang="en-US" dirty="0" err="1" smtClean="0">
                <a:sym typeface="Wingdings" pitchFamily="2" charset="2"/>
              </a:rPr>
              <a:t>Momen</a:t>
            </a:r>
            <a:r>
              <a:rPr lang="en-US" dirty="0" smtClean="0">
                <a:sym typeface="Wingdings" pitchFamily="2" charset="2"/>
              </a:rPr>
              <a:t> (= </a:t>
            </a:r>
            <a:r>
              <a:rPr lang="el-GR" dirty="0" smtClean="0">
                <a:sym typeface="Wingdings" pitchFamily="2" charset="2"/>
              </a:rPr>
              <a:t>τ</a:t>
            </a:r>
            <a:r>
              <a:rPr lang="en-US" dirty="0" smtClean="0">
                <a:sym typeface="Wingdings" pitchFamily="2" charset="2"/>
              </a:rPr>
              <a:t>) = </a:t>
            </a:r>
            <a:r>
              <a:rPr lang="en-US" dirty="0" err="1" smtClean="0">
                <a:sym typeface="Wingdings" pitchFamily="2" charset="2"/>
              </a:rPr>
              <a:t>hasil</a:t>
            </a:r>
            <a:r>
              <a:rPr lang="en-US" dirty="0" smtClean="0">
                <a:sym typeface="Wingdings" pitchFamily="2" charset="2"/>
              </a:rPr>
              <a:t> kali </a:t>
            </a:r>
            <a:r>
              <a:rPr lang="en-US" dirty="0" err="1" smtClean="0">
                <a:sym typeface="Wingdings" pitchFamily="2" charset="2"/>
              </a:rPr>
              <a:t>gaya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dgn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pengungkit</a:t>
            </a:r>
            <a:endParaRPr lang="en-US" dirty="0" smtClean="0">
              <a:sym typeface="Wingdings" pitchFamily="2" charset="2"/>
            </a:endParaRP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l-GR" dirty="0" smtClean="0">
                <a:sym typeface="Wingdings" pitchFamily="2" charset="2"/>
              </a:rPr>
              <a:t> τ</a:t>
            </a:r>
            <a:r>
              <a:rPr lang="en-US" dirty="0" smtClean="0">
                <a:sym typeface="Wingdings" pitchFamily="2" charset="2"/>
              </a:rPr>
              <a:t> = F. r</a:t>
            </a:r>
            <a:r>
              <a:rPr lang="en-US" baseline="-25000" dirty="0" smtClean="0">
                <a:sym typeface="Symbol"/>
              </a:rPr>
              <a:t></a:t>
            </a:r>
            <a:endParaRPr lang="en-US" baseline="-25000" dirty="0" smtClean="0">
              <a:sym typeface="Wingdings" pitchFamily="2" charset="2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sym typeface="Wingdings" pitchFamily="2" charset="2"/>
              </a:rPr>
              <a:t>Lengan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pengungkit</a:t>
            </a:r>
            <a:r>
              <a:rPr lang="en-US" dirty="0" smtClean="0">
                <a:sym typeface="Wingdings" pitchFamily="2" charset="2"/>
              </a:rPr>
              <a:t>: </a:t>
            </a:r>
            <a:r>
              <a:rPr lang="en-US" dirty="0" err="1" smtClean="0">
                <a:sym typeface="Wingdings" pitchFamily="2" charset="2"/>
              </a:rPr>
              <a:t>jarak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tegak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lurus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sumbu</a:t>
            </a:r>
            <a:r>
              <a:rPr lang="en-US" dirty="0" smtClean="0">
                <a:sym typeface="Wingdings" pitchFamily="2" charset="2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err="1" smtClean="0">
                <a:sym typeface="Wingdings" pitchFamily="2" charset="2"/>
              </a:rPr>
              <a:t>perputaran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garis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kerja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gaya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>
              <a:spcBef>
                <a:spcPts val="0"/>
              </a:spcBef>
            </a:pPr>
            <a:endParaRPr lang="en-US" dirty="0" smtClean="0">
              <a:sym typeface="Wingdings" pitchFamily="2" charset="2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sym typeface="Wingdings" pitchFamily="2" charset="2"/>
              </a:rPr>
              <a:t>Rumus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umum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momen</a:t>
            </a:r>
            <a:r>
              <a:rPr lang="en-US" dirty="0" smtClean="0">
                <a:sym typeface="Wingdings" pitchFamily="2" charset="2"/>
              </a:rPr>
              <a:t>: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l-GR" dirty="0" smtClean="0">
                <a:sym typeface="Wingdings" pitchFamily="2" charset="2"/>
              </a:rPr>
              <a:t>τ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err="1" smtClean="0">
                <a:sym typeface="Wingdings" pitchFamily="2" charset="2"/>
              </a:rPr>
              <a:t>F.r</a:t>
            </a:r>
            <a:r>
              <a:rPr lang="en-US" dirty="0" smtClean="0">
                <a:sym typeface="Wingdings" pitchFamily="2" charset="2"/>
              </a:rPr>
              <a:t> sin </a:t>
            </a:r>
            <a:r>
              <a:rPr lang="el-GR" dirty="0" smtClean="0"/>
              <a:t>θ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Satuan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m.N</a:t>
            </a:r>
            <a:r>
              <a:rPr lang="en-US" dirty="0" smtClean="0"/>
              <a:t> (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membedakan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: </a:t>
            </a:r>
            <a:r>
              <a:rPr lang="en-US" dirty="0" err="1" smtClean="0"/>
              <a:t>N.m</a:t>
            </a:r>
            <a:r>
              <a:rPr lang="en-US" dirty="0" smtClean="0"/>
              <a:t>)</a:t>
            </a:r>
          </a:p>
          <a:p>
            <a:pPr>
              <a:spcBef>
                <a:spcPts val="0"/>
              </a:spcBef>
            </a:pPr>
            <a:r>
              <a:rPr lang="en-US" dirty="0" err="1" smtClean="0"/>
              <a:t>Kelembaman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r>
              <a:rPr lang="en-US" dirty="0" smtClean="0"/>
              <a:t> </a:t>
            </a:r>
            <a:r>
              <a:rPr lang="en-US" dirty="0" err="1" smtClean="0"/>
              <a:t>partikel</a:t>
            </a:r>
            <a:r>
              <a:rPr lang="en-US" dirty="0" smtClean="0"/>
              <a:t> = mr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	 </a:t>
            </a:r>
            <a:r>
              <a:rPr lang="en-US" dirty="0" err="1" smtClean="0">
                <a:sym typeface="Wingdings" pitchFamily="2" charset="2"/>
              </a:rPr>
              <a:t>momen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kelembaman</a:t>
            </a:r>
            <a:r>
              <a:rPr lang="en-US" dirty="0" smtClean="0">
                <a:sym typeface="Wingdings" pitchFamily="2" charset="2"/>
              </a:rPr>
              <a:t> = I =  </a:t>
            </a:r>
            <a:r>
              <a:rPr lang="en-US" dirty="0" smtClean="0">
                <a:sym typeface="Symbol"/>
              </a:rPr>
              <a:t></a:t>
            </a:r>
            <a:r>
              <a:rPr lang="en-US" dirty="0" smtClean="0"/>
              <a:t> mr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artinya</a:t>
            </a:r>
            <a:r>
              <a:rPr lang="en-US" dirty="0" smtClean="0"/>
              <a:t>: </a:t>
            </a:r>
            <a:r>
              <a:rPr lang="en-US" dirty="0" err="1" smtClean="0"/>
              <a:t>silinder</a:t>
            </a:r>
            <a:r>
              <a:rPr lang="en-US" dirty="0" smtClean="0"/>
              <a:t> </a:t>
            </a:r>
            <a:r>
              <a:rPr lang="en-US" dirty="0" err="1" smtClean="0"/>
              <a:t>bergaris</a:t>
            </a:r>
            <a:r>
              <a:rPr lang="en-US" dirty="0" smtClean="0"/>
              <a:t> </a:t>
            </a:r>
            <a:r>
              <a:rPr lang="en-US" dirty="0" err="1" smtClean="0"/>
              <a:t>tengah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kelembaman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r>
              <a:rPr lang="en-US" dirty="0" smtClean="0"/>
              <a:t> &gt; </a:t>
            </a:r>
            <a:r>
              <a:rPr lang="en-US" dirty="0" err="1" smtClean="0"/>
              <a:t>daripada</a:t>
            </a:r>
            <a:r>
              <a:rPr lang="en-US" dirty="0" smtClean="0"/>
              <a:t> </a:t>
            </a:r>
            <a:r>
              <a:rPr lang="en-US" dirty="0" err="1" smtClean="0"/>
              <a:t>silinder</a:t>
            </a:r>
            <a:r>
              <a:rPr lang="en-US" dirty="0" smtClean="0"/>
              <a:t> </a:t>
            </a:r>
            <a:r>
              <a:rPr lang="en-US" dirty="0" err="1" smtClean="0"/>
              <a:t>ber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dirty="0" err="1" smtClean="0"/>
              <a:t>tengah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kecil</a:t>
            </a:r>
            <a:r>
              <a:rPr lang="en-US" dirty="0" smtClean="0"/>
              <a:t>. </a:t>
            </a:r>
            <a:r>
              <a:rPr lang="en-US" dirty="0" err="1" smtClean="0"/>
              <a:t>Silider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sulit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mulai</a:t>
            </a:r>
            <a:r>
              <a:rPr lang="en-US" dirty="0" smtClean="0"/>
              <a:t>/</a:t>
            </a:r>
            <a:r>
              <a:rPr lang="en-US" dirty="0" err="1" smtClean="0"/>
              <a:t>mengakhiri</a:t>
            </a:r>
            <a:r>
              <a:rPr lang="en-US" dirty="0" smtClean="0"/>
              <a:t> </a:t>
            </a:r>
            <a:r>
              <a:rPr lang="en-US" dirty="0" err="1" smtClean="0"/>
              <a:t>putaran</a:t>
            </a:r>
            <a:r>
              <a:rPr lang="en-US" dirty="0" smtClean="0"/>
              <a:t>.</a:t>
            </a:r>
          </a:p>
          <a:p>
            <a:pPr>
              <a:spcBef>
                <a:spcPts val="0"/>
              </a:spcBef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   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3775" y="0"/>
            <a:ext cx="180022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493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124200"/>
            <a:ext cx="2071687" cy="1273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2. </a:t>
            </a:r>
            <a:r>
              <a:rPr lang="en-US" sz="1800" i="1" dirty="0" err="1" smtClean="0"/>
              <a:t>Kelembaman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715000"/>
          </a:xfrm>
        </p:spPr>
        <p:txBody>
          <a:bodyPr/>
          <a:lstStyle/>
          <a:p>
            <a:r>
              <a:rPr lang="en-US" dirty="0" err="1" smtClean="0"/>
              <a:t>Macam-macam</a:t>
            </a:r>
            <a:r>
              <a:rPr lang="en-US" dirty="0" smtClean="0"/>
              <a:t> </a:t>
            </a:r>
            <a:r>
              <a:rPr lang="en-US" dirty="0" err="1" smtClean="0"/>
              <a:t>Momen</a:t>
            </a:r>
            <a:r>
              <a:rPr lang="en-US" dirty="0" smtClean="0"/>
              <a:t> </a:t>
            </a:r>
            <a:r>
              <a:rPr lang="en-US" dirty="0" err="1" smtClean="0"/>
              <a:t>Kelembaman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Jari-jari</a:t>
            </a:r>
            <a:r>
              <a:rPr lang="en-US" dirty="0" smtClean="0"/>
              <a:t> </a:t>
            </a:r>
            <a:r>
              <a:rPr lang="en-US" dirty="0" err="1" smtClean="0"/>
              <a:t>girasi</a:t>
            </a:r>
            <a:r>
              <a:rPr lang="en-US" dirty="0" smtClean="0"/>
              <a:t> (=k) : </a:t>
            </a:r>
            <a:r>
              <a:rPr lang="en-US" dirty="0" err="1" smtClean="0"/>
              <a:t>jari-jari</a:t>
            </a:r>
            <a:r>
              <a:rPr lang="en-US" dirty="0" smtClean="0"/>
              <a:t> rata-rata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jika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seluruh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massa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dikumpulkan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menjadi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jarak</a:t>
            </a:r>
            <a:r>
              <a:rPr lang="en-US" dirty="0" smtClean="0">
                <a:sym typeface="Wingdings" pitchFamily="2" charset="2"/>
              </a:rPr>
              <a:t> k </a:t>
            </a:r>
            <a:r>
              <a:rPr lang="en-US" dirty="0" err="1" smtClean="0">
                <a:sym typeface="Wingdings" pitchFamily="2" charset="2"/>
              </a:rPr>
              <a:t>dari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sumbu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ia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memiliki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momen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kelembaman</a:t>
            </a:r>
            <a:r>
              <a:rPr lang="en-US" dirty="0" smtClean="0">
                <a:sym typeface="Wingdings" pitchFamily="2" charset="2"/>
              </a:rPr>
              <a:t> (=m.k</a:t>
            </a:r>
            <a:r>
              <a:rPr lang="en-US" baseline="30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) </a:t>
            </a:r>
            <a:r>
              <a:rPr lang="en-US" dirty="0" err="1" smtClean="0">
                <a:sym typeface="Wingdings" pitchFamily="2" charset="2"/>
              </a:rPr>
              <a:t>sama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seperti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benda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asal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" y="1219200"/>
          <a:ext cx="8686800" cy="4337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3276600"/>
                <a:gridCol w="2133600"/>
                <a:gridCol w="1066800"/>
                <a:gridCol w="1676400"/>
              </a:tblGrid>
              <a:tr h="610985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Benda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Sumbu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Gambar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Momen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Kelembaman</a:t>
                      </a:r>
                      <a:endParaRPr lang="en-US" dirty="0"/>
                    </a:p>
                  </a:txBody>
                  <a:tcPr/>
                </a:tc>
              </a:tr>
              <a:tr h="601287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Cincin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tipis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berjari-jari</a:t>
                      </a:r>
                      <a:r>
                        <a:rPr lang="en-US" dirty="0" smtClean="0"/>
                        <a:t> 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Melalui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pusat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</a:t>
                      </a:r>
                      <a:r>
                        <a:rPr lang="en-US" baseline="30000" dirty="0" smtClean="0"/>
                        <a:t>2</a:t>
                      </a:r>
                      <a:endParaRPr lang="en-US" baseline="30000" dirty="0"/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Silinder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samarata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berjari-jari</a:t>
                      </a:r>
                      <a:r>
                        <a:rPr lang="en-US" dirty="0" smtClean="0"/>
                        <a:t> 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Melalui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pusat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 MR</a:t>
                      </a:r>
                      <a:r>
                        <a:rPr lang="en-US" baseline="30000" dirty="0" smtClean="0"/>
                        <a:t>2</a:t>
                      </a:r>
                    </a:p>
                  </a:txBody>
                  <a:tcPr/>
                </a:tc>
              </a:tr>
              <a:tr h="872836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Bola </a:t>
                      </a:r>
                      <a:r>
                        <a:rPr lang="en-US" dirty="0" err="1" smtClean="0"/>
                        <a:t>sama</a:t>
                      </a:r>
                      <a:r>
                        <a:rPr lang="en-US" dirty="0" smtClean="0"/>
                        <a:t> rata </a:t>
                      </a:r>
                      <a:r>
                        <a:rPr lang="en-US" dirty="0" err="1" smtClean="0"/>
                        <a:t>berjari-jari</a:t>
                      </a:r>
                      <a:r>
                        <a:rPr lang="en-US" dirty="0" smtClean="0"/>
                        <a:t> 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Melalui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pusat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 MR</a:t>
                      </a:r>
                      <a:r>
                        <a:rPr lang="en-US" baseline="30000" dirty="0" smtClean="0"/>
                        <a:t>2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80010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Batang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panjang</a:t>
                      </a:r>
                      <a:r>
                        <a:rPr lang="en-US" baseline="0" dirty="0" smtClean="0"/>
                        <a:t> L </a:t>
                      </a:r>
                      <a:r>
                        <a:rPr lang="en-US" baseline="0" dirty="0" err="1" smtClean="0"/>
                        <a:t>sama</a:t>
                      </a:r>
                      <a:r>
                        <a:rPr lang="en-US" baseline="0" dirty="0" smtClean="0"/>
                        <a:t> rata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Melalui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pusat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   ML</a:t>
                      </a:r>
                      <a:r>
                        <a:rPr lang="en-US" baseline="30000" dirty="0" smtClean="0"/>
                        <a:t>2</a:t>
                      </a:r>
                    </a:p>
                  </a:txBody>
                  <a:tcPr/>
                </a:tc>
              </a:tr>
              <a:tr h="581891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Batang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panjang</a:t>
                      </a:r>
                      <a:r>
                        <a:rPr lang="en-US" baseline="0" dirty="0" smtClean="0"/>
                        <a:t> L </a:t>
                      </a:r>
                      <a:r>
                        <a:rPr lang="en-US" baseline="0" dirty="0" err="1" smtClean="0"/>
                        <a:t>sama</a:t>
                      </a:r>
                      <a:r>
                        <a:rPr lang="en-US" baseline="0" dirty="0" smtClean="0"/>
                        <a:t> rata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Melalui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ujung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ML</a:t>
                      </a:r>
                      <a:r>
                        <a:rPr lang="en-US" baseline="30000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902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1905000"/>
            <a:ext cx="689941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9027" name="Object 3"/>
          <p:cNvGraphicFramePr>
            <a:graphicFrameLocks noChangeAspect="1"/>
          </p:cNvGraphicFramePr>
          <p:nvPr/>
        </p:nvGraphicFramePr>
        <p:xfrm>
          <a:off x="7239000" y="2590800"/>
          <a:ext cx="165100" cy="546100"/>
        </p:xfrm>
        <a:graphic>
          <a:graphicData uri="http://schemas.openxmlformats.org/presentationml/2006/ole">
            <p:oleObj spid="_x0000_s87042" name="Equation" r:id="rId5" imgW="164880" imgH="545760" progId="Equation.3">
              <p:embed/>
            </p:oleObj>
          </a:graphicData>
        </a:graphic>
      </p:graphicFrame>
      <p:pic>
        <p:nvPicPr>
          <p:cNvPr id="129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1" y="3276600"/>
            <a:ext cx="700048" cy="76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9029" name="Object 5"/>
          <p:cNvGraphicFramePr>
            <a:graphicFrameLocks noChangeAspect="1"/>
          </p:cNvGraphicFramePr>
          <p:nvPr/>
        </p:nvGraphicFramePr>
        <p:xfrm>
          <a:off x="7232650" y="3441700"/>
          <a:ext cx="177800" cy="546100"/>
        </p:xfrm>
        <a:graphic>
          <a:graphicData uri="http://schemas.openxmlformats.org/presentationml/2006/ole">
            <p:oleObj spid="_x0000_s87043" name="Equation" r:id="rId7" imgW="177480" imgH="545760" progId="Equation.3">
              <p:embed/>
            </p:oleObj>
          </a:graphicData>
        </a:graphic>
      </p:graphicFrame>
      <p:graphicFrame>
        <p:nvGraphicFramePr>
          <p:cNvPr id="129030" name="Object 6"/>
          <p:cNvGraphicFramePr>
            <a:graphicFrameLocks noChangeAspect="1"/>
          </p:cNvGraphicFramePr>
          <p:nvPr/>
        </p:nvGraphicFramePr>
        <p:xfrm>
          <a:off x="7188200" y="4343400"/>
          <a:ext cx="279400" cy="546100"/>
        </p:xfrm>
        <a:graphic>
          <a:graphicData uri="http://schemas.openxmlformats.org/presentationml/2006/ole">
            <p:oleObj spid="_x0000_s87044" name="Equation" r:id="rId8" imgW="279360" imgH="545760" progId="Equation.3">
              <p:embed/>
            </p:oleObj>
          </a:graphicData>
        </a:graphic>
      </p:graphicFrame>
      <p:pic>
        <p:nvPicPr>
          <p:cNvPr id="12903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72200" y="4191000"/>
            <a:ext cx="914400" cy="50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9032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72200" y="4953000"/>
            <a:ext cx="914400" cy="54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9033" name="Object 9"/>
          <p:cNvGraphicFramePr>
            <a:graphicFrameLocks noChangeAspect="1"/>
          </p:cNvGraphicFramePr>
          <p:nvPr/>
        </p:nvGraphicFramePr>
        <p:xfrm>
          <a:off x="7289800" y="5029200"/>
          <a:ext cx="177800" cy="546100"/>
        </p:xfrm>
        <a:graphic>
          <a:graphicData uri="http://schemas.openxmlformats.org/presentationml/2006/ole">
            <p:oleObj spid="_x0000_s87045" name="Equation" r:id="rId11" imgW="177480" imgH="545760" progId="Equation.3">
              <p:embed/>
            </p:oleObj>
          </a:graphicData>
        </a:graphic>
      </p:graphicFrame>
      <p:pic>
        <p:nvPicPr>
          <p:cNvPr id="129034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248400" y="2438400"/>
            <a:ext cx="695325" cy="768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2. </a:t>
            </a:r>
            <a:r>
              <a:rPr lang="en-US" sz="1800" i="1" dirty="0" err="1" smtClean="0"/>
              <a:t>Kelembaman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638800"/>
          </a:xfrm>
        </p:spPr>
        <p:txBody>
          <a:bodyPr/>
          <a:lstStyle/>
          <a:p>
            <a:r>
              <a:rPr lang="en-US" dirty="0" err="1" smtClean="0"/>
              <a:t>Otot</a:t>
            </a:r>
            <a:r>
              <a:rPr lang="en-US" dirty="0" smtClean="0"/>
              <a:t> </a:t>
            </a:r>
            <a:r>
              <a:rPr lang="en-US" dirty="0" err="1" smtClean="0"/>
              <a:t>bisep</a:t>
            </a:r>
            <a:r>
              <a:rPr lang="en-US" dirty="0" smtClean="0"/>
              <a:t> </a:t>
            </a:r>
            <a:r>
              <a:rPr lang="en-US" dirty="0" err="1" smtClean="0"/>
              <a:t>mendesakan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</a:t>
            </a:r>
            <a:r>
              <a:rPr lang="en-US" dirty="0" err="1" smtClean="0"/>
              <a:t>vertikal</a:t>
            </a:r>
            <a:r>
              <a:rPr lang="en-US" dirty="0" smtClean="0"/>
              <a:t> 700 N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lengan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. </a:t>
            </a:r>
            <a:r>
              <a:rPr lang="en-US" dirty="0" err="1" smtClean="0"/>
              <a:t>Hitung</a:t>
            </a:r>
            <a:r>
              <a:rPr lang="en-US" dirty="0" smtClean="0"/>
              <a:t> </a:t>
            </a:r>
            <a:r>
              <a:rPr lang="en-US" dirty="0" err="1" smtClean="0"/>
              <a:t>momen</a:t>
            </a:r>
            <a:r>
              <a:rPr lang="en-US" dirty="0" smtClean="0"/>
              <a:t> </a:t>
            </a:r>
            <a:r>
              <a:rPr lang="en-US" dirty="0" err="1" smtClean="0"/>
              <a:t>sekitar</a:t>
            </a:r>
            <a:r>
              <a:rPr lang="en-US" dirty="0" smtClean="0"/>
              <a:t> </a:t>
            </a:r>
            <a:r>
              <a:rPr lang="en-US" dirty="0" err="1" smtClean="0"/>
              <a:t>sendi</a:t>
            </a:r>
            <a:r>
              <a:rPr lang="en-US" dirty="0" smtClean="0"/>
              <a:t>. </a:t>
            </a:r>
            <a:r>
              <a:rPr lang="en-US" dirty="0" err="1" smtClean="0"/>
              <a:t>Dianggap</a:t>
            </a:r>
            <a:r>
              <a:rPr lang="en-US" dirty="0" smtClean="0"/>
              <a:t> </a:t>
            </a:r>
            <a:r>
              <a:rPr lang="en-US" dirty="0" err="1" smtClean="0"/>
              <a:t>otot</a:t>
            </a:r>
            <a:r>
              <a:rPr lang="en-US" dirty="0" smtClean="0"/>
              <a:t> </a:t>
            </a:r>
            <a:r>
              <a:rPr lang="en-US" dirty="0" err="1" smtClean="0"/>
              <a:t>menempel</a:t>
            </a:r>
            <a:r>
              <a:rPr lang="en-US" dirty="0" smtClean="0"/>
              <a:t> 5 cm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bahu</a:t>
            </a:r>
            <a:endParaRPr lang="en-US" dirty="0" smtClean="0"/>
          </a:p>
          <a:p>
            <a:endParaRPr lang="en-US" dirty="0" smtClean="0"/>
          </a:p>
          <a:p>
            <a:pPr marL="457200" indent="-457200">
              <a:buNone/>
            </a:pPr>
            <a:r>
              <a:rPr lang="en-US" dirty="0" smtClean="0">
                <a:sym typeface="Wingdings" pitchFamily="2" charset="2"/>
              </a:rPr>
              <a:t>r</a:t>
            </a:r>
            <a:r>
              <a:rPr lang="en-US" baseline="-25000" dirty="0" smtClean="0">
                <a:sym typeface="Symbol"/>
              </a:rPr>
              <a:t></a:t>
            </a:r>
            <a:r>
              <a:rPr lang="en-US" dirty="0" smtClean="0">
                <a:sym typeface="Wingdings" pitchFamily="2" charset="2"/>
              </a:rPr>
              <a:t> = 0,05 m   </a:t>
            </a:r>
            <a:r>
              <a:rPr lang="el-GR" dirty="0" smtClean="0">
                <a:sym typeface="Wingdings" pitchFamily="2" charset="2"/>
              </a:rPr>
              <a:t> τ</a:t>
            </a:r>
            <a:r>
              <a:rPr lang="en-US" dirty="0" smtClean="0">
                <a:sym typeface="Wingdings" pitchFamily="2" charset="2"/>
              </a:rPr>
              <a:t> = F. r</a:t>
            </a:r>
            <a:r>
              <a:rPr lang="en-US" baseline="-25000" dirty="0" smtClean="0">
                <a:sym typeface="Symbol"/>
              </a:rPr>
              <a:t></a:t>
            </a:r>
            <a:r>
              <a:rPr lang="en-US" dirty="0" smtClean="0">
                <a:sym typeface="Wingdings" pitchFamily="2" charset="2"/>
              </a:rPr>
              <a:t> = 700. 0,05 = 35 </a:t>
            </a:r>
            <a:r>
              <a:rPr lang="en-US" dirty="0" err="1" smtClean="0">
                <a:sym typeface="Wingdings" pitchFamily="2" charset="2"/>
              </a:rPr>
              <a:t>mN</a:t>
            </a:r>
            <a:endParaRPr lang="en-US" dirty="0" smtClean="0">
              <a:sym typeface="Wingdings" pitchFamily="2" charset="2"/>
            </a:endParaRPr>
          </a:p>
          <a:p>
            <a:pPr marL="457200" indent="-457200">
              <a:buFont typeface="+mj-lt"/>
              <a:buAutoNum type="alphaLcParenR"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35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905000"/>
            <a:ext cx="2514600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2. </a:t>
            </a:r>
            <a:r>
              <a:rPr lang="en-US" sz="1800" i="1" dirty="0" err="1" smtClean="0"/>
              <a:t>Kelembaman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914400"/>
            <a:ext cx="6705600" cy="2209800"/>
          </a:xfrm>
        </p:spPr>
        <p:txBody>
          <a:bodyPr/>
          <a:lstStyle/>
          <a:p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piringan</a:t>
            </a:r>
            <a:r>
              <a:rPr lang="en-US" dirty="0" smtClean="0"/>
              <a:t> </a:t>
            </a:r>
            <a:r>
              <a:rPr lang="en-US" dirty="0" err="1" smtClean="0"/>
              <a:t>tipis</a:t>
            </a:r>
            <a:r>
              <a:rPr lang="en-US" dirty="0" smtClean="0"/>
              <a:t> </a:t>
            </a:r>
            <a:r>
              <a:rPr lang="en-US" dirty="0" err="1" smtClean="0"/>
              <a:t>ditempelkan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 </a:t>
            </a:r>
            <a:r>
              <a:rPr lang="en-US" dirty="0" err="1" smtClean="0"/>
              <a:t>putar</a:t>
            </a:r>
            <a:r>
              <a:rPr lang="en-US" dirty="0" smtClean="0"/>
              <a:t>. R</a:t>
            </a:r>
            <a:r>
              <a:rPr lang="en-US" baseline="-25000" dirty="0" smtClean="0"/>
              <a:t>A</a:t>
            </a:r>
            <a:r>
              <a:rPr lang="en-US" dirty="0" smtClean="0"/>
              <a:t> = 30 cm </a:t>
            </a:r>
            <a:r>
              <a:rPr lang="en-US" dirty="0" err="1" smtClean="0"/>
              <a:t>dan</a:t>
            </a:r>
            <a:r>
              <a:rPr lang="en-US" dirty="0" smtClean="0"/>
              <a:t> R</a:t>
            </a:r>
            <a:r>
              <a:rPr lang="en-US" baseline="-25000" dirty="0" smtClean="0"/>
              <a:t>B</a:t>
            </a:r>
            <a:r>
              <a:rPr lang="en-US" dirty="0" smtClean="0"/>
              <a:t> = 50 cm.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momen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 </a:t>
            </a:r>
            <a:r>
              <a:rPr lang="en-US" dirty="0" err="1" smtClean="0"/>
              <a:t>putar</a:t>
            </a:r>
            <a:r>
              <a:rPr lang="en-US" dirty="0" smtClean="0"/>
              <a:t> </a:t>
            </a: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masing-masing</a:t>
            </a:r>
            <a:r>
              <a:rPr lang="en-US" dirty="0" smtClean="0"/>
              <a:t> </a:t>
            </a:r>
            <a:r>
              <a:rPr lang="en-US" dirty="0" err="1" smtClean="0"/>
              <a:t>piringan</a:t>
            </a:r>
            <a:r>
              <a:rPr lang="en-US" dirty="0" smtClean="0"/>
              <a:t> </a:t>
            </a:r>
            <a:r>
              <a:rPr lang="en-US" dirty="0" err="1" smtClean="0"/>
              <a:t>dikenai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50 N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gambar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samping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33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5150" y="390525"/>
            <a:ext cx="222885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5"/>
          <p:cNvSpPr txBox="1">
            <a:spLocks/>
          </p:cNvSpPr>
          <p:nvPr/>
        </p:nvSpPr>
        <p:spPr>
          <a:xfrm>
            <a:off x="228600" y="3581400"/>
            <a:ext cx="8915400" cy="3276600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F</a:t>
            </a:r>
            <a:r>
              <a:rPr lang="en-US" sz="2400" baseline="-25000" dirty="0" smtClean="0">
                <a:solidFill>
                  <a:schemeClr val="bg1"/>
                </a:solidFill>
                <a:latin typeface="Calibri" pitchFamily="34" charset="0"/>
              </a:rPr>
              <a:t>A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menyebabkan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putaran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berlawanan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arah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jarum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jam,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dan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F</a:t>
            </a:r>
            <a:r>
              <a:rPr lang="en-US" sz="2400" baseline="-25000" dirty="0" smtClean="0">
                <a:solidFill>
                  <a:schemeClr val="bg1"/>
                </a:solidFill>
                <a:latin typeface="Calibri" pitchFamily="34" charset="0"/>
              </a:rPr>
              <a:t>B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menyebabkan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putaran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searah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jarum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jam.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Maka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harus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ada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tanda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yang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berlawanan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(+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dan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-). </a:t>
            </a:r>
          </a:p>
          <a:p>
            <a:pPr lvl="0">
              <a:spcBef>
                <a:spcPct val="20000"/>
              </a:spcBef>
            </a:pP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τ</a:t>
            </a:r>
            <a:r>
              <a:rPr lang="en-US" sz="2400" baseline="-25000" dirty="0" smtClean="0">
                <a:solidFill>
                  <a:schemeClr val="bg1"/>
                </a:solidFill>
                <a:latin typeface="Calibri" pitchFamily="34" charset="0"/>
              </a:rPr>
              <a:t>A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= F</a:t>
            </a:r>
            <a:r>
              <a:rPr lang="en-US" sz="2400" baseline="-25000" dirty="0" smtClean="0">
                <a:solidFill>
                  <a:schemeClr val="bg1"/>
                </a:solidFill>
                <a:latin typeface="Calibri" pitchFamily="34" charset="0"/>
              </a:rPr>
              <a:t>A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.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r</a:t>
            </a:r>
            <a:r>
              <a:rPr lang="en-US" sz="2400" baseline="-25000" dirty="0" err="1" smtClean="0">
                <a:solidFill>
                  <a:schemeClr val="bg1"/>
                </a:solidFill>
                <a:latin typeface="Calibri" pitchFamily="34" charset="0"/>
              </a:rPr>
              <a:t>A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 = 50. 0.30 = 15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m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(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berlawanan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arah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jarum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jam = +)</a:t>
            </a:r>
          </a:p>
          <a:p>
            <a:pPr>
              <a:spcBef>
                <a:spcPct val="20000"/>
              </a:spcBef>
            </a:pP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τ</a:t>
            </a:r>
            <a:r>
              <a:rPr lang="en-US" sz="2400" baseline="-25000" dirty="0" smtClean="0">
                <a:solidFill>
                  <a:schemeClr val="bg1"/>
                </a:solidFill>
                <a:latin typeface="Calibri" pitchFamily="34" charset="0"/>
              </a:rPr>
              <a:t>B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= - F</a:t>
            </a:r>
            <a:r>
              <a:rPr lang="en-US" sz="2400" baseline="-25000" dirty="0" smtClean="0">
                <a:solidFill>
                  <a:schemeClr val="bg1"/>
                </a:solidFill>
                <a:latin typeface="Calibri" pitchFamily="34" charset="0"/>
              </a:rPr>
              <a:t>B</a:t>
            </a:r>
            <a:r>
              <a:rPr lang="en-US" sz="2400" baseline="-25000" dirty="0" smtClean="0">
                <a:solidFill>
                  <a:schemeClr val="bg1"/>
                </a:solidFill>
                <a:latin typeface="Calibri" pitchFamily="34" charset="0"/>
                <a:sym typeface="Symbol"/>
              </a:rPr>
              <a:t> 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.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r</a:t>
            </a:r>
            <a:r>
              <a:rPr lang="en-US" sz="2400" baseline="-25000" dirty="0" err="1" smtClean="0">
                <a:solidFill>
                  <a:schemeClr val="bg1"/>
                </a:solidFill>
                <a:latin typeface="Calibri" pitchFamily="34" charset="0"/>
              </a:rPr>
              <a:t>B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  = - 50 sin 60. 0.50 = -21,65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m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</a:rPr>
              <a:t>N</a:t>
            </a:r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</a:pP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τ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 = 15 - 21,65 = - 6,65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mN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(se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arah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jarum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jam)</a:t>
            </a:r>
            <a:endParaRPr lang="en-US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lvl="0">
              <a:spcBef>
                <a:spcPct val="20000"/>
              </a:spcBef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8305800" cy="533400"/>
          </a:xfrm>
        </p:spPr>
        <p:txBody>
          <a:bodyPr/>
          <a:lstStyle/>
          <a:p>
            <a:r>
              <a:rPr lang="en-US" dirty="0" err="1" smtClean="0"/>
              <a:t>Isi</a:t>
            </a:r>
            <a:r>
              <a:rPr lang="en-US" dirty="0" smtClean="0"/>
              <a:t> </a:t>
            </a:r>
            <a:r>
              <a:rPr lang="en-US" dirty="0" err="1" smtClean="0"/>
              <a:t>Kuliah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5562600"/>
          </a:xfrm>
        </p:spPr>
        <p:txBody>
          <a:bodyPr/>
          <a:lstStyle/>
          <a:p>
            <a:pPr marL="857250" lvl="1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Kinematika </a:t>
            </a:r>
            <a:r>
              <a:rPr lang="en-US" dirty="0" err="1" smtClean="0"/>
              <a:t>Rotasi</a:t>
            </a:r>
            <a:endParaRPr lang="en-US" dirty="0" smtClean="0"/>
          </a:p>
          <a:p>
            <a:pPr marL="857250" lvl="1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 err="1" smtClean="0"/>
              <a:t>Kelembaman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endParaRPr lang="en-US" dirty="0" smtClean="0"/>
          </a:p>
          <a:p>
            <a:pPr marL="857250" lvl="1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 err="1" smtClean="0"/>
              <a:t>Hukum</a:t>
            </a:r>
            <a:r>
              <a:rPr lang="en-US" dirty="0" smtClean="0"/>
              <a:t>- 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endParaRPr lang="en-US" dirty="0" smtClean="0"/>
          </a:p>
          <a:p>
            <a:pPr marL="857250" lvl="1" indent="-457200">
              <a:spcBef>
                <a:spcPts val="0"/>
              </a:spcBef>
              <a:buFont typeface="+mj-lt"/>
              <a:buAutoNum type="arabicPeriod"/>
            </a:pPr>
            <a:r>
              <a:rPr lang="en-US" dirty="0" err="1" smtClean="0"/>
              <a:t>Berbagai</a:t>
            </a:r>
            <a:r>
              <a:rPr lang="en-US" dirty="0" smtClean="0"/>
              <a:t> Gaya yang </a:t>
            </a:r>
            <a:r>
              <a:rPr lang="en-US" dirty="0" err="1" smtClean="0"/>
              <a:t>Menyebabkan</a:t>
            </a:r>
            <a:r>
              <a:rPr lang="en-US" dirty="0" smtClean="0"/>
              <a:t> </a:t>
            </a:r>
            <a:r>
              <a:rPr lang="en-US" dirty="0" err="1" smtClean="0"/>
              <a:t>Gerak</a:t>
            </a:r>
            <a:r>
              <a:rPr lang="en-US" dirty="0" smtClean="0"/>
              <a:t> Benda </a:t>
            </a:r>
            <a:r>
              <a:rPr lang="en-US" dirty="0" err="1" smtClean="0"/>
              <a:t>tegar</a:t>
            </a:r>
            <a:endParaRPr lang="en-US" dirty="0" smtClean="0"/>
          </a:p>
          <a:p>
            <a:pPr marL="457200" indent="-457200">
              <a:spcBef>
                <a:spcPts val="0"/>
              </a:spcBef>
              <a:buNone/>
            </a:pPr>
            <a:endParaRPr lang="sv-SE" dirty="0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sv-SE" dirty="0" smtClean="0"/>
              <a:t/>
            </a:r>
            <a:br>
              <a:rPr lang="sv-SE" dirty="0" smtClean="0"/>
            </a:br>
            <a:endParaRPr lang="sv-SE" dirty="0" smtClean="0"/>
          </a:p>
          <a:p>
            <a:pPr marL="857250" lvl="1" indent="-457200">
              <a:spcBef>
                <a:spcPts val="0"/>
              </a:spcBef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2. </a:t>
            </a:r>
            <a:r>
              <a:rPr lang="en-US" sz="1800" i="1" dirty="0" err="1" smtClean="0"/>
              <a:t>Kelembaman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638800"/>
          </a:xfrm>
        </p:spPr>
        <p:txBody>
          <a:bodyPr/>
          <a:lstStyle/>
          <a:p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buah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</a:t>
            </a:r>
            <a:r>
              <a:rPr lang="en-US" dirty="0" err="1" smtClean="0"/>
              <a:t>dikenakan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mistar</a:t>
            </a:r>
            <a:r>
              <a:rPr lang="en-US" dirty="0" smtClean="0"/>
              <a:t> yang </a:t>
            </a:r>
            <a:r>
              <a:rPr lang="en-US" dirty="0" err="1" smtClean="0"/>
              <a:t>ujung</a:t>
            </a:r>
            <a:r>
              <a:rPr lang="en-US" dirty="0" smtClean="0"/>
              <a:t> </a:t>
            </a:r>
            <a:r>
              <a:rPr lang="en-US" dirty="0" err="1" smtClean="0"/>
              <a:t>kirinya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berputar</a:t>
            </a:r>
            <a:r>
              <a:rPr lang="en-US" dirty="0" smtClean="0"/>
              <a:t>. Gaya A </a:t>
            </a:r>
            <a:r>
              <a:rPr lang="en-US" dirty="0" err="1" smtClean="0"/>
              <a:t>sebesar</a:t>
            </a:r>
            <a:r>
              <a:rPr lang="en-US" dirty="0" smtClean="0"/>
              <a:t> 30 N </a:t>
            </a:r>
            <a:r>
              <a:rPr lang="en-US" dirty="0" err="1" smtClean="0"/>
              <a:t>dikenakan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ujung</a:t>
            </a:r>
            <a:r>
              <a:rPr lang="en-US" dirty="0" smtClean="0"/>
              <a:t> </a:t>
            </a:r>
            <a:r>
              <a:rPr lang="en-US" dirty="0" err="1" smtClean="0"/>
              <a:t>kanan</a:t>
            </a:r>
            <a:r>
              <a:rPr lang="en-US" dirty="0" smtClean="0"/>
              <a:t> </a:t>
            </a:r>
            <a:r>
              <a:rPr lang="en-US" dirty="0" err="1" smtClean="0"/>
              <a:t>mistar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30</a:t>
            </a:r>
            <a:r>
              <a:rPr lang="en-US" baseline="30000" dirty="0" smtClean="0"/>
              <a:t>o</a:t>
            </a:r>
            <a:r>
              <a:rPr lang="en-US" dirty="0" smtClean="0"/>
              <a:t>, </a:t>
            </a:r>
            <a:r>
              <a:rPr lang="en-US" dirty="0" err="1" smtClean="0"/>
              <a:t>sedangkan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B </a:t>
            </a:r>
            <a:r>
              <a:rPr lang="en-US" dirty="0" err="1" smtClean="0"/>
              <a:t>sebesar</a:t>
            </a:r>
            <a:r>
              <a:rPr lang="en-US" dirty="0" smtClean="0"/>
              <a:t> 20 N </a:t>
            </a:r>
            <a:r>
              <a:rPr lang="en-US" dirty="0" err="1" smtClean="0"/>
              <a:t>dikenakan</a:t>
            </a:r>
            <a:r>
              <a:rPr lang="en-US" dirty="0" smtClean="0"/>
              <a:t> </a:t>
            </a:r>
            <a:r>
              <a:rPr lang="en-US" dirty="0" err="1" smtClean="0"/>
              <a:t>tegak</a:t>
            </a:r>
            <a:r>
              <a:rPr lang="en-US" dirty="0" smtClean="0"/>
              <a:t> </a:t>
            </a:r>
            <a:r>
              <a:rPr lang="en-US" dirty="0" err="1" smtClean="0"/>
              <a:t>lurus</a:t>
            </a:r>
            <a:r>
              <a:rPr lang="en-US" dirty="0" smtClean="0"/>
              <a:t> </a:t>
            </a:r>
            <a:r>
              <a:rPr lang="en-US" dirty="0" err="1" smtClean="0"/>
              <a:t>mistar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tengah-tengahnya</a:t>
            </a:r>
            <a:r>
              <a:rPr lang="en-US" dirty="0" smtClean="0"/>
              <a:t>. Gaya </a:t>
            </a:r>
            <a:r>
              <a:rPr lang="en-US" dirty="0" err="1" smtClean="0"/>
              <a:t>mana</a:t>
            </a:r>
            <a:r>
              <a:rPr lang="en-US" dirty="0" smtClean="0"/>
              <a:t> yang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momen</a:t>
            </a:r>
            <a:r>
              <a:rPr lang="en-US" dirty="0" smtClean="0"/>
              <a:t> yang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 </a:t>
            </a:r>
            <a:r>
              <a:rPr lang="en-US" dirty="0" err="1" smtClean="0"/>
              <a:t>putar</a:t>
            </a:r>
            <a:r>
              <a:rPr lang="en-US" dirty="0" smtClean="0"/>
              <a:t> ?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l-GR" dirty="0" smtClean="0">
                <a:sym typeface="Wingdings" pitchFamily="2" charset="2"/>
              </a:rPr>
              <a:t>τ</a:t>
            </a:r>
            <a:r>
              <a:rPr lang="en-US" baseline="-25000" dirty="0" smtClean="0"/>
              <a:t>A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 = F</a:t>
            </a:r>
            <a:r>
              <a:rPr lang="en-US" baseline="-25000" dirty="0" smtClean="0"/>
              <a:t>A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. </a:t>
            </a:r>
            <a:r>
              <a:rPr lang="en-US" dirty="0" err="1" smtClean="0">
                <a:sym typeface="Wingdings" pitchFamily="2" charset="2"/>
              </a:rPr>
              <a:t>r</a:t>
            </a:r>
            <a:r>
              <a:rPr lang="en-US" baseline="-25000" dirty="0" err="1" smtClean="0"/>
              <a:t>A</a:t>
            </a:r>
            <a:r>
              <a:rPr lang="en-US" dirty="0" smtClean="0"/>
              <a:t>  = 30. L sin 30 = 15 L</a:t>
            </a:r>
          </a:p>
          <a:p>
            <a:pPr>
              <a:buNone/>
            </a:pPr>
            <a:r>
              <a:rPr lang="el-GR" dirty="0" smtClean="0">
                <a:sym typeface="Wingdings" pitchFamily="2" charset="2"/>
              </a:rPr>
              <a:t>τ</a:t>
            </a:r>
            <a:r>
              <a:rPr lang="en-US" baseline="-25000" dirty="0" smtClean="0"/>
              <a:t>B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 = F</a:t>
            </a:r>
            <a:r>
              <a:rPr lang="en-US" baseline="-25000" dirty="0" smtClean="0"/>
              <a:t>B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. </a:t>
            </a:r>
            <a:r>
              <a:rPr lang="en-US" dirty="0" err="1" smtClean="0">
                <a:sym typeface="Wingdings" pitchFamily="2" charset="2"/>
              </a:rPr>
              <a:t>r</a:t>
            </a:r>
            <a:r>
              <a:rPr lang="en-US" baseline="-25000" dirty="0" err="1" smtClean="0"/>
              <a:t>B</a:t>
            </a:r>
            <a:r>
              <a:rPr lang="en-US" dirty="0" smtClean="0"/>
              <a:t>  = 20. 0,5 L = 10 L</a:t>
            </a:r>
          </a:p>
          <a:p>
            <a:pPr>
              <a:buNone/>
            </a:pPr>
            <a:r>
              <a:rPr lang="en-US" dirty="0" err="1" smtClean="0"/>
              <a:t>Jadi</a:t>
            </a:r>
            <a:r>
              <a:rPr lang="en-US" dirty="0" smtClean="0"/>
              <a:t>, </a:t>
            </a:r>
            <a:r>
              <a:rPr lang="en-US" dirty="0" err="1" smtClean="0"/>
              <a:t>gaya</a:t>
            </a:r>
            <a:r>
              <a:rPr lang="en-US" dirty="0" smtClean="0"/>
              <a:t> F</a:t>
            </a:r>
            <a:r>
              <a:rPr lang="en-US" baseline="-25000" dirty="0" smtClean="0"/>
              <a:t>A</a:t>
            </a:r>
            <a:r>
              <a:rPr lang="en-US" dirty="0" smtClean="0"/>
              <a:t> </a:t>
            </a:r>
            <a:r>
              <a:rPr lang="en-US" dirty="0" err="1" smtClean="0">
                <a:sym typeface="Wingdings" pitchFamily="2" charset="2"/>
              </a:rPr>
              <a:t>lebih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besar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menghasilkan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momen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sumbu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putar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  <p:pic>
        <p:nvPicPr>
          <p:cNvPr id="131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933700"/>
            <a:ext cx="41814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62200" y="3581400"/>
            <a:ext cx="1143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2. </a:t>
            </a:r>
            <a:r>
              <a:rPr lang="en-US" sz="1800" i="1" dirty="0" err="1" smtClean="0"/>
              <a:t>Kelembaman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638800"/>
          </a:xfrm>
        </p:spPr>
        <p:txBody>
          <a:bodyPr/>
          <a:lstStyle/>
          <a:p>
            <a:pPr>
              <a:buNone/>
            </a:pPr>
            <a:r>
              <a:rPr lang="en-US" b="1" dirty="0" err="1" smtClean="0"/>
              <a:t>Momen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Kelembaman</a:t>
            </a:r>
            <a:r>
              <a:rPr lang="en-US" b="1" dirty="0" smtClean="0"/>
              <a:t> </a:t>
            </a:r>
            <a:r>
              <a:rPr lang="en-US" b="1" dirty="0" err="1" smtClean="0"/>
              <a:t>Rotasi</a:t>
            </a:r>
            <a:endParaRPr lang="en-US" b="1" dirty="0" smtClean="0"/>
          </a:p>
          <a:p>
            <a:pPr>
              <a:buNone/>
            </a:pPr>
            <a:r>
              <a:rPr lang="en-US" dirty="0" err="1" smtClean="0"/>
              <a:t>Partikel</a:t>
            </a:r>
            <a:r>
              <a:rPr lang="en-US" dirty="0" smtClean="0"/>
              <a:t> </a:t>
            </a:r>
            <a:r>
              <a:rPr lang="en-US" dirty="0" err="1" smtClean="0"/>
              <a:t>ber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m </a:t>
            </a:r>
            <a:r>
              <a:rPr lang="en-US" dirty="0" err="1" smtClean="0"/>
              <a:t>berputar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lingkaran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berjari-jari</a:t>
            </a:r>
            <a:r>
              <a:rPr lang="en-US" dirty="0" smtClean="0"/>
              <a:t> r.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</a:t>
            </a:r>
            <a:r>
              <a:rPr lang="en-US" dirty="0" err="1" smtClean="0"/>
              <a:t>tunggal</a:t>
            </a:r>
            <a:r>
              <a:rPr lang="en-US" dirty="0" smtClean="0"/>
              <a:t> F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padanya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err="1" smtClean="0"/>
              <a:t>Momen</a:t>
            </a:r>
            <a:r>
              <a:rPr lang="en-US" dirty="0" smtClean="0"/>
              <a:t> yang </a:t>
            </a:r>
            <a:r>
              <a:rPr lang="en-US" dirty="0" err="1" smtClean="0"/>
              <a:t>menaikan</a:t>
            </a:r>
            <a:r>
              <a:rPr lang="en-US" dirty="0" smtClean="0"/>
              <a:t> </a:t>
            </a:r>
            <a:r>
              <a:rPr lang="en-US" dirty="0" err="1" smtClean="0"/>
              <a:t>percepatan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= </a:t>
            </a:r>
            <a:r>
              <a:rPr lang="el-GR" dirty="0" smtClean="0">
                <a:sym typeface="Wingdings" pitchFamily="2" charset="2"/>
              </a:rPr>
              <a:t> τ</a:t>
            </a:r>
            <a:r>
              <a:rPr lang="en-US" dirty="0" smtClean="0">
                <a:sym typeface="Wingdings" pitchFamily="2" charset="2"/>
              </a:rPr>
              <a:t> = F. r</a:t>
            </a:r>
          </a:p>
          <a:p>
            <a:pPr>
              <a:buNone/>
            </a:pPr>
            <a:r>
              <a:rPr lang="en-US" dirty="0" err="1" smtClean="0">
                <a:sym typeface="Wingdings" pitchFamily="2" charset="2"/>
              </a:rPr>
              <a:t>Hk</a:t>
            </a:r>
            <a:r>
              <a:rPr lang="en-US" dirty="0" smtClean="0">
                <a:sym typeface="Wingdings" pitchFamily="2" charset="2"/>
              </a:rPr>
              <a:t>. Newton II  F = </a:t>
            </a:r>
            <a:r>
              <a:rPr lang="en-US" dirty="0" err="1" smtClean="0">
                <a:sym typeface="Wingdings" pitchFamily="2" charset="2"/>
              </a:rPr>
              <a:t>m.a</a:t>
            </a:r>
            <a:endParaRPr lang="en-US" dirty="0" smtClean="0">
              <a:sym typeface="Wingdings" pitchFamily="2" charset="2"/>
            </a:endParaRPr>
          </a:p>
          <a:p>
            <a:pPr>
              <a:buNone/>
            </a:pPr>
            <a:r>
              <a:rPr lang="en-US" dirty="0" err="1" smtClean="0"/>
              <a:t>Percepatan</a:t>
            </a:r>
            <a:r>
              <a:rPr lang="en-US" dirty="0" smtClean="0"/>
              <a:t> linear = a = r.</a:t>
            </a:r>
            <a:r>
              <a:rPr lang="el-GR" dirty="0" smtClean="0">
                <a:sym typeface="Wingdings" pitchFamily="2" charset="2"/>
              </a:rPr>
              <a:t> α</a:t>
            </a:r>
            <a:endParaRPr lang="en-US" dirty="0" smtClean="0">
              <a:sym typeface="Wingdings" pitchFamily="2" charset="2"/>
            </a:endParaRPr>
          </a:p>
          <a:p>
            <a:pPr>
              <a:buFont typeface="Wingdings" pitchFamily="2" charset="2"/>
              <a:buChar char="à"/>
            </a:pPr>
            <a:r>
              <a:rPr lang="el-GR" dirty="0" smtClean="0">
                <a:sym typeface="Wingdings" pitchFamily="2" charset="2"/>
              </a:rPr>
              <a:t>τ</a:t>
            </a:r>
            <a:r>
              <a:rPr lang="en-US" dirty="0" smtClean="0">
                <a:sym typeface="Wingdings" pitchFamily="2" charset="2"/>
              </a:rPr>
              <a:t> = m.r</a:t>
            </a:r>
            <a:r>
              <a:rPr lang="en-US" baseline="30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.</a:t>
            </a:r>
            <a:r>
              <a:rPr lang="el-GR" dirty="0" smtClean="0">
                <a:sym typeface="Wingdings" pitchFamily="2" charset="2"/>
              </a:rPr>
              <a:t> α</a:t>
            </a:r>
            <a:r>
              <a:rPr lang="en-US" dirty="0" smtClean="0">
                <a:sym typeface="Wingdings" pitchFamily="2" charset="2"/>
              </a:rPr>
              <a:t>  </a:t>
            </a:r>
            <a:r>
              <a:rPr lang="el-GR" dirty="0" smtClean="0">
                <a:sym typeface="Wingdings" pitchFamily="2" charset="2"/>
              </a:rPr>
              <a:t> </a:t>
            </a:r>
            <a:r>
              <a:rPr lang="el-GR" dirty="0" smtClean="0">
                <a:solidFill>
                  <a:srgbClr val="FFFF00"/>
                </a:solidFill>
                <a:sym typeface="Wingdings" pitchFamily="2" charset="2"/>
              </a:rPr>
              <a:t>τ</a:t>
            </a:r>
            <a:r>
              <a:rPr lang="en-US" dirty="0" smtClean="0">
                <a:solidFill>
                  <a:srgbClr val="FFFF00"/>
                </a:solidFill>
                <a:sym typeface="Wingdings" pitchFamily="2" charset="2"/>
              </a:rPr>
              <a:t> = I.</a:t>
            </a:r>
            <a:r>
              <a:rPr lang="el-GR" dirty="0" smtClean="0">
                <a:solidFill>
                  <a:srgbClr val="FFFF00"/>
                </a:solidFill>
                <a:sym typeface="Wingdings" pitchFamily="2" charset="2"/>
              </a:rPr>
              <a:t> α</a:t>
            </a:r>
            <a:endParaRPr lang="en-US" dirty="0" smtClean="0">
              <a:solidFill>
                <a:srgbClr val="FFFF00"/>
              </a:solidFill>
              <a:sym typeface="Wingdings" pitchFamily="2" charset="2"/>
            </a:endParaRPr>
          </a:p>
          <a:p>
            <a:pPr>
              <a:buFont typeface="Wingdings" pitchFamily="2" charset="2"/>
              <a:buChar char="à"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4029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457200"/>
            <a:ext cx="16764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2. </a:t>
            </a:r>
            <a:r>
              <a:rPr lang="en-US" sz="1800" i="1" dirty="0" err="1" smtClean="0"/>
              <a:t>Kelembaman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914400"/>
            <a:ext cx="6934200" cy="25908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Soal</a:t>
            </a:r>
            <a:r>
              <a:rPr lang="en-US" dirty="0" smtClean="0"/>
              <a:t>: Gaya 15 N </a:t>
            </a:r>
            <a:r>
              <a:rPr lang="en-US" dirty="0" err="1" smtClean="0"/>
              <a:t>dikenakan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kabel</a:t>
            </a:r>
            <a:r>
              <a:rPr lang="en-US" dirty="0" smtClean="0"/>
              <a:t> yang </a:t>
            </a:r>
            <a:r>
              <a:rPr lang="en-US" dirty="0" err="1" smtClean="0"/>
              <a:t>dililitkan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sekeliling</a:t>
            </a:r>
            <a:r>
              <a:rPr lang="en-US" dirty="0" smtClean="0"/>
              <a:t> </a:t>
            </a:r>
            <a:r>
              <a:rPr lang="en-US" dirty="0" err="1" smtClean="0"/>
              <a:t>roda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4 kg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jari-jari</a:t>
            </a:r>
            <a:r>
              <a:rPr lang="en-US" dirty="0" smtClean="0"/>
              <a:t> 33 cm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Roda</a:t>
            </a:r>
            <a:r>
              <a:rPr lang="en-US" dirty="0" smtClean="0"/>
              <a:t> </a:t>
            </a:r>
            <a:r>
              <a:rPr lang="en-US" dirty="0" err="1" smtClean="0"/>
              <a:t>dipercepat</a:t>
            </a:r>
            <a:r>
              <a:rPr lang="en-US" dirty="0" smtClean="0"/>
              <a:t> </a:t>
            </a:r>
            <a:r>
              <a:rPr lang="en-US" dirty="0" err="1" smtClean="0"/>
              <a:t>homogen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30 </a:t>
            </a:r>
            <a:r>
              <a:rPr lang="en-US" dirty="0" err="1" smtClean="0"/>
              <a:t>rad</a:t>
            </a:r>
            <a:r>
              <a:rPr lang="en-US" dirty="0" smtClean="0"/>
              <a:t>/</a:t>
            </a:r>
            <a:r>
              <a:rPr lang="en-US" dirty="0" err="1" smtClean="0"/>
              <a:t>detik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3 </a:t>
            </a:r>
            <a:r>
              <a:rPr lang="en-US" dirty="0" err="1" smtClean="0"/>
              <a:t>detik</a:t>
            </a:r>
            <a:r>
              <a:rPr lang="en-US" dirty="0" smtClean="0"/>
              <a:t>. </a:t>
            </a: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momen</a:t>
            </a:r>
            <a:r>
              <a:rPr lang="en-US" dirty="0" smtClean="0"/>
              <a:t> </a:t>
            </a:r>
            <a:r>
              <a:rPr lang="en-US" dirty="0" err="1" smtClean="0"/>
              <a:t>gesekan</a:t>
            </a:r>
            <a:r>
              <a:rPr lang="en-US" dirty="0" smtClean="0"/>
              <a:t> </a:t>
            </a:r>
            <a:r>
              <a:rPr lang="el-GR" dirty="0" smtClean="0">
                <a:sym typeface="Wingdings" pitchFamily="2" charset="2"/>
              </a:rPr>
              <a:t>τ</a:t>
            </a:r>
            <a:r>
              <a:rPr lang="en-US" baseline="-25000" dirty="0" err="1" smtClean="0"/>
              <a:t>fr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= </a:t>
            </a:r>
            <a:r>
              <a:rPr lang="en-US" dirty="0" smtClean="0"/>
              <a:t>1,1 </a:t>
            </a:r>
            <a:r>
              <a:rPr lang="en-US" dirty="0" err="1" smtClean="0"/>
              <a:t>mN</a:t>
            </a:r>
            <a:r>
              <a:rPr lang="en-US" dirty="0" smtClean="0"/>
              <a:t>, </a:t>
            </a:r>
            <a:r>
              <a:rPr lang="en-US" dirty="0" err="1" smtClean="0"/>
              <a:t>tentukan</a:t>
            </a:r>
            <a:r>
              <a:rPr lang="en-US" dirty="0" smtClean="0"/>
              <a:t> </a:t>
            </a:r>
            <a:r>
              <a:rPr lang="en-US" dirty="0" err="1" smtClean="0"/>
              <a:t>momen</a:t>
            </a:r>
            <a:r>
              <a:rPr lang="en-US" dirty="0" smtClean="0"/>
              <a:t> </a:t>
            </a:r>
            <a:r>
              <a:rPr lang="en-US" dirty="0" err="1" smtClean="0"/>
              <a:t>kelembaman</a:t>
            </a:r>
            <a:r>
              <a:rPr lang="en-US" dirty="0" smtClean="0"/>
              <a:t> </a:t>
            </a:r>
            <a:r>
              <a:rPr lang="en-US" dirty="0" err="1" smtClean="0"/>
              <a:t>roda</a:t>
            </a:r>
            <a:r>
              <a:rPr lang="en-US" dirty="0" smtClean="0"/>
              <a:t>. </a:t>
            </a:r>
            <a:r>
              <a:rPr lang="en-US" dirty="0" err="1" smtClean="0"/>
              <a:t>Roda</a:t>
            </a:r>
            <a:r>
              <a:rPr lang="en-US" dirty="0" smtClean="0"/>
              <a:t> </a:t>
            </a:r>
            <a:r>
              <a:rPr lang="en-US" dirty="0" err="1" smtClean="0"/>
              <a:t>dianggap</a:t>
            </a:r>
            <a:r>
              <a:rPr lang="en-US" dirty="0" smtClean="0"/>
              <a:t> </a:t>
            </a:r>
            <a:r>
              <a:rPr lang="en-US" dirty="0" err="1" smtClean="0"/>
              <a:t>berputar</a:t>
            </a:r>
            <a:r>
              <a:rPr lang="en-US" dirty="0" smtClean="0"/>
              <a:t> </a:t>
            </a:r>
            <a:r>
              <a:rPr lang="en-US" dirty="0" err="1" smtClean="0"/>
              <a:t>sekitar</a:t>
            </a:r>
            <a:r>
              <a:rPr lang="en-US" dirty="0" smtClean="0"/>
              <a:t> </a:t>
            </a:r>
            <a:r>
              <a:rPr lang="en-US" dirty="0" err="1" smtClean="0"/>
              <a:t>pusatnya</a:t>
            </a:r>
            <a:r>
              <a:rPr lang="en-US" dirty="0" smtClean="0"/>
              <a:t>.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jari-jari</a:t>
            </a:r>
            <a:r>
              <a:rPr lang="en-US" dirty="0" smtClean="0"/>
              <a:t> </a:t>
            </a:r>
            <a:r>
              <a:rPr lang="en-US" dirty="0" err="1" smtClean="0"/>
              <a:t>girasinya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39270" name="Picture 6"/>
          <p:cNvPicPr>
            <a:picLocks noChangeAspect="1" noChangeArrowheads="1"/>
          </p:cNvPicPr>
          <p:nvPr/>
        </p:nvPicPr>
        <p:blipFill>
          <a:blip r:embed="rId4" cstate="print">
            <a:lum contrast="-20000"/>
          </a:blip>
          <a:srcRect/>
          <a:stretch>
            <a:fillRect/>
          </a:stretch>
        </p:blipFill>
        <p:spPr bwMode="auto">
          <a:xfrm>
            <a:off x="7436624" y="914401"/>
            <a:ext cx="1707375" cy="198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Content Placeholder 5"/>
          <p:cNvSpPr txBox="1">
            <a:spLocks/>
          </p:cNvSpPr>
          <p:nvPr/>
        </p:nvSpPr>
        <p:spPr>
          <a:xfrm>
            <a:off x="228600" y="3657600"/>
            <a:ext cx="8610600" cy="2590800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ts val="0"/>
              </a:spcBef>
            </a:pP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Jawab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: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Momen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akibat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gaya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 15 N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sym typeface="Wingdings" pitchFamily="2" charset="2"/>
              </a:rPr>
              <a:t> </a:t>
            </a: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τ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= 15. 0,33 = 4,95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m.N</a:t>
            </a:r>
            <a:endParaRPr lang="en-US" sz="2400" dirty="0" smtClean="0">
              <a:solidFill>
                <a:schemeClr val="bg1"/>
              </a:solidFill>
              <a:latin typeface="Calibri" pitchFamily="34" charset="0"/>
              <a:sym typeface="Wingdings" pitchFamily="2" charset="2"/>
            </a:endParaRPr>
          </a:p>
          <a:p>
            <a:pPr lvl="0">
              <a:spcBef>
                <a:spcPts val="0"/>
              </a:spcBef>
            </a:pPr>
            <a:r>
              <a:rPr lang="en-US" sz="2400" kern="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Momen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total = 4,95 – 1,1 = 3,85 </a:t>
            </a:r>
            <a:r>
              <a:rPr lang="en-US" sz="2400" kern="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m.N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.</a:t>
            </a:r>
          </a:p>
          <a:p>
            <a:pPr>
              <a:spcBef>
                <a:spcPts val="0"/>
              </a:spcBef>
            </a:pP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ω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= </a:t>
            </a: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ω</a:t>
            </a:r>
            <a:r>
              <a:rPr lang="en-US" sz="2400" baseline="-250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0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+ </a:t>
            </a: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α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t   30 = 0 + </a:t>
            </a: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α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. 3  </a:t>
            </a: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α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= 10 </a:t>
            </a:r>
            <a:r>
              <a:rPr lang="en-US" sz="2400" dirty="0" err="1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rad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/s</a:t>
            </a:r>
            <a:r>
              <a:rPr lang="en-US" sz="2400" baseline="300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2</a:t>
            </a:r>
            <a:endParaRPr lang="en-US" sz="2400" baseline="30000" dirty="0" smtClean="0">
              <a:solidFill>
                <a:schemeClr val="bg1"/>
              </a:solidFill>
              <a:latin typeface="Calibri" pitchFamily="34" charset="0"/>
            </a:endParaRPr>
          </a:p>
          <a:p>
            <a:pPr lvl="0">
              <a:spcBef>
                <a:spcPts val="0"/>
              </a:spcBef>
            </a:pP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sym typeface="Wingdings" pitchFamily="2" charset="2"/>
              </a:rPr>
              <a:t>Momen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sym typeface="Wingdings" pitchFamily="2" charset="2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sym typeface="Wingdings" pitchFamily="2" charset="2"/>
              </a:rPr>
              <a:t>kelembaman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sym typeface="Wingdings" pitchFamily="2" charset="2"/>
              </a:rPr>
              <a:t> = I = </a:t>
            </a: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τ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/</a:t>
            </a:r>
            <a:r>
              <a:rPr lang="el-GR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α</a:t>
            </a: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= 3,85 / 10 = 0,385 kg m</a:t>
            </a:r>
            <a:r>
              <a:rPr lang="en-US" sz="2400" baseline="300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2</a:t>
            </a:r>
          </a:p>
          <a:p>
            <a:pPr lvl="0">
              <a:spcBef>
                <a:spcPts val="1200"/>
              </a:spcBef>
            </a:pP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Jari-jari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girasi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</a:rPr>
              <a:t> = k =         =                = 0,31 m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590800" y="5118100"/>
          <a:ext cx="508000" cy="749300"/>
        </p:xfrm>
        <a:graphic>
          <a:graphicData uri="http://schemas.openxmlformats.org/presentationml/2006/ole">
            <p:oleObj spid="_x0000_s88066" name="Equation" r:id="rId5" imgW="507960" imgH="749160" progId="Equation.3">
              <p:embed/>
            </p:oleObj>
          </a:graphicData>
        </a:graphic>
      </p:graphicFrame>
      <p:graphicFrame>
        <p:nvGraphicFramePr>
          <p:cNvPr id="139267" name="Object 3"/>
          <p:cNvGraphicFramePr>
            <a:graphicFrameLocks noChangeAspect="1"/>
          </p:cNvGraphicFramePr>
          <p:nvPr/>
        </p:nvGraphicFramePr>
        <p:xfrm>
          <a:off x="3378200" y="5118100"/>
          <a:ext cx="965200" cy="749300"/>
        </p:xfrm>
        <a:graphic>
          <a:graphicData uri="http://schemas.openxmlformats.org/presentationml/2006/ole">
            <p:oleObj spid="_x0000_s88067" name="Equation" r:id="rId6" imgW="965160" imgH="74916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8305800" cy="685800"/>
          </a:xfrm>
        </p:spPr>
        <p:txBody>
          <a:bodyPr/>
          <a:lstStyle/>
          <a:p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Gerak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5638800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       I. </a:t>
            </a:r>
            <a:r>
              <a:rPr lang="el-GR" dirty="0" smtClean="0"/>
              <a:t>ω</a:t>
            </a:r>
            <a:r>
              <a:rPr lang="en-US" baseline="30000" dirty="0" smtClean="0"/>
              <a:t>2</a:t>
            </a:r>
          </a:p>
          <a:p>
            <a:pPr>
              <a:buNone/>
            </a:pPr>
            <a:endParaRPr lang="en-US" baseline="30000" dirty="0" smtClean="0"/>
          </a:p>
          <a:p>
            <a:pPr>
              <a:buNone/>
            </a:pPr>
            <a:endParaRPr lang="en-US" baseline="30000" dirty="0" smtClean="0"/>
          </a:p>
          <a:p>
            <a:pPr marL="0" indent="0">
              <a:buNone/>
            </a:pP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yang </a:t>
            </a:r>
            <a:r>
              <a:rPr lang="en-US" dirty="0" err="1" smtClean="0"/>
              <a:t>berputar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bergerak</a:t>
            </a:r>
            <a:r>
              <a:rPr lang="en-US" dirty="0" smtClean="0"/>
              <a:t> </a:t>
            </a:r>
            <a:r>
              <a:rPr lang="en-US" dirty="0" err="1" smtClean="0"/>
              <a:t>translasi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kinetiknya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penjumlahan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 </a:t>
            </a:r>
            <a:r>
              <a:rPr lang="en-US" dirty="0" err="1" smtClean="0"/>
              <a:t>translasi</a:t>
            </a:r>
            <a:r>
              <a:rPr lang="en-US" dirty="0" smtClean="0"/>
              <a:t> (   m.v</a:t>
            </a:r>
            <a:r>
              <a:rPr lang="en-US" baseline="30000" dirty="0" smtClean="0"/>
              <a:t>2</a:t>
            </a:r>
            <a:r>
              <a:rPr lang="en-US" dirty="0" smtClean="0"/>
              <a:t>)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990600" y="1600200"/>
          <a:ext cx="203200" cy="711200"/>
        </p:xfrm>
        <a:graphic>
          <a:graphicData uri="http://schemas.openxmlformats.org/presentationml/2006/ole">
            <p:oleObj spid="_x0000_s89090" name="Equation" r:id="rId4" imgW="203040" imgH="711000" progId="Equation.3">
              <p:embed/>
            </p:oleObj>
          </a:graphicData>
        </a:graphic>
      </p:graphicFrame>
      <p:graphicFrame>
        <p:nvGraphicFramePr>
          <p:cNvPr id="140292" name="Object 4"/>
          <p:cNvGraphicFramePr>
            <a:graphicFrameLocks noChangeAspect="1"/>
          </p:cNvGraphicFramePr>
          <p:nvPr/>
        </p:nvGraphicFramePr>
        <p:xfrm>
          <a:off x="7175500" y="2997200"/>
          <a:ext cx="177800" cy="609600"/>
        </p:xfrm>
        <a:graphic>
          <a:graphicData uri="http://schemas.openxmlformats.org/presentationml/2006/ole">
            <p:oleObj spid="_x0000_s89091" name="Equation" r:id="rId5" imgW="177480" imgH="60948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2. </a:t>
            </a:r>
            <a:r>
              <a:rPr lang="en-US" sz="1800" i="1" dirty="0" err="1" smtClean="0"/>
              <a:t>Kelembaman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6388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Soal</a:t>
            </a:r>
            <a:r>
              <a:rPr lang="en-US" dirty="0" smtClean="0"/>
              <a:t>: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bola </a:t>
            </a:r>
            <a:r>
              <a:rPr lang="en-US" dirty="0" err="1" smtClean="0"/>
              <a:t>padat</a:t>
            </a:r>
            <a:r>
              <a:rPr lang="en-US" dirty="0" smtClean="0"/>
              <a:t> </a:t>
            </a:r>
            <a:r>
              <a:rPr lang="en-US" dirty="0" err="1" smtClean="0"/>
              <a:t>ber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M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berjari-jari</a:t>
            </a:r>
            <a:r>
              <a:rPr lang="en-US" dirty="0" smtClean="0"/>
              <a:t> R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mencapi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 </a:t>
            </a:r>
            <a:r>
              <a:rPr lang="en-US" dirty="0" err="1" smtClean="0"/>
              <a:t>bidang</a:t>
            </a:r>
            <a:r>
              <a:rPr lang="en-US" dirty="0" smtClean="0"/>
              <a:t> miring </a:t>
            </a:r>
            <a:r>
              <a:rPr lang="en-US" dirty="0" err="1" smtClean="0"/>
              <a:t>jika</a:t>
            </a:r>
            <a:r>
              <a:rPr lang="en-US" dirty="0" smtClean="0"/>
              <a:t> bola </a:t>
            </a:r>
            <a:r>
              <a:rPr lang="en-US" dirty="0" err="1" smtClean="0"/>
              <a:t>mulai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ketinggian</a:t>
            </a:r>
            <a:r>
              <a:rPr lang="en-US" dirty="0" smtClean="0"/>
              <a:t> </a:t>
            </a:r>
            <a:r>
              <a:rPr lang="en-US" dirty="0" err="1" smtClean="0"/>
              <a:t>vertikal</a:t>
            </a:r>
            <a:r>
              <a:rPr lang="en-US" dirty="0" smtClean="0"/>
              <a:t> H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berguling</a:t>
            </a:r>
            <a:r>
              <a:rPr lang="en-US" dirty="0" smtClean="0"/>
              <a:t> </a:t>
            </a:r>
            <a:r>
              <a:rPr lang="en-US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tergelincir</a:t>
            </a:r>
            <a:r>
              <a:rPr lang="en-US" dirty="0" smtClean="0"/>
              <a:t>. </a:t>
            </a:r>
            <a:r>
              <a:rPr lang="en-US" dirty="0" err="1" smtClean="0"/>
              <a:t>Abaikan</a:t>
            </a:r>
            <a:r>
              <a:rPr lang="en-US" dirty="0" smtClean="0"/>
              <a:t> </a:t>
            </a:r>
            <a:r>
              <a:rPr lang="en-US" dirty="0" err="1" smtClean="0"/>
              <a:t>efek</a:t>
            </a:r>
            <a:r>
              <a:rPr lang="en-US" dirty="0" smtClean="0"/>
              <a:t> </a:t>
            </a:r>
            <a:r>
              <a:rPr lang="en-US" dirty="0" err="1" smtClean="0"/>
              <a:t>perlambatan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Jawab</a:t>
            </a:r>
            <a:r>
              <a:rPr lang="en-US" dirty="0" smtClean="0"/>
              <a:t>:</a:t>
            </a:r>
          </a:p>
          <a:p>
            <a:pPr marL="1712913" indent="-1712913">
              <a:buNone/>
            </a:pPr>
            <a:r>
              <a:rPr lang="en-US" dirty="0" err="1" smtClean="0"/>
              <a:t>Energi</a:t>
            </a:r>
            <a:r>
              <a:rPr lang="en-US" dirty="0" smtClean="0"/>
              <a:t> total =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 </a:t>
            </a:r>
            <a:r>
              <a:rPr lang="en-US" dirty="0" err="1" smtClean="0"/>
              <a:t>translasi</a:t>
            </a:r>
            <a:r>
              <a:rPr lang="en-US" dirty="0" smtClean="0"/>
              <a:t> +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r>
              <a:rPr lang="en-US" dirty="0" smtClean="0"/>
              <a:t> +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potensial</a:t>
            </a:r>
            <a:endParaRPr lang="en-US" dirty="0" smtClean="0"/>
          </a:p>
          <a:p>
            <a:pPr marL="1482725" indent="-1482725">
              <a:buNone/>
            </a:pPr>
            <a:r>
              <a:rPr lang="en-US" dirty="0" smtClean="0"/>
              <a:t>	=    mv</a:t>
            </a:r>
            <a:r>
              <a:rPr lang="en-US" baseline="30000" dirty="0" smtClean="0"/>
              <a:t>2</a:t>
            </a:r>
            <a:r>
              <a:rPr lang="en-US" dirty="0" smtClean="0"/>
              <a:t> +      I</a:t>
            </a:r>
            <a:r>
              <a:rPr lang="el-GR" dirty="0" smtClean="0"/>
              <a:t>ω</a:t>
            </a:r>
            <a:r>
              <a:rPr lang="en-US" baseline="30000" dirty="0" smtClean="0"/>
              <a:t>2</a:t>
            </a:r>
            <a:r>
              <a:rPr lang="en-US" dirty="0" smtClean="0"/>
              <a:t>  +</a:t>
            </a:r>
            <a:r>
              <a:rPr lang="en-US" dirty="0" err="1" smtClean="0"/>
              <a:t>mgh</a:t>
            </a:r>
            <a:endParaRPr lang="en-US" dirty="0" smtClean="0"/>
          </a:p>
          <a:p>
            <a:pPr marL="1482725" indent="-1482725">
              <a:buNone/>
            </a:pPr>
            <a:endParaRPr lang="en-US" dirty="0" smtClean="0"/>
          </a:p>
          <a:p>
            <a:pPr marL="1482725" indent="-1482725">
              <a:buNone/>
            </a:pPr>
            <a:r>
              <a:rPr lang="en-US" dirty="0" err="1" smtClean="0"/>
              <a:t>Energi</a:t>
            </a:r>
            <a:r>
              <a:rPr lang="en-US" dirty="0" smtClean="0"/>
              <a:t> total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puncak</a:t>
            </a:r>
            <a:r>
              <a:rPr lang="en-US" dirty="0" smtClean="0"/>
              <a:t> = </a:t>
            </a:r>
            <a:r>
              <a:rPr lang="en-US" dirty="0" err="1" smtClean="0"/>
              <a:t>Energi</a:t>
            </a:r>
            <a:r>
              <a:rPr lang="en-US" dirty="0" smtClean="0"/>
              <a:t> total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endParaRPr lang="en-US" dirty="0" smtClean="0"/>
          </a:p>
          <a:p>
            <a:pPr marL="1482725" indent="-1482725">
              <a:buNone/>
            </a:pPr>
            <a:r>
              <a:rPr lang="en-US" dirty="0" smtClean="0"/>
              <a:t>0 + 0 + </a:t>
            </a:r>
            <a:r>
              <a:rPr lang="en-US" dirty="0" err="1" smtClean="0"/>
              <a:t>M.g.H</a:t>
            </a:r>
            <a:r>
              <a:rPr lang="en-US" dirty="0" smtClean="0"/>
              <a:t> =    Mv</a:t>
            </a:r>
            <a:r>
              <a:rPr lang="en-US" baseline="30000" dirty="0" smtClean="0"/>
              <a:t>2</a:t>
            </a:r>
            <a:r>
              <a:rPr lang="en-US" dirty="0" smtClean="0"/>
              <a:t>+    (   MR</a:t>
            </a:r>
            <a:r>
              <a:rPr lang="en-US" baseline="30000" dirty="0" smtClean="0"/>
              <a:t>2</a:t>
            </a:r>
            <a:r>
              <a:rPr lang="en-US" dirty="0" smtClean="0"/>
              <a:t>)(     ) + 0</a:t>
            </a:r>
          </a:p>
          <a:p>
            <a:pPr marL="1482725" indent="-1482725">
              <a:buNone/>
            </a:pPr>
            <a:r>
              <a:rPr lang="en-US" dirty="0" err="1" smtClean="0"/>
              <a:t>g.H</a:t>
            </a:r>
            <a:r>
              <a:rPr lang="en-US" dirty="0" smtClean="0"/>
              <a:t> =    v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</a:p>
          <a:p>
            <a:pPr marL="1482725" indent="-1482725">
              <a:buNone/>
            </a:pPr>
            <a:r>
              <a:rPr lang="en-US" dirty="0" smtClean="0"/>
              <a:t>	v =</a:t>
            </a:r>
            <a:endParaRPr lang="en-US" baseline="30000" dirty="0"/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2133600"/>
            <a:ext cx="21717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1315" name="Object 3"/>
          <p:cNvGraphicFramePr>
            <a:graphicFrameLocks noChangeAspect="1"/>
          </p:cNvGraphicFramePr>
          <p:nvPr/>
        </p:nvGraphicFramePr>
        <p:xfrm>
          <a:off x="2057400" y="4038600"/>
          <a:ext cx="203200" cy="711200"/>
        </p:xfrm>
        <a:graphic>
          <a:graphicData uri="http://schemas.openxmlformats.org/presentationml/2006/ole">
            <p:oleObj spid="_x0000_s90114" name="Equation" r:id="rId5" imgW="203040" imgH="711000" progId="Equation.3">
              <p:embed/>
            </p:oleObj>
          </a:graphicData>
        </a:graphic>
      </p:graphicFrame>
      <p:graphicFrame>
        <p:nvGraphicFramePr>
          <p:cNvPr id="141316" name="Object 4"/>
          <p:cNvGraphicFramePr>
            <a:graphicFrameLocks noChangeAspect="1"/>
          </p:cNvGraphicFramePr>
          <p:nvPr/>
        </p:nvGraphicFramePr>
        <p:xfrm>
          <a:off x="3149600" y="4038600"/>
          <a:ext cx="203200" cy="711200"/>
        </p:xfrm>
        <a:graphic>
          <a:graphicData uri="http://schemas.openxmlformats.org/presentationml/2006/ole">
            <p:oleObj spid="_x0000_s90115" name="Equation" r:id="rId6" imgW="203040" imgH="711000" progId="Equation.3">
              <p:embed/>
            </p:oleObj>
          </a:graphicData>
        </a:graphic>
      </p:graphicFrame>
      <p:graphicFrame>
        <p:nvGraphicFramePr>
          <p:cNvPr id="141317" name="Object 5"/>
          <p:cNvGraphicFramePr>
            <a:graphicFrameLocks noChangeAspect="1"/>
          </p:cNvGraphicFramePr>
          <p:nvPr/>
        </p:nvGraphicFramePr>
        <p:xfrm>
          <a:off x="2209800" y="5384800"/>
          <a:ext cx="203200" cy="711200"/>
        </p:xfrm>
        <a:graphic>
          <a:graphicData uri="http://schemas.openxmlformats.org/presentationml/2006/ole">
            <p:oleObj spid="_x0000_s90116" name="Equation" r:id="rId7" imgW="203040" imgH="711000" progId="Equation.3">
              <p:embed/>
            </p:oleObj>
          </a:graphicData>
        </a:graphic>
      </p:graphicFrame>
      <p:graphicFrame>
        <p:nvGraphicFramePr>
          <p:cNvPr id="141318" name="Object 6"/>
          <p:cNvGraphicFramePr>
            <a:graphicFrameLocks noChangeAspect="1"/>
          </p:cNvGraphicFramePr>
          <p:nvPr/>
        </p:nvGraphicFramePr>
        <p:xfrm>
          <a:off x="3124200" y="5384800"/>
          <a:ext cx="203200" cy="711200"/>
        </p:xfrm>
        <a:graphic>
          <a:graphicData uri="http://schemas.openxmlformats.org/presentationml/2006/ole">
            <p:oleObj spid="_x0000_s90117" name="Equation" r:id="rId8" imgW="203040" imgH="711000" progId="Equation.3">
              <p:embed/>
            </p:oleObj>
          </a:graphicData>
        </a:graphic>
      </p:graphicFrame>
      <p:graphicFrame>
        <p:nvGraphicFramePr>
          <p:cNvPr id="141319" name="Object 7"/>
          <p:cNvGraphicFramePr>
            <a:graphicFrameLocks noChangeAspect="1"/>
          </p:cNvGraphicFramePr>
          <p:nvPr/>
        </p:nvGraphicFramePr>
        <p:xfrm>
          <a:off x="3479800" y="5397500"/>
          <a:ext cx="177800" cy="546100"/>
        </p:xfrm>
        <a:graphic>
          <a:graphicData uri="http://schemas.openxmlformats.org/presentationml/2006/ole">
            <p:oleObj spid="_x0000_s90118" name="Equation" r:id="rId9" imgW="177480" imgH="545760" progId="Equation.3">
              <p:embed/>
            </p:oleObj>
          </a:graphicData>
        </a:graphic>
      </p:graphicFrame>
      <p:graphicFrame>
        <p:nvGraphicFramePr>
          <p:cNvPr id="141320" name="Object 8"/>
          <p:cNvGraphicFramePr>
            <a:graphicFrameLocks noChangeAspect="1"/>
          </p:cNvGraphicFramePr>
          <p:nvPr/>
        </p:nvGraphicFramePr>
        <p:xfrm>
          <a:off x="4368800" y="5321300"/>
          <a:ext cx="355600" cy="838200"/>
        </p:xfrm>
        <a:graphic>
          <a:graphicData uri="http://schemas.openxmlformats.org/presentationml/2006/ole">
            <p:oleObj spid="_x0000_s90119" name="Equation" r:id="rId10" imgW="355320" imgH="838080" progId="Equation.3">
              <p:embed/>
            </p:oleObj>
          </a:graphicData>
        </a:graphic>
      </p:graphicFrame>
      <p:graphicFrame>
        <p:nvGraphicFramePr>
          <p:cNvPr id="141321" name="Object 9"/>
          <p:cNvGraphicFramePr>
            <a:graphicFrameLocks noChangeAspect="1"/>
          </p:cNvGraphicFramePr>
          <p:nvPr/>
        </p:nvGraphicFramePr>
        <p:xfrm>
          <a:off x="933450" y="5854700"/>
          <a:ext cx="292100" cy="546100"/>
        </p:xfrm>
        <a:graphic>
          <a:graphicData uri="http://schemas.openxmlformats.org/presentationml/2006/ole">
            <p:oleObj spid="_x0000_s90120" name="Equation" r:id="rId11" imgW="291960" imgH="545760" progId="Equation.3">
              <p:embed/>
            </p:oleObj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2209800" y="6108700"/>
          <a:ext cx="914400" cy="749300"/>
        </p:xfrm>
        <a:graphic>
          <a:graphicData uri="http://schemas.openxmlformats.org/presentationml/2006/ole">
            <p:oleObj spid="_x0000_s90121" name="Equation" r:id="rId12" imgW="914400" imgH="74916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8305800" cy="381000"/>
          </a:xfrm>
        </p:spPr>
        <p:txBody>
          <a:bodyPr/>
          <a:lstStyle/>
          <a:p>
            <a:r>
              <a:rPr lang="en-US" dirty="0" smtClean="0"/>
              <a:t>Momentum </a:t>
            </a:r>
            <a:r>
              <a:rPr lang="en-US" dirty="0" err="1" smtClean="0"/>
              <a:t>Sudut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638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 = I.</a:t>
            </a:r>
            <a:r>
              <a:rPr lang="el-GR" dirty="0" smtClean="0"/>
              <a:t>ω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Hukum</a:t>
            </a:r>
            <a:r>
              <a:rPr lang="en-US" dirty="0" smtClean="0"/>
              <a:t> </a:t>
            </a:r>
            <a:r>
              <a:rPr lang="en-US" dirty="0" err="1" smtClean="0"/>
              <a:t>kekekalan</a:t>
            </a:r>
            <a:r>
              <a:rPr lang="en-US" dirty="0" smtClean="0"/>
              <a:t> momentum </a:t>
            </a:r>
            <a:r>
              <a:rPr lang="en-US" dirty="0" err="1" smtClean="0"/>
              <a:t>berlaku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momen</a:t>
            </a:r>
            <a:r>
              <a:rPr lang="en-US" dirty="0" smtClean="0"/>
              <a:t> yang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= 0</a:t>
            </a: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err="1" smtClean="0"/>
              <a:t>Soal-soal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Mekanika</a:t>
            </a:r>
            <a:r>
              <a:rPr lang="en-US" sz="1800" i="1" dirty="0" smtClean="0"/>
              <a:t> Benda </a:t>
            </a:r>
            <a:r>
              <a:rPr lang="en-US" sz="1800" i="1" dirty="0" err="1" smtClean="0"/>
              <a:t>Tegar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838200"/>
            <a:ext cx="8915400" cy="6096000"/>
          </a:xfrm>
        </p:spPr>
        <p:txBody>
          <a:bodyPr/>
          <a:lstStyle/>
          <a:p>
            <a:pPr marL="2060575" indent="0">
              <a:spcBef>
                <a:spcPts val="0"/>
              </a:spcBef>
              <a:buNone/>
            </a:pP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timba</a:t>
            </a:r>
            <a:r>
              <a:rPr lang="en-US" dirty="0" smtClean="0"/>
              <a:t> </a:t>
            </a:r>
            <a:r>
              <a:rPr lang="en-US" dirty="0" err="1" smtClean="0"/>
              <a:t>berisi</a:t>
            </a:r>
            <a:r>
              <a:rPr lang="en-US" dirty="0" smtClean="0"/>
              <a:t> air </a:t>
            </a:r>
            <a:r>
              <a:rPr lang="en-US" dirty="0" err="1" smtClean="0"/>
              <a:t>seberat</a:t>
            </a:r>
            <a:r>
              <a:rPr lang="en-US" dirty="0" smtClean="0"/>
              <a:t> 5 kg </a:t>
            </a:r>
            <a:r>
              <a:rPr lang="en-US" dirty="0" err="1" smtClean="0"/>
              <a:t>dijatuhkan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sumur</a:t>
            </a:r>
            <a:r>
              <a:rPr lang="en-US" dirty="0" smtClean="0"/>
              <a:t>.  </a:t>
            </a:r>
            <a:r>
              <a:rPr lang="en-US" dirty="0" err="1" smtClean="0"/>
              <a:t>Berat</a:t>
            </a:r>
            <a:r>
              <a:rPr lang="en-US" dirty="0" smtClean="0"/>
              <a:t> </a:t>
            </a:r>
            <a:r>
              <a:rPr lang="en-US" dirty="0" err="1" smtClean="0"/>
              <a:t>tali</a:t>
            </a:r>
            <a:r>
              <a:rPr lang="en-US" dirty="0" smtClean="0"/>
              <a:t> </a:t>
            </a:r>
            <a:r>
              <a:rPr lang="en-US" dirty="0" err="1" smtClean="0"/>
              <a:t>diabaikan</a:t>
            </a:r>
            <a:r>
              <a:rPr lang="en-US" dirty="0" smtClean="0"/>
              <a:t>. </a:t>
            </a:r>
            <a:r>
              <a:rPr lang="en-US" dirty="0" err="1" smtClean="0"/>
              <a:t>Kerekan</a:t>
            </a:r>
            <a:r>
              <a:rPr lang="en-US" dirty="0" smtClean="0"/>
              <a:t> </a:t>
            </a:r>
            <a:r>
              <a:rPr lang="en-US" dirty="0" err="1" smtClean="0"/>
              <a:t>ber</a:t>
            </a:r>
            <a:r>
              <a:rPr lang="en-US" dirty="0" smtClean="0"/>
              <a:t> </a:t>
            </a:r>
            <a:r>
              <a:rPr lang="en-US" dirty="0" err="1" smtClean="0"/>
              <a:t>jari-jari</a:t>
            </a:r>
            <a:r>
              <a:rPr lang="en-US" dirty="0" smtClean="0"/>
              <a:t> 10 cm. </a:t>
            </a:r>
            <a:r>
              <a:rPr lang="en-US" dirty="0" err="1" smtClean="0"/>
              <a:t>Momen</a:t>
            </a:r>
            <a:r>
              <a:rPr lang="en-US" dirty="0" smtClean="0"/>
              <a:t> </a:t>
            </a:r>
            <a:r>
              <a:rPr lang="en-US" dirty="0" err="1" smtClean="0"/>
              <a:t>akibat</a:t>
            </a:r>
            <a:r>
              <a:rPr lang="en-US" dirty="0" smtClean="0"/>
              <a:t> </a:t>
            </a:r>
            <a:r>
              <a:rPr lang="en-US" dirty="0" err="1" smtClean="0"/>
              <a:t>gesekan</a:t>
            </a:r>
            <a:r>
              <a:rPr lang="en-US" dirty="0" smtClean="0"/>
              <a:t> </a:t>
            </a:r>
            <a:r>
              <a:rPr lang="en-US" dirty="0" err="1" smtClean="0"/>
              <a:t>tali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“</a:t>
            </a:r>
            <a:r>
              <a:rPr lang="en-US" dirty="0" err="1" smtClean="0"/>
              <a:t>kerekan</a:t>
            </a:r>
            <a:r>
              <a:rPr lang="en-US" dirty="0" smtClean="0"/>
              <a:t>” (</a:t>
            </a:r>
            <a:r>
              <a:rPr lang="el-GR" dirty="0" smtClean="0">
                <a:sym typeface="Wingdings" pitchFamily="2" charset="2"/>
              </a:rPr>
              <a:t>τ</a:t>
            </a:r>
            <a:r>
              <a:rPr lang="en-US" baseline="-25000" dirty="0" err="1" smtClean="0"/>
              <a:t>fr</a:t>
            </a:r>
            <a:r>
              <a:rPr lang="en-US" dirty="0" smtClean="0"/>
              <a:t>) </a:t>
            </a:r>
            <a:r>
              <a:rPr lang="en-US" dirty="0" smtClean="0">
                <a:sym typeface="Wingdings" pitchFamily="2" charset="2"/>
              </a:rPr>
              <a:t>= </a:t>
            </a:r>
            <a:r>
              <a:rPr lang="en-US" dirty="0" smtClean="0"/>
              <a:t>1 </a:t>
            </a:r>
            <a:r>
              <a:rPr lang="en-US" dirty="0" err="1" smtClean="0"/>
              <a:t>mN</a:t>
            </a:r>
            <a:r>
              <a:rPr lang="en-US" dirty="0" smtClean="0"/>
              <a:t>. </a:t>
            </a:r>
            <a:r>
              <a:rPr lang="en-US" dirty="0" err="1" smtClean="0"/>
              <a:t>Momen</a:t>
            </a:r>
            <a:r>
              <a:rPr lang="en-US" dirty="0" smtClean="0"/>
              <a:t> </a:t>
            </a:r>
            <a:r>
              <a:rPr lang="en-US" dirty="0" err="1" smtClean="0"/>
              <a:t>inersia</a:t>
            </a:r>
            <a:r>
              <a:rPr lang="en-US" dirty="0" smtClean="0"/>
              <a:t>  total = 0,4 kg m</a:t>
            </a:r>
            <a:r>
              <a:rPr lang="en-US" baseline="30000" dirty="0" smtClean="0"/>
              <a:t>2</a:t>
            </a:r>
            <a:r>
              <a:rPr lang="en-US" dirty="0" smtClean="0"/>
              <a:t>.</a:t>
            </a:r>
          </a:p>
          <a:p>
            <a:pPr marL="2517775" indent="-457200">
              <a:spcBef>
                <a:spcPts val="0"/>
              </a:spcBef>
              <a:buAutoNum type="alphaLcPeriod"/>
            </a:pPr>
            <a:r>
              <a:rPr lang="en-US" dirty="0" err="1" smtClean="0"/>
              <a:t>Berapakah</a:t>
            </a:r>
            <a:r>
              <a:rPr lang="en-US" dirty="0" smtClean="0"/>
              <a:t> </a:t>
            </a:r>
            <a:r>
              <a:rPr lang="en-US" dirty="0" err="1" smtClean="0"/>
              <a:t>percepatan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“</a:t>
            </a:r>
            <a:r>
              <a:rPr lang="en-US" dirty="0" err="1" smtClean="0"/>
              <a:t>kerekan</a:t>
            </a:r>
            <a:r>
              <a:rPr lang="en-US" dirty="0" smtClean="0"/>
              <a:t>”?</a:t>
            </a:r>
          </a:p>
          <a:p>
            <a:pPr marL="2517775" indent="-457200">
              <a:spcBef>
                <a:spcPts val="0"/>
              </a:spcBef>
              <a:buAutoNum type="alphaLcPeriod"/>
            </a:pPr>
            <a:r>
              <a:rPr lang="en-US" dirty="0" err="1" smtClean="0"/>
              <a:t>Berapakah</a:t>
            </a:r>
            <a:r>
              <a:rPr lang="en-US" dirty="0" smtClean="0"/>
              <a:t> </a:t>
            </a:r>
            <a:r>
              <a:rPr lang="en-US" dirty="0" err="1" smtClean="0"/>
              <a:t>percepatan</a:t>
            </a:r>
            <a:r>
              <a:rPr lang="en-US" dirty="0" smtClean="0"/>
              <a:t> linear </a:t>
            </a:r>
            <a:r>
              <a:rPr lang="en-US" dirty="0" err="1" smtClean="0"/>
              <a:t>timba</a:t>
            </a:r>
            <a:r>
              <a:rPr lang="en-US" dirty="0" smtClean="0"/>
              <a:t>?</a:t>
            </a:r>
          </a:p>
          <a:p>
            <a:pPr marL="2517775" indent="-457200">
              <a:spcBef>
                <a:spcPts val="0"/>
              </a:spcBef>
              <a:buAutoNum type="alphaLcPeriod"/>
            </a:pP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timba</a:t>
            </a:r>
            <a:r>
              <a:rPr lang="en-US" dirty="0" smtClean="0"/>
              <a:t> </a:t>
            </a:r>
            <a:r>
              <a:rPr lang="en-US" dirty="0" err="1" smtClean="0"/>
              <a:t>dijatuhkan</a:t>
            </a:r>
            <a:r>
              <a:rPr lang="en-US" dirty="0" smtClean="0"/>
              <a:t> 3 </a:t>
            </a:r>
            <a:r>
              <a:rPr lang="en-US" dirty="0" err="1" smtClean="0"/>
              <a:t>detik</a:t>
            </a:r>
            <a:r>
              <a:rPr lang="en-US" dirty="0" smtClean="0"/>
              <a:t>, </a:t>
            </a:r>
            <a:r>
              <a:rPr lang="en-US" dirty="0" err="1" smtClean="0"/>
              <a:t>berapakah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“</a:t>
            </a:r>
            <a:r>
              <a:rPr lang="en-US" dirty="0" err="1" smtClean="0"/>
              <a:t>kerekan</a:t>
            </a:r>
            <a:r>
              <a:rPr lang="en-US" dirty="0" smtClean="0"/>
              <a:t>”?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linear </a:t>
            </a:r>
            <a:r>
              <a:rPr lang="en-US" dirty="0" err="1" smtClean="0"/>
              <a:t>timba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dirty="0" err="1" smtClean="0"/>
              <a:t>Jawab</a:t>
            </a:r>
            <a:r>
              <a:rPr lang="en-US" dirty="0" smtClean="0"/>
              <a:t>: Gaya </a:t>
            </a:r>
            <a:r>
              <a:rPr lang="en-US" dirty="0" err="1" smtClean="0"/>
              <a:t>berat</a:t>
            </a:r>
            <a:r>
              <a:rPr lang="en-US" dirty="0" smtClean="0"/>
              <a:t> </a:t>
            </a:r>
            <a:r>
              <a:rPr lang="en-US" dirty="0" err="1" smtClean="0"/>
              <a:t>timba</a:t>
            </a:r>
            <a:r>
              <a:rPr lang="en-US" dirty="0" smtClean="0"/>
              <a:t> </a:t>
            </a:r>
            <a:r>
              <a:rPr lang="en-US" dirty="0" err="1" smtClean="0"/>
              <a:t>berisi</a:t>
            </a:r>
            <a:r>
              <a:rPr lang="en-US" dirty="0" smtClean="0"/>
              <a:t> air = F = </a:t>
            </a:r>
            <a:r>
              <a:rPr lang="en-US" dirty="0" err="1" smtClean="0"/>
              <a:t>m.g</a:t>
            </a:r>
            <a:r>
              <a:rPr lang="en-US" dirty="0" smtClean="0"/>
              <a:t> = 5. 9,8 = 49 N</a:t>
            </a:r>
          </a:p>
          <a:p>
            <a:pPr marL="736600" indent="0">
              <a:buNone/>
            </a:pPr>
            <a:r>
              <a:rPr lang="en-US" dirty="0" smtClean="0"/>
              <a:t>Gaya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menimbulkan</a:t>
            </a:r>
            <a:r>
              <a:rPr lang="en-US" dirty="0" smtClean="0"/>
              <a:t> </a:t>
            </a:r>
            <a:r>
              <a:rPr lang="en-US" dirty="0" err="1" smtClean="0"/>
              <a:t>tegangan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tali</a:t>
            </a:r>
            <a:r>
              <a:rPr lang="en-US" dirty="0" smtClean="0"/>
              <a:t> </a:t>
            </a:r>
            <a:r>
              <a:rPr lang="en-US" dirty="0" err="1" smtClean="0"/>
              <a:t>timba</a:t>
            </a:r>
            <a:r>
              <a:rPr lang="en-US" dirty="0" smtClean="0"/>
              <a:t> </a:t>
            </a:r>
            <a:r>
              <a:rPr lang="en-US" dirty="0" err="1" smtClean="0"/>
              <a:t>sebesar</a:t>
            </a:r>
            <a:r>
              <a:rPr lang="en-US" dirty="0" smtClean="0"/>
              <a:t> F</a:t>
            </a:r>
            <a:r>
              <a:rPr lang="en-US" baseline="-25000" dirty="0" smtClean="0"/>
              <a:t>T</a:t>
            </a:r>
            <a:endParaRPr lang="en-US" dirty="0" smtClean="0"/>
          </a:p>
          <a:p>
            <a:pPr marL="800100" lvl="2" indent="0">
              <a:buNone/>
            </a:pPr>
            <a:r>
              <a:rPr lang="en-US" sz="2400" dirty="0" err="1" smtClean="0"/>
              <a:t>Hukum</a:t>
            </a:r>
            <a:r>
              <a:rPr lang="en-US" sz="2400" dirty="0" smtClean="0"/>
              <a:t> Newton II: </a:t>
            </a:r>
            <a:r>
              <a:rPr lang="en-US" sz="2400" dirty="0" err="1" smtClean="0"/>
              <a:t>m.g</a:t>
            </a:r>
            <a:r>
              <a:rPr lang="en-US" sz="2400" dirty="0" smtClean="0"/>
              <a:t> – F</a:t>
            </a:r>
            <a:r>
              <a:rPr lang="en-US" sz="2400" baseline="-25000" dirty="0" smtClean="0"/>
              <a:t>T</a:t>
            </a:r>
            <a:r>
              <a:rPr lang="en-US" sz="2400" dirty="0" smtClean="0"/>
              <a:t> = </a:t>
            </a:r>
            <a:r>
              <a:rPr lang="en-US" sz="2400" dirty="0" err="1" smtClean="0"/>
              <a:t>m.a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dirty="0" smtClean="0"/>
              <a:t>F</a:t>
            </a:r>
            <a:r>
              <a:rPr lang="en-US" sz="2400" baseline="-25000" dirty="0" smtClean="0"/>
              <a:t>T</a:t>
            </a:r>
            <a:r>
              <a:rPr lang="en-US" sz="2400" dirty="0" smtClean="0"/>
              <a:t> = </a:t>
            </a:r>
            <a:r>
              <a:rPr lang="en-US" sz="2400" dirty="0" err="1" smtClean="0"/>
              <a:t>m.g</a:t>
            </a:r>
            <a:r>
              <a:rPr lang="en-US" sz="2400" dirty="0" smtClean="0"/>
              <a:t>- </a:t>
            </a:r>
            <a:r>
              <a:rPr lang="en-US" sz="2400" dirty="0" err="1" smtClean="0"/>
              <a:t>m.a</a:t>
            </a:r>
            <a:r>
              <a:rPr lang="en-US" sz="2400" dirty="0" smtClean="0"/>
              <a:t>  (pers. 1)</a:t>
            </a:r>
          </a:p>
          <a:p>
            <a:pPr marL="800100" lvl="2" indent="0">
              <a:buNone/>
            </a:pPr>
            <a:r>
              <a:rPr lang="en-US" sz="2400" dirty="0" err="1" smtClean="0"/>
              <a:t>Percepatan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timba</a:t>
            </a:r>
            <a:r>
              <a:rPr lang="en-US" sz="2400" dirty="0" smtClean="0"/>
              <a:t> </a:t>
            </a:r>
            <a:r>
              <a:rPr lang="en-US" sz="2400" dirty="0" err="1" smtClean="0"/>
              <a:t>sama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percepatan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terjadi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tali</a:t>
            </a:r>
            <a:r>
              <a:rPr lang="en-US" sz="2400" dirty="0" smtClean="0"/>
              <a:t> </a:t>
            </a:r>
            <a:r>
              <a:rPr lang="en-US" sz="2400" dirty="0" err="1" smtClean="0"/>
              <a:t>timba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sisi</a:t>
            </a:r>
            <a:r>
              <a:rPr lang="en-US" sz="2400" dirty="0" smtClean="0"/>
              <a:t> “</a:t>
            </a:r>
            <a:r>
              <a:rPr lang="en-US" sz="2400" dirty="0" err="1" smtClean="0"/>
              <a:t>kerekan</a:t>
            </a:r>
            <a:r>
              <a:rPr lang="en-US" sz="2400" dirty="0" smtClean="0"/>
              <a:t>” </a:t>
            </a:r>
            <a:r>
              <a:rPr lang="en-US" sz="2400" dirty="0" smtClean="0">
                <a:sym typeface="Wingdings" pitchFamily="2" charset="2"/>
              </a:rPr>
              <a:t> a = </a:t>
            </a:r>
            <a:r>
              <a:rPr lang="el-GR" sz="2400" dirty="0" smtClean="0">
                <a:sym typeface="Wingdings" pitchFamily="2" charset="2"/>
              </a:rPr>
              <a:t>α</a:t>
            </a:r>
            <a:r>
              <a:rPr lang="en-US" sz="2400" dirty="0" smtClean="0">
                <a:sym typeface="Wingdings" pitchFamily="2" charset="2"/>
              </a:rPr>
              <a:t>. R (pers. 2)</a:t>
            </a:r>
            <a:endParaRPr lang="en-US" sz="2400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47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336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5124450"/>
            <a:ext cx="67627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err="1" smtClean="0"/>
              <a:t>Soal-soal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Mekanika</a:t>
            </a:r>
            <a:r>
              <a:rPr lang="en-US" sz="1800" i="1" dirty="0" smtClean="0"/>
              <a:t> Benda </a:t>
            </a:r>
            <a:r>
              <a:rPr lang="en-US" sz="1800" i="1" dirty="0" err="1" smtClean="0"/>
              <a:t>Tegar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638800"/>
          </a:xfrm>
        </p:spPr>
        <p:txBody>
          <a:bodyPr/>
          <a:lstStyle/>
          <a:p>
            <a:pPr>
              <a:buNone/>
            </a:pPr>
            <a:r>
              <a:rPr lang="en-US" dirty="0" err="1" smtClean="0">
                <a:sym typeface="Wingdings" pitchFamily="2" charset="2"/>
              </a:rPr>
              <a:t>Kelembaman</a:t>
            </a:r>
            <a:r>
              <a:rPr lang="en-US" dirty="0" smtClean="0">
                <a:sym typeface="Wingdings" pitchFamily="2" charset="2"/>
              </a:rPr>
              <a:t> (=I) = </a:t>
            </a:r>
            <a:r>
              <a:rPr lang="el-GR" dirty="0" smtClean="0">
                <a:sym typeface="Wingdings" pitchFamily="2" charset="2"/>
              </a:rPr>
              <a:t>τ</a:t>
            </a:r>
            <a:r>
              <a:rPr lang="en-US" dirty="0" smtClean="0">
                <a:sym typeface="Wingdings" pitchFamily="2" charset="2"/>
              </a:rPr>
              <a:t>/</a:t>
            </a:r>
            <a:r>
              <a:rPr lang="el-GR" dirty="0" smtClean="0">
                <a:sym typeface="Wingdings" pitchFamily="2" charset="2"/>
              </a:rPr>
              <a:t>α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momen</a:t>
            </a:r>
            <a:r>
              <a:rPr lang="en-US" dirty="0" smtClean="0"/>
              <a:t> total (= </a:t>
            </a:r>
            <a:r>
              <a:rPr lang="el-GR" dirty="0" smtClean="0"/>
              <a:t>τ</a:t>
            </a:r>
            <a:r>
              <a:rPr lang="en-US" dirty="0" smtClean="0"/>
              <a:t> ) = I.</a:t>
            </a:r>
            <a:r>
              <a:rPr lang="el-GR" dirty="0" smtClean="0"/>
              <a:t>α</a:t>
            </a:r>
            <a:r>
              <a:rPr lang="en-US" dirty="0" smtClean="0"/>
              <a:t> = F</a:t>
            </a:r>
            <a:r>
              <a:rPr lang="en-US" baseline="-25000" dirty="0" smtClean="0"/>
              <a:t>T</a:t>
            </a:r>
            <a:r>
              <a:rPr lang="en-US" dirty="0" smtClean="0"/>
              <a:t> . R - </a:t>
            </a:r>
            <a:r>
              <a:rPr lang="el-GR" dirty="0" smtClean="0">
                <a:sym typeface="Wingdings" pitchFamily="2" charset="2"/>
              </a:rPr>
              <a:t>τ</a:t>
            </a:r>
            <a:r>
              <a:rPr lang="en-US" baseline="-25000" dirty="0" err="1" smtClean="0"/>
              <a:t>fr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Pers. 1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I.</a:t>
            </a:r>
            <a:r>
              <a:rPr lang="el-GR" dirty="0" smtClean="0"/>
              <a:t>α</a:t>
            </a:r>
            <a:r>
              <a:rPr lang="en-US" dirty="0" smtClean="0"/>
              <a:t> = (</a:t>
            </a:r>
            <a:r>
              <a:rPr lang="en-US" dirty="0" err="1" smtClean="0"/>
              <a:t>m.g</a:t>
            </a:r>
            <a:r>
              <a:rPr lang="en-US" dirty="0" smtClean="0"/>
              <a:t>- </a:t>
            </a:r>
            <a:r>
              <a:rPr lang="en-US" dirty="0" err="1" smtClean="0"/>
              <a:t>m.a</a:t>
            </a:r>
            <a:r>
              <a:rPr lang="en-US" dirty="0" smtClean="0"/>
              <a:t> ). R - </a:t>
            </a:r>
            <a:r>
              <a:rPr lang="el-GR" dirty="0" smtClean="0">
                <a:sym typeface="Wingdings" pitchFamily="2" charset="2"/>
              </a:rPr>
              <a:t>τ</a:t>
            </a:r>
            <a:r>
              <a:rPr lang="en-US" baseline="-25000" dirty="0" err="1" smtClean="0"/>
              <a:t>fr</a:t>
            </a:r>
            <a:r>
              <a:rPr lang="en-US" dirty="0" smtClean="0"/>
              <a:t>  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Pers. 2 </a:t>
            </a:r>
            <a:r>
              <a:rPr lang="en-US" dirty="0" smtClean="0"/>
              <a:t> I.</a:t>
            </a:r>
            <a:r>
              <a:rPr lang="el-GR" dirty="0" smtClean="0"/>
              <a:t>α</a:t>
            </a:r>
            <a:r>
              <a:rPr lang="en-US" dirty="0" smtClean="0"/>
              <a:t> = (</a:t>
            </a:r>
            <a:r>
              <a:rPr lang="en-US" dirty="0" err="1" smtClean="0"/>
              <a:t>m.g</a:t>
            </a:r>
            <a:r>
              <a:rPr lang="en-US" dirty="0" smtClean="0"/>
              <a:t>- m.</a:t>
            </a:r>
            <a:r>
              <a:rPr lang="el-GR" dirty="0" smtClean="0">
                <a:sym typeface="Wingdings" pitchFamily="2" charset="2"/>
              </a:rPr>
              <a:t> α</a:t>
            </a:r>
            <a:r>
              <a:rPr lang="en-US" dirty="0" smtClean="0">
                <a:sym typeface="Wingdings" pitchFamily="2" charset="2"/>
              </a:rPr>
              <a:t>. R</a:t>
            </a:r>
            <a:r>
              <a:rPr lang="en-US" dirty="0" smtClean="0"/>
              <a:t> ). R - </a:t>
            </a:r>
            <a:r>
              <a:rPr lang="el-GR" dirty="0" smtClean="0">
                <a:sym typeface="Wingdings" pitchFamily="2" charset="2"/>
              </a:rPr>
              <a:t>τ</a:t>
            </a:r>
            <a:r>
              <a:rPr lang="en-US" baseline="-25000" dirty="0" err="1" smtClean="0"/>
              <a:t>fr</a:t>
            </a:r>
            <a:r>
              <a:rPr lang="en-US" dirty="0" smtClean="0"/>
              <a:t>  </a:t>
            </a:r>
          </a:p>
          <a:p>
            <a:pPr>
              <a:buNone/>
            </a:pP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 (I+m.R</a:t>
            </a:r>
            <a:r>
              <a:rPr lang="en-US" baseline="30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) = </a:t>
            </a:r>
            <a:r>
              <a:rPr lang="en-US" dirty="0" err="1" smtClean="0">
                <a:sym typeface="Wingdings" pitchFamily="2" charset="2"/>
              </a:rPr>
              <a:t>m.g.R</a:t>
            </a:r>
            <a:r>
              <a:rPr lang="en-US" dirty="0" smtClean="0">
                <a:sym typeface="Wingdings" pitchFamily="2" charset="2"/>
              </a:rPr>
              <a:t>-</a:t>
            </a:r>
            <a:r>
              <a:rPr lang="el-GR" dirty="0" smtClean="0">
                <a:sym typeface="Wingdings" pitchFamily="2" charset="2"/>
              </a:rPr>
              <a:t> τ</a:t>
            </a:r>
            <a:r>
              <a:rPr lang="en-US" baseline="-25000" dirty="0" err="1" smtClean="0"/>
              <a:t>fr</a:t>
            </a:r>
            <a:r>
              <a:rPr lang="en-US" dirty="0" smtClean="0"/>
              <a:t>  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 =  </a:t>
            </a:r>
          </a:p>
          <a:p>
            <a:pPr>
              <a:spcBef>
                <a:spcPts val="0"/>
              </a:spcBef>
              <a:buNone/>
            </a:pPr>
            <a:endParaRPr lang="en-US" dirty="0" smtClean="0">
              <a:sym typeface="Wingdings" pitchFamily="2" charset="2"/>
            </a:endParaRPr>
          </a:p>
          <a:p>
            <a:pPr>
              <a:spcBef>
                <a:spcPts val="0"/>
              </a:spcBef>
              <a:buNone/>
            </a:pPr>
            <a:r>
              <a:rPr lang="en-US" dirty="0" err="1" smtClean="0">
                <a:sym typeface="Wingdings" pitchFamily="2" charset="2"/>
              </a:rPr>
              <a:t>m.g.R</a:t>
            </a:r>
            <a:r>
              <a:rPr lang="en-US" dirty="0" smtClean="0">
                <a:sym typeface="Wingdings" pitchFamily="2" charset="2"/>
              </a:rPr>
              <a:t>-</a:t>
            </a:r>
            <a:r>
              <a:rPr lang="el-GR" dirty="0" smtClean="0">
                <a:sym typeface="Wingdings" pitchFamily="2" charset="2"/>
              </a:rPr>
              <a:t> τ</a:t>
            </a:r>
            <a:r>
              <a:rPr lang="en-US" baseline="-25000" dirty="0" err="1" smtClean="0"/>
              <a:t>fr</a:t>
            </a:r>
            <a:r>
              <a:rPr lang="en-US" dirty="0" smtClean="0">
                <a:sym typeface="Wingdings" pitchFamily="2" charset="2"/>
              </a:rPr>
              <a:t>  = </a:t>
            </a:r>
            <a:r>
              <a:rPr lang="en-US" dirty="0" err="1" smtClean="0">
                <a:sym typeface="Wingdings" pitchFamily="2" charset="2"/>
              </a:rPr>
              <a:t>momen</a:t>
            </a:r>
            <a:r>
              <a:rPr lang="en-US" dirty="0" smtClean="0">
                <a:sym typeface="Wingdings" pitchFamily="2" charset="2"/>
              </a:rPr>
              <a:t> total yang </a:t>
            </a:r>
            <a:r>
              <a:rPr lang="en-US" dirty="0" err="1" smtClean="0">
                <a:sym typeface="Wingdings" pitchFamily="2" charset="2"/>
              </a:rPr>
              <a:t>terjadi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kerekan</a:t>
            </a:r>
            <a:endParaRPr lang="en-US" dirty="0" smtClean="0">
              <a:sym typeface="Wingdings" pitchFamily="2" charset="2"/>
            </a:endParaRP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I+m.R</a:t>
            </a:r>
            <a:r>
              <a:rPr lang="en-US" baseline="30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smtClean="0"/>
              <a:t>= </a:t>
            </a:r>
            <a:r>
              <a:rPr lang="en-US" dirty="0" err="1" smtClean="0"/>
              <a:t>momen</a:t>
            </a:r>
            <a:r>
              <a:rPr lang="en-US" dirty="0" smtClean="0"/>
              <a:t> </a:t>
            </a:r>
            <a:r>
              <a:rPr lang="en-US" dirty="0" err="1" smtClean="0"/>
              <a:t>inersia</a:t>
            </a:r>
            <a:r>
              <a:rPr lang="en-US" dirty="0" smtClean="0"/>
              <a:t> (</a:t>
            </a:r>
            <a:r>
              <a:rPr lang="en-US" dirty="0" err="1" smtClean="0"/>
              <a:t>kelembaman</a:t>
            </a:r>
            <a:r>
              <a:rPr lang="en-US" dirty="0" smtClean="0"/>
              <a:t>) </a:t>
            </a:r>
            <a:r>
              <a:rPr lang="en-US" dirty="0" err="1" smtClean="0"/>
              <a:t>rotasi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err="1" smtClean="0">
                <a:sym typeface="Wingdings" pitchFamily="2" charset="2"/>
              </a:rPr>
              <a:t>Percepatan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sudut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kerekan</a:t>
            </a:r>
            <a:endParaRPr lang="en-US" dirty="0" smtClean="0">
              <a:sym typeface="Wingdings" pitchFamily="2" charset="2"/>
            </a:endParaRPr>
          </a:p>
          <a:p>
            <a:pPr>
              <a:spcBef>
                <a:spcPts val="0"/>
              </a:spcBef>
              <a:buNone/>
            </a:pP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 = (5. 9,8. 0,1 – 1) / (0,4 + 5. 0,1</a:t>
            </a:r>
            <a:r>
              <a:rPr lang="en-US" baseline="30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) = 8,67 </a:t>
            </a:r>
            <a:r>
              <a:rPr lang="en-US" dirty="0" err="1" smtClean="0">
                <a:sym typeface="Wingdings" pitchFamily="2" charset="2"/>
              </a:rPr>
              <a:t>rad</a:t>
            </a:r>
            <a:r>
              <a:rPr lang="en-US" dirty="0" smtClean="0">
                <a:sym typeface="Wingdings" pitchFamily="2" charset="2"/>
              </a:rPr>
              <a:t>/s</a:t>
            </a:r>
            <a:r>
              <a:rPr lang="en-US" baseline="30000" dirty="0" smtClean="0">
                <a:sym typeface="Wingdings" pitchFamily="2" charset="2"/>
              </a:rPr>
              <a:t>2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>
                <a:sym typeface="Wingdings" pitchFamily="2" charset="2"/>
              </a:rPr>
              <a:t>Percepatan</a:t>
            </a:r>
            <a:r>
              <a:rPr lang="en-US" dirty="0" smtClean="0">
                <a:sym typeface="Wingdings" pitchFamily="2" charset="2"/>
              </a:rPr>
              <a:t> linear </a:t>
            </a:r>
            <a:r>
              <a:rPr lang="en-US" dirty="0" err="1" smtClean="0">
                <a:sym typeface="Wingdings" pitchFamily="2" charset="2"/>
              </a:rPr>
              <a:t>timba</a:t>
            </a:r>
            <a:r>
              <a:rPr lang="en-US" dirty="0" smtClean="0">
                <a:sym typeface="Wingdings" pitchFamily="2" charset="2"/>
              </a:rPr>
              <a:t> = a = </a:t>
            </a: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. R = 8,67. 0,1 = 0,87 m/s</a:t>
            </a:r>
            <a:r>
              <a:rPr lang="en-US" baseline="30000" dirty="0" smtClean="0">
                <a:sym typeface="Wingdings" pitchFamily="2" charset="2"/>
              </a:rPr>
              <a:t>2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sudut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setelah</a:t>
            </a:r>
            <a:r>
              <a:rPr lang="en-US" dirty="0" smtClean="0">
                <a:sym typeface="Wingdings" pitchFamily="2" charset="2"/>
              </a:rPr>
              <a:t> 3 </a:t>
            </a:r>
            <a:r>
              <a:rPr lang="en-US" dirty="0" err="1" smtClean="0">
                <a:sym typeface="Wingdings" pitchFamily="2" charset="2"/>
              </a:rPr>
              <a:t>detik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smtClean="0"/>
              <a:t>=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0</a:t>
            </a:r>
            <a:r>
              <a:rPr lang="en-US" dirty="0" smtClean="0">
                <a:sym typeface="Wingdings" pitchFamily="2" charset="2"/>
              </a:rPr>
              <a:t> + </a:t>
            </a: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t = 0 + 8,67. 3 =  26 </a:t>
            </a:r>
            <a:r>
              <a:rPr lang="en-US" dirty="0" err="1" smtClean="0">
                <a:sym typeface="Wingdings" pitchFamily="2" charset="2"/>
              </a:rPr>
              <a:t>rad</a:t>
            </a:r>
            <a:r>
              <a:rPr lang="en-US" dirty="0" smtClean="0">
                <a:sym typeface="Wingdings" pitchFamily="2" charset="2"/>
              </a:rPr>
              <a:t>/s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linear =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dirty="0" smtClean="0">
                <a:sym typeface="Wingdings" pitchFamily="2" charset="2"/>
              </a:rPr>
              <a:t> R = 26. 0,1 = 2,6 m/s</a:t>
            </a:r>
          </a:p>
          <a:p>
            <a:pPr>
              <a:buNone/>
            </a:pPr>
            <a:endParaRPr lang="en-US" dirty="0" smtClean="0">
              <a:sym typeface="Wingdings" pitchFamily="2" charset="2"/>
            </a:endParaRPr>
          </a:p>
          <a:p>
            <a:pPr>
              <a:buNone/>
            </a:pPr>
            <a:endParaRPr lang="en-US" baseline="30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962400" y="2679700"/>
          <a:ext cx="1295400" cy="749300"/>
        </p:xfrm>
        <a:graphic>
          <a:graphicData uri="http://schemas.openxmlformats.org/presentationml/2006/ole">
            <p:oleObj spid="_x0000_s91138" name="Equation" r:id="rId4" imgW="1295280" imgH="74916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err="1" smtClean="0"/>
              <a:t>Soal-soal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Mekanika</a:t>
            </a:r>
            <a:r>
              <a:rPr lang="en-US" sz="1800" i="1" dirty="0" smtClean="0"/>
              <a:t> Benda </a:t>
            </a:r>
            <a:r>
              <a:rPr lang="en-US" sz="1800" i="1" dirty="0" err="1" smtClean="0"/>
              <a:t>Tegar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0" y="685800"/>
            <a:ext cx="6096000" cy="1981200"/>
          </a:xfrm>
        </p:spPr>
        <p:txBody>
          <a:bodyPr/>
          <a:lstStyle/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 smtClean="0"/>
              <a:t>digulirkan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bidang</a:t>
            </a:r>
            <a:r>
              <a:rPr lang="en-US" dirty="0" smtClean="0"/>
              <a:t> miring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ketinggian</a:t>
            </a:r>
            <a:r>
              <a:rPr lang="en-US" dirty="0" smtClean="0"/>
              <a:t> H. </a:t>
            </a:r>
            <a:r>
              <a:rPr lang="en-US" dirty="0" err="1" smtClean="0"/>
              <a:t>Bendanya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: (a) </a:t>
            </a:r>
            <a:r>
              <a:rPr lang="en-US" kern="1200" dirty="0" err="1" smtClean="0"/>
              <a:t>Cincin</a:t>
            </a:r>
            <a:r>
              <a:rPr lang="en-US" kern="1200" dirty="0" smtClean="0"/>
              <a:t> </a:t>
            </a:r>
            <a:r>
              <a:rPr lang="en-US" kern="1200" dirty="0" err="1" smtClean="0"/>
              <a:t>tipis</a:t>
            </a:r>
            <a:r>
              <a:rPr lang="en-US" kern="1200" dirty="0" smtClean="0"/>
              <a:t>; (b) </a:t>
            </a:r>
            <a:r>
              <a:rPr lang="en-US" kern="1200" dirty="0" err="1" smtClean="0"/>
              <a:t>Silinder</a:t>
            </a:r>
            <a:r>
              <a:rPr lang="en-US" kern="1200" dirty="0" smtClean="0"/>
              <a:t> </a:t>
            </a:r>
            <a:r>
              <a:rPr lang="en-US" kern="1200" dirty="0" err="1" smtClean="0"/>
              <a:t>samarata</a:t>
            </a:r>
            <a:r>
              <a:rPr lang="en-US" kern="1200" dirty="0" smtClean="0"/>
              <a:t>; (c) Bola </a:t>
            </a:r>
            <a:r>
              <a:rPr lang="en-US" kern="1200" dirty="0" err="1" smtClean="0"/>
              <a:t>sama</a:t>
            </a:r>
            <a:r>
              <a:rPr lang="en-US" kern="1200" dirty="0" smtClean="0"/>
              <a:t> rata. Benda </a:t>
            </a:r>
            <a:r>
              <a:rPr lang="en-US" kern="1200" dirty="0" err="1" smtClean="0"/>
              <a:t>mana</a:t>
            </a:r>
            <a:r>
              <a:rPr lang="en-US" kern="1200" dirty="0" smtClean="0"/>
              <a:t> yang </a:t>
            </a:r>
            <a:r>
              <a:rPr lang="en-US" kern="1200" dirty="0" err="1" smtClean="0"/>
              <a:t>mencapai</a:t>
            </a:r>
            <a:r>
              <a:rPr lang="en-US" kern="1200" dirty="0" smtClean="0"/>
              <a:t> </a:t>
            </a:r>
            <a:r>
              <a:rPr lang="en-US" kern="1200" dirty="0" err="1" smtClean="0"/>
              <a:t>dasar</a:t>
            </a:r>
            <a:r>
              <a:rPr lang="en-US" kern="1200" dirty="0" smtClean="0"/>
              <a:t> </a:t>
            </a:r>
            <a:r>
              <a:rPr lang="en-US" kern="1200" dirty="0" err="1" smtClean="0"/>
              <a:t>bidang</a:t>
            </a:r>
            <a:r>
              <a:rPr lang="en-US" kern="1200" dirty="0" smtClean="0"/>
              <a:t> paling </a:t>
            </a:r>
            <a:r>
              <a:rPr lang="en-US" kern="1200" dirty="0" err="1" smtClean="0"/>
              <a:t>cepat</a:t>
            </a:r>
            <a:r>
              <a:rPr lang="en-US" kern="1200" dirty="0" smtClean="0"/>
              <a:t> </a:t>
            </a:r>
            <a:r>
              <a:rPr lang="en-US" kern="1200" dirty="0" err="1" smtClean="0"/>
              <a:t>dan</a:t>
            </a:r>
            <a:r>
              <a:rPr lang="en-US" kern="1200" dirty="0" smtClean="0"/>
              <a:t> paling </a:t>
            </a:r>
            <a:r>
              <a:rPr lang="en-US" kern="1200" dirty="0" err="1" smtClean="0"/>
              <a:t>lambat</a:t>
            </a:r>
            <a:r>
              <a:rPr lang="en-US" kern="1200" dirty="0" smtClean="0"/>
              <a:t>? </a:t>
            </a:r>
          </a:p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endParaRPr lang="en-US" kern="1200" dirty="0" smtClean="0"/>
          </a:p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endParaRPr lang="en-US" kern="1200" dirty="0" smtClean="0"/>
          </a:p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endParaRPr lang="en-US" kern="1200" dirty="0" smtClean="0"/>
          </a:p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endParaRPr lang="en-US" kern="1200" dirty="0" smtClean="0"/>
          </a:p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endParaRPr lang="en-US" kern="1200" dirty="0" smtClean="0"/>
          </a:p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endParaRPr lang="en-US" kern="12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ight Triangle 3"/>
          <p:cNvSpPr/>
          <p:nvPr/>
        </p:nvSpPr>
        <p:spPr>
          <a:xfrm>
            <a:off x="457200" y="1066800"/>
            <a:ext cx="2590800" cy="1143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0" y="1447800"/>
            <a:ext cx="9296400" cy="5181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H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kern="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0" dirty="0" err="1" smtClean="0">
                <a:solidFill>
                  <a:schemeClr val="bg1"/>
                </a:solidFill>
                <a:latin typeface="Calibri" pitchFamily="34" charset="0"/>
              </a:rPr>
              <a:t>Mencapai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kern="0" dirty="0" err="1" smtClean="0">
                <a:solidFill>
                  <a:schemeClr val="bg1"/>
                </a:solidFill>
                <a:latin typeface="Calibri" pitchFamily="34" charset="0"/>
              </a:rPr>
              <a:t>dasar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: </a:t>
            </a:r>
            <a:r>
              <a:rPr lang="en-US" sz="2400" kern="0" dirty="0" err="1" smtClean="0">
                <a:solidFill>
                  <a:schemeClr val="bg1"/>
                </a:solidFill>
                <a:latin typeface="Calibri" pitchFamily="34" charset="0"/>
              </a:rPr>
              <a:t>tergantung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kern="0" dirty="0" err="1" smtClean="0">
                <a:solidFill>
                  <a:schemeClr val="bg1"/>
                </a:solidFill>
                <a:latin typeface="Calibri" pitchFamily="34" charset="0"/>
              </a:rPr>
              <a:t>kecepatan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kern="0" dirty="0" err="1" smtClean="0">
                <a:solidFill>
                  <a:schemeClr val="bg1"/>
                </a:solidFill>
                <a:latin typeface="Calibri" pitchFamily="34" charset="0"/>
              </a:rPr>
              <a:t>translasi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kern="0" dirty="0" err="1" smtClean="0">
                <a:solidFill>
                  <a:schemeClr val="bg1"/>
                </a:solidFill>
                <a:latin typeface="Calibri" pitchFamily="34" charset="0"/>
              </a:rPr>
              <a:t>nya</a:t>
            </a:r>
            <a:endParaRPr lang="en-US" sz="2400" kern="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Hukum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kekekalan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energi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fontAlgn="t">
              <a:spcBef>
                <a:spcPts val="1200"/>
              </a:spcBef>
              <a:spcAft>
                <a:spcPts val="0"/>
              </a:spcAft>
            </a:pPr>
            <a:r>
              <a:rPr lang="en-US" sz="2400" kern="0" dirty="0" err="1" smtClean="0">
                <a:solidFill>
                  <a:schemeClr val="bg1"/>
                </a:solidFill>
                <a:latin typeface="Calibri" pitchFamily="34" charset="0"/>
              </a:rPr>
              <a:t>mgH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 =    mv</a:t>
            </a:r>
            <a:r>
              <a:rPr lang="en-US" sz="2400" kern="0" baseline="30000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 +      I</a:t>
            </a:r>
            <a:r>
              <a:rPr lang="el-GR" sz="2400" kern="0" dirty="0" smtClean="0">
                <a:solidFill>
                  <a:schemeClr val="bg1"/>
                </a:solidFill>
                <a:latin typeface="Calibri" pitchFamily="34" charset="0"/>
              </a:rPr>
              <a:t>ω</a:t>
            </a:r>
            <a:r>
              <a:rPr lang="el-GR" sz="2400" kern="0" baseline="30000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l-GR" sz="2400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 </a:t>
            </a:r>
            <a:r>
              <a:rPr lang="en-US" sz="2400" kern="0" dirty="0" err="1" smtClean="0">
                <a:solidFill>
                  <a:schemeClr val="bg1"/>
                </a:solidFill>
                <a:latin typeface="Calibri" pitchFamily="34" charset="0"/>
              </a:rPr>
              <a:t>mgH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 =    mv</a:t>
            </a:r>
            <a:r>
              <a:rPr lang="en-US" sz="2400" kern="0" baseline="30000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 +     (k.mr</a:t>
            </a:r>
            <a:r>
              <a:rPr lang="en-US" sz="2400" kern="0" baseline="30000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) (    )</a:t>
            </a:r>
            <a:r>
              <a:rPr lang="el-GR" sz="2400" kern="0" baseline="30000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l-GR" sz="2400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US" sz="2400" kern="0" dirty="0" smtClean="0">
              <a:solidFill>
                <a:schemeClr val="bg1"/>
              </a:solidFill>
              <a:latin typeface="Calibri" pitchFamily="34" charset="0"/>
            </a:endParaRPr>
          </a:p>
          <a:p>
            <a:pPr lvl="0" fontAlgn="t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 dirty="0" smtClean="0">
              <a:solidFill>
                <a:schemeClr val="bg1"/>
              </a:solidFill>
              <a:latin typeface="Calibri" pitchFamily="34" charset="0"/>
            </a:endParaRPr>
          </a:p>
          <a:p>
            <a:pPr lvl="0" fontAlgn="t">
              <a:spcBef>
                <a:spcPts val="0"/>
              </a:spcBef>
              <a:spcAft>
                <a:spcPts val="0"/>
              </a:spcAft>
            </a:pP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gH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=       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v</a:t>
            </a:r>
            <a:r>
              <a:rPr lang="en-US" sz="2400" kern="0" baseline="30000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 (1+     k) 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 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v</a:t>
            </a:r>
            <a:r>
              <a:rPr lang="en-US" sz="2400" kern="0" baseline="30000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</a:rPr>
              <a:t> =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Kecepatan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tranlasi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benda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tergantung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pada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besar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k.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Semakin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besar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k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semakin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lambat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benda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mencapai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dasar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Besar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k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untuk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cincin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= 1;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silinder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= ½; bola = 2/5.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Cincin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mencapai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dasar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paling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lambat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 Bola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paling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cepat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914400" y="3327400"/>
          <a:ext cx="203200" cy="711200"/>
        </p:xfrm>
        <a:graphic>
          <a:graphicData uri="http://schemas.openxmlformats.org/presentationml/2006/ole">
            <p:oleObj spid="_x0000_s92162" name="Equation" r:id="rId4" imgW="203040" imgH="711000" progId="Equation.3">
              <p:embed/>
            </p:oleObj>
          </a:graphicData>
        </a:graphic>
      </p:graphicFrame>
      <p:graphicFrame>
        <p:nvGraphicFramePr>
          <p:cNvPr id="154627" name="Object 3"/>
          <p:cNvGraphicFramePr>
            <a:graphicFrameLocks noChangeAspect="1"/>
          </p:cNvGraphicFramePr>
          <p:nvPr/>
        </p:nvGraphicFramePr>
        <p:xfrm>
          <a:off x="2006600" y="3327400"/>
          <a:ext cx="203200" cy="711200"/>
        </p:xfrm>
        <a:graphic>
          <a:graphicData uri="http://schemas.openxmlformats.org/presentationml/2006/ole">
            <p:oleObj spid="_x0000_s92163" name="Equation" r:id="rId5" imgW="203040" imgH="711000" progId="Equation.3">
              <p:embed/>
            </p:oleObj>
          </a:graphicData>
        </a:graphic>
      </p:graphicFrame>
      <p:graphicFrame>
        <p:nvGraphicFramePr>
          <p:cNvPr id="154628" name="Object 4"/>
          <p:cNvGraphicFramePr>
            <a:graphicFrameLocks noChangeAspect="1"/>
          </p:cNvGraphicFramePr>
          <p:nvPr/>
        </p:nvGraphicFramePr>
        <p:xfrm>
          <a:off x="3911600" y="3276600"/>
          <a:ext cx="203200" cy="711200"/>
        </p:xfrm>
        <a:graphic>
          <a:graphicData uri="http://schemas.openxmlformats.org/presentationml/2006/ole">
            <p:oleObj spid="_x0000_s92164" name="Equation" r:id="rId6" imgW="203040" imgH="711000" progId="Equation.3">
              <p:embed/>
            </p:oleObj>
          </a:graphicData>
        </a:graphic>
      </p:graphicFrame>
      <p:graphicFrame>
        <p:nvGraphicFramePr>
          <p:cNvPr id="154629" name="Object 5"/>
          <p:cNvGraphicFramePr>
            <a:graphicFrameLocks noChangeAspect="1"/>
          </p:cNvGraphicFramePr>
          <p:nvPr/>
        </p:nvGraphicFramePr>
        <p:xfrm>
          <a:off x="4902200" y="3276600"/>
          <a:ext cx="203200" cy="711200"/>
        </p:xfrm>
        <a:graphic>
          <a:graphicData uri="http://schemas.openxmlformats.org/presentationml/2006/ole">
            <p:oleObj spid="_x0000_s92165" name="Equation" r:id="rId7" imgW="203040" imgH="711000" progId="Equation.3">
              <p:embed/>
            </p:oleObj>
          </a:graphicData>
        </a:graphic>
      </p:graphicFrame>
      <p:graphicFrame>
        <p:nvGraphicFramePr>
          <p:cNvPr id="154630" name="Object 6"/>
          <p:cNvGraphicFramePr>
            <a:graphicFrameLocks noChangeAspect="1"/>
          </p:cNvGraphicFramePr>
          <p:nvPr/>
        </p:nvGraphicFramePr>
        <p:xfrm>
          <a:off x="6248400" y="3276600"/>
          <a:ext cx="215900" cy="711200"/>
        </p:xfrm>
        <a:graphic>
          <a:graphicData uri="http://schemas.openxmlformats.org/presentationml/2006/ole">
            <p:oleObj spid="_x0000_s92166" name="Equation" r:id="rId8" imgW="215640" imgH="711000" progId="Equation.3">
              <p:embed/>
            </p:oleObj>
          </a:graphicData>
        </a:graphic>
      </p:graphicFrame>
      <p:graphicFrame>
        <p:nvGraphicFramePr>
          <p:cNvPr id="154633" name="Object 9"/>
          <p:cNvGraphicFramePr>
            <a:graphicFrameLocks noChangeAspect="1"/>
          </p:cNvGraphicFramePr>
          <p:nvPr/>
        </p:nvGraphicFramePr>
        <p:xfrm>
          <a:off x="838200" y="4038600"/>
          <a:ext cx="203200" cy="711200"/>
        </p:xfrm>
        <a:graphic>
          <a:graphicData uri="http://schemas.openxmlformats.org/presentationml/2006/ole">
            <p:oleObj spid="_x0000_s92167" name="Equation" r:id="rId9" imgW="203040" imgH="711000" progId="Equation.3">
              <p:embed/>
            </p:oleObj>
          </a:graphicData>
        </a:graphic>
      </p:graphicFrame>
      <p:graphicFrame>
        <p:nvGraphicFramePr>
          <p:cNvPr id="154634" name="Object 10"/>
          <p:cNvGraphicFramePr>
            <a:graphicFrameLocks noChangeAspect="1"/>
          </p:cNvGraphicFramePr>
          <p:nvPr/>
        </p:nvGraphicFramePr>
        <p:xfrm>
          <a:off x="1778000" y="4038600"/>
          <a:ext cx="203200" cy="711200"/>
        </p:xfrm>
        <a:graphic>
          <a:graphicData uri="http://schemas.openxmlformats.org/presentationml/2006/ole">
            <p:oleObj spid="_x0000_s92168" name="Equation" r:id="rId10" imgW="203040" imgH="711000" progId="Equation.3">
              <p:embed/>
            </p:oleObj>
          </a:graphicData>
        </a:graphic>
      </p:graphicFrame>
      <p:graphicFrame>
        <p:nvGraphicFramePr>
          <p:cNvPr id="154635" name="Object 11"/>
          <p:cNvGraphicFramePr>
            <a:graphicFrameLocks noChangeAspect="1"/>
          </p:cNvGraphicFramePr>
          <p:nvPr/>
        </p:nvGraphicFramePr>
        <p:xfrm>
          <a:off x="3365500" y="4038600"/>
          <a:ext cx="596900" cy="711200"/>
        </p:xfrm>
        <a:graphic>
          <a:graphicData uri="http://schemas.openxmlformats.org/presentationml/2006/ole">
            <p:oleObj spid="_x0000_s92169" name="Equation" r:id="rId11" imgW="596880" imgH="71100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4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err="1" smtClean="0"/>
              <a:t>Soal-soal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Mekanika</a:t>
            </a:r>
            <a:r>
              <a:rPr lang="en-US" sz="1800" i="1" dirty="0" smtClean="0"/>
              <a:t> Benda </a:t>
            </a:r>
            <a:r>
              <a:rPr lang="en-US" sz="1800" i="1" dirty="0" err="1" smtClean="0"/>
              <a:t>Tegar</a:t>
            </a:r>
            <a:endParaRPr lang="en-US" sz="1800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0" y="685800"/>
            <a:ext cx="6096000" cy="1447800"/>
          </a:xfrm>
        </p:spPr>
        <p:txBody>
          <a:bodyPr/>
          <a:lstStyle/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/>
              <a:t>Berapakah</a:t>
            </a:r>
            <a:r>
              <a:rPr lang="en-US" dirty="0" smtClean="0"/>
              <a:t> </a:t>
            </a:r>
            <a:r>
              <a:rPr lang="en-US" dirty="0" err="1" smtClean="0"/>
              <a:t>percepatan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r>
              <a:rPr lang="en-US" dirty="0" smtClean="0"/>
              <a:t> bola yang </a:t>
            </a:r>
            <a:r>
              <a:rPr lang="en-US" dirty="0" err="1" smtClean="0"/>
              <a:t>bergulir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bidang</a:t>
            </a:r>
            <a:r>
              <a:rPr lang="en-US" dirty="0" smtClean="0"/>
              <a:t> miring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ketinggian</a:t>
            </a:r>
            <a:r>
              <a:rPr lang="en-US" dirty="0" smtClean="0"/>
              <a:t> H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</a:t>
            </a:r>
            <a:r>
              <a:rPr lang="en-US" dirty="0" err="1" smtClean="0"/>
              <a:t>gesek</a:t>
            </a:r>
            <a:r>
              <a:rPr lang="en-US" dirty="0" smtClean="0"/>
              <a:t> </a:t>
            </a:r>
            <a:r>
              <a:rPr lang="en-US" dirty="0" err="1" smtClean="0"/>
              <a:t>F</a:t>
            </a:r>
            <a:r>
              <a:rPr lang="en-US" baseline="-25000" dirty="0" err="1" smtClean="0"/>
              <a:t>fr</a:t>
            </a:r>
            <a:r>
              <a:rPr lang="en-US" dirty="0" smtClean="0"/>
              <a:t> ?</a:t>
            </a:r>
            <a:endParaRPr lang="en-US" kern="1200" dirty="0" smtClean="0"/>
          </a:p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endParaRPr lang="en-US" kern="1200" dirty="0" smtClean="0"/>
          </a:p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endParaRPr lang="en-US" kern="1200" dirty="0" smtClean="0"/>
          </a:p>
          <a:p>
            <a:pPr marL="0" indent="0" fontAlgn="t">
              <a:spcBef>
                <a:spcPts val="0"/>
              </a:spcBef>
              <a:spcAft>
                <a:spcPts val="0"/>
              </a:spcAft>
              <a:buNone/>
            </a:pPr>
            <a:endParaRPr lang="en-US" kern="12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ight Triangle 3"/>
          <p:cNvSpPr/>
          <p:nvPr/>
        </p:nvSpPr>
        <p:spPr>
          <a:xfrm>
            <a:off x="457200" y="1066800"/>
            <a:ext cx="2590800" cy="1143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5"/>
          <p:cNvSpPr txBox="1">
            <a:spLocks/>
          </p:cNvSpPr>
          <p:nvPr/>
        </p:nvSpPr>
        <p:spPr>
          <a:xfrm>
            <a:off x="0" y="1447800"/>
            <a:ext cx="3048000" cy="838200"/>
          </a:xfrm>
          <a:prstGeom prst="rect">
            <a:avLst/>
          </a:prstGeom>
        </p:spPr>
        <p:txBody>
          <a:bodyPr/>
          <a:lstStyle/>
          <a:p>
            <a:pPr lvl="0" fontAlgn="t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H</a:t>
            </a:r>
            <a:r>
              <a:rPr lang="el-GR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 lvl="0" fontAlgn="t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smtClean="0">
                <a:solidFill>
                  <a:schemeClr val="bg1"/>
                </a:solidFill>
                <a:latin typeface="Calibri" pitchFamily="34" charset="0"/>
              </a:rPr>
              <a:t>                                        </a:t>
            </a:r>
            <a:r>
              <a:rPr lang="el-GR" kern="0" dirty="0" smtClean="0">
                <a:solidFill>
                  <a:schemeClr val="bg1"/>
                </a:solidFill>
                <a:latin typeface="Calibri" pitchFamily="34" charset="0"/>
              </a:rPr>
              <a:t>θ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kern="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447800" y="1066800"/>
            <a:ext cx="5334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18"/>
          <p:cNvGrpSpPr/>
          <p:nvPr/>
        </p:nvGrpSpPr>
        <p:grpSpPr>
          <a:xfrm>
            <a:off x="533400" y="2514600"/>
            <a:ext cx="2743200" cy="1386114"/>
            <a:chOff x="533400" y="2514600"/>
            <a:chExt cx="2743200" cy="1386114"/>
          </a:xfrm>
        </p:grpSpPr>
        <p:sp>
          <p:nvSpPr>
            <p:cNvPr id="16" name="Oval 15"/>
            <p:cNvSpPr/>
            <p:nvPr/>
          </p:nvSpPr>
          <p:spPr>
            <a:xfrm>
              <a:off x="1600200" y="2514600"/>
              <a:ext cx="533400" cy="53340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533400" y="2514600"/>
              <a:ext cx="2743200" cy="12192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5400000">
              <a:off x="1272608" y="3328420"/>
              <a:ext cx="1143000" cy="1588"/>
            </a:xfrm>
            <a:prstGeom prst="straightConnector1">
              <a:avLst/>
            </a:prstGeom>
            <a:ln w="158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10800000">
              <a:off x="1143000" y="2743200"/>
              <a:ext cx="534194" cy="229394"/>
            </a:xfrm>
            <a:prstGeom prst="straightConnector1">
              <a:avLst/>
            </a:prstGeom>
            <a:ln w="15875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828800" y="2743200"/>
              <a:ext cx="4572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5400000">
              <a:off x="1143000" y="3048000"/>
              <a:ext cx="990600" cy="38100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Content Placeholder 5"/>
          <p:cNvSpPr txBox="1">
            <a:spLocks/>
          </p:cNvSpPr>
          <p:nvPr/>
        </p:nvSpPr>
        <p:spPr>
          <a:xfrm>
            <a:off x="152400" y="3962400"/>
            <a:ext cx="9144000" cy="2743200"/>
          </a:xfrm>
          <a:prstGeom prst="rect">
            <a:avLst/>
          </a:prstGeom>
        </p:spPr>
        <p:txBody>
          <a:bodyPr/>
          <a:lstStyle/>
          <a:p>
            <a:pPr lvl="0" fontAlgn="t">
              <a:spcBef>
                <a:spcPts val="0"/>
              </a:spcBef>
              <a:spcAft>
                <a:spcPts val="0"/>
              </a:spcAft>
            </a:pPr>
            <a:r>
              <a:rPr lang="en-US" sz="2400" kern="0" dirty="0" smtClean="0">
                <a:solidFill>
                  <a:schemeClr val="bg1"/>
                </a:solidFill>
                <a:latin typeface="+mn-lt"/>
              </a:rPr>
              <a:t>Gaya </a:t>
            </a:r>
            <a:r>
              <a:rPr lang="en-US" sz="2400" kern="0" dirty="0" err="1" smtClean="0">
                <a:solidFill>
                  <a:schemeClr val="bg1"/>
                </a:solidFill>
                <a:latin typeface="+mn-lt"/>
              </a:rPr>
              <a:t>sumbu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</a:rPr>
              <a:t> x</a:t>
            </a:r>
          </a:p>
          <a:p>
            <a:pPr lvl="0" fontAlgn="t">
              <a:spcBef>
                <a:spcPts val="0"/>
              </a:spcBef>
              <a:spcAft>
                <a:spcPts val="0"/>
              </a:spcAft>
            </a:pPr>
            <a:r>
              <a:rPr lang="en-US" sz="2400" kern="0" dirty="0" err="1" smtClean="0">
                <a:solidFill>
                  <a:schemeClr val="bg1"/>
                </a:solidFill>
                <a:latin typeface="+mn-lt"/>
              </a:rPr>
              <a:t>m.g.sin</a:t>
            </a:r>
            <a:r>
              <a:rPr lang="el-GR" sz="2400" kern="0" dirty="0" smtClean="0">
                <a:solidFill>
                  <a:schemeClr val="bg1"/>
                </a:solidFill>
                <a:latin typeface="+mn-lt"/>
              </a:rPr>
              <a:t> θ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</a:rPr>
              <a:t> – </a:t>
            </a:r>
            <a:r>
              <a:rPr lang="en-US" sz="2400" kern="0" dirty="0" err="1" smtClean="0">
                <a:solidFill>
                  <a:schemeClr val="bg1"/>
                </a:solidFill>
                <a:latin typeface="+mn-lt"/>
              </a:rPr>
              <a:t>F</a:t>
            </a:r>
            <a:r>
              <a:rPr lang="en-US" sz="2400" kern="0" baseline="-25000" dirty="0" err="1" smtClean="0">
                <a:solidFill>
                  <a:schemeClr val="bg1"/>
                </a:solidFill>
                <a:latin typeface="+mn-lt"/>
              </a:rPr>
              <a:t>fr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</a:rPr>
              <a:t> = m. a (pers. 1)</a:t>
            </a:r>
          </a:p>
          <a:p>
            <a:pPr lvl="0" fontAlgn="t">
              <a:spcBef>
                <a:spcPts val="0"/>
              </a:spcBef>
              <a:spcAft>
                <a:spcPts val="0"/>
              </a:spcAft>
            </a:pPr>
            <a:r>
              <a:rPr lang="en-US" sz="2400" kern="0" dirty="0" smtClean="0">
                <a:solidFill>
                  <a:schemeClr val="bg1"/>
                </a:solidFill>
                <a:latin typeface="+mn-lt"/>
              </a:rPr>
              <a:t>Gaya </a:t>
            </a:r>
            <a:r>
              <a:rPr lang="en-US" sz="2400" kern="0" dirty="0" err="1" smtClean="0">
                <a:solidFill>
                  <a:schemeClr val="bg1"/>
                </a:solidFill>
                <a:latin typeface="+mn-lt"/>
              </a:rPr>
              <a:t>sumb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</a:rPr>
              <a:t> Y</a:t>
            </a:r>
          </a:p>
          <a:p>
            <a:pPr fontAlgn="t">
              <a:spcBef>
                <a:spcPts val="0"/>
              </a:spcBef>
              <a:spcAft>
                <a:spcPts val="0"/>
              </a:spcAft>
            </a:pPr>
            <a:r>
              <a:rPr lang="en-US" sz="2400" kern="0" dirty="0" err="1" smtClean="0">
                <a:solidFill>
                  <a:schemeClr val="bg1"/>
                </a:solidFill>
                <a:latin typeface="+mn-lt"/>
              </a:rPr>
              <a:t>m.g.cos</a:t>
            </a:r>
            <a:r>
              <a:rPr lang="el-GR" sz="2400" kern="0" dirty="0" smtClean="0">
                <a:solidFill>
                  <a:schemeClr val="bg1"/>
                </a:solidFill>
                <a:latin typeface="+mn-lt"/>
              </a:rPr>
              <a:t> θ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</a:rPr>
              <a:t> = F</a:t>
            </a:r>
            <a:r>
              <a:rPr lang="en-US" sz="2400" kern="0" baseline="-25000" dirty="0" smtClean="0">
                <a:solidFill>
                  <a:schemeClr val="bg1"/>
                </a:solidFill>
                <a:latin typeface="+mn-lt"/>
              </a:rPr>
              <a:t>n</a:t>
            </a:r>
          </a:p>
          <a:p>
            <a:pPr lvl="0" fontAlgn="t">
              <a:spcBef>
                <a:spcPts val="0"/>
              </a:spcBef>
              <a:spcAft>
                <a:spcPts val="0"/>
              </a:spcAft>
            </a:pPr>
            <a:r>
              <a:rPr lang="en-US" sz="2400" dirty="0" err="1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Momen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dan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momen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inersia</a:t>
            </a:r>
            <a:endParaRPr lang="en-US" sz="2400" dirty="0" smtClean="0">
              <a:solidFill>
                <a:schemeClr val="bg1"/>
              </a:solidFill>
              <a:latin typeface="+mn-lt"/>
              <a:sym typeface="Wingdings" pitchFamily="2" charset="2"/>
            </a:endParaRPr>
          </a:p>
          <a:p>
            <a:pPr lvl="0" fontAlgn="t">
              <a:spcBef>
                <a:spcPts val="0"/>
              </a:spcBef>
              <a:spcAft>
                <a:spcPts val="0"/>
              </a:spcAft>
            </a:pPr>
            <a:r>
              <a:rPr lang="el-GR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τ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 = I.</a:t>
            </a:r>
            <a:r>
              <a:rPr lang="el-GR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 α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   </a:t>
            </a:r>
            <a:r>
              <a:rPr lang="en-US" sz="2400" dirty="0" err="1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F</a:t>
            </a:r>
            <a:r>
              <a:rPr lang="en-US" sz="2400" baseline="-25000" dirty="0" err="1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fr</a:t>
            </a:r>
            <a:r>
              <a:rPr lang="en-US" sz="2400" dirty="0" err="1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.R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 = 2/5 mR</a:t>
            </a:r>
            <a:r>
              <a:rPr lang="en-US" sz="2400" baseline="300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2</a:t>
            </a:r>
            <a:r>
              <a:rPr lang="el-GR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α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 = 2/5 mR</a:t>
            </a:r>
            <a:r>
              <a:rPr lang="en-US" sz="2400" baseline="300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a/R   </a:t>
            </a:r>
            <a:r>
              <a:rPr lang="en-US" sz="2400" dirty="0" err="1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F</a:t>
            </a:r>
            <a:r>
              <a:rPr lang="en-US" sz="2400" baseline="-25000" dirty="0" err="1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fr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. =2/5ma</a:t>
            </a:r>
          </a:p>
          <a:p>
            <a:pPr lvl="0" fontAlgn="t">
              <a:spcBef>
                <a:spcPts val="0"/>
              </a:spcBef>
              <a:spcAft>
                <a:spcPts val="0"/>
              </a:spcAft>
            </a:pPr>
            <a:r>
              <a:rPr lang="en-US" sz="2400" kern="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Pers. 1: </a:t>
            </a:r>
            <a:r>
              <a:rPr lang="en-US" sz="2400" kern="0" dirty="0" err="1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m.g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.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</a:rPr>
              <a:t> sin</a:t>
            </a:r>
            <a:r>
              <a:rPr lang="el-GR" sz="2400" kern="0" dirty="0" smtClean="0">
                <a:solidFill>
                  <a:schemeClr val="bg1"/>
                </a:solidFill>
                <a:latin typeface="+mn-lt"/>
              </a:rPr>
              <a:t> θ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</a:rPr>
              <a:t> – 2/5m.a = m. a </a:t>
            </a:r>
            <a:r>
              <a:rPr lang="en-US" sz="2400" kern="0" dirty="0" smtClean="0">
                <a:solidFill>
                  <a:schemeClr val="bg1"/>
                </a:solidFill>
                <a:latin typeface="+mn-lt"/>
                <a:sym typeface="Wingdings" pitchFamily="2" charset="2"/>
              </a:rPr>
              <a:t> a = 5/7 g.sin</a:t>
            </a:r>
            <a:r>
              <a:rPr lang="el-GR" sz="2400" kern="0" dirty="0" smtClean="0">
                <a:solidFill>
                  <a:schemeClr val="bg1"/>
                </a:solidFill>
                <a:latin typeface="+mn-lt"/>
              </a:rPr>
              <a:t> θ</a:t>
            </a:r>
            <a:endParaRPr lang="en-US" sz="2400" kern="0" dirty="0" smtClean="0">
              <a:solidFill>
                <a:schemeClr val="bg1"/>
              </a:solidFill>
              <a:latin typeface="+mn-lt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Content Placeholder 5"/>
          <p:cNvSpPr txBox="1">
            <a:spLocks/>
          </p:cNvSpPr>
          <p:nvPr/>
        </p:nvSpPr>
        <p:spPr>
          <a:xfrm>
            <a:off x="228600" y="2438400"/>
            <a:ext cx="4267200" cy="1524000"/>
          </a:xfrm>
          <a:prstGeom prst="rect">
            <a:avLst/>
          </a:prstGeom>
        </p:spPr>
        <p:txBody>
          <a:bodyPr/>
          <a:lstStyle/>
          <a:p>
            <a:pPr lvl="0" fontAlgn="t">
              <a:spcBef>
                <a:spcPts val="0"/>
              </a:spcBef>
              <a:spcAft>
                <a:spcPts val="0"/>
              </a:spcAft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                                 </a:t>
            </a:r>
            <a:endParaRPr lang="en-US" kern="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        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F</a:t>
            </a:r>
            <a:r>
              <a:rPr kumimoji="0" lang="en-US" sz="24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fr</a:t>
            </a:r>
            <a:r>
              <a:rPr lang="en-US" kern="0" baseline="-250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kern="0" dirty="0" smtClean="0">
                <a:solidFill>
                  <a:schemeClr val="bg1"/>
                </a:solidFill>
                <a:latin typeface="Calibri" pitchFamily="34" charset="0"/>
              </a:rPr>
              <a:t>                   </a:t>
            </a:r>
            <a:r>
              <a:rPr lang="en-US" sz="1800" kern="0" dirty="0" smtClean="0">
                <a:solidFill>
                  <a:schemeClr val="bg1"/>
                </a:solidFill>
                <a:latin typeface="Calibri" pitchFamily="34" charset="0"/>
              </a:rPr>
              <a:t>mg sin </a:t>
            </a:r>
            <a:r>
              <a:rPr lang="el-GR" sz="1800" kern="0" dirty="0" smtClean="0">
                <a:solidFill>
                  <a:schemeClr val="bg1"/>
                </a:solidFill>
                <a:latin typeface="Calibri" pitchFamily="34" charset="0"/>
              </a:rPr>
              <a:t>θ</a:t>
            </a:r>
            <a:r>
              <a:rPr lang="en-US" sz="1800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 smtClean="0">
                <a:solidFill>
                  <a:schemeClr val="bg1"/>
                </a:solidFill>
                <a:latin typeface="Calibri" pitchFamily="34" charset="0"/>
              </a:rPr>
              <a:t>             mg </a:t>
            </a:r>
            <a:r>
              <a:rPr lang="en-US" sz="1800" kern="0" dirty="0" err="1" smtClean="0">
                <a:solidFill>
                  <a:schemeClr val="bg1"/>
                </a:solidFill>
                <a:latin typeface="Calibri" pitchFamily="34" charset="0"/>
              </a:rPr>
              <a:t>cos</a:t>
            </a:r>
            <a:r>
              <a:rPr lang="en-US" sz="1800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l-GR" sz="1800" kern="0" dirty="0" smtClean="0">
                <a:solidFill>
                  <a:schemeClr val="bg1"/>
                </a:solidFill>
                <a:latin typeface="Calibri" pitchFamily="34" charset="0"/>
              </a:rPr>
              <a:t>θ</a:t>
            </a:r>
            <a:r>
              <a:rPr lang="en-US" sz="1800" kern="0" dirty="0" smtClean="0">
                <a:solidFill>
                  <a:schemeClr val="bg1"/>
                </a:solidFill>
                <a:latin typeface="Calibri" pitchFamily="34" charset="0"/>
              </a:rPr>
              <a:t>       mg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kern="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 animBg="1"/>
      <p:bldP spid="5" grpId="0"/>
      <p:bldP spid="14" grpId="0" animBg="1"/>
      <p:bldP spid="23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8305800" cy="762000"/>
          </a:xfrm>
        </p:spPr>
        <p:txBody>
          <a:bodyPr/>
          <a:lstStyle/>
          <a:p>
            <a:r>
              <a:rPr lang="en-US" dirty="0" smtClean="0"/>
              <a:t>1. </a:t>
            </a:r>
            <a:r>
              <a:rPr lang="en-US" dirty="0" err="1" smtClean="0"/>
              <a:t>Kinematika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915400" cy="5562600"/>
          </a:xfrm>
        </p:spPr>
        <p:txBody>
          <a:bodyPr/>
          <a:lstStyle/>
          <a:p>
            <a:r>
              <a:rPr lang="en-US" dirty="0" err="1" smtClean="0"/>
              <a:t>Arti</a:t>
            </a:r>
            <a:r>
              <a:rPr lang="en-US" dirty="0" smtClean="0"/>
              <a:t> Benda </a:t>
            </a:r>
            <a:r>
              <a:rPr lang="en-US" dirty="0" err="1" smtClean="0"/>
              <a:t>Tegar</a:t>
            </a:r>
            <a:r>
              <a:rPr lang="en-US" dirty="0" smtClean="0"/>
              <a:t>: </a:t>
            </a:r>
          </a:p>
          <a:p>
            <a:pPr lvl="1"/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berubah</a:t>
            </a:r>
            <a:r>
              <a:rPr lang="en-US" dirty="0" smtClean="0"/>
              <a:t>, </a:t>
            </a:r>
            <a:r>
              <a:rPr lang="en-US" dirty="0" err="1" smtClean="0"/>
              <a:t>sedemikian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partikel-partikel</a:t>
            </a:r>
            <a:r>
              <a:rPr lang="en-US" dirty="0" smtClean="0"/>
              <a:t> </a:t>
            </a:r>
            <a:r>
              <a:rPr lang="en-US" dirty="0" err="1" smtClean="0"/>
              <a:t>penyusunnya</a:t>
            </a:r>
            <a:r>
              <a:rPr lang="en-US" dirty="0" smtClean="0"/>
              <a:t> </a:t>
            </a:r>
            <a:r>
              <a:rPr lang="en-US" dirty="0" err="1" smtClean="0"/>
              <a:t>tinggal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posisi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relatif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yang lain.</a:t>
            </a:r>
          </a:p>
          <a:p>
            <a:r>
              <a:rPr lang="en-US" dirty="0" err="1" smtClean="0"/>
              <a:t>Gerak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 smtClean="0"/>
              <a:t>tegar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Gerak</a:t>
            </a:r>
            <a:r>
              <a:rPr lang="en-US" dirty="0" smtClean="0"/>
              <a:t> </a:t>
            </a:r>
            <a:r>
              <a:rPr lang="en-US" dirty="0" err="1" smtClean="0"/>
              <a:t>translasi</a:t>
            </a:r>
            <a:r>
              <a:rPr lang="en-US" dirty="0" smtClean="0"/>
              <a:t> </a:t>
            </a:r>
            <a:r>
              <a:rPr lang="en-US" dirty="0" err="1" smtClean="0"/>
              <a:t>pusat</a:t>
            </a:r>
            <a:r>
              <a:rPr lang="en-US" dirty="0" smtClean="0"/>
              <a:t> </a:t>
            </a:r>
            <a:r>
              <a:rPr lang="en-US" dirty="0" err="1" smtClean="0"/>
              <a:t>massanya</a:t>
            </a:r>
            <a:r>
              <a:rPr lang="en-US" dirty="0" smtClean="0"/>
              <a:t>, </a:t>
            </a:r>
            <a:r>
              <a:rPr lang="en-US" dirty="0" err="1" smtClean="0"/>
              <a:t>ditambah</a:t>
            </a:r>
            <a:r>
              <a:rPr lang="en-US" dirty="0" smtClean="0"/>
              <a:t> </a:t>
            </a:r>
            <a:r>
              <a:rPr lang="en-US" dirty="0" err="1" smtClean="0"/>
              <a:t>gerak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r>
              <a:rPr lang="en-US" dirty="0" smtClean="0"/>
              <a:t> </a:t>
            </a:r>
            <a:r>
              <a:rPr lang="en-US" dirty="0" err="1" smtClean="0"/>
              <a:t>sekitar</a:t>
            </a:r>
            <a:r>
              <a:rPr lang="en-US" dirty="0" smtClean="0"/>
              <a:t> </a:t>
            </a:r>
            <a:r>
              <a:rPr lang="en-US" dirty="0" err="1" smtClean="0"/>
              <a:t>pusat</a:t>
            </a:r>
            <a:r>
              <a:rPr lang="en-US" dirty="0" smtClean="0"/>
              <a:t> </a:t>
            </a:r>
            <a:r>
              <a:rPr lang="en-US" dirty="0" err="1" smtClean="0"/>
              <a:t>massanya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Gerak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 smtClean="0"/>
              <a:t>bergerak</a:t>
            </a:r>
            <a:r>
              <a:rPr lang="en-US" dirty="0" smtClean="0"/>
              <a:t> </a:t>
            </a:r>
            <a:r>
              <a:rPr lang="en-US" dirty="0" err="1" smtClean="0"/>
              <a:t>melingkar</a:t>
            </a:r>
            <a:endParaRPr lang="en-US" dirty="0" smtClean="0"/>
          </a:p>
          <a:p>
            <a:pPr lvl="1"/>
            <a:r>
              <a:rPr lang="en-US" dirty="0" err="1" smtClean="0"/>
              <a:t>Pusat</a:t>
            </a:r>
            <a:r>
              <a:rPr lang="en-US" dirty="0" smtClean="0"/>
              <a:t> </a:t>
            </a:r>
            <a:r>
              <a:rPr lang="en-US" dirty="0" err="1" smtClean="0"/>
              <a:t>lingkaran-lingkaran</a:t>
            </a:r>
            <a:r>
              <a:rPr lang="en-US" dirty="0" smtClean="0"/>
              <a:t> </a:t>
            </a:r>
            <a:r>
              <a:rPr lang="en-US" dirty="0" err="1" smtClean="0"/>
              <a:t>terletak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yang </a:t>
            </a:r>
            <a:r>
              <a:rPr lang="en-US" dirty="0" err="1" smtClean="0"/>
              <a:t>disebut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 </a:t>
            </a:r>
            <a:r>
              <a:rPr lang="en-US" dirty="0" err="1" smtClean="0"/>
              <a:t>perputaran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4953000"/>
            <a:ext cx="2377966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6200" y="1143000"/>
            <a:ext cx="8305800" cy="762000"/>
          </a:xfrm>
        </p:spPr>
        <p:txBody>
          <a:bodyPr/>
          <a:lstStyle/>
          <a:p>
            <a:pPr algn="l"/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Gerak</a:t>
            </a:r>
            <a:r>
              <a:rPr lang="en-US" dirty="0" smtClean="0"/>
              <a:t> </a:t>
            </a:r>
            <a:r>
              <a:rPr lang="en-US" dirty="0" err="1" smtClean="0"/>
              <a:t>Rotasi</a:t>
            </a:r>
            <a:endParaRPr lang="en-US" dirty="0"/>
          </a:p>
        </p:txBody>
      </p:sp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1441" y="0"/>
            <a:ext cx="2702559" cy="4232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905000"/>
            <a:ext cx="17621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4343400"/>
            <a:ext cx="4672117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74" name="Picture 2" descr="http://3.bp.blogspot.com/_bkw-WVuYDtQ/TMbpvrVwRFI/AAAAAAAAANs/ljMkANAsCZo/s1600/IMG_14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19400" y="1905000"/>
            <a:ext cx="3581400" cy="2387600"/>
          </a:xfrm>
          <a:prstGeom prst="rect">
            <a:avLst/>
          </a:prstGeom>
          <a:noFill/>
        </p:spPr>
      </p:pic>
      <p:pic>
        <p:nvPicPr>
          <p:cNvPr id="105476" name="Picture 4" descr="http://profile.ak.fbcdn.net/hprofile-ak-snc4/27374_100001295657099_4440_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937" y="4267200"/>
            <a:ext cx="2599763" cy="2209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1. </a:t>
            </a:r>
            <a:r>
              <a:rPr lang="en-US" sz="1800" i="1" dirty="0" err="1" smtClean="0"/>
              <a:t>Kinematika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15400" cy="5562600"/>
          </a:xfrm>
        </p:spPr>
        <p:txBody>
          <a:bodyPr/>
          <a:lstStyle/>
          <a:p>
            <a:r>
              <a:rPr lang="en-US" dirty="0" smtClean="0"/>
              <a:t>Benda yang </a:t>
            </a:r>
            <a:r>
              <a:rPr lang="en-US" dirty="0" err="1" smtClean="0"/>
              <a:t>berputar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(O)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err="1" smtClean="0">
                <a:sym typeface="Wingdings" pitchFamily="2" charset="2"/>
              </a:rPr>
              <a:t>Setiap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titiknya</a:t>
            </a:r>
            <a:r>
              <a:rPr lang="en-US" dirty="0" smtClean="0">
                <a:sym typeface="Wingdings" pitchFamily="2" charset="2"/>
              </a:rPr>
              <a:t> (P) </a:t>
            </a:r>
            <a:r>
              <a:rPr lang="en-US" dirty="0" err="1" smtClean="0">
                <a:sym typeface="Wingdings" pitchFamily="2" charset="2"/>
              </a:rPr>
              <a:t>bergerak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sebuah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lingkaran</a:t>
            </a:r>
            <a:endParaRPr lang="en-US" dirty="0" smtClean="0">
              <a:sym typeface="Wingdings" pitchFamily="2" charset="2"/>
            </a:endParaRP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	yang </a:t>
            </a:r>
            <a:r>
              <a:rPr lang="en-US" dirty="0" err="1" smtClean="0">
                <a:sym typeface="Wingdings" pitchFamily="2" charset="2"/>
              </a:rPr>
              <a:t>pusatnya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sumbu</a:t>
            </a:r>
            <a:r>
              <a:rPr lang="en-US" dirty="0" smtClean="0">
                <a:sym typeface="Wingdings" pitchFamily="2" charset="2"/>
              </a:rPr>
              <a:t> (O)</a:t>
            </a:r>
          </a:p>
          <a:p>
            <a:pPr lvl="1">
              <a:spcBef>
                <a:spcPts val="0"/>
              </a:spcBef>
              <a:buFont typeface="Wingdings"/>
              <a:buChar char="à"/>
            </a:pPr>
            <a:r>
              <a:rPr lang="en-US" sz="2400" dirty="0" err="1" smtClean="0">
                <a:sym typeface="Wingdings" pitchFamily="2" charset="2"/>
              </a:rPr>
              <a:t>Jari-jari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lingkaran</a:t>
            </a:r>
            <a:r>
              <a:rPr lang="en-US" sz="2400" dirty="0" smtClean="0">
                <a:sym typeface="Wingdings" pitchFamily="2" charset="2"/>
              </a:rPr>
              <a:t> = r (</a:t>
            </a:r>
            <a:r>
              <a:rPr lang="en-US" sz="2400" dirty="0" err="1" smtClean="0">
                <a:sym typeface="Wingdings" pitchFamily="2" charset="2"/>
              </a:rPr>
              <a:t>jarak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tegak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lurus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titik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pada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sumbu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lingkaran</a:t>
            </a:r>
            <a:r>
              <a:rPr lang="en-US" sz="2400" dirty="0" smtClean="0">
                <a:sym typeface="Wingdings" pitchFamily="2" charset="2"/>
              </a:rPr>
              <a:t>)</a:t>
            </a:r>
          </a:p>
          <a:p>
            <a:pPr lvl="1">
              <a:spcBef>
                <a:spcPts val="0"/>
              </a:spcBef>
              <a:buFont typeface="Wingdings"/>
              <a:buChar char="à"/>
            </a:pPr>
            <a:r>
              <a:rPr lang="en-US" sz="2400" dirty="0" err="1" smtClean="0">
                <a:sym typeface="Wingdings" pitchFamily="2" charset="2"/>
              </a:rPr>
              <a:t>Dalam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waktu</a:t>
            </a:r>
            <a:r>
              <a:rPr lang="en-US" sz="2400" dirty="0" smtClean="0">
                <a:sym typeface="Wingdings" pitchFamily="2" charset="2"/>
              </a:rPr>
              <a:t> yang </a:t>
            </a:r>
            <a:r>
              <a:rPr lang="en-US" sz="2400" dirty="0" err="1" smtClean="0">
                <a:sym typeface="Wingdings" pitchFamily="2" charset="2"/>
              </a:rPr>
              <a:t>sama</a:t>
            </a:r>
            <a:r>
              <a:rPr lang="en-US" sz="2400" dirty="0" smtClean="0">
                <a:sym typeface="Wingdings" pitchFamily="2" charset="2"/>
              </a:rPr>
              <a:t>, </a:t>
            </a:r>
            <a:r>
              <a:rPr lang="en-US" sz="2400" dirty="0" err="1" smtClean="0">
                <a:sym typeface="Wingdings" pitchFamily="2" charset="2"/>
              </a:rPr>
              <a:t>setiap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titik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bergerak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sebesar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sudut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l-GR" sz="2400" dirty="0" smtClean="0">
                <a:sym typeface="Wingdings" pitchFamily="2" charset="2"/>
              </a:rPr>
              <a:t>θ</a:t>
            </a:r>
            <a:endParaRPr lang="en-US" sz="2400" dirty="0" smtClean="0">
              <a:sym typeface="Wingdings" pitchFamily="2" charset="2"/>
            </a:endParaRPr>
          </a:p>
          <a:p>
            <a:pPr lvl="2">
              <a:spcBef>
                <a:spcPts val="0"/>
              </a:spcBef>
              <a:buFont typeface="Wingdings"/>
              <a:buChar char="à"/>
            </a:pPr>
            <a:r>
              <a:rPr lang="en-US" sz="2400" dirty="0" err="1" smtClean="0">
                <a:sym typeface="Wingdings" pitchFamily="2" charset="2"/>
              </a:rPr>
              <a:t>Titik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ini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bergerak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melintasi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jarak</a:t>
            </a:r>
            <a:r>
              <a:rPr lang="en-US" sz="2400" dirty="0" smtClean="0">
                <a:sym typeface="Wingdings" pitchFamily="2" charset="2"/>
              </a:rPr>
              <a:t> l (</a:t>
            </a:r>
            <a:r>
              <a:rPr lang="en-US" sz="2400" dirty="0" err="1" smtClean="0">
                <a:sym typeface="Wingdings" pitchFamily="2" charset="2"/>
              </a:rPr>
              <a:t>diukur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sepanjang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keliling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lintasan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melingkarnya</a:t>
            </a:r>
            <a:r>
              <a:rPr lang="en-US" sz="2400" dirty="0" smtClean="0">
                <a:sym typeface="Wingdings" pitchFamily="2" charset="2"/>
              </a:rPr>
              <a:t>)</a:t>
            </a:r>
          </a:p>
          <a:p>
            <a:pPr>
              <a:spcBef>
                <a:spcPts val="0"/>
              </a:spcBef>
            </a:pPr>
            <a:r>
              <a:rPr lang="en-US" smtClean="0"/>
              <a:t>Sudut</a:t>
            </a:r>
          </a:p>
          <a:p>
            <a:pPr marL="1543050">
              <a:spcBef>
                <a:spcPts val="0"/>
              </a:spcBef>
              <a:buNone/>
            </a:pPr>
            <a:r>
              <a:rPr lang="el-GR" smtClean="0">
                <a:sym typeface="Wingdings" pitchFamily="2" charset="2"/>
              </a:rPr>
              <a:t>θ </a:t>
            </a:r>
            <a:r>
              <a:rPr lang="en-US" smtClean="0">
                <a:sym typeface="Wingdings" pitchFamily="2" charset="2"/>
              </a:rPr>
              <a:t> =   rad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	1 radian (=</a:t>
            </a:r>
            <a:r>
              <a:rPr lang="en-US" dirty="0" err="1" smtClean="0"/>
              <a:t>rad</a:t>
            </a:r>
            <a:r>
              <a:rPr lang="en-US" dirty="0" smtClean="0"/>
              <a:t>) : </a:t>
            </a:r>
            <a:r>
              <a:rPr lang="en-US" dirty="0" err="1" smtClean="0"/>
              <a:t>sudut</a:t>
            </a:r>
            <a:r>
              <a:rPr lang="en-US" dirty="0" smtClean="0"/>
              <a:t> yang </a:t>
            </a:r>
            <a:r>
              <a:rPr lang="en-US" dirty="0" err="1" smtClean="0"/>
              <a:t>dibatasi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busur</a:t>
            </a:r>
            <a:r>
              <a:rPr lang="en-US" dirty="0" smtClean="0"/>
              <a:t> yang </a:t>
            </a:r>
            <a:r>
              <a:rPr lang="en-US" dirty="0" err="1" smtClean="0"/>
              <a:t>panjangnya</a:t>
            </a:r>
            <a:r>
              <a:rPr lang="en-US" dirty="0" smtClean="0"/>
              <a:t> </a:t>
            </a:r>
            <a:r>
              <a:rPr lang="en-US" smtClean="0"/>
              <a:t>= jari-jarinya </a:t>
            </a:r>
            <a:r>
              <a:rPr lang="en-US" smtClean="0">
                <a:sym typeface="Wingdings" pitchFamily="2" charset="2"/>
              </a:rPr>
              <a:t> </a:t>
            </a:r>
            <a:r>
              <a:rPr lang="el-GR" smtClean="0">
                <a:sym typeface="Wingdings" pitchFamily="2" charset="2"/>
              </a:rPr>
              <a:t>θ </a:t>
            </a:r>
            <a:r>
              <a:rPr lang="en-US" smtClean="0">
                <a:sym typeface="Wingdings" pitchFamily="2" charset="2"/>
              </a:rPr>
              <a:t> =   rad  </a:t>
            </a:r>
            <a:r>
              <a:rPr lang="el-GR" smtClean="0">
                <a:sym typeface="Wingdings" pitchFamily="2" charset="2"/>
              </a:rPr>
              <a:t>θ</a:t>
            </a:r>
            <a:r>
              <a:rPr lang="en-US" smtClean="0">
                <a:sym typeface="Wingdings" pitchFamily="2" charset="2"/>
              </a:rPr>
              <a:t> </a:t>
            </a:r>
            <a:r>
              <a:rPr lang="en-US" dirty="0" smtClean="0">
                <a:sym typeface="Wingdings" pitchFamily="2" charset="2"/>
              </a:rPr>
              <a:t>= 1 </a:t>
            </a:r>
            <a:r>
              <a:rPr lang="en-US" err="1" smtClean="0">
                <a:sym typeface="Wingdings" pitchFamily="2" charset="2"/>
              </a:rPr>
              <a:t>rad</a:t>
            </a:r>
            <a:r>
              <a:rPr lang="en-US" smtClean="0">
                <a:sym typeface="Wingdings" pitchFamily="2" charset="2"/>
              </a:rPr>
              <a:t>  apabila   l = r</a:t>
            </a:r>
            <a:endParaRPr lang="en-US" dirty="0" smtClean="0">
              <a:sym typeface="Wingdings" pitchFamily="2" charset="2"/>
            </a:endParaRPr>
          </a:p>
          <a:p>
            <a:pPr>
              <a:spcBef>
                <a:spcPts val="1200"/>
              </a:spcBef>
              <a:buNone/>
            </a:pPr>
            <a:r>
              <a:rPr lang="en-US" dirty="0" smtClean="0">
                <a:sym typeface="Wingdings" pitchFamily="2" charset="2"/>
              </a:rPr>
              <a:t>	1 </a:t>
            </a:r>
            <a:r>
              <a:rPr lang="en-US" dirty="0" err="1" smtClean="0">
                <a:sym typeface="Wingdings" pitchFamily="2" charset="2"/>
              </a:rPr>
              <a:t>lingkaran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penuh</a:t>
            </a:r>
            <a:r>
              <a:rPr lang="en-US" dirty="0" smtClean="0">
                <a:sym typeface="Wingdings" pitchFamily="2" charset="2"/>
              </a:rPr>
              <a:t> = 360</a:t>
            </a:r>
            <a:r>
              <a:rPr lang="en-US" baseline="30000" dirty="0" smtClean="0">
                <a:sym typeface="Wingdings" pitchFamily="2" charset="2"/>
              </a:rPr>
              <a:t>o</a:t>
            </a:r>
            <a:r>
              <a:rPr lang="en-US" dirty="0" smtClean="0">
                <a:sym typeface="Wingdings" pitchFamily="2" charset="2"/>
              </a:rPr>
              <a:t> ; </a:t>
            </a:r>
            <a:r>
              <a:rPr lang="en-US" dirty="0" err="1" smtClean="0">
                <a:sym typeface="Wingdings" pitchFamily="2" charset="2"/>
              </a:rPr>
              <a:t>keliling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lingkaran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penuh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smtClean="0">
                <a:sym typeface="Wingdings" pitchFamily="2" charset="2"/>
              </a:rPr>
              <a:t>= 2</a:t>
            </a:r>
            <a:r>
              <a:rPr lang="el-GR" dirty="0" smtClean="0">
                <a:sym typeface="Wingdings" pitchFamily="2" charset="2"/>
              </a:rPr>
              <a:t>π</a:t>
            </a:r>
            <a:r>
              <a:rPr lang="en-US" dirty="0" smtClean="0">
                <a:sym typeface="Wingdings" pitchFamily="2" charset="2"/>
              </a:rPr>
              <a:t>.r 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>
                <a:sym typeface="Wingdings" pitchFamily="2" charset="2"/>
              </a:rPr>
              <a:t>	 </a:t>
            </a:r>
            <a:r>
              <a:rPr lang="el-GR" dirty="0" smtClean="0">
                <a:sym typeface="Wingdings" pitchFamily="2" charset="2"/>
              </a:rPr>
              <a:t>θ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smtClean="0">
                <a:sym typeface="Wingdings" pitchFamily="2" charset="2"/>
              </a:rPr>
              <a:t>=    rad =          rad = </a:t>
            </a:r>
            <a:r>
              <a:rPr lang="en-US" dirty="0" smtClean="0">
                <a:sym typeface="Wingdings" pitchFamily="2" charset="2"/>
              </a:rPr>
              <a:t>2</a:t>
            </a:r>
            <a:r>
              <a:rPr lang="el-GR" dirty="0" smtClean="0">
                <a:sym typeface="Wingdings" pitchFamily="2" charset="2"/>
              </a:rPr>
              <a:t>π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rad</a:t>
            </a:r>
            <a:r>
              <a:rPr lang="en-US" dirty="0" smtClean="0">
                <a:sym typeface="Wingdings" pitchFamily="2" charset="2"/>
              </a:rPr>
              <a:t> = 360</a:t>
            </a:r>
            <a:r>
              <a:rPr lang="en-US" baseline="30000" dirty="0" smtClean="0">
                <a:sym typeface="Wingdings" pitchFamily="2" charset="2"/>
              </a:rPr>
              <a:t>o</a:t>
            </a:r>
            <a:r>
              <a:rPr lang="en-US" dirty="0" smtClean="0">
                <a:sym typeface="Wingdings" pitchFamily="2" charset="2"/>
              </a:rPr>
              <a:t>   1 </a:t>
            </a:r>
            <a:r>
              <a:rPr lang="en-US" dirty="0" err="1" smtClean="0">
                <a:sym typeface="Wingdings" pitchFamily="2" charset="2"/>
              </a:rPr>
              <a:t>rad</a:t>
            </a:r>
            <a:r>
              <a:rPr lang="en-US" dirty="0" smtClean="0">
                <a:sym typeface="Wingdings" pitchFamily="2" charset="2"/>
              </a:rPr>
              <a:t> = 360</a:t>
            </a:r>
            <a:r>
              <a:rPr lang="en-US" baseline="30000" dirty="0" smtClean="0">
                <a:sym typeface="Wingdings" pitchFamily="2" charset="2"/>
              </a:rPr>
              <a:t>o</a:t>
            </a:r>
            <a:r>
              <a:rPr lang="en-US" dirty="0" smtClean="0">
                <a:sym typeface="Wingdings" pitchFamily="2" charset="2"/>
              </a:rPr>
              <a:t> / 2</a:t>
            </a:r>
            <a:r>
              <a:rPr lang="el-GR" dirty="0" smtClean="0">
                <a:sym typeface="Wingdings" pitchFamily="2" charset="2"/>
              </a:rPr>
              <a:t>π</a:t>
            </a:r>
            <a:r>
              <a:rPr lang="en-US" dirty="0" smtClean="0">
                <a:sym typeface="Wingdings" pitchFamily="2" charset="2"/>
              </a:rPr>
              <a:t> = 57,3</a:t>
            </a:r>
            <a:r>
              <a:rPr lang="en-US" baseline="30000" dirty="0" smtClean="0">
                <a:sym typeface="Wingdings" pitchFamily="2" charset="2"/>
              </a:rPr>
              <a:t>o</a:t>
            </a:r>
            <a:endParaRPr lang="en-US" baseline="30000" dirty="0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199" y="465840"/>
            <a:ext cx="2209801" cy="176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667000" y="5029200"/>
          <a:ext cx="152400" cy="647700"/>
        </p:xfrm>
        <a:graphic>
          <a:graphicData uri="http://schemas.openxmlformats.org/presentationml/2006/ole">
            <p:oleObj spid="_x0000_s78850" name="Equation" r:id="rId5" imgW="152280" imgH="647640" progId="Equation.3">
              <p:embed/>
            </p:oleObj>
          </a:graphicData>
        </a:graphic>
      </p:graphicFrame>
      <p:graphicFrame>
        <p:nvGraphicFramePr>
          <p:cNvPr id="89093" name="Object 5"/>
          <p:cNvGraphicFramePr>
            <a:graphicFrameLocks noChangeAspect="1"/>
          </p:cNvGraphicFramePr>
          <p:nvPr/>
        </p:nvGraphicFramePr>
        <p:xfrm>
          <a:off x="1206500" y="6057900"/>
          <a:ext cx="152400" cy="711200"/>
        </p:xfrm>
        <a:graphic>
          <a:graphicData uri="http://schemas.openxmlformats.org/presentationml/2006/ole">
            <p:oleObj spid="_x0000_s78851" name="Equation" r:id="rId6" imgW="152280" imgH="711000" progId="Equation.3">
              <p:embed/>
            </p:oleObj>
          </a:graphicData>
        </a:graphic>
      </p:graphicFrame>
      <p:graphicFrame>
        <p:nvGraphicFramePr>
          <p:cNvPr id="89094" name="Object 6"/>
          <p:cNvGraphicFramePr>
            <a:graphicFrameLocks noChangeAspect="1"/>
          </p:cNvGraphicFramePr>
          <p:nvPr/>
        </p:nvGraphicFramePr>
        <p:xfrm>
          <a:off x="2120900" y="6070600"/>
          <a:ext cx="546100" cy="711200"/>
        </p:xfrm>
        <a:graphic>
          <a:graphicData uri="http://schemas.openxmlformats.org/presentationml/2006/ole">
            <p:oleObj spid="_x0000_s78852" name="Equation" r:id="rId7" imgW="545760" imgH="711000" progId="Equation.3">
              <p:embed/>
            </p:oleObj>
          </a:graphicData>
        </a:graphic>
      </p:graphicFrame>
      <p:graphicFrame>
        <p:nvGraphicFramePr>
          <p:cNvPr id="78853" name="Object 5"/>
          <p:cNvGraphicFramePr>
            <a:graphicFrameLocks noChangeAspect="1"/>
          </p:cNvGraphicFramePr>
          <p:nvPr/>
        </p:nvGraphicFramePr>
        <p:xfrm>
          <a:off x="1752600" y="4267200"/>
          <a:ext cx="152400" cy="647700"/>
        </p:xfrm>
        <a:graphic>
          <a:graphicData uri="http://schemas.openxmlformats.org/presentationml/2006/ole">
            <p:oleObj spid="_x0000_s78853" name="Equation" r:id="rId8" imgW="152280" imgH="64764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1. </a:t>
            </a:r>
            <a:r>
              <a:rPr lang="en-US" sz="1800" i="1" dirty="0" err="1" smtClean="0"/>
              <a:t>Kinematika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915400" cy="5562600"/>
          </a:xfrm>
        </p:spPr>
        <p:txBody>
          <a:bodyPr/>
          <a:lstStyle/>
          <a:p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(= </a:t>
            </a:r>
            <a:r>
              <a:rPr lang="el-GR" dirty="0" smtClean="0"/>
              <a:t>ω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rata-rata = </a:t>
            </a:r>
            <a:r>
              <a:rPr lang="el-GR" dirty="0" smtClean="0"/>
              <a:t>ω</a:t>
            </a:r>
            <a:r>
              <a:rPr lang="en-US" dirty="0" smtClean="0"/>
              <a:t> = </a:t>
            </a:r>
            <a:r>
              <a:rPr lang="el-GR" dirty="0" smtClean="0"/>
              <a:t>θ</a:t>
            </a:r>
            <a:r>
              <a:rPr lang="en-US" dirty="0" smtClean="0"/>
              <a:t> / t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l-GR" dirty="0" smtClean="0"/>
              <a:t>θ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(</a:t>
            </a:r>
            <a:r>
              <a:rPr lang="en-US" dirty="0" err="1" smtClean="0"/>
              <a:t>rad</a:t>
            </a:r>
            <a:r>
              <a:rPr lang="en-US" dirty="0" smtClean="0"/>
              <a:t>) yang </a:t>
            </a:r>
            <a:r>
              <a:rPr lang="en-US" dirty="0" err="1" smtClean="0"/>
              <a:t>dilalui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yang </a:t>
            </a:r>
            <a:r>
              <a:rPr lang="en-US" dirty="0" err="1" smtClean="0"/>
              <a:t>diputar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t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satuan</a:t>
            </a:r>
            <a:r>
              <a:rPr lang="en-US" dirty="0" smtClean="0"/>
              <a:t> = </a:t>
            </a:r>
            <a:r>
              <a:rPr lang="en-US" dirty="0" err="1" smtClean="0"/>
              <a:t>rad</a:t>
            </a:r>
            <a:r>
              <a:rPr lang="en-US" dirty="0" smtClean="0"/>
              <a:t>/s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seluruh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titik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benda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berputar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sudut</a:t>
            </a:r>
            <a:endParaRPr lang="en-US" dirty="0" smtClean="0">
              <a:sym typeface="Wingdings" pitchFamily="2" charset="2"/>
            </a:endParaRP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	     yang </a:t>
            </a:r>
            <a:r>
              <a:rPr lang="en-US" dirty="0" err="1" smtClean="0">
                <a:sym typeface="Wingdings" pitchFamily="2" charset="2"/>
              </a:rPr>
              <a:t>sama</a:t>
            </a:r>
            <a:endParaRPr lang="en-US" dirty="0" smtClean="0">
              <a:sym typeface="Wingdings" pitchFamily="2" charset="2"/>
            </a:endParaRPr>
          </a:p>
          <a:p>
            <a:r>
              <a:rPr lang="en-US" dirty="0" err="1" smtClean="0">
                <a:sym typeface="Wingdings" pitchFamily="2" charset="2"/>
              </a:rPr>
              <a:t>Percepatan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Sudut</a:t>
            </a:r>
            <a:r>
              <a:rPr lang="en-US" dirty="0" smtClean="0">
                <a:sym typeface="Wingdings" pitchFamily="2" charset="2"/>
              </a:rPr>
              <a:t> (= </a:t>
            </a:r>
            <a:r>
              <a:rPr lang="el-GR" dirty="0" smtClean="0">
                <a:sym typeface="Wingdings" pitchFamily="2" charset="2"/>
              </a:rPr>
              <a:t>α</a:t>
            </a:r>
            <a:r>
              <a:rPr lang="en-US" dirty="0" smtClean="0">
                <a:sym typeface="Wingdings" pitchFamily="2" charset="2"/>
              </a:rPr>
              <a:t>)</a:t>
            </a:r>
          </a:p>
          <a:p>
            <a:pPr>
              <a:buNone/>
            </a:pPr>
            <a:r>
              <a:rPr lang="en-US" dirty="0" smtClean="0"/>
              <a:t>	= </a:t>
            </a:r>
            <a:r>
              <a:rPr lang="en-US" dirty="0" err="1" smtClean="0"/>
              <a:t>perubahan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sudut</a:t>
            </a:r>
            <a:r>
              <a:rPr lang="en-US" dirty="0" smtClean="0"/>
              <a:t> </a:t>
            </a:r>
            <a:r>
              <a:rPr lang="en-US" dirty="0" err="1" smtClean="0"/>
              <a:t>dibagi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yang </a:t>
            </a: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   </a:t>
            </a:r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perubahan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endParaRPr lang="en-US" dirty="0" smtClean="0"/>
          </a:p>
          <a:p>
            <a:pPr>
              <a:spcBef>
                <a:spcPts val="1200"/>
              </a:spcBef>
              <a:buNone/>
            </a:pPr>
            <a:r>
              <a:rPr lang="en-US" dirty="0" smtClean="0"/>
              <a:t>	</a:t>
            </a:r>
            <a:r>
              <a:rPr lang="el-GR" dirty="0" smtClean="0">
                <a:sym typeface="Wingdings" pitchFamily="2" charset="2"/>
              </a:rPr>
              <a:t> α</a:t>
            </a:r>
            <a:r>
              <a:rPr lang="en-US" dirty="0" smtClean="0">
                <a:sym typeface="Wingdings" pitchFamily="2" charset="2"/>
              </a:rPr>
              <a:t> =                   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t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sudut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setelah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waktu</a:t>
            </a:r>
            <a:r>
              <a:rPr lang="en-US" dirty="0" smtClean="0">
                <a:sym typeface="Wingdings" pitchFamily="2" charset="2"/>
              </a:rPr>
              <a:t> t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>
                <a:sym typeface="Wingdings" pitchFamily="2" charset="2"/>
              </a:rPr>
              <a:t>			    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baseline="-25000" dirty="0" smtClean="0">
                <a:sym typeface="Wingdings" pitchFamily="2" charset="2"/>
              </a:rPr>
              <a:t>0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sudut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awal</a:t>
            </a:r>
            <a:endParaRPr lang="en-US" dirty="0" smtClean="0">
              <a:sym typeface="Wingdings" pitchFamily="2" charset="2"/>
            </a:endParaRPr>
          </a:p>
          <a:p>
            <a:pPr>
              <a:spcBef>
                <a:spcPts val="1200"/>
              </a:spcBef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err="1" smtClean="0">
                <a:sym typeface="Wingdings" pitchFamily="2" charset="2"/>
              </a:rPr>
              <a:t>satuan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err="1" smtClean="0">
                <a:sym typeface="Wingdings" pitchFamily="2" charset="2"/>
              </a:rPr>
              <a:t>rad</a:t>
            </a:r>
            <a:r>
              <a:rPr lang="en-US" dirty="0" smtClean="0">
                <a:sym typeface="Wingdings" pitchFamily="2" charset="2"/>
              </a:rPr>
              <a:t>/s</a:t>
            </a:r>
            <a:r>
              <a:rPr lang="en-US" baseline="30000" dirty="0" smtClean="0">
                <a:sym typeface="Wingdings" pitchFamily="2" charset="2"/>
              </a:rPr>
              <a:t>2</a:t>
            </a:r>
            <a:endParaRPr lang="en-US" baseline="30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219200" y="4927600"/>
          <a:ext cx="990600" cy="787400"/>
        </p:xfrm>
        <a:graphic>
          <a:graphicData uri="http://schemas.openxmlformats.org/presentationml/2006/ole">
            <p:oleObj spid="_x0000_s79874" name="Equation" r:id="rId4" imgW="990360" imgH="78732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1. </a:t>
            </a:r>
            <a:r>
              <a:rPr lang="en-US" sz="1800" i="1" dirty="0" err="1" smtClean="0"/>
              <a:t>Kinematika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562600"/>
          </a:xfrm>
        </p:spPr>
        <p:txBody>
          <a:bodyPr/>
          <a:lstStyle/>
          <a:p>
            <a:r>
              <a:rPr lang="en-US" dirty="0" err="1" smtClean="0"/>
              <a:t>Kecepatan</a:t>
            </a:r>
            <a:r>
              <a:rPr lang="en-US" dirty="0" smtClean="0"/>
              <a:t> linear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Kecepatan</a:t>
            </a:r>
            <a:r>
              <a:rPr lang="en-US" dirty="0" smtClean="0"/>
              <a:t> yang </a:t>
            </a:r>
            <a:r>
              <a:rPr lang="en-US" dirty="0" err="1" smtClean="0"/>
              <a:t>arahnya</a:t>
            </a:r>
            <a:r>
              <a:rPr lang="en-US" dirty="0" smtClean="0"/>
              <a:t> </a:t>
            </a:r>
            <a:r>
              <a:rPr lang="en-US" dirty="0" err="1" smtClean="0"/>
              <a:t>menyinggung</a:t>
            </a:r>
            <a:r>
              <a:rPr lang="en-US" dirty="0" smtClean="0"/>
              <a:t> </a:t>
            </a:r>
            <a:r>
              <a:rPr lang="en-US" dirty="0" err="1" smtClean="0"/>
              <a:t>lintasan</a:t>
            </a:r>
            <a:r>
              <a:rPr lang="en-US" dirty="0" smtClean="0"/>
              <a:t> </a:t>
            </a:r>
            <a:r>
              <a:rPr lang="en-US" dirty="0" err="1" smtClean="0"/>
              <a:t>melingkar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.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/>
              <a:t>	v </a:t>
            </a:r>
            <a:r>
              <a:rPr lang="en-US" smtClean="0"/>
              <a:t>=         ; karena </a:t>
            </a:r>
            <a:r>
              <a:rPr lang="el-GR" smtClean="0">
                <a:sym typeface="Wingdings" pitchFamily="2" charset="2"/>
              </a:rPr>
              <a:t>θ </a:t>
            </a:r>
            <a:r>
              <a:rPr lang="en-US" smtClean="0">
                <a:sym typeface="Wingdings" pitchFamily="2" charset="2"/>
              </a:rPr>
              <a:t>=   maka v </a:t>
            </a:r>
            <a:r>
              <a:rPr lang="en-US" smtClean="0"/>
              <a:t>=r                 </a:t>
            </a:r>
            <a:r>
              <a:rPr lang="en-US" dirty="0" smtClean="0">
                <a:sym typeface="Wingdings" pitchFamily="2" charset="2"/>
              </a:rPr>
              <a:t> v = r.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dirty="0" smtClean="0">
                <a:sym typeface="Wingdings" pitchFamily="2" charset="2"/>
              </a:rPr>
              <a:t> 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err="1" smtClean="0">
                <a:sym typeface="Wingdings" pitchFamily="2" charset="2"/>
              </a:rPr>
              <a:t>Jadi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meskipun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sudut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l-GR" dirty="0" smtClean="0">
                <a:sym typeface="Wingdings" pitchFamily="2" charset="2"/>
              </a:rPr>
              <a:t>ω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sama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untuk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setiap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titik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benda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berputar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suatu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saat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tetapi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linear v </a:t>
            </a:r>
            <a:r>
              <a:rPr lang="en-US" dirty="0" err="1" smtClean="0">
                <a:sym typeface="Wingdings" pitchFamily="2" charset="2"/>
              </a:rPr>
              <a:t>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berbeda-beda</a:t>
            </a:r>
            <a:r>
              <a:rPr lang="en-US" dirty="0" smtClean="0">
                <a:sym typeface="Wingdings" pitchFamily="2" charset="2"/>
              </a:rPr>
              <a:t>  v </a:t>
            </a:r>
            <a:r>
              <a:rPr lang="en-US" dirty="0" err="1" smtClean="0">
                <a:sym typeface="Wingdings" pitchFamily="2" charset="2"/>
              </a:rPr>
              <a:t>lebih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besar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untuk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titik-titik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lebih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jauh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sumbu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155700" y="2235200"/>
          <a:ext cx="330200" cy="660400"/>
        </p:xfrm>
        <a:graphic>
          <a:graphicData uri="http://schemas.openxmlformats.org/presentationml/2006/ole">
            <p:oleObj spid="_x0000_s80898" name="Equation" r:id="rId4" imgW="330120" imgH="660240" progId="Equation.3">
              <p:embed/>
            </p:oleObj>
          </a:graphicData>
        </a:graphic>
      </p:graphicFrame>
      <p:graphicFrame>
        <p:nvGraphicFramePr>
          <p:cNvPr id="91140" name="Object 4"/>
          <p:cNvGraphicFramePr>
            <a:graphicFrameLocks noChangeAspect="1"/>
          </p:cNvGraphicFramePr>
          <p:nvPr/>
        </p:nvGraphicFramePr>
        <p:xfrm>
          <a:off x="4584700" y="2235200"/>
          <a:ext cx="381000" cy="660400"/>
        </p:xfrm>
        <a:graphic>
          <a:graphicData uri="http://schemas.openxmlformats.org/presentationml/2006/ole">
            <p:oleObj spid="_x0000_s80899" name="Equation" r:id="rId5" imgW="380880" imgH="660240" progId="Equation.3">
              <p:embed/>
            </p:oleObj>
          </a:graphicData>
        </a:graphic>
      </p:graphicFrame>
      <p:pic>
        <p:nvPicPr>
          <p:cNvPr id="9114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4114800"/>
            <a:ext cx="3337089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0901" name="Object 5"/>
          <p:cNvGraphicFramePr>
            <a:graphicFrameLocks noChangeAspect="1"/>
          </p:cNvGraphicFramePr>
          <p:nvPr/>
        </p:nvGraphicFramePr>
        <p:xfrm>
          <a:off x="3124200" y="2209800"/>
          <a:ext cx="152400" cy="647700"/>
        </p:xfrm>
        <a:graphic>
          <a:graphicData uri="http://schemas.openxmlformats.org/presentationml/2006/ole">
            <p:oleObj spid="_x0000_s80901" name="Equation" r:id="rId7" imgW="152280" imgH="64764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1. </a:t>
            </a:r>
            <a:r>
              <a:rPr lang="en-US" sz="1800" i="1" dirty="0" err="1" smtClean="0"/>
              <a:t>Kinematika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562600"/>
          </a:xfrm>
        </p:spPr>
        <p:txBody>
          <a:bodyPr/>
          <a:lstStyle/>
          <a:p>
            <a:r>
              <a:rPr lang="en-US" dirty="0" err="1" smtClean="0"/>
              <a:t>Singgungan</a:t>
            </a:r>
            <a:r>
              <a:rPr lang="en-US" dirty="0" smtClean="0"/>
              <a:t> </a:t>
            </a:r>
            <a:r>
              <a:rPr lang="en-US" dirty="0" err="1" smtClean="0"/>
              <a:t>Percepatan</a:t>
            </a:r>
            <a:r>
              <a:rPr lang="en-US" dirty="0" smtClean="0"/>
              <a:t> linear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/>
              <a:t>	a</a:t>
            </a:r>
            <a:r>
              <a:rPr lang="el-GR" baseline="-25000" dirty="0" smtClean="0"/>
              <a:t>τ</a:t>
            </a:r>
            <a:r>
              <a:rPr lang="en-US" dirty="0" smtClean="0"/>
              <a:t> =         = r         = r. </a:t>
            </a:r>
            <a:r>
              <a:rPr lang="el-GR" dirty="0" smtClean="0"/>
              <a:t>α</a:t>
            </a:r>
            <a:endParaRPr lang="en-US" dirty="0" smtClean="0"/>
          </a:p>
          <a:p>
            <a:pPr>
              <a:spcBef>
                <a:spcPts val="1200"/>
              </a:spcBef>
              <a:buNone/>
            </a:pPr>
            <a:r>
              <a:rPr lang="en-US" dirty="0" smtClean="0"/>
              <a:t>	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Percepatan</a:t>
            </a:r>
            <a:r>
              <a:rPr lang="en-US" dirty="0" smtClean="0"/>
              <a:t> </a:t>
            </a:r>
            <a:r>
              <a:rPr lang="en-US" dirty="0" err="1" smtClean="0"/>
              <a:t>sentripetal</a:t>
            </a:r>
            <a:r>
              <a:rPr lang="en-US" dirty="0" smtClean="0"/>
              <a:t> (</a:t>
            </a:r>
            <a:r>
              <a:rPr lang="en-US" dirty="0" err="1" smtClean="0"/>
              <a:t>percepatan</a:t>
            </a:r>
            <a:r>
              <a:rPr lang="en-US" dirty="0" smtClean="0"/>
              <a:t> radial </a:t>
            </a:r>
            <a:r>
              <a:rPr lang="en-US" dirty="0" err="1" smtClean="0"/>
              <a:t>menuju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 </a:t>
            </a:r>
            <a:r>
              <a:rPr lang="en-US" dirty="0" err="1" smtClean="0"/>
              <a:t>pusat</a:t>
            </a:r>
            <a:r>
              <a:rPr lang="en-US" dirty="0" smtClean="0"/>
              <a:t>)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/>
              <a:t>	a</a:t>
            </a:r>
            <a:r>
              <a:rPr lang="en-US" baseline="-25000" dirty="0" smtClean="0"/>
              <a:t>c</a:t>
            </a:r>
            <a:r>
              <a:rPr lang="en-US" dirty="0" smtClean="0"/>
              <a:t> =       = </a:t>
            </a:r>
            <a:r>
              <a:rPr lang="el-GR" dirty="0" smtClean="0"/>
              <a:t>ω</a:t>
            </a:r>
            <a:r>
              <a:rPr lang="en-US" baseline="30000" dirty="0" smtClean="0"/>
              <a:t>2</a:t>
            </a:r>
            <a:r>
              <a:rPr lang="en-US" dirty="0" smtClean="0"/>
              <a:t>.r</a:t>
            </a:r>
          </a:p>
          <a:p>
            <a:pPr>
              <a:spcBef>
                <a:spcPts val="1200"/>
              </a:spcBef>
              <a:buNone/>
            </a:pP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err="1" smtClean="0"/>
              <a:t>Percepatan</a:t>
            </a:r>
            <a:r>
              <a:rPr lang="en-US" dirty="0" smtClean="0"/>
              <a:t> linear total = a</a:t>
            </a:r>
            <a:r>
              <a:rPr lang="el-GR" baseline="-25000" dirty="0" smtClean="0"/>
              <a:t>τ</a:t>
            </a:r>
            <a:r>
              <a:rPr lang="en-US" dirty="0" smtClean="0"/>
              <a:t> + a</a:t>
            </a:r>
            <a:r>
              <a:rPr lang="en-US" baseline="-25000" dirty="0" smtClean="0"/>
              <a:t>c</a:t>
            </a:r>
            <a:r>
              <a:rPr lang="en-US" dirty="0" smtClean="0"/>
              <a:t> </a:t>
            </a:r>
          </a:p>
          <a:p>
            <a:pPr>
              <a:spcBef>
                <a:spcPts val="1200"/>
              </a:spcBef>
            </a:pPr>
            <a:r>
              <a:rPr lang="en-US" dirty="0" err="1" smtClean="0"/>
              <a:t>Frekuensi</a:t>
            </a:r>
            <a:r>
              <a:rPr lang="en-US" dirty="0" smtClean="0"/>
              <a:t> (f) =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putaran</a:t>
            </a:r>
            <a:r>
              <a:rPr lang="en-US" dirty="0" smtClean="0"/>
              <a:t> per </a:t>
            </a:r>
            <a:r>
              <a:rPr lang="en-US" dirty="0" err="1" smtClean="0"/>
              <a:t>detik</a:t>
            </a:r>
            <a:r>
              <a:rPr lang="en-US" dirty="0" smtClean="0"/>
              <a:t>.</a:t>
            </a:r>
          </a:p>
          <a:p>
            <a:pPr>
              <a:spcBef>
                <a:spcPts val="1200"/>
              </a:spcBef>
              <a:buNone/>
            </a:pPr>
            <a:r>
              <a:rPr lang="en-US" dirty="0" smtClean="0"/>
              <a:t>	1 </a:t>
            </a:r>
            <a:r>
              <a:rPr lang="en-US" dirty="0" err="1" smtClean="0"/>
              <a:t>putaran</a:t>
            </a:r>
            <a:r>
              <a:rPr lang="en-US" dirty="0" smtClean="0"/>
              <a:t> = 2 </a:t>
            </a:r>
            <a:r>
              <a:rPr lang="el-GR" smtClean="0"/>
              <a:t>π</a:t>
            </a:r>
            <a:r>
              <a:rPr lang="en-US" smtClean="0"/>
              <a:t> rad</a:t>
            </a:r>
            <a:endParaRPr lang="en-US" dirty="0" smtClean="0"/>
          </a:p>
          <a:p>
            <a:pPr>
              <a:spcBef>
                <a:spcPts val="1200"/>
              </a:spcBef>
              <a:buNone/>
            </a:pPr>
            <a:r>
              <a:rPr lang="en-US" smtClean="0"/>
              <a:t>	</a:t>
            </a:r>
            <a:r>
              <a:rPr lang="en-US" smtClean="0">
                <a:sym typeface="Wingdings" pitchFamily="2" charset="2"/>
              </a:rPr>
              <a:t> </a:t>
            </a:r>
            <a:r>
              <a:rPr lang="el-GR" dirty="0" smtClean="0"/>
              <a:t>ω</a:t>
            </a:r>
            <a:r>
              <a:rPr lang="en-US" dirty="0" smtClean="0"/>
              <a:t> = 2 </a:t>
            </a:r>
            <a:r>
              <a:rPr lang="el-GR" smtClean="0"/>
              <a:t>π</a:t>
            </a:r>
            <a:r>
              <a:rPr lang="en-US" smtClean="0"/>
              <a:t> f rad/s</a:t>
            </a: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err="1" smtClean="0"/>
              <a:t>Periode</a:t>
            </a:r>
            <a:r>
              <a:rPr lang="en-US" dirty="0" smtClean="0"/>
              <a:t> = </a:t>
            </a:r>
            <a:r>
              <a:rPr lang="en-US" dirty="0" err="1" smtClean="0"/>
              <a:t>waktu</a:t>
            </a:r>
            <a:r>
              <a:rPr lang="en-US" dirty="0" smtClean="0"/>
              <a:t> yang </a:t>
            </a:r>
            <a:r>
              <a:rPr lang="en-US" dirty="0" err="1" smtClean="0"/>
              <a:t>dibutuhkan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1 </a:t>
            </a:r>
            <a:r>
              <a:rPr lang="en-US" dirty="0" err="1" smtClean="0"/>
              <a:t>putaran</a:t>
            </a:r>
            <a:r>
              <a:rPr lang="en-US" dirty="0" smtClean="0"/>
              <a:t> T = </a:t>
            </a:r>
          </a:p>
          <a:p>
            <a:pPr>
              <a:spcBef>
                <a:spcPts val="1200"/>
              </a:spcBef>
            </a:pPr>
            <a:endParaRPr lang="en-US" dirty="0"/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1123950" y="1422400"/>
          <a:ext cx="393700" cy="711200"/>
        </p:xfrm>
        <a:graphic>
          <a:graphicData uri="http://schemas.openxmlformats.org/presentationml/2006/ole">
            <p:oleObj spid="_x0000_s81922" name="Equation" r:id="rId4" imgW="393480" imgH="711000" progId="Equation.3">
              <p:embed/>
            </p:oleObj>
          </a:graphicData>
        </a:graphic>
      </p:graphicFrame>
      <p:graphicFrame>
        <p:nvGraphicFramePr>
          <p:cNvPr id="92163" name="Object 3"/>
          <p:cNvGraphicFramePr>
            <a:graphicFrameLocks noChangeAspect="1"/>
          </p:cNvGraphicFramePr>
          <p:nvPr/>
        </p:nvGraphicFramePr>
        <p:xfrm>
          <a:off x="2012950" y="1422400"/>
          <a:ext cx="444500" cy="711200"/>
        </p:xfrm>
        <a:graphic>
          <a:graphicData uri="http://schemas.openxmlformats.org/presentationml/2006/ole">
            <p:oleObj spid="_x0000_s81923" name="Equation" r:id="rId5" imgW="444240" imgH="711000" progId="Equation.3">
              <p:embed/>
            </p:oleObj>
          </a:graphicData>
        </a:graphic>
      </p:graphicFrame>
      <p:graphicFrame>
        <p:nvGraphicFramePr>
          <p:cNvPr id="92164" name="Object 4"/>
          <p:cNvGraphicFramePr>
            <a:graphicFrameLocks noChangeAspect="1"/>
          </p:cNvGraphicFramePr>
          <p:nvPr/>
        </p:nvGraphicFramePr>
        <p:xfrm>
          <a:off x="1225550" y="2927350"/>
          <a:ext cx="355600" cy="800100"/>
        </p:xfrm>
        <a:graphic>
          <a:graphicData uri="http://schemas.openxmlformats.org/presentationml/2006/ole">
            <p:oleObj spid="_x0000_s81924" name="Equation" r:id="rId6" imgW="355320" imgH="799920" progId="Equation.3">
              <p:embed/>
            </p:oleObj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7391400" y="6096000"/>
          <a:ext cx="190500" cy="711200"/>
        </p:xfrm>
        <a:graphic>
          <a:graphicData uri="http://schemas.openxmlformats.org/presentationml/2006/ole">
            <p:oleObj spid="_x0000_s81926" name="Equation" r:id="rId7" imgW="190440" imgH="711000" progId="Equation.3">
              <p:embed/>
            </p:oleObj>
          </a:graphicData>
        </a:graphic>
      </p:graphicFrame>
      <p:pic>
        <p:nvPicPr>
          <p:cNvPr id="9216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00600" y="457200"/>
            <a:ext cx="191357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81000"/>
          </a:xfrm>
        </p:spPr>
        <p:txBody>
          <a:bodyPr/>
          <a:lstStyle/>
          <a:p>
            <a:pPr algn="r"/>
            <a:r>
              <a:rPr lang="en-US" sz="1800" i="1" dirty="0" smtClean="0"/>
              <a:t>1. </a:t>
            </a:r>
            <a:r>
              <a:rPr lang="en-US" sz="1800" i="1" dirty="0" err="1" smtClean="0"/>
              <a:t>Kinematika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Rotasi</a:t>
            </a:r>
            <a:endParaRPr lang="en-US" sz="1800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76400" y="2209800"/>
          <a:ext cx="61722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9250"/>
                <a:gridCol w="1619250"/>
                <a:gridCol w="1619250"/>
                <a:gridCol w="131445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Linear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Rotasi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Hubungan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Jarak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 (m)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θ</a:t>
                      </a:r>
                      <a:r>
                        <a:rPr lang="en-US" dirty="0" smtClean="0"/>
                        <a:t>  (</a:t>
                      </a:r>
                      <a:r>
                        <a:rPr lang="en-US" dirty="0" err="1" smtClean="0"/>
                        <a:t>rad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s </a:t>
                      </a:r>
                      <a:r>
                        <a:rPr lang="en-US" dirty="0" smtClean="0"/>
                        <a:t>= r.</a:t>
                      </a:r>
                      <a:r>
                        <a:rPr lang="el-GR" dirty="0" smtClean="0"/>
                        <a:t> θ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Kecepatan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 (m/s)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>
                          <a:sym typeface="Wingdings" pitchFamily="2" charset="2"/>
                        </a:rPr>
                        <a:t>ω</a:t>
                      </a:r>
                      <a:r>
                        <a:rPr lang="en-US" dirty="0" smtClean="0">
                          <a:sym typeface="Wingdings" pitchFamily="2" charset="2"/>
                        </a:rPr>
                        <a:t> (</a:t>
                      </a:r>
                      <a:r>
                        <a:rPr lang="en-US" dirty="0" err="1" smtClean="0">
                          <a:sym typeface="Wingdings" pitchFamily="2" charset="2"/>
                        </a:rPr>
                        <a:t>rad</a:t>
                      </a:r>
                      <a:r>
                        <a:rPr lang="en-US" dirty="0" smtClean="0">
                          <a:sym typeface="Wingdings" pitchFamily="2" charset="2"/>
                        </a:rPr>
                        <a:t>/s)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 = r.</a:t>
                      </a:r>
                      <a:r>
                        <a:rPr lang="el-GR" dirty="0" smtClean="0">
                          <a:sym typeface="Wingdings" pitchFamily="2" charset="2"/>
                        </a:rPr>
                        <a:t> ω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Percepatan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(m/s</a:t>
                      </a:r>
                      <a:r>
                        <a:rPr lang="en-US" baseline="30000" dirty="0" smtClean="0"/>
                        <a:t>2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>
                          <a:sym typeface="Wingdings" pitchFamily="2" charset="2"/>
                        </a:rPr>
                        <a:t>α</a:t>
                      </a:r>
                      <a:r>
                        <a:rPr lang="en-US" dirty="0" smtClean="0">
                          <a:sym typeface="Wingdings" pitchFamily="2" charset="2"/>
                        </a:rPr>
                        <a:t> (</a:t>
                      </a:r>
                      <a:r>
                        <a:rPr lang="en-US" dirty="0" err="1" smtClean="0">
                          <a:sym typeface="Wingdings" pitchFamily="2" charset="2"/>
                        </a:rPr>
                        <a:t>rad</a:t>
                      </a:r>
                      <a:r>
                        <a:rPr lang="en-US" dirty="0" smtClean="0">
                          <a:sym typeface="Wingdings" pitchFamily="2" charset="2"/>
                        </a:rPr>
                        <a:t>/s</a:t>
                      </a:r>
                      <a:r>
                        <a:rPr lang="en-US" baseline="30000" dirty="0" smtClean="0">
                          <a:sym typeface="Wingdings" pitchFamily="2" charset="2"/>
                        </a:rPr>
                        <a:t>2</a:t>
                      </a:r>
                      <a:r>
                        <a:rPr lang="en-US" dirty="0" smtClean="0">
                          <a:sym typeface="Wingdings" pitchFamily="2" charset="2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 = r.</a:t>
                      </a:r>
                      <a:r>
                        <a:rPr lang="el-GR" dirty="0" smtClean="0">
                          <a:sym typeface="Wingdings" pitchFamily="2" charset="2"/>
                        </a:rPr>
                        <a:t> α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Jarak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s=v</a:t>
                      </a:r>
                      <a:r>
                        <a:rPr lang="en-US" baseline="-25000" dirty="0" smtClean="0"/>
                        <a:t>0</a:t>
                      </a:r>
                      <a:r>
                        <a:rPr lang="en-US" dirty="0" smtClean="0"/>
                        <a:t>t+   at</a:t>
                      </a:r>
                      <a:r>
                        <a:rPr lang="en-US" baseline="30000" dirty="0" smtClean="0"/>
                        <a:t>2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θ</a:t>
                      </a:r>
                      <a:r>
                        <a:rPr lang="en-US" dirty="0" smtClean="0"/>
                        <a:t> = </a:t>
                      </a:r>
                      <a:r>
                        <a:rPr lang="el-GR" dirty="0" smtClean="0">
                          <a:sym typeface="Wingdings" pitchFamily="2" charset="2"/>
                        </a:rPr>
                        <a:t>ω</a:t>
                      </a:r>
                      <a:r>
                        <a:rPr lang="en-US" baseline="-25000" dirty="0" smtClean="0">
                          <a:sym typeface="Wingdings" pitchFamily="2" charset="2"/>
                        </a:rPr>
                        <a:t>0</a:t>
                      </a:r>
                      <a:r>
                        <a:rPr lang="en-US" dirty="0" smtClean="0">
                          <a:sym typeface="Wingdings" pitchFamily="2" charset="2"/>
                        </a:rPr>
                        <a:t>t +   </a:t>
                      </a:r>
                      <a:r>
                        <a:rPr lang="el-GR" dirty="0" smtClean="0">
                          <a:sym typeface="Wingdings" pitchFamily="2" charset="2"/>
                        </a:rPr>
                        <a:t>α</a:t>
                      </a:r>
                      <a:r>
                        <a:rPr lang="en-US" dirty="0" smtClean="0">
                          <a:sym typeface="Wingdings" pitchFamily="2" charset="2"/>
                        </a:rPr>
                        <a:t>t</a:t>
                      </a:r>
                      <a:r>
                        <a:rPr lang="en-US" baseline="30000" dirty="0" smtClean="0">
                          <a:sym typeface="Wingdings" pitchFamily="2" charset="2"/>
                        </a:rPr>
                        <a:t>2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Kecepatan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 = v</a:t>
                      </a:r>
                      <a:r>
                        <a:rPr lang="en-US" baseline="-25000" dirty="0" smtClean="0"/>
                        <a:t>0</a:t>
                      </a:r>
                      <a:r>
                        <a:rPr lang="en-US" dirty="0" smtClean="0"/>
                        <a:t>+ at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>
                          <a:sym typeface="Wingdings" pitchFamily="2" charset="2"/>
                        </a:rPr>
                        <a:t>ω</a:t>
                      </a:r>
                      <a:r>
                        <a:rPr lang="en-US" dirty="0" smtClean="0">
                          <a:sym typeface="Wingdings" pitchFamily="2" charset="2"/>
                        </a:rPr>
                        <a:t> </a:t>
                      </a:r>
                      <a:r>
                        <a:rPr lang="en-US" dirty="0" smtClean="0"/>
                        <a:t>= </a:t>
                      </a:r>
                      <a:r>
                        <a:rPr lang="el-GR" dirty="0" smtClean="0">
                          <a:sym typeface="Wingdings" pitchFamily="2" charset="2"/>
                        </a:rPr>
                        <a:t>ω</a:t>
                      </a:r>
                      <a:r>
                        <a:rPr lang="en-US" baseline="-25000" dirty="0" smtClean="0">
                          <a:sym typeface="Wingdings" pitchFamily="2" charset="2"/>
                        </a:rPr>
                        <a:t>0</a:t>
                      </a:r>
                      <a:r>
                        <a:rPr lang="en-US" dirty="0" smtClean="0">
                          <a:sym typeface="Wingdings" pitchFamily="2" charset="2"/>
                        </a:rPr>
                        <a:t> + </a:t>
                      </a:r>
                      <a:r>
                        <a:rPr lang="el-GR" dirty="0" smtClean="0">
                          <a:sym typeface="Wingdings" pitchFamily="2" charset="2"/>
                        </a:rPr>
                        <a:t>α</a:t>
                      </a:r>
                      <a:r>
                        <a:rPr lang="en-US" dirty="0" smtClean="0">
                          <a:sym typeface="Wingdings" pitchFamily="2" charset="2"/>
                        </a:rPr>
                        <a:t>t 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" y="1295400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Calibri" pitchFamily="34" charset="0"/>
              </a:rPr>
              <a:t>Rangkuman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962400" y="4019550"/>
          <a:ext cx="165100" cy="546100"/>
        </p:xfrm>
        <a:graphic>
          <a:graphicData uri="http://schemas.openxmlformats.org/presentationml/2006/ole">
            <p:oleObj spid="_x0000_s82946" name="Equation" r:id="rId4" imgW="164880" imgH="545760" progId="Equation.3">
              <p:embed/>
            </p:oleObj>
          </a:graphicData>
        </a:graphic>
      </p:graphicFrame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5791200" y="4038600"/>
          <a:ext cx="165100" cy="546100"/>
        </p:xfrm>
        <a:graphic>
          <a:graphicData uri="http://schemas.openxmlformats.org/presentationml/2006/ole">
            <p:oleObj spid="_x0000_s82947" name="Equation" r:id="rId5" imgW="164880" imgH="54576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liteknik ATMI Surakart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Politeknik ATMI Surakarta</Template>
  <TotalTime>1134</TotalTime>
  <Words>1809</Words>
  <Application>Microsoft Office PowerPoint</Application>
  <PresentationFormat>On-screen Show (4:3)</PresentationFormat>
  <Paragraphs>356</Paragraphs>
  <Slides>29</Slides>
  <Notes>28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Politeknik ATMI Surakarta</vt:lpstr>
      <vt:lpstr>Equation</vt:lpstr>
      <vt:lpstr>Fisika Dasar Semester II TMI, TMK, TPM  2. Gerak Rotasi (Pertemuan 3 dan 4)</vt:lpstr>
      <vt:lpstr>Isi Kuliah</vt:lpstr>
      <vt:lpstr>1. Kinematika Rotasi</vt:lpstr>
      <vt:lpstr>Contoh Gerak Rotasi</vt:lpstr>
      <vt:lpstr>1. Kinematika Rotasi</vt:lpstr>
      <vt:lpstr>1. Kinematika Rotasi</vt:lpstr>
      <vt:lpstr>1. Kinematika Rotasi</vt:lpstr>
      <vt:lpstr>1. Kinematika Rotasi</vt:lpstr>
      <vt:lpstr>1. Kinematika Rotasi</vt:lpstr>
      <vt:lpstr>1. Kinematika Rotasi</vt:lpstr>
      <vt:lpstr>1. Kinematika Rotasi</vt:lpstr>
      <vt:lpstr>1. Kinematika Rotasi</vt:lpstr>
      <vt:lpstr>1. Kinematika Rotasi</vt:lpstr>
      <vt:lpstr>1. Kinematika Rotasi</vt:lpstr>
      <vt:lpstr>Pekerjaan Rumah 2</vt:lpstr>
      <vt:lpstr>2. Kelembaman Rotasi</vt:lpstr>
      <vt:lpstr>2. Kelembaman Rotasi</vt:lpstr>
      <vt:lpstr>2. Kelembaman Rotasi</vt:lpstr>
      <vt:lpstr>2. Kelembaman Rotasi</vt:lpstr>
      <vt:lpstr>2. Kelembaman Rotasi</vt:lpstr>
      <vt:lpstr>2. Kelembaman Rotasi</vt:lpstr>
      <vt:lpstr>2. Kelembaman Rotasi</vt:lpstr>
      <vt:lpstr>Energi dalam Gerak Rotasi</vt:lpstr>
      <vt:lpstr>2. Kelembaman Rotasi</vt:lpstr>
      <vt:lpstr>Momentum Sudut</vt:lpstr>
      <vt:lpstr>Soal-soal Mekanika Benda Tegar</vt:lpstr>
      <vt:lpstr>Soal-soal Mekanika Benda Tegar</vt:lpstr>
      <vt:lpstr>Soal-soal Mekanika Benda Tegar</vt:lpstr>
      <vt:lpstr>Soal-soal Mekanika Benda Tegar</vt:lpstr>
    </vt:vector>
  </TitlesOfParts>
  <Company>Society of Jesus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Fisika Dasar Semester II</dc:title>
  <dc:creator>Sugijopranoto</dc:creator>
  <cp:lastModifiedBy>Sugijopranoto</cp:lastModifiedBy>
  <cp:revision>86</cp:revision>
  <dcterms:created xsi:type="dcterms:W3CDTF">2012-02-06T01:57:04Z</dcterms:created>
  <dcterms:modified xsi:type="dcterms:W3CDTF">2012-03-01T04:30:51Z</dcterms:modified>
</cp:coreProperties>
</file>