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70" r:id="rId11"/>
    <p:sldId id="271" r:id="rId12"/>
    <p:sldId id="272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DAB4F-0F8A-4784-A1F0-FF051C7A494D}" type="datetimeFigureOut">
              <a:rPr lang="id-ID" smtClean="0"/>
              <a:pPr/>
              <a:t>25/10/2011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C483A-9058-496B-9B82-8A534D68883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C483A-9058-496B-9B82-8A534D688836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911296-8BC2-42F5-8687-F7EA7E252F79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08334E-9227-4AB5-865A-B0836B50BFBA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E02B3-D9CD-4802-9EE1-8B24529E02AC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27105A-499B-4D54-9943-15898569C9FA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D73E-5ADC-497D-B907-306494D943B2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A13A2D-4F9C-41FC-A603-EDD5D5107348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96212D-196E-44B0-B902-E0D08E6736F0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638633-6B32-4905-8733-1B3C7A38A75C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33FD1B-D20F-4D27-99C7-56EC045D457D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8D2890-252D-4284-9F13-8CC562377C38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99F44D-6583-40C5-919F-95A2864DADCD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E0D414F-1181-4AA9-8EAA-85C0574012BA}" type="datetime1">
              <a:rPr lang="id-ID" smtClean="0"/>
              <a:pPr/>
              <a:t>25/10/2011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3B6848F-9A22-4197-A79B-16CF05971C6D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8992" y="5000636"/>
            <a:ext cx="5000660" cy="795326"/>
          </a:xfrm>
        </p:spPr>
        <p:txBody>
          <a:bodyPr>
            <a:normAutofit/>
          </a:bodyPr>
          <a:lstStyle/>
          <a:p>
            <a:r>
              <a:rPr lang="id-ID" dirty="0" smtClean="0"/>
              <a:t>KESETIMBANGAN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6848F-9A22-4197-A79B-16CF05971C6D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10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3: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719660"/>
            <a:ext cx="4584192" cy="33203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1857364"/>
            <a:ext cx="3000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Dari gambar sistem di samping, berapakah besarnya gaya F</a:t>
            </a:r>
            <a:r>
              <a:rPr lang="id-ID" sz="2400" baseline="-25000" dirty="0" smtClean="0"/>
              <a:t>1</a:t>
            </a:r>
            <a:r>
              <a:rPr lang="id-ID" sz="2400" dirty="0" smtClean="0"/>
              <a:t> jika F</a:t>
            </a:r>
            <a:r>
              <a:rPr lang="id-ID" sz="2400" baseline="-25000" dirty="0" smtClean="0"/>
              <a:t>2</a:t>
            </a:r>
            <a:r>
              <a:rPr lang="id-ID" sz="2400" dirty="0" smtClean="0"/>
              <a:t> = 6 kN agar sistem ini pada kondisi setimbang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11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4: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3488" y="1541078"/>
            <a:ext cx="3786043" cy="36775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43570" y="1285860"/>
            <a:ext cx="30003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Dari gambar sistem di samping, tali AB dan AC digunakan untuk mengangkat blok dengan berat 500 lb. Masing-masing tali dapat menahan gaya tarik 2500 lb. Jika tali AB selalu pada posisi horisontal, berapakah sudut minimal </a:t>
            </a:r>
            <a:r>
              <a:rPr lang="el-GR" sz="2400" dirty="0" smtClean="0">
                <a:latin typeface="Constantia"/>
              </a:rPr>
              <a:t>θ</a:t>
            </a:r>
            <a:r>
              <a:rPr lang="id-ID" sz="2400" dirty="0" smtClean="0">
                <a:latin typeface="Constantia"/>
              </a:rPr>
              <a:t> </a:t>
            </a:r>
            <a:r>
              <a:rPr lang="id-ID" sz="2400" dirty="0" smtClean="0">
                <a:latin typeface="Gill Sans MT" pitchFamily="34" charset="0"/>
              </a:rPr>
              <a:t>agar blok bisa diangkat.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12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5: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9562" y="1541078"/>
            <a:ext cx="3653896" cy="36775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72132" y="1500174"/>
            <a:ext cx="30003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Dari gambar sistem di samping, massa bola D adalah 20 kg. Jika gaya horisontal F = 100 N pada titik A, berapakah ukuran maksimum d agar gaya yang bekerja pada tali AC sama dengan nol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13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6: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714488"/>
            <a:ext cx="3984333" cy="36775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1857364"/>
            <a:ext cx="30003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Untuk kotak dengan berat 2500 N yang akan diangkat dengan hoist crane pada kecepatan beraturan, tentukan besarnya gaya tarik pada masing-masing kabel agar kondisi sistem tersebut setimbang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14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7: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00174"/>
            <a:ext cx="4360247" cy="40719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1857364"/>
            <a:ext cx="30003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Sebuah bongkaran traktor akan diangkat menggunakan sistem seperti yang tergambar di samping.</a:t>
            </a:r>
          </a:p>
          <a:p>
            <a:r>
              <a:rPr lang="id-ID" sz="2400" dirty="0" smtClean="0"/>
              <a:t>Jika massa bongkaran traktor tersebut adalah 8 Mg, tentukan gaya yang bekerja pada masing-masing kabel.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15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8: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3906" y="1500174"/>
            <a:ext cx="3401263" cy="40719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72132" y="1714488"/>
            <a:ext cx="3000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Jika total berat papan termasuk motor adalah 3500 lb, berapakah gaya pada masing-masing kabel untuk d=2.5 ft 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16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714356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9: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979099"/>
            <a:ext cx="4360247" cy="31141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86446" y="2071678"/>
            <a:ext cx="3000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Tentukan besarnya gaya pada masing-masing batang penyangga untuk sistem disamping jika massa blok adalah 500 kg.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17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10: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785926"/>
            <a:ext cx="3913060" cy="40719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08" y="1500174"/>
            <a:ext cx="30003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Sebuah bola besi dengan berat 80 lb digantungkan seperti pada sistem disamping. Pegas pada kondisi normal memiliki panjang 1.5 ft dan konstanta pegas 50 lb/ft. Tentukan jarak vertikal </a:t>
            </a:r>
            <a:r>
              <a:rPr lang="id-ID" sz="2400" i="1" dirty="0" smtClean="0"/>
              <a:t>h </a:t>
            </a:r>
            <a:r>
              <a:rPr lang="id-ID" sz="2400" dirty="0" smtClean="0"/>
              <a:t>dari cincin penggantung ke titik A agar sistem setimbang.</a:t>
            </a:r>
            <a:endParaRPr lang="id-ID" sz="2400" i="1" dirty="0" smtClean="0"/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6848F-9A22-4197-A79B-16CF05971C6D}" type="slidenum">
              <a:rPr lang="id-ID" smtClean="0"/>
              <a:pPr/>
              <a:t>2</a:t>
            </a:fld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285720" y="428604"/>
            <a:ext cx="84296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Untuk menjaga sebuah benda dalam keadaan setimbang, hukum Newton pertama digunakan untuk menganalisa fenomena ini yaitu gaya resultan yang bekerja pada sebuah benda harus sama dengan nol</a:t>
            </a:r>
          </a:p>
          <a:p>
            <a:endParaRPr lang="id-ID" sz="2800" dirty="0"/>
          </a:p>
          <a:p>
            <a:r>
              <a:rPr lang="id-ID" sz="2800" dirty="0" smtClean="0"/>
              <a:t>			</a:t>
            </a:r>
            <a:r>
              <a:rPr lang="el-GR" sz="2800" dirty="0" smtClean="0">
                <a:latin typeface="Constantia"/>
              </a:rPr>
              <a:t>Σ</a:t>
            </a:r>
            <a:r>
              <a:rPr lang="id-ID" sz="2800" dirty="0" smtClean="0">
                <a:latin typeface="Tw Cen MT" pitchFamily="34" charset="0"/>
              </a:rPr>
              <a:t>F = 0</a:t>
            </a:r>
          </a:p>
          <a:p>
            <a:endParaRPr lang="id-ID" sz="2800" dirty="0">
              <a:latin typeface="Tw Cen MT" pitchFamily="34" charset="0"/>
            </a:endParaRPr>
          </a:p>
          <a:p>
            <a:r>
              <a:rPr lang="id-ID" sz="2800" dirty="0" smtClean="0">
                <a:latin typeface="Tw Cen MT" pitchFamily="34" charset="0"/>
              </a:rPr>
              <a:t>Jika gaya-gaya yang bekerja pada sebuah benda diurai sesuai sumbu x, y, z dengan komponen i, j, k maka notasi diatas menjadi:</a:t>
            </a:r>
          </a:p>
          <a:p>
            <a:endParaRPr lang="id-ID" sz="2800" dirty="0">
              <a:latin typeface="Tw Cen MT" pitchFamily="34" charset="0"/>
            </a:endParaRPr>
          </a:p>
          <a:p>
            <a:r>
              <a:rPr lang="id-ID" sz="2800" dirty="0" smtClean="0">
                <a:latin typeface="Constantia"/>
              </a:rPr>
              <a:t>		</a:t>
            </a:r>
            <a:r>
              <a:rPr lang="el-GR" sz="28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id-ID" sz="2800" baseline="-25000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id-ID" sz="2800" b="1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l-GR" sz="28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F</a:t>
            </a:r>
            <a:r>
              <a:rPr lang="id-ID" sz="2800" baseline="-25000" dirty="0" smtClean="0">
                <a:latin typeface="Arial" pitchFamily="34" charset="0"/>
                <a:cs typeface="Arial" pitchFamily="34" charset="0"/>
              </a:rPr>
              <a:t>y </a:t>
            </a:r>
            <a:r>
              <a:rPr lang="id-ID" sz="2800" b="1" i="1" dirty="0" smtClean="0">
                <a:latin typeface="Arial" pitchFamily="34" charset="0"/>
                <a:cs typeface="Arial" pitchFamily="34" charset="0"/>
              </a:rPr>
              <a:t>j</a:t>
            </a: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l-GR" sz="28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id-ID" sz="2800" baseline="-25000" dirty="0" smtClean="0">
                <a:latin typeface="Arial" pitchFamily="34" charset="0"/>
                <a:cs typeface="Arial" pitchFamily="34" charset="0"/>
              </a:rPr>
              <a:t>z </a:t>
            </a:r>
            <a:r>
              <a:rPr lang="id-ID" sz="2800" b="1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 = 0</a:t>
            </a:r>
            <a:endParaRPr lang="id-ID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6848F-9A22-4197-A79B-16CF05971C6D}" type="slidenum">
              <a:rPr lang="id-ID" smtClean="0"/>
              <a:pPr/>
              <a:t>3</a:t>
            </a:fld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285720" y="428605"/>
            <a:ext cx="84296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Dalam notasi skalar, persamaan matematikanya menjadi sebagai berikut:</a:t>
            </a:r>
          </a:p>
          <a:p>
            <a:r>
              <a:rPr lang="id-ID" sz="2800" dirty="0" smtClean="0"/>
              <a:t>			</a:t>
            </a:r>
          </a:p>
          <a:p>
            <a:r>
              <a:rPr lang="id-ID" sz="2800" dirty="0">
                <a:latin typeface="Constantia"/>
              </a:rPr>
              <a:t>	</a:t>
            </a:r>
            <a:r>
              <a:rPr lang="id-ID" sz="2800" dirty="0" smtClean="0">
                <a:latin typeface="Constantia"/>
              </a:rPr>
              <a:t>		</a:t>
            </a:r>
            <a:r>
              <a:rPr lang="el-GR" sz="2800" dirty="0" smtClean="0">
                <a:latin typeface="Constantia"/>
              </a:rPr>
              <a:t>Σ</a:t>
            </a:r>
            <a:r>
              <a:rPr lang="id-ID" sz="2800" dirty="0" smtClean="0">
                <a:latin typeface="Tw Cen MT" pitchFamily="34" charset="0"/>
              </a:rPr>
              <a:t>F</a:t>
            </a:r>
            <a:r>
              <a:rPr lang="id-ID" sz="2800" baseline="-25000" dirty="0" smtClean="0">
                <a:latin typeface="Tw Cen MT" pitchFamily="34" charset="0"/>
              </a:rPr>
              <a:t>x</a:t>
            </a:r>
            <a:r>
              <a:rPr lang="id-ID" sz="2800" dirty="0" smtClean="0">
                <a:latin typeface="Tw Cen MT" pitchFamily="34" charset="0"/>
              </a:rPr>
              <a:t> = 0</a:t>
            </a:r>
            <a:endParaRPr lang="id-ID" sz="2800" b="1" dirty="0" smtClean="0">
              <a:latin typeface="Tw Cen MT" pitchFamily="34" charset="0"/>
            </a:endParaRPr>
          </a:p>
          <a:p>
            <a:r>
              <a:rPr lang="id-ID" sz="2800" dirty="0" smtClean="0">
                <a:latin typeface="Constantia"/>
              </a:rPr>
              <a:t>			</a:t>
            </a:r>
            <a:r>
              <a:rPr lang="el-GR" sz="2800" dirty="0" smtClean="0">
                <a:latin typeface="Constantia"/>
              </a:rPr>
              <a:t>Σ</a:t>
            </a:r>
            <a:r>
              <a:rPr lang="id-ID" sz="2800" dirty="0" smtClean="0">
                <a:latin typeface="Tw Cen MT" pitchFamily="34" charset="0"/>
              </a:rPr>
              <a:t>F</a:t>
            </a:r>
            <a:r>
              <a:rPr lang="id-ID" sz="2800" baseline="-25000" dirty="0" smtClean="0">
                <a:latin typeface="Tw Cen MT" pitchFamily="34" charset="0"/>
              </a:rPr>
              <a:t>y</a:t>
            </a:r>
            <a:r>
              <a:rPr lang="id-ID" sz="2800" dirty="0" smtClean="0">
                <a:latin typeface="Tw Cen MT" pitchFamily="34" charset="0"/>
              </a:rPr>
              <a:t> = 0</a:t>
            </a:r>
            <a:endParaRPr lang="id-ID" sz="2800" b="1" dirty="0" smtClean="0">
              <a:latin typeface="Tw Cen MT" pitchFamily="34" charset="0"/>
            </a:endParaRPr>
          </a:p>
          <a:p>
            <a:r>
              <a:rPr lang="id-ID" sz="2800" dirty="0" smtClean="0">
                <a:latin typeface="Constantia"/>
              </a:rPr>
              <a:t>			</a:t>
            </a:r>
            <a:r>
              <a:rPr lang="el-GR" sz="2800" dirty="0" smtClean="0">
                <a:latin typeface="Constantia"/>
              </a:rPr>
              <a:t>Σ</a:t>
            </a:r>
            <a:r>
              <a:rPr lang="id-ID" sz="2800" dirty="0" smtClean="0">
                <a:latin typeface="Tw Cen MT" pitchFamily="34" charset="0"/>
              </a:rPr>
              <a:t>F</a:t>
            </a:r>
            <a:r>
              <a:rPr lang="id-ID" sz="2800" baseline="-25000" dirty="0" smtClean="0">
                <a:latin typeface="Tw Cen MT" pitchFamily="34" charset="0"/>
              </a:rPr>
              <a:t>z </a:t>
            </a:r>
            <a:r>
              <a:rPr lang="id-ID" sz="2800" dirty="0" smtClean="0">
                <a:latin typeface="Tw Cen MT" pitchFamily="34" charset="0"/>
              </a:rPr>
              <a:t> = 0</a:t>
            </a:r>
          </a:p>
          <a:p>
            <a:endParaRPr lang="id-ID" sz="2800" b="1" dirty="0">
              <a:latin typeface="Tw Cen MT" pitchFamily="34" charset="0"/>
            </a:endParaRPr>
          </a:p>
          <a:p>
            <a:r>
              <a:rPr lang="id-ID" sz="2800" dirty="0" smtClean="0">
                <a:latin typeface="Tw Cen MT" pitchFamily="34" charset="0"/>
              </a:rPr>
              <a:t>Dengan menggunakan persamaan diatas (persamaan penjumlahan aljabar), akan menjadi mudah untuk mengetahui besaran-besaran yang tidak diketahui pada sebuah sistem kesetimbangan  </a:t>
            </a:r>
          </a:p>
          <a:p>
            <a:endParaRPr lang="id-ID" sz="2800" dirty="0" smtClean="0">
              <a:latin typeface="Tw Cen MT" pitchFamily="34" charset="0"/>
            </a:endParaRPr>
          </a:p>
          <a:p>
            <a:endParaRPr lang="id-ID" sz="2800" b="1" dirty="0">
              <a:latin typeface="Tw Cen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6848F-9A22-4197-A79B-16CF05971C6D}" type="slidenum">
              <a:rPr lang="id-ID" smtClean="0"/>
              <a:pPr/>
              <a:t>4</a:t>
            </a:fld>
            <a:endParaRPr lang="id-ID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572530" y="3356768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0800000" flipV="1">
            <a:off x="2428860" y="2357430"/>
            <a:ext cx="4000528" cy="2286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786050" y="2143116"/>
            <a:ext cx="4286280" cy="2643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4572000" y="321468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5429256" y="3214686"/>
            <a:ext cx="1143008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5715008" y="2786058"/>
            <a:ext cx="857256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6357950" y="300037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7" idx="6"/>
          </p:cNvCxnSpPr>
          <p:nvPr/>
        </p:nvCxnSpPr>
        <p:spPr>
          <a:xfrm flipV="1">
            <a:off x="4857752" y="2786058"/>
            <a:ext cx="1714512" cy="5715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3" idx="2"/>
          </p:cNvCxnSpPr>
          <p:nvPr/>
        </p:nvCxnSpPr>
        <p:spPr>
          <a:xfrm rot="5400000">
            <a:off x="4369268" y="3448206"/>
            <a:ext cx="612154" cy="921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10800000">
            <a:off x="3714744" y="3929066"/>
            <a:ext cx="500066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3750463" y="4679165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17" idx="4"/>
          </p:cNvCxnSpPr>
          <p:nvPr/>
        </p:nvCxnSpPr>
        <p:spPr>
          <a:xfrm rot="5400000">
            <a:off x="3607588" y="4107662"/>
            <a:ext cx="1714512" cy="5000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0800000">
            <a:off x="3214678" y="3071810"/>
            <a:ext cx="928694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3214678" y="2714620"/>
            <a:ext cx="50006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 flipH="1" flipV="1">
            <a:off x="2464579" y="2321711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7" idx="1"/>
          </p:cNvCxnSpPr>
          <p:nvPr/>
        </p:nvCxnSpPr>
        <p:spPr>
          <a:xfrm rot="16200000" flipV="1">
            <a:off x="3071803" y="1714488"/>
            <a:ext cx="1684921" cy="139916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143108" y="442913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x</a:t>
            </a:r>
            <a:endParaRPr lang="id-ID" sz="2800" dirty="0"/>
          </a:p>
        </p:txBody>
      </p:sp>
      <p:sp>
        <p:nvSpPr>
          <p:cNvPr id="51" name="TextBox 50"/>
          <p:cNvSpPr txBox="1"/>
          <p:nvPr/>
        </p:nvSpPr>
        <p:spPr>
          <a:xfrm>
            <a:off x="7000892" y="457200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y</a:t>
            </a:r>
            <a:endParaRPr lang="id-ID" sz="2800" dirty="0"/>
          </a:p>
        </p:txBody>
      </p:sp>
      <p:sp>
        <p:nvSpPr>
          <p:cNvPr id="52" name="TextBox 51"/>
          <p:cNvSpPr txBox="1"/>
          <p:nvPr/>
        </p:nvSpPr>
        <p:spPr>
          <a:xfrm>
            <a:off x="4643438" y="78579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z</a:t>
            </a:r>
            <a:endParaRPr lang="id-ID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3929058" y="514351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1</a:t>
            </a:r>
            <a:endParaRPr lang="id-ID" sz="2800" baseline="-25000" dirty="0"/>
          </a:p>
        </p:txBody>
      </p:sp>
      <p:sp>
        <p:nvSpPr>
          <p:cNvPr id="54" name="TextBox 53"/>
          <p:cNvSpPr txBox="1"/>
          <p:nvPr/>
        </p:nvSpPr>
        <p:spPr>
          <a:xfrm>
            <a:off x="6572264" y="235743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2</a:t>
            </a:r>
            <a:endParaRPr lang="id-ID" sz="2800" baseline="-25000" dirty="0"/>
          </a:p>
        </p:txBody>
      </p:sp>
      <p:sp>
        <p:nvSpPr>
          <p:cNvPr id="55" name="TextBox 54"/>
          <p:cNvSpPr txBox="1"/>
          <p:nvPr/>
        </p:nvSpPr>
        <p:spPr>
          <a:xfrm>
            <a:off x="2928926" y="100010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3</a:t>
            </a:r>
            <a:endParaRPr lang="id-ID" sz="2800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6848F-9A22-4197-A79B-16CF05971C6D}" type="slidenum">
              <a:rPr lang="id-ID" smtClean="0"/>
              <a:pPr/>
              <a:t>5</a:t>
            </a:fld>
            <a:endParaRPr lang="id-ID"/>
          </a:p>
        </p:txBody>
      </p:sp>
      <p:sp>
        <p:nvSpPr>
          <p:cNvPr id="26" name="TextBox 25"/>
          <p:cNvSpPr txBox="1"/>
          <p:nvPr/>
        </p:nvSpPr>
        <p:spPr>
          <a:xfrm>
            <a:off x="1071506" y="357166"/>
            <a:ext cx="807249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Prosedur Analisis:</a:t>
            </a:r>
          </a:p>
          <a:p>
            <a:endParaRPr lang="id-ID" sz="2400" dirty="0" smtClean="0"/>
          </a:p>
          <a:p>
            <a:r>
              <a:rPr lang="id-ID" sz="2400" b="1" dirty="0" smtClean="0"/>
              <a:t>Free-Body Diagram: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 Tentukan sumbu-sumbu x, y, dan z yang sesuai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 Berikan indeks yang diketahui dan yang tidak diketahui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/>
              <a:t> </a:t>
            </a:r>
            <a:r>
              <a:rPr lang="id-ID" sz="2400" dirty="0" smtClean="0"/>
              <a:t>Tentukan arah dari gaya-gaya yang bekerja</a:t>
            </a:r>
          </a:p>
          <a:p>
            <a:pPr>
              <a:buFont typeface="Arial" pitchFamily="34" charset="0"/>
              <a:buChar char="•"/>
            </a:pPr>
            <a:endParaRPr lang="id-ID" sz="2400" dirty="0"/>
          </a:p>
          <a:p>
            <a:r>
              <a:rPr lang="id-ID" sz="2400" b="1" dirty="0" smtClean="0"/>
              <a:t>Persamaan kesetimbangan: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/>
              <a:t> </a:t>
            </a:r>
            <a:r>
              <a:rPr lang="id-ID" sz="2400" dirty="0" smtClean="0"/>
              <a:t>Gunakan persamaan </a:t>
            </a:r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Tw Cen MT" pitchFamily="34" charset="0"/>
              </a:rPr>
              <a:t>F</a:t>
            </a:r>
            <a:r>
              <a:rPr lang="id-ID" sz="2400" baseline="-25000" dirty="0" smtClean="0">
                <a:latin typeface="Tw Cen MT" pitchFamily="34" charset="0"/>
              </a:rPr>
              <a:t>x</a:t>
            </a:r>
            <a:r>
              <a:rPr lang="id-ID" sz="2400" dirty="0" smtClean="0">
                <a:latin typeface="Tw Cen MT" pitchFamily="34" charset="0"/>
              </a:rPr>
              <a:t> = 0</a:t>
            </a:r>
            <a:r>
              <a:rPr lang="id-ID" sz="2400" b="1" dirty="0" smtClean="0">
                <a:latin typeface="Tw Cen MT" pitchFamily="34" charset="0"/>
              </a:rPr>
              <a:t>, </a:t>
            </a:r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Tw Cen MT" pitchFamily="34" charset="0"/>
              </a:rPr>
              <a:t>F</a:t>
            </a:r>
            <a:r>
              <a:rPr lang="id-ID" sz="2400" baseline="-25000" dirty="0" smtClean="0">
                <a:latin typeface="Tw Cen MT" pitchFamily="34" charset="0"/>
              </a:rPr>
              <a:t>y</a:t>
            </a:r>
            <a:r>
              <a:rPr lang="id-ID" sz="2400" dirty="0" smtClean="0">
                <a:latin typeface="Tw Cen MT" pitchFamily="34" charset="0"/>
              </a:rPr>
              <a:t> = 0</a:t>
            </a:r>
            <a:r>
              <a:rPr lang="id-ID" sz="2400" b="1" dirty="0" smtClean="0">
                <a:latin typeface="Tw Cen MT" pitchFamily="34" charset="0"/>
              </a:rPr>
              <a:t>, </a:t>
            </a:r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Tw Cen MT" pitchFamily="34" charset="0"/>
              </a:rPr>
              <a:t>F</a:t>
            </a:r>
            <a:r>
              <a:rPr lang="id-ID" sz="2400" baseline="-25000" dirty="0" smtClean="0">
                <a:latin typeface="Tw Cen MT" pitchFamily="34" charset="0"/>
              </a:rPr>
              <a:t>z </a:t>
            </a:r>
            <a:r>
              <a:rPr lang="id-ID" sz="2400" dirty="0" smtClean="0">
                <a:latin typeface="Tw Cen MT" pitchFamily="34" charset="0"/>
              </a:rPr>
              <a:t> = 0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>
                <a:latin typeface="Tw Cen MT" pitchFamily="34" charset="0"/>
              </a:rPr>
              <a:t> </a:t>
            </a:r>
            <a:r>
              <a:rPr lang="id-ID" sz="2400" dirty="0" smtClean="0">
                <a:latin typeface="Tw Cen MT" pitchFamily="34" charset="0"/>
              </a:rPr>
              <a:t>Jika diketahui dalam bentuk vektor kartesius (cartesian vector) dengan cara yang sama gunakan persamaan</a:t>
            </a:r>
          </a:p>
          <a:p>
            <a:pPr>
              <a:buFont typeface="Arial" pitchFamily="34" charset="0"/>
              <a:buChar char="•"/>
            </a:pPr>
            <a:endParaRPr lang="id-ID" sz="2400" dirty="0" smtClean="0">
              <a:latin typeface="Tw Cen MT" pitchFamily="34" charset="0"/>
            </a:endParaRPr>
          </a:p>
          <a:p>
            <a:r>
              <a:rPr lang="id-ID" sz="2400" dirty="0">
                <a:latin typeface="Tw Cen MT" pitchFamily="34" charset="0"/>
                <a:cs typeface="Arial" pitchFamily="34" charset="0"/>
              </a:rPr>
              <a:t>	</a:t>
            </a:r>
            <a:r>
              <a:rPr lang="id-ID" sz="2400" dirty="0" smtClean="0">
                <a:latin typeface="Tw Cen MT" pitchFamily="34" charset="0"/>
                <a:cs typeface="Arial" pitchFamily="34" charset="0"/>
              </a:rPr>
              <a:t>	</a:t>
            </a:r>
            <a:r>
              <a:rPr lang="el-GR" sz="24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id-ID" sz="2400" baseline="-25000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id-ID" sz="2400" b="1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id-ID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l-GR" sz="24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id-ID" sz="2400" baseline="-25000" dirty="0" smtClean="0">
                <a:latin typeface="Arial" pitchFamily="34" charset="0"/>
                <a:cs typeface="Arial" pitchFamily="34" charset="0"/>
              </a:rPr>
              <a:t>y </a:t>
            </a:r>
            <a:r>
              <a:rPr lang="id-ID" sz="2400" b="1" i="1" dirty="0" smtClean="0">
                <a:latin typeface="Arial" pitchFamily="34" charset="0"/>
                <a:cs typeface="Arial" pitchFamily="34" charset="0"/>
              </a:rPr>
              <a:t>j</a:t>
            </a:r>
            <a:r>
              <a:rPr lang="id-ID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l-GR" sz="2400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id-ID" sz="2400" baseline="-25000" dirty="0" smtClean="0">
                <a:latin typeface="Arial" pitchFamily="34" charset="0"/>
                <a:cs typeface="Arial" pitchFamily="34" charset="0"/>
              </a:rPr>
              <a:t>z </a:t>
            </a:r>
            <a:r>
              <a:rPr lang="id-ID" sz="2400" b="1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id-ID" sz="2400" dirty="0" smtClean="0">
                <a:latin typeface="Arial" pitchFamily="34" charset="0"/>
                <a:cs typeface="Arial" pitchFamily="34" charset="0"/>
              </a:rPr>
              <a:t> = 0</a:t>
            </a:r>
          </a:p>
          <a:p>
            <a:endParaRPr lang="id-ID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d-ID" sz="2400" dirty="0" smtClean="0">
                <a:latin typeface="Tw Cen MT" pitchFamily="34" charset="0"/>
              </a:rPr>
              <a:t> Jika hasil skalarnya menghasilkan tanda negatif, ini menyatakan bahwa asumsi awal pada Free-Body Diagram yang kita buat memiliki arah yang berlawanan</a:t>
            </a:r>
          </a:p>
          <a:p>
            <a:pPr>
              <a:buFont typeface="Arial" pitchFamily="34" charset="0"/>
              <a:buChar char="•"/>
            </a:pP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6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357166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Contoh Soal:</a:t>
            </a:r>
            <a:endParaRPr lang="id-ID" sz="24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285860"/>
            <a:ext cx="4584192" cy="41879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1214422"/>
            <a:ext cx="30003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Dari gambar sistem di samping, berapakah gaya yang pada masing-masing tali.</a:t>
            </a:r>
          </a:p>
          <a:p>
            <a:endParaRPr lang="id-ID" sz="2400" dirty="0" smtClean="0"/>
          </a:p>
          <a:p>
            <a:r>
              <a:rPr lang="id-ID" sz="2400" dirty="0" smtClean="0"/>
              <a:t>F</a:t>
            </a:r>
            <a:r>
              <a:rPr lang="id-ID" sz="2400" baseline="-25000" dirty="0" smtClean="0"/>
              <a:t>C</a:t>
            </a:r>
            <a:r>
              <a:rPr lang="id-ID" sz="2400" dirty="0" smtClean="0"/>
              <a:t> terletak pada bidang X-Z</a:t>
            </a:r>
          </a:p>
          <a:p>
            <a:endParaRPr lang="id-ID" sz="2400" dirty="0" smtClean="0"/>
          </a:p>
          <a:p>
            <a:r>
              <a:rPr lang="id-ID" sz="2400" dirty="0" smtClean="0"/>
              <a:t>F</a:t>
            </a:r>
            <a:r>
              <a:rPr lang="id-ID" sz="2400" baseline="-25000" dirty="0" smtClean="0"/>
              <a:t>D</a:t>
            </a:r>
            <a:r>
              <a:rPr lang="id-ID" sz="2400" dirty="0" smtClean="0"/>
              <a:t> terletak pada bidang X-Y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7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357166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Jawab:</a:t>
            </a:r>
            <a:endParaRPr lang="id-ID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357290" y="1214422"/>
            <a:ext cx="7572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Gill Sans MT" pitchFamily="34" charset="0"/>
              </a:rPr>
              <a:t>F</a:t>
            </a:r>
            <a:r>
              <a:rPr lang="id-ID" sz="2400" baseline="-25000" dirty="0" smtClean="0">
                <a:latin typeface="Gill Sans MT" pitchFamily="34" charset="0"/>
              </a:rPr>
              <a:t>x</a:t>
            </a:r>
            <a:r>
              <a:rPr lang="id-ID" sz="2400" dirty="0" smtClean="0">
                <a:latin typeface="Gill Sans MT" pitchFamily="34" charset="0"/>
              </a:rPr>
              <a:t> = 0		F</a:t>
            </a:r>
            <a:r>
              <a:rPr lang="id-ID" sz="2400" baseline="-25000" dirty="0" smtClean="0">
                <a:latin typeface="Gill Sans MT" pitchFamily="34" charset="0"/>
              </a:rPr>
              <a:t>D</a:t>
            </a:r>
            <a:r>
              <a:rPr lang="id-ID" sz="2400" dirty="0" smtClean="0">
                <a:latin typeface="Gill Sans MT" pitchFamily="34" charset="0"/>
              </a:rPr>
              <a:t> sin 30</a:t>
            </a:r>
            <a:r>
              <a:rPr lang="id-ID" sz="2400" baseline="30000" dirty="0" smtClean="0">
                <a:latin typeface="Gill Sans MT" pitchFamily="34" charset="0"/>
              </a:rPr>
              <a:t>0</a:t>
            </a:r>
            <a:r>
              <a:rPr lang="id-ID" sz="2400" dirty="0" smtClean="0">
                <a:latin typeface="Gill Sans MT" pitchFamily="34" charset="0"/>
              </a:rPr>
              <a:t> – (4/5)F</a:t>
            </a:r>
            <a:r>
              <a:rPr lang="id-ID" sz="2400" baseline="-25000" dirty="0" smtClean="0">
                <a:latin typeface="Gill Sans MT" pitchFamily="34" charset="0"/>
              </a:rPr>
              <a:t>C</a:t>
            </a:r>
            <a:r>
              <a:rPr lang="id-ID" sz="2400" dirty="0" smtClean="0">
                <a:latin typeface="Gill Sans MT" pitchFamily="34" charset="0"/>
              </a:rPr>
              <a:t> 	= 0 </a:t>
            </a:r>
          </a:p>
          <a:p>
            <a:endParaRPr lang="id-ID" sz="2400" dirty="0" smtClean="0">
              <a:latin typeface="Gill Sans MT" pitchFamily="34" charset="0"/>
            </a:endParaRPr>
          </a:p>
          <a:p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Gill Sans MT" pitchFamily="34" charset="0"/>
              </a:rPr>
              <a:t>F</a:t>
            </a:r>
            <a:r>
              <a:rPr lang="id-ID" sz="2400" baseline="-25000" dirty="0" smtClean="0">
                <a:latin typeface="Gill Sans MT" pitchFamily="34" charset="0"/>
              </a:rPr>
              <a:t>y</a:t>
            </a:r>
            <a:r>
              <a:rPr lang="id-ID" sz="2400" dirty="0" smtClean="0">
                <a:latin typeface="Gill Sans MT" pitchFamily="34" charset="0"/>
              </a:rPr>
              <a:t> = 0		- F</a:t>
            </a:r>
            <a:r>
              <a:rPr lang="id-ID" sz="2400" baseline="-25000" dirty="0" smtClean="0">
                <a:latin typeface="Gill Sans MT" pitchFamily="34" charset="0"/>
              </a:rPr>
              <a:t>D</a:t>
            </a:r>
            <a:r>
              <a:rPr lang="id-ID" sz="2400" dirty="0" smtClean="0">
                <a:latin typeface="Gill Sans MT" pitchFamily="34" charset="0"/>
              </a:rPr>
              <a:t> cos 30</a:t>
            </a:r>
            <a:r>
              <a:rPr lang="id-ID" sz="2400" baseline="30000" dirty="0" smtClean="0">
                <a:latin typeface="Gill Sans MT" pitchFamily="34" charset="0"/>
              </a:rPr>
              <a:t>0 </a:t>
            </a:r>
            <a:r>
              <a:rPr lang="id-ID" sz="2400" dirty="0" smtClean="0">
                <a:latin typeface="Gill Sans MT" pitchFamily="34" charset="0"/>
              </a:rPr>
              <a:t>+ F</a:t>
            </a:r>
            <a:r>
              <a:rPr lang="id-ID" sz="2400" baseline="-25000" dirty="0" smtClean="0">
                <a:latin typeface="Gill Sans MT" pitchFamily="34" charset="0"/>
              </a:rPr>
              <a:t>B</a:t>
            </a:r>
            <a:r>
              <a:rPr lang="id-ID" sz="2400" dirty="0" smtClean="0">
                <a:latin typeface="Gill Sans MT" pitchFamily="34" charset="0"/>
              </a:rPr>
              <a:t> 	= 0</a:t>
            </a:r>
          </a:p>
          <a:p>
            <a:r>
              <a:rPr lang="id-ID" sz="2400" dirty="0" smtClean="0">
                <a:latin typeface="Gill Sans MT" pitchFamily="34" charset="0"/>
              </a:rPr>
              <a:t> </a:t>
            </a:r>
          </a:p>
          <a:p>
            <a:r>
              <a:rPr lang="el-GR" sz="2400" dirty="0" smtClean="0">
                <a:latin typeface="Constantia"/>
              </a:rPr>
              <a:t>Σ</a:t>
            </a:r>
            <a:r>
              <a:rPr lang="id-ID" sz="2400" dirty="0" smtClean="0">
                <a:latin typeface="Gill Sans MT" pitchFamily="34" charset="0"/>
              </a:rPr>
              <a:t>F</a:t>
            </a:r>
            <a:r>
              <a:rPr lang="id-ID" sz="2400" baseline="-25000" dirty="0" smtClean="0">
                <a:latin typeface="Gill Sans MT" pitchFamily="34" charset="0"/>
              </a:rPr>
              <a:t>z</a:t>
            </a:r>
            <a:r>
              <a:rPr lang="id-ID" sz="2400" dirty="0" smtClean="0">
                <a:latin typeface="Gill Sans MT" pitchFamily="34" charset="0"/>
              </a:rPr>
              <a:t> = 0			(3/5)F</a:t>
            </a:r>
            <a:r>
              <a:rPr lang="id-ID" sz="2400" baseline="-25000" dirty="0" smtClean="0">
                <a:latin typeface="Gill Sans MT" pitchFamily="34" charset="0"/>
              </a:rPr>
              <a:t>C</a:t>
            </a:r>
            <a:r>
              <a:rPr lang="id-ID" sz="2400" dirty="0" smtClean="0">
                <a:latin typeface="Gill Sans MT" pitchFamily="34" charset="0"/>
              </a:rPr>
              <a:t> – 90 lb	 	= 0 		</a:t>
            </a:r>
            <a:endParaRPr lang="id-ID" sz="2400" dirty="0">
              <a:latin typeface="Gill Sans M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3714752"/>
            <a:ext cx="27146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>
                <a:latin typeface="Gill Sans MT" pitchFamily="34" charset="0"/>
              </a:rPr>
              <a:t>F</a:t>
            </a:r>
            <a:r>
              <a:rPr lang="id-ID" sz="2800" baseline="-25000" dirty="0" smtClean="0">
                <a:latin typeface="Gill Sans MT" pitchFamily="34" charset="0"/>
              </a:rPr>
              <a:t>C</a:t>
            </a:r>
            <a:r>
              <a:rPr lang="id-ID" sz="2800" dirty="0" smtClean="0">
                <a:latin typeface="Gill Sans MT" pitchFamily="34" charset="0"/>
              </a:rPr>
              <a:t> 	= 150 lb</a:t>
            </a:r>
          </a:p>
          <a:p>
            <a:endParaRPr lang="id-ID" sz="2800" dirty="0" smtClean="0">
              <a:latin typeface="Gill Sans MT" pitchFamily="34" charset="0"/>
            </a:endParaRPr>
          </a:p>
          <a:p>
            <a:r>
              <a:rPr lang="id-ID" sz="2800" dirty="0" smtClean="0">
                <a:latin typeface="Gill Sans MT" pitchFamily="34" charset="0"/>
              </a:rPr>
              <a:t>F</a:t>
            </a:r>
            <a:r>
              <a:rPr lang="id-ID" sz="2800" baseline="-25000" dirty="0" smtClean="0">
                <a:latin typeface="Gill Sans MT" pitchFamily="34" charset="0"/>
              </a:rPr>
              <a:t>D</a:t>
            </a:r>
            <a:r>
              <a:rPr lang="id-ID" sz="2800" dirty="0" smtClean="0">
                <a:latin typeface="Gill Sans MT" pitchFamily="34" charset="0"/>
              </a:rPr>
              <a:t> 	= 240 lb</a:t>
            </a:r>
          </a:p>
          <a:p>
            <a:r>
              <a:rPr lang="id-ID" sz="2800" dirty="0" smtClean="0">
                <a:latin typeface="Gill Sans MT" pitchFamily="34" charset="0"/>
              </a:rPr>
              <a:t> </a:t>
            </a:r>
            <a:endParaRPr lang="id-ID" sz="2800" dirty="0" smtClean="0"/>
          </a:p>
          <a:p>
            <a:r>
              <a:rPr lang="id-ID" sz="2800" dirty="0" smtClean="0">
                <a:latin typeface="Gill Sans MT" pitchFamily="34" charset="0"/>
              </a:rPr>
              <a:t>F</a:t>
            </a:r>
            <a:r>
              <a:rPr lang="id-ID" sz="2800" baseline="-25000" dirty="0" smtClean="0">
                <a:latin typeface="Gill Sans MT" pitchFamily="34" charset="0"/>
              </a:rPr>
              <a:t>B</a:t>
            </a:r>
            <a:r>
              <a:rPr lang="id-ID" sz="2800" dirty="0" smtClean="0">
                <a:latin typeface="Gill Sans MT" pitchFamily="34" charset="0"/>
              </a:rPr>
              <a:t> 	= 208 lb </a:t>
            </a:r>
            <a:endParaRPr lang="id-ID" sz="2800" dirty="0" smtClean="0"/>
          </a:p>
          <a:p>
            <a:r>
              <a:rPr lang="id-ID" sz="2800" dirty="0" smtClean="0">
                <a:latin typeface="Gill Sans MT" pitchFamily="34" charset="0"/>
              </a:rPr>
              <a:t> 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8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1: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643050"/>
            <a:ext cx="3152815" cy="42602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628" y="1857364"/>
            <a:ext cx="3929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Berapakah berat maksimum dari mesin agar rantai tidak mendapat gaya tarik sebesar 2250 N pada rantai AB dan 2400 N pada rantai AC 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3B6848F-9A22-4197-A79B-16CF05971C6D}" type="slidenum">
              <a:rPr lang="id-ID" smtClean="0"/>
              <a:pPr/>
              <a:t>9</a:t>
            </a:fld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285852" y="571480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dirty="0" smtClean="0"/>
              <a:t>Soal 2:</a:t>
            </a:r>
            <a:endParaRPr lang="id-ID" sz="3600" dirty="0"/>
          </a:p>
        </p:txBody>
      </p:sp>
      <p:pic>
        <p:nvPicPr>
          <p:cNvPr id="6" name="Picture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541078"/>
            <a:ext cx="4584192" cy="36775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9322" y="1857364"/>
            <a:ext cx="30003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Dari gambar sistem di samping, berapakah besarnya gaya F</a:t>
            </a:r>
            <a:r>
              <a:rPr lang="id-ID" sz="2400" baseline="-25000" dirty="0" smtClean="0"/>
              <a:t>1</a:t>
            </a:r>
            <a:r>
              <a:rPr lang="id-ID" sz="2400" dirty="0" smtClean="0"/>
              <a:t>, F</a:t>
            </a:r>
            <a:r>
              <a:rPr lang="id-ID" sz="2400" baseline="-25000" dirty="0" smtClean="0"/>
              <a:t>2</a:t>
            </a:r>
            <a:r>
              <a:rPr lang="id-ID" sz="2400" dirty="0" smtClean="0"/>
              <a:t>, dan F</a:t>
            </a:r>
            <a:r>
              <a:rPr lang="id-ID" sz="2400" baseline="-25000" dirty="0" smtClean="0"/>
              <a:t>3 </a:t>
            </a:r>
            <a:r>
              <a:rPr lang="id-ID" sz="2400" dirty="0" smtClean="0"/>
              <a:t>agar sistem ini pada kondisi setimbang</a:t>
            </a:r>
          </a:p>
          <a:p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457</TotalTime>
  <Words>478</Words>
  <Application>Microsoft Office PowerPoint</Application>
  <PresentationFormat>On-screen Show (4:3)</PresentationFormat>
  <Paragraphs>92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Solstice</vt:lpstr>
      <vt:lpstr>KESETIMBANGAN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KESETIMBANGAN BENDA TEGAR</dc:title>
  <dc:creator>umum1</dc:creator>
  <cp:lastModifiedBy>umum1</cp:lastModifiedBy>
  <cp:revision>42</cp:revision>
  <dcterms:created xsi:type="dcterms:W3CDTF">2011-10-23T01:39:19Z</dcterms:created>
  <dcterms:modified xsi:type="dcterms:W3CDTF">2011-10-25T05:45:45Z</dcterms:modified>
</cp:coreProperties>
</file>