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58" r:id="rId4"/>
    <p:sldId id="292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91" r:id="rId19"/>
    <p:sldId id="294" r:id="rId20"/>
    <p:sldId id="295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93" r:id="rId38"/>
    <p:sldId id="289" r:id="rId39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4" Type="http://schemas.openxmlformats.org/officeDocument/2006/relationships/image" Target="../media/image5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11" Type="http://schemas.openxmlformats.org/officeDocument/2006/relationships/image" Target="../media/image39.wmf"/><Relationship Id="rId5" Type="http://schemas.openxmlformats.org/officeDocument/2006/relationships/image" Target="../media/image33.wmf"/><Relationship Id="rId10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6B78E46-AA37-4F22-8585-074A2EF30EFC}" type="datetimeFigureOut">
              <a:rPr lang="en-US" smtClean="0"/>
              <a:pPr/>
              <a:t>2/27/2012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7B1FA1C-2F6F-4EC7-9D85-F1F2EF38A37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5ACCAC0-8B27-43AE-A0AF-90938BF6508F}" type="datetimeFigureOut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635DE44-B15F-4278-98FC-6A46D855F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D81806-3F42-473A-ABB9-5B2771AED8E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35DE44-B15F-4278-98FC-6A46D855F623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22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26</a:t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27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E86287-9D6C-48D0-9484-388876DCE9E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28</a:t>
            </a:fld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29</a:t>
            </a:fld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30</a:t>
            </a:fld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31</a:t>
            </a:fld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32</a:t>
            </a:fld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33</a:t>
            </a:fld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34</a:t>
            </a:fld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35</a:t>
            </a:fld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36</a:t>
            </a:fld>
            <a:endParaRPr lang="en-GB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37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38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ED6086-B3C8-45BB-9212-1E11C0A5EF3F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My Documents\presentasi_tigarod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09975"/>
            <a:ext cx="457200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9AD5F-AD48-4223-91CB-0F09AFA651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1050A-01B0-41AF-9270-AED139B540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F1BB0-2804-40AB-9C73-CCECE944C5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My Documents\presentasi_tigarod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72200"/>
            <a:ext cx="965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0"/>
            <a:ext cx="87630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763000" cy="5105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44565-3F5F-4015-AA76-DE237541AD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490F3-39B3-4078-9162-7375FAF628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85800"/>
            <a:ext cx="60198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D52DD-DE92-4D86-A6D9-A51DDCFB7C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BE036-A1F6-4EAF-8B3A-D5C854C02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4D427-D9DC-4E45-AEB6-2BC65533FE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84562-4470-48E9-B4B1-84CF727807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EF12F-65FC-4228-A604-39B7C4D7A5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E3ACB-8380-434C-806F-5C1DD30919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295400"/>
            <a:ext cx="6019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2438400"/>
            <a:ext cx="8763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613525"/>
            <a:ext cx="533400" cy="244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DF1AD883-473D-4C89-A3E8-616BD5E940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29" name="Picture 6" descr="presentasi_logopoliteknik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15200" y="69850"/>
            <a:ext cx="7874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4" descr="D:\My Documents\presentasi_atmipro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135938" y="76200"/>
            <a:ext cx="93186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2" descr="D:\My Documents\presentasi_atmisurakarta_politeknik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8425" y="69850"/>
            <a:ext cx="24923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1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oleObject" Target="../embeddings/oleObject21.bin"/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15.bin"/><Relationship Id="rId12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3.bin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7.bin"/><Relationship Id="rId14" Type="http://schemas.openxmlformats.org/officeDocument/2006/relationships/oleObject" Target="../embeddings/oleObject22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21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notesSlide" Target="../notesSlides/notesSlide25.xml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notesSlide" Target="../notesSlides/notesSlide29.xml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4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notesSlide" Target="../notesSlides/notesSlide30.xml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9.bin"/><Relationship Id="rId5" Type="http://schemas.openxmlformats.org/officeDocument/2006/relationships/oleObject" Target="../embeddings/oleObject38.bin"/><Relationship Id="rId4" Type="http://schemas.openxmlformats.org/officeDocument/2006/relationships/oleObject" Target="../embeddings/oleObject37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Fisika Dasar</a:t>
            </a:r>
            <a:br>
              <a:rPr lang="en-US" smtClean="0"/>
            </a:br>
            <a:r>
              <a:rPr lang="en-US" sz="3200" smtClean="0"/>
              <a:t>Semester II</a:t>
            </a:r>
            <a:br>
              <a:rPr lang="en-US" sz="3200" smtClean="0"/>
            </a:br>
            <a:r>
              <a:rPr lang="en-US" sz="3200" smtClean="0"/>
              <a:t>TMI, TMK, TPM</a:t>
            </a:r>
            <a:endParaRPr lang="en-US" smtClean="0"/>
          </a:p>
        </p:txBody>
      </p:sp>
      <p:sp>
        <p:nvSpPr>
          <p:cNvPr id="13315" name="Subtitle 2"/>
          <p:cNvSpPr>
            <a:spLocks noGrp="1"/>
          </p:cNvSpPr>
          <p:nvPr>
            <p:ph type="subTitle" idx="1"/>
          </p:nvPr>
        </p:nvSpPr>
        <p:spPr>
          <a:xfrm>
            <a:off x="1371600" y="3962400"/>
            <a:ext cx="6400800" cy="838200"/>
          </a:xfrm>
        </p:spPr>
        <p:txBody>
          <a:bodyPr/>
          <a:lstStyle/>
          <a:p>
            <a:r>
              <a:rPr lang="en-US" smtClean="0"/>
              <a:t>Andre Sugijopranoto SJ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1.1</a:t>
            </a:r>
            <a:r>
              <a:rPr lang="en-US" dirty="0" smtClean="0"/>
              <a:t>. Momentum Linear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915400" cy="5029200"/>
          </a:xfrm>
        </p:spPr>
        <p:txBody>
          <a:bodyPr/>
          <a:lstStyle/>
          <a:p>
            <a:r>
              <a:rPr lang="en-US" dirty="0" smtClean="0"/>
              <a:t>Momentum Linear (Momentum) :</a:t>
            </a:r>
          </a:p>
          <a:p>
            <a:pPr lvl="1">
              <a:buNone/>
            </a:pPr>
            <a:r>
              <a:rPr lang="en-US" sz="2400" dirty="0" err="1" smtClean="0"/>
              <a:t>Hasil</a:t>
            </a:r>
            <a:r>
              <a:rPr lang="en-US" sz="2400" dirty="0" smtClean="0"/>
              <a:t> kali </a:t>
            </a:r>
            <a:r>
              <a:rPr lang="en-US" sz="2400" dirty="0" err="1" smtClean="0"/>
              <a:t>massa</a:t>
            </a:r>
            <a:r>
              <a:rPr lang="en-US" sz="2400" dirty="0" smtClean="0"/>
              <a:t> </a:t>
            </a:r>
            <a:r>
              <a:rPr lang="en-US" sz="2400" dirty="0" err="1" smtClean="0"/>
              <a:t>benda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kecepatannya</a:t>
            </a:r>
            <a:r>
              <a:rPr lang="en-US" sz="2400" dirty="0" smtClean="0"/>
              <a:t>.</a:t>
            </a:r>
          </a:p>
          <a:p>
            <a:pPr lvl="1">
              <a:buNone/>
            </a:pPr>
            <a:r>
              <a:rPr lang="en-US" sz="2400" dirty="0" err="1" smtClean="0">
                <a:sym typeface="Wingdings" pitchFamily="2" charset="2"/>
              </a:rPr>
              <a:t>Semakin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besar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massanya</a:t>
            </a:r>
            <a:r>
              <a:rPr lang="en-US" sz="2400" dirty="0" smtClean="0">
                <a:sym typeface="Wingdings" pitchFamily="2" charset="2"/>
              </a:rPr>
              <a:t>  momentum </a:t>
            </a:r>
            <a:r>
              <a:rPr lang="en-US" sz="2400" dirty="0" err="1" smtClean="0">
                <a:sym typeface="Wingdings" pitchFamily="2" charset="2"/>
              </a:rPr>
              <a:t>semakin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besar</a:t>
            </a:r>
            <a:endParaRPr lang="en-US" sz="2400" dirty="0" smtClean="0">
              <a:sym typeface="Wingdings" pitchFamily="2" charset="2"/>
            </a:endParaRPr>
          </a:p>
          <a:p>
            <a:pPr lvl="1">
              <a:buNone/>
            </a:pPr>
            <a:r>
              <a:rPr lang="en-US" sz="2400" dirty="0" err="1" smtClean="0">
                <a:sym typeface="Wingdings" pitchFamily="2" charset="2"/>
              </a:rPr>
              <a:t>Semakin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bergerak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cepat</a:t>
            </a:r>
            <a:r>
              <a:rPr lang="en-US" sz="2400" dirty="0" smtClean="0">
                <a:sym typeface="Wingdings" pitchFamily="2" charset="2"/>
              </a:rPr>
              <a:t>  momentum </a:t>
            </a:r>
            <a:r>
              <a:rPr lang="en-US" sz="2400" dirty="0" err="1" smtClean="0">
                <a:sym typeface="Wingdings" pitchFamily="2" charset="2"/>
              </a:rPr>
              <a:t>semakin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besar</a:t>
            </a:r>
            <a:endParaRPr lang="en-US" sz="2400" dirty="0" smtClean="0">
              <a:sym typeface="Wingdings" pitchFamily="2" charset="2"/>
            </a:endParaRPr>
          </a:p>
          <a:p>
            <a:pPr lvl="1">
              <a:buNone/>
            </a:pPr>
            <a:r>
              <a:rPr lang="en-US" sz="2400" dirty="0" err="1" smtClean="0"/>
              <a:t>Karena</a:t>
            </a:r>
            <a:r>
              <a:rPr lang="en-US" sz="2400" dirty="0" smtClean="0"/>
              <a:t> </a:t>
            </a:r>
            <a:r>
              <a:rPr lang="en-US" sz="2400" dirty="0" err="1" smtClean="0"/>
              <a:t>kecepatan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suatu</a:t>
            </a:r>
            <a:r>
              <a:rPr lang="en-US" sz="2400" dirty="0" smtClean="0"/>
              <a:t> </a:t>
            </a:r>
            <a:r>
              <a:rPr lang="en-US" sz="2400" dirty="0" err="1" smtClean="0"/>
              <a:t>vektor</a:t>
            </a:r>
            <a:r>
              <a:rPr lang="en-US" sz="2400" dirty="0" smtClean="0"/>
              <a:t>, </a:t>
            </a:r>
            <a:r>
              <a:rPr lang="en-US" sz="2400" dirty="0" err="1" smtClean="0"/>
              <a:t>maka</a:t>
            </a:r>
            <a:r>
              <a:rPr lang="en-US" sz="2400" dirty="0" smtClean="0"/>
              <a:t> momentum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suatu</a:t>
            </a:r>
            <a:r>
              <a:rPr lang="en-US" sz="2400" dirty="0" smtClean="0"/>
              <a:t> </a:t>
            </a:r>
            <a:r>
              <a:rPr lang="en-US" sz="2400" dirty="0" err="1" smtClean="0"/>
              <a:t>vektor</a:t>
            </a:r>
            <a:endParaRPr lang="en-US" sz="2400" dirty="0" smtClean="0"/>
          </a:p>
          <a:p>
            <a:pPr lvl="1">
              <a:buNone/>
            </a:pPr>
            <a:r>
              <a:rPr lang="en-US" sz="2400" dirty="0" err="1" smtClean="0"/>
              <a:t>Arah</a:t>
            </a:r>
            <a:r>
              <a:rPr lang="en-US" sz="2400" dirty="0" smtClean="0"/>
              <a:t> momentum = </a:t>
            </a:r>
            <a:r>
              <a:rPr lang="en-US" sz="2400" dirty="0" err="1" smtClean="0"/>
              <a:t>arah</a:t>
            </a:r>
            <a:r>
              <a:rPr lang="en-US" sz="2400" dirty="0" smtClean="0"/>
              <a:t> </a:t>
            </a:r>
            <a:r>
              <a:rPr lang="en-US" sz="2400" dirty="0" err="1" smtClean="0"/>
              <a:t>kecepatan</a:t>
            </a:r>
            <a:endParaRPr lang="en-US" sz="2400" dirty="0" smtClean="0"/>
          </a:p>
          <a:p>
            <a:pPr lvl="1">
              <a:buNone/>
            </a:pPr>
            <a:r>
              <a:rPr lang="en-US" sz="2400" dirty="0" err="1" smtClean="0"/>
              <a:t>Satuan</a:t>
            </a:r>
            <a:r>
              <a:rPr lang="en-US" sz="2400" dirty="0" smtClean="0"/>
              <a:t> (SI) = kg</a:t>
            </a:r>
            <a:r>
              <a:rPr lang="en-US" sz="2400" smtClean="0"/>
              <a:t>. m/s</a:t>
            </a:r>
          </a:p>
          <a:p>
            <a:pPr lvl="1">
              <a:buNone/>
            </a:pPr>
            <a:r>
              <a:rPr lang="en-US" sz="2400" smtClean="0"/>
              <a:t>Rumus Momentum dipakai untuk menganalisa situasi di mana gaya tidak diketahui dan arah gerak tidak beraturan</a:t>
            </a:r>
            <a:endParaRPr lang="en-US" sz="2400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29400" y="1981200"/>
            <a:ext cx="1295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lvl="1"/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P </a:t>
            </a:r>
            <a:r>
              <a:rPr lang="en-US" sz="2400" smtClean="0">
                <a:solidFill>
                  <a:schemeClr val="bg1"/>
                </a:solidFill>
                <a:latin typeface="Calibri" pitchFamily="34" charset="0"/>
              </a:rPr>
              <a:t>=  m.v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1.1</a:t>
            </a:r>
            <a:r>
              <a:rPr lang="en-US" sz="1800" i="1" dirty="0" smtClean="0"/>
              <a:t>. Momentum Linear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410200"/>
          </a:xfrm>
        </p:spPr>
        <p:txBody>
          <a:bodyPr/>
          <a:lstStyle/>
          <a:p>
            <a:pPr>
              <a:buNone/>
            </a:pPr>
            <a:r>
              <a:rPr lang="en-US" smtClean="0"/>
              <a:t>Hukum Newton II :   F = m. a</a:t>
            </a:r>
          </a:p>
          <a:p>
            <a:pPr>
              <a:buNone/>
            </a:pPr>
            <a:r>
              <a:rPr lang="en-US" smtClean="0"/>
              <a:t>∑ F = m.        =                    =                   =</a:t>
            </a:r>
          </a:p>
          <a:p>
            <a:endParaRPr lang="en-US" smtClean="0"/>
          </a:p>
          <a:p>
            <a:pPr marL="342900" lvl="1" indent="-342900">
              <a:buFont typeface="Arial" charset="0"/>
              <a:buChar char="•"/>
            </a:pPr>
            <a:r>
              <a:rPr lang="en-US" sz="2400" smtClean="0"/>
              <a:t>Laju perubahan momentum sebuah benda sebanding dengan gaya total yang dikenakan padanya</a:t>
            </a:r>
          </a:p>
          <a:p>
            <a:r>
              <a:rPr lang="en-US" smtClean="0"/>
              <a:t>Gaya </a:t>
            </a:r>
            <a:r>
              <a:rPr lang="en-US" dirty="0" err="1" smtClean="0"/>
              <a:t>diperlukan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mengubah</a:t>
            </a:r>
            <a:r>
              <a:rPr lang="en-US" dirty="0" smtClean="0"/>
              <a:t> momentum </a:t>
            </a:r>
            <a:r>
              <a:rPr lang="en-US" dirty="0" err="1" smtClean="0"/>
              <a:t>benda</a:t>
            </a:r>
            <a:endParaRPr lang="en-US" dirty="0" smtClean="0"/>
          </a:p>
          <a:p>
            <a:pPr lvl="1"/>
            <a:r>
              <a:rPr lang="en-US" dirty="0" err="1" smtClean="0"/>
              <a:t>Menambah</a:t>
            </a:r>
            <a:r>
              <a:rPr lang="en-US" dirty="0" smtClean="0"/>
              <a:t> / </a:t>
            </a:r>
            <a:r>
              <a:rPr lang="en-US" dirty="0" err="1" smtClean="0"/>
              <a:t>mengurangi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 momentum</a:t>
            </a:r>
          </a:p>
          <a:p>
            <a:pPr lvl="1"/>
            <a:r>
              <a:rPr lang="en-US" dirty="0" err="1" smtClean="0"/>
              <a:t>Mengubah</a:t>
            </a:r>
            <a:r>
              <a:rPr lang="en-US" dirty="0" smtClean="0"/>
              <a:t> </a:t>
            </a:r>
            <a:r>
              <a:rPr lang="en-US" dirty="0" err="1" smtClean="0"/>
              <a:t>arahnya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marL="465138" lvl="1" indent="-7938">
              <a:buNone/>
            </a:pPr>
            <a:endParaRPr lang="en-US" sz="2400" dirty="0" smtClean="0"/>
          </a:p>
          <a:p>
            <a:pPr marL="465138" lvl="1" indent="-7938">
              <a:buNone/>
            </a:pPr>
            <a:endParaRPr lang="en-US" sz="24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105400" y="1524000"/>
          <a:ext cx="393700" cy="533400"/>
        </p:xfrm>
        <a:graphic>
          <a:graphicData uri="http://schemas.openxmlformats.org/presentationml/2006/ole">
            <p:oleObj spid="_x0000_s2050" name="Equation" r:id="rId4" imgW="393480" imgH="533160" progId="Equation.3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3657600" y="1536700"/>
          <a:ext cx="1092200" cy="520700"/>
        </p:xfrm>
        <a:graphic>
          <a:graphicData uri="http://schemas.openxmlformats.org/presentationml/2006/ole">
            <p:oleObj spid="_x0000_s2051" name="Equation" r:id="rId5" imgW="1091880" imgH="520560" progId="Equation.3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2133600" y="1524000"/>
          <a:ext cx="1028700" cy="584200"/>
        </p:xfrm>
        <a:graphic>
          <a:graphicData uri="http://schemas.openxmlformats.org/presentationml/2006/ole">
            <p:oleObj spid="_x0000_s2052" name="Equation" r:id="rId6" imgW="1028520" imgH="583920" progId="Equation.3">
              <p:embed/>
            </p:oleObj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1371600" y="1600200"/>
          <a:ext cx="381000" cy="520700"/>
        </p:xfrm>
        <a:graphic>
          <a:graphicData uri="http://schemas.openxmlformats.org/presentationml/2006/ole">
            <p:oleObj spid="_x0000_s2053" name="Equation" r:id="rId7" imgW="380880" imgH="52056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1.1</a:t>
            </a:r>
            <a:r>
              <a:rPr lang="en-US" sz="1800" i="1" dirty="0" smtClean="0"/>
              <a:t>. Momentum Linear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915400" cy="5486400"/>
          </a:xfrm>
        </p:spPr>
        <p:txBody>
          <a:bodyPr/>
          <a:lstStyle/>
          <a:p>
            <a:r>
              <a:rPr lang="en-US" dirty="0" err="1" smtClean="0"/>
              <a:t>Soal</a:t>
            </a:r>
            <a:r>
              <a:rPr lang="en-US" dirty="0" smtClean="0"/>
              <a:t>:</a:t>
            </a:r>
          </a:p>
          <a:p>
            <a:pPr marL="0" indent="4763">
              <a:spcBef>
                <a:spcPts val="0"/>
              </a:spcBef>
              <a:buNone/>
            </a:pPr>
            <a:r>
              <a:rPr lang="en-US" dirty="0" err="1" smtClean="0"/>
              <a:t>Seorang</a:t>
            </a:r>
            <a:r>
              <a:rPr lang="en-US" dirty="0" smtClean="0"/>
              <a:t> </a:t>
            </a:r>
            <a:r>
              <a:rPr lang="en-US" dirty="0" err="1" smtClean="0"/>
              <a:t>pemain</a:t>
            </a:r>
            <a:r>
              <a:rPr lang="en-US" dirty="0" smtClean="0"/>
              <a:t> </a:t>
            </a:r>
            <a:r>
              <a:rPr lang="en-US" dirty="0" err="1" smtClean="0"/>
              <a:t>tenis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servis</a:t>
            </a:r>
            <a:r>
              <a:rPr lang="en-US" dirty="0" smtClean="0"/>
              <a:t>. Bola yang </a:t>
            </a:r>
          </a:p>
          <a:p>
            <a:pPr marL="0" indent="4763">
              <a:spcBef>
                <a:spcPts val="0"/>
              </a:spcBef>
              <a:buNone/>
            </a:pPr>
            <a:r>
              <a:rPr lang="en-US" dirty="0" err="1" smtClean="0"/>
              <a:t>beratnya</a:t>
            </a:r>
            <a:r>
              <a:rPr lang="en-US" dirty="0" smtClean="0"/>
              <a:t> 60 gram </a:t>
            </a:r>
            <a:r>
              <a:rPr lang="en-US" dirty="0" err="1" smtClean="0"/>
              <a:t>hanya</a:t>
            </a:r>
            <a:r>
              <a:rPr lang="en-US" dirty="0" smtClean="0"/>
              <a:t> </a:t>
            </a:r>
            <a:r>
              <a:rPr lang="en-US" dirty="0" err="1" smtClean="0"/>
              <a:t>menempel</a:t>
            </a:r>
            <a:r>
              <a:rPr lang="en-US" dirty="0" smtClean="0"/>
              <a:t> 4 </a:t>
            </a:r>
            <a:r>
              <a:rPr lang="en-US" dirty="0" err="1" smtClean="0"/>
              <a:t>mili</a:t>
            </a:r>
            <a:r>
              <a:rPr lang="en-US" dirty="0" smtClean="0"/>
              <a:t> </a:t>
            </a:r>
            <a:r>
              <a:rPr lang="en-US" dirty="0" err="1" smtClean="0"/>
              <a:t>detik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</a:p>
          <a:p>
            <a:pPr marL="0" indent="4763">
              <a:spcBef>
                <a:spcPts val="0"/>
              </a:spcBef>
              <a:buNone/>
            </a:pPr>
            <a:r>
              <a:rPr lang="en-US" dirty="0" err="1" smtClean="0"/>
              <a:t>senar</a:t>
            </a:r>
            <a:r>
              <a:rPr lang="en-US" dirty="0" smtClean="0"/>
              <a:t> </a:t>
            </a:r>
            <a:r>
              <a:rPr lang="en-US" dirty="0" err="1" smtClean="0"/>
              <a:t>raket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langsung</a:t>
            </a:r>
            <a:r>
              <a:rPr lang="en-US" dirty="0" smtClean="0"/>
              <a:t> </a:t>
            </a:r>
            <a:r>
              <a:rPr lang="en-US" dirty="0" err="1" smtClean="0"/>
              <a:t>melesat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</a:p>
          <a:p>
            <a:pPr marL="0" indent="4763">
              <a:spcBef>
                <a:spcPts val="0"/>
              </a:spcBef>
              <a:buNone/>
            </a:pPr>
            <a:r>
              <a:rPr lang="en-US" dirty="0" smtClean="0"/>
              <a:t>200 km/jam. </a:t>
            </a:r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yang </a:t>
            </a:r>
            <a:r>
              <a:rPr lang="en-US" dirty="0" err="1" smtClean="0"/>
              <a:t>dikenakan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</a:p>
          <a:p>
            <a:pPr marL="0" indent="4763">
              <a:spcBef>
                <a:spcPts val="0"/>
              </a:spcBef>
              <a:buNone/>
            </a:pPr>
            <a:r>
              <a:rPr lang="en-US" dirty="0" smtClean="0"/>
              <a:t>bola? Gaya </a:t>
            </a:r>
            <a:r>
              <a:rPr lang="en-US" dirty="0" err="1" smtClean="0"/>
              <a:t>gravitasi</a:t>
            </a:r>
            <a:r>
              <a:rPr lang="en-US" dirty="0" smtClean="0"/>
              <a:t> bola </a:t>
            </a:r>
            <a:r>
              <a:rPr lang="en-US" err="1" smtClean="0"/>
              <a:t>diabaikan</a:t>
            </a:r>
            <a:r>
              <a:rPr lang="en-US" smtClean="0"/>
              <a:t>.</a:t>
            </a:r>
            <a:endParaRPr lang="en-US" dirty="0" smtClean="0"/>
          </a:p>
          <a:p>
            <a:pPr marL="0" indent="4763">
              <a:spcAft>
                <a:spcPts val="1200"/>
              </a:spcAft>
              <a:buNone/>
            </a:pPr>
            <a:r>
              <a:rPr lang="en-US" dirty="0" err="1" smtClean="0"/>
              <a:t>Sesaat</a:t>
            </a:r>
            <a:r>
              <a:rPr lang="en-US" dirty="0" smtClean="0"/>
              <a:t> </a:t>
            </a:r>
            <a:r>
              <a:rPr lang="en-US" dirty="0" err="1" smtClean="0"/>
              <a:t>sebelum</a:t>
            </a:r>
            <a:r>
              <a:rPr lang="en-US" dirty="0" smtClean="0"/>
              <a:t> bola </a:t>
            </a:r>
            <a:r>
              <a:rPr lang="en-US" dirty="0" err="1" smtClean="0"/>
              <a:t>mengenai</a:t>
            </a:r>
            <a:r>
              <a:rPr lang="en-US" dirty="0" smtClean="0"/>
              <a:t> </a:t>
            </a:r>
            <a:r>
              <a:rPr lang="en-US" dirty="0" err="1" smtClean="0"/>
              <a:t>senar</a:t>
            </a:r>
            <a:r>
              <a:rPr lang="en-US" dirty="0" smtClean="0"/>
              <a:t> </a:t>
            </a:r>
            <a:r>
              <a:rPr lang="en-US" dirty="0" err="1" smtClean="0"/>
              <a:t>raket</a:t>
            </a:r>
            <a:r>
              <a:rPr lang="en-US" dirty="0" smtClean="0"/>
              <a:t>, </a:t>
            </a:r>
            <a:r>
              <a:rPr lang="en-US" dirty="0" err="1" smtClean="0"/>
              <a:t>kecepatan</a:t>
            </a:r>
            <a:r>
              <a:rPr lang="en-US" dirty="0" smtClean="0"/>
              <a:t> bola </a:t>
            </a:r>
            <a:r>
              <a:rPr lang="en-US" dirty="0" err="1" smtClean="0"/>
              <a:t>dianggap</a:t>
            </a:r>
            <a:r>
              <a:rPr lang="en-US" dirty="0" smtClean="0"/>
              <a:t> </a:t>
            </a:r>
            <a:r>
              <a:rPr lang="en-US" smtClean="0"/>
              <a:t>=  0 </a:t>
            </a:r>
            <a:r>
              <a:rPr lang="en-US" dirty="0" smtClean="0">
                <a:sym typeface="Wingdings" pitchFamily="2" charset="2"/>
              </a:rPr>
              <a:t> v</a:t>
            </a:r>
            <a:r>
              <a:rPr lang="en-US" baseline="-25000" dirty="0" smtClean="0">
                <a:sym typeface="Wingdings" pitchFamily="2" charset="2"/>
              </a:rPr>
              <a:t>1 </a:t>
            </a:r>
            <a:r>
              <a:rPr lang="en-US" smtClean="0"/>
              <a:t>=  0  </a:t>
            </a:r>
          </a:p>
          <a:p>
            <a:pPr marL="0" indent="4763">
              <a:spcAft>
                <a:spcPts val="1200"/>
              </a:spcAft>
              <a:buNone/>
            </a:pPr>
            <a:r>
              <a:rPr lang="en-US" smtClean="0">
                <a:sym typeface="Wingdings" pitchFamily="2" charset="2"/>
              </a:rPr>
              <a:t>v</a:t>
            </a:r>
            <a:r>
              <a:rPr lang="en-US" baseline="-25000" smtClean="0">
                <a:sym typeface="Wingdings" pitchFamily="2" charset="2"/>
              </a:rPr>
              <a:t>2 </a:t>
            </a:r>
            <a:r>
              <a:rPr lang="en-US" smtClean="0"/>
              <a:t>=  200 km/jam = 200x1000/3600 =  55,5556 m/s</a:t>
            </a:r>
            <a:endParaRPr lang="en-US" dirty="0" smtClean="0"/>
          </a:p>
          <a:p>
            <a:pPr indent="4763">
              <a:spcBef>
                <a:spcPts val="1200"/>
              </a:spcBef>
              <a:spcAft>
                <a:spcPts val="0"/>
              </a:spcAft>
              <a:buNone/>
            </a:pPr>
            <a:r>
              <a:rPr lang="en-US" dirty="0" smtClean="0"/>
              <a:t>F </a:t>
            </a:r>
            <a:r>
              <a:rPr lang="en-US" smtClean="0"/>
              <a:t>=          =                       =                                             =  833,4 N</a:t>
            </a:r>
          </a:p>
          <a:p>
            <a:pPr marL="0" indent="4763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mtClean="0"/>
              <a:t>Gaya </a:t>
            </a:r>
            <a:r>
              <a:rPr lang="en-US" dirty="0" err="1" smtClean="0"/>
              <a:t>sebesar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mampu</a:t>
            </a:r>
            <a:r>
              <a:rPr lang="en-US" dirty="0" smtClean="0"/>
              <a:t> </a:t>
            </a:r>
            <a:r>
              <a:rPr lang="en-US" dirty="0" err="1" smtClean="0"/>
              <a:t>mengangkat</a:t>
            </a:r>
            <a:r>
              <a:rPr lang="en-US" dirty="0" smtClean="0"/>
              <a:t> </a:t>
            </a:r>
            <a:r>
              <a:rPr lang="en-US" dirty="0" err="1" smtClean="0"/>
              <a:t>orang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berat</a:t>
            </a:r>
            <a:r>
              <a:rPr lang="en-US" dirty="0" smtClean="0"/>
              <a:t> </a:t>
            </a:r>
            <a:r>
              <a:rPr lang="en-US" dirty="0" err="1" smtClean="0"/>
              <a:t>sekitar</a:t>
            </a:r>
            <a:r>
              <a:rPr lang="en-US" dirty="0" smtClean="0"/>
              <a:t> 80 kg </a:t>
            </a:r>
          </a:p>
          <a:p>
            <a:pPr indent="4763">
              <a:buNone/>
            </a:pPr>
            <a:endParaRPr lang="en-US" baseline="-25000" dirty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1066800" y="4902200"/>
          <a:ext cx="393700" cy="711200"/>
        </p:xfrm>
        <a:graphic>
          <a:graphicData uri="http://schemas.openxmlformats.org/presentationml/2006/ole">
            <p:oleObj spid="_x0000_s3074" name="Equation" r:id="rId4" imgW="393480" imgH="711000" progId="Equation.3">
              <p:embed/>
            </p:oleObj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1968500" y="4864100"/>
          <a:ext cx="1320800" cy="774700"/>
        </p:xfrm>
        <a:graphic>
          <a:graphicData uri="http://schemas.openxmlformats.org/presentationml/2006/ole">
            <p:oleObj spid="_x0000_s3075" name="Equation" r:id="rId5" imgW="1320480" imgH="774360" progId="Equation.3">
              <p:embed/>
            </p:oleObj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3708400" y="4953000"/>
          <a:ext cx="2692400" cy="749300"/>
        </p:xfrm>
        <a:graphic>
          <a:graphicData uri="http://schemas.openxmlformats.org/presentationml/2006/ole">
            <p:oleObj spid="_x0000_s3076" name="Equation" r:id="rId6" imgW="2692080" imgH="749160" progId="Equation.3">
              <p:embed/>
            </p:oleObj>
          </a:graphicData>
        </a:graphic>
      </p:graphicFrame>
      <p:pic>
        <p:nvPicPr>
          <p:cNvPr id="8" name="Picture 7" descr="olahraga-tenis-sportama-international-1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39000" y="533400"/>
            <a:ext cx="1752600" cy="28575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8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1.1</a:t>
            </a:r>
            <a:r>
              <a:rPr lang="en-US" sz="1800" i="1" dirty="0" smtClean="0"/>
              <a:t>. Momentum Linear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3400" y="762000"/>
            <a:ext cx="4800600" cy="30480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Seorang</a:t>
            </a:r>
            <a:r>
              <a:rPr lang="en-US" dirty="0" smtClean="0"/>
              <a:t> </a:t>
            </a:r>
            <a:r>
              <a:rPr lang="en-US" dirty="0" err="1" smtClean="0"/>
              <a:t>mencuci</a:t>
            </a:r>
            <a:r>
              <a:rPr lang="en-US" dirty="0" smtClean="0"/>
              <a:t> </a:t>
            </a:r>
            <a:r>
              <a:rPr lang="en-US" dirty="0" err="1" smtClean="0"/>
              <a:t>mobil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air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selang</a:t>
            </a:r>
            <a:r>
              <a:rPr lang="en-US" dirty="0" smtClean="0"/>
              <a:t>. </a:t>
            </a:r>
            <a:r>
              <a:rPr lang="en-US" dirty="0" err="1" smtClean="0"/>
              <a:t>Kecepatan</a:t>
            </a:r>
            <a:r>
              <a:rPr lang="en-US" dirty="0" smtClean="0"/>
              <a:t> air yang </a:t>
            </a:r>
            <a:r>
              <a:rPr lang="en-US" dirty="0" err="1" smtClean="0"/>
              <a:t>keluar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selang</a:t>
            </a:r>
            <a:r>
              <a:rPr lang="en-US" dirty="0" smtClean="0"/>
              <a:t> </a:t>
            </a:r>
            <a:r>
              <a:rPr lang="en-US" err="1" smtClean="0"/>
              <a:t>adalah</a:t>
            </a:r>
            <a:r>
              <a:rPr lang="en-US" smtClean="0"/>
              <a:t> 72 </a:t>
            </a:r>
            <a:r>
              <a:rPr lang="en-US" dirty="0" smtClean="0"/>
              <a:t>km/jam. </a:t>
            </a:r>
            <a:r>
              <a:rPr lang="en-US" dirty="0" err="1" smtClean="0"/>
              <a:t>Banyaknya</a:t>
            </a:r>
            <a:r>
              <a:rPr lang="en-US" dirty="0" smtClean="0"/>
              <a:t> air yang </a:t>
            </a:r>
            <a:r>
              <a:rPr lang="en-US" dirty="0" err="1" smtClean="0"/>
              <a:t>keluar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1,5 kg /</a:t>
            </a:r>
            <a:r>
              <a:rPr lang="en-US" dirty="0" err="1" smtClean="0"/>
              <a:t>detik</a:t>
            </a:r>
            <a:r>
              <a:rPr lang="en-US" dirty="0" smtClean="0"/>
              <a:t>. </a:t>
            </a:r>
            <a:r>
              <a:rPr lang="en-US" dirty="0" err="1" smtClean="0"/>
              <a:t>Dianggap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air yang </a:t>
            </a:r>
            <a:r>
              <a:rPr lang="en-US" dirty="0" err="1" smtClean="0"/>
              <a:t>berbalik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badan</a:t>
            </a:r>
            <a:r>
              <a:rPr lang="en-US" dirty="0" smtClean="0"/>
              <a:t> </a:t>
            </a:r>
            <a:r>
              <a:rPr lang="en-US" dirty="0" err="1" smtClean="0"/>
              <a:t>mobil</a:t>
            </a:r>
            <a:r>
              <a:rPr lang="en-US" dirty="0" smtClean="0"/>
              <a:t>. </a:t>
            </a:r>
            <a:r>
              <a:rPr lang="en-US" dirty="0" err="1" smtClean="0"/>
              <a:t>Berapakah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yang </a:t>
            </a:r>
            <a:r>
              <a:rPr lang="en-US" dirty="0" err="1" smtClean="0"/>
              <a:t>dikenakan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badan</a:t>
            </a:r>
            <a:r>
              <a:rPr lang="en-US" dirty="0" smtClean="0"/>
              <a:t> </a:t>
            </a:r>
            <a:r>
              <a:rPr lang="en-US" dirty="0" err="1" smtClean="0"/>
              <a:t>mobil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6200"/>
            <a:ext cx="4295775" cy="2857500"/>
          </a:xfrm>
          <a:prstGeom prst="rect">
            <a:avLst/>
          </a:prstGeom>
          <a:noFill/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228600" y="3733800"/>
            <a:ext cx="8915400" cy="2743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Setiap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detik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, </a:t>
            </a:r>
            <a:r>
              <a:rPr kumimoji="0" lang="en-US" sz="2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ada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air </a:t>
            </a:r>
            <a:r>
              <a:rPr kumimoji="0" lang="en-US" sz="2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seberat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1,5 kg </a:t>
            </a:r>
            <a:r>
              <a:rPr kumimoji="0" lang="en-US" sz="2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keluar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dari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200" b="0" i="0" u="none" strike="noStrike" kern="0" cap="none" spc="0" normalizeH="0" baseline="0" noProof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selang</a:t>
            </a:r>
            <a:r>
              <a:rPr kumimoji="0" lang="en-US" sz="22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200" kern="0" smtClean="0">
                <a:solidFill>
                  <a:schemeClr val="bg1"/>
                </a:solidFill>
                <a:latin typeface="Calibri" pitchFamily="34" charset="0"/>
              </a:rPr>
              <a:t>Kecepatan air keluar dari selang = 72 km/jam = 72x1000/3600 =  20 m/s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200" kern="0" dirty="0" smtClean="0">
                <a:solidFill>
                  <a:schemeClr val="bg1"/>
                </a:solidFill>
                <a:latin typeface="Calibri" pitchFamily="34" charset="0"/>
              </a:rPr>
              <a:t>Momentum </a:t>
            </a:r>
            <a:r>
              <a:rPr lang="en-US" sz="2200" kern="0" smtClean="0">
                <a:solidFill>
                  <a:schemeClr val="bg1"/>
                </a:solidFill>
                <a:latin typeface="Calibri" pitchFamily="34" charset="0"/>
              </a:rPr>
              <a:t>=  P =  m.v =  1,5. 20  =  30 </a:t>
            </a:r>
            <a:r>
              <a:rPr lang="en-US" sz="2200" kern="0" dirty="0" smtClean="0">
                <a:solidFill>
                  <a:schemeClr val="bg1"/>
                </a:solidFill>
                <a:latin typeface="Calibri" pitchFamily="34" charset="0"/>
              </a:rPr>
              <a:t>kg m/s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Di </a:t>
            </a:r>
            <a:r>
              <a:rPr kumimoji="0" lang="en-US" sz="2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dinding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badan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2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mobil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, air </a:t>
            </a:r>
            <a:r>
              <a:rPr kumimoji="0" lang="en-US" sz="2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berhenti</a:t>
            </a:r>
            <a:r>
              <a:rPr lang="en-US" sz="2200" kern="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200" kern="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 v</a:t>
            </a:r>
            <a:r>
              <a:rPr lang="en-US" sz="2200" kern="0" baseline="-250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2</a:t>
            </a:r>
            <a:r>
              <a:rPr lang="en-US" sz="2200" kern="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 = 0  P</a:t>
            </a:r>
            <a:r>
              <a:rPr lang="en-US" sz="2200" kern="0" baseline="-2500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2</a:t>
            </a:r>
            <a:r>
              <a:rPr lang="en-US" sz="2200" kern="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 = 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200" kern="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F </a:t>
            </a:r>
            <a:r>
              <a:rPr lang="en-US" sz="2200" kern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=           =                     =  - 30 </a:t>
            </a:r>
            <a:r>
              <a:rPr lang="en-US" sz="2200" kern="0" dirty="0" smtClean="0">
                <a:solidFill>
                  <a:schemeClr val="bg1"/>
                </a:solidFill>
                <a:latin typeface="Calibri" pitchFamily="34" charset="0"/>
                <a:sym typeface="Wingdings" pitchFamily="2" charset="2"/>
              </a:rPr>
              <a:t>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762000" y="5486400"/>
          <a:ext cx="393700" cy="533400"/>
        </p:xfrm>
        <a:graphic>
          <a:graphicData uri="http://schemas.openxmlformats.org/presentationml/2006/ole">
            <p:oleObj spid="_x0000_s4098" name="Equation" r:id="rId5" imgW="393480" imgH="533160" progId="Equation.3">
              <p:embed/>
            </p:oleObj>
          </a:graphicData>
        </a:graphic>
      </p:graphicFrame>
      <p:graphicFrame>
        <p:nvGraphicFramePr>
          <p:cNvPr id="13317" name="Object 5"/>
          <p:cNvGraphicFramePr>
            <a:graphicFrameLocks noChangeAspect="1"/>
          </p:cNvGraphicFramePr>
          <p:nvPr/>
        </p:nvGraphicFramePr>
        <p:xfrm>
          <a:off x="1733550" y="5492750"/>
          <a:ext cx="647700" cy="520700"/>
        </p:xfrm>
        <a:graphic>
          <a:graphicData uri="http://schemas.openxmlformats.org/presentationml/2006/ole">
            <p:oleObj spid="_x0000_s4099" name="Equation" r:id="rId6" imgW="647640" imgH="52056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09600" y="1295400"/>
            <a:ext cx="8153400" cy="381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1.2</a:t>
            </a:r>
            <a:r>
              <a:rPr lang="en-US" dirty="0" smtClean="0"/>
              <a:t>. </a:t>
            </a:r>
            <a:r>
              <a:rPr lang="en-US" dirty="0" err="1" smtClean="0"/>
              <a:t>Hukum</a:t>
            </a:r>
            <a:r>
              <a:rPr lang="en-US" dirty="0" smtClean="0"/>
              <a:t> </a:t>
            </a:r>
            <a:r>
              <a:rPr lang="en-US" dirty="0" err="1" smtClean="0"/>
              <a:t>Kekekalan</a:t>
            </a:r>
            <a:r>
              <a:rPr lang="en-US" dirty="0" smtClean="0"/>
              <a:t> Momentum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382000" cy="1447800"/>
          </a:xfrm>
        </p:spPr>
        <p:txBody>
          <a:bodyPr/>
          <a:lstStyle/>
          <a:p>
            <a:pPr marL="114300" indent="-114300">
              <a:buNone/>
            </a:pPr>
            <a:r>
              <a:rPr lang="en-US" smtClean="0"/>
              <a:t>Momentum total sistem benda-benda yang terisolasi terus tetap.</a:t>
            </a:r>
          </a:p>
          <a:p>
            <a:pPr marL="347663" lvl="1" indent="-7938">
              <a:spcBef>
                <a:spcPts val="0"/>
              </a:spcBef>
              <a:buNone/>
            </a:pPr>
            <a:endParaRPr lang="en-US" dirty="0" smtClean="0"/>
          </a:p>
          <a:p>
            <a:pPr marL="347663" lvl="1" indent="-7938">
              <a:spcBef>
                <a:spcPts val="0"/>
              </a:spcBef>
              <a:buNone/>
            </a:pPr>
            <a:r>
              <a:rPr lang="en-US" dirty="0" err="1" smtClean="0"/>
              <a:t>Apabila</a:t>
            </a:r>
            <a:r>
              <a:rPr lang="en-US" dirty="0" smtClean="0"/>
              <a:t> bola no. 8 </a:t>
            </a:r>
            <a:r>
              <a:rPr lang="en-US" dirty="0" err="1" smtClean="0"/>
              <a:t>dan</a:t>
            </a:r>
            <a:r>
              <a:rPr lang="en-US" dirty="0" smtClean="0"/>
              <a:t> no. 9 </a:t>
            </a:r>
            <a:r>
              <a:rPr lang="en-US" dirty="0" err="1" smtClean="0"/>
              <a:t>bertumbukan</a:t>
            </a:r>
            <a:r>
              <a:rPr lang="en-US" dirty="0" smtClean="0"/>
              <a:t>, </a:t>
            </a:r>
            <a:r>
              <a:rPr lang="en-US" dirty="0" err="1" smtClean="0"/>
              <a:t>meskipun</a:t>
            </a:r>
            <a:endParaRPr lang="en-US" dirty="0" smtClean="0"/>
          </a:p>
          <a:p>
            <a:pPr marL="347663" lvl="1" indent="-7938">
              <a:spcBef>
                <a:spcPts val="0"/>
              </a:spcBef>
              <a:buNone/>
            </a:pPr>
            <a:r>
              <a:rPr lang="en-US" dirty="0" smtClean="0"/>
              <a:t>Momentum </a:t>
            </a:r>
            <a:r>
              <a:rPr lang="en-US" dirty="0" err="1" smtClean="0"/>
              <a:t>masing-masing</a:t>
            </a:r>
            <a:r>
              <a:rPr lang="en-US" dirty="0" smtClean="0"/>
              <a:t> bola </a:t>
            </a:r>
            <a:r>
              <a:rPr lang="en-US" dirty="0" err="1" smtClean="0"/>
              <a:t>berubah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</a:p>
          <a:p>
            <a:pPr marL="347663" lvl="1" indent="-7938">
              <a:spcBef>
                <a:spcPts val="0"/>
              </a:spcBef>
              <a:buNone/>
            </a:pP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, </a:t>
            </a:r>
            <a:r>
              <a:rPr lang="en-US" dirty="0" err="1" smtClean="0"/>
              <a:t>jumlah</a:t>
            </a:r>
            <a:r>
              <a:rPr lang="en-US" dirty="0" smtClean="0"/>
              <a:t> momentum </a:t>
            </a:r>
            <a:r>
              <a:rPr lang="en-US" dirty="0" err="1" smtClean="0"/>
              <a:t>tetap</a:t>
            </a:r>
            <a:r>
              <a:rPr lang="en-US" dirty="0" smtClean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, </a:t>
            </a:r>
          </a:p>
          <a:p>
            <a:pPr marL="347663" lvl="1" indent="-7938">
              <a:spcBef>
                <a:spcPts val="0"/>
              </a:spcBef>
              <a:buNone/>
            </a:pPr>
            <a:r>
              <a:rPr lang="en-US" dirty="0" err="1" smtClean="0"/>
              <a:t>baik</a:t>
            </a:r>
            <a:r>
              <a:rPr lang="en-US" dirty="0" smtClean="0"/>
              <a:t>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maupun</a:t>
            </a:r>
            <a:r>
              <a:rPr lang="en-US" dirty="0" smtClean="0"/>
              <a:t> </a:t>
            </a:r>
            <a:r>
              <a:rPr lang="en-US" dirty="0" err="1" smtClean="0"/>
              <a:t>sesudah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.</a:t>
            </a:r>
          </a:p>
        </p:txBody>
      </p:sp>
      <p:sp>
        <p:nvSpPr>
          <p:cNvPr id="14338" name="AutoShape 2" descr="data:image/jpg;base64,/9j/4AAQSkZJRgABAQAAAQABAAD/2wCEAAkGBhQSEBQUEhQVFBQWFBcUFxQUFRUXFBQVFBQWFxUWFxQXHCYeGBkjGhUVHy8gIycpLCwsFR4xNTAqNSYrLCkBCQoKDgwOGg8PGi8lHyUsKSksLCwsLSwtLC4sLCwsLCwsLCwsKSwsLCwsLCwsKSwsKSksLCwpLCksKSwsKSkpLP/AABEIAM8A8wMBIgACEQEDEQH/xAAcAAAABwEBAAAAAAAAAAAAAAAAAQIDBAUGBwj/xABFEAABAwICBwQHBQYGAAcAAAABAAIRAyEEMQUSQVFhcfAGgZGhBxMiMrHB0RRCUuHxIzNicoKSFRYkU6KyCBdDg5PC0v/EABsBAAIDAQEBAAAAAAAAAAAAAAAEAQIDBQYH/8QAMhEAAgECBAQEBQIHAAAAAAAAAAECAxEEEiExBRNBUSJhgfAVI3Gh0ZHBBhQyUmKx4f/aAAwDAQACEQMRAD8AohQShQUwUkoUl9B5aOfchiglCgpgppQpq2VEXIgoJQoKWKaUKaNAuRBQShQUoU0oU0ZkQRRRShRUoU0oU1GcCKKKUKKlCmrPQWgHYmpqNs0Xc78I+ZOwLKpWUIuUnoiUruyKUUE+dGPAk03gbyx0eMLrui9BUcO2KbADtebvPN3yFlYLiT41r4Y6ebGFQ7s4cKKUKK6zpfszRxAMtDX7HtADu/8AEOa55pPRD6FQseL5gjJw2EJ3DcQhiNFo+xlOm4lWKKMUVK1EYYm85mRhRRiipBACTrqMzAaFFH6lOB/BONChyYDHqUPUKxwmjalX92xzuQt3nIKf/lLEx+7/AObJ+KxliIRdpSS9Syi3sjP+oReoVni9GVKX7xjm8SLHvyKjaivGpdXTIsRDh0k4dTNVEQr52QQzh0k4dTixJLFOdgQfs6CmaiCtnYFWGJQYnQ1GGrXMA2GI9RO6qVqKuYBoMSgxOaqUGquYBsMSgxOaqUGquYBsMR6icDUoNVcwDYYrzsh22w2H16VaWEvJ9YAXNOyDFxEbo5KpDVG7IYbCa+rig19aq+r6tjpPs0y7WMDLI3PABI46VPlfNva/Tc3orxHV8N2jw1QexXpO5VGz4TKknSFP/cZ/e36rlGm+yWGf+2wlek2iC4VZeKjKTmgke0CSJMNINwXDYbYGpiANySocOw+Ijmp1H9GtvuMOTW56Hxna3CUh7eJojgHtc7+1slYbtN26w+KqU6dFpIDv3rhqzNtVrTeCYMmMsly0P1hMgNGbjYD6ngFGdpdjCNXWcQZk2FuGfmjlYbBzu5Nv373Id5Kx0wkBIdUK58e3VWfu+AVpoftg+q8M9XruNgGe8TuA2ngFvHiVBvW69PwYOhI1UIQmcLjWvkCQ4WcxwLXtO0FpuFLDV0YzUleLujFq24ljFtOz3ZEQKlcTNxT4b3fTx3LnendO+oDAww9xkEZgNIv4x5rQaI9KFfVGuGVOMFrj3tt5LgcT4lypcpad2RzYU3eZ09jAAAAABkBYDuSliqXpMZ9+i4fyvB+ICkt9JOG2tqj+lp+DlwliKb6jCxlF7SNU+mHAggEHMESDzCxHars8KP7Sl7n3m/hnaP4fh8Jj/SbhB/uf/H+azOm/SXQcCGio4ERBa0C/Nybw2MVGd4vTqiZVKU1uiA5ySkYWuHsa8ZOAPLgnCvZRaauhYDE8kManYUNgJ1UEuEFW5JXBqMBKASgExcgSGo4Sg1KAVbgJASoRwl06ZcQGgkkwALyVVsBAapeD0XVq/u2OdxAt/dktfoLsa1gD68Pdnqfdbz/EfLmtO1gAgCAMgMguPX4nGLtTV/PoMRot7nPafYvEn7rW83j5ShU7G4kD3Wu/lcPnC6Ggk/idby9+ppyYnKsTgKlMxUY5n8wIB5HIqnfh4r04FxVc7WgSKdalUY++5tR4JH8QXa6lMOBDgCDmCJB7isR207AurU9fBuFOq064YciRsa4+6TexlpytmtJY2OIg4VFZ9H0uQqbg7o5r2bIa6rR1Q0f4cyniG6sAV6TqjJdsLi0lwO0QVkA6bk2Ak7+7ir7SGnsU4Pw7tRr2yyo0gsqiM2lrzA7t6yuNqwNXbN+e1Z0qrw9KVnq2vQ1erE47SJdbICwAyAVe6qkvemyVzm23dlzRdlcdgGGp9vo1qoLfYNF+qWniJE9WKpn1wHkskCZbJ9oCbXG1RZRgqANN/nCvUNN1R+u9g1RUP7wtGTXPzeBs1pK32hNMtxFOfvADWHzHCxXHmPV92d0waNam77utqu/kfZ08rO/pTuDxLozs9nv+TKrDMiX220kftrmz7ga3/iHHzcUrQ2l4tKr/AEg4Ytxzz+INcP7QD5tKpdH4khyUx9PNVnfuLzoqcDreh8PUxLwykNYnwaNpcdgC6HgNAYHDubSqOp1cS5hfq1CCS0WLm0jYNnaZPFc/9FuOINYg31Ggd5JJ/wCIUPRgZh9J42tr1KgoYdoqVKjjUqve+KjiSczDdUAQLBI0KEUszRnhcLCKzNXZuu1GjcG4BpFOi9xIpluqxznATAaID+UeC47pWqWOc12bSQeYKl/5h+1aQo1nvOsGVCKYa7VogghjJIu6NZznZTA2BUmk6xr4hwZ7Re+G8STAW7opyVkb1KUbppHQuyxJwdEna0+Gs6FbNao+Cwop0mUx9xob4DPvUiV7anHLBR8hd7joEIwQo7nIgrZQJSCYD+pQUZQGoRwgAjWpAAjCNGAqgCFseyGig0etcPaPu8Bv5lY5bbRelWtaGutAAnYuBxjiFPD5aMpWctfT/ozQp5vEaoFBV9HHA5EHkU4cWuPGSkroZJZKGsFXVMWolXGwpAvJQlZw6XjamKvaFozcPGfgqTnGCvJ2+oWKT0u+jtuMoHE0GxiqTZMWNam0XYd7gLtPCNtvPOJrDWM7z5r0pjO1JcwtZaQQSc4jYvOHanC+rxNQCzSZA3Ts8UvS4hTrSdGGttb9PoS4NakNrdYgNBJJAAFySbAAb5XU+zPoupMYH4sesqG/q5IpsnYYu898cDmsZ6McIKmkaZdfUa+oB/E0Q3wLge5dm7R44DReLYNVlR1F4bUc5rQNYRBc4gCcgd5TZBQt0Noqs40mswjnZatNzA+24sOtKxfbf0d/ZmGvhy51Ee+x13U5NiD95nO445is1MLVwmGp4RjzpDXGsWh8yNYkzOrHukRlEmIK7UcOH09SpDtZmo/c6Ww/xkoA84tKeD7Rv+CbxVPUqPZnqvc2d+q4ifJEHGDtPzKvGN9wbNt20FOthqDwQazabSQMy1zQSOYN+8rCYZ3tCFZaWxlSm/UIiABPIR8lUsrHX1tsymsZOM56LXZmcI6WN52W02cM/WiQRqublI4cQtQe0eFZr1KZDHVHaz7ODnOjM535LGaI7VtY2HA94kKDpntA2pZjWjjqhIKEo7FYwlHZ6EjT/ahr3vNMQ54DXPJMlrcgBsF1f9h+zLmxiKwhxH7Np2A/eI3kZc1jcFhGe9OufIdy02hu0D6TgCSWZQbxyXawVGMZKc/QrUu1ob4I03SrBzARtSyfgu8LBEoIShtspIBKJGXjolBBIYKOESNQAYCAKCUFACH5KzpYqwVenabo5fBfN/4ug3Xg3/b+7OhhX4WWIxaX/iLh94jvKrXcFe4fRlIUNfX/AGv4TFuAHzXlMFgKmInam7JbsalJIhO0jUP3neah4jSL9rnd5Kx2kPSZUNZ9LB4f14ZMv9szqmCQ1gs2dpN9ye0D24bi9ZrmerqtElkyCMiWkgZHMHJeg+Du2lWV/fmZ8zyLjE4071AqaTjamNJYkCSPBUGJ0lxXPeBnTnlmWzXL6tpmAbrn/at3rKmsM4nxT2N0qd6raeM1y8E5tid3tAgjwXcwGCUJpmUpaB9j9NjC4ylVd7gJa/8AkeNVxjbEz3LqnpD0bUxWBb9n/aQ9tUtYZ9YzVdBbHve8DHguKVGw75jatH2b7e4jBjUaRUpf7dSSBOeq4Xbyy4LqWsyppNLYpuNq4OngcPUpVKTwXPNL1fqWjV9kuGwQTfcIuV0LT+m24Wg+s/7o9lu1zz7jRzPkCdi5/V9NDy32cM0O3uquc3wDQfNSuzPY3HaeqNr4l5pYVpIDtWAfxNoU9p2F5n+qIRoBzelSfVqQ1rn1HEnVa0uc4m5houVpuzvZlwqh1aGht9UEPdIynV9kHgXA8F3LHei6nTwzKOADKIn9qXaxfXsI9ZVALnAGTq+7fKwVfhPRPVJ/a12NbuptLvAu1QPBZSxFWEvlx9WdfB4XBThnxNW3+Kvf/T+36mTp9m8Fi3spVnV5e4NBYynILjA+8T5K8d/4ccJ93E4gcxSP/wBQugaB7HYfCXptLqkR6x5l/GNje4BXi1detVeas035JCeL/lc9sKmo+b3/AAcQ0j/4c3Af6fGNJ/DWpEf82OP/AFWB7S+iXSWElzqBqsH/AKmHPrW8y0DXA4loC9WoIcmxQ8X6Nw9UOgMd4FbbRfZWo+HP9kZwc13zT3Y2hipcW6lT/cYACf5hk7vvxCwuktBVcKdV4kH3Xt91w+R4fFdzh/JkrX17P3qL1cyIGHohrQ0XgQlzKE9bUWxdkWAEaCJoQAWsjR33eSCAFBK8kTkAFBAZKONqIIwoAMJxrk0TtRPqBokmy8/x3hzxlC8P6o7efdDFCpllqSaA9tvNT6pVGzGA3BCsmYgOEjvG4rxvB5KOam973Hp9zl3Z3FjRuKr0cVLA4DVqapLXBhdqmwkhwdmMiIKqmaSa/Soq0pDKlW0iNYPGo50biZK2ensZivXB9OlSxmFNwxrWOc0xB9q+28gHcVQ09HVauL+1Yhgw9NkarHECNQQ0cADckxwC75mXONKymLbcjitLisS0s1mkEESCMjyWZxlTNK10nJIlFHpByglymYz52CjMopvK1ZFRoBOspFSGUFN0Zo91aqykz3nuDRwnM8gJPctFT6si5qPRb6Oft+ID6w/01Nw1hcetcL6k/hykjfG2R6cw+HaxjWMAa1oDQ1oAaABAAAsANyyvY7RTMPQp02CGtbA47yeJMk81rGOWLd3oWFIIIKAAggiLkAGgmH4iEw/HIAnKJpCiyowseA5pFx8wdh4qLUx6i1ccpTad0BiNNaKOHfq5sPuO3jcR+IblXrX6VcKjC123I7nbCsg5uqYNoMHuXqcHiOdDXdbiVSGVgRgpMIAbU6Zih3eKCcB4/FBRcABKlIKPmoIDejDUguhVul9NikwnwU20JH9JaWZRbJN9gWK0r2ldUJkwNwVJpLTDqriSVXlxK5dbG9IG8adtzQYDtQaboMlvDMclqsBpoPGtSeDwBuObTfyXNEbXEZGDvGfivO4jh9KvPmbS7rQZjNrQ6HjMFRe4udRh5zfSLqbjxOoRJ5quqYCi0z6ouOw1XPfHc4kLM09M1miBUd33+KKppiqc3eQVVhaq05j+34JzLsXOkMYcyYWexeILjY96TUql2ZJSFrTwsYO7d2Q5CaVESNq2NLs2yrRBaIdCzOAo6zwOK6PgqWrTAXoOH0IzUsy0F6krGLxHZKq3K60no27PubiXVKgjVGq3mT7R8BHergBW2gHe0VTiOFp0aWaPexNObk7M6Bo58BWtOss9g8QrGniF5+1hgtxWQ9cq4YhH9oQBOdWTL6yiuxCZfXQA/VrKHWrJupXUOtXQAK9dQK2NQr11VYqugB3FY6xVXUq65nbt7lFxeKhQNHY+amrvnxhdDh9TJVXmZVVeJbBqeY2EikOuSkRwK9I2JiZjo/VBOBo4f8vkEFW4DJMXJTFXEqLUxM9ddFMOeSUzGn3AcqYjcsd2qrE2WrcVm+0mCJussXFuk0i8NzII0bmEZol5gaCQQQQAEEaIBAASmUyTAUrB6LfUIgRxWu0V2eawSRJTdDCTq+SKSmkMdnNDho1nC60SAtAEBKK9DTpqnFRQs3d3AXKfosQZVfx62q00QZ8VzuKxzUNOjX7mtF+I0mGxCsaWKVTRCkNC8uxstBiUf2lVusVb6JwrHsdrmCOPmqgMOxKZfiFDr1YcRxUZ+JQBNqYhQ62IUapiVDrYlADtfEKrxWIQr4lVeKxKAI+kMVAN1S6PxX+qpAbXgeKp9N6TNWoQD7DTAG87SpHZWmXYuiNzi7+0E/JN4VfMX1RarTcYXZ0ym2/XUynD1+QQGaDj1nkLL05zA9cbQO9BIL46CCiwFEDCUb9dD9EUfT5/NH145p8BU9d6ar4cOF0sGM/z6+iMjru/NAGYx/ZgmSqWvoJ4NgugTu/JF6obesuu5I1MDSnrsaKo0c5Gi6n4SnKehKp+6uhGiNwQFEDYsVw2HVstzWYvDdlXuN8ld4PssxpGtcq6Dh111KPrkmaeEpQ2X6lHNsao4ZrAAAAnmjrrq6I8Uo9fomtigU9ZoH5/mjA666ulMZPeouAGtlT9HDVM8pTVKlv+t/0ScfixSFony5JavBVYOHctF2dzQ6L0lTrCab2vAsYzB4g3CsmhcdoaRNCsKtAxew2FpN2u3jZ3TuXVNDaWbiKLajLA5ja1w95p5fReOkssnF7nZr4fJFVIO8WTyEnWhKlIcVUVGnqPUCkPUaoosBGqhQqwUyqoVZFgIGIVNpN8MeRsaT4BXGIVTjQCCDkQR4qUgT1MC1q2XYHAk1H1Is1uqD/E78h5qg/wkh0TN7ATJ3CF0XQmjvUUWsi+bv5jEjjFh/Supw+leWbsWxlZSVkWMDrxskSZ6+W2EbD+nzhAu7+t/Xeu2cwLuPcbIIEgbPJBSBSC56yuEX5/K48ke1Jm2zqw8PmnQDd14x8ihPz+AyQ1UAfr4oAU0dd4GfigevD9ElwnrhZK1o6vmEAH18Pz8URy6y6KOPh8s/NJJ7uUbT14IAB6zRgIg2edviNnf4BKPXxzUAFO+1/iMkOHLzSmUv164SnadKNnWxRcA6dOet+al0qO0dWRUWD5dTtv5hPHZ+m7j14rKUgG69YMbO7r4wsHp7SxcSAtJp/HBrYyt18QudY3ES4pPF1eXGy3ZrTjcdGNvBsN+47428Qt76Oa1Rj6jXA+qc0PDhdhcDHsuyMgn+1cyVtoDtJUwrvZ9phN2HLmNxXnasM8s3U6NPESjTdLo/sd3bWlAvWU0L2rpV2+w6+1ps4cx81dNxnFLvTcxJr3KPUcmnYlM1MSgkOq5Qa7kqriVBxGLCkgaxD1UYuqnMbpEBU1XHEu4Tlv5pijRdR6FW7Gi7P6IuKzxt9gH/sfl+i0IietnDPb1KqdD6S1mgHkN9/mrYeXftH5r0cKSpRyoTk23qB3WR3ddyQJ6nr9E4T8OECOMdT3pOfDh3CMtvlbuVio2TxjrkiTzWGLTHAn5IK+ZAUM7uPzHOLjYj1rAd367NqBd8cuRBNuXwQA62bBbw804AbLZoAZdbvpyRF3x6yzzSqbIOzoE/LPioAIdcDt5bEThPV8t6eFLxB+U5brQnW0O+3x1Yy5G/iovYCNHf389vh4oBknjPLb+R8FLGHy8BvztlO5LNARv23MdfmozICO2j1sBOaXTw07PCLSOHNSqTMif5p3Akk/9XePFOhlhllM/qN4ddZuYEdlD9YO28eE34J4UgD+Y2TG2Dsul6lxc/OLTzHvFA1SNhFzfdOyOc3Co22Ahx7uvL9ckzVr24Cc9kztmN896S9/yjhu5ZbIyOSjVqufz/JXSAy/anEmPJY5xWo7S9dDmsuVxMc26o1T2AgggkS4dOoWkFpIIyIMEd4V/o/ttXp2cRUH8Vnf3D5hZ5GqtJ7km6oekNh99rmnuI+vknz25on7x/td9Fz1BU5cSbm2xHbans1j3fVVtXtS5/uiOZWblOUnK0KcUyGy+FUuuZPX5pUdfFQ8LUUto66yXYp2toYsstEYvVdH0t4ra4V+tF+Gydm7btXPKT4IK2ehMRrCAb5bPGeXdfMJyDvH6GUkWpfz4nOTs4IrGfHhn8eJOzLIohsnu3m2wxO7kgPhutlE5/UjJSUBqj8I/tH/AOkEfrXDI25O+iCnxAUYN/0iRAv5FAHxnwyN+aMN6zmJg/BKDcuBjO2yO6Am7gEwdctXMKQyn1suMx4lCiPM8M/ZPXNS6dLunK4jPVOfdbkquQB0aYuZyz4TI3yLXm+SWBszvsG0/kPEIw6w5EjOxibXFrO27UYbby3gXO/ZnxEBZNgHUb5gHfcAxbcd6Ty52y553kQLozVvczbIEk2N8tsg+JkIw32QdveLkQY3HbOXeqgGzgL2O02N7x3X5pDXGfLdYXjZBRtE2HhnnESNogykgjPgDFtwMW4E57kAONNhzmdlrG3O/eotV/hw+lr55bu5Lqvg7fkchmJBkgWP4iotWpE5WyjnItlsB46ytFAFVqZzG87Mv1PNRtffE8/rmPqUqq7nFgM922M7JEZ9/LMx3fRaokz3aCj7M9dfmse8XW+03TlvnkZkmSfGbcVhcQz2lxuIR8SZvTegzCNBBcw1CRoIkABGiRoAKEbUSMFAFhhnKwpnr5qswzlZUiuhRehmxye/vWl7P1tkweth29++TmsyD4dbs/H873QNX6bN3CPC9tgsn6L1sZy2NdsOV9hFjHC05nxSduZzMSDIgi8bIjq6QxwjhGyN1zOURB2bckZtnbgAQdvAXtuGWZyNzIbfn7s8p+QhGntVhzqQd0NMeJlBTfzArWUo7jfwN89wOSep0YzvzziWzxi4iU8ygdUm9vZBkSC4EwfxBLeYuNhjKC1xy55A95BWzkAhtDlB1b2gtdaYkiRDU61+Q/rjebOFgCZz8UYZG7OcrEBwnM2NpySNWwGVu6Q024e8fJUvcANyG2xif6tX2gLGYFztCUSLnMbyYMXOY/hlAVfdzIkEGAc3iLkgzBHgkuBGsNo9kixGs1rpHeG5hACwJJnOTlY/e2TY55GLDkjBO/aDaAc3GAB/JkhAkt3G4nITJvGUSY4pM5HMWznaMp1p3jI5qoCXOBHEA5A2N25e9FmnuQecwMjHG0u1bfebcXFxCNotcx7MReYMRBHcR3pqs43ytrG2+JB+E/NWAar1ovzOc5aouTF4DfNR6zot45xYRutaeCXiH2J4EHkbgxtnLvKjHPvcI3wY38Bedi0SsSIDjc2JkbxNpHK8jhrBL3xOW4RFhPk0954pLHA8bXi27fttxzR1ZgnMQZ4ib55R81YBnF0dYEeW0ZzYiSM+OSw+lsNBm2ezrqVuy6bSJ744ETbYNiodN4UOkjzud2ZF9vFKYqlngaQdmY9NurgGCVIrU9UqtxfveHwXm6jcEMrUk/am7/ii+1N3+S0mje1uFFLCsxFB1VtCj6sshpa532s19cS6LsJp+7MONyLKRo/tXo41gKuBYKc4doIa2WtY2KznhtzLyX2uQ0NNlhzZFrGT+0t6BQ+1N6BWqxHajRpcNXA2D9YuDWAv1aDGNOpOqxpqNe4suCH2IITWL7V4L1uHfQwnqvU4plYwGBzqbXlxpkjM+6BP4Uc2QWM19qbv+KH2pu/yK1X+esLVl2KwTarw8BrhE+qaaeprOcS5zmhtQEEkO9beA0BN1e29AYmlUo4d1NlLDYqgKYIHtYg4gscC0gtANYGxBEGDYI5sgsUFHSDBt8ip1LTNMfePg5Xn+e8JWLX4rCtfWhgJLGeoB+1urvIY0awaWvcy02dla9c/tRghSc2ngmB/q6jGPeA8hzqwLHuJNyKIDcpDgSD7RWscVOO1iHBMYGm6X4j/AGnrz+qs9GdqMOwgl7gd4a7h1z2b0aL7b4ZmCo4athzV9WLzqlrna+McCWk3AOIpGBBPqiCYIhtvajR+oQcANY0nNsRq60ODSJlwMua4vkn9mAAJM7R4hVi72Xv1Kummaej6QMJF6jh/7bzff7uY5n6n/wCYGC2VHZ39h8m+2xEWFvGbRncV2u0cXDUwDQ01S50tp6wYX1nta2Pwl9ERkRSg2Kz+ndK4erSoto0BSewO9Y+ADUcSZNjEZENj2bgEiFb4lV7L36leTE6AfSDhNlR0cW1R5AQguSoI+JVey+/5Dkx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9897" y="1833562"/>
            <a:ext cx="2317903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514600" y="3362742"/>
            <a:ext cx="6400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7663" lvl="1" indent="-7938">
              <a:buNone/>
            </a:pPr>
            <a:endParaRPr lang="en-US" sz="2200" dirty="0" smtClean="0">
              <a:solidFill>
                <a:schemeClr val="bg1"/>
              </a:solidFill>
              <a:latin typeface="Calibri" pitchFamily="34" charset="0"/>
            </a:endParaRPr>
          </a:p>
          <a:p>
            <a:pPr marL="347663" lvl="1" indent="-7938">
              <a:buNone/>
            </a:pPr>
            <a:r>
              <a:rPr lang="en-US" sz="2200" dirty="0" err="1" smtClean="0">
                <a:solidFill>
                  <a:schemeClr val="bg1"/>
                </a:solidFill>
                <a:latin typeface="Calibri" pitchFamily="34" charset="0"/>
              </a:rPr>
              <a:t>Sebelum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" pitchFamily="34" charset="0"/>
              </a:rPr>
              <a:t>tumbukan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, momentum bola 8 = m</a:t>
            </a:r>
            <a:r>
              <a:rPr lang="en-US" sz="2200" baseline="-25000" dirty="0" smtClean="0">
                <a:solidFill>
                  <a:schemeClr val="bg1"/>
                </a:solidFill>
                <a:latin typeface="Calibri" pitchFamily="34" charset="0"/>
              </a:rPr>
              <a:t>8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.v</a:t>
            </a:r>
            <a:r>
              <a:rPr lang="en-US" sz="2200" baseline="-25000" dirty="0" smtClean="0">
                <a:solidFill>
                  <a:schemeClr val="bg1"/>
                </a:solidFill>
                <a:latin typeface="Calibri" pitchFamily="34" charset="0"/>
              </a:rPr>
              <a:t>8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" pitchFamily="34" charset="0"/>
              </a:rPr>
              <a:t>dan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 momentum bola 9 = m</a:t>
            </a:r>
            <a:r>
              <a:rPr lang="en-US" sz="2200" baseline="-25000" dirty="0" smtClean="0">
                <a:solidFill>
                  <a:schemeClr val="bg1"/>
                </a:solidFill>
                <a:latin typeface="Calibri" pitchFamily="34" charset="0"/>
              </a:rPr>
              <a:t>9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.v</a:t>
            </a:r>
            <a:r>
              <a:rPr lang="en-US" sz="2200" baseline="-25000" dirty="0" smtClean="0">
                <a:solidFill>
                  <a:schemeClr val="bg1"/>
                </a:solidFill>
                <a:latin typeface="Calibri" pitchFamily="34" charset="0"/>
              </a:rPr>
              <a:t>9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 Momentum total = m</a:t>
            </a:r>
            <a:r>
              <a:rPr lang="en-US" sz="2200" baseline="-25000" dirty="0" smtClean="0">
                <a:solidFill>
                  <a:schemeClr val="bg1"/>
                </a:solidFill>
                <a:latin typeface="Calibri" pitchFamily="34" charset="0"/>
              </a:rPr>
              <a:t>8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.v</a:t>
            </a:r>
            <a:r>
              <a:rPr lang="en-US" sz="2200" baseline="-25000" dirty="0" smtClean="0">
                <a:solidFill>
                  <a:schemeClr val="bg1"/>
                </a:solidFill>
                <a:latin typeface="Calibri" pitchFamily="34" charset="0"/>
              </a:rPr>
              <a:t>8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  + m</a:t>
            </a:r>
            <a:r>
              <a:rPr lang="en-US" sz="2200" baseline="-25000" dirty="0" smtClean="0">
                <a:solidFill>
                  <a:schemeClr val="bg1"/>
                </a:solidFill>
                <a:latin typeface="Calibri" pitchFamily="34" charset="0"/>
              </a:rPr>
              <a:t>9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.v</a:t>
            </a:r>
            <a:r>
              <a:rPr lang="en-US" sz="2200" baseline="-25000" dirty="0" smtClean="0">
                <a:solidFill>
                  <a:schemeClr val="bg1"/>
                </a:solidFill>
                <a:latin typeface="Calibri" pitchFamily="34" charset="0"/>
              </a:rPr>
              <a:t>9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pPr marL="347663" lvl="1" indent="-7938">
              <a:buNone/>
            </a:pPr>
            <a:r>
              <a:rPr lang="en-US" sz="2200" dirty="0" err="1" smtClean="0">
                <a:solidFill>
                  <a:schemeClr val="bg1"/>
                </a:solidFill>
                <a:latin typeface="Calibri" pitchFamily="34" charset="0"/>
              </a:rPr>
              <a:t>Setelah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" pitchFamily="34" charset="0"/>
              </a:rPr>
              <a:t>tumbukan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, momentum bola 8 </a:t>
            </a:r>
            <a:r>
              <a:rPr lang="en-US" sz="2200" dirty="0" err="1" smtClean="0">
                <a:solidFill>
                  <a:schemeClr val="bg1"/>
                </a:solidFill>
                <a:latin typeface="Calibri" pitchFamily="34" charset="0"/>
              </a:rPr>
              <a:t>dan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 9 </a:t>
            </a:r>
            <a:r>
              <a:rPr lang="en-US" sz="2200" dirty="0" err="1" smtClean="0">
                <a:solidFill>
                  <a:schemeClr val="bg1"/>
                </a:solidFill>
                <a:latin typeface="Calibri" pitchFamily="34" charset="0"/>
              </a:rPr>
              <a:t>berubah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, </a:t>
            </a:r>
            <a:r>
              <a:rPr lang="en-US" sz="2200" dirty="0" err="1" smtClean="0">
                <a:solidFill>
                  <a:schemeClr val="bg1"/>
                </a:solidFill>
                <a:latin typeface="Calibri" pitchFamily="34" charset="0"/>
              </a:rPr>
              <a:t>tetapi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 momentum </a:t>
            </a:r>
            <a:r>
              <a:rPr lang="en-US" sz="2200" dirty="0" err="1" smtClean="0">
                <a:solidFill>
                  <a:schemeClr val="bg1"/>
                </a:solidFill>
                <a:latin typeface="Calibri" pitchFamily="34" charset="0"/>
              </a:rPr>
              <a:t>totalnya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" pitchFamily="34" charset="0"/>
              </a:rPr>
              <a:t>tetap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200" dirty="0" err="1" smtClean="0">
                <a:solidFill>
                  <a:schemeClr val="bg1"/>
                </a:solidFill>
                <a:latin typeface="Calibri" pitchFamily="34" charset="0"/>
              </a:rPr>
              <a:t>sama</a:t>
            </a:r>
            <a:r>
              <a:rPr lang="en-US" sz="2200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95675"/>
            <a:ext cx="28098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1.2</a:t>
            </a:r>
            <a:r>
              <a:rPr lang="en-US" sz="1800" i="1" dirty="0" smtClean="0"/>
              <a:t>. </a:t>
            </a:r>
            <a:r>
              <a:rPr lang="en-US" sz="1800" i="1" dirty="0" err="1" smtClean="0"/>
              <a:t>Hukum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Kekekalan</a:t>
            </a:r>
            <a:r>
              <a:rPr lang="en-US" sz="1800" i="1" dirty="0" smtClean="0"/>
              <a:t> Momentum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867400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err="1" smtClean="0"/>
              <a:t>Sistem</a:t>
            </a:r>
            <a:r>
              <a:rPr lang="en-US" dirty="0" smtClean="0"/>
              <a:t> = </a:t>
            </a:r>
            <a:r>
              <a:rPr lang="en-US" dirty="0" err="1" smtClean="0"/>
              <a:t>sekumpulan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yang </a:t>
            </a:r>
            <a:r>
              <a:rPr lang="en-US" dirty="0" err="1" smtClean="0"/>
              <a:t>saling</a:t>
            </a:r>
            <a:r>
              <a:rPr lang="en-US" dirty="0" smtClean="0"/>
              <a:t> </a:t>
            </a:r>
            <a:r>
              <a:rPr lang="en-US" dirty="0" err="1" smtClean="0"/>
              <a:t>berinteraksi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 lain.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terisolasi</a:t>
            </a:r>
            <a:r>
              <a:rPr lang="en-US" dirty="0" smtClean="0"/>
              <a:t> = </a:t>
            </a:r>
            <a:r>
              <a:rPr lang="en-US" dirty="0" err="1" smtClean="0"/>
              <a:t>gaya</a:t>
            </a:r>
            <a:r>
              <a:rPr lang="en-US" dirty="0" smtClean="0"/>
              <a:t> yang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yang </a:t>
            </a:r>
            <a:r>
              <a:rPr lang="en-US" dirty="0" err="1" smtClean="0"/>
              <a:t>berada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tidak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gaya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dari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luar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didesakan</a:t>
            </a:r>
            <a:endParaRPr lang="en-US" dirty="0" smtClean="0">
              <a:sym typeface="Wingdings" pitchFamily="2" charset="2"/>
            </a:endParaRPr>
          </a:p>
          <a:p>
            <a:pPr marL="342900" lvl="1" indent="-342900"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n-US" dirty="0" err="1" smtClean="0">
                <a:sym typeface="Wingdings" pitchFamily="2" charset="2"/>
              </a:rPr>
              <a:t>atau</a:t>
            </a:r>
            <a:r>
              <a:rPr lang="en-US" dirty="0" smtClean="0">
                <a:sym typeface="Wingdings" pitchFamily="2" charset="2"/>
              </a:rPr>
              <a:t> ∑F = 0</a:t>
            </a:r>
          </a:p>
          <a:p>
            <a:pPr marL="342900" lvl="1" indent="-342900"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kehidupan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sehari-hari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kekekalan</a:t>
            </a:r>
            <a:r>
              <a:rPr lang="en-US" dirty="0" smtClean="0">
                <a:sym typeface="Wingdings" pitchFamily="2" charset="2"/>
              </a:rPr>
              <a:t> momentum </a:t>
            </a:r>
            <a:r>
              <a:rPr lang="en-US" dirty="0" err="1" smtClean="0">
                <a:sym typeface="Wingdings" pitchFamily="2" charset="2"/>
              </a:rPr>
              <a:t>terjadi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apabila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waktu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terjadi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tumbukannya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sangat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cepat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gaya-gaya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ada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sangat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besar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dibandingkan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gaya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luar</a:t>
            </a:r>
            <a:r>
              <a:rPr lang="en-US" dirty="0" smtClean="0">
                <a:sym typeface="Wingdings" pitchFamily="2" charset="2"/>
              </a:rPr>
              <a:t> (</a:t>
            </a:r>
            <a:r>
              <a:rPr lang="en-US" dirty="0" err="1" smtClean="0">
                <a:sym typeface="Wingdings" pitchFamily="2" charset="2"/>
              </a:rPr>
              <a:t>misalnya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gravitasi</a:t>
            </a:r>
            <a:r>
              <a:rPr lang="en-US" dirty="0" smtClean="0">
                <a:sym typeface="Wingdings" pitchFamily="2" charset="2"/>
              </a:rPr>
              <a:t>)</a:t>
            </a:r>
          </a:p>
          <a:p>
            <a:pPr marL="342900" lvl="1" indent="-342900">
              <a:buNone/>
            </a:pPr>
            <a:endParaRPr lang="en-US" smtClean="0">
              <a:sym typeface="Wingdings" pitchFamily="2" charset="2"/>
            </a:endParaRPr>
          </a:p>
          <a:p>
            <a:pPr marL="342900" lvl="1" indent="-342900">
              <a:buNone/>
            </a:pPr>
            <a:endParaRPr lang="en-US" dirty="0" smtClean="0">
              <a:sym typeface="Wingdings" pitchFamily="2" charset="2"/>
            </a:endParaRPr>
          </a:p>
          <a:p>
            <a:pPr marL="342900" lvl="1" indent="-342900">
              <a:buNone/>
            </a:pPr>
            <a:r>
              <a:rPr lang="en-US" dirty="0" err="1" smtClean="0">
                <a:sym typeface="Wingdings" pitchFamily="2" charset="2"/>
              </a:rPr>
              <a:t>Contoh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Soal</a:t>
            </a:r>
            <a:r>
              <a:rPr lang="en-US" dirty="0" smtClean="0">
                <a:sym typeface="Wingdings" pitchFamily="2" charset="2"/>
              </a:rPr>
              <a:t>:</a:t>
            </a:r>
          </a:p>
          <a:p>
            <a:pPr marL="342900" lvl="1" indent="-342900">
              <a:spcBef>
                <a:spcPts val="0"/>
              </a:spcBef>
              <a:buNone/>
            </a:pP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kereta</a:t>
            </a:r>
            <a:r>
              <a:rPr lang="en-US" dirty="0" smtClean="0"/>
              <a:t> </a:t>
            </a:r>
            <a:r>
              <a:rPr lang="en-US" dirty="0" err="1" smtClean="0"/>
              <a:t>seberat</a:t>
            </a:r>
            <a:r>
              <a:rPr lang="en-US" dirty="0" smtClean="0"/>
              <a:t> 10 ton </a:t>
            </a:r>
            <a:r>
              <a:rPr lang="en-US" dirty="0" err="1" smtClean="0"/>
              <a:t>berjalan</a:t>
            </a:r>
            <a:endParaRPr lang="en-US" dirty="0" smtClean="0"/>
          </a:p>
          <a:p>
            <a:pPr marL="342900" lvl="1" indent="-342900">
              <a:spcBef>
                <a:spcPts val="0"/>
              </a:spcBef>
              <a:buNone/>
            </a:pP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90 km/jam.</a:t>
            </a:r>
          </a:p>
          <a:p>
            <a:pPr marL="342900" lvl="1" indent="-342900">
              <a:spcBef>
                <a:spcPts val="0"/>
              </a:spcBef>
              <a:buNone/>
            </a:pPr>
            <a:r>
              <a:rPr lang="en-US" dirty="0" err="1" smtClean="0"/>
              <a:t>Kereta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menabrak</a:t>
            </a:r>
            <a:r>
              <a:rPr lang="en-US" dirty="0" smtClean="0"/>
              <a:t> </a:t>
            </a:r>
            <a:r>
              <a:rPr lang="en-US" dirty="0" err="1" smtClean="0"/>
              <a:t>kereta</a:t>
            </a:r>
            <a:r>
              <a:rPr lang="en-US" dirty="0" smtClean="0"/>
              <a:t> lain  </a:t>
            </a:r>
          </a:p>
          <a:p>
            <a:pPr marL="342900" lvl="1" indent="-342900">
              <a:spcBef>
                <a:spcPts val="0"/>
              </a:spcBef>
              <a:buNone/>
            </a:pPr>
            <a:r>
              <a:rPr lang="en-US" dirty="0" smtClean="0"/>
              <a:t>yang </a:t>
            </a:r>
            <a:r>
              <a:rPr lang="en-US" dirty="0" err="1" smtClean="0"/>
              <a:t>beratnya</a:t>
            </a:r>
            <a:r>
              <a:rPr lang="en-US" dirty="0" smtClean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sedang</a:t>
            </a:r>
            <a:r>
              <a:rPr lang="en-US" dirty="0" smtClean="0"/>
              <a:t> 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dirty="0" err="1" smtClean="0"/>
              <a:t>berhenti</a:t>
            </a:r>
            <a:r>
              <a:rPr lang="en-US" dirty="0" smtClean="0"/>
              <a:t>.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tabrakan</a:t>
            </a:r>
            <a:r>
              <a:rPr lang="en-US" dirty="0" smtClean="0"/>
              <a:t>, </a:t>
            </a:r>
            <a:r>
              <a:rPr lang="en-US" dirty="0" err="1" smtClean="0"/>
              <a:t>kedua</a:t>
            </a:r>
            <a:r>
              <a:rPr lang="en-US" dirty="0" smtClean="0"/>
              <a:t> </a:t>
            </a:r>
            <a:r>
              <a:rPr lang="en-US" dirty="0" err="1" smtClean="0"/>
              <a:t>kereta</a:t>
            </a:r>
            <a:r>
              <a:rPr lang="en-US" dirty="0" smtClean="0"/>
              <a:t> </a:t>
            </a:r>
            <a:r>
              <a:rPr lang="en-US" dirty="0" err="1" smtClean="0"/>
              <a:t>menempel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. </a:t>
            </a:r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kedua</a:t>
            </a:r>
            <a:r>
              <a:rPr lang="en-US" dirty="0" smtClean="0"/>
              <a:t> </a:t>
            </a:r>
            <a:r>
              <a:rPr lang="en-US" dirty="0" err="1" smtClean="0"/>
              <a:t>kereta</a:t>
            </a:r>
            <a:r>
              <a:rPr lang="en-US" dirty="0" smtClean="0"/>
              <a:t> yang </a:t>
            </a:r>
            <a:r>
              <a:rPr lang="en-US" dirty="0" err="1" smtClean="0"/>
              <a:t>saling</a:t>
            </a:r>
            <a:r>
              <a:rPr lang="en-US" dirty="0" smtClean="0"/>
              <a:t> </a:t>
            </a:r>
            <a:r>
              <a:rPr lang="en-US" dirty="0" err="1" smtClean="0"/>
              <a:t>menempel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?</a:t>
            </a:r>
          </a:p>
          <a:p>
            <a:endParaRPr lang="en-US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429000"/>
            <a:ext cx="4724400" cy="2217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1.2</a:t>
            </a:r>
            <a:r>
              <a:rPr lang="en-US" sz="1800" i="1" dirty="0" smtClean="0"/>
              <a:t>. </a:t>
            </a:r>
            <a:r>
              <a:rPr lang="en-US" sz="1800" i="1" dirty="0" err="1" smtClean="0"/>
              <a:t>Hukum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Kekekalan</a:t>
            </a:r>
            <a:r>
              <a:rPr lang="en-US" sz="1800" i="1" dirty="0" smtClean="0"/>
              <a:t> Momentum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410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1</a:t>
            </a:r>
            <a:r>
              <a:rPr lang="en-US" dirty="0" smtClean="0"/>
              <a:t> = m</a:t>
            </a:r>
            <a:r>
              <a:rPr lang="en-US" baseline="-25000" dirty="0" smtClean="0"/>
              <a:t>2</a:t>
            </a:r>
            <a:r>
              <a:rPr lang="en-US" dirty="0" smtClean="0"/>
              <a:t> = 10.000 kg	v</a:t>
            </a:r>
            <a:r>
              <a:rPr lang="en-US" baseline="-25000" dirty="0" smtClean="0"/>
              <a:t>1</a:t>
            </a:r>
            <a:r>
              <a:rPr lang="en-US" dirty="0" smtClean="0"/>
              <a:t> = 25 m/s	v</a:t>
            </a:r>
            <a:r>
              <a:rPr lang="en-US" baseline="-25000" dirty="0" smtClean="0"/>
              <a:t>2</a:t>
            </a:r>
            <a:r>
              <a:rPr lang="en-US" dirty="0" smtClean="0"/>
              <a:t> = 0 </a:t>
            </a:r>
          </a:p>
          <a:p>
            <a:pPr>
              <a:buNone/>
            </a:pPr>
            <a:r>
              <a:rPr lang="en-US" dirty="0" smtClean="0"/>
              <a:t>Momentum total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tabrakan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1</a:t>
            </a:r>
            <a:r>
              <a:rPr lang="en-US" dirty="0" smtClean="0"/>
              <a:t> v</a:t>
            </a:r>
            <a:r>
              <a:rPr lang="en-US" baseline="-25000" dirty="0" smtClean="0"/>
              <a:t>1</a:t>
            </a:r>
            <a:r>
              <a:rPr lang="en-US" dirty="0" smtClean="0"/>
              <a:t> + m</a:t>
            </a:r>
            <a:r>
              <a:rPr lang="en-US" baseline="-25000" dirty="0" smtClean="0"/>
              <a:t>2 </a:t>
            </a:r>
            <a:r>
              <a:rPr lang="en-US" dirty="0" smtClean="0"/>
              <a:t>v</a:t>
            </a:r>
            <a:r>
              <a:rPr lang="en-US" baseline="-25000" dirty="0" smtClean="0"/>
              <a:t>2</a:t>
            </a:r>
            <a:r>
              <a:rPr lang="en-US" dirty="0" smtClean="0"/>
              <a:t> = 10.000 x 25 + 10.000 x 0 = 250.000 kg m/s</a:t>
            </a:r>
          </a:p>
          <a:p>
            <a:pPr>
              <a:buNone/>
            </a:pP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tabrakan</a:t>
            </a:r>
            <a:r>
              <a:rPr lang="en-US" dirty="0" smtClean="0"/>
              <a:t>,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kedua</a:t>
            </a:r>
            <a:r>
              <a:rPr lang="en-US" dirty="0" smtClean="0"/>
              <a:t> </a:t>
            </a:r>
            <a:r>
              <a:rPr lang="en-US" dirty="0" err="1" smtClean="0"/>
              <a:t>kereta</a:t>
            </a:r>
            <a:r>
              <a:rPr lang="en-US" dirty="0" smtClean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 =  v’</a:t>
            </a:r>
          </a:p>
          <a:p>
            <a:pPr>
              <a:buNone/>
            </a:pPr>
            <a:r>
              <a:rPr lang="en-US" dirty="0" smtClean="0"/>
              <a:t>Momentum total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tabrakan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(m</a:t>
            </a:r>
            <a:r>
              <a:rPr lang="en-US" baseline="-25000" dirty="0" smtClean="0"/>
              <a:t>1</a:t>
            </a:r>
            <a:r>
              <a:rPr lang="en-US" dirty="0" smtClean="0"/>
              <a:t> + m</a:t>
            </a:r>
            <a:r>
              <a:rPr lang="en-US" baseline="-25000" dirty="0" smtClean="0"/>
              <a:t>2</a:t>
            </a:r>
            <a:r>
              <a:rPr lang="en-US" dirty="0" smtClean="0"/>
              <a:t>) v’ = 250.000</a:t>
            </a:r>
          </a:p>
          <a:p>
            <a:pPr>
              <a:buNone/>
            </a:pPr>
            <a:r>
              <a:rPr lang="en-US" dirty="0" smtClean="0"/>
              <a:t>V’ = 12,5 m/s = 45 km/jam</a:t>
            </a:r>
          </a:p>
          <a:p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1.2</a:t>
            </a:r>
            <a:r>
              <a:rPr lang="en-US" sz="1800" i="1" dirty="0" smtClean="0"/>
              <a:t>. </a:t>
            </a:r>
            <a:r>
              <a:rPr lang="en-US" sz="1800" i="1" dirty="0" err="1" smtClean="0"/>
              <a:t>Hukum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Kekekalan</a:t>
            </a:r>
            <a:r>
              <a:rPr lang="en-US" sz="1800" i="1" dirty="0" smtClean="0"/>
              <a:t> Momentum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41020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dirty="0" err="1" smtClean="0"/>
              <a:t>Berapakah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mundur</a:t>
            </a:r>
            <a:r>
              <a:rPr lang="en-US" dirty="0" smtClean="0"/>
              <a:t> </a:t>
            </a:r>
            <a:r>
              <a:rPr lang="en-US" dirty="0" err="1" smtClean="0"/>
              <a:t>senapan</a:t>
            </a:r>
            <a:r>
              <a:rPr lang="en-US" dirty="0" smtClean="0"/>
              <a:t> </a:t>
            </a:r>
            <a:r>
              <a:rPr lang="en-US" dirty="0" err="1" smtClean="0"/>
              <a:t>api</a:t>
            </a:r>
            <a:r>
              <a:rPr lang="en-US" dirty="0" smtClean="0"/>
              <a:t> yang</a:t>
            </a:r>
          </a:p>
          <a:p>
            <a:pPr>
              <a:spcBef>
                <a:spcPts val="0"/>
              </a:spcBef>
              <a:buNone/>
            </a:pPr>
            <a:r>
              <a:rPr lang="en-US" dirty="0" err="1" smtClean="0"/>
              <a:t>mempunyai</a:t>
            </a:r>
            <a:r>
              <a:rPr lang="en-US" dirty="0" smtClean="0"/>
              <a:t> </a:t>
            </a:r>
            <a:r>
              <a:rPr lang="en-US" dirty="0" err="1" smtClean="0"/>
              <a:t>berat</a:t>
            </a:r>
            <a:r>
              <a:rPr lang="en-US" dirty="0" smtClean="0"/>
              <a:t> 5 kg </a:t>
            </a:r>
            <a:r>
              <a:rPr lang="en-US" dirty="0" err="1" smtClean="0"/>
              <a:t>sesaat</a:t>
            </a:r>
            <a:r>
              <a:rPr lang="en-US" dirty="0" smtClean="0"/>
              <a:t>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menembak</a:t>
            </a:r>
            <a:r>
              <a:rPr lang="en-US" dirty="0" smtClean="0"/>
              <a:t>-</a:t>
            </a:r>
          </a:p>
          <a:p>
            <a:pPr>
              <a:spcBef>
                <a:spcPts val="0"/>
              </a:spcBef>
              <a:buNone/>
            </a:pPr>
            <a:r>
              <a:rPr lang="en-US" dirty="0" err="1" smtClean="0"/>
              <a:t>kan</a:t>
            </a:r>
            <a:r>
              <a:rPr lang="en-US" dirty="0" smtClean="0"/>
              <a:t> </a:t>
            </a:r>
            <a:r>
              <a:rPr lang="en-US" dirty="0" err="1" smtClean="0"/>
              <a:t>sebutir</a:t>
            </a:r>
            <a:r>
              <a:rPr lang="en-US" dirty="0" smtClean="0"/>
              <a:t> </a:t>
            </a:r>
            <a:r>
              <a:rPr lang="en-US" dirty="0" err="1" smtClean="0"/>
              <a:t>peluru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berat</a:t>
            </a:r>
            <a:r>
              <a:rPr lang="en-US" dirty="0" smtClean="0"/>
              <a:t> 50 gram yang </a:t>
            </a:r>
          </a:p>
          <a:p>
            <a:pPr>
              <a:spcBef>
                <a:spcPts val="0"/>
              </a:spcBef>
              <a:buNone/>
            </a:pPr>
            <a:r>
              <a:rPr lang="en-US" dirty="0" err="1" smtClean="0"/>
              <a:t>melesat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400 km/jam? </a:t>
            </a:r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r>
              <a:rPr lang="en-US" dirty="0" err="1" smtClean="0"/>
              <a:t>Baik</a:t>
            </a:r>
            <a:r>
              <a:rPr lang="en-US" dirty="0" smtClean="0"/>
              <a:t> </a:t>
            </a:r>
            <a:r>
              <a:rPr lang="en-US" dirty="0" err="1" smtClean="0"/>
              <a:t>senapan</a:t>
            </a:r>
            <a:r>
              <a:rPr lang="en-US" dirty="0" smtClean="0"/>
              <a:t> </a:t>
            </a:r>
            <a:r>
              <a:rPr lang="en-US" dirty="0" err="1" smtClean="0"/>
              <a:t>maupun</a:t>
            </a:r>
            <a:r>
              <a:rPr lang="en-US" dirty="0" smtClean="0"/>
              <a:t> </a:t>
            </a:r>
            <a:r>
              <a:rPr lang="en-US" dirty="0" err="1" smtClean="0"/>
              <a:t>peluru</a:t>
            </a:r>
            <a:r>
              <a:rPr lang="en-US" dirty="0" smtClean="0"/>
              <a:t>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tembakan</a:t>
            </a:r>
            <a:r>
              <a:rPr lang="en-US" dirty="0" smtClean="0"/>
              <a:t>,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s</a:t>
            </a:r>
            <a:r>
              <a:rPr lang="en-US" dirty="0" smtClean="0"/>
              <a:t> =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 = 0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s</a:t>
            </a:r>
            <a:r>
              <a:rPr lang="en-US" dirty="0" smtClean="0"/>
              <a:t> + m</a:t>
            </a:r>
            <a:r>
              <a:rPr lang="en-US" baseline="-25000" dirty="0" smtClean="0"/>
              <a:t>p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baseline="-25000" dirty="0" smtClean="0"/>
              <a:t> </a:t>
            </a:r>
            <a:r>
              <a:rPr lang="en-US" dirty="0" smtClean="0"/>
              <a:t>  = m</a:t>
            </a:r>
            <a:r>
              <a:rPr lang="en-US" baseline="-25000" dirty="0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v’</a:t>
            </a:r>
            <a:r>
              <a:rPr lang="en-US" baseline="-25000" dirty="0" err="1" smtClean="0"/>
              <a:t>s</a:t>
            </a:r>
            <a:r>
              <a:rPr lang="en-US" dirty="0" smtClean="0"/>
              <a:t> + m</a:t>
            </a:r>
            <a:r>
              <a:rPr lang="en-US" baseline="-25000" dirty="0" smtClean="0"/>
              <a:t>p</a:t>
            </a:r>
            <a:r>
              <a:rPr lang="en-US" dirty="0" smtClean="0"/>
              <a:t> </a:t>
            </a:r>
            <a:r>
              <a:rPr lang="en-US" dirty="0" err="1" smtClean="0"/>
              <a:t>v’</a:t>
            </a:r>
            <a:r>
              <a:rPr lang="en-US" baseline="-25000" dirty="0" err="1" smtClean="0"/>
              <a:t>p</a:t>
            </a:r>
            <a:r>
              <a:rPr lang="en-US" baseline="-25000" dirty="0" smtClean="0"/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5 x 0 + 0,05 x 0 = 5 x </a:t>
            </a:r>
            <a:r>
              <a:rPr lang="en-US" dirty="0" err="1" smtClean="0"/>
              <a:t>v’</a:t>
            </a:r>
            <a:r>
              <a:rPr lang="en-US" baseline="-25000" dirty="0" err="1" smtClean="0"/>
              <a:t>s</a:t>
            </a:r>
            <a:r>
              <a:rPr lang="en-US" baseline="-25000" dirty="0" smtClean="0"/>
              <a:t> </a:t>
            </a:r>
            <a:r>
              <a:rPr lang="en-US" dirty="0" smtClean="0"/>
              <a:t>+ 0,05 x 111,11</a:t>
            </a:r>
          </a:p>
          <a:p>
            <a:pPr>
              <a:spcBef>
                <a:spcPts val="0"/>
              </a:spcBef>
              <a:buNone/>
            </a:pPr>
            <a:r>
              <a:rPr lang="en-US" dirty="0" err="1" smtClean="0"/>
              <a:t>v’</a:t>
            </a:r>
            <a:r>
              <a:rPr lang="en-US" baseline="-25000" dirty="0" err="1" smtClean="0"/>
              <a:t>s</a:t>
            </a:r>
            <a:r>
              <a:rPr lang="en-US" baseline="-25000" dirty="0" smtClean="0"/>
              <a:t> </a:t>
            </a:r>
            <a:r>
              <a:rPr lang="en-US" dirty="0" smtClean="0"/>
              <a:t>=  - 1,11 m/s = 4 km/jam</a:t>
            </a:r>
          </a:p>
          <a:p>
            <a:pPr>
              <a:spcBef>
                <a:spcPts val="0"/>
              </a:spcBef>
              <a:buNone/>
            </a:pPr>
            <a:endParaRPr lang="en-US" dirty="0"/>
          </a:p>
        </p:txBody>
      </p:sp>
      <p:pic>
        <p:nvPicPr>
          <p:cNvPr id="15362" name="Picture 2" descr="http://media.vivanews.com/images/2008/11/20/59265_seorang_tentara_mencoba_senjata_di_pameran_indo_defence_jakarta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914400"/>
            <a:ext cx="2438400" cy="1828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1.2</a:t>
            </a:r>
            <a:r>
              <a:rPr lang="en-US" sz="1800" i="1" dirty="0" smtClean="0"/>
              <a:t>. </a:t>
            </a:r>
            <a:r>
              <a:rPr lang="en-US" sz="1800" i="1" dirty="0" err="1" smtClean="0"/>
              <a:t>Hukum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Kekekalan</a:t>
            </a:r>
            <a:r>
              <a:rPr lang="en-US" sz="1800" i="1" dirty="0" smtClean="0"/>
              <a:t> Momentum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4102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mtClean="0"/>
              <a:t>Sebuah peluru seberat 8 gram ditembakkan secara horisontal ke sebuah balok dengan berat 9 kg. Peluru berhenti dan bersarang pada balok tersebut yang mengakibatkan balok bergerak dengan kecepatan 40 cm/s. Berapa kecepatan awal peluru?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r>
              <a:rPr lang="en-US" smtClean="0"/>
              <a:t>Keadaan sebelum tumbukan peluru dan papan</a:t>
            </a:r>
          </a:p>
          <a:p>
            <a:pPr>
              <a:spcBef>
                <a:spcPts val="0"/>
              </a:spcBef>
            </a:pPr>
            <a:r>
              <a:rPr lang="en-US" smtClean="0"/>
              <a:t>M</a:t>
            </a:r>
            <a:r>
              <a:rPr lang="en-US" baseline="-25000" smtClean="0"/>
              <a:t>p</a:t>
            </a:r>
            <a:r>
              <a:rPr lang="en-US" smtClean="0"/>
              <a:t> =  0,008 kg ; M</a:t>
            </a:r>
            <a:r>
              <a:rPr lang="en-US" baseline="-25000" smtClean="0"/>
              <a:t>b</a:t>
            </a:r>
            <a:r>
              <a:rPr lang="en-US" smtClean="0"/>
              <a:t> = 9 kg  ; V</a:t>
            </a:r>
            <a:r>
              <a:rPr lang="en-US" baseline="-25000" smtClean="0"/>
              <a:t>b</a:t>
            </a:r>
            <a:r>
              <a:rPr lang="en-US" smtClean="0"/>
              <a:t> = 0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Keadaan sesudah tumbukan</a:t>
            </a:r>
          </a:p>
          <a:p>
            <a:pPr>
              <a:spcBef>
                <a:spcPts val="0"/>
              </a:spcBef>
            </a:pPr>
            <a:r>
              <a:rPr lang="en-US" smtClean="0"/>
              <a:t>V’</a:t>
            </a:r>
            <a:r>
              <a:rPr lang="en-US" baseline="-25000" smtClean="0"/>
              <a:t>b</a:t>
            </a:r>
            <a:r>
              <a:rPr lang="en-US" smtClean="0"/>
              <a:t> = V’</a:t>
            </a:r>
            <a:r>
              <a:rPr lang="en-US" baseline="-25000" smtClean="0"/>
              <a:t>p</a:t>
            </a:r>
            <a:r>
              <a:rPr lang="en-US" smtClean="0"/>
              <a:t> =  40 cm/s =  0,4 m/s</a:t>
            </a:r>
          </a:p>
          <a:p>
            <a:pPr>
              <a:spcBef>
                <a:spcPts val="0"/>
              </a:spcBef>
              <a:buNone/>
            </a:pPr>
            <a:endParaRPr lang="en-US" smtClean="0"/>
          </a:p>
          <a:p>
            <a:pPr>
              <a:spcBef>
                <a:spcPts val="0"/>
              </a:spcBef>
              <a:buNone/>
            </a:pPr>
            <a:r>
              <a:rPr lang="en-US" smtClean="0"/>
              <a:t>m</a:t>
            </a:r>
            <a:r>
              <a:rPr lang="en-US" baseline="-25000" smtClean="0"/>
              <a:t>p</a:t>
            </a:r>
            <a:r>
              <a:rPr lang="en-US" smtClean="0"/>
              <a:t> v</a:t>
            </a:r>
            <a:r>
              <a:rPr lang="en-US" baseline="-25000" smtClean="0"/>
              <a:t>p</a:t>
            </a:r>
            <a:r>
              <a:rPr lang="en-US" smtClean="0"/>
              <a:t> + m</a:t>
            </a:r>
            <a:r>
              <a:rPr lang="en-US" baseline="-25000" smtClean="0"/>
              <a:t>b</a:t>
            </a:r>
            <a:r>
              <a:rPr lang="en-US" smtClean="0"/>
              <a:t> v</a:t>
            </a:r>
            <a:r>
              <a:rPr lang="en-US" baseline="-25000" smtClean="0"/>
              <a:t>b </a:t>
            </a:r>
            <a:r>
              <a:rPr lang="en-US" smtClean="0"/>
              <a:t>  =  m</a:t>
            </a:r>
            <a:r>
              <a:rPr lang="en-US" baseline="-25000" smtClean="0"/>
              <a:t>p</a:t>
            </a:r>
            <a:r>
              <a:rPr lang="en-US" smtClean="0"/>
              <a:t> v’</a:t>
            </a:r>
            <a:r>
              <a:rPr lang="en-US" baseline="-25000" smtClean="0"/>
              <a:t>p</a:t>
            </a:r>
            <a:r>
              <a:rPr lang="en-US" smtClean="0"/>
              <a:t> + m</a:t>
            </a:r>
            <a:r>
              <a:rPr lang="en-US" baseline="-25000" smtClean="0"/>
              <a:t>b</a:t>
            </a:r>
            <a:r>
              <a:rPr lang="en-US" smtClean="0"/>
              <a:t> v’</a:t>
            </a:r>
            <a:r>
              <a:rPr lang="en-US" baseline="-25000" smtClean="0"/>
              <a:t>b </a:t>
            </a:r>
            <a:endParaRPr lang="en-US" baseline="-25000" dirty="0" smtClean="0"/>
          </a:p>
          <a:p>
            <a:pPr>
              <a:spcBef>
                <a:spcPts val="0"/>
              </a:spcBef>
              <a:buNone/>
            </a:pPr>
            <a:r>
              <a:rPr lang="en-US" smtClean="0"/>
              <a:t>0,008. v</a:t>
            </a:r>
            <a:r>
              <a:rPr lang="en-US" baseline="-25000" smtClean="0"/>
              <a:t>p</a:t>
            </a:r>
            <a:r>
              <a:rPr lang="en-US" smtClean="0"/>
              <a:t> + 9. 0 =  0,008. 0,4 + 9. 0,4 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0,008. v</a:t>
            </a:r>
            <a:r>
              <a:rPr lang="en-US" baseline="-25000" smtClean="0"/>
              <a:t>p </a:t>
            </a:r>
            <a:r>
              <a:rPr lang="en-US" smtClean="0"/>
              <a:t>=  3,6032 </a:t>
            </a:r>
            <a:r>
              <a:rPr lang="en-US" smtClean="0">
                <a:sym typeface="Wingdings" pitchFamily="2" charset="2"/>
              </a:rPr>
              <a:t> </a:t>
            </a:r>
            <a:r>
              <a:rPr lang="en-US" smtClean="0"/>
              <a:t>v</a:t>
            </a:r>
            <a:r>
              <a:rPr lang="en-US" baseline="-25000" smtClean="0"/>
              <a:t>p </a:t>
            </a:r>
            <a:r>
              <a:rPr lang="en-US" smtClean="0"/>
              <a:t>=  450,4 m/s</a:t>
            </a:r>
          </a:p>
          <a:p>
            <a:pPr>
              <a:spcBef>
                <a:spcPts val="0"/>
              </a:spcBef>
              <a:buNone/>
            </a:pPr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Pekerjaan Rumah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Peluru seberat 15 gram ditembakkan secara horisontal ke balok kayu yang digantungkan pada seutas tali. Berat balok kayu = 3000 kg. Balok kayu berayun 10 cm ke atas dari tempat asalnya. Berapakah kecepatan peluru?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pPr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Diketahui: 	m</a:t>
            </a:r>
            <a:r>
              <a:rPr lang="en-US" baseline="-25000" smtClean="0"/>
              <a:t>p</a:t>
            </a:r>
            <a:r>
              <a:rPr lang="en-US" smtClean="0"/>
              <a:t> = 0,015 kg; m</a:t>
            </a:r>
            <a:r>
              <a:rPr lang="en-US" baseline="-25000" smtClean="0"/>
              <a:t>b</a:t>
            </a:r>
            <a:r>
              <a:rPr lang="en-US" smtClean="0"/>
              <a:t> = 3000 kg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	h= 0,1 m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Ditanya:	vp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b="1" smtClean="0"/>
              <a:t>Hk kekekalan momentum</a:t>
            </a:r>
            <a:r>
              <a:rPr lang="en-US" smtClean="0"/>
              <a:t> (seb ditembakkan dan sesudah nya)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M</a:t>
            </a:r>
            <a:r>
              <a:rPr lang="en-US" baseline="-25000" smtClean="0"/>
              <a:t>p</a:t>
            </a:r>
            <a:r>
              <a:rPr lang="en-US" smtClean="0"/>
              <a:t>.v</a:t>
            </a:r>
            <a:r>
              <a:rPr lang="en-US" baseline="-25000" smtClean="0"/>
              <a:t>p</a:t>
            </a:r>
            <a:r>
              <a:rPr lang="en-US" smtClean="0"/>
              <a:t> + M</a:t>
            </a:r>
            <a:r>
              <a:rPr lang="en-US" baseline="-25000" smtClean="0"/>
              <a:t>b</a:t>
            </a:r>
            <a:r>
              <a:rPr lang="en-US" smtClean="0"/>
              <a:t>.v</a:t>
            </a:r>
            <a:r>
              <a:rPr lang="en-US" baseline="-25000" smtClean="0"/>
              <a:t>b</a:t>
            </a:r>
            <a:r>
              <a:rPr lang="en-US" smtClean="0"/>
              <a:t> = M</a:t>
            </a:r>
            <a:r>
              <a:rPr lang="en-US" baseline="-25000" smtClean="0"/>
              <a:t>p</a:t>
            </a:r>
            <a:r>
              <a:rPr lang="en-US" smtClean="0"/>
              <a:t>.v</a:t>
            </a:r>
            <a:r>
              <a:rPr lang="en-US" baseline="-25000" smtClean="0"/>
              <a:t>p</a:t>
            </a:r>
            <a:r>
              <a:rPr lang="en-US" smtClean="0"/>
              <a:t>‘+ M</a:t>
            </a:r>
            <a:r>
              <a:rPr lang="en-US" baseline="-25000" smtClean="0"/>
              <a:t>b</a:t>
            </a:r>
            <a:r>
              <a:rPr lang="en-US" smtClean="0"/>
              <a:t>.v</a:t>
            </a:r>
            <a:r>
              <a:rPr lang="en-US" baseline="-25000" smtClean="0"/>
              <a:t>b</a:t>
            </a:r>
            <a:r>
              <a:rPr lang="en-US" smtClean="0"/>
              <a:t>‘ 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0,015. v</a:t>
            </a:r>
            <a:r>
              <a:rPr lang="en-US" baseline="-25000" smtClean="0"/>
              <a:t>p</a:t>
            </a:r>
            <a:r>
              <a:rPr lang="en-US" smtClean="0"/>
              <a:t> + 0 = v’ (3000+0,015) 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0,015 v</a:t>
            </a:r>
            <a:r>
              <a:rPr lang="en-US" baseline="-25000" smtClean="0"/>
              <a:t>p</a:t>
            </a:r>
            <a:r>
              <a:rPr lang="en-US" smtClean="0"/>
              <a:t> = 3000,015 v’ (persamaan 1)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endParaRPr lang="en-US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5879526" y="2667000"/>
            <a:ext cx="2912049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763000" cy="609600"/>
          </a:xfrm>
        </p:spPr>
        <p:txBody>
          <a:bodyPr/>
          <a:lstStyle/>
          <a:p>
            <a:r>
              <a:rPr lang="en-US" smtClean="0"/>
              <a:t>Perkenalan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763000" cy="4876800"/>
          </a:xfrm>
        </p:spPr>
        <p:txBody>
          <a:bodyPr/>
          <a:lstStyle/>
          <a:p>
            <a:pPr>
              <a:spcBef>
                <a:spcPts val="0"/>
              </a:spcBef>
              <a:tabLst>
                <a:tab pos="1597025" algn="l"/>
              </a:tabLst>
            </a:pPr>
            <a:r>
              <a:rPr lang="en-US" smtClean="0"/>
              <a:t>Nama	: Andre Sugijopranoto SJ</a:t>
            </a:r>
          </a:p>
          <a:p>
            <a:pPr>
              <a:spcBef>
                <a:spcPts val="0"/>
              </a:spcBef>
              <a:tabLst>
                <a:tab pos="1597025" algn="l"/>
              </a:tabLst>
            </a:pPr>
            <a:r>
              <a:rPr lang="en-US" smtClean="0"/>
              <a:t>TTL	: Tegal, 24 Februari 1965</a:t>
            </a:r>
          </a:p>
          <a:p>
            <a:pPr>
              <a:spcBef>
                <a:spcPts val="0"/>
              </a:spcBef>
              <a:tabLst>
                <a:tab pos="1597025" algn="l"/>
              </a:tabLst>
            </a:pPr>
            <a:r>
              <a:rPr lang="en-US" smtClean="0"/>
              <a:t>Pendidikan Formal</a:t>
            </a:r>
          </a:p>
          <a:p>
            <a:pPr lvl="1">
              <a:spcBef>
                <a:spcPts val="0"/>
              </a:spcBef>
              <a:tabLst>
                <a:tab pos="1597025" algn="l"/>
              </a:tabLst>
            </a:pPr>
            <a:r>
              <a:rPr lang="en-US" smtClean="0"/>
              <a:t>TK s.d. SMA	: Pius, Tegal (1970- 1984)</a:t>
            </a:r>
          </a:p>
          <a:p>
            <a:pPr lvl="1">
              <a:spcBef>
                <a:spcPts val="0"/>
              </a:spcBef>
              <a:tabLst>
                <a:tab pos="1597025" algn="l"/>
              </a:tabLst>
            </a:pPr>
            <a:r>
              <a:rPr lang="en-US" smtClean="0"/>
              <a:t>Jurusan T. Sipil, Fak. Teknik, Universitas Gadjah Mada Yogyakarta (1984-1989) : Ir. (Insinyur)</a:t>
            </a:r>
          </a:p>
          <a:p>
            <a:pPr lvl="1">
              <a:spcBef>
                <a:spcPts val="0"/>
              </a:spcBef>
              <a:tabLst>
                <a:tab pos="1597025" algn="l"/>
              </a:tabLst>
            </a:pPr>
            <a:r>
              <a:rPr lang="en-US" smtClean="0"/>
              <a:t>Jurusan Filsafat Sosial, Sekolah Tinggi Filsafat Driyarkara, Jakarta (1992-1995) : S.S. (Sarjana Sastra)</a:t>
            </a:r>
          </a:p>
          <a:p>
            <a:pPr lvl="1">
              <a:spcBef>
                <a:spcPts val="0"/>
              </a:spcBef>
              <a:tabLst>
                <a:tab pos="1597025" algn="l"/>
              </a:tabLst>
            </a:pPr>
            <a:r>
              <a:rPr lang="en-US" smtClean="0"/>
              <a:t>Fakultas Teologi Wedhabakti, Universitas Sanata Dharma, Yogyakarta (1997-1999) : BA (</a:t>
            </a:r>
            <a:r>
              <a:rPr lang="en-US" i="1" smtClean="0"/>
              <a:t>Bachelor of Art</a:t>
            </a:r>
            <a:r>
              <a:rPr lang="en-US" smtClean="0"/>
              <a:t>)</a:t>
            </a:r>
          </a:p>
          <a:p>
            <a:pPr lvl="1">
              <a:spcBef>
                <a:spcPts val="0"/>
              </a:spcBef>
              <a:tabLst>
                <a:tab pos="1597025" algn="l"/>
              </a:tabLst>
            </a:pPr>
            <a:r>
              <a:rPr lang="en-US" i="1" smtClean="0"/>
              <a:t>Project Management </a:t>
            </a:r>
            <a:r>
              <a:rPr lang="en-US" smtClean="0"/>
              <a:t>dan </a:t>
            </a:r>
            <a:r>
              <a:rPr lang="en-US" i="1" smtClean="0"/>
              <a:t>Organizational Leadership</a:t>
            </a:r>
            <a:r>
              <a:rPr lang="en-US" smtClean="0"/>
              <a:t>, Regis University, Denver, CO, USA (2007-2008) : M.Sc (</a:t>
            </a:r>
            <a:r>
              <a:rPr lang="en-US" i="1" smtClean="0"/>
              <a:t>Master of Science</a:t>
            </a:r>
            <a:r>
              <a:rPr lang="en-US" smtClean="0"/>
              <a:t>)</a:t>
            </a:r>
          </a:p>
          <a:p>
            <a:pPr>
              <a:spcBef>
                <a:spcPts val="0"/>
              </a:spcBef>
              <a:tabLst>
                <a:tab pos="1597025" algn="l"/>
              </a:tabLst>
            </a:pPr>
            <a:r>
              <a:rPr lang="en-US" smtClean="0"/>
              <a:t>Alamat	: ATMI, Jl. Mojo No. 1 Surakarta</a:t>
            </a:r>
          </a:p>
          <a:p>
            <a:pPr>
              <a:spcBef>
                <a:spcPts val="0"/>
              </a:spcBef>
              <a:tabLst>
                <a:tab pos="1597025" algn="l"/>
              </a:tabLst>
            </a:pPr>
            <a:r>
              <a:rPr lang="en-US" smtClean="0"/>
              <a:t>E-mail	: andre@atmi.ac.id</a:t>
            </a:r>
          </a:p>
          <a:p>
            <a:pPr>
              <a:spcBef>
                <a:spcPts val="0"/>
              </a:spcBef>
              <a:tabLst>
                <a:tab pos="1597025" algn="l"/>
              </a:tabLst>
            </a:pPr>
            <a:r>
              <a:rPr lang="en-US" smtClean="0"/>
              <a:t>HP	: 0815 670 6405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500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5" dur="500"/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9" dur="500"/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763000" cy="609600"/>
          </a:xfrm>
        </p:spPr>
        <p:txBody>
          <a:bodyPr/>
          <a:lstStyle/>
          <a:p>
            <a:r>
              <a:rPr lang="en-US" smtClean="0"/>
              <a:t>Pekerjaan Rumah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91200"/>
          </a:xfrm>
        </p:spPr>
        <p:txBody>
          <a:bodyPr/>
          <a:lstStyle/>
          <a:p>
            <a:pPr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Diketahui: 	m</a:t>
            </a:r>
            <a:r>
              <a:rPr lang="en-US" baseline="-25000" smtClean="0"/>
              <a:t>p</a:t>
            </a:r>
            <a:r>
              <a:rPr lang="en-US" smtClean="0"/>
              <a:t> = 0,015 kg; m</a:t>
            </a:r>
            <a:r>
              <a:rPr lang="en-US" baseline="-25000" smtClean="0"/>
              <a:t>b</a:t>
            </a:r>
            <a:r>
              <a:rPr lang="en-US" smtClean="0"/>
              <a:t> = 3000 kg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	h= 0,1 m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Ditanya:	vp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b="1" smtClean="0"/>
              <a:t>Hk kekekalan momentum</a:t>
            </a:r>
            <a:r>
              <a:rPr lang="en-US" smtClean="0"/>
              <a:t> (seb ditembakkan dan sesudah nya)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M</a:t>
            </a:r>
            <a:r>
              <a:rPr lang="en-US" baseline="-25000" smtClean="0"/>
              <a:t>p</a:t>
            </a:r>
            <a:r>
              <a:rPr lang="en-US" smtClean="0"/>
              <a:t>.v</a:t>
            </a:r>
            <a:r>
              <a:rPr lang="en-US" baseline="-25000" smtClean="0"/>
              <a:t>p</a:t>
            </a:r>
            <a:r>
              <a:rPr lang="en-US" smtClean="0"/>
              <a:t> + M</a:t>
            </a:r>
            <a:r>
              <a:rPr lang="en-US" baseline="-25000" smtClean="0"/>
              <a:t>b</a:t>
            </a:r>
            <a:r>
              <a:rPr lang="en-US" smtClean="0"/>
              <a:t>.v</a:t>
            </a:r>
            <a:r>
              <a:rPr lang="en-US" baseline="-25000" smtClean="0"/>
              <a:t>b</a:t>
            </a:r>
            <a:r>
              <a:rPr lang="en-US" smtClean="0"/>
              <a:t> = M</a:t>
            </a:r>
            <a:r>
              <a:rPr lang="en-US" baseline="-25000" smtClean="0"/>
              <a:t>p</a:t>
            </a:r>
            <a:r>
              <a:rPr lang="en-US" smtClean="0"/>
              <a:t>.v</a:t>
            </a:r>
            <a:r>
              <a:rPr lang="en-US" baseline="-25000" smtClean="0"/>
              <a:t>p</a:t>
            </a:r>
            <a:r>
              <a:rPr lang="en-US" smtClean="0"/>
              <a:t>‘+ M</a:t>
            </a:r>
            <a:r>
              <a:rPr lang="en-US" baseline="-25000" smtClean="0"/>
              <a:t>b</a:t>
            </a:r>
            <a:r>
              <a:rPr lang="en-US" smtClean="0"/>
              <a:t>.v</a:t>
            </a:r>
            <a:r>
              <a:rPr lang="en-US" baseline="-25000" smtClean="0"/>
              <a:t>b</a:t>
            </a:r>
            <a:r>
              <a:rPr lang="en-US" smtClean="0"/>
              <a:t>‘ 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0,015. v</a:t>
            </a:r>
            <a:r>
              <a:rPr lang="en-US" baseline="-25000" smtClean="0"/>
              <a:t>p</a:t>
            </a:r>
            <a:r>
              <a:rPr lang="en-US" smtClean="0"/>
              <a:t> + 0 = v’ (3000+0,015) 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0,015 v</a:t>
            </a:r>
            <a:r>
              <a:rPr lang="en-US" baseline="-25000" smtClean="0"/>
              <a:t>p</a:t>
            </a:r>
            <a:r>
              <a:rPr lang="en-US" smtClean="0"/>
              <a:t> = 3000,015 v’ (persamaan 1)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Hk </a:t>
            </a:r>
            <a:r>
              <a:rPr lang="en-US" smtClean="0"/>
              <a:t>kekekalan energi (sesudah peluru ditembak &amp; saat berayun 10cm)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½ m.v’</a:t>
            </a:r>
            <a:r>
              <a:rPr lang="en-US" baseline="30000" smtClean="0"/>
              <a:t>2</a:t>
            </a:r>
            <a:r>
              <a:rPr lang="en-US" smtClean="0"/>
              <a:t> + m.g.h = ½ m. v</a:t>
            </a:r>
            <a:r>
              <a:rPr lang="en-US" baseline="-25000" smtClean="0"/>
              <a:t>1</a:t>
            </a:r>
            <a:r>
              <a:rPr lang="en-US" smtClean="0"/>
              <a:t>’</a:t>
            </a:r>
            <a:r>
              <a:rPr lang="en-US" baseline="30000" smtClean="0"/>
              <a:t>2</a:t>
            </a:r>
            <a:r>
              <a:rPr lang="en-US" smtClean="0"/>
              <a:t> + m.g.h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½ . 3000,015. v’</a:t>
            </a:r>
            <a:r>
              <a:rPr lang="en-US" baseline="30000" smtClean="0"/>
              <a:t>2</a:t>
            </a:r>
            <a:r>
              <a:rPr lang="en-US" smtClean="0"/>
              <a:t> + 0 = 0 + 3000,015. 9,8. 0,1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1500,0075 v’</a:t>
            </a:r>
            <a:r>
              <a:rPr lang="en-US" baseline="30000" smtClean="0"/>
              <a:t>2</a:t>
            </a:r>
            <a:r>
              <a:rPr lang="en-US" smtClean="0"/>
              <a:t> = 2940,0147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v’</a:t>
            </a:r>
            <a:r>
              <a:rPr lang="en-US" baseline="30000" smtClean="0"/>
              <a:t>2</a:t>
            </a:r>
            <a:r>
              <a:rPr lang="en-US" smtClean="0"/>
              <a:t> =1,96 </a:t>
            </a:r>
            <a:r>
              <a:rPr lang="en-US" smtClean="0">
                <a:sym typeface="Wingdings" pitchFamily="2" charset="2"/>
              </a:rPr>
              <a:t> v’ = 1,4 m/s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persamaan 1: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0,015 v</a:t>
            </a:r>
            <a:r>
              <a:rPr lang="en-US" baseline="-25000" smtClean="0"/>
              <a:t>p</a:t>
            </a:r>
            <a:r>
              <a:rPr lang="en-US" smtClean="0"/>
              <a:t> = 3000,015 v’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0,015 v</a:t>
            </a:r>
            <a:r>
              <a:rPr lang="en-US" baseline="-25000" smtClean="0"/>
              <a:t>p</a:t>
            </a:r>
            <a:r>
              <a:rPr lang="en-US" smtClean="0"/>
              <a:t> = 3000,015. 1,4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r>
              <a:rPr lang="en-US" smtClean="0"/>
              <a:t>v</a:t>
            </a:r>
            <a:r>
              <a:rPr lang="en-US" baseline="-25000" smtClean="0"/>
              <a:t>p</a:t>
            </a:r>
            <a:r>
              <a:rPr lang="en-US" smtClean="0"/>
              <a:t> = 280.001,4 m/s </a:t>
            </a: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endParaRPr lang="en-US" smtClean="0"/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endParaRPr lang="en-US" smtClean="0">
              <a:sym typeface="Wingdings" pitchFamily="2" charset="2"/>
            </a:endParaRPr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endParaRPr lang="en-US" smtClean="0"/>
          </a:p>
          <a:p>
            <a:pPr marL="0" indent="0">
              <a:spcBef>
                <a:spcPts val="0"/>
              </a:spcBef>
              <a:buNone/>
              <a:tabLst>
                <a:tab pos="1428750" algn="l"/>
              </a:tabLst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3400" y="5562600"/>
            <a:ext cx="2819400" cy="381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1.3</a:t>
            </a:r>
            <a:r>
              <a:rPr lang="en-US" dirty="0" smtClean="0"/>
              <a:t>. </a:t>
            </a: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Impuls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686800" cy="5257800"/>
          </a:xfrm>
        </p:spPr>
        <p:txBody>
          <a:bodyPr/>
          <a:lstStyle/>
          <a:p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 2 </a:t>
            </a:r>
            <a:r>
              <a:rPr lang="en-US" dirty="0" err="1" smtClean="0"/>
              <a:t>buah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, </a:t>
            </a:r>
            <a:r>
              <a:rPr lang="en-US" dirty="0" err="1" smtClean="0"/>
              <a:t>kedua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</a:t>
            </a:r>
            <a:r>
              <a:rPr lang="en-US" dirty="0" err="1" smtClean="0"/>
              <a:t>berubah</a:t>
            </a:r>
            <a:r>
              <a:rPr lang="en-US" dirty="0" smtClean="0"/>
              <a:t> </a:t>
            </a:r>
            <a:r>
              <a:rPr lang="en-US" dirty="0" err="1" smtClean="0"/>
              <a:t>bentuk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terjadinya</a:t>
            </a:r>
            <a:r>
              <a:rPr lang="en-US" dirty="0" smtClean="0"/>
              <a:t> </a:t>
            </a:r>
            <a:r>
              <a:rPr lang="en-US" dirty="0" err="1" smtClean="0"/>
              <a:t>gaya-gaya</a:t>
            </a:r>
            <a:r>
              <a:rPr lang="en-US" dirty="0" smtClean="0"/>
              <a:t> yang </a:t>
            </a:r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yang </a:t>
            </a:r>
            <a:r>
              <a:rPr lang="en-US" dirty="0" err="1" smtClean="0"/>
              <a:t>relatif</a:t>
            </a:r>
            <a:r>
              <a:rPr lang="en-US" dirty="0" smtClean="0"/>
              <a:t>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pendek</a:t>
            </a:r>
            <a:r>
              <a:rPr lang="en-US" dirty="0" smtClean="0"/>
              <a:t>, yang </a:t>
            </a:r>
            <a:r>
              <a:rPr lang="en-US" dirty="0" err="1" smtClean="0"/>
              <a:t>diikuti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hilangnya</a:t>
            </a:r>
            <a:r>
              <a:rPr lang="en-US" dirty="0" smtClean="0"/>
              <a:t> </a:t>
            </a:r>
            <a:r>
              <a:rPr lang="en-US" dirty="0" err="1" smtClean="0"/>
              <a:t>gaya-gaya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Laju</a:t>
            </a:r>
            <a:r>
              <a:rPr lang="en-US" dirty="0" smtClean="0"/>
              <a:t> </a:t>
            </a:r>
            <a:r>
              <a:rPr lang="en-US" dirty="0" err="1" smtClean="0"/>
              <a:t>perubahan</a:t>
            </a:r>
            <a:r>
              <a:rPr lang="en-US" dirty="0" smtClean="0"/>
              <a:t> momentum   F =         </a:t>
            </a:r>
            <a:r>
              <a:rPr lang="en-US" dirty="0" smtClean="0">
                <a:sym typeface="Wingdings" pitchFamily="2" charset="2"/>
              </a:rPr>
              <a:t> F ∆t </a:t>
            </a:r>
            <a:r>
              <a:rPr lang="en-US" smtClean="0">
                <a:sym typeface="Wingdings" pitchFamily="2" charset="2"/>
              </a:rPr>
              <a:t>=  ∆</a:t>
            </a:r>
            <a:r>
              <a:rPr lang="en-US" dirty="0" smtClean="0">
                <a:sym typeface="Wingdings" pitchFamily="2" charset="2"/>
              </a:rPr>
              <a:t>p</a:t>
            </a:r>
          </a:p>
          <a:p>
            <a:pPr>
              <a:buNone/>
            </a:pPr>
            <a:r>
              <a:rPr lang="en-US" smtClean="0">
                <a:sym typeface="Wingdings" pitchFamily="2" charset="2"/>
              </a:rPr>
              <a:t>	Impuls =  J  =  F </a:t>
            </a:r>
            <a:r>
              <a:rPr lang="en-US" dirty="0" smtClean="0">
                <a:sym typeface="Wingdings" pitchFamily="2" charset="2"/>
              </a:rPr>
              <a:t>∆t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n-US" dirty="0" err="1" smtClean="0">
                <a:sym typeface="Wingdings" pitchFamily="2" charset="2"/>
              </a:rPr>
              <a:t>Besarnya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Implus</a:t>
            </a:r>
            <a:r>
              <a:rPr lang="en-US" dirty="0" smtClean="0">
                <a:sym typeface="Wingdings" pitchFamily="2" charset="2"/>
              </a:rPr>
              <a:t> = </a:t>
            </a:r>
            <a:r>
              <a:rPr lang="en-US" dirty="0" err="1" smtClean="0">
                <a:sym typeface="Wingdings" pitchFamily="2" charset="2"/>
              </a:rPr>
              <a:t>perubahan</a:t>
            </a:r>
            <a:r>
              <a:rPr lang="en-US" dirty="0" smtClean="0">
                <a:sym typeface="Wingdings" pitchFamily="2" charset="2"/>
              </a:rPr>
              <a:t> momentum</a:t>
            </a:r>
            <a:endParaRPr lang="en-US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2514600"/>
            <a:ext cx="3048000" cy="2295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4724400" y="5029200"/>
          <a:ext cx="393700" cy="533400"/>
        </p:xfrm>
        <a:graphic>
          <a:graphicData uri="http://schemas.openxmlformats.org/presentationml/2006/ole">
            <p:oleObj spid="_x0000_s5122" name="Equation" r:id="rId5" imgW="393480" imgH="53316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1.3</a:t>
            </a:r>
            <a:r>
              <a:rPr lang="en-US" sz="1800" i="1" dirty="0" smtClean="0"/>
              <a:t>. </a:t>
            </a:r>
            <a:r>
              <a:rPr lang="en-US" sz="1800" i="1" dirty="0" err="1" smtClean="0"/>
              <a:t>Tumbukan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dan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Impuls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9120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	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perubahan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yang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cepat</a:t>
            </a:r>
            <a:r>
              <a:rPr lang="en-US" dirty="0" smtClean="0"/>
              <a:t>,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dipakai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</a:t>
            </a:r>
            <a:r>
              <a:rPr lang="en-US" smtClean="0"/>
              <a:t>rata-rata     yang </a:t>
            </a:r>
            <a:r>
              <a:rPr lang="en-US" dirty="0" err="1" smtClean="0"/>
              <a:t>bekerja</a:t>
            </a:r>
            <a:r>
              <a:rPr lang="en-US" dirty="0" smtClean="0"/>
              <a:t> </a:t>
            </a:r>
            <a:r>
              <a:rPr lang="en-US" dirty="0" err="1" smtClean="0"/>
              <a:t>selama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∆t</a:t>
            </a:r>
          </a:p>
          <a:p>
            <a:pPr>
              <a:spcBef>
                <a:spcPts val="0"/>
              </a:spcBef>
              <a:buNone/>
            </a:pPr>
            <a:endParaRPr lang="en-US" dirty="0" smtClean="0">
              <a:sym typeface="Wingdings" pitchFamily="2" charset="2"/>
            </a:endParaRPr>
          </a:p>
          <a:p>
            <a:pPr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Rumus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Impuls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b="1" dirty="0" err="1" smtClean="0">
                <a:sym typeface="Wingdings" pitchFamily="2" charset="2"/>
              </a:rPr>
              <a:t>hanya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dapat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dipakai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terjadi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tumbukan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yaitu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keadaan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mana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suatu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benda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mendapatkan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gaya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luar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sangat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besar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waktu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amat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singkat</a:t>
            </a:r>
            <a:r>
              <a:rPr lang="en-US" dirty="0" smtClean="0">
                <a:sym typeface="Wingdings" pitchFamily="2" charset="2"/>
              </a:rPr>
              <a:t>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6515100" y="1371600"/>
          <a:ext cx="190500" cy="279400"/>
        </p:xfrm>
        <a:graphic>
          <a:graphicData uri="http://schemas.openxmlformats.org/presentationml/2006/ole">
            <p:oleObj spid="_x0000_s6146" name="Equation" r:id="rId4" imgW="190440" imgH="27936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1.3</a:t>
            </a:r>
            <a:r>
              <a:rPr lang="en-US" sz="1800" i="1" dirty="0" smtClean="0"/>
              <a:t>. </a:t>
            </a:r>
            <a:r>
              <a:rPr lang="en-US" sz="1800" i="1" dirty="0" err="1" smtClean="0"/>
              <a:t>Tumbukan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dan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Impuls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41020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dirty="0" err="1" smtClean="0">
                <a:sym typeface="Wingdings" pitchFamily="2" charset="2"/>
              </a:rPr>
              <a:t>Contoh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Soal</a:t>
            </a:r>
            <a:r>
              <a:rPr lang="en-US" dirty="0" smtClean="0">
                <a:sym typeface="Wingdings" pitchFamily="2" charset="2"/>
              </a:rPr>
              <a:t/>
            </a:r>
            <a:br>
              <a:rPr lang="en-US" dirty="0" smtClean="0">
                <a:sym typeface="Wingdings" pitchFamily="2" charset="2"/>
              </a:rPr>
            </a:br>
            <a:r>
              <a:rPr lang="en-US" dirty="0" err="1" smtClean="0">
                <a:sym typeface="Wingdings" pitchFamily="2" charset="2"/>
              </a:rPr>
              <a:t>Seorang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mahasiswa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berat</a:t>
            </a:r>
            <a:r>
              <a:rPr lang="en-US" dirty="0" smtClean="0">
                <a:sym typeface="Wingdings" pitchFamily="2" charset="2"/>
              </a:rPr>
              <a:t> 70kg </a:t>
            </a:r>
            <a:r>
              <a:rPr lang="en-US" dirty="0" err="1" smtClean="0">
                <a:sym typeface="Wingdings" pitchFamily="2" charset="2"/>
              </a:rPr>
              <a:t>melompat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dari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lantai</a:t>
            </a:r>
            <a:r>
              <a:rPr lang="en-US" dirty="0" smtClean="0">
                <a:sym typeface="Wingdings" pitchFamily="2" charset="2"/>
              </a:rPr>
              <a:t> II </a:t>
            </a:r>
            <a:r>
              <a:rPr lang="en-US" dirty="0" err="1" smtClean="0">
                <a:sym typeface="Wingdings" pitchFamily="2" charset="2"/>
              </a:rPr>
              <a:t>gedung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kuliah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tinggi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nya</a:t>
            </a:r>
            <a:r>
              <a:rPr lang="en-US" dirty="0" smtClean="0">
                <a:sym typeface="Wingdings" pitchFamily="2" charset="2"/>
              </a:rPr>
              <a:t> 3 m. </a:t>
            </a:r>
            <a:r>
              <a:rPr lang="en-US" dirty="0" err="1" smtClean="0">
                <a:sym typeface="Wingdings" pitchFamily="2" charset="2"/>
              </a:rPr>
              <a:t>Hitung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impuls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dialami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mahasiswa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jatuh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tanah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keras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pPr>
              <a:spcBef>
                <a:spcPts val="0"/>
              </a:spcBef>
            </a:pPr>
            <a:r>
              <a:rPr lang="en-US" dirty="0" err="1" smtClean="0">
                <a:sym typeface="Wingdings" pitchFamily="2" charset="2"/>
              </a:rPr>
              <a:t>Kecepatan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mahasiswa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tepat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sebelum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menyentuh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tanah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keras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                            (1)                      (2)</a:t>
            </a:r>
          </a:p>
          <a:p>
            <a:pPr>
              <a:spcBef>
                <a:spcPts val="1800"/>
              </a:spcBef>
              <a:buNone/>
              <a:tabLst>
                <a:tab pos="1028700" algn="l"/>
              </a:tabLst>
            </a:pPr>
            <a:r>
              <a:rPr lang="en-US" dirty="0" smtClean="0">
                <a:sym typeface="Wingdings" pitchFamily="2" charset="2"/>
              </a:rPr>
              <a:t>          	</a:t>
            </a:r>
            <a:r>
              <a:rPr lang="en-US" dirty="0" smtClean="0"/>
              <a:t>(1) 3 m =         </a:t>
            </a:r>
            <a:r>
              <a:rPr lang="en-US" dirty="0" smtClean="0">
                <a:sym typeface="Wingdings" pitchFamily="2" charset="2"/>
              </a:rPr>
              <a:t> t </a:t>
            </a:r>
            <a:r>
              <a:rPr lang="en-US" smtClean="0">
                <a:sym typeface="Wingdings" pitchFamily="2" charset="2"/>
              </a:rPr>
              <a:t>=                =                 </a:t>
            </a:r>
            <a:r>
              <a:rPr lang="en-US" dirty="0" smtClean="0">
                <a:sym typeface="Wingdings" pitchFamily="2" charset="2"/>
              </a:rPr>
              <a:t>= 0,782 </a:t>
            </a:r>
            <a:r>
              <a:rPr lang="en-US" dirty="0" err="1" smtClean="0">
                <a:sym typeface="Wingdings" pitchFamily="2" charset="2"/>
              </a:rPr>
              <a:t>detik</a:t>
            </a:r>
            <a:endParaRPr lang="en-US" dirty="0" smtClean="0">
              <a:sym typeface="Wingdings" pitchFamily="2" charset="2"/>
            </a:endParaRPr>
          </a:p>
          <a:p>
            <a:pPr>
              <a:spcBef>
                <a:spcPts val="1800"/>
              </a:spcBef>
              <a:buNone/>
              <a:tabLst>
                <a:tab pos="1028700" algn="l"/>
              </a:tabLst>
            </a:pPr>
            <a:r>
              <a:rPr lang="en-US" dirty="0" smtClean="0">
                <a:sym typeface="Wingdings" pitchFamily="2" charset="2"/>
              </a:rPr>
              <a:t>              	(2)             = 9,8 x 0,782 = 7,67 m/s</a:t>
            </a:r>
          </a:p>
          <a:p>
            <a:pPr>
              <a:spcBef>
                <a:spcPts val="0"/>
              </a:spcBef>
              <a:buNone/>
              <a:tabLst>
                <a:tab pos="1028700" algn="l"/>
              </a:tabLst>
            </a:pPr>
            <a:r>
              <a:rPr lang="en-US" dirty="0" smtClean="0">
                <a:sym typeface="Wingdings" pitchFamily="2" charset="2"/>
              </a:rPr>
              <a:t>Cara lain: mgh</a:t>
            </a:r>
            <a:r>
              <a:rPr lang="en-US" baseline="-25000" dirty="0" smtClean="0">
                <a:sym typeface="Wingdings" pitchFamily="2" charset="2"/>
              </a:rPr>
              <a:t>1</a:t>
            </a:r>
            <a:r>
              <a:rPr lang="en-US" dirty="0" smtClean="0">
                <a:sym typeface="Wingdings" pitchFamily="2" charset="2"/>
              </a:rPr>
              <a:t>+             = mgh</a:t>
            </a:r>
            <a:r>
              <a:rPr lang="en-US" baseline="-25000" dirty="0" smtClean="0">
                <a:sym typeface="Wingdings" pitchFamily="2" charset="2"/>
              </a:rPr>
              <a:t>2</a:t>
            </a:r>
            <a:r>
              <a:rPr lang="en-US" smtClean="0">
                <a:sym typeface="Wingdings" pitchFamily="2" charset="2"/>
              </a:rPr>
              <a:t>+               h</a:t>
            </a:r>
            <a:r>
              <a:rPr lang="en-US" baseline="-25000" smtClean="0">
                <a:sym typeface="Wingdings" pitchFamily="2" charset="2"/>
              </a:rPr>
              <a:t>1  </a:t>
            </a:r>
            <a:r>
              <a:rPr lang="en-US" smtClean="0">
                <a:sym typeface="Wingdings" pitchFamily="2" charset="2"/>
              </a:rPr>
              <a:t>= </a:t>
            </a:r>
            <a:r>
              <a:rPr lang="en-US" dirty="0" smtClean="0">
                <a:sym typeface="Wingdings" pitchFamily="2" charset="2"/>
              </a:rPr>
              <a:t>3 m</a:t>
            </a:r>
            <a:r>
              <a:rPr lang="en-US" smtClean="0">
                <a:sym typeface="Wingdings" pitchFamily="2" charset="2"/>
              </a:rPr>
              <a:t>; v</a:t>
            </a:r>
            <a:r>
              <a:rPr lang="en-US" baseline="-25000" smtClean="0">
                <a:sym typeface="Wingdings" pitchFamily="2" charset="2"/>
              </a:rPr>
              <a:t>1  </a:t>
            </a:r>
            <a:r>
              <a:rPr lang="en-US" smtClean="0">
                <a:sym typeface="Wingdings" pitchFamily="2" charset="2"/>
              </a:rPr>
              <a:t>=  0; h</a:t>
            </a:r>
            <a:r>
              <a:rPr lang="en-US" baseline="-25000" smtClean="0">
                <a:sym typeface="Wingdings" pitchFamily="2" charset="2"/>
              </a:rPr>
              <a:t>2  </a:t>
            </a:r>
            <a:r>
              <a:rPr lang="en-US" smtClean="0">
                <a:sym typeface="Wingdings" pitchFamily="2" charset="2"/>
              </a:rPr>
              <a:t>= 0</a:t>
            </a:r>
            <a:endParaRPr lang="en-US" dirty="0" smtClean="0">
              <a:sym typeface="Wingdings" pitchFamily="2" charset="2"/>
            </a:endParaRPr>
          </a:p>
          <a:p>
            <a:pPr>
              <a:spcBef>
                <a:spcPts val="1800"/>
              </a:spcBef>
              <a:tabLst>
                <a:tab pos="1028700" algn="l"/>
              </a:tabLst>
            </a:pPr>
            <a:r>
              <a:rPr lang="en-US" dirty="0" err="1" smtClean="0">
                <a:sym typeface="Wingdings" pitchFamily="2" charset="2"/>
              </a:rPr>
              <a:t>Impuls</a:t>
            </a:r>
            <a:r>
              <a:rPr lang="en-US" dirty="0" smtClean="0">
                <a:sym typeface="Wingdings" pitchFamily="2" charset="2"/>
              </a:rPr>
              <a:t> = </a:t>
            </a:r>
            <a:r>
              <a:rPr lang="en-US" dirty="0" err="1" smtClean="0">
                <a:sym typeface="Wingdings" pitchFamily="2" charset="2"/>
              </a:rPr>
              <a:t>perubahan</a:t>
            </a:r>
            <a:r>
              <a:rPr lang="en-US" dirty="0" smtClean="0">
                <a:sym typeface="Wingdings" pitchFamily="2" charset="2"/>
              </a:rPr>
              <a:t> momentum </a:t>
            </a:r>
            <a:r>
              <a:rPr lang="en-US" dirty="0" err="1" smtClean="0">
                <a:sym typeface="Wingdings" pitchFamily="2" charset="2"/>
              </a:rPr>
              <a:t>saat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mahasiswa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menjejak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tanah</a:t>
            </a:r>
            <a:r>
              <a:rPr lang="en-US" dirty="0" smtClean="0">
                <a:sym typeface="Wingdings" pitchFamily="2" charset="2"/>
              </a:rPr>
              <a:t>.</a:t>
            </a:r>
            <a:br>
              <a:rPr lang="en-US" dirty="0" smtClean="0">
                <a:sym typeface="Wingdings" pitchFamily="2" charset="2"/>
              </a:rPr>
            </a:br>
            <a:r>
              <a:rPr lang="en-US" dirty="0" smtClean="0">
                <a:sym typeface="Wingdings" pitchFamily="2" charset="2"/>
              </a:rPr>
              <a:t>∆p </a:t>
            </a:r>
            <a:r>
              <a:rPr lang="en-US" smtClean="0">
                <a:sym typeface="Wingdings" pitchFamily="2" charset="2"/>
              </a:rPr>
              <a:t>=                               =  0 </a:t>
            </a:r>
            <a:r>
              <a:rPr lang="en-US" dirty="0" smtClean="0">
                <a:sym typeface="Wingdings" pitchFamily="2" charset="2"/>
              </a:rPr>
              <a:t>(</a:t>
            </a:r>
            <a:r>
              <a:rPr lang="en-US" sz="2000" dirty="0" err="1" smtClean="0">
                <a:sym typeface="Wingdings" pitchFamily="2" charset="2"/>
              </a:rPr>
              <a:t>mahasiswa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sudah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berhenti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di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atas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tanah</a:t>
            </a:r>
            <a:r>
              <a:rPr lang="en-US" sz="2000" dirty="0" smtClean="0">
                <a:sym typeface="Wingdings" pitchFamily="2" charset="2"/>
              </a:rPr>
              <a:t>)</a:t>
            </a:r>
            <a:endParaRPr lang="en-US" dirty="0" smtClean="0">
              <a:sym typeface="Wingdings" pitchFamily="2" charset="2"/>
            </a:endParaRPr>
          </a:p>
          <a:p>
            <a:pPr>
              <a:spcBef>
                <a:spcPts val="0"/>
              </a:spcBef>
              <a:buNone/>
              <a:tabLst>
                <a:tab pos="1028700" algn="l"/>
              </a:tabLst>
            </a:pPr>
            <a:r>
              <a:rPr lang="en-US" dirty="0" smtClean="0"/>
              <a:t>           = - 70 x 7,67 = - 536,9 N.s (</a:t>
            </a:r>
            <a:r>
              <a:rPr lang="en-US" dirty="0" err="1" smtClean="0"/>
              <a:t>arah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)</a:t>
            </a:r>
          </a:p>
          <a:p>
            <a:pPr>
              <a:spcBef>
                <a:spcPts val="0"/>
              </a:spcBef>
              <a:buNone/>
            </a:pPr>
            <a:endParaRPr lang="en-US" dirty="0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762000" y="2819400"/>
          <a:ext cx="1320800" cy="635000"/>
        </p:xfrm>
        <a:graphic>
          <a:graphicData uri="http://schemas.openxmlformats.org/presentationml/2006/ole">
            <p:oleObj spid="_x0000_s7170" name="Equation" r:id="rId4" imgW="1320480" imgH="634680" progId="Equation.3">
              <p:embed/>
            </p:oleObj>
          </a:graphicData>
        </a:graphic>
      </p:graphicFrame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2933700" y="2882900"/>
          <a:ext cx="1028700" cy="508000"/>
        </p:xfrm>
        <a:graphic>
          <a:graphicData uri="http://schemas.openxmlformats.org/presentationml/2006/ole">
            <p:oleObj spid="_x0000_s7171" name="Equation" r:id="rId5" imgW="1028520" imgH="507960" progId="Equation.3">
              <p:embed/>
            </p:oleObj>
          </a:graphicData>
        </a:graphic>
      </p:graphicFrame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304800" y="3479800"/>
          <a:ext cx="596900" cy="533400"/>
        </p:xfrm>
        <a:graphic>
          <a:graphicData uri="http://schemas.openxmlformats.org/presentationml/2006/ole">
            <p:oleObj spid="_x0000_s7172" name="Equation" r:id="rId6" imgW="596880" imgH="533160" progId="Equation.3">
              <p:embed/>
            </p:oleObj>
          </a:graphicData>
        </a:graphic>
      </p:graphicFrame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2451100" y="3435350"/>
          <a:ext cx="495300" cy="635000"/>
        </p:xfrm>
        <a:graphic>
          <a:graphicData uri="http://schemas.openxmlformats.org/presentationml/2006/ole">
            <p:oleObj spid="_x0000_s7173" name="Equation" r:id="rId7" imgW="495000" imgH="634680" progId="Equation.3">
              <p:embed/>
            </p:oleObj>
          </a:graphicData>
        </a:graphic>
      </p:graphicFrame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1752600" y="4064000"/>
          <a:ext cx="609600" cy="508000"/>
        </p:xfrm>
        <a:graphic>
          <a:graphicData uri="http://schemas.openxmlformats.org/presentationml/2006/ole">
            <p:oleObj spid="_x0000_s7174" name="Equation" r:id="rId8" imgW="609480" imgH="507960" progId="Equation.3">
              <p:embed/>
            </p:oleObj>
          </a:graphicData>
        </a:graphic>
      </p:graphicFrame>
      <p:graphicFrame>
        <p:nvGraphicFramePr>
          <p:cNvPr id="20487" name="Object 7"/>
          <p:cNvGraphicFramePr>
            <a:graphicFrameLocks noChangeAspect="1"/>
          </p:cNvGraphicFramePr>
          <p:nvPr/>
        </p:nvGraphicFramePr>
        <p:xfrm>
          <a:off x="3708400" y="3403600"/>
          <a:ext cx="635000" cy="787400"/>
        </p:xfrm>
        <a:graphic>
          <a:graphicData uri="http://schemas.openxmlformats.org/presentationml/2006/ole">
            <p:oleObj spid="_x0000_s7175" name="Equation" r:id="rId9" imgW="634680" imgH="787320" progId="Equation.3">
              <p:embed/>
            </p:oleObj>
          </a:graphicData>
        </a:graphic>
      </p:graphicFrame>
      <p:graphicFrame>
        <p:nvGraphicFramePr>
          <p:cNvPr id="20488" name="Object 8"/>
          <p:cNvGraphicFramePr>
            <a:graphicFrameLocks noChangeAspect="1"/>
          </p:cNvGraphicFramePr>
          <p:nvPr/>
        </p:nvGraphicFramePr>
        <p:xfrm>
          <a:off x="4622800" y="3606800"/>
          <a:ext cx="939800" cy="381000"/>
        </p:xfrm>
        <a:graphic>
          <a:graphicData uri="http://schemas.openxmlformats.org/presentationml/2006/ole">
            <p:oleObj spid="_x0000_s7176" name="Equation" r:id="rId10" imgW="939600" imgH="380880" progId="Equation.3">
              <p:embed/>
            </p:oleObj>
          </a:graphicData>
        </a:graphic>
      </p:graphicFrame>
      <p:graphicFrame>
        <p:nvGraphicFramePr>
          <p:cNvPr id="20489" name="Object 9"/>
          <p:cNvGraphicFramePr>
            <a:graphicFrameLocks noChangeAspect="1"/>
          </p:cNvGraphicFramePr>
          <p:nvPr/>
        </p:nvGraphicFramePr>
        <p:xfrm>
          <a:off x="1295400" y="5562600"/>
          <a:ext cx="1358900" cy="393700"/>
        </p:xfrm>
        <a:graphic>
          <a:graphicData uri="http://schemas.openxmlformats.org/presentationml/2006/ole">
            <p:oleObj spid="_x0000_s7177" name="Equation" r:id="rId11" imgW="1358640" imgH="393480" progId="Equation.3">
              <p:embed/>
            </p:oleObj>
          </a:graphicData>
        </a:graphic>
      </p:graphicFrame>
      <p:graphicFrame>
        <p:nvGraphicFramePr>
          <p:cNvPr id="20490" name="Object 10"/>
          <p:cNvGraphicFramePr>
            <a:graphicFrameLocks noChangeAspect="1"/>
          </p:cNvGraphicFramePr>
          <p:nvPr/>
        </p:nvGraphicFramePr>
        <p:xfrm>
          <a:off x="3276600" y="5562600"/>
          <a:ext cx="292100" cy="393700"/>
        </p:xfrm>
        <a:graphic>
          <a:graphicData uri="http://schemas.openxmlformats.org/presentationml/2006/ole">
            <p:oleObj spid="_x0000_s7178" name="Equation" r:id="rId12" imgW="291960" imgH="393480" progId="Equation.3">
              <p:embed/>
            </p:oleObj>
          </a:graphicData>
        </a:graphic>
      </p:graphicFrame>
      <p:graphicFrame>
        <p:nvGraphicFramePr>
          <p:cNvPr id="20491" name="Object 11"/>
          <p:cNvGraphicFramePr>
            <a:graphicFrameLocks noChangeAspect="1"/>
          </p:cNvGraphicFramePr>
          <p:nvPr/>
        </p:nvGraphicFramePr>
        <p:xfrm>
          <a:off x="2438400" y="4394200"/>
          <a:ext cx="685800" cy="635000"/>
        </p:xfrm>
        <a:graphic>
          <a:graphicData uri="http://schemas.openxmlformats.org/presentationml/2006/ole">
            <p:oleObj spid="_x0000_s7179" name="Equation" r:id="rId13" imgW="685800" imgH="634680" progId="Equation.3">
              <p:embed/>
            </p:oleObj>
          </a:graphicData>
        </a:graphic>
      </p:graphicFrame>
      <p:graphicFrame>
        <p:nvGraphicFramePr>
          <p:cNvPr id="20493" name="Object 13"/>
          <p:cNvGraphicFramePr>
            <a:graphicFrameLocks noChangeAspect="1"/>
          </p:cNvGraphicFramePr>
          <p:nvPr/>
        </p:nvGraphicFramePr>
        <p:xfrm>
          <a:off x="4330700" y="4394200"/>
          <a:ext cx="711200" cy="635000"/>
        </p:xfrm>
        <a:graphic>
          <a:graphicData uri="http://schemas.openxmlformats.org/presentationml/2006/ole">
            <p:oleObj spid="_x0000_s7180" name="Equation" r:id="rId14" imgW="711000" imgH="63468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1.3</a:t>
            </a:r>
            <a:r>
              <a:rPr lang="en-US" sz="1800" i="1" dirty="0" smtClean="0"/>
              <a:t>. </a:t>
            </a:r>
            <a:r>
              <a:rPr lang="en-US" sz="1800" i="1" dirty="0" err="1" smtClean="0"/>
              <a:t>Tumbukan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dan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Impuls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5626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Berapakah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rata-rata yang </a:t>
            </a:r>
            <a:r>
              <a:rPr lang="en-US" dirty="0" err="1" smtClean="0"/>
              <a:t>didesakan</a:t>
            </a:r>
            <a:r>
              <a:rPr lang="en-US" dirty="0" smtClean="0"/>
              <a:t> </a:t>
            </a:r>
            <a:r>
              <a:rPr lang="en-US" dirty="0" err="1" smtClean="0"/>
              <a:t>tanah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telapak</a:t>
            </a:r>
            <a:r>
              <a:rPr lang="en-US" dirty="0" smtClean="0"/>
              <a:t> kaki </a:t>
            </a:r>
            <a:r>
              <a:rPr lang="en-US" dirty="0" err="1" smtClean="0"/>
              <a:t>mahasiswa</a:t>
            </a:r>
            <a:r>
              <a:rPr lang="en-US" dirty="0" smtClean="0"/>
              <a:t> </a:t>
            </a:r>
            <a:r>
              <a:rPr lang="en-US" dirty="0" err="1" smtClean="0"/>
              <a:t>apabila</a:t>
            </a:r>
            <a:r>
              <a:rPr lang="en-US" dirty="0" smtClean="0"/>
              <a:t> </a:t>
            </a:r>
            <a:r>
              <a:rPr lang="en-US" dirty="0" err="1" smtClean="0"/>
              <a:t>tubuh</a:t>
            </a:r>
            <a:r>
              <a:rPr lang="en-US" dirty="0" smtClean="0"/>
              <a:t> </a:t>
            </a:r>
            <a:r>
              <a:rPr lang="en-US" dirty="0" err="1" smtClean="0"/>
              <a:t>dianggap</a:t>
            </a:r>
            <a:r>
              <a:rPr lang="en-US" dirty="0" smtClean="0"/>
              <a:t> </a:t>
            </a:r>
            <a:r>
              <a:rPr lang="en-US" dirty="0" err="1" smtClean="0"/>
              <a:t>berpindah</a:t>
            </a:r>
            <a:r>
              <a:rPr lang="en-US" dirty="0" smtClean="0"/>
              <a:t> 1 cm </a:t>
            </a:r>
            <a:r>
              <a:rPr lang="en-US" dirty="0" err="1" smtClean="0"/>
              <a:t>selama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?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berhenti</a:t>
            </a:r>
            <a:r>
              <a:rPr lang="en-US" dirty="0" smtClean="0"/>
              <a:t> total, </a:t>
            </a:r>
            <a:r>
              <a:rPr lang="en-US" dirty="0" err="1" smtClean="0"/>
              <a:t>tubuh</a:t>
            </a:r>
            <a:r>
              <a:rPr lang="en-US" dirty="0" smtClean="0"/>
              <a:t> </a:t>
            </a:r>
            <a:r>
              <a:rPr lang="en-US" dirty="0" err="1" smtClean="0"/>
              <a:t>diperlambat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7,67 m/s </a:t>
            </a:r>
            <a:r>
              <a:rPr lang="en-US" dirty="0" err="1" smtClean="0"/>
              <a:t>menjadi</a:t>
            </a:r>
            <a:r>
              <a:rPr lang="en-US" dirty="0" smtClean="0"/>
              <a:t> 0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jarak</a:t>
            </a:r>
            <a:r>
              <a:rPr lang="en-US" dirty="0" smtClean="0"/>
              <a:t> 0,01 m.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Kecepatan</a:t>
            </a:r>
            <a:r>
              <a:rPr lang="en-US" dirty="0" smtClean="0">
                <a:sym typeface="Wingdings" pitchFamily="2" charset="2"/>
              </a:rPr>
              <a:t> rata-rata </a:t>
            </a:r>
            <a:r>
              <a:rPr lang="en-US" smtClean="0">
                <a:sym typeface="Wingdings" pitchFamily="2" charset="2"/>
              </a:rPr>
              <a:t>=                = </a:t>
            </a:r>
            <a:r>
              <a:rPr lang="en-US" dirty="0" smtClean="0">
                <a:sym typeface="Wingdings" pitchFamily="2" charset="2"/>
              </a:rPr>
              <a:t>3,84 m/s</a:t>
            </a:r>
          </a:p>
          <a:p>
            <a:pPr marL="0" indent="0">
              <a:spcBef>
                <a:spcPts val="0"/>
              </a:spcBef>
              <a:buNone/>
              <a:tabLst>
                <a:tab pos="342900" algn="l"/>
              </a:tabLst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n-US" dirty="0" err="1" smtClean="0">
                <a:sym typeface="Wingdings" pitchFamily="2" charset="2"/>
              </a:rPr>
              <a:t>Waktu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tumbukan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smtClean="0">
                <a:sym typeface="Wingdings" pitchFamily="2" charset="2"/>
              </a:rPr>
              <a:t>=                     = </a:t>
            </a:r>
            <a:r>
              <a:rPr lang="en-US" dirty="0" smtClean="0">
                <a:sym typeface="Wingdings" pitchFamily="2" charset="2"/>
              </a:rPr>
              <a:t>2,6 10</a:t>
            </a:r>
            <a:r>
              <a:rPr lang="en-US" baseline="30000" dirty="0" smtClean="0">
                <a:sym typeface="Wingdings" pitchFamily="2" charset="2"/>
              </a:rPr>
              <a:t>-3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detik</a:t>
            </a: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Gaya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impuls</a:t>
            </a: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J = F ∆t  </a:t>
            </a:r>
            <a:r>
              <a:rPr lang="en-US" dirty="0" smtClean="0"/>
              <a:t>536,9 = F. </a:t>
            </a:r>
            <a:r>
              <a:rPr lang="en-US" dirty="0" smtClean="0">
                <a:sym typeface="Wingdings" pitchFamily="2" charset="2"/>
              </a:rPr>
              <a:t>2,6 10</a:t>
            </a:r>
            <a:r>
              <a:rPr lang="en-US" baseline="30000" dirty="0" smtClean="0">
                <a:sym typeface="Wingdings" pitchFamily="2" charset="2"/>
              </a:rPr>
              <a:t>-3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detik</a:t>
            </a:r>
            <a:r>
              <a:rPr lang="en-US" dirty="0" smtClean="0">
                <a:sym typeface="Wingdings" pitchFamily="2" charset="2"/>
              </a:rPr>
              <a:t>  F = 206.500 N (</a:t>
            </a:r>
            <a:r>
              <a:rPr lang="en-US" dirty="0" err="1" smtClean="0">
                <a:sym typeface="Wingdings" pitchFamily="2" charset="2"/>
              </a:rPr>
              <a:t>ke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bawah</a:t>
            </a:r>
            <a:r>
              <a:rPr lang="en-US" dirty="0" smtClean="0">
                <a:sym typeface="Wingdings" pitchFamily="2" charset="2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sym typeface="Wingdings" pitchFamily="2" charset="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Gaya </a:t>
            </a:r>
            <a:r>
              <a:rPr lang="en-US" dirty="0" err="1" smtClean="0">
                <a:sym typeface="Wingdings" pitchFamily="2" charset="2"/>
              </a:rPr>
              <a:t>karena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gravitasi</a:t>
            </a:r>
            <a:endParaRPr lang="en-US" dirty="0" smtClean="0">
              <a:sym typeface="Wingdings" pitchFamily="2" charset="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>
                <a:sym typeface="Wingdings" pitchFamily="2" charset="2"/>
              </a:rPr>
              <a:t>F</a:t>
            </a:r>
            <a:r>
              <a:rPr lang="en-US" baseline="-25000" dirty="0" err="1" smtClean="0">
                <a:sym typeface="Wingdings" pitchFamily="2" charset="2"/>
              </a:rPr>
              <a:t>g</a:t>
            </a:r>
            <a:r>
              <a:rPr lang="en-US" dirty="0" smtClean="0">
                <a:sym typeface="Wingdings" pitchFamily="2" charset="2"/>
              </a:rPr>
              <a:t> = </a:t>
            </a:r>
            <a:r>
              <a:rPr lang="en-US" dirty="0" err="1" smtClean="0">
                <a:sym typeface="Wingdings" pitchFamily="2" charset="2"/>
              </a:rPr>
              <a:t>m.g</a:t>
            </a:r>
            <a:r>
              <a:rPr lang="en-US" dirty="0" smtClean="0">
                <a:sym typeface="Wingdings" pitchFamily="2" charset="2"/>
              </a:rPr>
              <a:t> = 70 x 9,8 = 686 N (</a:t>
            </a:r>
            <a:r>
              <a:rPr lang="en-US" dirty="0" err="1" smtClean="0">
                <a:sym typeface="Wingdings" pitchFamily="2" charset="2"/>
              </a:rPr>
              <a:t>ke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bawah</a:t>
            </a:r>
            <a:r>
              <a:rPr lang="en-US" dirty="0" smtClean="0">
                <a:sym typeface="Wingdings" pitchFamily="2" charset="2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Gaya total = 206.500 + 686 = 207.186 N (</a:t>
            </a:r>
            <a:r>
              <a:rPr lang="en-US" dirty="0" err="1" smtClean="0">
                <a:sym typeface="Wingdings" pitchFamily="2" charset="2"/>
              </a:rPr>
              <a:t>ke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bawah</a:t>
            </a:r>
            <a:r>
              <a:rPr lang="en-US" dirty="0" smtClean="0">
                <a:sym typeface="Wingdings" pitchFamily="2" charset="2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Gaya yang </a:t>
            </a:r>
            <a:r>
              <a:rPr lang="en-US" dirty="0" err="1" smtClean="0">
                <a:sym typeface="Wingdings" pitchFamily="2" charset="2"/>
              </a:rPr>
              <a:t>didesakan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tanah</a:t>
            </a:r>
            <a:r>
              <a:rPr lang="en-US" dirty="0" smtClean="0">
                <a:sym typeface="Wingdings" pitchFamily="2" charset="2"/>
              </a:rPr>
              <a:t> = Gaya total = 207.186 N (</a:t>
            </a:r>
            <a:r>
              <a:rPr lang="en-US" dirty="0" err="1" smtClean="0">
                <a:sym typeface="Wingdings" pitchFamily="2" charset="2"/>
              </a:rPr>
              <a:t>ke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atas</a:t>
            </a:r>
            <a:r>
              <a:rPr lang="en-US" dirty="0" smtClean="0">
                <a:sym typeface="Wingdings" pitchFamily="2" charset="2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sym typeface="Wingdings" pitchFamily="2" charset="2"/>
            </a:endParaRP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441700" y="3124200"/>
          <a:ext cx="774700" cy="546100"/>
        </p:xfrm>
        <a:graphic>
          <a:graphicData uri="http://schemas.openxmlformats.org/presentationml/2006/ole">
            <p:oleObj spid="_x0000_s8194" name="Equation" r:id="rId4" imgW="774360" imgH="545760" progId="Equation.3">
              <p:embed/>
            </p:oleObj>
          </a:graphicData>
        </a:graphic>
      </p:graphicFrame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3009900" y="3530600"/>
          <a:ext cx="1130300" cy="584200"/>
        </p:xfrm>
        <a:graphic>
          <a:graphicData uri="http://schemas.openxmlformats.org/presentationml/2006/ole">
            <p:oleObj spid="_x0000_s8195" name="Equation" r:id="rId5" imgW="1130040" imgH="58392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1.3</a:t>
            </a:r>
            <a:r>
              <a:rPr lang="en-US" sz="1800" i="1" dirty="0" smtClean="0"/>
              <a:t>. </a:t>
            </a:r>
            <a:r>
              <a:rPr lang="en-US" sz="1800" i="1" dirty="0" err="1" smtClean="0"/>
              <a:t>Tumbukan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dan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Impuls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56260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dirty="0" err="1" smtClean="0"/>
              <a:t>Soal</a:t>
            </a:r>
            <a:r>
              <a:rPr lang="en-US" dirty="0" smtClean="0"/>
              <a:t> :</a:t>
            </a:r>
          </a:p>
          <a:p>
            <a:pPr>
              <a:spcBef>
                <a:spcPts val="0"/>
              </a:spcBef>
              <a:buNone/>
            </a:pPr>
            <a:r>
              <a:rPr lang="en-US" dirty="0" err="1" smtClean="0"/>
              <a:t>Seorang</a:t>
            </a:r>
            <a:r>
              <a:rPr lang="en-US" dirty="0" smtClean="0"/>
              <a:t> </a:t>
            </a:r>
            <a:r>
              <a:rPr lang="en-US" dirty="0" err="1" smtClean="0"/>
              <a:t>mahasiswa</a:t>
            </a:r>
            <a:r>
              <a:rPr lang="en-US" dirty="0" smtClean="0"/>
              <a:t> </a:t>
            </a:r>
            <a:r>
              <a:rPr lang="en-US" dirty="0" err="1" smtClean="0"/>
              <a:t>memukul</a:t>
            </a:r>
            <a:r>
              <a:rPr lang="en-US" dirty="0" smtClean="0"/>
              <a:t> </a:t>
            </a:r>
            <a:r>
              <a:rPr lang="en-US" dirty="0" err="1" smtClean="0"/>
              <a:t>batu</a:t>
            </a:r>
            <a:r>
              <a:rPr lang="en-US" dirty="0" smtClean="0"/>
              <a:t> </a:t>
            </a:r>
            <a:r>
              <a:rPr lang="en-US" dirty="0" err="1" smtClean="0"/>
              <a:t>bata</a:t>
            </a:r>
            <a:r>
              <a:rPr lang="en-US" dirty="0" smtClean="0"/>
              <a:t>. </a:t>
            </a:r>
          </a:p>
          <a:p>
            <a:pPr>
              <a:spcBef>
                <a:spcPts val="0"/>
              </a:spcBef>
              <a:buNone/>
            </a:pP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tangan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memukul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10 m/s.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Tangan</a:t>
            </a:r>
            <a:r>
              <a:rPr lang="en-US" dirty="0" smtClean="0"/>
              <a:t> </a:t>
            </a:r>
            <a:r>
              <a:rPr lang="en-US" dirty="0" err="1" smtClean="0"/>
              <a:t>berhenti</a:t>
            </a:r>
            <a:r>
              <a:rPr lang="en-US" dirty="0" smtClean="0"/>
              <a:t> </a:t>
            </a:r>
            <a:r>
              <a:rPr lang="en-US" dirty="0" err="1" smtClean="0"/>
              <a:t>sejauh</a:t>
            </a:r>
            <a:r>
              <a:rPr lang="en-US" dirty="0" smtClean="0"/>
              <a:t> 1 cm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benturan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batu</a:t>
            </a:r>
            <a:r>
              <a:rPr lang="en-US" dirty="0" smtClean="0"/>
              <a:t> </a:t>
            </a:r>
            <a:r>
              <a:rPr lang="en-US" dirty="0" err="1" smtClean="0"/>
              <a:t>bata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berat</a:t>
            </a:r>
            <a:r>
              <a:rPr lang="en-US" dirty="0" smtClean="0"/>
              <a:t> </a:t>
            </a:r>
            <a:r>
              <a:rPr lang="en-US" dirty="0" err="1" smtClean="0"/>
              <a:t>telapak</a:t>
            </a:r>
            <a:r>
              <a:rPr lang="en-US" dirty="0" smtClean="0"/>
              <a:t> </a:t>
            </a:r>
            <a:r>
              <a:rPr lang="en-US" dirty="0" err="1" smtClean="0"/>
              <a:t>tangan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lengan</a:t>
            </a:r>
            <a:r>
              <a:rPr lang="en-US" dirty="0" smtClean="0"/>
              <a:t> = 1kg. </a:t>
            </a:r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impuls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rata-rata yang </a:t>
            </a:r>
            <a:r>
              <a:rPr lang="en-US" dirty="0" err="1" smtClean="0"/>
              <a:t>diberikan</a:t>
            </a:r>
            <a:r>
              <a:rPr lang="en-US" dirty="0" smtClean="0"/>
              <a:t> </a:t>
            </a:r>
            <a:r>
              <a:rPr lang="en-US" dirty="0" err="1" smtClean="0"/>
              <a:t>mahasiswa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batu</a:t>
            </a:r>
            <a:r>
              <a:rPr lang="en-US" dirty="0" smtClean="0"/>
              <a:t> </a:t>
            </a:r>
            <a:r>
              <a:rPr lang="en-US" dirty="0" err="1" smtClean="0"/>
              <a:t>bata</a:t>
            </a:r>
            <a:r>
              <a:rPr lang="en-US" dirty="0" smtClean="0"/>
              <a:t>.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Momentum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∆p = </a:t>
            </a:r>
            <a:r>
              <a:rPr lang="en-US" dirty="0" err="1" smtClean="0">
                <a:sym typeface="Wingdings" pitchFamily="2" charset="2"/>
              </a:rPr>
              <a:t>m.v</a:t>
            </a:r>
            <a:r>
              <a:rPr lang="en-US" dirty="0" smtClean="0">
                <a:sym typeface="Wingdings" pitchFamily="2" charset="2"/>
              </a:rPr>
              <a:t> = 1. 10 = 10 kg m/s</a:t>
            </a:r>
          </a:p>
          <a:p>
            <a:pPr>
              <a:spcBef>
                <a:spcPts val="0"/>
              </a:spcBef>
              <a:buNone/>
            </a:pPr>
            <a:r>
              <a:rPr lang="en-US" dirty="0" err="1" smtClean="0">
                <a:sym typeface="Wingdings" pitchFamily="2" charset="2"/>
              </a:rPr>
              <a:t>Impuls</a:t>
            </a:r>
            <a:r>
              <a:rPr lang="en-US" dirty="0" smtClean="0">
                <a:sym typeface="Wingdings" pitchFamily="2" charset="2"/>
              </a:rPr>
              <a:t> = </a:t>
            </a:r>
            <a:r>
              <a:rPr lang="en-US" dirty="0" err="1" smtClean="0">
                <a:sym typeface="Wingdings" pitchFamily="2" charset="2"/>
              </a:rPr>
              <a:t>Perubahan</a:t>
            </a:r>
            <a:r>
              <a:rPr lang="en-US" dirty="0" smtClean="0">
                <a:sym typeface="Wingdings" pitchFamily="2" charset="2"/>
              </a:rPr>
              <a:t> momentum = 10 kg m/s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r>
              <a:rPr lang="en-US" dirty="0" err="1" smtClean="0">
                <a:sym typeface="Wingdings" pitchFamily="2" charset="2"/>
              </a:rPr>
              <a:t>Kecepatan</a:t>
            </a:r>
            <a:r>
              <a:rPr lang="en-US" dirty="0" smtClean="0">
                <a:sym typeface="Wingdings" pitchFamily="2" charset="2"/>
              </a:rPr>
              <a:t> rata-rata </a:t>
            </a:r>
            <a:r>
              <a:rPr lang="en-US" dirty="0" err="1" smtClean="0">
                <a:sym typeface="Wingdings" pitchFamily="2" charset="2"/>
              </a:rPr>
              <a:t>tangan</a:t>
            </a:r>
            <a:r>
              <a:rPr lang="en-US" dirty="0" smtClean="0">
                <a:sym typeface="Wingdings" pitchFamily="2" charset="2"/>
              </a:rPr>
              <a:t> = 5 m/s  ∆t = 0,01 m/5 = 0,002 </a:t>
            </a:r>
            <a:r>
              <a:rPr lang="en-US" dirty="0" err="1" smtClean="0">
                <a:sym typeface="Wingdings" pitchFamily="2" charset="2"/>
              </a:rPr>
              <a:t>detik</a:t>
            </a:r>
            <a:endParaRPr lang="en-US" dirty="0" smtClean="0">
              <a:sym typeface="Wingdings" pitchFamily="2" charset="2"/>
            </a:endParaRPr>
          </a:p>
          <a:p>
            <a:pPr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J = F ∆t   10 kg m/s = F. 0,002 </a:t>
            </a:r>
            <a:r>
              <a:rPr lang="en-US" dirty="0" err="1" smtClean="0">
                <a:sym typeface="Wingdings" pitchFamily="2" charset="2"/>
              </a:rPr>
              <a:t>detik</a:t>
            </a:r>
            <a:r>
              <a:rPr lang="en-US" dirty="0" smtClean="0">
                <a:sym typeface="Wingdings" pitchFamily="2" charset="2"/>
              </a:rPr>
              <a:t>  F = 5,000 N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457200"/>
            <a:ext cx="2510746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1.3</a:t>
            </a:r>
            <a:r>
              <a:rPr lang="en-US" sz="1800" i="1" dirty="0" smtClean="0"/>
              <a:t>. </a:t>
            </a:r>
            <a:r>
              <a:rPr lang="en-US" sz="1800" i="1" dirty="0" err="1" smtClean="0"/>
              <a:t>Tumbukan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dan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Impuls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56260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dirty="0" err="1" smtClean="0"/>
              <a:t>Soal</a:t>
            </a:r>
            <a:r>
              <a:rPr lang="en-US" dirty="0" smtClean="0"/>
              <a:t> 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mobil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berat</a:t>
            </a:r>
            <a:r>
              <a:rPr lang="en-US" dirty="0" smtClean="0"/>
              <a:t> 2,2 ton </a:t>
            </a:r>
            <a:r>
              <a:rPr lang="en-US" dirty="0" err="1" smtClean="0"/>
              <a:t>berjalan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94 km/jam. </a:t>
            </a:r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gaya</a:t>
            </a:r>
            <a:r>
              <a:rPr lang="en-US" dirty="0" smtClean="0"/>
              <a:t> rata-rata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mobil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masing-masing</a:t>
            </a:r>
            <a:r>
              <a:rPr lang="en-US" dirty="0" smtClean="0"/>
              <a:t> </a:t>
            </a:r>
            <a:r>
              <a:rPr lang="en-US" dirty="0" err="1" smtClean="0"/>
              <a:t>keadaan</a:t>
            </a:r>
            <a:r>
              <a:rPr lang="en-US" dirty="0" smtClean="0"/>
              <a:t> </a:t>
            </a:r>
            <a:r>
              <a:rPr lang="en-US" dirty="0" err="1" smtClean="0"/>
              <a:t>berikut</a:t>
            </a:r>
            <a:r>
              <a:rPr lang="en-US" dirty="0" smtClean="0"/>
              <a:t>?</a:t>
            </a:r>
          </a:p>
          <a:p>
            <a:pPr marL="457200" indent="-457200">
              <a:spcBef>
                <a:spcPts val="0"/>
              </a:spcBef>
              <a:buAutoNum type="alphaLcPeriod"/>
            </a:pPr>
            <a:r>
              <a:rPr lang="en-US" dirty="0" err="1" smtClean="0"/>
              <a:t>Sopir</a:t>
            </a:r>
            <a:r>
              <a:rPr lang="en-US" dirty="0" smtClean="0"/>
              <a:t> </a:t>
            </a:r>
            <a:r>
              <a:rPr lang="en-US" dirty="0" err="1" smtClean="0"/>
              <a:t>menginjak</a:t>
            </a:r>
            <a:r>
              <a:rPr lang="en-US" dirty="0" smtClean="0"/>
              <a:t> </a:t>
            </a:r>
            <a:r>
              <a:rPr lang="en-US" dirty="0" err="1" smtClean="0"/>
              <a:t>rem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normal,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mobil</a:t>
            </a:r>
            <a:r>
              <a:rPr lang="en-US" dirty="0" smtClean="0"/>
              <a:t> </a:t>
            </a:r>
            <a:r>
              <a:rPr lang="en-US" dirty="0" err="1" smtClean="0"/>
              <a:t>berhenti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21 </a:t>
            </a:r>
            <a:r>
              <a:rPr lang="en-US" dirty="0" err="1" smtClean="0"/>
              <a:t>detik</a:t>
            </a:r>
            <a:r>
              <a:rPr lang="en-US" dirty="0" smtClean="0"/>
              <a:t>. </a:t>
            </a:r>
          </a:p>
          <a:p>
            <a:pPr marL="457200" indent="-457200">
              <a:spcBef>
                <a:spcPts val="0"/>
              </a:spcBef>
              <a:buAutoNum type="alphaLcPeriod"/>
            </a:pPr>
            <a:r>
              <a:rPr lang="en-US" dirty="0" err="1" smtClean="0"/>
              <a:t>Rem</a:t>
            </a:r>
            <a:r>
              <a:rPr lang="en-US" dirty="0" smtClean="0"/>
              <a:t> </a:t>
            </a:r>
            <a:r>
              <a:rPr lang="en-US" dirty="0" err="1" smtClean="0"/>
              <a:t>diinjak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keras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mobil</a:t>
            </a:r>
            <a:r>
              <a:rPr lang="en-US" dirty="0" smtClean="0"/>
              <a:t> </a:t>
            </a:r>
            <a:r>
              <a:rPr lang="en-US" dirty="0" err="1" smtClean="0"/>
              <a:t>berhenti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3,8 </a:t>
            </a:r>
            <a:r>
              <a:rPr lang="en-US" dirty="0" err="1" smtClean="0"/>
              <a:t>detik</a:t>
            </a:r>
            <a:r>
              <a:rPr lang="en-US" dirty="0" smtClean="0"/>
              <a:t>. </a:t>
            </a:r>
          </a:p>
          <a:p>
            <a:pPr marL="457200" indent="-457200">
              <a:spcBef>
                <a:spcPts val="0"/>
              </a:spcBef>
              <a:buAutoNum type="alphaLcPeriod"/>
            </a:pPr>
            <a:r>
              <a:rPr lang="en-US" dirty="0" smtClean="0"/>
              <a:t>Mobil </a:t>
            </a:r>
            <a:r>
              <a:rPr lang="en-US" dirty="0" err="1" smtClean="0"/>
              <a:t>ditabrakan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dinding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mobil</a:t>
            </a:r>
            <a:r>
              <a:rPr lang="en-US" dirty="0" smtClean="0"/>
              <a:t> </a:t>
            </a:r>
            <a:r>
              <a:rPr lang="en-US" dirty="0" err="1" smtClean="0"/>
              <a:t>berhenti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0,22 </a:t>
            </a:r>
            <a:r>
              <a:rPr lang="en-US" dirty="0" err="1" smtClean="0"/>
              <a:t>detik</a:t>
            </a:r>
            <a:r>
              <a:rPr lang="en-US" dirty="0" smtClean="0"/>
              <a:t>. </a:t>
            </a:r>
          </a:p>
          <a:p>
            <a:pPr marL="457200" indent="-457200">
              <a:spcBef>
                <a:spcPts val="0"/>
              </a:spcBef>
              <a:buNone/>
            </a:pPr>
            <a:endParaRPr lang="en-US" dirty="0" smtClean="0"/>
          </a:p>
          <a:p>
            <a:pPr marL="457200" indent="-457200"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2364" y="457200"/>
            <a:ext cx="2185261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1.3</a:t>
            </a:r>
            <a:r>
              <a:rPr lang="en-US" sz="1800" i="1" dirty="0" smtClean="0"/>
              <a:t>. </a:t>
            </a:r>
            <a:r>
              <a:rPr lang="en-US" sz="1800" i="1" dirty="0" err="1" smtClean="0"/>
              <a:t>Tumbukan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dan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Impuls</a:t>
            </a:r>
            <a:endParaRPr lang="en-US" sz="1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562600"/>
          </a:xfrm>
        </p:spPr>
        <p:txBody>
          <a:bodyPr/>
          <a:lstStyle/>
          <a:p>
            <a:pPr marL="457200" indent="-457200">
              <a:spcBef>
                <a:spcPts val="0"/>
              </a:spcBef>
              <a:buNone/>
            </a:pPr>
            <a:r>
              <a:rPr lang="en-US" dirty="0" smtClean="0"/>
              <a:t>Momentum </a:t>
            </a:r>
            <a:r>
              <a:rPr lang="en-US" dirty="0" err="1" smtClean="0"/>
              <a:t>awal</a:t>
            </a:r>
            <a:r>
              <a:rPr lang="en-US" dirty="0" smtClean="0"/>
              <a:t> = </a:t>
            </a:r>
            <a:r>
              <a:rPr lang="en-US" dirty="0" err="1" smtClean="0">
                <a:sym typeface="Wingdings" pitchFamily="2" charset="2"/>
              </a:rPr>
              <a:t>m.v</a:t>
            </a:r>
            <a:r>
              <a:rPr lang="en-US" dirty="0" smtClean="0">
                <a:sym typeface="Wingdings" pitchFamily="2" charset="2"/>
              </a:rPr>
              <a:t> = 2200 x 94 (1000/3600) = 57.444,44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Momentum </a:t>
            </a:r>
            <a:r>
              <a:rPr lang="en-US" dirty="0" err="1" smtClean="0">
                <a:sym typeface="Wingdings" pitchFamily="2" charset="2"/>
              </a:rPr>
              <a:t>akhir</a:t>
            </a:r>
            <a:r>
              <a:rPr lang="en-US" dirty="0" smtClean="0">
                <a:sym typeface="Wingdings" pitchFamily="2" charset="2"/>
              </a:rPr>
              <a:t> = </a:t>
            </a:r>
            <a:r>
              <a:rPr lang="en-US" dirty="0" err="1" smtClean="0">
                <a:sym typeface="Wingdings" pitchFamily="2" charset="2"/>
              </a:rPr>
              <a:t>m.v</a:t>
            </a:r>
            <a:r>
              <a:rPr lang="en-US" dirty="0" smtClean="0">
                <a:sym typeface="Wingdings" pitchFamily="2" charset="2"/>
              </a:rPr>
              <a:t> = 2200 x 0 = 0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∆p = 0 - 57.444,44 = - 57.444,44 kg m/s</a:t>
            </a:r>
          </a:p>
          <a:p>
            <a:pPr>
              <a:spcBef>
                <a:spcPts val="0"/>
              </a:spcBef>
              <a:buNone/>
            </a:pPr>
            <a:endParaRPr lang="en-US" dirty="0" smtClean="0">
              <a:sym typeface="Wingdings" pitchFamily="2" charset="2"/>
            </a:endParaRPr>
          </a:p>
          <a:p>
            <a:pPr>
              <a:spcBef>
                <a:spcPts val="0"/>
              </a:spcBef>
              <a:buNone/>
            </a:pPr>
            <a:r>
              <a:rPr lang="en-US" dirty="0" err="1" smtClean="0">
                <a:sym typeface="Wingdings" pitchFamily="2" charset="2"/>
              </a:rPr>
              <a:t>Impuls</a:t>
            </a:r>
            <a:r>
              <a:rPr lang="en-US" dirty="0" smtClean="0">
                <a:sym typeface="Wingdings" pitchFamily="2" charset="2"/>
              </a:rPr>
              <a:t> = F ∆t = </a:t>
            </a:r>
            <a:r>
              <a:rPr lang="en-US" dirty="0" err="1" smtClean="0">
                <a:sym typeface="Wingdings" pitchFamily="2" charset="2"/>
              </a:rPr>
              <a:t>Perubahan</a:t>
            </a:r>
            <a:r>
              <a:rPr lang="en-US" dirty="0" smtClean="0">
                <a:sym typeface="Wingdings" pitchFamily="2" charset="2"/>
              </a:rPr>
              <a:t> momentum (= - 57.444,44 kg m/s)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a) ∆t = 21      F = -57.444,44/21 =        - 2.735,45 N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b) ∆t = 3,8     F = -57.444,44/3,8 =     -15.116,96 N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c) ∆t =  0,22  F = -57.444,44/0,22 = -261.111,11 N</a:t>
            </a:r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457200"/>
            <a:ext cx="13430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0"/>
            <a:ext cx="9144000" cy="457200"/>
          </a:xfrm>
        </p:spPr>
        <p:txBody>
          <a:bodyPr/>
          <a:lstStyle/>
          <a:p>
            <a:r>
              <a:rPr lang="nl-NL" sz="2800" smtClean="0"/>
              <a:t>1.4</a:t>
            </a:r>
            <a:r>
              <a:rPr lang="nl-NL" sz="2800" dirty="0" smtClean="0"/>
              <a:t>. Hukum Kekekalan Momentum &amp; Energi dalam Tumbukan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915400" cy="5105400"/>
          </a:xfrm>
        </p:spPr>
        <p:txBody>
          <a:bodyPr/>
          <a:lstStyle/>
          <a:p>
            <a:pPr>
              <a:buNone/>
            </a:pP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Apabila</a:t>
            </a:r>
            <a:r>
              <a:rPr lang="en-US" dirty="0" smtClean="0"/>
              <a:t> </a:t>
            </a:r>
            <a:r>
              <a:rPr lang="en-US" dirty="0" err="1" smtClean="0"/>
              <a:t>benda</a:t>
            </a:r>
            <a:r>
              <a:rPr lang="en-US" dirty="0" smtClean="0"/>
              <a:t> yang </a:t>
            </a: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keras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lenting</a:t>
            </a:r>
            <a:r>
              <a:rPr lang="en-US" dirty="0" smtClean="0"/>
              <a:t>, </a:t>
            </a:r>
            <a:r>
              <a:rPr lang="en-US" dirty="0" err="1" smtClean="0"/>
              <a:t>apabila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panas</a:t>
            </a:r>
            <a:r>
              <a:rPr lang="en-US" dirty="0" smtClean="0"/>
              <a:t> yang </a:t>
            </a:r>
            <a:r>
              <a:rPr lang="en-US" dirty="0" err="1" smtClean="0"/>
              <a:t>dihasilkan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Kinetik</a:t>
            </a:r>
            <a:r>
              <a:rPr lang="en-US" dirty="0" smtClean="0"/>
              <a:t> </a:t>
            </a:r>
            <a:r>
              <a:rPr lang="en-US" dirty="0" err="1" smtClean="0"/>
              <a:t>tetap</a:t>
            </a:r>
            <a:r>
              <a:rPr lang="en-US" dirty="0" smtClean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 (</a:t>
            </a:r>
            <a:r>
              <a:rPr lang="en-US" dirty="0" err="1" smtClean="0"/>
              <a:t>Hk</a:t>
            </a:r>
            <a:r>
              <a:rPr lang="en-US" dirty="0" smtClean="0"/>
              <a:t>. </a:t>
            </a:r>
            <a:r>
              <a:rPr lang="en-US" dirty="0" err="1" smtClean="0"/>
              <a:t>Kekekalan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).</a:t>
            </a:r>
          </a:p>
          <a:p>
            <a:r>
              <a:rPr lang="en-US" dirty="0" err="1" smtClean="0"/>
              <a:t>Situasi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disebut</a:t>
            </a:r>
            <a:r>
              <a:rPr lang="en-US" dirty="0" smtClean="0"/>
              <a:t> </a:t>
            </a:r>
            <a:r>
              <a:rPr lang="en-US" b="1" dirty="0" smtClean="0"/>
              <a:t>TUMBUKAN LENTING </a:t>
            </a:r>
            <a:r>
              <a:rPr lang="en-US" dirty="0" smtClean="0"/>
              <a:t>(</a:t>
            </a:r>
            <a:r>
              <a:rPr lang="en-US" i="1" dirty="0" smtClean="0"/>
              <a:t>elastic collision</a:t>
            </a:r>
            <a:r>
              <a:rPr lang="en-US" dirty="0" smtClean="0"/>
              <a:t>).</a:t>
            </a:r>
          </a:p>
          <a:p>
            <a:r>
              <a:rPr lang="en-US" dirty="0" err="1" smtClean="0"/>
              <a:t>Apabila</a:t>
            </a:r>
            <a:r>
              <a:rPr lang="en-US" dirty="0" smtClean="0"/>
              <a:t> </a:t>
            </a:r>
            <a:r>
              <a:rPr lang="en-US" dirty="0" err="1" smtClean="0"/>
              <a:t>situasi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, </a:t>
            </a:r>
            <a:r>
              <a:rPr lang="en-US" dirty="0" err="1" smtClean="0"/>
              <a:t>situasinya</a:t>
            </a:r>
            <a:r>
              <a:rPr lang="en-US" dirty="0" smtClean="0"/>
              <a:t> </a:t>
            </a:r>
            <a:r>
              <a:rPr lang="en-US" dirty="0" err="1" smtClean="0"/>
              <a:t>disebut</a:t>
            </a:r>
            <a:r>
              <a:rPr lang="en-US" dirty="0" smtClean="0"/>
              <a:t> </a:t>
            </a:r>
            <a:r>
              <a:rPr lang="en-US" b="1" dirty="0" err="1" smtClean="0"/>
              <a:t>Tumbukan</a:t>
            </a:r>
            <a:r>
              <a:rPr lang="en-US" b="1" dirty="0" smtClean="0"/>
              <a:t> TIDAK </a:t>
            </a:r>
            <a:r>
              <a:rPr lang="en-US" b="1" dirty="0" err="1" smtClean="0"/>
              <a:t>lenting</a:t>
            </a:r>
            <a:r>
              <a:rPr lang="en-US" b="1" dirty="0" smtClean="0"/>
              <a:t> </a:t>
            </a:r>
            <a:r>
              <a:rPr lang="en-US" dirty="0" smtClean="0"/>
              <a:t>(</a:t>
            </a:r>
            <a:r>
              <a:rPr lang="en-US" i="1" dirty="0" smtClean="0"/>
              <a:t>inelastic collision</a:t>
            </a:r>
            <a:r>
              <a:rPr lang="en-US" dirty="0" smtClean="0"/>
              <a:t>).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tetap</a:t>
            </a:r>
            <a:r>
              <a:rPr lang="en-US" dirty="0" smtClean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,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tetapi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kinetik</a:t>
            </a:r>
            <a:r>
              <a:rPr lang="en-US" dirty="0" smtClean="0"/>
              <a:t> </a:t>
            </a:r>
            <a:r>
              <a:rPr lang="en-US" dirty="0" err="1" smtClean="0"/>
              <a:t>sebagian</a:t>
            </a:r>
            <a:r>
              <a:rPr lang="en-US" dirty="0" smtClean="0"/>
              <a:t> </a:t>
            </a:r>
            <a:r>
              <a:rPr lang="en-US" dirty="0" err="1" smtClean="0"/>
              <a:t>diubah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 lain (</a:t>
            </a:r>
            <a:r>
              <a:rPr lang="en-US" dirty="0" err="1" smtClean="0"/>
              <a:t>misal</a:t>
            </a:r>
            <a:r>
              <a:rPr lang="en-US" dirty="0" smtClean="0"/>
              <a:t> </a:t>
            </a:r>
            <a:r>
              <a:rPr lang="en-US" dirty="0" err="1" smtClean="0"/>
              <a:t>panas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1.4</a:t>
            </a:r>
            <a:r>
              <a:rPr lang="en-US" sz="1800" i="1" dirty="0" smtClean="0"/>
              <a:t>. </a:t>
            </a:r>
            <a:r>
              <a:rPr lang="nl-NL" sz="1800" i="1" dirty="0" smtClean="0"/>
              <a:t>Hukum Kekekalan Momentum dan Energi dalam Tumbukan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867400"/>
          </a:xfrm>
        </p:spPr>
        <p:txBody>
          <a:bodyPr/>
          <a:lstStyle/>
          <a:p>
            <a:pPr marL="457200" indent="-457200">
              <a:spcBef>
                <a:spcPts val="0"/>
              </a:spcBef>
              <a:buAutoNum type="alphaUcPeriod"/>
            </a:pP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Lenting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dimensi</a:t>
            </a:r>
            <a:endParaRPr lang="en-US" dirty="0" smtClean="0"/>
          </a:p>
          <a:p>
            <a:pPr marL="457200" indent="-457200">
              <a:spcBef>
                <a:spcPts val="0"/>
              </a:spcBef>
              <a:buNone/>
            </a:pPr>
            <a:r>
              <a:rPr lang="en-US" dirty="0" smtClean="0"/>
              <a:t>	</a:t>
            </a: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sepusat</a:t>
            </a:r>
            <a:r>
              <a:rPr lang="en-US" dirty="0" smtClean="0"/>
              <a:t>, </a:t>
            </a:r>
            <a:r>
              <a:rPr lang="en-US" dirty="0" err="1" smtClean="0"/>
              <a:t>seluruh</a:t>
            </a:r>
            <a:r>
              <a:rPr lang="en-US" dirty="0" smtClean="0"/>
              <a:t> </a:t>
            </a:r>
            <a:r>
              <a:rPr lang="en-US" dirty="0" err="1" smtClean="0"/>
              <a:t>gerakan</a:t>
            </a:r>
            <a:r>
              <a:rPr lang="en-US" dirty="0" smtClean="0"/>
              <a:t> </a:t>
            </a:r>
            <a:r>
              <a:rPr lang="en-US" dirty="0" err="1" smtClean="0"/>
              <a:t>terletak</a:t>
            </a:r>
            <a:r>
              <a:rPr lang="en-US" dirty="0" smtClean="0"/>
              <a:t> </a:t>
            </a:r>
            <a:r>
              <a:rPr lang="en-US" dirty="0" err="1" smtClean="0"/>
              <a:t>segaris</a:t>
            </a:r>
            <a:endParaRPr lang="en-US" dirty="0" smtClean="0"/>
          </a:p>
          <a:p>
            <a:pPr marL="457200" indent="-457200">
              <a:spcBef>
                <a:spcPts val="0"/>
              </a:spcBef>
              <a:buAutoNum type="alphaUcPeriod"/>
            </a:pPr>
            <a:endParaRPr lang="en-US" dirty="0" smtClean="0"/>
          </a:p>
          <a:p>
            <a:pPr marL="2914650" indent="0">
              <a:spcBef>
                <a:spcPts val="0"/>
              </a:spcBef>
              <a:buNone/>
            </a:pPr>
            <a:r>
              <a:rPr lang="en-US" dirty="0" err="1" smtClean="0"/>
              <a:t>Dua</a:t>
            </a:r>
            <a:r>
              <a:rPr lang="en-US" dirty="0" smtClean="0"/>
              <a:t> </a:t>
            </a:r>
            <a:r>
              <a:rPr lang="en-US" dirty="0" err="1" smtClean="0"/>
              <a:t>partikel</a:t>
            </a:r>
            <a:r>
              <a:rPr lang="en-US" dirty="0" smtClean="0"/>
              <a:t> A </a:t>
            </a:r>
            <a:r>
              <a:rPr lang="en-US" dirty="0" err="1" smtClean="0"/>
              <a:t>dan</a:t>
            </a:r>
            <a:r>
              <a:rPr lang="en-US" dirty="0" smtClean="0"/>
              <a:t> B </a:t>
            </a:r>
            <a:r>
              <a:rPr lang="en-US" dirty="0" err="1" smtClean="0"/>
              <a:t>bergerak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sepanjang</a:t>
            </a:r>
            <a:r>
              <a:rPr lang="en-US" dirty="0" smtClean="0"/>
              <a:t> </a:t>
            </a:r>
            <a:r>
              <a:rPr lang="en-US" dirty="0" err="1" smtClean="0"/>
              <a:t>sumbu</a:t>
            </a:r>
            <a:r>
              <a:rPr lang="en-US" dirty="0" smtClean="0"/>
              <a:t> x.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,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partikel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‘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</a:t>
            </a:r>
          </a:p>
          <a:p>
            <a:pPr marL="2914650" indent="0">
              <a:spcBef>
                <a:spcPts val="0"/>
              </a:spcBef>
              <a:buNone/>
            </a:pPr>
            <a:r>
              <a:rPr lang="en-US" dirty="0" err="1" smtClean="0"/>
              <a:t>Hk</a:t>
            </a:r>
            <a:r>
              <a:rPr lang="en-US" dirty="0" smtClean="0"/>
              <a:t>. </a:t>
            </a:r>
            <a:r>
              <a:rPr lang="en-US" dirty="0" err="1" smtClean="0"/>
              <a:t>Kekekalan</a:t>
            </a:r>
            <a:r>
              <a:rPr lang="en-US" dirty="0" smtClean="0"/>
              <a:t> Momentum</a:t>
            </a:r>
          </a:p>
          <a:p>
            <a:pPr marL="2914650" indent="0">
              <a:spcBef>
                <a:spcPts val="0"/>
              </a:spcBef>
              <a:buNone/>
            </a:pPr>
            <a:r>
              <a:rPr lang="en-US" dirty="0" smtClean="0"/>
              <a:t>	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 +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 =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‘ +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‘    (1)</a:t>
            </a:r>
          </a:p>
          <a:p>
            <a:pPr marL="2914650" indent="0">
              <a:spcBef>
                <a:spcPts val="0"/>
              </a:spcBef>
              <a:buNone/>
            </a:pP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lenting</a:t>
            </a:r>
            <a:r>
              <a:rPr lang="en-US" dirty="0" smtClean="0"/>
              <a:t>,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kinetik</a:t>
            </a:r>
            <a:r>
              <a:rPr lang="en-US" dirty="0" smtClean="0"/>
              <a:t> </a:t>
            </a:r>
            <a:r>
              <a:rPr lang="en-US" dirty="0" err="1" smtClean="0"/>
              <a:t>kekal</a:t>
            </a:r>
            <a:endParaRPr lang="en-US" dirty="0" smtClean="0"/>
          </a:p>
          <a:p>
            <a:pPr marL="2914650" indent="0">
              <a:spcBef>
                <a:spcPts val="0"/>
              </a:spcBef>
              <a:buNone/>
            </a:pPr>
            <a:r>
              <a:rPr lang="en-US" dirty="0" smtClean="0"/>
              <a:t>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smtClean="0"/>
              <a:t>v</a:t>
            </a:r>
            <a:r>
              <a:rPr lang="en-US" baseline="-25000" dirty="0" smtClean="0"/>
              <a:t>A</a:t>
            </a:r>
            <a:r>
              <a:rPr lang="en-US" baseline="30000" dirty="0" smtClean="0"/>
              <a:t>2 </a:t>
            </a:r>
            <a:r>
              <a:rPr lang="en-US" dirty="0" smtClean="0"/>
              <a:t>+ 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smtClean="0"/>
              <a:t>v</a:t>
            </a:r>
            <a:r>
              <a:rPr lang="en-US" baseline="-25000" dirty="0" smtClean="0"/>
              <a:t>B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  <a:r>
              <a:rPr lang="en-US" smtClean="0"/>
              <a:t>=   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smtClean="0"/>
              <a:t>v</a:t>
            </a:r>
            <a:r>
              <a:rPr lang="en-US" baseline="-25000" dirty="0" smtClean="0"/>
              <a:t>A</a:t>
            </a:r>
            <a:r>
              <a:rPr lang="en-US" dirty="0" smtClean="0"/>
              <a:t>’</a:t>
            </a:r>
            <a:r>
              <a:rPr lang="en-US" baseline="30000" dirty="0" smtClean="0"/>
              <a:t>2 </a:t>
            </a:r>
            <a:r>
              <a:rPr lang="en-US" dirty="0" smtClean="0"/>
              <a:t>+ 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smtClean="0"/>
              <a:t>v</a:t>
            </a:r>
            <a:r>
              <a:rPr lang="en-US" baseline="-25000" dirty="0" smtClean="0"/>
              <a:t>B</a:t>
            </a:r>
            <a:r>
              <a:rPr lang="en-US" dirty="0" smtClean="0"/>
              <a:t>’</a:t>
            </a:r>
            <a:r>
              <a:rPr lang="en-US" baseline="30000" dirty="0" smtClean="0"/>
              <a:t>2</a:t>
            </a:r>
            <a:r>
              <a:rPr lang="en-US" dirty="0" smtClean="0"/>
              <a:t> (2)</a:t>
            </a:r>
          </a:p>
          <a:p>
            <a:pPr marL="2914650" indent="0">
              <a:spcBef>
                <a:spcPts val="0"/>
              </a:spcBef>
              <a:buNone/>
            </a:pPr>
            <a:endParaRPr lang="en-US" dirty="0" smtClean="0"/>
          </a:p>
          <a:p>
            <a:pPr marL="971550" indent="-457200">
              <a:spcBef>
                <a:spcPts val="0"/>
              </a:spcBef>
              <a:buAutoNum type="arabicParenBoth"/>
            </a:pP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dirty="0" smtClean="0"/>
              <a:t> 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err="1" smtClean="0"/>
              <a:t>-v</a:t>
            </a:r>
            <a:r>
              <a:rPr lang="en-US" baseline="-25000" dirty="0" err="1" smtClean="0"/>
              <a:t>A</a:t>
            </a:r>
            <a:r>
              <a:rPr lang="en-US" dirty="0" smtClean="0"/>
              <a:t>’) =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dirty="0" smtClean="0"/>
              <a:t> 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err="1" smtClean="0"/>
              <a:t>’-v</a:t>
            </a:r>
            <a:r>
              <a:rPr lang="en-US" baseline="-25000" dirty="0" err="1" smtClean="0"/>
              <a:t>B</a:t>
            </a:r>
            <a:r>
              <a:rPr lang="en-US" dirty="0" smtClean="0"/>
              <a:t>)</a:t>
            </a:r>
          </a:p>
          <a:p>
            <a:pPr marL="971550" indent="-457200">
              <a:spcBef>
                <a:spcPts val="0"/>
              </a:spcBef>
              <a:buFontTx/>
              <a:buAutoNum type="arabicParenBoth"/>
            </a:pP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dirty="0" smtClean="0"/>
              <a:t> (v</a:t>
            </a:r>
            <a:r>
              <a:rPr lang="en-US" baseline="-25000" dirty="0" smtClean="0"/>
              <a:t>A</a:t>
            </a:r>
            <a:r>
              <a:rPr lang="en-US" baseline="30000" dirty="0" smtClean="0"/>
              <a:t>2 </a:t>
            </a:r>
            <a:r>
              <a:rPr lang="en-US" dirty="0" smtClean="0"/>
              <a:t>-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’</a:t>
            </a:r>
            <a:r>
              <a:rPr lang="en-US" baseline="30000" dirty="0" smtClean="0"/>
              <a:t> 2 </a:t>
            </a:r>
            <a:r>
              <a:rPr lang="en-US" dirty="0" smtClean="0"/>
              <a:t>) =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dirty="0" smtClean="0"/>
              <a:t> 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</a:t>
            </a:r>
            <a:r>
              <a:rPr lang="en-US" baseline="30000" dirty="0" smtClean="0"/>
              <a:t> 2 </a:t>
            </a:r>
            <a:r>
              <a:rPr lang="en-US" dirty="0" smtClean="0"/>
              <a:t>-v</a:t>
            </a:r>
            <a:r>
              <a:rPr lang="en-US" baseline="-25000" dirty="0" smtClean="0"/>
              <a:t>B</a:t>
            </a:r>
            <a:r>
              <a:rPr lang="en-US" baseline="30000" dirty="0" smtClean="0"/>
              <a:t>2 </a:t>
            </a:r>
            <a:r>
              <a:rPr lang="en-US" dirty="0" smtClean="0"/>
              <a:t>)</a:t>
            </a:r>
          </a:p>
          <a:p>
            <a:pPr marL="971550" indent="-457200">
              <a:spcBef>
                <a:spcPts val="0"/>
              </a:spcBef>
              <a:buNone/>
            </a:pPr>
            <a:r>
              <a:rPr lang="en-US" dirty="0" smtClean="0"/>
              <a:t>	</a:t>
            </a:r>
          </a:p>
          <a:p>
            <a:pPr marL="971550" indent="-457200">
              <a:spcBef>
                <a:spcPts val="0"/>
              </a:spcBef>
              <a:buAutoNum type="arabicParenBoth"/>
            </a:pPr>
            <a:endParaRPr lang="en-US" dirty="0" smtClean="0"/>
          </a:p>
          <a:p>
            <a:pPr marL="457200" indent="-457200">
              <a:spcBef>
                <a:spcPts val="0"/>
              </a:spcBef>
              <a:buNone/>
            </a:pPr>
            <a:endParaRPr lang="en-US" dirty="0" smtClean="0"/>
          </a:p>
          <a:p>
            <a:pPr marL="457200" indent="-457200">
              <a:spcBef>
                <a:spcPts val="0"/>
              </a:spcBef>
              <a:buNone/>
            </a:pPr>
            <a:endParaRPr lang="en-US" dirty="0" smtClean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1981200"/>
            <a:ext cx="23336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3263900" y="5105400"/>
          <a:ext cx="165100" cy="431800"/>
        </p:xfrm>
        <a:graphic>
          <a:graphicData uri="http://schemas.openxmlformats.org/presentationml/2006/ole">
            <p:oleObj spid="_x0000_s9218" name="Equation" r:id="rId5" imgW="164880" imgH="431640" progId="Equation.3">
              <p:embed/>
            </p:oleObj>
          </a:graphicData>
        </a:graphic>
      </p:graphicFrame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7150100" y="5105400"/>
          <a:ext cx="165100" cy="431800"/>
        </p:xfrm>
        <a:graphic>
          <a:graphicData uri="http://schemas.openxmlformats.org/presentationml/2006/ole">
            <p:oleObj spid="_x0000_s9219" name="Equation" r:id="rId6" imgW="164880" imgH="431640" progId="Equation.3">
              <p:embed/>
            </p:oleObj>
          </a:graphicData>
        </a:graphic>
      </p:graphicFrame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5702300" y="5105400"/>
          <a:ext cx="165100" cy="431800"/>
        </p:xfrm>
        <a:graphic>
          <a:graphicData uri="http://schemas.openxmlformats.org/presentationml/2006/ole">
            <p:oleObj spid="_x0000_s9220" name="Equation" r:id="rId7" imgW="164880" imgH="431640" progId="Equation.3">
              <p:embed/>
            </p:oleObj>
          </a:graphicData>
        </a:graphic>
      </p:graphicFrame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4483100" y="5105400"/>
          <a:ext cx="165100" cy="431800"/>
        </p:xfrm>
        <a:graphic>
          <a:graphicData uri="http://schemas.openxmlformats.org/presentationml/2006/ole">
            <p:oleObj spid="_x0000_s9221" name="Equation" r:id="rId8" imgW="164880" imgH="43164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763000" cy="609600"/>
          </a:xfrm>
        </p:spPr>
        <p:txBody>
          <a:bodyPr/>
          <a:lstStyle/>
          <a:p>
            <a:r>
              <a:rPr lang="en-US" smtClean="0"/>
              <a:t>Isi Kuliah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763000" cy="5334000"/>
          </a:xfrm>
        </p:spPr>
        <p:txBody>
          <a:bodyPr/>
          <a:lstStyle/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smtClean="0"/>
              <a:t>MOMENTUM , IMPULS DAN GERAK RELATIF (Pertemuan 1-2)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smtClean="0"/>
              <a:t>GERAK ROTASI (Pertemuan 3-4)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endParaRPr lang="en-US" smtClean="0"/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endParaRPr lang="en-US" smtClean="0"/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smtClean="0"/>
              <a:t>MEKANIKA FLUIDA (Pertemuan 5-7)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 startAt="4"/>
            </a:pPr>
            <a:r>
              <a:rPr lang="en-US" smtClean="0"/>
              <a:t>UJIAN TENGAH SEMESTER (Pertemuan 8)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 startAt="4"/>
            </a:pPr>
            <a:endParaRPr lang="en-US" smtClean="0"/>
          </a:p>
          <a:p>
            <a:pPr marL="457200" indent="-457200">
              <a:spcBef>
                <a:spcPts val="0"/>
              </a:spcBef>
              <a:buFont typeface="+mj-lt"/>
              <a:buAutoNum type="arabicPeriod" startAt="4"/>
            </a:pPr>
            <a:endParaRPr lang="en-US" smtClean="0"/>
          </a:p>
          <a:p>
            <a:pPr marL="457200" indent="-457200">
              <a:spcBef>
                <a:spcPts val="0"/>
              </a:spcBef>
              <a:buFont typeface="+mj-lt"/>
              <a:buAutoNum type="arabicPeriod" startAt="4"/>
            </a:pPr>
            <a:r>
              <a:rPr lang="en-US" smtClean="0"/>
              <a:t>HUKUM OHM DAN HUKUM KIRCHHOFF (Pertemuan 9-12)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 startAt="4"/>
            </a:pPr>
            <a:endParaRPr lang="en-US" smtClean="0"/>
          </a:p>
          <a:p>
            <a:pPr marL="457200" indent="-457200">
              <a:spcBef>
                <a:spcPts val="0"/>
              </a:spcBef>
              <a:buFont typeface="+mj-lt"/>
              <a:buAutoNum type="arabicPeriod" startAt="4"/>
            </a:pPr>
            <a:endParaRPr lang="en-US" smtClean="0"/>
          </a:p>
          <a:p>
            <a:pPr marL="457200" indent="-457200">
              <a:spcBef>
                <a:spcPts val="0"/>
              </a:spcBef>
              <a:buFont typeface="+mj-lt"/>
              <a:buAutoNum type="arabicPeriod" startAt="4"/>
            </a:pPr>
            <a:r>
              <a:rPr lang="en-US" smtClean="0"/>
              <a:t>TERMODINAMIKA (Pertemuan 13-16)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endParaRPr lang="en-US" smtClean="0"/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endParaRPr lang="en-US" smtClean="0"/>
          </a:p>
          <a:p>
            <a:pPr>
              <a:spcBef>
                <a:spcPts val="0"/>
              </a:spcBef>
            </a:pPr>
            <a:endParaRPr lang="en-US" smtClean="0"/>
          </a:p>
          <a:p>
            <a:pPr>
              <a:spcBef>
                <a:spcPts val="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3276600"/>
            <a:ext cx="2590800" cy="533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1.4</a:t>
            </a:r>
            <a:r>
              <a:rPr lang="en-US" sz="1800" i="1" dirty="0" smtClean="0"/>
              <a:t>. </a:t>
            </a:r>
            <a:r>
              <a:rPr lang="nl-NL" sz="1800" i="1" dirty="0" smtClean="0"/>
              <a:t>Hukum Kekekalan Momentum dan Energi dalam Tumbukan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41020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dirty="0" err="1" smtClean="0"/>
              <a:t>catatan</a:t>
            </a:r>
            <a:r>
              <a:rPr lang="en-US" dirty="0" smtClean="0"/>
              <a:t> : (a-b)(</a:t>
            </a:r>
            <a:r>
              <a:rPr lang="en-US" dirty="0" err="1" smtClean="0"/>
              <a:t>a+b</a:t>
            </a:r>
            <a:r>
              <a:rPr lang="en-US" dirty="0" smtClean="0"/>
              <a:t>) = a</a:t>
            </a:r>
            <a:r>
              <a:rPr lang="en-US" baseline="30000" dirty="0" smtClean="0"/>
              <a:t>2</a:t>
            </a:r>
            <a:r>
              <a:rPr lang="en-US" dirty="0" smtClean="0"/>
              <a:t>-b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>
                <a:sym typeface="Wingdings" pitchFamily="2" charset="2"/>
              </a:rPr>
              <a:t>(2) 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dirty="0" smtClean="0"/>
              <a:t> 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baseline="30000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’) 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baseline="30000" dirty="0" smtClean="0"/>
              <a:t> </a:t>
            </a:r>
            <a:r>
              <a:rPr lang="en-US" dirty="0" smtClean="0"/>
              <a:t>+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’) =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dirty="0" smtClean="0"/>
              <a:t> 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</a:t>
            </a:r>
            <a:r>
              <a:rPr lang="en-US" baseline="30000" dirty="0" smtClean="0"/>
              <a:t> </a:t>
            </a:r>
            <a:r>
              <a:rPr lang="en-US" dirty="0" smtClean="0"/>
              <a:t>-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) 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</a:t>
            </a:r>
            <a:r>
              <a:rPr lang="en-US" baseline="30000" dirty="0" smtClean="0"/>
              <a:t> </a:t>
            </a:r>
            <a:r>
              <a:rPr lang="en-US" dirty="0" smtClean="0"/>
              <a:t>+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)</a:t>
            </a:r>
          </a:p>
          <a:p>
            <a:pPr marL="457200" indent="-457200">
              <a:spcBef>
                <a:spcPts val="0"/>
              </a:spcBef>
              <a:buAutoNum type="arabicParenBoth"/>
            </a:pP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 +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 =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‘ +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‘</a:t>
            </a:r>
          </a:p>
          <a:p>
            <a:pPr marL="457200" indent="-457200">
              <a:spcBef>
                <a:spcPts val="0"/>
              </a:spcBef>
              <a:buAutoNum type="arabicParenBoth"/>
            </a:pPr>
            <a:endParaRPr lang="en-US" dirty="0" smtClean="0"/>
          </a:p>
          <a:p>
            <a:pPr marL="457200" indent="-457200">
              <a:spcBef>
                <a:spcPts val="0"/>
              </a:spcBef>
              <a:buNone/>
            </a:pPr>
            <a:r>
              <a:rPr lang="en-US" dirty="0" smtClean="0"/>
              <a:t>(1) </a:t>
            </a:r>
            <a:r>
              <a:rPr lang="en-US" dirty="0" err="1" smtClean="0"/>
              <a:t>dan</a:t>
            </a:r>
            <a:r>
              <a:rPr lang="en-US" dirty="0" smtClean="0"/>
              <a:t> (2) : 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baseline="30000" dirty="0" smtClean="0"/>
              <a:t> </a:t>
            </a:r>
            <a:r>
              <a:rPr lang="en-US" dirty="0" smtClean="0"/>
              <a:t>+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’) = 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</a:t>
            </a:r>
            <a:r>
              <a:rPr lang="en-US" baseline="30000" dirty="0" smtClean="0"/>
              <a:t> </a:t>
            </a:r>
            <a:r>
              <a:rPr lang="en-US" dirty="0" smtClean="0"/>
              <a:t>+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)</a:t>
            </a:r>
          </a:p>
          <a:p>
            <a:pPr marL="457200" indent="-457200">
              <a:spcBef>
                <a:spcPts val="0"/>
              </a:spcBef>
              <a:buNone/>
            </a:pPr>
            <a:endParaRPr lang="en-US" dirty="0" smtClean="0"/>
          </a:p>
          <a:p>
            <a:pPr marL="457200" indent="-457200">
              <a:spcBef>
                <a:spcPts val="0"/>
              </a:spcBef>
              <a:buNone/>
            </a:pPr>
            <a:r>
              <a:rPr lang="en-US" dirty="0" smtClean="0"/>
              <a:t>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baseline="30000" dirty="0" smtClean="0"/>
              <a:t> </a:t>
            </a:r>
            <a:r>
              <a:rPr lang="en-US" dirty="0" smtClean="0"/>
              <a:t>-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) = 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</a:t>
            </a:r>
            <a:r>
              <a:rPr lang="en-US" baseline="30000" dirty="0" smtClean="0"/>
              <a:t> </a:t>
            </a:r>
            <a:r>
              <a:rPr lang="en-US" dirty="0" smtClean="0"/>
              <a:t>-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’)         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baseline="30000" dirty="0" smtClean="0"/>
              <a:t> </a:t>
            </a:r>
            <a:r>
              <a:rPr lang="en-US" dirty="0" smtClean="0"/>
              <a:t>-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) = - 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’ - 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’)        </a:t>
            </a:r>
          </a:p>
          <a:p>
            <a:pPr marL="457200" indent="-457200">
              <a:spcBef>
                <a:spcPts val="0"/>
              </a:spcBef>
              <a:buNone/>
            </a:pPr>
            <a:endParaRPr lang="en-US" dirty="0" smtClean="0"/>
          </a:p>
          <a:p>
            <a:pPr marL="457200" indent="-457200">
              <a:spcBef>
                <a:spcPts val="0"/>
              </a:spcBef>
              <a:buNone/>
            </a:pPr>
            <a:r>
              <a:rPr lang="en-US" dirty="0" smtClean="0"/>
              <a:t>	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relatif</a:t>
            </a:r>
            <a:r>
              <a:rPr lang="en-US" dirty="0" smtClean="0"/>
              <a:t> </a:t>
            </a:r>
            <a:r>
              <a:rPr lang="en-US" dirty="0" err="1" smtClean="0"/>
              <a:t>kedua</a:t>
            </a:r>
            <a:r>
              <a:rPr lang="en-US" dirty="0" smtClean="0"/>
              <a:t> </a:t>
            </a:r>
            <a:r>
              <a:rPr lang="en-US" dirty="0" err="1" smtClean="0"/>
              <a:t>partikel</a:t>
            </a:r>
            <a:r>
              <a:rPr lang="en-US" dirty="0" smtClean="0"/>
              <a:t>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besarnya</a:t>
            </a:r>
            <a:r>
              <a:rPr lang="en-US" dirty="0" smtClean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 (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dipengaruhi</a:t>
            </a:r>
            <a:r>
              <a:rPr lang="en-US" dirty="0" smtClean="0"/>
              <a:t> </a:t>
            </a:r>
            <a:r>
              <a:rPr lang="en-US" dirty="0" err="1" smtClean="0"/>
              <a:t>besarnya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)</a:t>
            </a:r>
          </a:p>
          <a:p>
            <a:pPr marL="457200" indent="-457200">
              <a:spcBef>
                <a:spcPts val="0"/>
              </a:spcBef>
              <a:buNone/>
            </a:pPr>
            <a:endParaRPr lang="en-US" dirty="0" smtClean="0"/>
          </a:p>
          <a:p>
            <a:pPr marL="457200" indent="-457200">
              <a:spcBef>
                <a:spcPts val="0"/>
              </a:spcBef>
              <a:buNone/>
            </a:pPr>
            <a:endParaRPr lang="en-US" dirty="0" smtClean="0"/>
          </a:p>
          <a:p>
            <a:pPr marL="457200" indent="-457200">
              <a:spcBef>
                <a:spcPts val="0"/>
              </a:spcBef>
              <a:buNone/>
            </a:pPr>
            <a:endParaRPr lang="en-US" dirty="0" smtClean="0"/>
          </a:p>
          <a:p>
            <a:pPr marL="457200" indent="-457200">
              <a:spcBef>
                <a:spcPts val="0"/>
              </a:spcBef>
              <a:buAutoNum type="arabicParenBoth"/>
            </a:pPr>
            <a:endParaRPr lang="en-US" dirty="0" smtClean="0"/>
          </a:p>
          <a:p>
            <a:pPr marL="457200" indent="-457200">
              <a:spcBef>
                <a:spcPts val="0"/>
              </a:spcBef>
              <a:buAutoNum type="arabicParenBoth"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1.4</a:t>
            </a:r>
            <a:r>
              <a:rPr lang="en-US" sz="1800" i="1" dirty="0" smtClean="0"/>
              <a:t>. </a:t>
            </a:r>
            <a:r>
              <a:rPr lang="nl-NL" sz="1800" i="1" dirty="0" smtClean="0"/>
              <a:t>Hukum Kekekalan Momentum dan Energi dalam Tumbukan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541020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dirty="0" err="1" smtClean="0"/>
              <a:t>Soal</a:t>
            </a:r>
            <a:r>
              <a:rPr lang="en-US" dirty="0" smtClean="0"/>
              <a:t>: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Bola </a:t>
            </a:r>
            <a:r>
              <a:rPr lang="en-US" dirty="0" err="1" smtClean="0"/>
              <a:t>biliar</a:t>
            </a:r>
            <a:r>
              <a:rPr lang="en-US" dirty="0" smtClean="0"/>
              <a:t> </a:t>
            </a:r>
            <a:r>
              <a:rPr lang="en-US" dirty="0" err="1" smtClean="0"/>
              <a:t>putih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m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 </a:t>
            </a:r>
            <a:r>
              <a:rPr lang="en-US" dirty="0" err="1" smtClean="0"/>
              <a:t>menumbuk</a:t>
            </a:r>
            <a:r>
              <a:rPr lang="en-US" dirty="0" smtClean="0"/>
              <a:t> bola </a:t>
            </a:r>
            <a:r>
              <a:rPr lang="en-US" dirty="0" err="1" smtClean="0"/>
              <a:t>biliar</a:t>
            </a:r>
            <a:r>
              <a:rPr lang="en-US" dirty="0" smtClean="0"/>
              <a:t> </a:t>
            </a:r>
            <a:r>
              <a:rPr lang="en-US" dirty="0" err="1" smtClean="0"/>
              <a:t>merah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yang </a:t>
            </a:r>
            <a:r>
              <a:rPr lang="en-US" dirty="0" err="1" smtClean="0"/>
              <a:t>sama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 m. </a:t>
            </a:r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kedua</a:t>
            </a:r>
            <a:r>
              <a:rPr lang="en-US" dirty="0" smtClean="0"/>
              <a:t> bola </a:t>
            </a:r>
            <a:r>
              <a:rPr lang="en-US" dirty="0" err="1" smtClean="0"/>
              <a:t>biliar</a:t>
            </a:r>
            <a:r>
              <a:rPr lang="en-US" dirty="0" smtClean="0"/>
              <a:t>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apabila</a:t>
            </a:r>
            <a:r>
              <a:rPr lang="en-US" dirty="0" smtClean="0"/>
              <a:t> (a) bola </a:t>
            </a:r>
            <a:r>
              <a:rPr lang="en-US" dirty="0" err="1" smtClean="0"/>
              <a:t>merah</a:t>
            </a:r>
            <a:r>
              <a:rPr lang="en-US" dirty="0" smtClean="0"/>
              <a:t> </a:t>
            </a:r>
            <a:r>
              <a:rPr lang="en-US" dirty="0" err="1" smtClean="0"/>
              <a:t>bergerak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m</a:t>
            </a:r>
            <a:r>
              <a:rPr lang="en-US" baseline="-25000" dirty="0" smtClean="0"/>
              <a:t> </a:t>
            </a:r>
            <a:r>
              <a:rPr lang="en-US" dirty="0" err="1" smtClean="0"/>
              <a:t>searah</a:t>
            </a:r>
            <a:r>
              <a:rPr lang="en-US" dirty="0" smtClean="0"/>
              <a:t> </a:t>
            </a:r>
            <a:r>
              <a:rPr lang="en-US" dirty="0" err="1" smtClean="0"/>
              <a:t>gerak</a:t>
            </a:r>
            <a:r>
              <a:rPr lang="en-US" dirty="0" smtClean="0"/>
              <a:t> bola </a:t>
            </a:r>
            <a:r>
              <a:rPr lang="en-US" dirty="0" err="1" smtClean="0"/>
              <a:t>putih</a:t>
            </a:r>
            <a:r>
              <a:rPr lang="en-US" baseline="-25000" dirty="0" smtClean="0"/>
              <a:t> </a:t>
            </a:r>
            <a:r>
              <a:rPr lang="en-US" dirty="0" smtClean="0"/>
              <a:t>; (b) bola </a:t>
            </a:r>
            <a:r>
              <a:rPr lang="en-US" dirty="0" err="1" smtClean="0"/>
              <a:t>merah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awalnya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endParaRPr lang="en-US" baseline="-25000" dirty="0" smtClean="0"/>
          </a:p>
          <a:p>
            <a:pPr marL="0" indent="0">
              <a:spcBef>
                <a:spcPts val="0"/>
              </a:spcBef>
              <a:buNone/>
            </a:pPr>
            <a:endParaRPr lang="en-US" baseline="-25000" dirty="0" smtClean="0"/>
          </a:p>
          <a:p>
            <a:pPr marL="0" indent="0">
              <a:spcBef>
                <a:spcPts val="0"/>
              </a:spcBef>
              <a:buNone/>
            </a:pPr>
            <a:endParaRPr lang="en-US" baseline="-25000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Hk</a:t>
            </a:r>
            <a:r>
              <a:rPr lang="en-US" dirty="0" smtClean="0"/>
              <a:t> </a:t>
            </a:r>
            <a:r>
              <a:rPr lang="en-US" dirty="0" err="1" smtClean="0"/>
              <a:t>Kekekalan</a:t>
            </a:r>
            <a:r>
              <a:rPr lang="en-US" dirty="0" smtClean="0"/>
              <a:t> Momentum: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m</a:t>
            </a:r>
            <a:r>
              <a:rPr lang="en-US" dirty="0" smtClean="0"/>
              <a:t> +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 =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m</a:t>
            </a:r>
            <a:r>
              <a:rPr lang="en-US" dirty="0" err="1" smtClean="0"/>
              <a:t>’+v</a:t>
            </a:r>
            <a:r>
              <a:rPr lang="en-US" baseline="-25000" dirty="0" err="1" smtClean="0"/>
              <a:t>p</a:t>
            </a:r>
            <a:r>
              <a:rPr lang="en-US" dirty="0" smtClean="0"/>
              <a:t>’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Hk</a:t>
            </a:r>
            <a:r>
              <a:rPr lang="en-US" dirty="0" smtClean="0"/>
              <a:t> </a:t>
            </a:r>
            <a:r>
              <a:rPr lang="en-US" dirty="0" err="1" smtClean="0"/>
              <a:t>Kekekalan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Kinetik</a:t>
            </a:r>
            <a:r>
              <a:rPr lang="en-US" dirty="0" smtClean="0"/>
              <a:t>: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m</a:t>
            </a:r>
            <a:r>
              <a:rPr lang="en-US" dirty="0" smtClean="0"/>
              <a:t> -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 = - 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m</a:t>
            </a:r>
            <a:r>
              <a:rPr lang="en-US" dirty="0" smtClean="0"/>
              <a:t>’ -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’)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’ =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m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m</a:t>
            </a:r>
            <a:r>
              <a:rPr lang="en-US" dirty="0" smtClean="0"/>
              <a:t>’ =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(b)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m</a:t>
            </a:r>
            <a:r>
              <a:rPr lang="en-US" dirty="0" smtClean="0"/>
              <a:t> = 0 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’ = 0</a:t>
            </a:r>
          </a:p>
          <a:p>
            <a:pPr marL="0" indent="0">
              <a:spcBef>
                <a:spcPts val="0"/>
              </a:spcBef>
              <a:buNone/>
            </a:pPr>
            <a:endParaRPr lang="en-US" baseline="-25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3124200"/>
            <a:ext cx="48768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1.4</a:t>
            </a:r>
            <a:r>
              <a:rPr lang="en-US" sz="1800" i="1" dirty="0" smtClean="0"/>
              <a:t>. </a:t>
            </a:r>
            <a:r>
              <a:rPr lang="nl-NL" sz="1800" i="1" dirty="0" smtClean="0"/>
              <a:t>Hukum Kekekalan Momentum dan Energi dalam Tumbukan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915400" cy="541020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dirty="0" err="1" smtClean="0"/>
              <a:t>Soal</a:t>
            </a:r>
            <a:r>
              <a:rPr lang="en-US" dirty="0" smtClean="0"/>
              <a:t>: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Sebuah</a:t>
            </a:r>
            <a:r>
              <a:rPr lang="en-US" dirty="0" smtClean="0"/>
              <a:t> proton </a:t>
            </a:r>
            <a:r>
              <a:rPr lang="en-US" dirty="0" err="1" smtClean="0"/>
              <a:t>bermassa</a:t>
            </a:r>
            <a:r>
              <a:rPr lang="en-US" dirty="0" smtClean="0"/>
              <a:t> 1,01 </a:t>
            </a:r>
            <a:r>
              <a:rPr lang="en-US" dirty="0" smtClean="0">
                <a:sym typeface="Symbol"/>
              </a:rPr>
              <a:t> </a:t>
            </a:r>
            <a:r>
              <a:rPr lang="en-US" dirty="0" err="1" smtClean="0">
                <a:sym typeface="Symbol"/>
              </a:rPr>
              <a:t>melintas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dengan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kecepatan</a:t>
            </a:r>
            <a:r>
              <a:rPr lang="en-US" dirty="0" smtClean="0">
                <a:sym typeface="Symbol"/>
              </a:rPr>
              <a:t> 3,6 10</a:t>
            </a:r>
            <a:r>
              <a:rPr lang="en-US" baseline="30000" dirty="0" smtClean="0">
                <a:sym typeface="Symbol"/>
              </a:rPr>
              <a:t>4</a:t>
            </a:r>
            <a:r>
              <a:rPr lang="en-US" dirty="0" smtClean="0">
                <a:sym typeface="Symbol"/>
              </a:rPr>
              <a:t> m/s.  Proton </a:t>
            </a:r>
            <a:r>
              <a:rPr lang="en-US" dirty="0" err="1" smtClean="0">
                <a:sym typeface="Symbol"/>
              </a:rPr>
              <a:t>mengalami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tumbukan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sepusat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lenting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dengan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inti</a:t>
            </a:r>
            <a:r>
              <a:rPr lang="en-US" dirty="0" smtClean="0">
                <a:sym typeface="Symbol"/>
              </a:rPr>
              <a:t> helium (He) yang </a:t>
            </a:r>
            <a:r>
              <a:rPr lang="en-US" dirty="0" err="1" smtClean="0">
                <a:sym typeface="Symbol"/>
              </a:rPr>
              <a:t>diam</a:t>
            </a:r>
            <a:r>
              <a:rPr lang="en-US" dirty="0" smtClean="0">
                <a:sym typeface="Symbol"/>
              </a:rPr>
              <a:t>, </a:t>
            </a:r>
            <a:r>
              <a:rPr lang="en-US" dirty="0" err="1" smtClean="0">
                <a:sym typeface="Symbol"/>
              </a:rPr>
              <a:t>dengan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massa</a:t>
            </a:r>
            <a:r>
              <a:rPr lang="en-US" dirty="0" smtClean="0">
                <a:sym typeface="Symbol"/>
              </a:rPr>
              <a:t> 4 . </a:t>
            </a:r>
            <a:r>
              <a:rPr lang="en-US" dirty="0" err="1" smtClean="0">
                <a:sym typeface="Symbol"/>
              </a:rPr>
              <a:t>Berapa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kecepatan</a:t>
            </a:r>
            <a:r>
              <a:rPr lang="en-US" dirty="0" smtClean="0">
                <a:sym typeface="Symbol"/>
              </a:rPr>
              <a:t> proton </a:t>
            </a:r>
            <a:r>
              <a:rPr lang="en-US" dirty="0" err="1" smtClean="0">
                <a:sym typeface="Symbol"/>
              </a:rPr>
              <a:t>dan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inti</a:t>
            </a:r>
            <a:r>
              <a:rPr lang="en-US" dirty="0" smtClean="0">
                <a:sym typeface="Symbol"/>
              </a:rPr>
              <a:t> helium </a:t>
            </a:r>
            <a:r>
              <a:rPr lang="en-US" dirty="0" err="1" smtClean="0">
                <a:sym typeface="Symbol"/>
              </a:rPr>
              <a:t>setelah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tumbukan</a:t>
            </a:r>
            <a:r>
              <a:rPr lang="en-US" dirty="0" smtClean="0">
                <a:sym typeface="Symbol"/>
              </a:rPr>
              <a:t>?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ym typeface="Symbol"/>
              </a:rPr>
              <a:t>1   = 1,66 10</a:t>
            </a:r>
            <a:r>
              <a:rPr lang="en-US" baseline="30000" dirty="0" smtClean="0">
                <a:sym typeface="Symbol"/>
              </a:rPr>
              <a:t>-27</a:t>
            </a:r>
            <a:r>
              <a:rPr lang="en-US" dirty="0" smtClean="0">
                <a:sym typeface="Symbol"/>
              </a:rPr>
              <a:t> kg.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>
                <a:sym typeface="Symbol"/>
              </a:rPr>
              <a:t>Hk</a:t>
            </a:r>
            <a:r>
              <a:rPr lang="en-US" dirty="0" smtClean="0">
                <a:sym typeface="Symbol"/>
              </a:rPr>
              <a:t>. </a:t>
            </a:r>
            <a:r>
              <a:rPr lang="en-US" dirty="0" err="1" smtClean="0">
                <a:sym typeface="Symbol"/>
              </a:rPr>
              <a:t>Kekekalan</a:t>
            </a:r>
            <a:r>
              <a:rPr lang="en-US" dirty="0" smtClean="0">
                <a:sym typeface="Symbol"/>
              </a:rPr>
              <a:t> Momentum: </a:t>
            </a:r>
            <a:r>
              <a:rPr lang="en-US" dirty="0" smtClean="0"/>
              <a:t>m</a:t>
            </a:r>
            <a:r>
              <a:rPr lang="en-US" baseline="-25000" dirty="0" smtClean="0"/>
              <a:t>p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 +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h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h</a:t>
            </a:r>
            <a:r>
              <a:rPr lang="en-US" dirty="0" smtClean="0"/>
              <a:t> = m</a:t>
            </a:r>
            <a:r>
              <a:rPr lang="en-US" baseline="-25000" dirty="0" smtClean="0"/>
              <a:t>p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‘ +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h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h</a:t>
            </a:r>
            <a:r>
              <a:rPr lang="en-US" dirty="0" smtClean="0"/>
              <a:t>‘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=</a:t>
            </a:r>
            <a:r>
              <a:rPr lang="en-US" dirty="0" smtClean="0">
                <a:sym typeface="Symbol"/>
              </a:rPr>
              <a:t> 3,6 10</a:t>
            </a:r>
            <a:r>
              <a:rPr lang="en-US" baseline="30000" dirty="0" smtClean="0">
                <a:sym typeface="Symbol"/>
              </a:rPr>
              <a:t>4</a:t>
            </a:r>
            <a:r>
              <a:rPr lang="en-US" dirty="0" smtClean="0">
                <a:sym typeface="Symbol"/>
              </a:rPr>
              <a:t> m/s ;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h</a:t>
            </a:r>
            <a:r>
              <a:rPr lang="en-US" dirty="0" smtClean="0"/>
              <a:t> = 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‘ =</a:t>
            </a: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–(</a:t>
            </a:r>
            <a:r>
              <a:rPr lang="en-US" dirty="0" err="1" smtClean="0"/>
              <a:t>m</a:t>
            </a:r>
            <a:r>
              <a:rPr lang="en-US" baseline="-25000" dirty="0" err="1" smtClean="0"/>
              <a:t>h</a:t>
            </a:r>
            <a:r>
              <a:rPr lang="en-US" baseline="-25000" dirty="0" smtClean="0"/>
              <a:t> </a:t>
            </a:r>
            <a:r>
              <a:rPr lang="en-US" dirty="0" smtClean="0"/>
              <a:t>/</a:t>
            </a:r>
            <a:r>
              <a:rPr lang="en-US" dirty="0" err="1" smtClean="0"/>
              <a:t>m</a:t>
            </a:r>
            <a:r>
              <a:rPr lang="en-US" baseline="-25000" dirty="0" err="1" smtClean="0"/>
              <a:t>p</a:t>
            </a:r>
            <a:r>
              <a:rPr lang="en-US" dirty="0" err="1" smtClean="0"/>
              <a:t>.v</a:t>
            </a:r>
            <a:r>
              <a:rPr lang="en-US" baseline="-25000" dirty="0" err="1" smtClean="0"/>
              <a:t>h</a:t>
            </a:r>
            <a:r>
              <a:rPr lang="en-US" dirty="0" smtClean="0"/>
              <a:t>‘)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‘= </a:t>
            </a:r>
            <a:r>
              <a:rPr lang="en-US" dirty="0" smtClean="0">
                <a:sym typeface="Symbol"/>
              </a:rPr>
              <a:t>3,6 10</a:t>
            </a:r>
            <a:r>
              <a:rPr lang="en-US" baseline="30000" dirty="0" smtClean="0">
                <a:sym typeface="Symbol"/>
              </a:rPr>
              <a:t>4</a:t>
            </a:r>
            <a:r>
              <a:rPr lang="en-US" dirty="0" smtClean="0"/>
              <a:t>–(4</a:t>
            </a:r>
            <a:r>
              <a:rPr lang="en-US" baseline="-25000" dirty="0" smtClean="0"/>
              <a:t> </a:t>
            </a:r>
            <a:r>
              <a:rPr lang="en-US" dirty="0" smtClean="0"/>
              <a:t>/1.01 .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h</a:t>
            </a:r>
            <a:r>
              <a:rPr lang="en-US" dirty="0" smtClean="0"/>
              <a:t>‘) = </a:t>
            </a:r>
            <a:r>
              <a:rPr lang="en-US" dirty="0" smtClean="0">
                <a:sym typeface="Symbol"/>
              </a:rPr>
              <a:t>3,6 10</a:t>
            </a:r>
            <a:r>
              <a:rPr lang="en-US" baseline="30000" dirty="0" smtClean="0">
                <a:sym typeface="Symbol"/>
              </a:rPr>
              <a:t>4</a:t>
            </a:r>
            <a:r>
              <a:rPr lang="en-US" dirty="0" smtClean="0"/>
              <a:t> – 3,96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h</a:t>
            </a:r>
            <a:r>
              <a:rPr lang="en-US" dirty="0" smtClean="0"/>
              <a:t>‘ (1)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baseline="30000" dirty="0" smtClean="0"/>
              <a:t> </a:t>
            </a:r>
            <a:r>
              <a:rPr lang="en-US" dirty="0" smtClean="0"/>
              <a:t>-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h</a:t>
            </a:r>
            <a:r>
              <a:rPr lang="en-US" dirty="0" smtClean="0"/>
              <a:t>) = - 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’ - 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h</a:t>
            </a:r>
            <a:r>
              <a:rPr lang="en-US" dirty="0" smtClean="0"/>
              <a:t>’) </a:t>
            </a:r>
            <a:r>
              <a:rPr lang="en-US" dirty="0" smtClean="0">
                <a:sym typeface="Wingdings" pitchFamily="2" charset="2"/>
              </a:rPr>
              <a:t> 3,6</a:t>
            </a:r>
            <a:r>
              <a:rPr lang="en-US" dirty="0" smtClean="0"/>
              <a:t> </a:t>
            </a:r>
            <a:r>
              <a:rPr lang="en-US" dirty="0" smtClean="0">
                <a:sym typeface="Symbol"/>
              </a:rPr>
              <a:t>10</a:t>
            </a:r>
            <a:r>
              <a:rPr lang="en-US" baseline="30000" dirty="0" smtClean="0">
                <a:sym typeface="Symbol"/>
              </a:rPr>
              <a:t>4</a:t>
            </a:r>
            <a:r>
              <a:rPr lang="en-US" dirty="0" smtClean="0"/>
              <a:t> – 0 = - 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’ - 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h</a:t>
            </a:r>
            <a:r>
              <a:rPr lang="en-US" dirty="0" smtClean="0"/>
              <a:t>’)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’ =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h</a:t>
            </a:r>
            <a:r>
              <a:rPr lang="en-US" dirty="0" smtClean="0"/>
              <a:t>’-</a:t>
            </a:r>
            <a:r>
              <a:rPr lang="en-US" dirty="0" smtClean="0">
                <a:sym typeface="Wingdings" pitchFamily="2" charset="2"/>
              </a:rPr>
              <a:t> 3,6</a:t>
            </a:r>
            <a:r>
              <a:rPr lang="en-US" dirty="0" smtClean="0"/>
              <a:t> </a:t>
            </a:r>
            <a:r>
              <a:rPr lang="en-US" dirty="0" smtClean="0">
                <a:sym typeface="Symbol"/>
              </a:rPr>
              <a:t>10</a:t>
            </a:r>
            <a:r>
              <a:rPr lang="en-US" baseline="30000" dirty="0" smtClean="0">
                <a:sym typeface="Symbol"/>
              </a:rPr>
              <a:t>4</a:t>
            </a:r>
            <a:r>
              <a:rPr lang="en-US" dirty="0" smtClean="0"/>
              <a:t> (2)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(1) </a:t>
            </a:r>
            <a:r>
              <a:rPr lang="en-US" dirty="0" err="1" smtClean="0"/>
              <a:t>dan</a:t>
            </a:r>
            <a:r>
              <a:rPr lang="en-US" dirty="0" smtClean="0"/>
              <a:t> (2)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>
                <a:sym typeface="Symbol"/>
              </a:rPr>
              <a:t>3,6 10</a:t>
            </a:r>
            <a:r>
              <a:rPr lang="en-US" baseline="30000" dirty="0" smtClean="0">
                <a:sym typeface="Symbol"/>
              </a:rPr>
              <a:t>4</a:t>
            </a:r>
            <a:r>
              <a:rPr lang="en-US" dirty="0" smtClean="0"/>
              <a:t> – 3,96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h</a:t>
            </a:r>
            <a:r>
              <a:rPr lang="en-US" dirty="0" smtClean="0"/>
              <a:t>‘ =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h</a:t>
            </a:r>
            <a:r>
              <a:rPr lang="en-US" dirty="0" smtClean="0"/>
              <a:t>’-</a:t>
            </a:r>
            <a:r>
              <a:rPr lang="en-US" dirty="0" smtClean="0">
                <a:sym typeface="Wingdings" pitchFamily="2" charset="2"/>
              </a:rPr>
              <a:t> 3,6</a:t>
            </a:r>
            <a:r>
              <a:rPr lang="en-US" dirty="0" smtClean="0"/>
              <a:t> </a:t>
            </a:r>
            <a:r>
              <a:rPr lang="en-US" dirty="0" smtClean="0">
                <a:sym typeface="Symbol"/>
              </a:rPr>
              <a:t>10</a:t>
            </a:r>
            <a:r>
              <a:rPr lang="en-US" baseline="30000" dirty="0" smtClean="0">
                <a:sym typeface="Symbol"/>
              </a:rPr>
              <a:t>4</a:t>
            </a:r>
            <a:r>
              <a:rPr lang="en-US" dirty="0" smtClean="0"/>
              <a:t> 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h</a:t>
            </a:r>
            <a:r>
              <a:rPr lang="en-US" dirty="0" smtClean="0"/>
              <a:t>’= 7,2</a:t>
            </a:r>
            <a:r>
              <a:rPr lang="en-US" dirty="0" smtClean="0">
                <a:sym typeface="Symbol"/>
              </a:rPr>
              <a:t> 10</a:t>
            </a:r>
            <a:r>
              <a:rPr lang="en-US" baseline="30000" dirty="0" smtClean="0">
                <a:sym typeface="Symbol"/>
              </a:rPr>
              <a:t>4</a:t>
            </a:r>
            <a:r>
              <a:rPr lang="en-US" dirty="0" smtClean="0"/>
              <a:t> /4,96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v</a:t>
            </a:r>
            <a:r>
              <a:rPr lang="en-US" baseline="-25000" dirty="0" err="1" smtClean="0"/>
              <a:t>h</a:t>
            </a:r>
            <a:r>
              <a:rPr lang="en-US" dirty="0" smtClean="0"/>
              <a:t>’= 14.516,13 m/s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(2)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p</a:t>
            </a:r>
            <a:r>
              <a:rPr lang="en-US" dirty="0" smtClean="0"/>
              <a:t>’ = -21.483,87 m/s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1.4</a:t>
            </a:r>
            <a:r>
              <a:rPr lang="en-US" sz="1800" i="1" dirty="0" smtClean="0"/>
              <a:t>. </a:t>
            </a:r>
            <a:r>
              <a:rPr lang="nl-NL" sz="1800" i="1" dirty="0" smtClean="0"/>
              <a:t>Hukum Kekekalan Momentum dan Energi dalam Tumbukan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867400"/>
          </a:xfrm>
        </p:spPr>
        <p:txBody>
          <a:bodyPr/>
          <a:lstStyle/>
          <a:p>
            <a:pPr marL="457200" indent="-457200">
              <a:spcBef>
                <a:spcPts val="0"/>
              </a:spcBef>
              <a:buFont typeface="+mj-lt"/>
              <a:buAutoNum type="alphaUcPeriod" startAt="2"/>
            </a:pP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Lenting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dua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dimensi</a:t>
            </a: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lenting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2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dimensi</a:t>
            </a:r>
            <a:r>
              <a:rPr lang="en-US" dirty="0" smtClean="0"/>
              <a:t>: </a:t>
            </a:r>
            <a:r>
              <a:rPr lang="en-US" dirty="0" err="1" smtClean="0"/>
              <a:t>keadaan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mana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sepusat</a:t>
            </a:r>
            <a:r>
              <a:rPr lang="en-US" dirty="0" smtClean="0"/>
              <a:t> (</a:t>
            </a:r>
            <a:r>
              <a:rPr lang="en-US" dirty="0" err="1" smtClean="0"/>
              <a:t>benda</a:t>
            </a:r>
            <a:r>
              <a:rPr lang="en-US" dirty="0" smtClean="0"/>
              <a:t> / </a:t>
            </a:r>
            <a:r>
              <a:rPr lang="en-US" dirty="0" err="1" smtClean="0"/>
              <a:t>partikel</a:t>
            </a:r>
            <a:r>
              <a:rPr lang="en-US" dirty="0" smtClean="0"/>
              <a:t>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masing-masing</a:t>
            </a:r>
            <a:r>
              <a:rPr lang="en-US" dirty="0" smtClean="0"/>
              <a:t> </a:t>
            </a:r>
            <a:r>
              <a:rPr lang="en-US" dirty="0" err="1" smtClean="0"/>
              <a:t>bergerak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arah</a:t>
            </a:r>
            <a:r>
              <a:rPr lang="en-US" dirty="0" smtClean="0"/>
              <a:t> yang </a:t>
            </a:r>
            <a:r>
              <a:rPr lang="en-US" dirty="0" err="1" smtClean="0"/>
              <a:t>berbeda-beda</a:t>
            </a:r>
            <a:r>
              <a:rPr lang="en-US" dirty="0" smtClean="0"/>
              <a:t>).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situasi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lenting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2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dimensi</a:t>
            </a:r>
            <a:r>
              <a:rPr lang="en-US" dirty="0" smtClean="0"/>
              <a:t>, </a:t>
            </a:r>
            <a:r>
              <a:rPr lang="en-US" dirty="0" err="1" smtClean="0"/>
              <a:t>hukum</a:t>
            </a:r>
            <a:r>
              <a:rPr lang="en-US" dirty="0" smtClean="0"/>
              <a:t> </a:t>
            </a:r>
            <a:r>
              <a:rPr lang="en-US" dirty="0" err="1" smtClean="0"/>
              <a:t>kekekalan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kinetik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hukum</a:t>
            </a:r>
            <a:r>
              <a:rPr lang="en-US" dirty="0" smtClean="0"/>
              <a:t> </a:t>
            </a:r>
            <a:r>
              <a:rPr lang="en-US" dirty="0" err="1" smtClean="0"/>
              <a:t>kekekalan</a:t>
            </a:r>
            <a:r>
              <a:rPr lang="en-US" dirty="0" smtClean="0"/>
              <a:t> momentum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tetap</a:t>
            </a:r>
            <a:r>
              <a:rPr lang="en-US" dirty="0" smtClean="0"/>
              <a:t> </a:t>
            </a:r>
            <a:r>
              <a:rPr lang="en-US" dirty="0" err="1" smtClean="0"/>
              <a:t>berlaku</a:t>
            </a:r>
            <a:r>
              <a:rPr lang="en-US" dirty="0" smtClean="0"/>
              <a:t>.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en-US" dirty="0" smtClean="0"/>
              <a:t>               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smtClean="0"/>
              <a:t>v</a:t>
            </a:r>
            <a:r>
              <a:rPr lang="en-US" baseline="-25000" dirty="0" smtClean="0"/>
              <a:t>A</a:t>
            </a:r>
            <a:r>
              <a:rPr lang="en-US" baseline="30000" dirty="0" smtClean="0"/>
              <a:t>2 </a:t>
            </a:r>
            <a:r>
              <a:rPr lang="en-US" dirty="0" smtClean="0"/>
              <a:t>+ 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smtClean="0"/>
              <a:t>v</a:t>
            </a:r>
            <a:r>
              <a:rPr lang="en-US" baseline="-25000" dirty="0" smtClean="0"/>
              <a:t>B</a:t>
            </a:r>
            <a:r>
              <a:rPr lang="en-US" baseline="30000" dirty="0" smtClean="0"/>
              <a:t>2</a:t>
            </a:r>
            <a:r>
              <a:rPr lang="en-US" dirty="0" smtClean="0"/>
              <a:t> =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smtClean="0"/>
              <a:t>v</a:t>
            </a:r>
            <a:r>
              <a:rPr lang="en-US" baseline="-25000" dirty="0" smtClean="0"/>
              <a:t>A</a:t>
            </a:r>
            <a:r>
              <a:rPr lang="en-US" dirty="0" smtClean="0"/>
              <a:t>’</a:t>
            </a:r>
            <a:r>
              <a:rPr lang="en-US" baseline="30000" dirty="0" smtClean="0"/>
              <a:t>2 </a:t>
            </a:r>
            <a:r>
              <a:rPr lang="en-US" dirty="0" smtClean="0"/>
              <a:t>+ 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smtClean="0"/>
              <a:t>v</a:t>
            </a:r>
            <a:r>
              <a:rPr lang="en-US" baseline="-25000" dirty="0" smtClean="0"/>
              <a:t>B</a:t>
            </a:r>
            <a:r>
              <a:rPr lang="en-US" dirty="0" smtClean="0"/>
              <a:t>’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</a:p>
          <a:p>
            <a:pPr marL="1200150" indent="-1200150">
              <a:spcBef>
                <a:spcPts val="1200"/>
              </a:spcBef>
              <a:buNone/>
            </a:pPr>
            <a:r>
              <a:rPr lang="en-US" dirty="0" smtClean="0"/>
              <a:t>	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smtClean="0"/>
              <a:t>v</a:t>
            </a:r>
            <a:r>
              <a:rPr lang="en-US" baseline="-25000" dirty="0" smtClean="0"/>
              <a:t>A</a:t>
            </a:r>
            <a:r>
              <a:rPr lang="en-US" baseline="30000" dirty="0" smtClean="0"/>
              <a:t>2 </a:t>
            </a:r>
            <a:r>
              <a:rPr lang="en-US" dirty="0" smtClean="0"/>
              <a:t>=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smtClean="0"/>
              <a:t>v</a:t>
            </a:r>
            <a:r>
              <a:rPr lang="en-US" baseline="-25000" dirty="0" smtClean="0"/>
              <a:t>A</a:t>
            </a:r>
            <a:r>
              <a:rPr lang="en-US" dirty="0" smtClean="0"/>
              <a:t>’</a:t>
            </a:r>
            <a:r>
              <a:rPr lang="en-US" baseline="30000" dirty="0" smtClean="0"/>
              <a:t>2 </a:t>
            </a:r>
            <a:r>
              <a:rPr lang="en-US" dirty="0" smtClean="0"/>
              <a:t>+ 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smtClean="0"/>
              <a:t>v</a:t>
            </a:r>
            <a:r>
              <a:rPr lang="en-US" baseline="-25000" dirty="0" smtClean="0"/>
              <a:t>B</a:t>
            </a:r>
            <a:r>
              <a:rPr lang="en-US" dirty="0" smtClean="0"/>
              <a:t>’</a:t>
            </a:r>
            <a:r>
              <a:rPr lang="en-US" baseline="30000" dirty="0" smtClean="0"/>
              <a:t>2</a:t>
            </a:r>
            <a:r>
              <a:rPr lang="en-US" dirty="0" smtClean="0"/>
              <a:t>         (1)</a:t>
            </a:r>
          </a:p>
          <a:p>
            <a:pPr marL="457200" indent="-457200"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2590800"/>
            <a:ext cx="42386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371600" y="5867400"/>
          <a:ext cx="165100" cy="431800"/>
        </p:xfrm>
        <a:graphic>
          <a:graphicData uri="http://schemas.openxmlformats.org/presentationml/2006/ole">
            <p:oleObj spid="_x0000_s10242" name="Equation" r:id="rId5" imgW="164880" imgH="431640" progId="Equation.3">
              <p:embed/>
            </p:oleObj>
          </a:graphicData>
        </a:graphic>
      </p:graphicFrame>
      <p:graphicFrame>
        <p:nvGraphicFramePr>
          <p:cNvPr id="38916" name="Object 4"/>
          <p:cNvGraphicFramePr>
            <a:graphicFrameLocks noChangeAspect="1"/>
          </p:cNvGraphicFramePr>
          <p:nvPr/>
        </p:nvGraphicFramePr>
        <p:xfrm>
          <a:off x="5029200" y="5867400"/>
          <a:ext cx="165100" cy="431800"/>
        </p:xfrm>
        <a:graphic>
          <a:graphicData uri="http://schemas.openxmlformats.org/presentationml/2006/ole">
            <p:oleObj spid="_x0000_s10243" name="Equation" r:id="rId6" imgW="164880" imgH="431640" progId="Equation.3">
              <p:embed/>
            </p:oleObj>
          </a:graphicData>
        </a:graphic>
      </p:graphicFrame>
      <p:graphicFrame>
        <p:nvGraphicFramePr>
          <p:cNvPr id="38917" name="Object 5"/>
          <p:cNvGraphicFramePr>
            <a:graphicFrameLocks noChangeAspect="1"/>
          </p:cNvGraphicFramePr>
          <p:nvPr/>
        </p:nvGraphicFramePr>
        <p:xfrm>
          <a:off x="3810000" y="5867400"/>
          <a:ext cx="165100" cy="431800"/>
        </p:xfrm>
        <a:graphic>
          <a:graphicData uri="http://schemas.openxmlformats.org/presentationml/2006/ole">
            <p:oleObj spid="_x0000_s10244" name="Equation" r:id="rId7" imgW="164880" imgH="431640" progId="Equation.3">
              <p:embed/>
            </p:oleObj>
          </a:graphicData>
        </a:graphic>
      </p:graphicFrame>
      <p:graphicFrame>
        <p:nvGraphicFramePr>
          <p:cNvPr id="38918" name="Object 6"/>
          <p:cNvGraphicFramePr>
            <a:graphicFrameLocks noChangeAspect="1"/>
          </p:cNvGraphicFramePr>
          <p:nvPr/>
        </p:nvGraphicFramePr>
        <p:xfrm>
          <a:off x="2590800" y="5867400"/>
          <a:ext cx="165100" cy="431800"/>
        </p:xfrm>
        <a:graphic>
          <a:graphicData uri="http://schemas.openxmlformats.org/presentationml/2006/ole">
            <p:oleObj spid="_x0000_s10245" name="Equation" r:id="rId8" imgW="164880" imgH="43164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1.4</a:t>
            </a:r>
            <a:r>
              <a:rPr lang="en-US" sz="1800" i="1" dirty="0" smtClean="0"/>
              <a:t>. </a:t>
            </a:r>
            <a:r>
              <a:rPr lang="nl-NL" sz="1800" i="1" dirty="0" smtClean="0"/>
              <a:t>Hukum Kekekalan Momentum dan Energi dalam Tumbukan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56260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dirty="0" err="1" smtClean="0"/>
              <a:t>Hukum</a:t>
            </a:r>
            <a:r>
              <a:rPr lang="en-US" dirty="0" smtClean="0"/>
              <a:t> </a:t>
            </a:r>
            <a:r>
              <a:rPr lang="en-US" dirty="0" err="1" smtClean="0"/>
              <a:t>Kekekalan</a:t>
            </a:r>
            <a:r>
              <a:rPr lang="en-US" dirty="0" smtClean="0"/>
              <a:t> Momentum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Karena</a:t>
            </a:r>
            <a:r>
              <a:rPr lang="en-US" dirty="0" smtClean="0"/>
              <a:t> momentum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vektor</a:t>
            </a:r>
            <a:r>
              <a:rPr lang="en-US" dirty="0" smtClean="0"/>
              <a:t>, </a:t>
            </a: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dihitung</a:t>
            </a:r>
            <a:r>
              <a:rPr lang="en-US" dirty="0" smtClean="0"/>
              <a:t> </a:t>
            </a:r>
            <a:r>
              <a:rPr lang="en-US" dirty="0" err="1" smtClean="0"/>
              <a:t>komponen</a:t>
            </a:r>
            <a:r>
              <a:rPr lang="en-US" dirty="0" smtClean="0"/>
              <a:t> x </a:t>
            </a:r>
            <a:r>
              <a:rPr lang="en-US" dirty="0" err="1" smtClean="0"/>
              <a:t>dan</a:t>
            </a:r>
            <a:r>
              <a:rPr lang="en-US" dirty="0" smtClean="0"/>
              <a:t> 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 err="1" smtClean="0"/>
              <a:t>Komponen</a:t>
            </a:r>
            <a:r>
              <a:rPr lang="en-US" b="1" dirty="0" smtClean="0"/>
              <a:t> X: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baseline="30000" dirty="0" smtClean="0"/>
              <a:t> </a:t>
            </a:r>
            <a:r>
              <a:rPr lang="en-US" dirty="0" smtClean="0"/>
              <a:t>=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err="1" smtClean="0"/>
              <a:t>’cos</a:t>
            </a:r>
            <a:r>
              <a:rPr lang="en-US" dirty="0" smtClean="0"/>
              <a:t> </a:t>
            </a:r>
            <a:r>
              <a:rPr lang="az-Cyrl-AZ" dirty="0" smtClean="0"/>
              <a:t>Ѳ</a:t>
            </a:r>
            <a:r>
              <a:rPr lang="en-US" dirty="0" smtClean="0"/>
              <a:t>’</a:t>
            </a:r>
            <a:r>
              <a:rPr lang="en-US" baseline="-25000" dirty="0" smtClean="0"/>
              <a:t>A</a:t>
            </a:r>
            <a:r>
              <a:rPr lang="en-US" baseline="30000" dirty="0" smtClean="0"/>
              <a:t> </a:t>
            </a:r>
            <a:r>
              <a:rPr lang="en-US" dirty="0" smtClean="0"/>
              <a:t>+ 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 </a:t>
            </a:r>
            <a:r>
              <a:rPr lang="en-US" dirty="0" err="1" smtClean="0"/>
              <a:t>cos</a:t>
            </a:r>
            <a:r>
              <a:rPr lang="en-US" dirty="0" smtClean="0"/>
              <a:t> </a:t>
            </a:r>
            <a:r>
              <a:rPr lang="az-Cyrl-AZ" dirty="0" smtClean="0"/>
              <a:t>Ѳ</a:t>
            </a:r>
            <a:r>
              <a:rPr lang="en-US" dirty="0" smtClean="0"/>
              <a:t>’</a:t>
            </a:r>
            <a:r>
              <a:rPr lang="en-US" baseline="-25000" dirty="0" smtClean="0"/>
              <a:t>B</a:t>
            </a: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b="1" dirty="0" err="1" smtClean="0"/>
              <a:t>Komponen</a:t>
            </a:r>
            <a:r>
              <a:rPr lang="en-US" b="1" dirty="0" smtClean="0"/>
              <a:t> Y: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0</a:t>
            </a:r>
            <a:r>
              <a:rPr lang="en-US" baseline="30000" dirty="0" smtClean="0"/>
              <a:t> </a:t>
            </a:r>
            <a:r>
              <a:rPr lang="en-US" dirty="0" smtClean="0"/>
              <a:t>=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err="1" smtClean="0"/>
              <a:t>’sin</a:t>
            </a:r>
            <a:r>
              <a:rPr lang="en-US" dirty="0" smtClean="0"/>
              <a:t> </a:t>
            </a:r>
            <a:r>
              <a:rPr lang="az-Cyrl-AZ" dirty="0" smtClean="0"/>
              <a:t>Ѳ</a:t>
            </a:r>
            <a:r>
              <a:rPr lang="en-US" dirty="0" smtClean="0"/>
              <a:t>’</a:t>
            </a:r>
            <a:r>
              <a:rPr lang="en-US" baseline="-25000" dirty="0" smtClean="0"/>
              <a:t>A</a:t>
            </a:r>
            <a:r>
              <a:rPr lang="en-US" baseline="30000" dirty="0" smtClean="0"/>
              <a:t> </a:t>
            </a:r>
            <a:r>
              <a:rPr lang="en-US" dirty="0" smtClean="0"/>
              <a:t>+ 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 sin </a:t>
            </a:r>
            <a:r>
              <a:rPr lang="az-Cyrl-AZ" dirty="0" smtClean="0"/>
              <a:t>Ѳ</a:t>
            </a:r>
            <a:r>
              <a:rPr lang="en-US" dirty="0" smtClean="0"/>
              <a:t>’</a:t>
            </a:r>
            <a:r>
              <a:rPr lang="en-US" baseline="-25000" dirty="0" smtClean="0"/>
              <a:t>B</a:t>
            </a: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dirty="0" err="1" smtClean="0"/>
              <a:t>Soal</a:t>
            </a:r>
            <a:r>
              <a:rPr lang="en-US" dirty="0" smtClean="0"/>
              <a:t>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Bola </a:t>
            </a:r>
            <a:r>
              <a:rPr lang="en-US" dirty="0" err="1" smtClean="0"/>
              <a:t>biliard</a:t>
            </a:r>
            <a:r>
              <a:rPr lang="en-US" dirty="0" smtClean="0"/>
              <a:t> A </a:t>
            </a:r>
            <a:r>
              <a:rPr lang="en-US" dirty="0" err="1" smtClean="0"/>
              <a:t>bergerak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3 m/s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arah</a:t>
            </a:r>
            <a:r>
              <a:rPr lang="en-US" dirty="0" smtClean="0"/>
              <a:t> </a:t>
            </a:r>
            <a:r>
              <a:rPr lang="en-US" dirty="0" err="1" smtClean="0"/>
              <a:t>sumbu</a:t>
            </a:r>
            <a:r>
              <a:rPr lang="en-US" dirty="0" smtClean="0"/>
              <a:t> X.  Bola A </a:t>
            </a:r>
            <a:r>
              <a:rPr lang="en-US" dirty="0" err="1" smtClean="0"/>
              <a:t>menumbuk</a:t>
            </a:r>
            <a:r>
              <a:rPr lang="en-US" dirty="0" smtClean="0"/>
              <a:t> bola B yang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mempunyai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yang </a:t>
            </a:r>
            <a:r>
              <a:rPr lang="en-US" dirty="0" err="1" smtClean="0"/>
              <a:t>sama</a:t>
            </a:r>
            <a:r>
              <a:rPr lang="en-US" dirty="0" smtClean="0"/>
              <a:t>. </a:t>
            </a:r>
            <a:r>
              <a:rPr lang="en-US" dirty="0" err="1" smtClean="0"/>
              <a:t>Masing-masing</a:t>
            </a:r>
            <a:r>
              <a:rPr lang="en-US" dirty="0" smtClean="0"/>
              <a:t> bola </a:t>
            </a:r>
            <a:r>
              <a:rPr lang="en-US" dirty="0" err="1" smtClean="0"/>
              <a:t>bergerak</a:t>
            </a:r>
            <a:r>
              <a:rPr lang="en-US" dirty="0" smtClean="0"/>
              <a:t> </a:t>
            </a:r>
            <a:r>
              <a:rPr lang="en-US" dirty="0" err="1" smtClean="0"/>
              <a:t>saling</a:t>
            </a:r>
            <a:r>
              <a:rPr lang="en-US" dirty="0" smtClean="0"/>
              <a:t> </a:t>
            </a:r>
            <a:r>
              <a:rPr lang="en-US" dirty="0" err="1" smtClean="0"/>
              <a:t>menjauh</a:t>
            </a:r>
            <a:r>
              <a:rPr lang="en-US" dirty="0" smtClean="0"/>
              <a:t> : bola A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arah</a:t>
            </a:r>
            <a:r>
              <a:rPr lang="en-US" dirty="0" smtClean="0"/>
              <a:t> 45</a:t>
            </a:r>
            <a:r>
              <a:rPr lang="en-US" baseline="30000" dirty="0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sumbu</a:t>
            </a:r>
            <a:r>
              <a:rPr lang="en-US" dirty="0" smtClean="0"/>
              <a:t>-X </a:t>
            </a:r>
            <a:r>
              <a:rPr lang="en-US" dirty="0" err="1" smtClean="0"/>
              <a:t>dan</a:t>
            </a:r>
            <a:r>
              <a:rPr lang="en-US" dirty="0" smtClean="0"/>
              <a:t> bola B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arah</a:t>
            </a:r>
            <a:r>
              <a:rPr lang="en-US" dirty="0" smtClean="0"/>
              <a:t> 45</a:t>
            </a:r>
            <a:r>
              <a:rPr lang="en-US" baseline="30000" dirty="0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bawah</a:t>
            </a:r>
            <a:r>
              <a:rPr lang="en-US" dirty="0" smtClean="0"/>
              <a:t> </a:t>
            </a:r>
            <a:r>
              <a:rPr lang="en-US" dirty="0" err="1" smtClean="0"/>
              <a:t>sumbu</a:t>
            </a:r>
            <a:r>
              <a:rPr lang="en-US" dirty="0" smtClean="0"/>
              <a:t>-X. </a:t>
            </a:r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kedua</a:t>
            </a:r>
            <a:r>
              <a:rPr lang="en-US" dirty="0" smtClean="0"/>
              <a:t> bola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?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828800"/>
            <a:ext cx="3705225" cy="1715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1.4</a:t>
            </a:r>
            <a:r>
              <a:rPr lang="en-US" sz="1800" i="1" dirty="0" smtClean="0"/>
              <a:t>. </a:t>
            </a:r>
            <a:r>
              <a:rPr lang="nl-NL" sz="1800" i="1" dirty="0" smtClean="0"/>
              <a:t>Hukum Kekekalan Momentum dan Energi dalam Tumbukan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41020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dirty="0" err="1" smtClean="0"/>
              <a:t>Kekekalan</a:t>
            </a:r>
            <a:r>
              <a:rPr lang="en-US" dirty="0" smtClean="0"/>
              <a:t> Momentum </a:t>
            </a:r>
            <a:r>
              <a:rPr lang="en-US" dirty="0" err="1" smtClean="0"/>
              <a:t>Sumbu</a:t>
            </a:r>
            <a:r>
              <a:rPr lang="en-US" dirty="0" smtClean="0"/>
              <a:t>-X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m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baseline="30000" dirty="0" smtClean="0"/>
              <a:t> </a:t>
            </a:r>
            <a:r>
              <a:rPr lang="en-US" dirty="0" smtClean="0"/>
              <a:t>= m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err="1" smtClean="0"/>
              <a:t>’cos</a:t>
            </a:r>
            <a:r>
              <a:rPr lang="en-US" dirty="0" smtClean="0"/>
              <a:t> </a:t>
            </a:r>
            <a:r>
              <a:rPr lang="az-Cyrl-AZ" dirty="0" smtClean="0"/>
              <a:t>Ѳ</a:t>
            </a:r>
            <a:r>
              <a:rPr lang="en-US" dirty="0" smtClean="0"/>
              <a:t>’</a:t>
            </a:r>
            <a:r>
              <a:rPr lang="en-US" baseline="-25000" dirty="0" smtClean="0"/>
              <a:t>A</a:t>
            </a:r>
            <a:r>
              <a:rPr lang="en-US" baseline="30000" dirty="0" smtClean="0"/>
              <a:t> </a:t>
            </a:r>
            <a:r>
              <a:rPr lang="en-US" dirty="0" smtClean="0"/>
              <a:t>+    m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 </a:t>
            </a:r>
            <a:r>
              <a:rPr lang="en-US" dirty="0" err="1" smtClean="0"/>
              <a:t>cos</a:t>
            </a:r>
            <a:r>
              <a:rPr lang="en-US" dirty="0" smtClean="0"/>
              <a:t> </a:t>
            </a:r>
            <a:r>
              <a:rPr lang="az-Cyrl-AZ" dirty="0" smtClean="0"/>
              <a:t>Ѳ</a:t>
            </a:r>
            <a:r>
              <a:rPr lang="en-US" dirty="0" smtClean="0"/>
              <a:t>’</a:t>
            </a:r>
            <a:r>
              <a:rPr lang="en-US" baseline="-25000" dirty="0" smtClean="0"/>
              <a:t>B</a:t>
            </a:r>
            <a:r>
              <a:rPr lang="en-US" dirty="0" smtClean="0"/>
              <a:t>…(1)</a:t>
            </a:r>
          </a:p>
          <a:p>
            <a:pPr>
              <a:spcBef>
                <a:spcPts val="0"/>
              </a:spcBef>
              <a:buNone/>
            </a:pPr>
            <a:r>
              <a:rPr lang="en-US" dirty="0" err="1" smtClean="0"/>
              <a:t>Kekekalan</a:t>
            </a:r>
            <a:r>
              <a:rPr lang="en-US" dirty="0" smtClean="0"/>
              <a:t> Momentum </a:t>
            </a:r>
            <a:r>
              <a:rPr lang="en-US" dirty="0" err="1" smtClean="0"/>
              <a:t>Sumbu</a:t>
            </a:r>
            <a:r>
              <a:rPr lang="en-US" dirty="0" smtClean="0"/>
              <a:t>-Y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0</a:t>
            </a:r>
            <a:r>
              <a:rPr lang="en-US" baseline="30000" dirty="0" smtClean="0"/>
              <a:t> </a:t>
            </a:r>
            <a:r>
              <a:rPr lang="en-US" dirty="0" smtClean="0"/>
              <a:t>= m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err="1" smtClean="0"/>
              <a:t>’sin</a:t>
            </a:r>
            <a:r>
              <a:rPr lang="en-US" dirty="0" smtClean="0"/>
              <a:t> </a:t>
            </a:r>
            <a:r>
              <a:rPr lang="az-Cyrl-AZ" dirty="0" smtClean="0"/>
              <a:t>Ѳ</a:t>
            </a:r>
            <a:r>
              <a:rPr lang="en-US" dirty="0" smtClean="0"/>
              <a:t>’</a:t>
            </a:r>
            <a:r>
              <a:rPr lang="en-US" baseline="-25000" dirty="0" smtClean="0"/>
              <a:t>A</a:t>
            </a:r>
            <a:r>
              <a:rPr lang="en-US" baseline="30000" dirty="0" smtClean="0"/>
              <a:t> </a:t>
            </a:r>
            <a:r>
              <a:rPr lang="en-US" dirty="0" smtClean="0"/>
              <a:t>+    m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 sin </a:t>
            </a:r>
            <a:r>
              <a:rPr lang="az-Cyrl-AZ" dirty="0" smtClean="0"/>
              <a:t>Ѳ</a:t>
            </a:r>
            <a:r>
              <a:rPr lang="en-US" dirty="0" smtClean="0"/>
              <a:t>’</a:t>
            </a:r>
            <a:r>
              <a:rPr lang="en-US" baseline="-25000" dirty="0" smtClean="0"/>
              <a:t>B</a:t>
            </a:r>
            <a:r>
              <a:rPr lang="en-US" dirty="0" smtClean="0"/>
              <a:t> …(2) </a:t>
            </a:r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 marL="457200" indent="-457200">
              <a:spcBef>
                <a:spcPts val="0"/>
              </a:spcBef>
              <a:buAutoNum type="arabicParenBoth"/>
            </a:pP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baseline="30000" dirty="0" smtClean="0"/>
              <a:t> </a:t>
            </a:r>
            <a:r>
              <a:rPr lang="en-US" dirty="0" smtClean="0"/>
              <a:t>= 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err="1" smtClean="0"/>
              <a:t>’cos</a:t>
            </a:r>
            <a:r>
              <a:rPr lang="en-US" dirty="0" smtClean="0"/>
              <a:t> (45)</a:t>
            </a:r>
            <a:r>
              <a:rPr lang="en-US" baseline="30000" dirty="0" smtClean="0"/>
              <a:t> </a:t>
            </a:r>
            <a:r>
              <a:rPr lang="en-US" dirty="0" smtClean="0"/>
              <a:t>+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 </a:t>
            </a:r>
            <a:r>
              <a:rPr lang="en-US" dirty="0" err="1" smtClean="0"/>
              <a:t>cos</a:t>
            </a:r>
            <a:r>
              <a:rPr lang="en-US" dirty="0" smtClean="0"/>
              <a:t> (-45)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baseline="30000" dirty="0" smtClean="0"/>
              <a:t> </a:t>
            </a:r>
            <a:r>
              <a:rPr lang="en-US" dirty="0" smtClean="0"/>
              <a:t>= </a:t>
            </a:r>
            <a:r>
              <a:rPr lang="en-US" baseline="-25000" dirty="0" smtClean="0"/>
              <a:t> </a:t>
            </a:r>
            <a:r>
              <a:rPr lang="en-US" dirty="0" err="1" smtClean="0"/>
              <a:t>cos</a:t>
            </a:r>
            <a:r>
              <a:rPr lang="en-US" dirty="0" smtClean="0"/>
              <a:t> (45) (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’</a:t>
            </a:r>
            <a:r>
              <a:rPr lang="en-US" baseline="30000" dirty="0" smtClean="0"/>
              <a:t> </a:t>
            </a:r>
            <a:r>
              <a:rPr lang="en-US" dirty="0" smtClean="0"/>
              <a:t>+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’)</a:t>
            </a:r>
          </a:p>
          <a:p>
            <a:pPr marL="457200" indent="-457200">
              <a:spcBef>
                <a:spcPts val="1200"/>
              </a:spcBef>
              <a:buAutoNum type="arabicParenBoth"/>
            </a:pP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err="1" smtClean="0"/>
              <a:t>’sin</a:t>
            </a:r>
            <a:r>
              <a:rPr lang="en-US" dirty="0" smtClean="0"/>
              <a:t> (45)= - m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 sin (-45)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err="1" smtClean="0"/>
              <a:t>’sin</a:t>
            </a:r>
            <a:r>
              <a:rPr lang="en-US" dirty="0" smtClean="0"/>
              <a:t> 45</a:t>
            </a:r>
            <a:r>
              <a:rPr lang="en-US" baseline="30000" dirty="0" smtClean="0"/>
              <a:t> </a:t>
            </a:r>
            <a:r>
              <a:rPr lang="en-US" dirty="0" smtClean="0"/>
              <a:t>= 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 sin 45 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’</a:t>
            </a:r>
            <a:r>
              <a:rPr lang="en-US" baseline="30000" dirty="0" smtClean="0"/>
              <a:t> </a:t>
            </a:r>
            <a:r>
              <a:rPr lang="en-US" dirty="0" smtClean="0"/>
              <a:t>= 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 </a:t>
            </a:r>
          </a:p>
          <a:p>
            <a:pPr marL="457200" indent="-457200">
              <a:spcBef>
                <a:spcPts val="0"/>
              </a:spcBef>
              <a:buAutoNum type="arabicParenBoth"/>
            </a:pPr>
            <a:endParaRPr lang="en-US" baseline="-25000" dirty="0" smtClean="0"/>
          </a:p>
          <a:p>
            <a:pPr marL="457200" indent="-457200">
              <a:spcBef>
                <a:spcPts val="0"/>
              </a:spcBef>
              <a:buNone/>
            </a:pPr>
            <a:r>
              <a:rPr lang="en-US" dirty="0" smtClean="0"/>
              <a:t>(1) </a:t>
            </a:r>
            <a:r>
              <a:rPr lang="en-US" dirty="0" err="1" smtClean="0"/>
              <a:t>dan</a:t>
            </a:r>
            <a:r>
              <a:rPr lang="en-US" dirty="0" smtClean="0"/>
              <a:t> (2)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baseline="30000" dirty="0" smtClean="0"/>
              <a:t> </a:t>
            </a:r>
            <a:r>
              <a:rPr lang="en-US" dirty="0" smtClean="0"/>
              <a:t>= 2v</a:t>
            </a:r>
            <a:r>
              <a:rPr lang="en-US" baseline="-25000" dirty="0" smtClean="0"/>
              <a:t>A</a:t>
            </a:r>
            <a:r>
              <a:rPr lang="en-US" dirty="0" smtClean="0"/>
              <a:t>’ </a:t>
            </a:r>
            <a:r>
              <a:rPr lang="en-US" dirty="0" err="1" smtClean="0"/>
              <a:t>cos</a:t>
            </a:r>
            <a:r>
              <a:rPr lang="en-US" dirty="0" smtClean="0"/>
              <a:t> (45)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en-US" dirty="0" smtClean="0"/>
              <a:t>3 m/s = 1,4142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’ --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’ =2,1213 m/s</a:t>
            </a:r>
          </a:p>
          <a:p>
            <a:pPr marL="457200" indent="-457200">
              <a:spcBef>
                <a:spcPts val="0"/>
              </a:spcBef>
              <a:buNone/>
            </a:pPr>
            <a:endParaRPr lang="en-US" baseline="-25000" dirty="0" smtClean="0"/>
          </a:p>
          <a:p>
            <a:pPr>
              <a:spcBef>
                <a:spcPts val="0"/>
              </a:spcBef>
              <a:buNone/>
            </a:pPr>
            <a:endParaRPr lang="en-US" baseline="-25000" dirty="0" smtClean="0"/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1.4</a:t>
            </a:r>
            <a:r>
              <a:rPr lang="en-US" sz="1800" i="1" dirty="0" smtClean="0"/>
              <a:t>. </a:t>
            </a:r>
            <a:r>
              <a:rPr lang="nl-NL" sz="1800" i="1" dirty="0" smtClean="0"/>
              <a:t>Hukum Kekekalan Momentum dan Energi dalam Tumbukan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41020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dirty="0" err="1" smtClean="0"/>
              <a:t>Soal</a:t>
            </a:r>
            <a:r>
              <a:rPr lang="en-US" dirty="0" smtClean="0"/>
              <a:t>: Di </a:t>
            </a:r>
            <a:r>
              <a:rPr lang="en-US" dirty="0" err="1" smtClean="0"/>
              <a:t>perempatan</a:t>
            </a:r>
            <a:r>
              <a:rPr lang="en-US" dirty="0" smtClean="0"/>
              <a:t> Fajar Indah, </a:t>
            </a:r>
            <a:r>
              <a:rPr lang="en-US" dirty="0" err="1" smtClean="0"/>
              <a:t>sebuah</a:t>
            </a:r>
            <a:r>
              <a:rPr lang="en-US" dirty="0" smtClean="0"/>
              <a:t> sedan C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berat</a:t>
            </a:r>
            <a:r>
              <a:rPr lang="en-US" dirty="0" smtClean="0"/>
              <a:t> 1325 kg </a:t>
            </a:r>
            <a:r>
              <a:rPr lang="en-US" dirty="0" err="1" smtClean="0"/>
              <a:t>melaju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arah</a:t>
            </a:r>
            <a:r>
              <a:rPr lang="en-US" dirty="0" smtClean="0"/>
              <a:t> </a:t>
            </a:r>
            <a:r>
              <a:rPr lang="en-US" dirty="0" err="1" smtClean="0"/>
              <a:t>utara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100 km/jam. </a:t>
            </a:r>
            <a:r>
              <a:rPr lang="en-US" dirty="0" err="1" smtClean="0"/>
              <a:t>Sebuah</a:t>
            </a:r>
            <a:r>
              <a:rPr lang="en-US" dirty="0" smtClean="0"/>
              <a:t> sedan lain D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berat</a:t>
            </a:r>
            <a:r>
              <a:rPr lang="en-US" dirty="0" smtClean="0"/>
              <a:t> 2165 kg </a:t>
            </a:r>
            <a:r>
              <a:rPr lang="en-US" dirty="0" err="1" smtClean="0"/>
              <a:t>melaju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arah</a:t>
            </a:r>
            <a:r>
              <a:rPr lang="en-US" dirty="0" smtClean="0"/>
              <a:t> </a:t>
            </a:r>
            <a:r>
              <a:rPr lang="en-US" dirty="0" err="1" smtClean="0"/>
              <a:t>timur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40 km/jam. </a:t>
            </a:r>
            <a:r>
              <a:rPr lang="en-US" dirty="0" err="1" smtClean="0"/>
              <a:t>Kedua</a:t>
            </a:r>
            <a:r>
              <a:rPr lang="en-US" dirty="0" smtClean="0"/>
              <a:t> </a:t>
            </a:r>
            <a:r>
              <a:rPr lang="en-US" dirty="0" err="1" smtClean="0"/>
              <a:t>mobil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bertabrakan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.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arah</a:t>
            </a:r>
            <a:r>
              <a:rPr lang="en-US" dirty="0" smtClean="0"/>
              <a:t> </a:t>
            </a:r>
            <a:r>
              <a:rPr lang="en-US" dirty="0" err="1" smtClean="0"/>
              <a:t>mana</a:t>
            </a:r>
            <a:r>
              <a:rPr lang="en-US" dirty="0" smtClean="0"/>
              <a:t> </a:t>
            </a:r>
            <a:r>
              <a:rPr lang="en-US" dirty="0" err="1" smtClean="0"/>
              <a:t>kedua</a:t>
            </a:r>
            <a:r>
              <a:rPr lang="en-US" dirty="0" smtClean="0"/>
              <a:t> </a:t>
            </a:r>
            <a:r>
              <a:rPr lang="en-US" dirty="0" err="1" smtClean="0"/>
              <a:t>mobil</a:t>
            </a:r>
            <a:r>
              <a:rPr lang="en-US" dirty="0" smtClean="0"/>
              <a:t> </a:t>
            </a:r>
            <a:r>
              <a:rPr lang="en-US" dirty="0" err="1" smtClean="0"/>
              <a:t>itu</a:t>
            </a:r>
            <a:r>
              <a:rPr lang="en-US" dirty="0" smtClean="0"/>
              <a:t> </a:t>
            </a:r>
            <a:r>
              <a:rPr lang="en-US" dirty="0" err="1" smtClean="0"/>
              <a:t>terpelanting</a:t>
            </a:r>
            <a:r>
              <a:rPr lang="en-US" dirty="0" smtClean="0"/>
              <a:t>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bertabrakan</a:t>
            </a:r>
            <a:r>
              <a:rPr lang="en-US" dirty="0" smtClean="0"/>
              <a:t>? </a:t>
            </a:r>
            <a:r>
              <a:rPr lang="en-US" dirty="0" err="1" smtClean="0"/>
              <a:t>Berapa</a:t>
            </a:r>
            <a:r>
              <a:rPr lang="en-US" dirty="0" smtClean="0"/>
              <a:t> </a:t>
            </a: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nya</a:t>
            </a:r>
            <a:r>
              <a:rPr lang="en-US" dirty="0" smtClean="0"/>
              <a:t>?</a:t>
            </a:r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lang="en-US" dirty="0"/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3581400"/>
            <a:ext cx="1828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304800"/>
          </a:xfrm>
        </p:spPr>
        <p:txBody>
          <a:bodyPr/>
          <a:lstStyle/>
          <a:p>
            <a:pPr algn="r"/>
            <a:r>
              <a:rPr lang="en-US" sz="1800" i="1" smtClean="0"/>
              <a:t>1.4</a:t>
            </a:r>
            <a:r>
              <a:rPr lang="en-US" sz="1800" i="1" dirty="0" smtClean="0"/>
              <a:t>. </a:t>
            </a:r>
            <a:r>
              <a:rPr lang="nl-NL" sz="1800" i="1" dirty="0" smtClean="0"/>
              <a:t>Hukum Kekekalan Momentum dan Energi dalam Tumbukan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915400" cy="579120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Mobil C </a:t>
            </a:r>
            <a:r>
              <a:rPr lang="en-US" dirty="0" err="1" smtClean="0"/>
              <a:t>bergerak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sumbu</a:t>
            </a:r>
            <a:r>
              <a:rPr lang="en-US" dirty="0" smtClean="0"/>
              <a:t>-Y, Mobil D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sumbu</a:t>
            </a:r>
            <a:r>
              <a:rPr lang="en-US" dirty="0" smtClean="0"/>
              <a:t>-X</a:t>
            </a:r>
          </a:p>
          <a:p>
            <a:pPr>
              <a:spcBef>
                <a:spcPts val="0"/>
              </a:spcBef>
              <a:buNone/>
            </a:pPr>
            <a:r>
              <a:rPr lang="en-US" dirty="0" err="1" smtClean="0"/>
              <a:t>Besar</a:t>
            </a:r>
            <a:r>
              <a:rPr lang="en-US" dirty="0" smtClean="0"/>
              <a:t> momentum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:</a:t>
            </a:r>
          </a:p>
          <a:p>
            <a:pPr>
              <a:spcBef>
                <a:spcPts val="0"/>
              </a:spcBef>
              <a:buNone/>
            </a:pPr>
            <a:r>
              <a:rPr lang="en-US" dirty="0" err="1" smtClean="0"/>
              <a:t>Px</a:t>
            </a:r>
            <a:r>
              <a:rPr lang="en-US" dirty="0" smtClean="0"/>
              <a:t> = m. v = 2165 x 40 (1000/3600) = 24.055,56 kg m/s</a:t>
            </a:r>
          </a:p>
          <a:p>
            <a:pPr>
              <a:spcBef>
                <a:spcPts val="0"/>
              </a:spcBef>
              <a:buNone/>
            </a:pPr>
            <a:r>
              <a:rPr lang="en-US" dirty="0" err="1" smtClean="0"/>
              <a:t>Py</a:t>
            </a:r>
            <a:r>
              <a:rPr lang="en-US" dirty="0" smtClean="0"/>
              <a:t> = m. v = 1325 x 100 (1000/3600) = 36.805,56 kg m/s</a:t>
            </a:r>
          </a:p>
          <a:p>
            <a:pPr>
              <a:spcBef>
                <a:spcPts val="0"/>
              </a:spcBef>
              <a:buNone/>
            </a:pPr>
            <a:endParaRPr lang="en-US" dirty="0" smtClean="0"/>
          </a:p>
          <a:p>
            <a:pPr>
              <a:spcBef>
                <a:spcPts val="0"/>
              </a:spcBef>
              <a:buNone/>
            </a:pPr>
            <a:r>
              <a:rPr lang="en-US" dirty="0" err="1" smtClean="0"/>
              <a:t>Besar</a:t>
            </a:r>
            <a:r>
              <a:rPr lang="en-US" dirty="0" smtClean="0"/>
              <a:t> momentum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 = </a:t>
            </a:r>
            <a:r>
              <a:rPr lang="en-US" dirty="0" err="1" smtClean="0"/>
              <a:t>sebelum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r>
              <a:rPr lang="en-US" dirty="0" err="1" smtClean="0"/>
              <a:t>P’x</a:t>
            </a:r>
            <a:r>
              <a:rPr lang="en-US" dirty="0" smtClean="0"/>
              <a:t> = 24.055,56 kg m/s</a:t>
            </a:r>
          </a:p>
          <a:p>
            <a:pPr>
              <a:spcBef>
                <a:spcPts val="0"/>
              </a:spcBef>
              <a:buNone/>
            </a:pPr>
            <a:r>
              <a:rPr lang="en-US" dirty="0" err="1" smtClean="0"/>
              <a:t>P’y</a:t>
            </a:r>
            <a:r>
              <a:rPr lang="en-US" dirty="0" smtClean="0"/>
              <a:t> = 36.805,56 kg m/s</a:t>
            </a:r>
          </a:p>
          <a:p>
            <a:pPr marL="1314450" indent="0">
              <a:spcBef>
                <a:spcPts val="0"/>
              </a:spcBef>
              <a:buNone/>
            </a:pPr>
            <a:r>
              <a:rPr lang="en-US" dirty="0" smtClean="0"/>
              <a:t>Momentum total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 =</a:t>
            </a:r>
          </a:p>
          <a:p>
            <a:pPr marL="1314450" indent="0">
              <a:spcBef>
                <a:spcPts val="0"/>
              </a:spcBef>
              <a:buNone/>
            </a:pPr>
            <a:r>
              <a:rPr lang="en-US" dirty="0" smtClean="0"/>
              <a:t>=                                                =                              </a:t>
            </a:r>
          </a:p>
          <a:p>
            <a:pPr marL="1314450" indent="0">
              <a:spcBef>
                <a:spcPts val="0"/>
              </a:spcBef>
              <a:buNone/>
            </a:pPr>
            <a:r>
              <a:rPr lang="en-US" dirty="0" smtClean="0"/>
              <a:t>= 43.969,52 kg m/s   </a:t>
            </a:r>
          </a:p>
          <a:p>
            <a:pPr marL="1314450" indent="0">
              <a:spcBef>
                <a:spcPts val="0"/>
              </a:spcBef>
              <a:buNone/>
            </a:pPr>
            <a:r>
              <a:rPr lang="en-US" dirty="0" err="1" smtClean="0"/>
              <a:t>Kecepatan</a:t>
            </a:r>
            <a:r>
              <a:rPr lang="en-US" dirty="0" smtClean="0"/>
              <a:t>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tumbukan</a:t>
            </a:r>
            <a:r>
              <a:rPr lang="en-US" dirty="0" smtClean="0"/>
              <a:t> = 43.969,52 : (2165+1325)</a:t>
            </a:r>
          </a:p>
          <a:p>
            <a:pPr marL="1314450" indent="0">
              <a:spcBef>
                <a:spcPts val="0"/>
              </a:spcBef>
              <a:buNone/>
            </a:pPr>
            <a:r>
              <a:rPr lang="en-US" dirty="0" smtClean="0"/>
              <a:t>V = 12,6 m/s = 45,36 km/jam</a:t>
            </a:r>
          </a:p>
          <a:p>
            <a:pPr marL="1314450" indent="0">
              <a:spcAft>
                <a:spcPts val="600"/>
              </a:spcAft>
              <a:buNone/>
            </a:pPr>
            <a:r>
              <a:rPr lang="en-US" dirty="0" err="1" smtClean="0"/>
              <a:t>tg</a:t>
            </a:r>
            <a:r>
              <a:rPr lang="en-US" dirty="0" smtClean="0"/>
              <a:t> </a:t>
            </a:r>
            <a:r>
              <a:rPr lang="el-GR" dirty="0" smtClean="0"/>
              <a:t>θ</a:t>
            </a:r>
            <a:r>
              <a:rPr lang="en-US" dirty="0" smtClean="0"/>
              <a:t> =       = 1,53</a:t>
            </a:r>
          </a:p>
          <a:p>
            <a:pPr marL="1314450" indent="0">
              <a:spcBef>
                <a:spcPts val="600"/>
              </a:spcBef>
              <a:buNone/>
            </a:pPr>
            <a:r>
              <a:rPr lang="en-US" dirty="0" smtClean="0"/>
              <a:t> </a:t>
            </a:r>
            <a:r>
              <a:rPr lang="el-GR" dirty="0" smtClean="0"/>
              <a:t>θ</a:t>
            </a:r>
            <a:r>
              <a:rPr lang="en-US" dirty="0" smtClean="0"/>
              <a:t> = 56,83</a:t>
            </a:r>
            <a:r>
              <a:rPr lang="en-US" baseline="30000" dirty="0" smtClean="0"/>
              <a:t>o</a:t>
            </a:r>
            <a:endParaRPr lang="en-US" dirty="0"/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00625"/>
            <a:ext cx="13620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6465888" y="3962400"/>
          <a:ext cx="1468437" cy="487363"/>
        </p:xfrm>
        <a:graphic>
          <a:graphicData uri="http://schemas.openxmlformats.org/presentationml/2006/ole">
            <p:oleObj spid="_x0000_s74754" name="Equation" r:id="rId5" imgW="711000" imgH="266400" progId="Equation.3">
              <p:embed/>
            </p:oleObj>
          </a:graphicData>
        </a:graphic>
      </p:graphicFrame>
      <p:graphicFrame>
        <p:nvGraphicFramePr>
          <p:cNvPr id="55301" name="Object 5"/>
          <p:cNvGraphicFramePr>
            <a:graphicFrameLocks noChangeAspect="1"/>
          </p:cNvGraphicFramePr>
          <p:nvPr/>
        </p:nvGraphicFramePr>
        <p:xfrm>
          <a:off x="1828800" y="4343400"/>
          <a:ext cx="3225800" cy="463550"/>
        </p:xfrm>
        <a:graphic>
          <a:graphicData uri="http://schemas.openxmlformats.org/presentationml/2006/ole">
            <p:oleObj spid="_x0000_s74755" name="Equation" r:id="rId6" imgW="1562040" imgH="253800" progId="Equation.3">
              <p:embed/>
            </p:oleObj>
          </a:graphicData>
        </a:graphic>
      </p:graphicFrame>
      <p:graphicFrame>
        <p:nvGraphicFramePr>
          <p:cNvPr id="55302" name="Object 6"/>
          <p:cNvGraphicFramePr>
            <a:graphicFrameLocks noChangeAspect="1"/>
          </p:cNvGraphicFramePr>
          <p:nvPr/>
        </p:nvGraphicFramePr>
        <p:xfrm>
          <a:off x="5181600" y="4354512"/>
          <a:ext cx="2124075" cy="417513"/>
        </p:xfrm>
        <a:graphic>
          <a:graphicData uri="http://schemas.openxmlformats.org/presentationml/2006/ole">
            <p:oleObj spid="_x0000_s74756" name="Equation" r:id="rId7" imgW="1028520" imgH="228600" progId="Equation.3">
              <p:embed/>
            </p:oleObj>
          </a:graphicData>
        </a:graphic>
      </p:graphicFrame>
      <p:graphicFrame>
        <p:nvGraphicFramePr>
          <p:cNvPr id="55303" name="Object 7"/>
          <p:cNvGraphicFramePr>
            <a:graphicFrameLocks noChangeAspect="1"/>
          </p:cNvGraphicFramePr>
          <p:nvPr/>
        </p:nvGraphicFramePr>
        <p:xfrm>
          <a:off x="2325688" y="5715000"/>
          <a:ext cx="417512" cy="762000"/>
        </p:xfrm>
        <a:graphic>
          <a:graphicData uri="http://schemas.openxmlformats.org/presentationml/2006/ole">
            <p:oleObj spid="_x0000_s74757" name="Equation" r:id="rId8" imgW="215640" imgH="39348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305800" cy="457200"/>
          </a:xfrm>
        </p:spPr>
        <p:txBody>
          <a:bodyPr/>
          <a:lstStyle/>
          <a:p>
            <a:pPr algn="r"/>
            <a:r>
              <a:rPr lang="en-US" sz="1800" i="1" smtClean="0"/>
              <a:t>1.4</a:t>
            </a:r>
            <a:r>
              <a:rPr lang="en-US" sz="1800" i="1" dirty="0" smtClean="0"/>
              <a:t>. </a:t>
            </a:r>
            <a:r>
              <a:rPr lang="nl-NL" sz="1800" i="1" dirty="0" smtClean="0"/>
              <a:t>Hukum Kekekalan Momentum dan Energi dalam Tumbukan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410200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dirty="0" err="1" smtClean="0"/>
              <a:t>Ringkasan</a:t>
            </a:r>
            <a:r>
              <a:rPr lang="en-US" dirty="0" smtClean="0"/>
              <a:t>:</a:t>
            </a:r>
          </a:p>
          <a:p>
            <a:pPr marL="457200" lvl="1" indent="-457200">
              <a:spcBef>
                <a:spcPts val="0"/>
              </a:spcBef>
              <a:buAutoNum type="arabicPeriod"/>
            </a:pPr>
            <a:r>
              <a:rPr lang="en-US" dirty="0" smtClean="0"/>
              <a:t>Momentum Linear P = </a:t>
            </a:r>
            <a:r>
              <a:rPr lang="en-US" dirty="0" err="1" smtClean="0"/>
              <a:t>m.v</a:t>
            </a:r>
            <a:endParaRPr lang="en-US" dirty="0" smtClean="0"/>
          </a:p>
          <a:p>
            <a:pPr marL="457200" lvl="1" indent="-457200">
              <a:spcBef>
                <a:spcPts val="0"/>
              </a:spcBef>
              <a:buAutoNum type="arabicPeriod"/>
            </a:pPr>
            <a:r>
              <a:rPr lang="en-US" dirty="0" err="1" smtClean="0"/>
              <a:t>Laju</a:t>
            </a:r>
            <a:r>
              <a:rPr lang="en-US" dirty="0" smtClean="0"/>
              <a:t> </a:t>
            </a:r>
            <a:r>
              <a:rPr lang="en-US" dirty="0" err="1" smtClean="0"/>
              <a:t>Perubahan</a:t>
            </a:r>
            <a:r>
              <a:rPr lang="en-US" dirty="0" smtClean="0"/>
              <a:t> Momentum  F =      </a:t>
            </a:r>
          </a:p>
          <a:p>
            <a:pPr marL="457200" lvl="1" indent="-457200">
              <a:spcBef>
                <a:spcPts val="0"/>
              </a:spcBef>
              <a:buAutoNum type="arabicPeriod"/>
            </a:pPr>
            <a:endParaRPr lang="en-US" dirty="0" smtClean="0"/>
          </a:p>
          <a:p>
            <a:pPr marL="457200" lvl="1" indent="-457200">
              <a:spcBef>
                <a:spcPts val="0"/>
              </a:spcBef>
              <a:buAutoNum type="arabicPeriod"/>
            </a:pPr>
            <a:r>
              <a:rPr lang="en-US" dirty="0" err="1" smtClean="0"/>
              <a:t>Impuls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J = F ∆t - </a:t>
            </a:r>
            <a:r>
              <a:rPr lang="en-US" dirty="0" err="1" smtClean="0">
                <a:sym typeface="Wingdings" pitchFamily="2" charset="2"/>
              </a:rPr>
              <a:t>Impuls</a:t>
            </a:r>
            <a:r>
              <a:rPr lang="en-US" dirty="0" smtClean="0">
                <a:sym typeface="Wingdings" pitchFamily="2" charset="2"/>
              </a:rPr>
              <a:t> = </a:t>
            </a:r>
            <a:r>
              <a:rPr lang="en-US" dirty="0" err="1" smtClean="0">
                <a:sym typeface="Wingdings" pitchFamily="2" charset="2"/>
              </a:rPr>
              <a:t>Perubahan</a:t>
            </a:r>
            <a:r>
              <a:rPr lang="en-US" dirty="0" smtClean="0">
                <a:sym typeface="Wingdings" pitchFamily="2" charset="2"/>
              </a:rPr>
              <a:t> Momentum</a:t>
            </a:r>
          </a:p>
          <a:p>
            <a:pPr marL="457200" lvl="1" indent="-457200">
              <a:spcBef>
                <a:spcPts val="0"/>
              </a:spcBef>
              <a:buAutoNum type="arabicPeriod"/>
            </a:pPr>
            <a:r>
              <a:rPr lang="en-US" dirty="0" err="1" smtClean="0"/>
              <a:t>Hk</a:t>
            </a:r>
            <a:r>
              <a:rPr lang="en-US" dirty="0" smtClean="0"/>
              <a:t>. </a:t>
            </a:r>
            <a:r>
              <a:rPr lang="en-US" dirty="0" err="1" smtClean="0"/>
              <a:t>Kekekalan</a:t>
            </a:r>
            <a:r>
              <a:rPr lang="en-US" dirty="0" smtClean="0"/>
              <a:t> Momentum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 +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 =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smtClean="0"/>
              <a:t>‘ +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‘</a:t>
            </a:r>
            <a:endParaRPr lang="en-US" dirty="0" smtClean="0">
              <a:sym typeface="Wingdings" pitchFamily="2" charset="2"/>
            </a:endParaRPr>
          </a:p>
          <a:p>
            <a:pPr marL="457200" lvl="1" indent="-457200">
              <a:spcBef>
                <a:spcPts val="0"/>
              </a:spcBef>
              <a:buAutoNum type="arabicPeriod"/>
            </a:pPr>
            <a:r>
              <a:rPr lang="en-US" dirty="0" err="1" smtClean="0"/>
              <a:t>Hk</a:t>
            </a:r>
            <a:r>
              <a:rPr lang="en-US" dirty="0" smtClean="0"/>
              <a:t>. </a:t>
            </a:r>
            <a:r>
              <a:rPr lang="en-US" dirty="0" err="1" smtClean="0"/>
              <a:t>Kekekalan</a:t>
            </a:r>
            <a:r>
              <a:rPr lang="en-US" dirty="0" smtClean="0"/>
              <a:t> </a:t>
            </a:r>
            <a:r>
              <a:rPr lang="en-US" dirty="0" err="1" smtClean="0"/>
              <a:t>Energi</a:t>
            </a:r>
            <a:r>
              <a:rPr lang="en-US" dirty="0" smtClean="0"/>
              <a:t> </a:t>
            </a:r>
            <a:r>
              <a:rPr lang="en-US" dirty="0" err="1" smtClean="0"/>
              <a:t>Kinetik</a:t>
            </a:r>
            <a:r>
              <a:rPr lang="en-US" dirty="0" smtClean="0"/>
              <a:t>    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smtClean="0"/>
              <a:t>v</a:t>
            </a:r>
            <a:r>
              <a:rPr lang="en-US" baseline="-25000" dirty="0" smtClean="0"/>
              <a:t>A</a:t>
            </a:r>
            <a:r>
              <a:rPr lang="en-US" baseline="30000" dirty="0" smtClean="0"/>
              <a:t>2 </a:t>
            </a:r>
            <a:r>
              <a:rPr lang="en-US" smtClean="0"/>
              <a:t>+    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smtClean="0"/>
              <a:t>v</a:t>
            </a:r>
            <a:r>
              <a:rPr lang="en-US" baseline="-25000" dirty="0" smtClean="0"/>
              <a:t>B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  <a:r>
              <a:rPr lang="en-US" smtClean="0"/>
              <a:t>=      m</a:t>
            </a:r>
            <a:r>
              <a:rPr lang="en-US" baseline="-25000" smtClean="0"/>
              <a:t>A </a:t>
            </a:r>
            <a:r>
              <a:rPr lang="en-US" dirty="0" smtClean="0"/>
              <a:t>v</a:t>
            </a:r>
            <a:r>
              <a:rPr lang="en-US" baseline="-25000" dirty="0" smtClean="0"/>
              <a:t>A</a:t>
            </a:r>
            <a:r>
              <a:rPr lang="en-US" dirty="0" smtClean="0"/>
              <a:t>’</a:t>
            </a:r>
            <a:r>
              <a:rPr lang="en-US" baseline="30000" dirty="0" smtClean="0"/>
              <a:t>2 </a:t>
            </a:r>
            <a:r>
              <a:rPr lang="en-US" smtClean="0"/>
              <a:t>+    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smtClean="0"/>
              <a:t>v</a:t>
            </a:r>
            <a:r>
              <a:rPr lang="en-US" baseline="-25000" dirty="0" smtClean="0"/>
              <a:t>B</a:t>
            </a:r>
            <a:r>
              <a:rPr lang="en-US" dirty="0" smtClean="0"/>
              <a:t>’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</a:p>
          <a:p>
            <a:pPr marL="857250" lvl="2" indent="-457200">
              <a:spcBef>
                <a:spcPts val="0"/>
              </a:spcBef>
              <a:buNone/>
            </a:pPr>
            <a:r>
              <a:rPr lang="en-US" dirty="0" smtClean="0"/>
              <a:t>(</a:t>
            </a: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lenting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dimensi</a:t>
            </a:r>
            <a:r>
              <a:rPr lang="en-US" dirty="0" smtClean="0"/>
              <a:t>)</a:t>
            </a:r>
          </a:p>
          <a:p>
            <a:pPr marL="457200" lvl="1" indent="-457200">
              <a:spcBef>
                <a:spcPts val="0"/>
              </a:spcBef>
              <a:buFontTx/>
              <a:buAutoNum type="arabicPeriod"/>
            </a:pPr>
            <a:r>
              <a:rPr lang="en-US" dirty="0" err="1" smtClean="0"/>
              <a:t>Tumbukan</a:t>
            </a:r>
            <a:r>
              <a:rPr lang="en-US" dirty="0" smtClean="0"/>
              <a:t> </a:t>
            </a:r>
            <a:r>
              <a:rPr lang="en-US" dirty="0" err="1" smtClean="0"/>
              <a:t>Lenting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dua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dimensi</a:t>
            </a:r>
            <a:r>
              <a:rPr lang="en-US" dirty="0" smtClean="0"/>
              <a:t> : momentum </a:t>
            </a:r>
            <a:r>
              <a:rPr lang="en-US" dirty="0" err="1" smtClean="0"/>
              <a:t>dibagi</a:t>
            </a:r>
            <a:r>
              <a:rPr lang="en-US" dirty="0" smtClean="0"/>
              <a:t> </a:t>
            </a:r>
            <a:r>
              <a:rPr lang="en-US" dirty="0" err="1" smtClean="0"/>
              <a:t>menurut</a:t>
            </a:r>
            <a:r>
              <a:rPr lang="en-US" dirty="0" smtClean="0"/>
              <a:t> </a:t>
            </a:r>
            <a:r>
              <a:rPr lang="en-US" dirty="0" err="1" smtClean="0"/>
              <a:t>sumbu</a:t>
            </a:r>
            <a:r>
              <a:rPr lang="en-US" dirty="0" smtClean="0"/>
              <a:t> X </a:t>
            </a:r>
            <a:r>
              <a:rPr lang="en-US" dirty="0" err="1" smtClean="0"/>
              <a:t>dan</a:t>
            </a:r>
            <a:r>
              <a:rPr lang="en-US" dirty="0" smtClean="0"/>
              <a:t> Y.</a:t>
            </a:r>
          </a:p>
          <a:p>
            <a:pPr marL="457200" lvl="1" indent="-457200">
              <a:spcBef>
                <a:spcPts val="0"/>
              </a:spcBef>
              <a:buNone/>
            </a:pPr>
            <a:r>
              <a:rPr lang="en-US" dirty="0" smtClean="0"/>
              <a:t>	</a:t>
            </a:r>
            <a:r>
              <a:rPr lang="en-US" dirty="0" err="1" smtClean="0"/>
              <a:t>Sumbu</a:t>
            </a:r>
            <a:r>
              <a:rPr lang="en-US" dirty="0" smtClean="0"/>
              <a:t> X: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err="1" smtClean="0"/>
              <a:t>’cos</a:t>
            </a:r>
            <a:r>
              <a:rPr lang="en-US" dirty="0" smtClean="0"/>
              <a:t> </a:t>
            </a:r>
            <a:r>
              <a:rPr lang="az-Cyrl-AZ" dirty="0" smtClean="0"/>
              <a:t>Ѳ</a:t>
            </a:r>
            <a:r>
              <a:rPr lang="en-US" dirty="0" smtClean="0"/>
              <a:t>’</a:t>
            </a:r>
            <a:r>
              <a:rPr lang="en-US" baseline="-25000" dirty="0" smtClean="0"/>
              <a:t>A</a:t>
            </a:r>
            <a:r>
              <a:rPr lang="en-US" baseline="30000" dirty="0" smtClean="0"/>
              <a:t> </a:t>
            </a:r>
            <a:r>
              <a:rPr lang="en-US" dirty="0" smtClean="0"/>
              <a:t>+ 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 </a:t>
            </a:r>
            <a:r>
              <a:rPr lang="en-US" dirty="0" err="1" smtClean="0"/>
              <a:t>cos</a:t>
            </a:r>
            <a:r>
              <a:rPr lang="en-US" dirty="0" smtClean="0"/>
              <a:t> </a:t>
            </a:r>
            <a:r>
              <a:rPr lang="az-Cyrl-AZ" dirty="0" smtClean="0"/>
              <a:t>Ѳ</a:t>
            </a:r>
            <a:r>
              <a:rPr lang="en-US" dirty="0" smtClean="0"/>
              <a:t>’</a:t>
            </a:r>
            <a:r>
              <a:rPr lang="en-US" baseline="-25000" dirty="0" smtClean="0"/>
              <a:t>B</a:t>
            </a:r>
            <a:endParaRPr lang="en-US" dirty="0" smtClean="0"/>
          </a:p>
          <a:p>
            <a:pPr marL="457200" lvl="1" indent="-457200">
              <a:spcBef>
                <a:spcPts val="0"/>
              </a:spcBef>
              <a:buNone/>
            </a:pPr>
            <a:r>
              <a:rPr lang="en-US" dirty="0" smtClean="0"/>
              <a:t>	</a:t>
            </a:r>
            <a:r>
              <a:rPr lang="en-US" dirty="0" err="1" smtClean="0"/>
              <a:t>Sumbu</a:t>
            </a:r>
            <a:r>
              <a:rPr lang="en-US" dirty="0" smtClean="0"/>
              <a:t> Y: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A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A</a:t>
            </a:r>
            <a:r>
              <a:rPr lang="en-US" dirty="0" err="1" smtClean="0"/>
              <a:t>’sin</a:t>
            </a:r>
            <a:r>
              <a:rPr lang="en-US" dirty="0" smtClean="0"/>
              <a:t> </a:t>
            </a:r>
            <a:r>
              <a:rPr lang="az-Cyrl-AZ" dirty="0" smtClean="0"/>
              <a:t>Ѳ</a:t>
            </a:r>
            <a:r>
              <a:rPr lang="en-US" dirty="0" smtClean="0"/>
              <a:t>’</a:t>
            </a:r>
            <a:r>
              <a:rPr lang="en-US" baseline="-25000" dirty="0" smtClean="0"/>
              <a:t>A</a:t>
            </a:r>
            <a:r>
              <a:rPr lang="en-US" baseline="30000" dirty="0" smtClean="0"/>
              <a:t> </a:t>
            </a:r>
            <a:r>
              <a:rPr lang="en-US" dirty="0" smtClean="0"/>
              <a:t>+    </a:t>
            </a:r>
            <a:r>
              <a:rPr lang="en-US" dirty="0" err="1" smtClean="0"/>
              <a:t>m</a:t>
            </a:r>
            <a:r>
              <a:rPr lang="en-US" baseline="-25000" dirty="0" err="1" smtClean="0"/>
              <a:t>B</a:t>
            </a:r>
            <a:r>
              <a:rPr lang="en-US" baseline="-25000" dirty="0" smtClean="0"/>
              <a:t>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B</a:t>
            </a:r>
            <a:r>
              <a:rPr lang="en-US" dirty="0" smtClean="0"/>
              <a:t>’ sin </a:t>
            </a:r>
            <a:r>
              <a:rPr lang="az-Cyrl-AZ" dirty="0" smtClean="0"/>
              <a:t>Ѳ</a:t>
            </a:r>
            <a:r>
              <a:rPr lang="en-US" dirty="0" smtClean="0"/>
              <a:t>’</a:t>
            </a:r>
            <a:r>
              <a:rPr lang="en-US" baseline="-25000" dirty="0" smtClean="0"/>
              <a:t>B</a:t>
            </a:r>
            <a:endParaRPr lang="en-US" dirty="0" smtClean="0"/>
          </a:p>
          <a:p>
            <a:pPr marL="457200" lvl="1" indent="-457200">
              <a:spcBef>
                <a:spcPts val="0"/>
              </a:spcBef>
              <a:buAutoNum type="arabicPeriod"/>
            </a:pPr>
            <a:endParaRPr lang="en-US" dirty="0" smtClean="0"/>
          </a:p>
          <a:p>
            <a:pPr marL="457200" lvl="1" indent="-457200">
              <a:spcBef>
                <a:spcPts val="0"/>
              </a:spcBef>
              <a:buNone/>
            </a:pPr>
            <a:r>
              <a:rPr lang="en-US" dirty="0" smtClean="0"/>
              <a:t>	</a:t>
            </a:r>
          </a:p>
          <a:p>
            <a:pPr marL="457200" lvl="1" indent="-457200">
              <a:spcBef>
                <a:spcPts val="0"/>
              </a:spcBef>
              <a:buNone/>
            </a:pPr>
            <a:endParaRPr lang="en-US" dirty="0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483100" y="1828800"/>
          <a:ext cx="393700" cy="533400"/>
        </p:xfrm>
        <a:graphic>
          <a:graphicData uri="http://schemas.openxmlformats.org/presentationml/2006/ole">
            <p:oleObj spid="_x0000_s12290" name="Equation" r:id="rId4" imgW="393480" imgH="533160" progId="Equation.3">
              <p:embed/>
            </p:oleObj>
          </a:graphicData>
        </a:graphic>
      </p:graphicFrame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3873500" y="3048000"/>
          <a:ext cx="165100" cy="431800"/>
        </p:xfrm>
        <a:graphic>
          <a:graphicData uri="http://schemas.openxmlformats.org/presentationml/2006/ole">
            <p:oleObj spid="_x0000_s12291" name="Equation" r:id="rId5" imgW="164880" imgH="431640" progId="Equation.3">
              <p:embed/>
            </p:oleObj>
          </a:graphicData>
        </a:graphic>
      </p:graphicFrame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7378700" y="3048000"/>
          <a:ext cx="165100" cy="431800"/>
        </p:xfrm>
        <a:graphic>
          <a:graphicData uri="http://schemas.openxmlformats.org/presentationml/2006/ole">
            <p:oleObj spid="_x0000_s12292" name="Equation" r:id="rId6" imgW="164880" imgH="431640" progId="Equation.3">
              <p:embed/>
            </p:oleObj>
          </a:graphicData>
        </a:graphic>
      </p:graphicFrame>
      <p:graphicFrame>
        <p:nvGraphicFramePr>
          <p:cNvPr id="39941" name="Object 5"/>
          <p:cNvGraphicFramePr>
            <a:graphicFrameLocks noChangeAspect="1"/>
          </p:cNvGraphicFramePr>
          <p:nvPr/>
        </p:nvGraphicFramePr>
        <p:xfrm>
          <a:off x="6159500" y="3048000"/>
          <a:ext cx="165100" cy="431800"/>
        </p:xfrm>
        <a:graphic>
          <a:graphicData uri="http://schemas.openxmlformats.org/presentationml/2006/ole">
            <p:oleObj spid="_x0000_s12293" name="Equation" r:id="rId7" imgW="164880" imgH="431640" progId="Equation.3">
              <p:embed/>
            </p:oleObj>
          </a:graphicData>
        </a:graphic>
      </p:graphicFrame>
      <p:graphicFrame>
        <p:nvGraphicFramePr>
          <p:cNvPr id="39942" name="Object 6"/>
          <p:cNvGraphicFramePr>
            <a:graphicFrameLocks noChangeAspect="1"/>
          </p:cNvGraphicFramePr>
          <p:nvPr/>
        </p:nvGraphicFramePr>
        <p:xfrm>
          <a:off x="5092700" y="3048000"/>
          <a:ext cx="165100" cy="431800"/>
        </p:xfrm>
        <a:graphic>
          <a:graphicData uri="http://schemas.openxmlformats.org/presentationml/2006/ole">
            <p:oleObj spid="_x0000_s12294" name="Equation" r:id="rId8" imgW="164880" imgH="43164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763000" cy="609600"/>
          </a:xfrm>
        </p:spPr>
        <p:txBody>
          <a:bodyPr/>
          <a:lstStyle/>
          <a:p>
            <a:r>
              <a:rPr lang="en-US" smtClean="0"/>
              <a:t>Isi Kuliah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763000" cy="5334000"/>
          </a:xfrm>
        </p:spPr>
        <p:txBody>
          <a:bodyPr/>
          <a:lstStyle/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smtClean="0"/>
              <a:t>MOMENTUM , IMPULS DAN GERAK RELATIF (Pertemuan 1-2)</a:t>
            </a:r>
          </a:p>
          <a:p>
            <a:pPr lvl="1">
              <a:spcBef>
                <a:spcPts val="0"/>
              </a:spcBef>
              <a:buNone/>
            </a:pPr>
            <a:r>
              <a:rPr lang="en-US" smtClean="0"/>
              <a:t>•	Momentum Linier</a:t>
            </a:r>
          </a:p>
          <a:p>
            <a:pPr lvl="1">
              <a:spcBef>
                <a:spcPts val="0"/>
              </a:spcBef>
              <a:buNone/>
            </a:pPr>
            <a:r>
              <a:rPr lang="en-US" smtClean="0"/>
              <a:t>•	Hukum Kekekalan Momentum Linier</a:t>
            </a:r>
          </a:p>
          <a:p>
            <a:pPr lvl="1">
              <a:spcBef>
                <a:spcPts val="0"/>
              </a:spcBef>
              <a:buNone/>
            </a:pPr>
            <a:r>
              <a:rPr lang="en-US" smtClean="0"/>
              <a:t>•	Tumbukan dan Impuls</a:t>
            </a:r>
          </a:p>
          <a:p>
            <a:pPr lvl="1">
              <a:spcBef>
                <a:spcPts val="0"/>
              </a:spcBef>
              <a:buNone/>
            </a:pPr>
            <a:r>
              <a:rPr lang="en-US" smtClean="0"/>
              <a:t>•	Hukum Kekekalan Momentum dan Energi dalam Tumbukan</a:t>
            </a:r>
          </a:p>
          <a:p>
            <a:pPr lvl="1">
              <a:spcBef>
                <a:spcPts val="0"/>
              </a:spcBef>
              <a:buNone/>
            </a:pPr>
            <a:r>
              <a:rPr lang="en-US" smtClean="0"/>
              <a:t>•	Tumbukan dalam satu, dan dua dimensi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smtClean="0"/>
              <a:t>GERAK ROTASI (Pertemuan 3-4)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en-US" smtClean="0"/>
              <a:t>•	Pendahuluan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en-US" smtClean="0"/>
              <a:t>•	Kinematika Rotasi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en-US" smtClean="0"/>
              <a:t>•	Kelembaman Rotasi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en-US" smtClean="0"/>
              <a:t>•	Hukum- hukum Rotasi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en-US" smtClean="0"/>
              <a:t>•	Berbagai Gaya yang Menyebabkan Gerak Benda tegar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smtClean="0"/>
              <a:t>MEKANIKA FLUIDA (Pertemuan 5-7)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en-US" smtClean="0"/>
              <a:t>•	Massa jenis dan Berat Jenis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en-US" smtClean="0"/>
              <a:t>•	Tekanan Atmosfer dan Tekanan Ukur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en-US" smtClean="0"/>
              <a:t>•	Prinsip Pascal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en-US" smtClean="0"/>
              <a:t>•	Hukum Archimedes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en-US" smtClean="0"/>
              <a:t>•	Persamaan Bernoulli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endParaRPr lang="en-US" smtClean="0"/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endParaRPr lang="en-US" smtClean="0"/>
          </a:p>
          <a:p>
            <a:pPr>
              <a:spcBef>
                <a:spcPts val="0"/>
              </a:spcBef>
            </a:pPr>
            <a:endParaRPr lang="en-US" smtClean="0"/>
          </a:p>
          <a:p>
            <a:pPr>
              <a:spcBef>
                <a:spcPts val="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763000" cy="609600"/>
          </a:xfrm>
        </p:spPr>
        <p:txBody>
          <a:bodyPr/>
          <a:lstStyle/>
          <a:p>
            <a:r>
              <a:rPr lang="en-US" smtClean="0"/>
              <a:t>Isi Kuliah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915400" cy="5334000"/>
          </a:xfrm>
        </p:spPr>
        <p:txBody>
          <a:bodyPr/>
          <a:lstStyle/>
          <a:p>
            <a:pPr marL="457200" indent="-457200">
              <a:spcBef>
                <a:spcPts val="0"/>
              </a:spcBef>
              <a:buFont typeface="+mj-lt"/>
              <a:buAutoNum type="arabicPeriod" startAt="4"/>
            </a:pPr>
            <a:r>
              <a:rPr lang="en-US" smtClean="0"/>
              <a:t>UJIAN TENGAH SEMESTER (Pertemuan 8)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 startAt="4"/>
            </a:pPr>
            <a:r>
              <a:rPr lang="en-US" smtClean="0"/>
              <a:t>HUKUM OHM DAN HUKUM KIRCHHOFF (Pertemuan 9-12)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en-US" smtClean="0"/>
              <a:t>•	Sambungan Resistor Seri dan Parallel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en-US" smtClean="0"/>
              <a:t>•	Resistivity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en-US" smtClean="0"/>
              <a:t>•	Daya Listrik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en-US" smtClean="0"/>
              <a:t>•	Aturan nodal dan loop (Node and Loop Rules)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 startAt="4"/>
            </a:pPr>
            <a:r>
              <a:rPr lang="en-US" smtClean="0"/>
              <a:t>TERMODINAMIKA (Pertemuan 13-16)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sv-SE" smtClean="0"/>
              <a:t>•	Suhu, kalor, dan Energi Internal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sv-SE" smtClean="0"/>
              <a:t>•	Kalorimetri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sv-SE" smtClean="0"/>
              <a:t>•	Kalor Laten</a:t>
            </a:r>
          </a:p>
          <a:p>
            <a:pPr marL="857250" lvl="1" indent="-457200">
              <a:spcBef>
                <a:spcPts val="0"/>
              </a:spcBef>
              <a:buNone/>
            </a:pPr>
            <a:r>
              <a:rPr lang="sv-SE" smtClean="0"/>
              <a:t>•	Transfer Kalor: Konduksi, Konveksi, dan Radiasi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en-US" smtClean="0"/>
              <a:t>Standar Kompetensi yang diharapkan: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en-US" smtClean="0"/>
              <a:t>•	</a:t>
            </a:r>
            <a:r>
              <a:rPr lang="en-US" sz="1800" smtClean="0"/>
              <a:t>Mahasiswa memahami persoalan-persoalan Fisika Dasar:  momentum-impuls,  gerak rotasi, mekanika fluida, listrik dasar, dan termodinamika.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en-US" sz="1800" smtClean="0"/>
              <a:t>•	Mahasiswa dapat melakukan analisa serta pemecahan persoalan-persoalan Fisika Dasar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en-US" sz="1800" smtClean="0"/>
              <a:t>•	Mahasiswa dapat menerapkan yang dipelajari di situasi aktual dalam proses permesinan</a:t>
            </a:r>
          </a:p>
          <a:p>
            <a:pPr marL="457200" indent="-457200">
              <a:spcBef>
                <a:spcPts val="0"/>
              </a:spcBef>
              <a:buNone/>
            </a:pPr>
            <a:r>
              <a:rPr lang="en-US" sz="1800" smtClean="0"/>
              <a:t>•	Mahasiswa dapat mempergunakan prinsip-prinsip Fisika pada mata kuliah lanjutan</a:t>
            </a:r>
          </a:p>
          <a:p>
            <a:pPr marL="457200" indent="-457200">
              <a:spcBef>
                <a:spcPts val="0"/>
              </a:spcBef>
              <a:buNone/>
            </a:pPr>
            <a:endParaRPr lang="en-US" smtClean="0"/>
          </a:p>
          <a:p>
            <a:pPr marL="457200" indent="-457200">
              <a:spcBef>
                <a:spcPts val="0"/>
              </a:spcBef>
              <a:buNone/>
            </a:pPr>
            <a:endParaRPr lang="en-US" smtClean="0"/>
          </a:p>
          <a:p>
            <a:pPr marL="457200" indent="-457200">
              <a:spcBef>
                <a:spcPts val="0"/>
              </a:spcBef>
              <a:buFont typeface="+mj-lt"/>
              <a:buAutoNum type="arabicPeriod" startAt="4"/>
            </a:pPr>
            <a:endParaRPr lang="en-US" smtClean="0"/>
          </a:p>
          <a:p>
            <a:pPr marL="457200" indent="-457200">
              <a:spcBef>
                <a:spcPts val="0"/>
              </a:spcBef>
              <a:buFont typeface="+mj-lt"/>
              <a:buAutoNum type="arabicPeriod" startAt="4"/>
            </a:pPr>
            <a:endParaRPr lang="en-US" smtClean="0"/>
          </a:p>
          <a:p>
            <a:pPr>
              <a:spcBef>
                <a:spcPts val="0"/>
              </a:spcBef>
            </a:pPr>
            <a:endParaRPr lang="en-US" smtClean="0"/>
          </a:p>
          <a:p>
            <a:pPr>
              <a:spcBef>
                <a:spcPts val="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0"/>
            <a:ext cx="8763000" cy="609600"/>
          </a:xfrm>
        </p:spPr>
        <p:txBody>
          <a:bodyPr/>
          <a:lstStyle/>
          <a:p>
            <a:r>
              <a:rPr lang="en-US" smtClean="0"/>
              <a:t>System / Metoda Perkuliahan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763000" cy="5181600"/>
          </a:xfrm>
        </p:spPr>
        <p:txBody>
          <a:bodyPr/>
          <a:lstStyle/>
          <a:p>
            <a:r>
              <a:rPr lang="en-US" smtClean="0"/>
              <a:t>Perkuliahan di kelas</a:t>
            </a:r>
          </a:p>
          <a:p>
            <a:pPr lvl="1"/>
            <a:r>
              <a:rPr lang="en-US" smtClean="0"/>
              <a:t>Ceramah / kuliah / tatap muka</a:t>
            </a:r>
          </a:p>
          <a:p>
            <a:pPr lvl="1"/>
            <a:r>
              <a:rPr lang="en-US" smtClean="0"/>
              <a:t>Latihan soal</a:t>
            </a:r>
          </a:p>
          <a:p>
            <a:pPr lvl="1"/>
            <a:r>
              <a:rPr lang="en-US" smtClean="0"/>
              <a:t>Diskusi kelompok</a:t>
            </a:r>
          </a:p>
          <a:p>
            <a:r>
              <a:rPr lang="en-US" smtClean="0"/>
              <a:t>Tugas-tugas pribadi dikerjakan di rumah dan dikumpulkan/ dilaporkan</a:t>
            </a:r>
          </a:p>
          <a:p>
            <a:r>
              <a:rPr lang="en-US" smtClean="0"/>
              <a:t>Evaluasi</a:t>
            </a:r>
          </a:p>
          <a:p>
            <a:pPr lvl="1"/>
            <a:r>
              <a:rPr lang="en-US" smtClean="0"/>
              <a:t>Ulangan (tengah semester)</a:t>
            </a:r>
          </a:p>
          <a:p>
            <a:pPr lvl="1"/>
            <a:r>
              <a:rPr lang="en-US" smtClean="0"/>
              <a:t>Ujian Akhir</a:t>
            </a:r>
          </a:p>
          <a:p>
            <a:r>
              <a:rPr lang="en-US" smtClean="0"/>
              <a:t>Nilai Akhir (NA) diperoleh sebagai berikut :</a:t>
            </a:r>
          </a:p>
          <a:p>
            <a:pPr>
              <a:buNone/>
            </a:pPr>
            <a:r>
              <a:rPr lang="en-US" smtClean="0"/>
              <a:t> 	NA =  </a:t>
            </a:r>
            <a:r>
              <a:rPr lang="en-US" u="sng" smtClean="0"/>
              <a:t>(Ujian Akhir x 2) + Tugas + Ulangan</a:t>
            </a:r>
            <a:endParaRPr lang="en-US" smtClean="0"/>
          </a:p>
          <a:p>
            <a:pPr>
              <a:buNone/>
            </a:pPr>
            <a:r>
              <a:rPr lang="en-US" smtClean="0"/>
              <a:t>		                                4</a:t>
            </a:r>
          </a:p>
          <a:p>
            <a:pPr>
              <a:buNone/>
            </a:pPr>
            <a:r>
              <a:rPr lang="id-ID" b="1" smtClean="0"/>
              <a:t>     </a:t>
            </a:r>
            <a:endParaRPr lang="en-US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Referensi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Giancoli, D.C. </a:t>
            </a:r>
            <a:r>
              <a:rPr lang="en-US" b="1" i="1" smtClean="0"/>
              <a:t>Physics for Scientists and Engineers with Modern Physics  4</a:t>
            </a:r>
            <a:r>
              <a:rPr lang="en-US" b="1" i="1" baseline="30000" smtClean="0"/>
              <a:t>th</a:t>
            </a:r>
            <a:r>
              <a:rPr lang="en-US" b="1" i="1" smtClean="0"/>
              <a:t> Edition</a:t>
            </a:r>
            <a:r>
              <a:rPr lang="en-US" smtClean="0"/>
              <a:t>, Prentice Hall Inc., 2009</a:t>
            </a:r>
          </a:p>
          <a:p>
            <a:pPr>
              <a:buNone/>
            </a:pPr>
            <a:r>
              <a:rPr lang="en-US" smtClean="0"/>
              <a:t>•	Walker, J. III, Resnick, R and Halliday, D., </a:t>
            </a:r>
            <a:r>
              <a:rPr lang="en-US" b="1" i="1" smtClean="0"/>
              <a:t>Fundamental of Physics 8</a:t>
            </a:r>
            <a:r>
              <a:rPr lang="en-US" b="1" i="1" baseline="30000" smtClean="0"/>
              <a:t>th</a:t>
            </a:r>
            <a:r>
              <a:rPr lang="en-US" b="1" i="1" smtClean="0"/>
              <a:t> Edition</a:t>
            </a:r>
            <a:r>
              <a:rPr lang="en-US" smtClean="0"/>
              <a:t>,</a:t>
            </a:r>
            <a:r>
              <a:rPr lang="en-US" b="1" smtClean="0"/>
              <a:t> </a:t>
            </a:r>
            <a:r>
              <a:rPr lang="en-US" smtClean="0"/>
              <a:t>John Wiley &amp; Sons, Inc., 2008</a:t>
            </a:r>
          </a:p>
          <a:p>
            <a:pPr lvl="0"/>
            <a:r>
              <a:rPr lang="en-US" smtClean="0"/>
              <a:t>Sears, F.W. and Friends, </a:t>
            </a:r>
            <a:r>
              <a:rPr lang="en-US" b="1" i="1" smtClean="0"/>
              <a:t>University Physics 12</a:t>
            </a:r>
            <a:r>
              <a:rPr lang="en-US" b="1" i="1" baseline="30000" smtClean="0"/>
              <a:t>th</a:t>
            </a:r>
            <a:r>
              <a:rPr lang="en-US" b="1" i="1" smtClean="0"/>
              <a:t> Edition</a:t>
            </a:r>
            <a:r>
              <a:rPr lang="en-US" smtClean="0"/>
              <a:t>, Pearson Addison-Wesley, 2008</a:t>
            </a:r>
          </a:p>
          <a:p>
            <a:pPr lvl="0"/>
            <a:r>
              <a:rPr lang="en-US" smtClean="0"/>
              <a:t>White, H.E., </a:t>
            </a:r>
            <a:r>
              <a:rPr lang="en-US" b="1" i="1" smtClean="0"/>
              <a:t>Modern College</a:t>
            </a:r>
            <a:r>
              <a:rPr lang="en-US" i="1" smtClean="0"/>
              <a:t> </a:t>
            </a:r>
            <a:r>
              <a:rPr lang="en-US" b="1" i="1" smtClean="0"/>
              <a:t>Physics 3</a:t>
            </a:r>
            <a:r>
              <a:rPr lang="en-US" b="1" i="1" baseline="30000" smtClean="0"/>
              <a:t>rd</a:t>
            </a:r>
            <a:r>
              <a:rPr lang="en-US" b="1" i="1" smtClean="0"/>
              <a:t> Edition</a:t>
            </a:r>
            <a:r>
              <a:rPr lang="en-US" smtClean="0"/>
              <a:t>, New Jersey D. Van Nostrand Co. Inc., 1948</a:t>
            </a:r>
          </a:p>
          <a:p>
            <a:pPr lvl="0"/>
            <a:r>
              <a:rPr lang="en-US" smtClean="0"/>
              <a:t>Parelman, Y. , </a:t>
            </a:r>
            <a:r>
              <a:rPr lang="en-US" b="1" i="1" smtClean="0"/>
              <a:t>Physics for Entertainment</a:t>
            </a:r>
            <a:r>
              <a:rPr lang="en-US" smtClean="0"/>
              <a:t>, Foreign Languages Publishing House Moscow, 1942</a:t>
            </a:r>
          </a:p>
          <a:p>
            <a:endParaRPr lang="en-US" smtClean="0"/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/>
          </a:p>
        </p:txBody>
      </p:sp>
      <p:pic>
        <p:nvPicPr>
          <p:cNvPr id="7" name="Picture 4" descr="http://books4u.in/uploads/Narosa%20University%20Physics%20(Custom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4945" y="0"/>
            <a:ext cx="2317455" cy="3017520"/>
          </a:xfrm>
          <a:prstGeom prst="rect">
            <a:avLst/>
          </a:prstGeom>
          <a:noFill/>
        </p:spPr>
      </p:pic>
      <p:pic>
        <p:nvPicPr>
          <p:cNvPr id="8" name="Picture 6" descr="http://ecx.images-amazon.com/images/I/51d6MTxNHfL._SS500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16" y="0"/>
            <a:ext cx="3017520" cy="301752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6416" y="0"/>
            <a:ext cx="2343784" cy="301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84408" y="3048000"/>
            <a:ext cx="249759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79" y="3048000"/>
            <a:ext cx="2930321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0" y="3044952"/>
            <a:ext cx="2770607" cy="3813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1. </a:t>
            </a:r>
            <a:r>
              <a:rPr lang="nl-NL" sz="3200" smtClean="0"/>
              <a:t>MOMENTUM , IMPULS DAN GERAK RELATIF</a:t>
            </a:r>
            <a:endParaRPr lang="en-US" sz="32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mtClean="0"/>
              <a:t>Bahan:</a:t>
            </a:r>
          </a:p>
          <a:p>
            <a:r>
              <a:rPr lang="en-US" smtClean="0"/>
              <a:t>Momentum Linier</a:t>
            </a:r>
          </a:p>
          <a:p>
            <a:r>
              <a:rPr lang="en-US" smtClean="0"/>
              <a:t>Hukum Kekekalan Momentum Linier</a:t>
            </a:r>
          </a:p>
          <a:p>
            <a:r>
              <a:rPr lang="en-US" smtClean="0"/>
              <a:t>Tumbukan dan Impuls</a:t>
            </a:r>
          </a:p>
          <a:p>
            <a:r>
              <a:rPr lang="en-US" smtClean="0"/>
              <a:t>Hukum Kekekalan Momentum dan Energi dalam Tumbukan</a:t>
            </a:r>
          </a:p>
          <a:p>
            <a:r>
              <a:rPr lang="en-US" smtClean="0"/>
              <a:t>Tumbukan dalam satu, dan dua dimensi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liteknik ATMI Surakart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Politeknik ATMI Surakarta</Template>
  <TotalTime>1092</TotalTime>
  <Words>2366</Words>
  <Application>Microsoft Office PowerPoint</Application>
  <PresentationFormat>On-screen Show (4:3)</PresentationFormat>
  <Paragraphs>437</Paragraphs>
  <Slides>38</Slides>
  <Notes>30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Politeknik ATMI Surakarta</vt:lpstr>
      <vt:lpstr>Equation</vt:lpstr>
      <vt:lpstr>Fisika Dasar Semester II TMI, TMK, TPM</vt:lpstr>
      <vt:lpstr>Perkenalan</vt:lpstr>
      <vt:lpstr>Isi Kuliah</vt:lpstr>
      <vt:lpstr>Isi Kuliah</vt:lpstr>
      <vt:lpstr>Isi Kuliah</vt:lpstr>
      <vt:lpstr>System / Metoda Perkuliahan</vt:lpstr>
      <vt:lpstr>Referensi</vt:lpstr>
      <vt:lpstr>Slide 8</vt:lpstr>
      <vt:lpstr>1. MOMENTUM , IMPULS DAN GERAK RELATIF</vt:lpstr>
      <vt:lpstr>1.1. Momentum Linear</vt:lpstr>
      <vt:lpstr>1.1. Momentum Linear</vt:lpstr>
      <vt:lpstr>1.1. Momentum Linear</vt:lpstr>
      <vt:lpstr>1.1. Momentum Linear</vt:lpstr>
      <vt:lpstr>1.2. Hukum Kekekalan Momentum</vt:lpstr>
      <vt:lpstr>1.2. Hukum Kekekalan Momentum</vt:lpstr>
      <vt:lpstr>1.2. Hukum Kekekalan Momentum</vt:lpstr>
      <vt:lpstr>1.2. Hukum Kekekalan Momentum</vt:lpstr>
      <vt:lpstr>1.2. Hukum Kekekalan Momentum</vt:lpstr>
      <vt:lpstr>Pekerjaan Rumah</vt:lpstr>
      <vt:lpstr>Pekerjaan Rumah</vt:lpstr>
      <vt:lpstr>1.3. Tumbukan dan Impuls</vt:lpstr>
      <vt:lpstr>1.3. Tumbukan dan Impuls</vt:lpstr>
      <vt:lpstr>1.3. Tumbukan dan Impuls</vt:lpstr>
      <vt:lpstr>1.3. Tumbukan dan Impuls</vt:lpstr>
      <vt:lpstr>1.3. Tumbukan dan Impuls</vt:lpstr>
      <vt:lpstr>1.3. Tumbukan dan Impuls</vt:lpstr>
      <vt:lpstr>1.3. Tumbukan dan Impuls</vt:lpstr>
      <vt:lpstr>1.4. Hukum Kekekalan Momentum &amp; Energi dalam Tumbukan</vt:lpstr>
      <vt:lpstr>1.4. Hukum Kekekalan Momentum dan Energi dalam Tumbukan</vt:lpstr>
      <vt:lpstr>1.4. Hukum Kekekalan Momentum dan Energi dalam Tumbukan</vt:lpstr>
      <vt:lpstr>1.4. Hukum Kekekalan Momentum dan Energi dalam Tumbukan</vt:lpstr>
      <vt:lpstr>1.4. Hukum Kekekalan Momentum dan Energi dalam Tumbukan</vt:lpstr>
      <vt:lpstr>1.4. Hukum Kekekalan Momentum dan Energi dalam Tumbukan</vt:lpstr>
      <vt:lpstr>1.4. Hukum Kekekalan Momentum dan Energi dalam Tumbukan</vt:lpstr>
      <vt:lpstr>1.4. Hukum Kekekalan Momentum dan Energi dalam Tumbukan</vt:lpstr>
      <vt:lpstr>1.4. Hukum Kekekalan Momentum dan Energi dalam Tumbukan</vt:lpstr>
      <vt:lpstr>1.4. Hukum Kekekalan Momentum dan Energi dalam Tumbukan</vt:lpstr>
      <vt:lpstr>1.4. Hukum Kekekalan Momentum dan Energi dalam Tumbukan</vt:lpstr>
    </vt:vector>
  </TitlesOfParts>
  <Company>Society of Jesus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Fisika Dasar Semester II</dc:title>
  <dc:creator>Sugijopranoto</dc:creator>
  <cp:lastModifiedBy>Sugijopranoto</cp:lastModifiedBy>
  <cp:revision>69</cp:revision>
  <dcterms:created xsi:type="dcterms:W3CDTF">2012-02-06T01:57:04Z</dcterms:created>
  <dcterms:modified xsi:type="dcterms:W3CDTF">2012-02-27T16:34:27Z</dcterms:modified>
</cp:coreProperties>
</file>