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8" r:id="rId3"/>
    <p:sldId id="259" r:id="rId4"/>
    <p:sldId id="261" r:id="rId5"/>
    <p:sldId id="262" r:id="rId6"/>
    <p:sldId id="263" r:id="rId7"/>
    <p:sldId id="260" r:id="rId8"/>
    <p:sldId id="264" r:id="rId9"/>
    <p:sldId id="268" r:id="rId10"/>
    <p:sldId id="265" r:id="rId11"/>
    <p:sldId id="266" r:id="rId12"/>
    <p:sldId id="269" r:id="rId13"/>
    <p:sldId id="267" r:id="rId14"/>
    <p:sldId id="270" r:id="rId15"/>
    <p:sldId id="271" r:id="rId16"/>
    <p:sldId id="272" r:id="rId17"/>
    <p:sldId id="284" r:id="rId18"/>
    <p:sldId id="273" r:id="rId19"/>
    <p:sldId id="274" r:id="rId20"/>
    <p:sldId id="283" r:id="rId21"/>
    <p:sldId id="285" r:id="rId22"/>
    <p:sldId id="287" r:id="rId23"/>
    <p:sldId id="289" r:id="rId24"/>
    <p:sldId id="292" r:id="rId25"/>
    <p:sldId id="294" r:id="rId26"/>
    <p:sldId id="290" r:id="rId27"/>
    <p:sldId id="293" r:id="rId28"/>
    <p:sldId id="291" r:id="rId2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8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6B78E46-AA37-4F22-8585-074A2EF30EFC}" type="datetimeFigureOut">
              <a:rPr lang="en-US" smtClean="0"/>
              <a:pPr/>
              <a:t>3/8/2012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7B1FA1C-2F6F-4EC7-9D85-F1F2EF38A37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5ACCAC0-8B27-43AE-A0AF-90938BF6508F}" type="datetimeFigureOut">
              <a:rPr lang="en-US"/>
              <a:pPr>
                <a:defRPr/>
              </a:pPr>
              <a:t>3/8/2012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635DE44-B15F-4278-98FC-6A46D855F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D81806-3F42-473A-ABB9-5B2771AED8E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My Documents\presentasi_tigarod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29200"/>
            <a:ext cx="2574264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9AD5F-AD48-4223-91CB-0F09AFA651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1050A-01B0-41AF-9270-AED139B540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F1BB0-2804-40AB-9C73-CCECE944C5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My Documents\presentasi_tigarod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72200"/>
            <a:ext cx="965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0"/>
            <a:ext cx="87630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763000" cy="5105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44565-3F5F-4015-AA76-DE237541AD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490F3-39B3-4078-9162-7375FAF628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85800"/>
            <a:ext cx="60198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D52DD-DE92-4D86-A6D9-A51DDCFB7C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BE036-A1F6-4EAF-8B3A-D5C854C02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4D427-D9DC-4E45-AEB6-2BC65533FE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84562-4470-48E9-B4B1-84CF727807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EF12F-65FC-4228-A604-39B7C4D7A5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E3ACB-8380-434C-806F-5C1DD30919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295400"/>
            <a:ext cx="6019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2438400"/>
            <a:ext cx="8763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613525"/>
            <a:ext cx="533400" cy="244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DF1AD883-473D-4C89-A3E8-616BD5E940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29" name="Picture 6" descr="presentasi_logopoliteknik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24800" y="76200"/>
            <a:ext cx="46853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4" descr="D:\My Documents\presentasi_atmipro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446559" y="76200"/>
            <a:ext cx="62124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2" descr="D:\My Documents\presentasi_atmisurakarta_politeknik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934" y="76200"/>
            <a:ext cx="148306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../../../../Archimedes%20and%20his%20theory%20of%20Displacement%20HD%20(2010).flv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41.jpeg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Relationship Id="rId9" Type="http://schemas.openxmlformats.org/officeDocument/2006/relationships/oleObject" Target="../embeddings/oleObject19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20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21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22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Fisika Dasar </a:t>
            </a:r>
            <a:r>
              <a:rPr lang="en-US" sz="3200" smtClean="0"/>
              <a:t>Semester II</a:t>
            </a:r>
            <a:br>
              <a:rPr lang="en-US" sz="3200" smtClean="0"/>
            </a:br>
            <a:r>
              <a:rPr lang="en-US" sz="3200" smtClean="0"/>
              <a:t>TMI, TMK, TPM</a:t>
            </a:r>
            <a:br>
              <a:rPr lang="en-US" sz="3200" smtClean="0"/>
            </a:br>
            <a:r>
              <a:rPr lang="en-US" sz="3200" smtClean="0"/>
              <a:t/>
            </a:r>
            <a:br>
              <a:rPr lang="en-US" sz="3200" smtClean="0"/>
            </a:br>
            <a:r>
              <a:rPr lang="en-US" sz="3200" smtClean="0"/>
              <a:t>3. Mekanika Fluida</a:t>
            </a:r>
            <a:br>
              <a:rPr lang="en-US" sz="3200" smtClean="0"/>
            </a:br>
            <a:r>
              <a:rPr lang="en-US" sz="3200" smtClean="0"/>
              <a:t>(Pertemuan 5-7)</a:t>
            </a:r>
            <a:endParaRPr lang="en-US" smtClean="0"/>
          </a:p>
        </p:txBody>
      </p:sp>
      <p:sp>
        <p:nvSpPr>
          <p:cNvPr id="13315" name="Subtitle 2"/>
          <p:cNvSpPr>
            <a:spLocks noGrp="1"/>
          </p:cNvSpPr>
          <p:nvPr>
            <p:ph type="subTitle" idx="1"/>
          </p:nvPr>
        </p:nvSpPr>
        <p:spPr>
          <a:xfrm>
            <a:off x="1371600" y="3962400"/>
            <a:ext cx="6400800" cy="838200"/>
          </a:xfrm>
        </p:spPr>
        <p:txBody>
          <a:bodyPr/>
          <a:lstStyle/>
          <a:p>
            <a:r>
              <a:rPr lang="en-US" smtClean="0"/>
              <a:t>Andre Sugijopranoto SJ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3. Prinsip Pascal tentang tekanan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Hukum Pascal: Tekanan yang diberikan pada zat cair di dalam ruang tertutup akan diteruskan ke segala arah dan semua bagian ruang tersebut dengan sama besar.</a:t>
            </a:r>
          </a:p>
          <a:p>
            <a:r>
              <a:rPr lang="en-US" smtClean="0"/>
              <a:t>Penerapan Hukum Pascal: dongkrak hidrolik,</a:t>
            </a:r>
          </a:p>
          <a:p>
            <a:pPr>
              <a:buNone/>
            </a:pPr>
            <a:r>
              <a:rPr lang="en-US" smtClean="0"/>
              <a:t>	pompa hidrolik, rem hidrolik, mesin </a:t>
            </a:r>
          </a:p>
          <a:p>
            <a:pPr>
              <a:buNone/>
            </a:pPr>
            <a:r>
              <a:rPr lang="en-US" smtClean="0"/>
              <a:t>	pengepres hidrolik. Prinsip ini digunakan </a:t>
            </a:r>
          </a:p>
          <a:p>
            <a:pPr>
              <a:buNone/>
            </a:pPr>
            <a:r>
              <a:rPr lang="en-US" smtClean="0"/>
              <a:t>	karena dapat memberikan gaya yang kecil untuk </a:t>
            </a:r>
          </a:p>
          <a:p>
            <a:pPr>
              <a:buNone/>
            </a:pPr>
            <a:r>
              <a:rPr lang="en-US" smtClean="0"/>
              <a:t>	menghasilkan gaya yang besar.</a:t>
            </a:r>
            <a:endParaRPr lang="en-US"/>
          </a:p>
        </p:txBody>
      </p:sp>
      <p:pic>
        <p:nvPicPr>
          <p:cNvPr id="24578" name="Picture 2" descr="http://iksan35.files.wordpress.com/2011/03/pompa.jpg?w=300&amp;h=1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0" y="2209800"/>
            <a:ext cx="2857500" cy="1695451"/>
          </a:xfrm>
          <a:prstGeom prst="rect">
            <a:avLst/>
          </a:prstGeom>
          <a:noFill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4038600"/>
            <a:ext cx="1869246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915400" cy="304800"/>
          </a:xfrm>
        </p:spPr>
        <p:txBody>
          <a:bodyPr/>
          <a:lstStyle/>
          <a:p>
            <a:pPr algn="r"/>
            <a:r>
              <a:rPr lang="en-US" sz="1800" i="1" smtClean="0"/>
              <a:t>3. Prinsip Pascal tentang tekanan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763000" cy="5486400"/>
          </a:xfrm>
        </p:spPr>
        <p:txBody>
          <a:bodyPr/>
          <a:lstStyle/>
          <a:p>
            <a:r>
              <a:rPr lang="en-US" smtClean="0"/>
              <a:t>Prinsip Dongkrak Hidrolik</a:t>
            </a:r>
          </a:p>
          <a:p>
            <a:pPr>
              <a:buNone/>
            </a:pPr>
            <a:r>
              <a:rPr lang="en-US" smtClean="0"/>
              <a:t>Gaya F</a:t>
            </a:r>
            <a:r>
              <a:rPr lang="en-US" baseline="-25000" smtClean="0"/>
              <a:t>1</a:t>
            </a:r>
            <a:r>
              <a:rPr lang="en-US" smtClean="0"/>
              <a:t> dikenakan pada piston A</a:t>
            </a:r>
            <a:r>
              <a:rPr lang="en-US" baseline="-25000" smtClean="0"/>
              <a:t>1</a:t>
            </a:r>
            <a:r>
              <a:rPr lang="en-US" smtClean="0"/>
              <a:t>. Zat cair</a:t>
            </a:r>
          </a:p>
          <a:p>
            <a:pPr>
              <a:buNone/>
            </a:pPr>
            <a:r>
              <a:rPr lang="en-US" smtClean="0"/>
              <a:t>menekan ke atas sebesar P</a:t>
            </a:r>
            <a:r>
              <a:rPr lang="en-US" baseline="-25000" smtClean="0"/>
              <a:t>A1</a:t>
            </a:r>
            <a:r>
              <a:rPr lang="en-US" smtClean="0"/>
              <a:t>. Tekanan ini </a:t>
            </a:r>
          </a:p>
          <a:p>
            <a:pPr>
              <a:buNone/>
            </a:pPr>
            <a:r>
              <a:rPr lang="en-US" smtClean="0"/>
              <a:t>diteruskan ke piston A</a:t>
            </a:r>
            <a:r>
              <a:rPr lang="en-US" baseline="-25000" smtClean="0"/>
              <a:t>2</a:t>
            </a:r>
            <a:r>
              <a:rPr lang="en-US" smtClean="0"/>
              <a:t>. Ketinggian </a:t>
            </a:r>
          </a:p>
          <a:p>
            <a:pPr>
              <a:buNone/>
            </a:pPr>
            <a:r>
              <a:rPr lang="en-US" smtClean="0"/>
              <a:t>Piston</a:t>
            </a:r>
            <a:r>
              <a:rPr lang="en-US" baseline="-25000" smtClean="0"/>
              <a:t>A1</a:t>
            </a:r>
            <a:r>
              <a:rPr lang="en-US" smtClean="0"/>
              <a:t> = Piston</a:t>
            </a:r>
            <a:r>
              <a:rPr lang="en-US" baseline="-25000" smtClean="0"/>
              <a:t>A2</a:t>
            </a:r>
            <a:r>
              <a:rPr lang="en-US" smtClean="0"/>
              <a:t>.</a:t>
            </a:r>
          </a:p>
          <a:p>
            <a:pPr>
              <a:buNone/>
            </a:pPr>
            <a:endParaRPr lang="en-US" smtClean="0"/>
          </a:p>
          <a:p>
            <a:pPr>
              <a:buNone/>
            </a:pPr>
            <a:r>
              <a:rPr lang="en-US" smtClean="0"/>
              <a:t>P</a:t>
            </a:r>
            <a:r>
              <a:rPr lang="en-US" baseline="-25000" smtClean="0"/>
              <a:t>A1 </a:t>
            </a:r>
            <a:r>
              <a:rPr lang="en-US" smtClean="0"/>
              <a:t>= P</a:t>
            </a:r>
            <a:r>
              <a:rPr lang="en-US" baseline="-25000" smtClean="0"/>
              <a:t>A2</a:t>
            </a:r>
            <a:r>
              <a:rPr lang="en-US" smtClean="0"/>
              <a:t> </a:t>
            </a:r>
            <a:r>
              <a:rPr lang="en-US" smtClean="0">
                <a:sym typeface="Wingdings" pitchFamily="2" charset="2"/>
              </a:rPr>
              <a:t>                    =  </a:t>
            </a:r>
            <a:endParaRPr lang="en-US" smtClean="0"/>
          </a:p>
          <a:p>
            <a:pPr>
              <a:buNone/>
            </a:pPr>
            <a:endParaRPr lang="en-US" smtClean="0"/>
          </a:p>
          <a:p>
            <a:pPr>
              <a:buNone/>
            </a:pPr>
            <a:r>
              <a:rPr lang="en-US" smtClean="0"/>
              <a:t>F2= F1 </a:t>
            </a:r>
          </a:p>
          <a:p>
            <a:pPr>
              <a:buNone/>
            </a:pPr>
            <a:endParaRPr lang="en-US" smtClean="0"/>
          </a:p>
          <a:p>
            <a:pPr>
              <a:buNone/>
            </a:pPr>
            <a:r>
              <a:rPr lang="en-US" smtClean="0"/>
              <a:t>Gaya yang dihasilkan oleh F</a:t>
            </a:r>
            <a:r>
              <a:rPr lang="en-US" baseline="-25000" smtClean="0"/>
              <a:t>1</a:t>
            </a:r>
            <a:r>
              <a:rPr lang="en-US" smtClean="0"/>
              <a:t> sebesar perbandingan luas 2 piston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066800"/>
            <a:ext cx="3231546" cy="2482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905000" y="3613150"/>
          <a:ext cx="1028700" cy="787400"/>
        </p:xfrm>
        <a:graphic>
          <a:graphicData uri="http://schemas.openxmlformats.org/presentationml/2006/ole">
            <p:oleObj spid="_x0000_s25603" name="Equation" r:id="rId4" imgW="1028520" imgH="787320" progId="Equation.3">
              <p:embed/>
            </p:oleObj>
          </a:graphicData>
        </a:graphic>
      </p:graphicFrame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3327400" y="3600450"/>
          <a:ext cx="939800" cy="787400"/>
        </p:xfrm>
        <a:graphic>
          <a:graphicData uri="http://schemas.openxmlformats.org/presentationml/2006/ole">
            <p:oleObj spid="_x0000_s25604" name="Equation" r:id="rId5" imgW="939600" imgH="787320" progId="Equation.3">
              <p:embed/>
            </p:oleObj>
          </a:graphicData>
        </a:graphic>
      </p:graphicFrame>
      <p:graphicFrame>
        <p:nvGraphicFramePr>
          <p:cNvPr id="25606" name="Object 6"/>
          <p:cNvGraphicFramePr>
            <a:graphicFrameLocks noChangeAspect="1"/>
          </p:cNvGraphicFramePr>
          <p:nvPr/>
        </p:nvGraphicFramePr>
        <p:xfrm>
          <a:off x="1219200" y="4470400"/>
          <a:ext cx="393700" cy="787400"/>
        </p:xfrm>
        <a:graphic>
          <a:graphicData uri="http://schemas.openxmlformats.org/presentationml/2006/ole">
            <p:oleObj spid="_x0000_s25606" name="Equation" r:id="rId6" imgW="393480" imgH="7873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915400" cy="381000"/>
          </a:xfrm>
        </p:spPr>
        <p:txBody>
          <a:bodyPr/>
          <a:lstStyle/>
          <a:p>
            <a:pPr algn="r"/>
            <a:r>
              <a:rPr lang="en-US" sz="1800" i="1" smtClean="0"/>
              <a:t>3. Prinsip Pascal tentang tekanan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763000" cy="548640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smtClean="0"/>
              <a:t>Contoh soal: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Dongkak untuk menaikan mobil mempunyai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Piston dengan jari-jari 5 cm. Tekanan udara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dimasukan ke dalam piston dan dialirkan 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lewat cairan ke piston lain ber jari-jari 15 cm.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Seandainya dongkrak harus mengangkat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sebuah mobil seberat 13.300 N, berapakah 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tekanan yang harus dimasukan ke dalam piston yang kecil?</a:t>
            </a:r>
          </a:p>
          <a:p>
            <a:pPr>
              <a:spcBef>
                <a:spcPts val="0"/>
              </a:spcBef>
              <a:buNone/>
            </a:pPr>
            <a:endParaRPr lang="en-US" smtClean="0"/>
          </a:p>
          <a:p>
            <a:pPr>
              <a:spcBef>
                <a:spcPts val="0"/>
              </a:spcBef>
              <a:buNone/>
            </a:pPr>
            <a:r>
              <a:rPr lang="en-US" smtClean="0"/>
              <a:t>F</a:t>
            </a:r>
            <a:r>
              <a:rPr lang="en-US" baseline="-25000" smtClean="0"/>
              <a:t>1</a:t>
            </a:r>
            <a:r>
              <a:rPr lang="en-US" smtClean="0"/>
              <a:t> = F</a:t>
            </a:r>
            <a:r>
              <a:rPr lang="en-US" baseline="-25000" smtClean="0"/>
              <a:t>2</a:t>
            </a:r>
            <a:r>
              <a:rPr lang="en-US" smtClean="0"/>
              <a:t>  </a:t>
            </a:r>
          </a:p>
          <a:p>
            <a:pPr>
              <a:spcBef>
                <a:spcPts val="0"/>
              </a:spcBef>
              <a:buNone/>
            </a:pPr>
            <a:endParaRPr lang="en-US" smtClean="0"/>
          </a:p>
          <a:p>
            <a:pPr>
              <a:spcBef>
                <a:spcPts val="0"/>
              </a:spcBef>
              <a:buNone/>
            </a:pPr>
            <a:r>
              <a:rPr lang="en-US" smtClean="0">
                <a:sym typeface="Wingdings" pitchFamily="2" charset="2"/>
              </a:rPr>
              <a:t>F</a:t>
            </a:r>
            <a:r>
              <a:rPr lang="en-US" baseline="-25000" smtClean="0"/>
              <a:t>1</a:t>
            </a:r>
            <a:r>
              <a:rPr lang="en-US" smtClean="0"/>
              <a:t> = 13.300 </a:t>
            </a:r>
            <a:r>
              <a:rPr lang="en-US" smtClean="0">
                <a:sym typeface="Wingdings" pitchFamily="2" charset="2"/>
              </a:rPr>
              <a:t>                    = 13.300 x 0,1111 = 1.477,78 N</a:t>
            </a:r>
            <a:endParaRPr lang="en-US" smtClean="0"/>
          </a:p>
          <a:p>
            <a:pPr>
              <a:spcBef>
                <a:spcPts val="0"/>
              </a:spcBef>
              <a:buNone/>
            </a:pPr>
            <a:endParaRPr lang="en-US" smtClean="0"/>
          </a:p>
          <a:p>
            <a:pPr>
              <a:spcBef>
                <a:spcPts val="0"/>
              </a:spcBef>
              <a:buNone/>
            </a:pPr>
            <a:r>
              <a:rPr lang="en-US" smtClean="0"/>
              <a:t>Tekanan = </a:t>
            </a:r>
            <a:r>
              <a:rPr lang="en-US" smtClean="0">
                <a:sym typeface="Wingdings" pitchFamily="2" charset="2"/>
              </a:rPr>
              <a:t>P</a:t>
            </a:r>
            <a:r>
              <a:rPr lang="en-US" baseline="-25000" smtClean="0"/>
              <a:t>1</a:t>
            </a:r>
            <a:r>
              <a:rPr lang="en-US" smtClean="0"/>
              <a:t> =         =                    = 188.252,2293 Pa 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2454" y="1066800"/>
            <a:ext cx="3231546" cy="2482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2197100" y="5746750"/>
          <a:ext cx="393700" cy="787400"/>
        </p:xfrm>
        <a:graphic>
          <a:graphicData uri="http://schemas.openxmlformats.org/presentationml/2006/ole">
            <p:oleObj spid="_x0000_s33794" name="Equation" r:id="rId4" imgW="393480" imgH="787320" progId="Equation.3">
              <p:embed/>
            </p:oleObj>
          </a:graphicData>
        </a:graphic>
      </p:graphicFrame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1435100" y="4267200"/>
          <a:ext cx="393700" cy="787400"/>
        </p:xfrm>
        <a:graphic>
          <a:graphicData uri="http://schemas.openxmlformats.org/presentationml/2006/ole">
            <p:oleObj spid="_x0000_s33797" name="Equation" r:id="rId5" imgW="393480" imgH="787320" progId="Equation.3">
              <p:embed/>
            </p:oleObj>
          </a:graphicData>
        </a:graphic>
      </p:graphicFrame>
      <p:graphicFrame>
        <p:nvGraphicFramePr>
          <p:cNvPr id="33799" name="Object 7"/>
          <p:cNvGraphicFramePr>
            <a:graphicFrameLocks noChangeAspect="1"/>
          </p:cNvGraphicFramePr>
          <p:nvPr/>
        </p:nvGraphicFramePr>
        <p:xfrm>
          <a:off x="1905000" y="4876800"/>
          <a:ext cx="1066800" cy="863600"/>
        </p:xfrm>
        <a:graphic>
          <a:graphicData uri="http://schemas.openxmlformats.org/presentationml/2006/ole">
            <p:oleObj spid="_x0000_s33799" name="Equation" r:id="rId6" imgW="1066680" imgH="863280" progId="Equation.3">
              <p:embed/>
            </p:oleObj>
          </a:graphicData>
        </a:graphic>
      </p:graphicFrame>
      <p:graphicFrame>
        <p:nvGraphicFramePr>
          <p:cNvPr id="33800" name="Object 3"/>
          <p:cNvGraphicFramePr>
            <a:graphicFrameLocks noChangeAspect="1"/>
          </p:cNvGraphicFramePr>
          <p:nvPr/>
        </p:nvGraphicFramePr>
        <p:xfrm>
          <a:off x="2997200" y="5715000"/>
          <a:ext cx="1117600" cy="787400"/>
        </p:xfrm>
        <a:graphic>
          <a:graphicData uri="http://schemas.openxmlformats.org/presentationml/2006/ole">
            <p:oleObj spid="_x0000_s33800" name="Equation" r:id="rId7" imgW="1117440" imgH="7873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915400" cy="609600"/>
          </a:xfrm>
        </p:spPr>
        <p:txBody>
          <a:bodyPr/>
          <a:lstStyle/>
          <a:p>
            <a:pPr algn="r"/>
            <a:r>
              <a:rPr lang="en-US" sz="1800" i="1" smtClean="0"/>
              <a:t>3. Prinsip Pascal tentang tekanan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763000" cy="548640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b="1" smtClean="0"/>
              <a:t>Mengukur Besar Tekanan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en-US" smtClean="0"/>
              <a:t>Manometer</a:t>
            </a:r>
          </a:p>
          <a:p>
            <a:pPr marL="457200" indent="-457200">
              <a:spcBef>
                <a:spcPts val="0"/>
              </a:spcBef>
            </a:pPr>
            <a:r>
              <a:rPr lang="en-US" smtClean="0"/>
              <a:t>Berbentuk pipa U</a:t>
            </a:r>
          </a:p>
          <a:p>
            <a:pPr marL="457200" indent="-457200">
              <a:spcBef>
                <a:spcPts val="0"/>
              </a:spcBef>
            </a:pPr>
            <a:r>
              <a:rPr lang="en-US" smtClean="0"/>
              <a:t>Sebagian diisi dengan cairan, bisa air atau Hg</a:t>
            </a:r>
          </a:p>
          <a:p>
            <a:pPr marL="457200" indent="-457200">
              <a:spcBef>
                <a:spcPts val="0"/>
              </a:spcBef>
            </a:pPr>
            <a:r>
              <a:rPr lang="en-US" smtClean="0"/>
              <a:t>Tekanan yang diukur P berhubungan dengan 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en-US" smtClean="0"/>
              <a:t>	perbedaan tinggi permukaan cairan </a:t>
            </a:r>
            <a:r>
              <a:rPr lang="en-US" smtClean="0">
                <a:sym typeface="Symbol"/>
              </a:rPr>
              <a:t>h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en-US" smtClean="0">
                <a:sym typeface="Symbol"/>
              </a:rPr>
              <a:t>	P = P</a:t>
            </a:r>
            <a:r>
              <a:rPr lang="en-US" baseline="-25000" smtClean="0">
                <a:sym typeface="Symbol"/>
              </a:rPr>
              <a:t>0</a:t>
            </a:r>
            <a:r>
              <a:rPr lang="en-US" smtClean="0">
                <a:sym typeface="Symbol"/>
              </a:rPr>
              <a:t> + </a:t>
            </a:r>
            <a:r>
              <a:rPr lang="el-GR" smtClean="0">
                <a:sym typeface="Symbol"/>
              </a:rPr>
              <a:t>ρ</a:t>
            </a:r>
            <a:r>
              <a:rPr lang="en-US" smtClean="0">
                <a:sym typeface="Symbol"/>
              </a:rPr>
              <a:t>.g.h</a:t>
            </a:r>
            <a:endParaRPr lang="en-US" smtClean="0"/>
          </a:p>
          <a:p>
            <a:pPr marL="457200" indent="-457200">
              <a:spcBef>
                <a:spcPts val="0"/>
              </a:spcBef>
            </a:pPr>
            <a:r>
              <a:rPr lang="en-US" smtClean="0"/>
              <a:t>Tekanan kadang-kadang diukur hanya perubahan tinggi </a:t>
            </a:r>
            <a:r>
              <a:rPr lang="en-US" smtClean="0">
                <a:sym typeface="Symbol"/>
              </a:rPr>
              <a:t>h saja yang disebutkan. Yang paling lazim adalah, tekanan dinyatakan dalam mm Hg (air raksa). 1 mm Hg = 133 N/m</a:t>
            </a:r>
            <a:r>
              <a:rPr lang="en-US" baseline="30000" smtClean="0">
                <a:sym typeface="Symbol"/>
              </a:rPr>
              <a:t>2</a:t>
            </a:r>
            <a:r>
              <a:rPr lang="en-US" smtClean="0">
                <a:sym typeface="Symbol"/>
              </a:rPr>
              <a:t> (Pa). 1 mm Hg sering disebut sebagai  torr.</a:t>
            </a:r>
            <a:endParaRPr lang="en-US" smtClean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1371600"/>
            <a:ext cx="23717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915400" cy="381000"/>
          </a:xfrm>
        </p:spPr>
        <p:txBody>
          <a:bodyPr/>
          <a:lstStyle/>
          <a:p>
            <a:pPr algn="r"/>
            <a:r>
              <a:rPr lang="en-US" sz="1800" i="1" smtClean="0"/>
              <a:t>3. Prinsip Pascal tentang tekanan</a:t>
            </a:r>
            <a:endParaRPr lang="en-US" sz="1800" i="1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98" y="1524000"/>
            <a:ext cx="898680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4. Hukum Archimedes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b="1" smtClean="0"/>
              <a:t>Gaya Apung 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Benda yang dimasukan ke dalam cairan terasa lebih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ringan di bandingkan pada saat tidak berada dalam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cairan. 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Gaya gravitasi terjadi pada benda dengan 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arah ke bawah, sedangkan gaya apung terjadi ke 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arah atas.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mtClean="0"/>
              <a:t>Benda silinder dengan tinggi </a:t>
            </a:r>
            <a:r>
              <a:rPr lang="en-US" smtClean="0">
                <a:sym typeface="Symbol"/>
              </a:rPr>
              <a:t>h dimasukkan seluruhnya ke dalam cairan. Luas permukaan atas = luas permukaan bawah = A.  Massa jenis cairan = </a:t>
            </a:r>
            <a:r>
              <a:rPr lang="el-GR" smtClean="0">
                <a:sym typeface="Symbol"/>
              </a:rPr>
              <a:t>ρ</a:t>
            </a:r>
            <a:r>
              <a:rPr lang="en-US" smtClean="0">
                <a:sym typeface="Symbol"/>
              </a:rPr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mtClean="0">
                <a:sym typeface="Symbol"/>
              </a:rPr>
              <a:t>Tekanan cairan pada bagian atas silinder = P</a:t>
            </a:r>
            <a:r>
              <a:rPr lang="en-US" baseline="-25000" smtClean="0">
                <a:sym typeface="Symbol"/>
              </a:rPr>
              <a:t>1</a:t>
            </a:r>
            <a:r>
              <a:rPr lang="en-US" smtClean="0">
                <a:sym typeface="Symbol"/>
              </a:rPr>
              <a:t> = </a:t>
            </a:r>
            <a:r>
              <a:rPr lang="el-GR" smtClean="0">
                <a:sym typeface="Symbol"/>
              </a:rPr>
              <a:t>ρ</a:t>
            </a:r>
            <a:r>
              <a:rPr lang="en-US" smtClean="0">
                <a:sym typeface="Symbol"/>
              </a:rPr>
              <a:t>.g.h</a:t>
            </a:r>
            <a:r>
              <a:rPr lang="en-US" baseline="-25000" smtClean="0">
                <a:sym typeface="Symbol"/>
              </a:rPr>
              <a:t>1</a:t>
            </a:r>
            <a:r>
              <a:rPr lang="en-US" smtClean="0">
                <a:sym typeface="Symbol"/>
              </a:rPr>
              <a:t>.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mtClean="0">
                <a:sym typeface="Symbol"/>
              </a:rPr>
              <a:t>Gaya pada bagian atas silinder = F</a:t>
            </a:r>
            <a:r>
              <a:rPr lang="en-US" baseline="-25000" smtClean="0">
                <a:sym typeface="Symbol"/>
              </a:rPr>
              <a:t>1</a:t>
            </a:r>
            <a:r>
              <a:rPr lang="en-US" smtClean="0">
                <a:sym typeface="Symbol"/>
              </a:rPr>
              <a:t> = P</a:t>
            </a:r>
            <a:r>
              <a:rPr lang="en-US" baseline="-25000" smtClean="0">
                <a:sym typeface="Symbol"/>
              </a:rPr>
              <a:t>1</a:t>
            </a:r>
            <a:r>
              <a:rPr lang="en-US" smtClean="0">
                <a:sym typeface="Symbol"/>
              </a:rPr>
              <a:t>. A = </a:t>
            </a:r>
            <a:r>
              <a:rPr lang="el-GR" smtClean="0">
                <a:sym typeface="Symbol"/>
              </a:rPr>
              <a:t>ρ</a:t>
            </a:r>
            <a:r>
              <a:rPr lang="en-US" smtClean="0">
                <a:sym typeface="Symbol"/>
              </a:rPr>
              <a:t>.g.h</a:t>
            </a:r>
            <a:r>
              <a:rPr lang="en-US" baseline="-25000" smtClean="0">
                <a:sym typeface="Symbol"/>
              </a:rPr>
              <a:t>1</a:t>
            </a:r>
            <a:r>
              <a:rPr lang="en-US" smtClean="0">
                <a:sym typeface="Symbol"/>
              </a:rPr>
              <a:t>.A.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mtClean="0">
                <a:sym typeface="Symbol"/>
              </a:rPr>
              <a:t>Gaya pada bagian bawah silinder = F</a:t>
            </a:r>
            <a:r>
              <a:rPr lang="en-US" baseline="-25000" smtClean="0">
                <a:sym typeface="Symbol"/>
              </a:rPr>
              <a:t>2</a:t>
            </a:r>
            <a:r>
              <a:rPr lang="en-US" smtClean="0">
                <a:sym typeface="Symbol"/>
              </a:rPr>
              <a:t> = P</a:t>
            </a:r>
            <a:r>
              <a:rPr lang="en-US" baseline="-25000" smtClean="0">
                <a:sym typeface="Symbol"/>
              </a:rPr>
              <a:t>2</a:t>
            </a:r>
            <a:r>
              <a:rPr lang="en-US" smtClean="0">
                <a:sym typeface="Symbol"/>
              </a:rPr>
              <a:t>. A = </a:t>
            </a:r>
            <a:r>
              <a:rPr lang="el-GR" smtClean="0">
                <a:sym typeface="Symbol"/>
              </a:rPr>
              <a:t>ρ</a:t>
            </a:r>
            <a:r>
              <a:rPr lang="en-US" smtClean="0">
                <a:sym typeface="Symbol"/>
              </a:rPr>
              <a:t>.g.h</a:t>
            </a:r>
            <a:r>
              <a:rPr lang="en-US" baseline="-25000" smtClean="0">
                <a:sym typeface="Symbol"/>
              </a:rPr>
              <a:t>2</a:t>
            </a:r>
            <a:r>
              <a:rPr lang="en-US" smtClean="0">
                <a:sym typeface="Symbol"/>
              </a:rPr>
              <a:t>.A.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mtClean="0">
                <a:sym typeface="Symbol"/>
              </a:rPr>
              <a:t>Gaya apung F</a:t>
            </a:r>
            <a:r>
              <a:rPr lang="en-US" baseline="-25000" smtClean="0">
                <a:sym typeface="Symbol"/>
              </a:rPr>
              <a:t>b</a:t>
            </a:r>
            <a:r>
              <a:rPr lang="en-US" smtClean="0">
                <a:sym typeface="Symbol"/>
              </a:rPr>
              <a:t> = F</a:t>
            </a:r>
            <a:r>
              <a:rPr lang="en-US" baseline="-25000" smtClean="0">
                <a:sym typeface="Symbol"/>
              </a:rPr>
              <a:t>2</a:t>
            </a:r>
            <a:r>
              <a:rPr lang="en-US" smtClean="0">
                <a:sym typeface="Symbol"/>
              </a:rPr>
              <a:t>-F</a:t>
            </a:r>
            <a:r>
              <a:rPr lang="en-US" baseline="-25000" smtClean="0">
                <a:sym typeface="Symbol"/>
              </a:rPr>
              <a:t>1</a:t>
            </a:r>
            <a:endParaRPr lang="en-US" baseline="-2500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1295400"/>
            <a:ext cx="220027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457200"/>
          </a:xfrm>
        </p:spPr>
        <p:txBody>
          <a:bodyPr/>
          <a:lstStyle/>
          <a:p>
            <a:pPr algn="r"/>
            <a:r>
              <a:rPr lang="en-US" sz="1800" i="1" smtClean="0">
                <a:solidFill>
                  <a:srgbClr val="000000"/>
                </a:solidFill>
              </a:rPr>
              <a:t>4. Hukum Archimedes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4267200"/>
          </a:xfrm>
        </p:spPr>
        <p:txBody>
          <a:bodyPr/>
          <a:lstStyle/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Gaya apung F</a:t>
            </a:r>
            <a:r>
              <a:rPr lang="en-US" baseline="-25000" smtClean="0">
                <a:sym typeface="Symbol"/>
              </a:rPr>
              <a:t>b</a:t>
            </a:r>
            <a:r>
              <a:rPr lang="en-US" smtClean="0">
                <a:sym typeface="Symbol"/>
              </a:rPr>
              <a:t> 	= F</a:t>
            </a:r>
            <a:r>
              <a:rPr lang="en-US" baseline="-25000" smtClean="0">
                <a:sym typeface="Symbol"/>
              </a:rPr>
              <a:t>2</a:t>
            </a:r>
            <a:r>
              <a:rPr lang="en-US" smtClean="0">
                <a:sym typeface="Symbol"/>
              </a:rPr>
              <a:t>-F</a:t>
            </a:r>
            <a:r>
              <a:rPr lang="en-US" baseline="-25000" smtClean="0">
                <a:sym typeface="Symbol"/>
              </a:rPr>
              <a:t>1</a:t>
            </a:r>
            <a:endParaRPr lang="en-US" baseline="-25000" smtClean="0"/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	= </a:t>
            </a:r>
            <a:r>
              <a:rPr lang="el-GR" smtClean="0">
                <a:sym typeface="Symbol"/>
              </a:rPr>
              <a:t>ρ</a:t>
            </a:r>
            <a:r>
              <a:rPr lang="en-US" smtClean="0">
                <a:sym typeface="Symbol"/>
              </a:rPr>
              <a:t>.g.h</a:t>
            </a:r>
            <a:r>
              <a:rPr lang="en-US" baseline="-25000" smtClean="0">
                <a:sym typeface="Symbol"/>
              </a:rPr>
              <a:t>2</a:t>
            </a:r>
            <a:r>
              <a:rPr lang="en-US" smtClean="0">
                <a:sym typeface="Symbol"/>
              </a:rPr>
              <a:t>.A - </a:t>
            </a:r>
            <a:r>
              <a:rPr lang="el-GR" smtClean="0">
                <a:sym typeface="Symbol"/>
              </a:rPr>
              <a:t>ρ</a:t>
            </a:r>
            <a:r>
              <a:rPr lang="en-US" smtClean="0">
                <a:sym typeface="Symbol"/>
              </a:rPr>
              <a:t>.g.h</a:t>
            </a:r>
            <a:r>
              <a:rPr lang="en-US" baseline="-25000" smtClean="0">
                <a:sym typeface="Symbol"/>
              </a:rPr>
              <a:t>1</a:t>
            </a:r>
            <a:r>
              <a:rPr lang="en-US" smtClean="0">
                <a:sym typeface="Symbol"/>
              </a:rPr>
              <a:t>.A 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	= </a:t>
            </a:r>
            <a:r>
              <a:rPr lang="el-GR" smtClean="0">
                <a:sym typeface="Symbol"/>
              </a:rPr>
              <a:t>ρ</a:t>
            </a:r>
            <a:r>
              <a:rPr lang="en-US" smtClean="0">
                <a:sym typeface="Symbol"/>
              </a:rPr>
              <a:t>.g.A (h</a:t>
            </a:r>
            <a:r>
              <a:rPr lang="en-US" baseline="-25000" smtClean="0">
                <a:sym typeface="Symbol"/>
              </a:rPr>
              <a:t>2</a:t>
            </a:r>
            <a:r>
              <a:rPr lang="en-US" smtClean="0">
                <a:sym typeface="Symbol"/>
              </a:rPr>
              <a:t>-h</a:t>
            </a:r>
            <a:r>
              <a:rPr lang="en-US" baseline="-25000" smtClean="0">
                <a:sym typeface="Symbol"/>
              </a:rPr>
              <a:t>1</a:t>
            </a:r>
            <a:r>
              <a:rPr lang="en-US" smtClean="0">
                <a:sym typeface="Symbol"/>
              </a:rPr>
              <a:t>)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	= </a:t>
            </a:r>
            <a:r>
              <a:rPr lang="el-GR" smtClean="0">
                <a:sym typeface="Symbol"/>
              </a:rPr>
              <a:t>ρ</a:t>
            </a:r>
            <a:r>
              <a:rPr lang="en-US" smtClean="0">
                <a:sym typeface="Symbol"/>
              </a:rPr>
              <a:t>.g.A.h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	= </a:t>
            </a:r>
            <a:r>
              <a:rPr lang="el-GR" smtClean="0">
                <a:sym typeface="Symbol"/>
              </a:rPr>
              <a:t>ρ</a:t>
            </a:r>
            <a:r>
              <a:rPr lang="en-US" smtClean="0">
                <a:sym typeface="Symbol"/>
              </a:rPr>
              <a:t>.g.V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	= m.g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m = massa cairan dengan volume sebesar volume benda </a:t>
            </a:r>
          </a:p>
          <a:p>
            <a:pPr marL="0" indent="0">
              <a:spcBef>
                <a:spcPts val="0"/>
              </a:spcBef>
              <a:buNone/>
              <a:tabLst>
                <a:tab pos="290513" algn="l"/>
              </a:tabLst>
            </a:pPr>
            <a:r>
              <a:rPr lang="en-US" smtClean="0">
                <a:sym typeface="Symbol"/>
              </a:rPr>
              <a:t>	= massa cairan yang dipindahkan benda.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Gaya apung pada silinder = berat cairan yang dipindahkan oleh silinder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Rumus ini ditemukan oleh Archimedes (287 – 212 SM) </a:t>
            </a:r>
            <a:r>
              <a:rPr lang="en-US" smtClean="0">
                <a:solidFill>
                  <a:srgbClr val="000000"/>
                </a:solidFill>
                <a:hlinkClick r:id="rId2" action="ppaction://hlinkfile"/>
              </a:rPr>
              <a:t>movie</a:t>
            </a:r>
            <a:endParaRPr lang="en-US" smtClean="0">
              <a:sym typeface="Symbo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5181600"/>
            <a:ext cx="8382000" cy="83099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400" smtClean="0">
                <a:latin typeface="+mn-lt"/>
                <a:sym typeface="Symbol"/>
              </a:rPr>
              <a:t>Gaya apung pada sebuah obyek yang dimasukan ke dalam cairan sama dengan berat cairan yang dipindahkan oleh obyek tersebut</a:t>
            </a:r>
            <a:endParaRPr lang="en-US" sz="240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457200"/>
          </a:xfrm>
        </p:spPr>
        <p:txBody>
          <a:bodyPr/>
          <a:lstStyle/>
          <a:p>
            <a:pPr algn="r"/>
            <a:r>
              <a:rPr lang="en-US" sz="1800" i="1" smtClean="0">
                <a:solidFill>
                  <a:srgbClr val="000000"/>
                </a:solidFill>
              </a:rPr>
              <a:t>4. Hukum Archimedes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7162800" cy="6172200"/>
          </a:xfrm>
        </p:spPr>
        <p:txBody>
          <a:bodyPr/>
          <a:lstStyle/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Hk Archimedes dengan Hk Newton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Benda D di masukan ke dalam tabung berisi air. Dalam keadaan seimbang, gaya yang ada (gambar a) adalah:</a:t>
            </a:r>
          </a:p>
          <a:p>
            <a:pPr marL="457200" indent="-457200">
              <a:spcBef>
                <a:spcPts val="0"/>
              </a:spcBef>
              <a:buAutoNum type="arabicPeriod"/>
              <a:tabLst>
                <a:tab pos="2060575" algn="l"/>
              </a:tabLst>
            </a:pPr>
            <a:r>
              <a:rPr lang="en-US" smtClean="0">
                <a:sym typeface="Symbol"/>
              </a:rPr>
              <a:t>Gaya berat benda D = m.g (ke bawah)</a:t>
            </a:r>
          </a:p>
          <a:p>
            <a:pPr marL="457200" indent="-457200">
              <a:spcBef>
                <a:spcPts val="0"/>
              </a:spcBef>
              <a:buAutoNum type="arabicPeriod"/>
              <a:tabLst>
                <a:tab pos="2060575" algn="l"/>
              </a:tabLst>
            </a:pPr>
            <a:r>
              <a:rPr lang="en-US" smtClean="0">
                <a:sym typeface="Symbol"/>
              </a:rPr>
              <a:t>Gaya apung sebesar F</a:t>
            </a:r>
            <a:r>
              <a:rPr lang="en-US" baseline="-25000" smtClean="0">
                <a:sym typeface="Symbol"/>
              </a:rPr>
              <a:t>B</a:t>
            </a:r>
            <a:r>
              <a:rPr lang="en-US" smtClean="0">
                <a:sym typeface="Symbol"/>
              </a:rPr>
              <a:t> (ke atas)</a:t>
            </a:r>
            <a:r>
              <a:rPr lang="en-US" baseline="-25000" smtClean="0">
                <a:sym typeface="Symbol"/>
              </a:rPr>
              <a:t> </a:t>
            </a:r>
          </a:p>
          <a:p>
            <a:pPr marL="457200" indent="-457200"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>
              <a:sym typeface="Symbol"/>
            </a:endParaRPr>
          </a:p>
          <a:p>
            <a:pPr marL="457200" indent="-45720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Lihat gambar b: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Kita membayangkan sebuah bentuk dan ukuran yang sama dengan benda D terbuat dari air itu sendiri dan kita sebut D’.  Posisi D’ persis sama seperti D. Maka gaya apung benda D’ besarnya persis sama dengan gaya apung benda D (ingat F</a:t>
            </a:r>
            <a:r>
              <a:rPr lang="en-US" baseline="-25000" smtClean="0">
                <a:sym typeface="Symbol"/>
              </a:rPr>
              <a:t>b</a:t>
            </a:r>
            <a:r>
              <a:rPr lang="en-US" smtClean="0">
                <a:sym typeface="Symbol"/>
              </a:rPr>
              <a:t> = F</a:t>
            </a:r>
            <a:r>
              <a:rPr lang="en-US" baseline="-25000" smtClean="0">
                <a:sym typeface="Symbol"/>
              </a:rPr>
              <a:t>2</a:t>
            </a:r>
            <a:r>
              <a:rPr lang="en-US" smtClean="0">
                <a:sym typeface="Symbol"/>
              </a:rPr>
              <a:t>-F</a:t>
            </a:r>
            <a:r>
              <a:rPr lang="en-US" baseline="-25000" smtClean="0">
                <a:sym typeface="Symbol"/>
              </a:rPr>
              <a:t>1</a:t>
            </a:r>
            <a:r>
              <a:rPr lang="en-US" smtClean="0">
                <a:sym typeface="Symbol"/>
              </a:rPr>
              <a:t>). F</a:t>
            </a:r>
            <a:r>
              <a:rPr lang="en-US" baseline="-25000" smtClean="0">
                <a:sym typeface="Symbol"/>
              </a:rPr>
              <a:t>B</a:t>
            </a:r>
            <a:r>
              <a:rPr lang="en-US" smtClean="0">
                <a:sym typeface="Symbol"/>
              </a:rPr>
              <a:t> = m’.g. 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>
              <a:sym typeface="Symbol"/>
            </a:endParaRP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Jadi, F</a:t>
            </a:r>
            <a:r>
              <a:rPr lang="en-US" baseline="-25000" smtClean="0">
                <a:sym typeface="Symbol"/>
              </a:rPr>
              <a:t>B</a:t>
            </a:r>
            <a:r>
              <a:rPr lang="en-US" smtClean="0">
                <a:sym typeface="Symbol"/>
              </a:rPr>
              <a:t> besarnya = berat cairan yang volume nya = volume benda yang dimasukan ke dalam cairan.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F</a:t>
            </a:r>
            <a:r>
              <a:rPr lang="en-US" baseline="-25000" smtClean="0">
                <a:sym typeface="Symbol"/>
              </a:rPr>
              <a:t>B</a:t>
            </a:r>
            <a:r>
              <a:rPr lang="en-US" smtClean="0">
                <a:sym typeface="Symbol"/>
              </a:rPr>
              <a:t> = m’.g = m.g </a:t>
            </a:r>
            <a:r>
              <a:rPr lang="en-US" smtClean="0">
                <a:sym typeface="Wingdings" pitchFamily="2" charset="2"/>
              </a:rPr>
              <a:t> m’ = m</a:t>
            </a:r>
            <a:endParaRPr lang="en-US" smtClean="0">
              <a:sym typeface="Symbol"/>
            </a:endParaRPr>
          </a:p>
          <a:p>
            <a:pPr marL="457200" indent="-457200">
              <a:spcBef>
                <a:spcPts val="0"/>
              </a:spcBef>
              <a:buAutoNum type="arabicPeriod"/>
              <a:tabLst>
                <a:tab pos="2060575" algn="l"/>
              </a:tabLst>
            </a:pPr>
            <a:endParaRPr lang="en-US" smtClean="0">
              <a:sym typeface="Symbol"/>
            </a:endParaRPr>
          </a:p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>
              <a:sym typeface="Symbol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7100" y="1524000"/>
            <a:ext cx="17907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457200"/>
          </a:xfrm>
        </p:spPr>
        <p:txBody>
          <a:bodyPr/>
          <a:lstStyle/>
          <a:p>
            <a:pPr algn="r"/>
            <a:r>
              <a:rPr lang="en-US" sz="1800" i="1" smtClean="0">
                <a:solidFill>
                  <a:srgbClr val="000000"/>
                </a:solidFill>
              </a:rPr>
              <a:t>4. Hukum Archimedes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915400" cy="5562600"/>
          </a:xfrm>
        </p:spPr>
        <p:txBody>
          <a:bodyPr/>
          <a:lstStyle/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Contoh Soal: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Sebuah batu seberat 70 kg berada di dasar laut. Volume batu adalah 30.000 cm</a:t>
            </a:r>
            <a:r>
              <a:rPr lang="en-US" baseline="30000" smtClean="0"/>
              <a:t>3</a:t>
            </a:r>
            <a:r>
              <a:rPr lang="en-US" smtClean="0"/>
              <a:t>. Berapa gaya yang dibutuhkan untuk mengangkat batu dari dasar laut? Massa jenis air laut = 1025 kg/m3.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/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Gaya yang dibutuhkan untuk mengangkat batu adalah 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F = m.g – gaya apung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Gaya apung = m</a:t>
            </a:r>
            <a:r>
              <a:rPr lang="en-US" baseline="-25000" smtClean="0"/>
              <a:t>air laut</a:t>
            </a:r>
            <a:r>
              <a:rPr lang="en-US" smtClean="0"/>
              <a:t>.g = </a:t>
            </a:r>
            <a:r>
              <a:rPr lang="el-GR" smtClean="0"/>
              <a:t>ρ</a:t>
            </a:r>
            <a:r>
              <a:rPr lang="en-US" baseline="-25000" smtClean="0"/>
              <a:t>air laut</a:t>
            </a:r>
            <a:r>
              <a:rPr lang="en-US" smtClean="0"/>
              <a:t>. V</a:t>
            </a:r>
            <a:r>
              <a:rPr lang="en-US" baseline="-25000" smtClean="0"/>
              <a:t>benda</a:t>
            </a:r>
            <a:r>
              <a:rPr lang="en-US" smtClean="0"/>
              <a:t>.g = 1025. 0,03 m</a:t>
            </a:r>
            <a:r>
              <a:rPr lang="en-US" baseline="30000" smtClean="0"/>
              <a:t>3</a:t>
            </a:r>
            <a:r>
              <a:rPr lang="en-US" smtClean="0"/>
              <a:t>. 9,8 = 301,35N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F = 70. 9,8 - 301,35 = 384,65 N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Di dalam air, batu seolah-olah massanya = 384,65 / 9.8 = 39,25 kg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457200"/>
          </a:xfrm>
        </p:spPr>
        <p:txBody>
          <a:bodyPr/>
          <a:lstStyle/>
          <a:p>
            <a:pPr algn="r"/>
            <a:r>
              <a:rPr lang="en-US" sz="1800" i="1" smtClean="0">
                <a:solidFill>
                  <a:srgbClr val="000000"/>
                </a:solidFill>
              </a:rPr>
              <a:t>4. Hukum Archimedes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Contoh Soal: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Mahkota raja massanya 14,7 kg. Di dalam air, massanya adalah 13,4 kg. Apakah mahkota raja terbuat dari emas murni? Berat jenis emas = 19,3. 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/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Berat di dalam air = w’ yang sama dengan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Gaya tegangan tali timbangan F’</a:t>
            </a:r>
            <a:r>
              <a:rPr lang="en-US" baseline="-25000" smtClean="0"/>
              <a:t>T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w’ = F’</a:t>
            </a:r>
            <a:r>
              <a:rPr lang="en-US" baseline="-25000" smtClean="0"/>
              <a:t>T</a:t>
            </a:r>
            <a:r>
              <a:rPr lang="en-US" smtClean="0"/>
              <a:t> = w – F</a:t>
            </a:r>
            <a:r>
              <a:rPr lang="en-US" baseline="-25000" smtClean="0"/>
              <a:t>B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endParaRPr lang="en-US" baseline="-25000" smtClean="0"/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w - w’ = F</a:t>
            </a:r>
            <a:r>
              <a:rPr lang="en-US" baseline="-25000" smtClean="0"/>
              <a:t>B </a:t>
            </a:r>
            <a:r>
              <a:rPr lang="en-US" smtClean="0"/>
              <a:t> = m.g = </a:t>
            </a:r>
            <a:r>
              <a:rPr lang="el-GR" smtClean="0"/>
              <a:t>ρ</a:t>
            </a:r>
            <a:r>
              <a:rPr lang="en-US" baseline="-25000" smtClean="0"/>
              <a:t>air.</a:t>
            </a:r>
            <a:r>
              <a:rPr lang="en-US" smtClean="0"/>
              <a:t>V</a:t>
            </a:r>
            <a:r>
              <a:rPr lang="en-US" baseline="-25000" smtClean="0"/>
              <a:t>mahkota</a:t>
            </a:r>
            <a:r>
              <a:rPr lang="en-US" smtClean="0"/>
              <a:t>.g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14,7 - 13,4 = </a:t>
            </a:r>
            <a:r>
              <a:rPr lang="el-GR" smtClean="0"/>
              <a:t>ρ</a:t>
            </a:r>
            <a:r>
              <a:rPr lang="en-US" baseline="-25000" smtClean="0"/>
              <a:t>air.</a:t>
            </a:r>
            <a:r>
              <a:rPr lang="en-US" smtClean="0"/>
              <a:t>V</a:t>
            </a:r>
            <a:r>
              <a:rPr lang="en-US" baseline="-25000" smtClean="0"/>
              <a:t>mahkota</a:t>
            </a:r>
            <a:r>
              <a:rPr lang="en-US" smtClean="0"/>
              <a:t>.g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l-GR" smtClean="0"/>
              <a:t>ρ</a:t>
            </a:r>
            <a:r>
              <a:rPr lang="en-US" baseline="-25000" smtClean="0"/>
              <a:t>air.</a:t>
            </a:r>
            <a:r>
              <a:rPr lang="en-US" smtClean="0"/>
              <a:t>V</a:t>
            </a:r>
            <a:r>
              <a:rPr lang="en-US" baseline="-25000" smtClean="0"/>
              <a:t>mahkota</a:t>
            </a:r>
            <a:r>
              <a:rPr lang="en-US" smtClean="0"/>
              <a:t>.g = 1,3 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V</a:t>
            </a:r>
            <a:r>
              <a:rPr lang="en-US" baseline="-25000" smtClean="0"/>
              <a:t>mahkota</a:t>
            </a:r>
            <a:r>
              <a:rPr lang="en-US" smtClean="0"/>
              <a:t> = 1,3 /</a:t>
            </a:r>
            <a:r>
              <a:rPr lang="el-GR" smtClean="0"/>
              <a:t>ρ</a:t>
            </a:r>
            <a:r>
              <a:rPr lang="en-US" baseline="-25000" smtClean="0"/>
              <a:t>air.</a:t>
            </a:r>
            <a:r>
              <a:rPr lang="en-US" smtClean="0"/>
              <a:t> g --- (persamaan 1)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w = m.g = </a:t>
            </a:r>
            <a:r>
              <a:rPr lang="el-GR" smtClean="0"/>
              <a:t>ρ</a:t>
            </a:r>
            <a:r>
              <a:rPr lang="en-US" baseline="-25000" smtClean="0"/>
              <a:t>mahkota.</a:t>
            </a:r>
            <a:r>
              <a:rPr lang="en-US" smtClean="0"/>
              <a:t>V</a:t>
            </a:r>
            <a:r>
              <a:rPr lang="en-US" baseline="-25000" smtClean="0"/>
              <a:t>mahkota</a:t>
            </a:r>
            <a:r>
              <a:rPr lang="en-US" smtClean="0"/>
              <a:t>.g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14,7 = </a:t>
            </a:r>
            <a:r>
              <a:rPr lang="el-GR" smtClean="0"/>
              <a:t>ρ</a:t>
            </a:r>
            <a:r>
              <a:rPr lang="en-US" baseline="-25000" smtClean="0"/>
              <a:t>mahkota.</a:t>
            </a:r>
            <a:r>
              <a:rPr lang="en-US" smtClean="0"/>
              <a:t>V</a:t>
            </a:r>
            <a:r>
              <a:rPr lang="en-US" baseline="-25000" smtClean="0"/>
              <a:t>mahkota</a:t>
            </a:r>
            <a:r>
              <a:rPr lang="en-US" smtClean="0"/>
              <a:t>.g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Persamaan 1 </a:t>
            </a:r>
            <a:r>
              <a:rPr lang="en-US" smtClean="0">
                <a:sym typeface="Wingdings" pitchFamily="2" charset="2"/>
              </a:rPr>
              <a:t></a:t>
            </a:r>
            <a:r>
              <a:rPr lang="en-US" smtClean="0"/>
              <a:t> 14,7 = </a:t>
            </a:r>
            <a:r>
              <a:rPr lang="el-GR" smtClean="0"/>
              <a:t>ρ</a:t>
            </a:r>
            <a:r>
              <a:rPr lang="en-US" baseline="-25000" smtClean="0"/>
              <a:t>mahkota.</a:t>
            </a:r>
            <a:r>
              <a:rPr lang="en-US" smtClean="0"/>
              <a:t> 1,3 /(</a:t>
            </a:r>
            <a:r>
              <a:rPr lang="el-GR" smtClean="0"/>
              <a:t>ρ</a:t>
            </a:r>
            <a:r>
              <a:rPr lang="en-US" baseline="-25000" smtClean="0"/>
              <a:t>air.</a:t>
            </a:r>
            <a:r>
              <a:rPr lang="en-US" smtClean="0"/>
              <a:t> g) .g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14,7 = 1,3 </a:t>
            </a:r>
            <a:r>
              <a:rPr lang="el-GR" smtClean="0"/>
              <a:t>ρ</a:t>
            </a:r>
            <a:r>
              <a:rPr lang="en-US" baseline="-25000" smtClean="0"/>
              <a:t>mahkota</a:t>
            </a:r>
            <a:r>
              <a:rPr lang="en-US" smtClean="0"/>
              <a:t> /</a:t>
            </a:r>
            <a:r>
              <a:rPr lang="el-GR" smtClean="0"/>
              <a:t>ρ</a:t>
            </a:r>
            <a:r>
              <a:rPr lang="en-US" baseline="-25000" smtClean="0"/>
              <a:t>air	</a:t>
            </a:r>
            <a:r>
              <a:rPr lang="el-GR" smtClean="0"/>
              <a:t> </a:t>
            </a:r>
            <a:r>
              <a:rPr lang="en-US" smtClean="0"/>
              <a:t>	</a:t>
            </a:r>
            <a:r>
              <a:rPr lang="el-GR" smtClean="0"/>
              <a:t>ρ</a:t>
            </a:r>
            <a:r>
              <a:rPr lang="en-US" baseline="-25000" smtClean="0"/>
              <a:t>mahkota</a:t>
            </a:r>
            <a:r>
              <a:rPr lang="en-US" smtClean="0"/>
              <a:t> /</a:t>
            </a:r>
            <a:r>
              <a:rPr lang="el-GR" smtClean="0"/>
              <a:t>ρ</a:t>
            </a:r>
            <a:r>
              <a:rPr lang="en-US" baseline="-25000" smtClean="0"/>
              <a:t>air </a:t>
            </a:r>
            <a:r>
              <a:rPr lang="en-US" smtClean="0"/>
              <a:t>= 11,3077 </a:t>
            </a:r>
            <a:r>
              <a:rPr lang="en-US" smtClean="0">
                <a:sym typeface="Wingdings" pitchFamily="2" charset="2"/>
              </a:rPr>
              <a:t> </a:t>
            </a:r>
            <a:r>
              <a:rPr lang="en-US" smtClean="0"/>
              <a:t>bukan emas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/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endParaRPr lang="en-US" baseline="-25000" smtClean="0"/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/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/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/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endParaRPr lang="en-US"/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675" y="2133600"/>
            <a:ext cx="374332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763000" cy="609600"/>
          </a:xfrm>
        </p:spPr>
        <p:txBody>
          <a:bodyPr/>
          <a:lstStyle/>
          <a:p>
            <a:r>
              <a:rPr lang="en-US" smtClean="0"/>
              <a:t>Isi Kuliah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763000" cy="4953000"/>
          </a:xfrm>
        </p:spPr>
        <p:txBody>
          <a:bodyPr/>
          <a:lstStyle/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smtClean="0"/>
              <a:t>Massa jenis dan berat jenis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smtClean="0"/>
              <a:t>Tekanan atmosfer dan tekanan ukur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smtClean="0"/>
              <a:t>Prinsip Pascal tentang tekanan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smtClean="0">
                <a:solidFill>
                  <a:srgbClr val="000000"/>
                </a:solidFill>
              </a:rPr>
              <a:t>Hukum Archimedes</a:t>
            </a:r>
            <a:endParaRPr lang="en-US" smtClean="0"/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smtClean="0"/>
              <a:t>Persamaan Bernoulli 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endParaRPr lang="en-US" smtClean="0"/>
          </a:p>
          <a:p>
            <a:pPr marL="457200" indent="-457200">
              <a:spcBef>
                <a:spcPts val="0"/>
              </a:spcBef>
              <a:buNone/>
            </a:pPr>
            <a:r>
              <a:rPr lang="en-US" smtClean="0"/>
              <a:t>Kuliah hari Selasa – Kamis – Selasa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en-US" smtClean="0"/>
              <a:t>Hari Kamis minggu depan: Ujian Tengah Semester.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endParaRPr lang="en-US" smtClean="0"/>
          </a:p>
          <a:p>
            <a:pPr>
              <a:spcBef>
                <a:spcPts val="0"/>
              </a:spcBef>
            </a:pPr>
            <a:endParaRPr lang="en-US" smtClean="0"/>
          </a:p>
          <a:p>
            <a:pPr>
              <a:spcBef>
                <a:spcPts val="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457200"/>
          </a:xfrm>
        </p:spPr>
        <p:txBody>
          <a:bodyPr/>
          <a:lstStyle/>
          <a:p>
            <a:pPr algn="r"/>
            <a:r>
              <a:rPr lang="en-US" sz="1800" i="1" smtClean="0">
                <a:solidFill>
                  <a:srgbClr val="000000"/>
                </a:solidFill>
              </a:rPr>
              <a:t>4. Hukum Archimedes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991600" cy="6019800"/>
          </a:xfrm>
        </p:spPr>
        <p:txBody>
          <a:bodyPr/>
          <a:lstStyle/>
          <a:p>
            <a:pPr marL="290513" indent="-290513">
              <a:spcBef>
                <a:spcPts val="0"/>
              </a:spcBef>
              <a:tabLst>
                <a:tab pos="2060575" algn="l"/>
              </a:tabLst>
            </a:pPr>
            <a:r>
              <a:rPr lang="en-US" b="1" smtClean="0"/>
              <a:t>Benda Mengapung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Hukum Archimedes berlaku juga untuk benda-benda yang mengapung dalam cairan.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Benda mengapung dalam cairan apabila </a:t>
            </a:r>
            <a:r>
              <a:rPr lang="el-GR" smtClean="0"/>
              <a:t>ρ</a:t>
            </a:r>
            <a:r>
              <a:rPr lang="en-US" baseline="-25000" smtClean="0"/>
              <a:t>benda</a:t>
            </a:r>
            <a:r>
              <a:rPr lang="en-US" smtClean="0"/>
              <a:t> &lt; </a:t>
            </a:r>
            <a:r>
              <a:rPr lang="el-GR" smtClean="0"/>
              <a:t>ρ</a:t>
            </a:r>
            <a:r>
              <a:rPr lang="en-US" baseline="-25000" smtClean="0"/>
              <a:t>cairan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Pada saat benda mengapung dan diam, maka gaya apung = berat benda.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Contoh: balok kayu dengan BJ = 0,6 dan volumenya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2m</a:t>
            </a:r>
            <a:r>
              <a:rPr lang="en-US" baseline="30000" smtClean="0"/>
              <a:t>3</a:t>
            </a:r>
            <a:r>
              <a:rPr lang="en-US" smtClean="0"/>
              <a:t>. Maka massa balok kayu = 600 x 2 = 1.200 kg. 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Berat kayu = 1200 x 9,8 = 11.760 N.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Saat balok ada di dalam air seluruhnya, air yang 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/>
              <a:t>dipindahkan = 2m</a:t>
            </a:r>
            <a:r>
              <a:rPr lang="en-US" baseline="30000" smtClean="0"/>
              <a:t>3</a:t>
            </a:r>
            <a:r>
              <a:rPr lang="en-US" smtClean="0"/>
              <a:t> </a:t>
            </a:r>
            <a:r>
              <a:rPr lang="en-US" smtClean="0">
                <a:sym typeface="Wingdings" pitchFamily="2" charset="2"/>
              </a:rPr>
              <a:t>= 2000 kg. Gaya apung = 2000 x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Wingdings" pitchFamily="2" charset="2"/>
              </a:rPr>
              <a:t>9,8 = 19.600 N. Gaya apung &gt; berat balok kayu. 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Wingdings" pitchFamily="2" charset="2"/>
              </a:rPr>
              <a:t>Balok kayu terdorong ke atas dan mengapung.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Wingdings" pitchFamily="2" charset="2"/>
              </a:rPr>
              <a:t>Balok kayu mencapai kesetimbangan saat gaya apung = berat balok. Berat air yang dipindah harus = 1200 kg = 1,2 m</a:t>
            </a:r>
            <a:r>
              <a:rPr lang="en-US" baseline="30000" smtClean="0">
                <a:sym typeface="Wingdings" pitchFamily="2" charset="2"/>
              </a:rPr>
              <a:t>3</a:t>
            </a:r>
            <a:r>
              <a:rPr lang="en-US" smtClean="0">
                <a:sym typeface="Wingdings" pitchFamily="2" charset="2"/>
              </a:rPr>
              <a:t>. Vol ini = 1,2/2 = 60% volume balok. Jadi 60% balok tenggelam dan 40% ada di atas air.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/>
          </a:p>
          <a:p>
            <a:pPr marL="290513" indent="-290513">
              <a:spcBef>
                <a:spcPts val="0"/>
              </a:spcBef>
              <a:buNone/>
              <a:tabLst>
                <a:tab pos="2060575" algn="l"/>
              </a:tabLst>
            </a:pPr>
            <a:endParaRPr lang="en-US"/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7025" y="2688119"/>
            <a:ext cx="2390775" cy="272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idromete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089811" y="1313774"/>
            <a:ext cx="5758362" cy="43500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457200"/>
          </a:xfrm>
        </p:spPr>
        <p:txBody>
          <a:bodyPr/>
          <a:lstStyle/>
          <a:p>
            <a:pPr algn="r"/>
            <a:r>
              <a:rPr lang="en-US" sz="1800" i="1" smtClean="0">
                <a:solidFill>
                  <a:srgbClr val="000000"/>
                </a:solidFill>
              </a:rPr>
              <a:t>4. Hukum Archimedes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5562600"/>
          </a:xfrm>
        </p:spPr>
        <p:txBody>
          <a:bodyPr/>
          <a:lstStyle/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F</a:t>
            </a:r>
            <a:r>
              <a:rPr lang="en-US" baseline="-25000" smtClean="0">
                <a:sym typeface="Symbol"/>
              </a:rPr>
              <a:t>B</a:t>
            </a:r>
            <a:r>
              <a:rPr lang="en-US" smtClean="0">
                <a:sym typeface="Symbol"/>
              </a:rPr>
              <a:t> = m.g</a:t>
            </a:r>
          </a:p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l-GR" smtClean="0">
                <a:sym typeface="Symbol"/>
              </a:rPr>
              <a:t>ρ</a:t>
            </a:r>
            <a:r>
              <a:rPr lang="en-US" baseline="-25000" smtClean="0">
                <a:sym typeface="Symbol"/>
              </a:rPr>
              <a:t>cairan</a:t>
            </a:r>
            <a:r>
              <a:rPr lang="en-US" smtClean="0">
                <a:sym typeface="Symbol"/>
              </a:rPr>
              <a:t>. V</a:t>
            </a:r>
            <a:r>
              <a:rPr lang="en-US" baseline="-25000" smtClean="0">
                <a:sym typeface="Symbol"/>
              </a:rPr>
              <a:t>cairan yg dipindah</a:t>
            </a:r>
            <a:r>
              <a:rPr lang="en-US" smtClean="0">
                <a:sym typeface="Symbol"/>
              </a:rPr>
              <a:t>. g = </a:t>
            </a:r>
            <a:r>
              <a:rPr lang="el-GR" smtClean="0">
                <a:sym typeface="Symbol"/>
              </a:rPr>
              <a:t>ρ</a:t>
            </a:r>
            <a:r>
              <a:rPr lang="en-US" baseline="-25000" smtClean="0">
                <a:sym typeface="Symbol"/>
              </a:rPr>
              <a:t>benda</a:t>
            </a:r>
            <a:r>
              <a:rPr lang="en-US" smtClean="0">
                <a:sym typeface="Symbol"/>
              </a:rPr>
              <a:t>. V</a:t>
            </a:r>
            <a:r>
              <a:rPr lang="en-US" baseline="-25000" smtClean="0">
                <a:sym typeface="Symbol"/>
              </a:rPr>
              <a:t>benda</a:t>
            </a:r>
            <a:r>
              <a:rPr lang="en-US" smtClean="0">
                <a:sym typeface="Symbol"/>
              </a:rPr>
              <a:t>. g </a:t>
            </a:r>
          </a:p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l-GR" smtClean="0">
                <a:sym typeface="Symbol"/>
              </a:rPr>
              <a:t>ρ</a:t>
            </a:r>
            <a:r>
              <a:rPr lang="en-US" baseline="-25000" smtClean="0">
                <a:sym typeface="Symbol"/>
              </a:rPr>
              <a:t>cairan</a:t>
            </a:r>
            <a:r>
              <a:rPr lang="en-US" smtClean="0">
                <a:sym typeface="Symbol"/>
              </a:rPr>
              <a:t>. V</a:t>
            </a:r>
            <a:r>
              <a:rPr lang="en-US" baseline="-25000" smtClean="0">
                <a:sym typeface="Symbol"/>
              </a:rPr>
              <a:t>cairan yg dipindah</a:t>
            </a:r>
            <a:r>
              <a:rPr lang="en-US" smtClean="0">
                <a:sym typeface="Symbol"/>
              </a:rPr>
              <a:t> = </a:t>
            </a:r>
            <a:r>
              <a:rPr lang="el-GR" smtClean="0">
                <a:sym typeface="Symbol"/>
              </a:rPr>
              <a:t>ρ</a:t>
            </a:r>
            <a:r>
              <a:rPr lang="en-US" baseline="-25000" smtClean="0">
                <a:sym typeface="Symbol"/>
              </a:rPr>
              <a:t>benda</a:t>
            </a:r>
            <a:r>
              <a:rPr lang="en-US" smtClean="0">
                <a:sym typeface="Symbol"/>
              </a:rPr>
              <a:t>. V</a:t>
            </a:r>
            <a:r>
              <a:rPr lang="en-US" baseline="-25000" smtClean="0">
                <a:sym typeface="Symbol"/>
              </a:rPr>
              <a:t>benda</a:t>
            </a:r>
            <a:endParaRPr lang="en-US" smtClean="0">
              <a:sym typeface="Symbol"/>
            </a:endParaRPr>
          </a:p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>
              <a:sym typeface="Symbol"/>
            </a:endParaRPr>
          </a:p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>
              <a:sym typeface="Symbol"/>
            </a:endParaRPr>
          </a:p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>
              <a:sym typeface="Symbol"/>
            </a:endParaRPr>
          </a:p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>
              <a:sym typeface="Symbol"/>
            </a:endParaRPr>
          </a:p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b="1" smtClean="0">
                <a:sym typeface="Symbol"/>
              </a:rPr>
              <a:t>Hidrometer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Alat pengukur BJ cairan dengan cara mengukur seberapa dalam Hidrometer tenggelam dalam cairan tersebut</a:t>
            </a:r>
          </a:p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>
              <a:sym typeface="Symbol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393700" y="2336800"/>
          <a:ext cx="1892300" cy="787400"/>
        </p:xfrm>
        <a:graphic>
          <a:graphicData uri="http://schemas.openxmlformats.org/presentationml/2006/ole">
            <p:oleObj spid="_x0000_s44035" name="Equation" r:id="rId4" imgW="1892160" imgH="7873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457200"/>
          </a:xfrm>
        </p:spPr>
        <p:txBody>
          <a:bodyPr/>
          <a:lstStyle/>
          <a:p>
            <a:pPr algn="r"/>
            <a:r>
              <a:rPr lang="en-US" sz="1800" i="1" smtClean="0">
                <a:solidFill>
                  <a:srgbClr val="000000"/>
                </a:solidFill>
              </a:rPr>
              <a:t>4. Hukum Archimedes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55626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Sebuah hidrometer panjangnya 25 cm dan luas penampang 2cm2 beratnya 45 gr. Di manakah tanda angka 1 harus diletakan saat hidrometer dimasukan ke dalam air?</a:t>
            </a: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>
              <a:sym typeface="Symbol"/>
            </a:endParaRP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ρ  =                                     900 kg/m</a:t>
            </a:r>
            <a:r>
              <a:rPr lang="en-US" baseline="30000" smtClean="0">
                <a:sym typeface="Symbol"/>
              </a:rPr>
              <a:t>3</a:t>
            </a:r>
          </a:p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>
              <a:sym typeface="Symbol"/>
            </a:endParaRPr>
          </a:p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                                       ρ</a:t>
            </a:r>
            <a:r>
              <a:rPr lang="en-US" baseline="-25000" smtClean="0">
                <a:sym typeface="Symbol"/>
              </a:rPr>
              <a:t>air</a:t>
            </a:r>
            <a:r>
              <a:rPr lang="en-US" smtClean="0">
                <a:sym typeface="Symbol"/>
              </a:rPr>
              <a:t>  = 1000 kg/m</a:t>
            </a:r>
            <a:r>
              <a:rPr lang="en-US" baseline="30000" smtClean="0">
                <a:sym typeface="Symbol"/>
              </a:rPr>
              <a:t>3</a:t>
            </a:r>
          </a:p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>
              <a:sym typeface="Symbol"/>
            </a:endParaRPr>
          </a:p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>
              <a:sym typeface="Symbol"/>
            </a:endParaRPr>
          </a:p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  V</a:t>
            </a:r>
            <a:r>
              <a:rPr lang="en-US" baseline="-25000" smtClean="0">
                <a:sym typeface="Symbol"/>
              </a:rPr>
              <a:t>cairan yg dipindah </a:t>
            </a:r>
            <a:r>
              <a:rPr lang="en-US" smtClean="0">
                <a:sym typeface="Symbol"/>
              </a:rPr>
              <a:t>= 0,9 V</a:t>
            </a:r>
            <a:r>
              <a:rPr lang="en-US" baseline="-25000" smtClean="0">
                <a:sym typeface="Symbol"/>
              </a:rPr>
              <a:t>benda</a:t>
            </a:r>
            <a:endParaRPr lang="en-US" smtClean="0">
              <a:sym typeface="Symbol"/>
            </a:endParaRPr>
          </a:p>
          <a:p>
            <a:pPr>
              <a:spcBef>
                <a:spcPts val="0"/>
              </a:spcBef>
              <a:buNone/>
              <a:tabLst>
                <a:tab pos="2060575" algn="l"/>
              </a:tabLst>
            </a:pPr>
            <a:endParaRPr lang="en-US" smtClean="0">
              <a:sym typeface="Symbol"/>
            </a:endParaRPr>
          </a:p>
          <a:p>
            <a:pPr marL="0" indent="0">
              <a:spcBef>
                <a:spcPts val="0"/>
              </a:spcBef>
              <a:buNone/>
              <a:tabLst>
                <a:tab pos="2060575" algn="l"/>
              </a:tabLst>
            </a:pPr>
            <a:r>
              <a:rPr lang="en-US" smtClean="0">
                <a:sym typeface="Symbol"/>
              </a:rPr>
              <a:t>Panjang hidrometer yang tenggelam = 0,9 panjangnya = 0,9x25 cm = 22,5 cm.</a:t>
            </a:r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0" y="1905000"/>
            <a:ext cx="12477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914400" y="2298700"/>
          <a:ext cx="2260600" cy="749300"/>
        </p:xfrm>
        <a:graphic>
          <a:graphicData uri="http://schemas.openxmlformats.org/presentationml/2006/ole">
            <p:oleObj spid="_x0000_s46082" name="Equation" r:id="rId4" imgW="2260440" imgH="749160" progId="Equation.3">
              <p:embed/>
            </p:oleObj>
          </a:graphicData>
        </a:graphic>
      </p:graphicFrame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304800" y="3175000"/>
          <a:ext cx="1892300" cy="787400"/>
        </p:xfrm>
        <a:graphic>
          <a:graphicData uri="http://schemas.openxmlformats.org/presentationml/2006/ole">
            <p:oleObj spid="_x0000_s46083" name="Equation" r:id="rId5" imgW="1892160" imgH="7873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763000" cy="609600"/>
          </a:xfrm>
        </p:spPr>
        <p:txBody>
          <a:bodyPr/>
          <a:lstStyle/>
          <a:p>
            <a:r>
              <a:rPr lang="en-US" smtClean="0"/>
              <a:t>5. Persamaan Bernoulli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763000" cy="579120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b="1" smtClean="0"/>
              <a:t>Fluida yang Bergerak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	Kecepatan fluida berubah pada saat ukuran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	</a:t>
            </a:r>
            <a:r>
              <a:rPr lang="en-US" smtClean="0"/>
              <a:t>tempatnya berubah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	</a:t>
            </a:r>
            <a:r>
              <a:rPr lang="en-US" smtClean="0"/>
              <a:t>Laju massa fluida = </a:t>
            </a:r>
          </a:p>
          <a:p>
            <a:pPr>
              <a:spcBef>
                <a:spcPts val="0"/>
              </a:spcBef>
              <a:buNone/>
            </a:pPr>
            <a:endParaRPr lang="en-US" smtClean="0"/>
          </a:p>
          <a:p>
            <a:pPr>
              <a:spcBef>
                <a:spcPts val="0"/>
              </a:spcBef>
              <a:buNone/>
            </a:pPr>
            <a:r>
              <a:rPr lang="en-US" smtClean="0"/>
              <a:t>volume fluida yang melewati luasan A</a:t>
            </a:r>
            <a:r>
              <a:rPr lang="en-US" baseline="-25000" smtClean="0"/>
              <a:t>1 </a:t>
            </a:r>
            <a:r>
              <a:rPr lang="en-US" smtClean="0"/>
              <a:t>sejauh L</a:t>
            </a:r>
            <a:r>
              <a:rPr lang="en-US" baseline="-25000" smtClean="0"/>
              <a:t>1</a:t>
            </a:r>
            <a:r>
              <a:rPr lang="en-US" smtClean="0"/>
              <a:t> selama </a:t>
            </a:r>
            <a:r>
              <a:rPr lang="en-US" smtClean="0">
                <a:sym typeface="Symbol"/>
              </a:rPr>
              <a:t>t = </a:t>
            </a:r>
            <a:r>
              <a:rPr lang="en-US" smtClean="0"/>
              <a:t>A</a:t>
            </a:r>
            <a:r>
              <a:rPr lang="en-US" baseline="-25000" smtClean="0"/>
              <a:t>1 </a:t>
            </a:r>
            <a:r>
              <a:rPr lang="en-US" smtClean="0"/>
              <a:t>. L</a:t>
            </a:r>
            <a:r>
              <a:rPr lang="en-US" baseline="-25000" smtClean="0"/>
              <a:t>1</a:t>
            </a:r>
            <a:r>
              <a:rPr lang="en-US" smtClean="0"/>
              <a:t> </a:t>
            </a:r>
          </a:p>
          <a:p>
            <a:pPr>
              <a:spcBef>
                <a:spcPts val="0"/>
              </a:spcBef>
              <a:buNone/>
            </a:pPr>
            <a:endParaRPr lang="en-US" smtClean="0"/>
          </a:p>
          <a:p>
            <a:pPr>
              <a:spcBef>
                <a:spcPts val="0"/>
              </a:spcBef>
              <a:buNone/>
            </a:pPr>
            <a:r>
              <a:rPr lang="en-US" smtClean="0"/>
              <a:t>Kecepatan fluida adalah v</a:t>
            </a:r>
            <a:r>
              <a:rPr lang="en-US" baseline="-25000" smtClean="0"/>
              <a:t>1</a:t>
            </a:r>
            <a:r>
              <a:rPr lang="en-US" smtClean="0"/>
              <a:t> = </a:t>
            </a:r>
          </a:p>
          <a:p>
            <a:pPr>
              <a:spcBef>
                <a:spcPts val="0"/>
              </a:spcBef>
              <a:buNone/>
            </a:pPr>
            <a:endParaRPr lang="en-US" smtClean="0"/>
          </a:p>
          <a:p>
            <a:pPr>
              <a:spcBef>
                <a:spcPts val="0"/>
              </a:spcBef>
              <a:buNone/>
            </a:pPr>
            <a:r>
              <a:rPr lang="en-US" smtClean="0"/>
              <a:t>Laju massa fluida =         =             =                    = </a:t>
            </a:r>
            <a:r>
              <a:rPr lang="el-GR" smtClean="0"/>
              <a:t>ρ</a:t>
            </a:r>
            <a:r>
              <a:rPr lang="en-US" baseline="-25000" smtClean="0"/>
              <a:t>1</a:t>
            </a:r>
            <a:r>
              <a:rPr lang="en-US" smtClean="0"/>
              <a:t>.A</a:t>
            </a:r>
            <a:r>
              <a:rPr lang="en-US" baseline="-25000" smtClean="0"/>
              <a:t>1</a:t>
            </a:r>
            <a:r>
              <a:rPr lang="en-US" smtClean="0"/>
              <a:t>.v</a:t>
            </a:r>
            <a:r>
              <a:rPr lang="en-US" baseline="-25000" smtClean="0"/>
              <a:t>1</a:t>
            </a:r>
            <a:r>
              <a:rPr lang="en-US" smtClean="0"/>
              <a:t>   </a:t>
            </a:r>
          </a:p>
          <a:p>
            <a:pPr>
              <a:spcBef>
                <a:spcPts val="0"/>
              </a:spcBef>
              <a:buNone/>
            </a:pPr>
            <a:endParaRPr lang="en-US" smtClean="0"/>
          </a:p>
          <a:p>
            <a:pPr marL="0" indent="0">
              <a:spcBef>
                <a:spcPts val="0"/>
              </a:spcBef>
              <a:buNone/>
            </a:pPr>
            <a:r>
              <a:rPr lang="en-US" smtClean="0"/>
              <a:t>Karena fluida tidak ditambah dan dikurangi dalam tabungnya, maka laju massa fluida di titik A</a:t>
            </a:r>
            <a:r>
              <a:rPr lang="en-US" baseline="-25000" smtClean="0"/>
              <a:t>1</a:t>
            </a:r>
            <a:r>
              <a:rPr lang="en-US" smtClean="0"/>
              <a:t> dan A</a:t>
            </a:r>
            <a:r>
              <a:rPr lang="en-US" baseline="-25000" smtClean="0"/>
              <a:t>2</a:t>
            </a:r>
            <a:r>
              <a:rPr lang="en-US" smtClean="0"/>
              <a:t> tetap sama</a:t>
            </a:r>
          </a:p>
          <a:p>
            <a:pPr marL="0" indent="0">
              <a:spcBef>
                <a:spcPts val="0"/>
              </a:spcBef>
              <a:buNone/>
            </a:pPr>
            <a:endParaRPr lang="en-US" smtClean="0"/>
          </a:p>
          <a:p>
            <a:pPr marL="0" indent="0">
              <a:spcBef>
                <a:spcPts val="0"/>
              </a:spcBef>
              <a:buNone/>
            </a:pPr>
            <a:r>
              <a:rPr lang="en-US" smtClean="0"/>
              <a:t> </a:t>
            </a:r>
            <a:r>
              <a:rPr lang="en-US" smtClean="0"/>
              <a:t>                       </a:t>
            </a:r>
            <a:r>
              <a:rPr lang="en-US" smtClean="0">
                <a:sym typeface="Wingdings" pitchFamily="2" charset="2"/>
              </a:rPr>
              <a:t> </a:t>
            </a:r>
            <a:r>
              <a:rPr lang="el-GR" smtClean="0"/>
              <a:t>ρ</a:t>
            </a:r>
            <a:r>
              <a:rPr lang="en-US" baseline="-25000" smtClean="0"/>
              <a:t>1</a:t>
            </a:r>
            <a:r>
              <a:rPr lang="en-US" smtClean="0"/>
              <a:t>.A</a:t>
            </a:r>
            <a:r>
              <a:rPr lang="en-US" baseline="-25000" smtClean="0"/>
              <a:t>1</a:t>
            </a:r>
            <a:r>
              <a:rPr lang="en-US" smtClean="0"/>
              <a:t>.v</a:t>
            </a:r>
            <a:r>
              <a:rPr lang="en-US" baseline="-25000" smtClean="0"/>
              <a:t>1</a:t>
            </a:r>
            <a:r>
              <a:rPr lang="en-US" smtClean="0"/>
              <a:t> </a:t>
            </a:r>
            <a:r>
              <a:rPr lang="en-US" smtClean="0"/>
              <a:t>= </a:t>
            </a:r>
            <a:r>
              <a:rPr lang="el-GR" smtClean="0"/>
              <a:t>ρ</a:t>
            </a:r>
            <a:r>
              <a:rPr lang="en-US" baseline="-25000" smtClean="0"/>
              <a:t>2</a:t>
            </a:r>
            <a:r>
              <a:rPr lang="en-US" smtClean="0"/>
              <a:t>.A</a:t>
            </a:r>
            <a:r>
              <a:rPr lang="en-US" baseline="-25000" smtClean="0"/>
              <a:t>2</a:t>
            </a:r>
            <a:r>
              <a:rPr lang="en-US" smtClean="0"/>
              <a:t>.v</a:t>
            </a:r>
            <a:r>
              <a:rPr lang="en-US" baseline="-25000" smtClean="0"/>
              <a:t>2</a:t>
            </a:r>
            <a:r>
              <a:rPr lang="en-US" smtClean="0"/>
              <a:t> </a:t>
            </a:r>
            <a:r>
              <a:rPr lang="en-US" smtClean="0">
                <a:sym typeface="Wingdings" pitchFamily="2" charset="2"/>
              </a:rPr>
              <a:t> persaman kontinuitas</a:t>
            </a:r>
            <a:endParaRPr lang="en-US"/>
          </a:p>
        </p:txBody>
      </p:sp>
      <p:pic>
        <p:nvPicPr>
          <p:cNvPr id="50181" name="Picture 5" descr="http://priyahitajuniarfan.files.wordpress.com/2011/02/5-kontinuitas1.jpg?w=6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219200"/>
            <a:ext cx="2667000" cy="1200150"/>
          </a:xfrm>
          <a:prstGeom prst="rect">
            <a:avLst/>
          </a:prstGeom>
          <a:noFill/>
        </p:spPr>
      </p:pic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276600" y="2057400"/>
          <a:ext cx="482600" cy="711200"/>
        </p:xfrm>
        <a:graphic>
          <a:graphicData uri="http://schemas.openxmlformats.org/presentationml/2006/ole">
            <p:oleObj spid="_x0000_s50182" name="Equation" r:id="rId4" imgW="482400" imgH="711000" progId="Equation.3">
              <p:embed/>
            </p:oleObj>
          </a:graphicData>
        </a:graphic>
      </p:graphicFrame>
      <p:graphicFrame>
        <p:nvGraphicFramePr>
          <p:cNvPr id="50183" name="Object 7"/>
          <p:cNvGraphicFramePr>
            <a:graphicFrameLocks noChangeAspect="1"/>
          </p:cNvGraphicFramePr>
          <p:nvPr/>
        </p:nvGraphicFramePr>
        <p:xfrm>
          <a:off x="4032250" y="3505200"/>
          <a:ext cx="444500" cy="711200"/>
        </p:xfrm>
        <a:graphic>
          <a:graphicData uri="http://schemas.openxmlformats.org/presentationml/2006/ole">
            <p:oleObj spid="_x0000_s50183" name="Equation" r:id="rId5" imgW="444240" imgH="711000" progId="Equation.3">
              <p:embed/>
            </p:oleObj>
          </a:graphicData>
        </a:graphic>
      </p:graphicFrame>
      <p:graphicFrame>
        <p:nvGraphicFramePr>
          <p:cNvPr id="50184" name="Object 8"/>
          <p:cNvGraphicFramePr>
            <a:graphicFrameLocks noChangeAspect="1"/>
          </p:cNvGraphicFramePr>
          <p:nvPr/>
        </p:nvGraphicFramePr>
        <p:xfrm>
          <a:off x="2667000" y="4241800"/>
          <a:ext cx="482600" cy="711200"/>
        </p:xfrm>
        <a:graphic>
          <a:graphicData uri="http://schemas.openxmlformats.org/presentationml/2006/ole">
            <p:oleObj spid="_x0000_s50184" name="Equation" r:id="rId6" imgW="482400" imgH="711000" progId="Equation.3">
              <p:embed/>
            </p:oleObj>
          </a:graphicData>
        </a:graphic>
      </p:graphicFrame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3378200" y="4241800"/>
          <a:ext cx="812800" cy="711200"/>
        </p:xfrm>
        <a:graphic>
          <a:graphicData uri="http://schemas.openxmlformats.org/presentationml/2006/ole">
            <p:oleObj spid="_x0000_s50186" name="Equation" r:id="rId7" imgW="812520" imgH="711000" progId="Equation.3">
              <p:embed/>
            </p:oleObj>
          </a:graphicData>
        </a:graphic>
      </p:graphicFrame>
      <p:graphicFrame>
        <p:nvGraphicFramePr>
          <p:cNvPr id="50187" name="Object 11"/>
          <p:cNvGraphicFramePr>
            <a:graphicFrameLocks noChangeAspect="1"/>
          </p:cNvGraphicFramePr>
          <p:nvPr/>
        </p:nvGraphicFramePr>
        <p:xfrm>
          <a:off x="4445000" y="4241800"/>
          <a:ext cx="1193800" cy="711200"/>
        </p:xfrm>
        <a:graphic>
          <a:graphicData uri="http://schemas.openxmlformats.org/presentationml/2006/ole">
            <p:oleObj spid="_x0000_s50187" name="Equation" r:id="rId8" imgW="1193760" imgH="711000" progId="Equation.3">
              <p:embed/>
            </p:oleObj>
          </a:graphicData>
        </a:graphic>
      </p:graphicFrame>
      <p:graphicFrame>
        <p:nvGraphicFramePr>
          <p:cNvPr id="50188" name="Object 12"/>
          <p:cNvGraphicFramePr>
            <a:graphicFrameLocks noChangeAspect="1"/>
          </p:cNvGraphicFramePr>
          <p:nvPr/>
        </p:nvGraphicFramePr>
        <p:xfrm>
          <a:off x="317500" y="6070600"/>
          <a:ext cx="1511300" cy="711200"/>
        </p:xfrm>
        <a:graphic>
          <a:graphicData uri="http://schemas.openxmlformats.org/presentationml/2006/ole">
            <p:oleObj spid="_x0000_s50188" name="Equation" r:id="rId9" imgW="1511280" imgH="7110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763000" cy="381000"/>
          </a:xfrm>
        </p:spPr>
        <p:txBody>
          <a:bodyPr/>
          <a:lstStyle/>
          <a:p>
            <a:pPr algn="r"/>
            <a:r>
              <a:rPr lang="en-US" sz="1800" i="1" smtClean="0"/>
              <a:t>5. Persamaan Bernoulli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638800"/>
          </a:xfrm>
        </p:spPr>
        <p:txBody>
          <a:bodyPr/>
          <a:lstStyle/>
          <a:p>
            <a:pPr>
              <a:buNone/>
            </a:pPr>
            <a:r>
              <a:rPr lang="en-US" b="1" smtClean="0"/>
              <a:t>Contoh soal: </a:t>
            </a:r>
            <a:r>
              <a:rPr lang="en-US" smtClean="0"/>
              <a:t>air mengalir dari kran. Diameter </a:t>
            </a:r>
          </a:p>
          <a:p>
            <a:pPr>
              <a:buNone/>
            </a:pPr>
            <a:r>
              <a:rPr lang="en-US" smtClean="0"/>
              <a:t>lubang kran = A0 = 1,2 cm2. Dalam jarak 4,5 cm</a:t>
            </a:r>
          </a:p>
          <a:p>
            <a:pPr>
              <a:buNone/>
            </a:pPr>
            <a:r>
              <a:rPr lang="en-US" smtClean="0"/>
              <a:t>Luas permukaan air menjadi A = 0,35 cm2. </a:t>
            </a:r>
          </a:p>
          <a:p>
            <a:pPr>
              <a:buNone/>
            </a:pPr>
            <a:r>
              <a:rPr lang="en-US" smtClean="0"/>
              <a:t>Berapakah kecepatan air saat keluar dari kran?</a:t>
            </a:r>
          </a:p>
          <a:p>
            <a:pPr>
              <a:buNone/>
            </a:pPr>
            <a:r>
              <a:rPr lang="el-GR" smtClean="0"/>
              <a:t>ρ</a:t>
            </a:r>
            <a:r>
              <a:rPr lang="en-US" baseline="-25000" smtClean="0"/>
              <a:t>0</a:t>
            </a:r>
            <a:r>
              <a:rPr lang="en-US" smtClean="0"/>
              <a:t>.A</a:t>
            </a:r>
            <a:r>
              <a:rPr lang="en-US" baseline="-25000" smtClean="0"/>
              <a:t>0</a:t>
            </a:r>
            <a:r>
              <a:rPr lang="en-US" smtClean="0"/>
              <a:t>.v</a:t>
            </a:r>
            <a:r>
              <a:rPr lang="en-US" baseline="-25000" smtClean="0"/>
              <a:t>0 </a:t>
            </a:r>
            <a:r>
              <a:rPr lang="en-US" smtClean="0"/>
              <a:t> = </a:t>
            </a:r>
            <a:r>
              <a:rPr lang="el-GR" smtClean="0"/>
              <a:t>ρ</a:t>
            </a:r>
            <a:r>
              <a:rPr lang="en-US" smtClean="0"/>
              <a:t>.A.v   </a:t>
            </a:r>
          </a:p>
          <a:p>
            <a:pPr>
              <a:buNone/>
            </a:pPr>
            <a:r>
              <a:rPr lang="en-US" smtClean="0"/>
              <a:t>Besar </a:t>
            </a:r>
            <a:r>
              <a:rPr lang="el-GR" smtClean="0"/>
              <a:t>ρ</a:t>
            </a:r>
            <a:r>
              <a:rPr lang="en-US" smtClean="0"/>
              <a:t> sama </a:t>
            </a:r>
            <a:r>
              <a:rPr lang="en-US" smtClean="0">
                <a:sym typeface="Wingdings" pitchFamily="2" charset="2"/>
              </a:rPr>
              <a:t> </a:t>
            </a:r>
            <a:r>
              <a:rPr lang="en-US" smtClean="0"/>
              <a:t>A</a:t>
            </a:r>
            <a:r>
              <a:rPr lang="en-US" baseline="-25000" smtClean="0"/>
              <a:t>0</a:t>
            </a:r>
            <a:r>
              <a:rPr lang="en-US" smtClean="0"/>
              <a:t>.v</a:t>
            </a:r>
            <a:r>
              <a:rPr lang="en-US" baseline="-25000" smtClean="0"/>
              <a:t>0 </a:t>
            </a:r>
            <a:r>
              <a:rPr lang="en-US" smtClean="0"/>
              <a:t> </a:t>
            </a:r>
            <a:r>
              <a:rPr lang="en-US" smtClean="0"/>
              <a:t>= </a:t>
            </a:r>
            <a:r>
              <a:rPr lang="en-US" smtClean="0"/>
              <a:t>A.v  -- (persamaan 1)</a:t>
            </a:r>
          </a:p>
          <a:p>
            <a:pPr>
              <a:buNone/>
            </a:pPr>
            <a:r>
              <a:rPr lang="en-US" smtClean="0"/>
              <a:t>Air bergerak menempuh jarak h = 4,5 cm</a:t>
            </a:r>
          </a:p>
          <a:p>
            <a:pPr>
              <a:buNone/>
            </a:pPr>
            <a:r>
              <a:rPr lang="en-US" smtClean="0"/>
              <a:t>S = V</a:t>
            </a:r>
            <a:r>
              <a:rPr lang="en-US" baseline="-25000" smtClean="0"/>
              <a:t>o</a:t>
            </a:r>
            <a:r>
              <a:rPr lang="en-US" smtClean="0"/>
              <a:t>.t + ½ a.t</a:t>
            </a:r>
            <a:r>
              <a:rPr lang="en-US" baseline="30000" smtClean="0"/>
              <a:t>2</a:t>
            </a:r>
          </a:p>
          <a:p>
            <a:pPr>
              <a:buNone/>
            </a:pPr>
            <a:r>
              <a:rPr lang="en-US" smtClean="0"/>
              <a:t>V = V</a:t>
            </a:r>
            <a:r>
              <a:rPr lang="en-US" baseline="-25000" smtClean="0"/>
              <a:t>0</a:t>
            </a:r>
            <a:r>
              <a:rPr lang="en-US" smtClean="0"/>
              <a:t> + a.t  </a:t>
            </a:r>
            <a:r>
              <a:rPr lang="en-US" smtClean="0">
                <a:sym typeface="Wingdings" pitchFamily="2" charset="2"/>
              </a:rPr>
              <a:t> a = g</a:t>
            </a:r>
            <a:endParaRPr lang="en-US" smtClean="0"/>
          </a:p>
          <a:p>
            <a:pPr>
              <a:buFont typeface="Wingdings"/>
              <a:buChar char="à"/>
            </a:pPr>
            <a:r>
              <a:rPr lang="en-US" smtClean="0">
                <a:sym typeface="Wingdings" pitchFamily="2" charset="2"/>
              </a:rPr>
              <a:t>v</a:t>
            </a:r>
            <a:r>
              <a:rPr lang="en-US" baseline="30000" smtClean="0">
                <a:sym typeface="Wingdings" pitchFamily="2" charset="2"/>
              </a:rPr>
              <a:t>2</a:t>
            </a:r>
            <a:r>
              <a:rPr lang="en-US" smtClean="0">
                <a:sym typeface="Wingdings" pitchFamily="2" charset="2"/>
              </a:rPr>
              <a:t> = v</a:t>
            </a:r>
            <a:r>
              <a:rPr lang="en-US" baseline="-25000" smtClean="0">
                <a:sym typeface="Wingdings" pitchFamily="2" charset="2"/>
              </a:rPr>
              <a:t>o</a:t>
            </a:r>
            <a:r>
              <a:rPr lang="en-US" baseline="30000" smtClean="0">
                <a:sym typeface="Wingdings" pitchFamily="2" charset="2"/>
              </a:rPr>
              <a:t>2</a:t>
            </a:r>
            <a:r>
              <a:rPr lang="en-US" smtClean="0">
                <a:sym typeface="Wingdings" pitchFamily="2" charset="2"/>
              </a:rPr>
              <a:t> + 2.g.h </a:t>
            </a:r>
            <a:r>
              <a:rPr lang="en-US" smtClean="0"/>
              <a:t>-- (</a:t>
            </a:r>
            <a:r>
              <a:rPr lang="en-US" smtClean="0"/>
              <a:t>persamaan </a:t>
            </a:r>
            <a:r>
              <a:rPr lang="en-US" smtClean="0"/>
              <a:t>2)</a:t>
            </a:r>
          </a:p>
          <a:p>
            <a:pPr>
              <a:buNone/>
            </a:pPr>
            <a:r>
              <a:rPr lang="en-US" smtClean="0"/>
              <a:t>		Persamaan 1 dan 2 </a:t>
            </a:r>
            <a:r>
              <a:rPr lang="en-US" smtClean="0">
                <a:sym typeface="Wingdings" pitchFamily="2" charset="2"/>
              </a:rPr>
              <a:t></a:t>
            </a:r>
          </a:p>
          <a:p>
            <a:pPr>
              <a:buNone/>
            </a:pPr>
            <a:r>
              <a:rPr lang="en-US" smtClean="0">
                <a:sym typeface="Wingdings" pitchFamily="2" charset="2"/>
              </a:rPr>
              <a:t>V</a:t>
            </a:r>
            <a:r>
              <a:rPr lang="en-US" baseline="-25000" smtClean="0">
                <a:sym typeface="Wingdings" pitchFamily="2" charset="2"/>
              </a:rPr>
              <a:t>0</a:t>
            </a:r>
            <a:r>
              <a:rPr lang="en-US" smtClean="0">
                <a:sym typeface="Wingdings" pitchFamily="2" charset="2"/>
              </a:rPr>
              <a:t>=0,286 m/s</a:t>
            </a:r>
            <a:endParaRPr lang="en-US"/>
          </a:p>
        </p:txBody>
      </p:sp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914400"/>
            <a:ext cx="28479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4025900" y="5029200"/>
          <a:ext cx="1917700" cy="939800"/>
        </p:xfrm>
        <a:graphic>
          <a:graphicData uri="http://schemas.openxmlformats.org/presentationml/2006/ole">
            <p:oleObj spid="_x0000_s53252" name="Equation" r:id="rId4" imgW="1917360" imgH="939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763000" cy="381000"/>
          </a:xfrm>
        </p:spPr>
        <p:txBody>
          <a:bodyPr/>
          <a:lstStyle/>
          <a:p>
            <a:pPr algn="r"/>
            <a:r>
              <a:rPr lang="en-US" sz="1800" i="1" smtClean="0"/>
              <a:t>5. Persamaan Bernoulli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638800"/>
          </a:xfrm>
        </p:spPr>
        <p:txBody>
          <a:bodyPr/>
          <a:lstStyle/>
          <a:p>
            <a:pPr>
              <a:buNone/>
            </a:pPr>
            <a:r>
              <a:rPr lang="en-US" b="1" smtClean="0"/>
              <a:t>Prinsip Hukum Bernoulli</a:t>
            </a:r>
          </a:p>
          <a:p>
            <a:r>
              <a:rPr lang="en-US" smtClean="0"/>
              <a:t>Pada </a:t>
            </a:r>
            <a:r>
              <a:rPr lang="en-US" smtClean="0"/>
              <a:t>saat suatu fluida mempunyai kecepatan tinggi, maka tekanannya menjadi rendah; pada saat mempunyai kecepatan rendah maka tekanannya menjadi tinggi.</a:t>
            </a:r>
          </a:p>
          <a:p>
            <a:pPr>
              <a:buNone/>
            </a:pPr>
            <a:r>
              <a:rPr lang="en-US" b="1" smtClean="0"/>
              <a:t>Persamaan Bernoulli</a:t>
            </a:r>
          </a:p>
          <a:p>
            <a:pPr>
              <a:buNone/>
            </a:pPr>
            <a:r>
              <a:rPr lang="en-US" smtClean="0"/>
              <a:t>	P + ½ </a:t>
            </a:r>
            <a:r>
              <a:rPr lang="el-GR" smtClean="0"/>
              <a:t>ρ</a:t>
            </a:r>
            <a:r>
              <a:rPr lang="en-US" smtClean="0"/>
              <a:t>.v</a:t>
            </a:r>
            <a:r>
              <a:rPr lang="en-US" baseline="30000" smtClean="0"/>
              <a:t>2</a:t>
            </a:r>
            <a:r>
              <a:rPr lang="en-US" smtClean="0"/>
              <a:t> +</a:t>
            </a:r>
            <a:r>
              <a:rPr lang="el-GR" smtClean="0"/>
              <a:t> ρ</a:t>
            </a:r>
            <a:r>
              <a:rPr lang="en-US" smtClean="0"/>
              <a:t>.g.y = konstan</a:t>
            </a:r>
          </a:p>
          <a:p>
            <a:pPr>
              <a:buNone/>
            </a:pPr>
            <a:r>
              <a:rPr lang="en-US" smtClean="0"/>
              <a:t>atau:</a:t>
            </a:r>
            <a:br>
              <a:rPr lang="en-US" smtClean="0"/>
            </a:br>
            <a:r>
              <a:rPr lang="en-US" smtClean="0"/>
              <a:t>P</a:t>
            </a:r>
            <a:r>
              <a:rPr lang="en-US" baseline="-25000" smtClean="0"/>
              <a:t>1</a:t>
            </a:r>
            <a:r>
              <a:rPr lang="en-US" smtClean="0"/>
              <a:t> + ½ </a:t>
            </a:r>
            <a:r>
              <a:rPr lang="el-GR" smtClean="0"/>
              <a:t>ρ</a:t>
            </a:r>
            <a:r>
              <a:rPr lang="en-US" smtClean="0"/>
              <a:t>.v</a:t>
            </a:r>
            <a:r>
              <a:rPr lang="en-US" baseline="-25000" smtClean="0"/>
              <a:t>1</a:t>
            </a:r>
            <a:r>
              <a:rPr lang="en-US" baseline="30000" smtClean="0"/>
              <a:t>2</a:t>
            </a:r>
            <a:r>
              <a:rPr lang="en-US" smtClean="0"/>
              <a:t> +</a:t>
            </a:r>
            <a:r>
              <a:rPr lang="el-GR" smtClean="0"/>
              <a:t> ρ</a:t>
            </a:r>
            <a:r>
              <a:rPr lang="en-US" smtClean="0"/>
              <a:t>.g.y</a:t>
            </a:r>
            <a:r>
              <a:rPr lang="en-US" baseline="-25000" smtClean="0"/>
              <a:t>1</a:t>
            </a:r>
            <a:r>
              <a:rPr lang="en-US" smtClean="0"/>
              <a:t> = P</a:t>
            </a:r>
            <a:r>
              <a:rPr lang="en-US" baseline="-25000" smtClean="0"/>
              <a:t>2</a:t>
            </a:r>
            <a:r>
              <a:rPr lang="en-US" smtClean="0"/>
              <a:t> + ½ </a:t>
            </a:r>
            <a:r>
              <a:rPr lang="el-GR" smtClean="0"/>
              <a:t>ρ</a:t>
            </a:r>
            <a:r>
              <a:rPr lang="en-US" smtClean="0"/>
              <a:t>.v</a:t>
            </a:r>
            <a:r>
              <a:rPr lang="en-US" baseline="-25000" smtClean="0"/>
              <a:t>2</a:t>
            </a:r>
            <a:r>
              <a:rPr lang="en-US" baseline="30000" smtClean="0"/>
              <a:t>2</a:t>
            </a:r>
            <a:r>
              <a:rPr lang="en-US" smtClean="0"/>
              <a:t> +</a:t>
            </a:r>
            <a:r>
              <a:rPr lang="el-GR" smtClean="0"/>
              <a:t> ρ</a:t>
            </a:r>
            <a:r>
              <a:rPr lang="en-US" smtClean="0"/>
              <a:t>.g.y</a:t>
            </a:r>
            <a:r>
              <a:rPr lang="en-US" baseline="-25000" smtClean="0"/>
              <a:t>2</a:t>
            </a:r>
            <a:r>
              <a:rPr lang="en-US" smtClean="0"/>
              <a:t> </a:t>
            </a:r>
          </a:p>
          <a:p>
            <a:pPr>
              <a:buNone/>
            </a:pPr>
            <a:r>
              <a:rPr lang="el-GR" smtClean="0"/>
              <a:t>ρ</a:t>
            </a:r>
            <a:r>
              <a:rPr lang="en-US" smtClean="0"/>
              <a:t> = massa jenis cairan</a:t>
            </a:r>
          </a:p>
          <a:p>
            <a:pPr>
              <a:buNone/>
            </a:pPr>
            <a:r>
              <a:rPr lang="en-US" smtClean="0"/>
              <a:t>V = kecepatan aliran</a:t>
            </a:r>
          </a:p>
          <a:p>
            <a:pPr>
              <a:buNone/>
            </a:pPr>
            <a:r>
              <a:rPr lang="en-US" smtClean="0"/>
              <a:t>g = percepatan gravitasi</a:t>
            </a:r>
          </a:p>
          <a:p>
            <a:pPr>
              <a:buNone/>
            </a:pPr>
            <a:r>
              <a:rPr lang="en-US" smtClean="0"/>
              <a:t>y = tinggi titik dari suatu referensi/datum</a:t>
            </a:r>
          </a:p>
          <a:p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2819400"/>
            <a:ext cx="28575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763000" cy="381000"/>
          </a:xfrm>
        </p:spPr>
        <p:txBody>
          <a:bodyPr/>
          <a:lstStyle/>
          <a:p>
            <a:pPr algn="r"/>
            <a:r>
              <a:rPr lang="en-US" sz="1800" i="1" smtClean="0"/>
              <a:t>5. Persamaan Bernoulli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5715000" cy="3124200"/>
          </a:xfrm>
        </p:spPr>
        <p:txBody>
          <a:bodyPr/>
          <a:lstStyle/>
          <a:p>
            <a:pPr marL="0" indent="0">
              <a:buNone/>
            </a:pPr>
            <a:r>
              <a:rPr lang="en-US" b="1" smtClean="0"/>
              <a:t>Contoh Soal</a:t>
            </a:r>
            <a:r>
              <a:rPr lang="en-US" smtClean="0"/>
              <a:t>: Sistem pipa di dalam rumah. Air dipompa dengan tekanan 3atm dan kecepatan 0,5 m/s pada pipa dengan </a:t>
            </a:r>
            <a:r>
              <a:rPr lang="az-Cyrl-AZ" smtClean="0"/>
              <a:t>ф</a:t>
            </a:r>
            <a:r>
              <a:rPr lang="en-US" smtClean="0"/>
              <a:t> 4 cm di atas permukaan tanah. Berapakah kecepatan dan tekanan air di pipa kamar mandi di lantai 2 yang tingginya 5 m dari permukaan tanah? Pipa tidak memiliki cabang.</a:t>
            </a:r>
          </a:p>
          <a:p>
            <a:pPr marL="0" indent="0">
              <a:buNone/>
            </a:pPr>
            <a:endParaRPr lang="en-US" smtClean="0"/>
          </a:p>
          <a:p>
            <a:pPr>
              <a:buNone/>
            </a:pPr>
            <a:endParaRPr lang="en-US" smtClean="0"/>
          </a:p>
          <a:p>
            <a:pPr>
              <a:buNone/>
            </a:pPr>
            <a:endParaRPr lang="en-US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0737" y="990600"/>
            <a:ext cx="3243263" cy="218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04800" y="4038600"/>
            <a:ext cx="86106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smtClean="0">
                <a:solidFill>
                  <a:schemeClr val="bg1"/>
                </a:solidFill>
                <a:latin typeface="+mn-lt"/>
              </a:rPr>
              <a:t>Persamaan kontinuitas</a:t>
            </a:r>
          </a:p>
          <a:p>
            <a:pPr>
              <a:spcAft>
                <a:spcPts val="1200"/>
              </a:spcAft>
            </a:pPr>
            <a:r>
              <a:rPr lang="el-GR" sz="2400" smtClean="0">
                <a:solidFill>
                  <a:schemeClr val="bg1"/>
                </a:solidFill>
              </a:rPr>
              <a:t>ρ</a:t>
            </a:r>
            <a:r>
              <a:rPr lang="en-US" sz="2400" baseline="-25000" smtClean="0">
                <a:solidFill>
                  <a:schemeClr val="bg1"/>
                </a:solidFill>
              </a:rPr>
              <a:t>1</a:t>
            </a:r>
            <a:r>
              <a:rPr lang="en-US" sz="2400" smtClean="0">
                <a:solidFill>
                  <a:schemeClr val="bg1"/>
                </a:solidFill>
              </a:rPr>
              <a:t>.A</a:t>
            </a:r>
            <a:r>
              <a:rPr lang="en-US" sz="2400" baseline="-25000" smtClean="0">
                <a:solidFill>
                  <a:schemeClr val="bg1"/>
                </a:solidFill>
              </a:rPr>
              <a:t>1</a:t>
            </a:r>
            <a:r>
              <a:rPr lang="en-US" sz="2400" smtClean="0">
                <a:solidFill>
                  <a:schemeClr val="bg1"/>
                </a:solidFill>
              </a:rPr>
              <a:t>.v</a:t>
            </a:r>
            <a:r>
              <a:rPr lang="en-US" sz="2400" baseline="-25000" smtClean="0">
                <a:solidFill>
                  <a:schemeClr val="bg1"/>
                </a:solidFill>
              </a:rPr>
              <a:t>1</a:t>
            </a:r>
            <a:r>
              <a:rPr lang="en-US" sz="2400" smtClean="0">
                <a:solidFill>
                  <a:schemeClr val="bg1"/>
                </a:solidFill>
              </a:rPr>
              <a:t> = </a:t>
            </a:r>
            <a:r>
              <a:rPr lang="el-GR" sz="2400" smtClean="0">
                <a:solidFill>
                  <a:schemeClr val="bg1"/>
                </a:solidFill>
              </a:rPr>
              <a:t>ρ</a:t>
            </a:r>
            <a:r>
              <a:rPr lang="en-US" sz="2400" baseline="-25000" smtClean="0">
                <a:solidFill>
                  <a:schemeClr val="bg1"/>
                </a:solidFill>
              </a:rPr>
              <a:t>2</a:t>
            </a:r>
            <a:r>
              <a:rPr lang="en-US" sz="2400" smtClean="0">
                <a:solidFill>
                  <a:schemeClr val="bg1"/>
                </a:solidFill>
              </a:rPr>
              <a:t>.A</a:t>
            </a:r>
            <a:r>
              <a:rPr lang="en-US" sz="2400" baseline="-25000" smtClean="0">
                <a:solidFill>
                  <a:schemeClr val="bg1"/>
                </a:solidFill>
              </a:rPr>
              <a:t>2</a:t>
            </a:r>
            <a:r>
              <a:rPr lang="en-US" sz="2400" smtClean="0">
                <a:solidFill>
                  <a:schemeClr val="bg1"/>
                </a:solidFill>
              </a:rPr>
              <a:t>.v</a:t>
            </a:r>
            <a:r>
              <a:rPr lang="en-US" sz="2400" baseline="-25000" smtClean="0">
                <a:solidFill>
                  <a:schemeClr val="bg1"/>
                </a:solidFill>
              </a:rPr>
              <a:t>2    </a:t>
            </a:r>
            <a:r>
              <a:rPr lang="en-US" sz="2400" smtClean="0">
                <a:solidFill>
                  <a:schemeClr val="bg1"/>
                </a:solidFill>
                <a:latin typeface="+mn-lt"/>
              </a:rPr>
              <a:t>karena fluidanya sama maka </a:t>
            </a:r>
            <a:r>
              <a:rPr lang="el-GR" sz="2400" smtClean="0">
                <a:solidFill>
                  <a:schemeClr val="bg1"/>
                </a:solidFill>
              </a:rPr>
              <a:t>ρ</a:t>
            </a:r>
            <a:r>
              <a:rPr lang="en-US" sz="2400" baseline="-25000" smtClean="0">
                <a:solidFill>
                  <a:schemeClr val="bg1"/>
                </a:solidFill>
              </a:rPr>
              <a:t>1 </a:t>
            </a:r>
            <a:r>
              <a:rPr lang="en-US" sz="2400" smtClean="0">
                <a:solidFill>
                  <a:schemeClr val="bg1"/>
                </a:solidFill>
              </a:rPr>
              <a:t>= </a:t>
            </a:r>
            <a:r>
              <a:rPr lang="el-GR" sz="2400" smtClean="0">
                <a:solidFill>
                  <a:schemeClr val="bg1"/>
                </a:solidFill>
              </a:rPr>
              <a:t>ρ</a:t>
            </a:r>
            <a:r>
              <a:rPr lang="en-US" sz="2400" baseline="-25000" smtClean="0">
                <a:solidFill>
                  <a:schemeClr val="bg1"/>
                </a:solidFill>
              </a:rPr>
              <a:t>2</a:t>
            </a:r>
            <a:r>
              <a:rPr lang="en-US" sz="2400" smtClean="0">
                <a:solidFill>
                  <a:schemeClr val="bg1"/>
                </a:solidFill>
                <a:latin typeface="+mn-lt"/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en-US" sz="2400" smtClean="0">
                <a:solidFill>
                  <a:schemeClr val="bg1"/>
                </a:solidFill>
              </a:rPr>
              <a:t>A</a:t>
            </a:r>
            <a:r>
              <a:rPr lang="en-US" sz="2400" baseline="-25000" smtClean="0">
                <a:solidFill>
                  <a:schemeClr val="bg1"/>
                </a:solidFill>
              </a:rPr>
              <a:t>1</a:t>
            </a:r>
            <a:r>
              <a:rPr lang="en-US" sz="2400" smtClean="0">
                <a:solidFill>
                  <a:schemeClr val="bg1"/>
                </a:solidFill>
              </a:rPr>
              <a:t>.v</a:t>
            </a:r>
            <a:r>
              <a:rPr lang="en-US" sz="2400" baseline="-25000" smtClean="0">
                <a:solidFill>
                  <a:schemeClr val="bg1"/>
                </a:solidFill>
              </a:rPr>
              <a:t>1</a:t>
            </a:r>
            <a:r>
              <a:rPr lang="en-US" sz="2400" smtClean="0">
                <a:solidFill>
                  <a:schemeClr val="bg1"/>
                </a:solidFill>
              </a:rPr>
              <a:t> </a:t>
            </a:r>
            <a:r>
              <a:rPr lang="en-US" sz="2400" smtClean="0">
                <a:solidFill>
                  <a:schemeClr val="bg1"/>
                </a:solidFill>
              </a:rPr>
              <a:t>= </a:t>
            </a:r>
            <a:r>
              <a:rPr lang="en-US" sz="2400" smtClean="0">
                <a:solidFill>
                  <a:schemeClr val="bg1"/>
                </a:solidFill>
              </a:rPr>
              <a:t>A</a:t>
            </a:r>
            <a:r>
              <a:rPr lang="en-US" sz="2400" baseline="-25000" smtClean="0">
                <a:solidFill>
                  <a:schemeClr val="bg1"/>
                </a:solidFill>
              </a:rPr>
              <a:t>2</a:t>
            </a:r>
            <a:r>
              <a:rPr lang="en-US" sz="2400" smtClean="0">
                <a:solidFill>
                  <a:schemeClr val="bg1"/>
                </a:solidFill>
              </a:rPr>
              <a:t>.v</a:t>
            </a:r>
            <a:r>
              <a:rPr lang="en-US" sz="2400" baseline="-25000" smtClean="0">
                <a:solidFill>
                  <a:schemeClr val="bg1"/>
                </a:solidFill>
              </a:rPr>
              <a:t>2    </a:t>
            </a:r>
            <a:r>
              <a:rPr lang="en-US" sz="2400" smtClean="0">
                <a:solidFill>
                  <a:schemeClr val="bg1"/>
                </a:solidFill>
                <a:sym typeface="Wingdings" pitchFamily="2" charset="2"/>
              </a:rPr>
              <a:t>                                                 </a:t>
            </a:r>
            <a:r>
              <a:rPr lang="en-US" sz="2400" smtClean="0">
                <a:solidFill>
                  <a:schemeClr val="bg1"/>
                </a:solidFill>
              </a:rPr>
              <a:t> =1,1834 m/s</a:t>
            </a:r>
            <a:endParaRPr lang="en-US" sz="2400" baseline="-25000" smtClean="0">
              <a:solidFill>
                <a:schemeClr val="bg1"/>
              </a:solidFill>
              <a:latin typeface="+mn-lt"/>
            </a:endParaRPr>
          </a:p>
          <a:p>
            <a:pPr>
              <a:spcAft>
                <a:spcPts val="600"/>
              </a:spcAft>
            </a:pPr>
            <a:endParaRPr lang="en-US" sz="2400" smtClean="0">
              <a:solidFill>
                <a:schemeClr val="bg1"/>
              </a:solidFill>
              <a:latin typeface="+mn-lt"/>
            </a:endParaRPr>
          </a:p>
          <a:p>
            <a:pPr>
              <a:spcAft>
                <a:spcPts val="600"/>
              </a:spcAft>
            </a:pPr>
            <a:r>
              <a:rPr lang="en-US" sz="2400" smtClean="0">
                <a:solidFill>
                  <a:schemeClr val="bg1"/>
                </a:solidFill>
                <a:latin typeface="+mn-lt"/>
              </a:rPr>
              <a:t>Persamaan Bernoulli</a:t>
            </a:r>
          </a:p>
          <a:p>
            <a:pPr>
              <a:spcAft>
                <a:spcPts val="600"/>
              </a:spcAft>
            </a:pPr>
            <a:r>
              <a:rPr lang="en-US" sz="2400" smtClean="0">
                <a:solidFill>
                  <a:schemeClr val="bg1"/>
                </a:solidFill>
              </a:rPr>
              <a:t>P</a:t>
            </a:r>
            <a:r>
              <a:rPr lang="en-US" sz="2400" baseline="-25000" smtClean="0">
                <a:solidFill>
                  <a:schemeClr val="bg1"/>
                </a:solidFill>
              </a:rPr>
              <a:t>A</a:t>
            </a:r>
            <a:r>
              <a:rPr lang="en-US" sz="2400" smtClean="0">
                <a:solidFill>
                  <a:schemeClr val="bg1"/>
                </a:solidFill>
              </a:rPr>
              <a:t> </a:t>
            </a:r>
            <a:r>
              <a:rPr lang="en-US" sz="2400" smtClean="0">
                <a:solidFill>
                  <a:schemeClr val="bg1"/>
                </a:solidFill>
              </a:rPr>
              <a:t>+ ½ </a:t>
            </a:r>
            <a:r>
              <a:rPr lang="el-GR" sz="2400" smtClean="0">
                <a:solidFill>
                  <a:schemeClr val="bg1"/>
                </a:solidFill>
              </a:rPr>
              <a:t>ρ</a:t>
            </a:r>
            <a:r>
              <a:rPr lang="en-US" sz="2400" smtClean="0">
                <a:solidFill>
                  <a:schemeClr val="bg1"/>
                </a:solidFill>
              </a:rPr>
              <a:t>.v</a:t>
            </a:r>
            <a:r>
              <a:rPr lang="en-US" sz="2400" baseline="-25000" smtClean="0">
                <a:solidFill>
                  <a:schemeClr val="bg1"/>
                </a:solidFill>
              </a:rPr>
              <a:t>A</a:t>
            </a:r>
            <a:r>
              <a:rPr lang="en-US" sz="2400" baseline="30000" smtClean="0">
                <a:solidFill>
                  <a:schemeClr val="bg1"/>
                </a:solidFill>
              </a:rPr>
              <a:t>2</a:t>
            </a:r>
            <a:r>
              <a:rPr lang="en-US" sz="2400" smtClean="0">
                <a:solidFill>
                  <a:schemeClr val="bg1"/>
                </a:solidFill>
              </a:rPr>
              <a:t> </a:t>
            </a:r>
            <a:r>
              <a:rPr lang="en-US" sz="2400" smtClean="0">
                <a:solidFill>
                  <a:schemeClr val="bg1"/>
                </a:solidFill>
              </a:rPr>
              <a:t>+</a:t>
            </a:r>
            <a:r>
              <a:rPr lang="el-GR" sz="2400" smtClean="0">
                <a:solidFill>
                  <a:schemeClr val="bg1"/>
                </a:solidFill>
              </a:rPr>
              <a:t> </a:t>
            </a:r>
            <a:r>
              <a:rPr lang="el-GR" sz="2400" smtClean="0">
                <a:solidFill>
                  <a:schemeClr val="bg1"/>
                </a:solidFill>
              </a:rPr>
              <a:t>ρ</a:t>
            </a:r>
            <a:r>
              <a:rPr lang="en-US" sz="2400" smtClean="0">
                <a:solidFill>
                  <a:schemeClr val="bg1"/>
                </a:solidFill>
              </a:rPr>
              <a:t>.g.y</a:t>
            </a:r>
            <a:r>
              <a:rPr lang="en-US" sz="2400" baseline="-25000" smtClean="0">
                <a:solidFill>
                  <a:schemeClr val="bg1"/>
                </a:solidFill>
              </a:rPr>
              <a:t>A</a:t>
            </a:r>
            <a:r>
              <a:rPr lang="en-US" sz="2400" smtClean="0">
                <a:solidFill>
                  <a:schemeClr val="bg1"/>
                </a:solidFill>
              </a:rPr>
              <a:t> </a:t>
            </a:r>
            <a:r>
              <a:rPr lang="en-US" sz="2400" smtClean="0">
                <a:solidFill>
                  <a:schemeClr val="bg1"/>
                </a:solidFill>
              </a:rPr>
              <a:t>= </a:t>
            </a:r>
            <a:r>
              <a:rPr lang="en-US" sz="2400" smtClean="0">
                <a:solidFill>
                  <a:schemeClr val="bg1"/>
                </a:solidFill>
              </a:rPr>
              <a:t>P</a:t>
            </a:r>
            <a:r>
              <a:rPr lang="en-US" sz="2400" baseline="-25000" smtClean="0">
                <a:solidFill>
                  <a:schemeClr val="bg1"/>
                </a:solidFill>
              </a:rPr>
              <a:t>B</a:t>
            </a:r>
            <a:r>
              <a:rPr lang="en-US" sz="2400" smtClean="0">
                <a:solidFill>
                  <a:schemeClr val="bg1"/>
                </a:solidFill>
              </a:rPr>
              <a:t> </a:t>
            </a:r>
            <a:r>
              <a:rPr lang="en-US" sz="2400" smtClean="0">
                <a:solidFill>
                  <a:schemeClr val="bg1"/>
                </a:solidFill>
              </a:rPr>
              <a:t>+ ½ </a:t>
            </a:r>
            <a:r>
              <a:rPr lang="el-GR" sz="2400" smtClean="0">
                <a:solidFill>
                  <a:schemeClr val="bg1"/>
                </a:solidFill>
              </a:rPr>
              <a:t>ρ</a:t>
            </a:r>
            <a:r>
              <a:rPr lang="en-US" sz="2400" smtClean="0">
                <a:solidFill>
                  <a:schemeClr val="bg1"/>
                </a:solidFill>
              </a:rPr>
              <a:t>.v</a:t>
            </a:r>
            <a:r>
              <a:rPr lang="en-US" sz="2400" baseline="-25000" smtClean="0">
                <a:solidFill>
                  <a:schemeClr val="bg1"/>
                </a:solidFill>
              </a:rPr>
              <a:t>B</a:t>
            </a:r>
            <a:r>
              <a:rPr lang="en-US" sz="2400" baseline="30000" smtClean="0">
                <a:solidFill>
                  <a:schemeClr val="bg1"/>
                </a:solidFill>
              </a:rPr>
              <a:t>2</a:t>
            </a:r>
            <a:r>
              <a:rPr lang="en-US" sz="2400" smtClean="0">
                <a:solidFill>
                  <a:schemeClr val="bg1"/>
                </a:solidFill>
              </a:rPr>
              <a:t> </a:t>
            </a:r>
            <a:r>
              <a:rPr lang="en-US" sz="2400" smtClean="0">
                <a:solidFill>
                  <a:schemeClr val="bg1"/>
                </a:solidFill>
              </a:rPr>
              <a:t>+</a:t>
            </a:r>
            <a:r>
              <a:rPr lang="el-GR" sz="2400" smtClean="0">
                <a:solidFill>
                  <a:schemeClr val="bg1"/>
                </a:solidFill>
              </a:rPr>
              <a:t> </a:t>
            </a:r>
            <a:r>
              <a:rPr lang="el-GR" sz="2400" smtClean="0">
                <a:solidFill>
                  <a:schemeClr val="bg1"/>
                </a:solidFill>
              </a:rPr>
              <a:t>ρ</a:t>
            </a:r>
            <a:r>
              <a:rPr lang="en-US" sz="2400" smtClean="0">
                <a:solidFill>
                  <a:schemeClr val="bg1"/>
                </a:solidFill>
              </a:rPr>
              <a:t>.g.y</a:t>
            </a:r>
            <a:r>
              <a:rPr lang="en-US" sz="2400" baseline="-25000" smtClean="0">
                <a:solidFill>
                  <a:schemeClr val="bg1"/>
                </a:solidFill>
              </a:rPr>
              <a:t>B</a:t>
            </a:r>
            <a:endParaRPr lang="en-US" sz="2400" smtClean="0">
              <a:solidFill>
                <a:schemeClr val="bg1"/>
              </a:solidFill>
              <a:latin typeface="+mn-lt"/>
            </a:endParaRPr>
          </a:p>
          <a:p>
            <a:pPr>
              <a:spcAft>
                <a:spcPts val="600"/>
              </a:spcAft>
            </a:pPr>
            <a:endParaRPr lang="en-US" sz="240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2603500" y="4826000"/>
          <a:ext cx="4102100" cy="889000"/>
        </p:xfrm>
        <a:graphic>
          <a:graphicData uri="http://schemas.openxmlformats.org/presentationml/2006/ole">
            <p:oleObj spid="_x0000_s51203" name="Equation" r:id="rId4" imgW="4101840" imgH="8888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763000" cy="381000"/>
          </a:xfrm>
        </p:spPr>
        <p:txBody>
          <a:bodyPr/>
          <a:lstStyle/>
          <a:p>
            <a:pPr algn="r"/>
            <a:r>
              <a:rPr lang="en-US" sz="1800" i="1" smtClean="0"/>
              <a:t>5. Persamaan Bernoulli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638800"/>
          </a:xfrm>
        </p:spPr>
        <p:txBody>
          <a:bodyPr/>
          <a:lstStyle/>
          <a:p>
            <a:pPr marL="0" indent="0">
              <a:buNone/>
            </a:pPr>
            <a:r>
              <a:rPr lang="en-US" smtClean="0"/>
              <a:t>P</a:t>
            </a:r>
            <a:r>
              <a:rPr lang="en-US" baseline="-25000" smtClean="0"/>
              <a:t>B</a:t>
            </a:r>
            <a:r>
              <a:rPr lang="en-US" smtClean="0"/>
              <a:t> = P</a:t>
            </a:r>
            <a:r>
              <a:rPr lang="en-US" baseline="-25000" smtClean="0"/>
              <a:t>A</a:t>
            </a:r>
            <a:r>
              <a:rPr lang="en-US" smtClean="0"/>
              <a:t> </a:t>
            </a:r>
            <a:r>
              <a:rPr lang="en-US" smtClean="0"/>
              <a:t>+ </a:t>
            </a:r>
            <a:r>
              <a:rPr lang="en-US" smtClean="0"/>
              <a:t>½ </a:t>
            </a:r>
            <a:r>
              <a:rPr lang="el-GR" smtClean="0"/>
              <a:t>ρ</a:t>
            </a:r>
            <a:r>
              <a:rPr lang="en-US" smtClean="0"/>
              <a:t>(v</a:t>
            </a:r>
            <a:r>
              <a:rPr lang="en-US" baseline="-25000" smtClean="0"/>
              <a:t>A</a:t>
            </a:r>
            <a:r>
              <a:rPr lang="en-US" baseline="30000" smtClean="0"/>
              <a:t>2</a:t>
            </a:r>
            <a:r>
              <a:rPr lang="en-US" smtClean="0"/>
              <a:t> - v</a:t>
            </a:r>
            <a:r>
              <a:rPr lang="en-US" baseline="-25000" smtClean="0"/>
              <a:t>B</a:t>
            </a:r>
            <a:r>
              <a:rPr lang="en-US" baseline="30000" smtClean="0"/>
              <a:t>2</a:t>
            </a:r>
            <a:r>
              <a:rPr lang="en-US" smtClean="0"/>
              <a:t>)</a:t>
            </a:r>
            <a:r>
              <a:rPr lang="el-GR" smtClean="0"/>
              <a:t> </a:t>
            </a:r>
            <a:r>
              <a:rPr lang="en-US" smtClean="0"/>
              <a:t>+ </a:t>
            </a:r>
            <a:r>
              <a:rPr lang="el-GR" smtClean="0"/>
              <a:t>ρ</a:t>
            </a:r>
            <a:r>
              <a:rPr lang="en-US" smtClean="0"/>
              <a:t>.g (y</a:t>
            </a:r>
            <a:r>
              <a:rPr lang="en-US" baseline="-25000" smtClean="0"/>
              <a:t>A</a:t>
            </a:r>
            <a:r>
              <a:rPr lang="en-US" smtClean="0"/>
              <a:t>- y</a:t>
            </a:r>
            <a:r>
              <a:rPr lang="en-US" baseline="-25000" smtClean="0"/>
              <a:t>B</a:t>
            </a:r>
            <a:r>
              <a:rPr lang="en-US" smtClean="0"/>
              <a:t>) </a:t>
            </a:r>
          </a:p>
          <a:p>
            <a:pPr marL="0" indent="0">
              <a:buNone/>
            </a:pPr>
            <a:r>
              <a:rPr lang="en-US" smtClean="0"/>
              <a:t>P</a:t>
            </a:r>
            <a:r>
              <a:rPr lang="en-US" baseline="-25000" smtClean="0"/>
              <a:t>B</a:t>
            </a:r>
            <a:r>
              <a:rPr lang="en-US" smtClean="0"/>
              <a:t> </a:t>
            </a:r>
            <a:r>
              <a:rPr lang="en-US" smtClean="0"/>
              <a:t>= 3. 10</a:t>
            </a:r>
            <a:r>
              <a:rPr lang="en-US" baseline="30000" smtClean="0"/>
              <a:t>5</a:t>
            </a:r>
            <a:r>
              <a:rPr lang="en-US" smtClean="0"/>
              <a:t> N/m</a:t>
            </a:r>
            <a:r>
              <a:rPr lang="en-US" baseline="30000" smtClean="0"/>
              <a:t>2</a:t>
            </a:r>
            <a:r>
              <a:rPr lang="en-US" smtClean="0"/>
              <a:t> + </a:t>
            </a:r>
            <a:r>
              <a:rPr lang="en-US" smtClean="0"/>
              <a:t> </a:t>
            </a:r>
            <a:r>
              <a:rPr lang="en-US" smtClean="0"/>
              <a:t>½ </a:t>
            </a:r>
            <a:r>
              <a:rPr lang="en-US" smtClean="0"/>
              <a:t> 1000 (0,52</a:t>
            </a:r>
            <a:r>
              <a:rPr lang="en-US" baseline="30000" smtClean="0"/>
              <a:t>2 </a:t>
            </a:r>
            <a:r>
              <a:rPr lang="en-US" smtClean="0"/>
              <a:t>- 1,1834</a:t>
            </a:r>
            <a:r>
              <a:rPr lang="en-US" baseline="30000" smtClean="0"/>
              <a:t>2</a:t>
            </a:r>
            <a:r>
              <a:rPr lang="en-US" smtClean="0"/>
              <a:t>) + 1000. 9,8 (0-5)</a:t>
            </a:r>
          </a:p>
          <a:p>
            <a:pPr marL="0" indent="0">
              <a:buNone/>
            </a:pPr>
            <a:r>
              <a:rPr lang="en-US" smtClean="0"/>
              <a:t>P</a:t>
            </a:r>
            <a:r>
              <a:rPr lang="en-US" baseline="-25000" smtClean="0"/>
              <a:t>B</a:t>
            </a:r>
            <a:r>
              <a:rPr lang="en-US" smtClean="0"/>
              <a:t> </a:t>
            </a:r>
            <a:r>
              <a:rPr lang="en-US" smtClean="0"/>
              <a:t>= </a:t>
            </a:r>
            <a:r>
              <a:rPr lang="en-US" smtClean="0"/>
              <a:t>3. </a:t>
            </a:r>
            <a:r>
              <a:rPr lang="en-US" smtClean="0"/>
              <a:t>10</a:t>
            </a:r>
            <a:r>
              <a:rPr lang="en-US" baseline="30000" smtClean="0"/>
              <a:t>5</a:t>
            </a:r>
            <a:r>
              <a:rPr lang="en-US" smtClean="0"/>
              <a:t> </a:t>
            </a:r>
            <a:r>
              <a:rPr lang="en-US" smtClean="0"/>
              <a:t>– 565,0178 – 49000 = 250434,9822 N/m</a:t>
            </a:r>
            <a:r>
              <a:rPr lang="en-US" baseline="30000" smtClean="0"/>
              <a:t>2</a:t>
            </a:r>
            <a:r>
              <a:rPr lang="en-US" smtClean="0"/>
              <a:t> = 2,5043 atm</a:t>
            </a:r>
          </a:p>
          <a:p>
            <a:pPr marL="0" indent="0">
              <a:buNone/>
            </a:pPr>
            <a:endParaRPr lang="en-US" smtClean="0"/>
          </a:p>
          <a:p>
            <a:pPr marL="0" indent="0">
              <a:buNone/>
            </a:pPr>
            <a:r>
              <a:rPr lang="en-US" b="1" smtClean="0"/>
              <a:t>Penerapan Prinsip Bernoulli</a:t>
            </a:r>
          </a:p>
          <a:p>
            <a:pPr marL="0" indent="0">
              <a:buNone/>
            </a:pPr>
            <a:r>
              <a:rPr lang="en-US" smtClean="0"/>
              <a:t> 1. Teorema Torricelli</a:t>
            </a:r>
          </a:p>
          <a:p>
            <a:pPr marL="0" indent="0">
              <a:buNone/>
            </a:pPr>
            <a:r>
              <a:rPr lang="en-US" smtClean="0"/>
              <a:t>Keadaan: menghitung kecepatan fluida di titik 1</a:t>
            </a:r>
          </a:p>
          <a:p>
            <a:pPr marL="0" indent="0">
              <a:buNone/>
            </a:pPr>
            <a:r>
              <a:rPr lang="en-US" smtClean="0"/>
              <a:t>Titik 2: permukaan fluida.</a:t>
            </a:r>
          </a:p>
          <a:p>
            <a:pPr marL="0" indent="0">
              <a:buNone/>
            </a:pPr>
            <a:r>
              <a:rPr lang="en-US" smtClean="0"/>
              <a:t>Persamaan Bernoulli: </a:t>
            </a:r>
            <a:r>
              <a:rPr lang="en-US" smtClean="0"/>
              <a:t>P</a:t>
            </a:r>
            <a:r>
              <a:rPr lang="en-US" baseline="-25000" smtClean="0"/>
              <a:t>1</a:t>
            </a:r>
            <a:r>
              <a:rPr lang="en-US" smtClean="0"/>
              <a:t> + ½ </a:t>
            </a:r>
            <a:r>
              <a:rPr lang="el-GR" smtClean="0"/>
              <a:t>ρ</a:t>
            </a:r>
            <a:r>
              <a:rPr lang="en-US" smtClean="0"/>
              <a:t>.v</a:t>
            </a:r>
            <a:r>
              <a:rPr lang="en-US" baseline="-25000" smtClean="0"/>
              <a:t>1</a:t>
            </a:r>
            <a:r>
              <a:rPr lang="en-US" baseline="30000" smtClean="0"/>
              <a:t>2</a:t>
            </a:r>
            <a:r>
              <a:rPr lang="en-US" smtClean="0"/>
              <a:t> +</a:t>
            </a:r>
            <a:r>
              <a:rPr lang="el-GR" smtClean="0"/>
              <a:t> ρ</a:t>
            </a:r>
            <a:r>
              <a:rPr lang="en-US" smtClean="0"/>
              <a:t>.g.y</a:t>
            </a:r>
            <a:r>
              <a:rPr lang="en-US" baseline="-25000" smtClean="0"/>
              <a:t>1</a:t>
            </a:r>
            <a:r>
              <a:rPr lang="en-US" smtClean="0"/>
              <a:t> = P</a:t>
            </a:r>
            <a:r>
              <a:rPr lang="en-US" baseline="-25000" smtClean="0"/>
              <a:t>2</a:t>
            </a:r>
            <a:r>
              <a:rPr lang="en-US" smtClean="0"/>
              <a:t> + ½ </a:t>
            </a:r>
            <a:r>
              <a:rPr lang="el-GR" smtClean="0"/>
              <a:t>ρ</a:t>
            </a:r>
            <a:r>
              <a:rPr lang="en-US" smtClean="0"/>
              <a:t>.v</a:t>
            </a:r>
            <a:r>
              <a:rPr lang="en-US" baseline="-25000" smtClean="0"/>
              <a:t>2</a:t>
            </a:r>
            <a:r>
              <a:rPr lang="en-US" baseline="30000" smtClean="0"/>
              <a:t>2</a:t>
            </a:r>
            <a:r>
              <a:rPr lang="en-US" smtClean="0"/>
              <a:t> +</a:t>
            </a:r>
            <a:r>
              <a:rPr lang="el-GR" smtClean="0"/>
              <a:t> ρ</a:t>
            </a:r>
            <a:r>
              <a:rPr lang="en-US" smtClean="0"/>
              <a:t>.g.y</a:t>
            </a:r>
            <a:r>
              <a:rPr lang="en-US" baseline="-25000" smtClean="0"/>
              <a:t>2</a:t>
            </a:r>
            <a:r>
              <a:rPr lang="en-US" smtClean="0"/>
              <a:t> </a:t>
            </a:r>
            <a:endParaRPr lang="en-US" smtClean="0"/>
          </a:p>
          <a:p>
            <a:pPr marL="0" indent="0">
              <a:buNone/>
            </a:pPr>
            <a:r>
              <a:rPr lang="en-US" smtClean="0"/>
              <a:t>P</a:t>
            </a:r>
            <a:r>
              <a:rPr lang="en-US" baseline="-25000" smtClean="0"/>
              <a:t>1</a:t>
            </a:r>
            <a:r>
              <a:rPr lang="en-US" smtClean="0"/>
              <a:t> </a:t>
            </a:r>
            <a:r>
              <a:rPr lang="en-US" smtClean="0"/>
              <a:t>= </a:t>
            </a:r>
            <a:r>
              <a:rPr lang="en-US" smtClean="0"/>
              <a:t>P</a:t>
            </a:r>
            <a:r>
              <a:rPr lang="en-US" baseline="-25000" smtClean="0"/>
              <a:t>2</a:t>
            </a:r>
            <a:r>
              <a:rPr lang="en-US" smtClean="0"/>
              <a:t> </a:t>
            </a:r>
            <a:r>
              <a:rPr lang="en-US" smtClean="0"/>
              <a:t>= tekanan atmosphere; </a:t>
            </a:r>
          </a:p>
          <a:p>
            <a:pPr marL="0" indent="0">
              <a:buNone/>
            </a:pPr>
            <a:r>
              <a:rPr lang="en-US" smtClean="0"/>
              <a:t>kecepatan fluida di permukaan sangat kecil, dapat dianggap = 0</a:t>
            </a:r>
          </a:p>
          <a:p>
            <a:pPr marL="0" indent="0">
              <a:buNone/>
            </a:pPr>
            <a:r>
              <a:rPr lang="en-US" smtClean="0"/>
              <a:t>P</a:t>
            </a:r>
            <a:r>
              <a:rPr lang="en-US" baseline="-25000" smtClean="0"/>
              <a:t>1</a:t>
            </a:r>
            <a:r>
              <a:rPr lang="en-US" smtClean="0"/>
              <a:t> + ½ </a:t>
            </a:r>
            <a:r>
              <a:rPr lang="el-GR" smtClean="0"/>
              <a:t>ρ</a:t>
            </a:r>
            <a:r>
              <a:rPr lang="en-US" smtClean="0"/>
              <a:t>.v</a:t>
            </a:r>
            <a:r>
              <a:rPr lang="en-US" baseline="-25000" smtClean="0"/>
              <a:t>1</a:t>
            </a:r>
            <a:r>
              <a:rPr lang="en-US" baseline="30000" smtClean="0"/>
              <a:t>2</a:t>
            </a:r>
            <a:r>
              <a:rPr lang="en-US" smtClean="0"/>
              <a:t> +</a:t>
            </a:r>
            <a:r>
              <a:rPr lang="el-GR" smtClean="0"/>
              <a:t> ρ</a:t>
            </a:r>
            <a:r>
              <a:rPr lang="en-US" smtClean="0"/>
              <a:t>.g.y</a:t>
            </a:r>
            <a:r>
              <a:rPr lang="en-US" baseline="-25000" smtClean="0"/>
              <a:t>1</a:t>
            </a:r>
            <a:r>
              <a:rPr lang="en-US" smtClean="0"/>
              <a:t> </a:t>
            </a:r>
            <a:r>
              <a:rPr lang="en-US" smtClean="0"/>
              <a:t>= </a:t>
            </a:r>
            <a:r>
              <a:rPr lang="en-US" smtClean="0"/>
              <a:t>P</a:t>
            </a:r>
            <a:r>
              <a:rPr lang="en-US" baseline="-25000" smtClean="0"/>
              <a:t>2</a:t>
            </a:r>
            <a:r>
              <a:rPr lang="en-US" smtClean="0"/>
              <a:t> + 0 </a:t>
            </a:r>
            <a:r>
              <a:rPr lang="en-US" smtClean="0"/>
              <a:t>+</a:t>
            </a:r>
            <a:r>
              <a:rPr lang="el-GR" smtClean="0"/>
              <a:t> ρ</a:t>
            </a:r>
            <a:r>
              <a:rPr lang="en-US" smtClean="0"/>
              <a:t>.g.y</a:t>
            </a:r>
            <a:r>
              <a:rPr lang="en-US" baseline="-25000" smtClean="0"/>
              <a:t>2</a:t>
            </a:r>
            <a:r>
              <a:rPr lang="en-US" smtClean="0"/>
              <a:t> </a:t>
            </a:r>
            <a:endParaRPr lang="en-US" smtClean="0"/>
          </a:p>
          <a:p>
            <a:pPr marL="0" indent="0">
              <a:buNone/>
            </a:pPr>
            <a:r>
              <a:rPr lang="en-US" smtClean="0"/>
              <a:t>½ v</a:t>
            </a:r>
            <a:r>
              <a:rPr lang="en-US" baseline="-25000" smtClean="0"/>
              <a:t>1</a:t>
            </a:r>
            <a:r>
              <a:rPr lang="en-US" baseline="30000" smtClean="0"/>
              <a:t>2</a:t>
            </a:r>
            <a:r>
              <a:rPr lang="en-US" smtClean="0"/>
              <a:t> </a:t>
            </a:r>
            <a:r>
              <a:rPr lang="en-US" smtClean="0"/>
              <a:t>+</a:t>
            </a:r>
            <a:r>
              <a:rPr lang="el-GR" smtClean="0"/>
              <a:t> </a:t>
            </a:r>
            <a:r>
              <a:rPr lang="en-US" smtClean="0"/>
              <a:t>g.y</a:t>
            </a:r>
            <a:r>
              <a:rPr lang="en-US" baseline="-25000" smtClean="0"/>
              <a:t>1</a:t>
            </a:r>
            <a:r>
              <a:rPr lang="en-US" smtClean="0"/>
              <a:t> </a:t>
            </a:r>
            <a:r>
              <a:rPr lang="en-US" smtClean="0"/>
              <a:t>= </a:t>
            </a:r>
            <a:r>
              <a:rPr lang="en-US" smtClean="0"/>
              <a:t> g.y</a:t>
            </a:r>
            <a:r>
              <a:rPr lang="en-US" baseline="-25000" smtClean="0"/>
              <a:t>2</a:t>
            </a:r>
            <a:r>
              <a:rPr lang="en-US" smtClean="0"/>
              <a:t>  </a:t>
            </a:r>
            <a:r>
              <a:rPr lang="en-US" smtClean="0">
                <a:sym typeface="Wingdings" pitchFamily="2" charset="2"/>
              </a:rPr>
              <a:t>    </a:t>
            </a:r>
            <a:r>
              <a:rPr lang="en-US" smtClean="0"/>
              <a:t>v</a:t>
            </a:r>
            <a:r>
              <a:rPr lang="en-US" baseline="-25000" smtClean="0"/>
              <a:t>1</a:t>
            </a:r>
            <a:r>
              <a:rPr lang="en-US" baseline="30000" smtClean="0"/>
              <a:t> </a:t>
            </a:r>
            <a:r>
              <a:rPr lang="en-US" smtClean="0"/>
              <a:t>=                            Teorema Torricelli</a:t>
            </a:r>
            <a:endParaRPr lang="en-US" smtClean="0"/>
          </a:p>
          <a:p>
            <a:pPr marL="0" indent="0">
              <a:buNone/>
            </a:pPr>
            <a:endParaRPr lang="en-US" smtClean="0"/>
          </a:p>
          <a:p>
            <a:pPr marL="0" indent="0">
              <a:buNone/>
            </a:pPr>
            <a:endParaRPr lang="en-US" smtClean="0"/>
          </a:p>
          <a:p>
            <a:pPr marL="0" indent="0">
              <a:buNone/>
            </a:pPr>
            <a:endParaRPr lang="en-US" smtClean="0"/>
          </a:p>
          <a:p>
            <a:pPr marL="0" indent="0">
              <a:buNone/>
            </a:pPr>
            <a:endParaRPr lang="en-US" smtClean="0"/>
          </a:p>
          <a:p>
            <a:pPr marL="0" indent="0">
              <a:buNone/>
            </a:pPr>
            <a:endParaRPr lang="en-US"/>
          </a:p>
        </p:txBody>
      </p:sp>
      <p:pic>
        <p:nvPicPr>
          <p:cNvPr id="5222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2190296"/>
            <a:ext cx="2166938" cy="215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Connector 5"/>
          <p:cNvCxnSpPr/>
          <p:nvPr/>
        </p:nvCxnSpPr>
        <p:spPr>
          <a:xfrm flipV="1">
            <a:off x="228600" y="5867400"/>
            <a:ext cx="365760" cy="2286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2895600" y="5867400"/>
            <a:ext cx="365760" cy="2286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1066800" y="5867400"/>
            <a:ext cx="228600" cy="2286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1905000" y="5867400"/>
            <a:ext cx="228600" cy="2286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3886200" y="5867400"/>
            <a:ext cx="228600" cy="2286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3657600" y="6172200"/>
          <a:ext cx="1549400" cy="406400"/>
        </p:xfrm>
        <a:graphic>
          <a:graphicData uri="http://schemas.openxmlformats.org/presentationml/2006/ole">
            <p:oleObj spid="_x0000_s52226" name="Equation" r:id="rId4" imgW="1549080" imgH="4060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763000" cy="381000"/>
          </a:xfrm>
        </p:spPr>
        <p:txBody>
          <a:bodyPr/>
          <a:lstStyle/>
          <a:p>
            <a:pPr algn="r"/>
            <a:r>
              <a:rPr lang="en-US" sz="1800" i="1" smtClean="0"/>
              <a:t>5. Persamaan Bernoulli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638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86200" y="4876800"/>
            <a:ext cx="1219200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mtClean="0"/>
              <a:t> </a:t>
            </a:r>
          </a:p>
          <a:p>
            <a:r>
              <a:rPr lang="en-US" smtClean="0"/>
              <a:t> </a:t>
            </a:r>
          </a:p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1. Massa Jenis dan Berat Jenis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3 Jenis fase zat:</a:t>
            </a:r>
          </a:p>
          <a:p>
            <a:pPr lvl="1"/>
            <a:r>
              <a:rPr lang="en-US" smtClean="0"/>
              <a:t>Padat : bentuk dan ukuran/volume relatif tetap</a:t>
            </a:r>
          </a:p>
          <a:p>
            <a:pPr lvl="1"/>
            <a:r>
              <a:rPr lang="en-US" smtClean="0"/>
              <a:t>Cair: bentuk mengikuti tempatnya, volume relatif tetap</a:t>
            </a:r>
          </a:p>
          <a:p>
            <a:pPr lvl="1"/>
            <a:r>
              <a:rPr lang="en-US" smtClean="0"/>
              <a:t>Gas: bentuk dan volume berubah-ubah mengikuti tempatnya</a:t>
            </a:r>
          </a:p>
          <a:p>
            <a:pPr marL="457200" lvl="1" indent="0">
              <a:buNone/>
            </a:pPr>
            <a:r>
              <a:rPr lang="en-US" b="1" smtClean="0"/>
              <a:t>Catatan</a:t>
            </a:r>
            <a:r>
              <a:rPr lang="en-US" smtClean="0"/>
              <a:t>: sebenarnya ada bentuk zat yang lain, misalnya : plasma (elektron dilepaskan dari intinya), kristal (dalam TV, monitor, kalkulator, arloji digital, dlsb)</a:t>
            </a:r>
          </a:p>
          <a:p>
            <a:pPr marL="347663" indent="-290513"/>
            <a:r>
              <a:rPr lang="en-US" smtClean="0"/>
              <a:t>Fluida: kumpulan molekul yang ikatan di antaranya lemah sehingga mudah berubah bentuk. Fluida meliputi zat cair dan gas.</a:t>
            </a:r>
          </a:p>
          <a:p>
            <a:pPr marL="347663" indent="-290513"/>
            <a:endParaRPr lang="en-US" smtClean="0"/>
          </a:p>
          <a:p>
            <a:pPr indent="-285750"/>
            <a:r>
              <a:rPr lang="en-US" b="1" smtClean="0"/>
              <a:t>Massa Jenis </a:t>
            </a:r>
            <a:r>
              <a:rPr lang="en-US" smtClean="0"/>
              <a:t>(= </a:t>
            </a:r>
            <a:r>
              <a:rPr lang="el-GR" smtClean="0"/>
              <a:t>ρ</a:t>
            </a:r>
            <a:r>
              <a:rPr lang="en-US" smtClean="0"/>
              <a:t> /rho)</a:t>
            </a:r>
          </a:p>
          <a:p>
            <a:pPr indent="-285750">
              <a:buNone/>
            </a:pPr>
            <a:r>
              <a:rPr lang="en-US" smtClean="0"/>
              <a:t>	massa per satuan volume</a:t>
            </a:r>
          </a:p>
          <a:p>
            <a:pPr indent="-285750">
              <a:buNone/>
            </a:pPr>
            <a:r>
              <a:rPr lang="en-US" smtClean="0"/>
              <a:t>	Satuan: kg/m</a:t>
            </a:r>
            <a:r>
              <a:rPr lang="en-US" baseline="30000" smtClean="0"/>
              <a:t>3</a:t>
            </a:r>
          </a:p>
          <a:p>
            <a:pPr lvl="1">
              <a:buNone/>
            </a:pPr>
            <a:endParaRPr lang="en-US" smtClean="0"/>
          </a:p>
          <a:p>
            <a:pPr indent="-285750">
              <a:buNone/>
            </a:pPr>
            <a:endParaRPr lang="en-US" smtClean="0"/>
          </a:p>
          <a:p>
            <a:pPr marL="457200" lvl="1" indent="0">
              <a:buNone/>
            </a:pPr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038600" y="5003800"/>
          <a:ext cx="723900" cy="711200"/>
        </p:xfrm>
        <a:graphic>
          <a:graphicData uri="http://schemas.openxmlformats.org/presentationml/2006/ole">
            <p:oleObj spid="_x0000_s1026" name="Equation" r:id="rId3" imgW="723600" imgH="7110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381000"/>
          </a:xfrm>
        </p:spPr>
        <p:txBody>
          <a:bodyPr/>
          <a:lstStyle/>
          <a:p>
            <a:pPr algn="r"/>
            <a:r>
              <a:rPr lang="en-US" sz="1800" i="1" smtClean="0"/>
              <a:t>1. Massa Jenis dan Berat Jenis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5486400"/>
          </a:xfrm>
        </p:spPr>
        <p:txBody>
          <a:bodyPr/>
          <a:lstStyle/>
          <a:p>
            <a:r>
              <a:rPr lang="en-US" smtClean="0"/>
              <a:t>Beberapa Massa Jenis pada suhu 0</a:t>
            </a:r>
            <a:r>
              <a:rPr lang="en-US" baseline="30000" smtClean="0"/>
              <a:t>o</a:t>
            </a:r>
            <a:r>
              <a:rPr lang="en-US" smtClean="0"/>
              <a:t>C dan tekanan 1atm</a:t>
            </a:r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219200" y="1447800"/>
          <a:ext cx="7543800" cy="5334000"/>
        </p:xfrm>
        <a:graphic>
          <a:graphicData uri="http://schemas.openxmlformats.org/drawingml/2006/table">
            <a:tbl>
              <a:tblPr/>
              <a:tblGrid>
                <a:gridCol w="1447800"/>
                <a:gridCol w="304800"/>
                <a:gridCol w="1752600"/>
                <a:gridCol w="152400"/>
                <a:gridCol w="1828800"/>
                <a:gridCol w="304800"/>
                <a:gridCol w="1752600"/>
              </a:tblGrid>
              <a:tr h="381000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US" sz="2200" b="1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Zat Padat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000" marR="9000" marT="9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US" sz="2200" b="1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Zat Cair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Kayu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0,3 – 0,9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000" marR="9000" marT="9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Bensin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0,68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Es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0,917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000" marR="9000" marT="9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Alkohol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0,79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Tulang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1,7 – 2.0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000" marR="9000" marT="9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Air (4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o</a:t>
                      </a:r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 C)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1,00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Beton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2,3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000" marR="9000" marT="9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Air Laut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1,025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Gelas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2,4 – 2,8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000" marR="9000" marT="9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Darah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1,05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Granit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2,7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000" marR="9000" marT="9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Air raksa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13,6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Aluminium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2,70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000" marR="9000" marT="9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1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Zat Gas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Besi &amp; Baja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7,8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000" marR="9000" marT="9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Udara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1,293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Tembaga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8,9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000" marR="9000" marT="9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Hidrogen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0,08994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Timah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11,3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000" marR="9000" marT="9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Helium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0,1786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Emas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19,3 x 10</a:t>
                      </a:r>
                      <a:r>
                        <a:rPr lang="en-US" sz="2200" b="0" i="0" u="none" strike="noStrike" baseline="30000">
                          <a:solidFill>
                            <a:srgbClr val="333333"/>
                          </a:solidFill>
                          <a:latin typeface="+mn-lt"/>
                        </a:rPr>
                        <a:t>3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000" marR="9000" marT="9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Uap </a:t>
                      </a:r>
                      <a:r>
                        <a:rPr lang="en-US" sz="2200" b="0" i="0" u="none" strike="noStrike" smtClean="0">
                          <a:solidFill>
                            <a:srgbClr val="333333"/>
                          </a:solidFill>
                          <a:latin typeface="+mn-lt"/>
                        </a:rPr>
                        <a:t>air(100</a:t>
                      </a:r>
                      <a:r>
                        <a:rPr lang="en-US" sz="2200" b="0" i="0" u="none" strike="noStrike" baseline="30000" smtClean="0">
                          <a:solidFill>
                            <a:srgbClr val="333333"/>
                          </a:solidFill>
                          <a:latin typeface="+mn-lt"/>
                        </a:rPr>
                        <a:t>o</a:t>
                      </a:r>
                      <a:r>
                        <a:rPr lang="en-US" sz="2200" b="0" i="0" u="none" strike="noStrike" smtClean="0">
                          <a:solidFill>
                            <a:srgbClr val="333333"/>
                          </a:solidFill>
                          <a:latin typeface="+mn-lt"/>
                        </a:rPr>
                        <a:t>C</a:t>
                      </a:r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)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0,598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000" marR="9000" marT="9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000" marR="9000" marT="9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000" marR="9000" marT="9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000" marR="9000" marT="9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CO</a:t>
                      </a:r>
                      <a:r>
                        <a:rPr lang="en-US" sz="2200" b="0" i="0" u="none" strike="noStrike" baseline="-25000">
                          <a:solidFill>
                            <a:srgbClr val="333333"/>
                          </a:solidFill>
                          <a:latin typeface="+mn-lt"/>
                        </a:rPr>
                        <a:t>2</a:t>
                      </a:r>
                      <a:endParaRPr lang="en-US" sz="2200" b="0" i="0" u="none" strike="noStrike">
                        <a:solidFill>
                          <a:srgbClr val="333333"/>
                        </a:solidFill>
                        <a:latin typeface="+mn-lt"/>
                      </a:endParaRP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=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0" i="0" u="none" strike="noStrike">
                          <a:solidFill>
                            <a:srgbClr val="333333"/>
                          </a:solidFill>
                          <a:latin typeface="+mn-lt"/>
                        </a:rPr>
                        <a:t>1,98</a:t>
                      </a:r>
                    </a:p>
                  </a:txBody>
                  <a:tcPr marL="9000" marR="9000" marT="900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457200"/>
          </a:xfrm>
        </p:spPr>
        <p:txBody>
          <a:bodyPr/>
          <a:lstStyle/>
          <a:p>
            <a:pPr algn="r"/>
            <a:r>
              <a:rPr lang="en-US" sz="1800" i="1" smtClean="0"/>
              <a:t>1. Massa Jenis dan Berat Jenis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763000" cy="5486400"/>
          </a:xfrm>
        </p:spPr>
        <p:txBody>
          <a:bodyPr/>
          <a:lstStyle/>
          <a:p>
            <a:r>
              <a:rPr lang="en-US" i="1" smtClean="0"/>
              <a:t>Specific Gravity </a:t>
            </a:r>
            <a:r>
              <a:rPr lang="en-US" smtClean="0"/>
              <a:t>(SG) = </a:t>
            </a:r>
            <a:r>
              <a:rPr lang="en-US" b="1" smtClean="0"/>
              <a:t>Berat Jenis</a:t>
            </a:r>
          </a:p>
          <a:p>
            <a:pPr lvl="1"/>
            <a:r>
              <a:rPr lang="en-US" smtClean="0"/>
              <a:t>Perbandingan massa jenis zat cair terhadap massa jenis air pada suhu 4</a:t>
            </a:r>
            <a:r>
              <a:rPr lang="en-US" baseline="30000" smtClean="0"/>
              <a:t>o</a:t>
            </a:r>
            <a:r>
              <a:rPr lang="en-US" smtClean="0"/>
              <a:t>C (</a:t>
            </a:r>
            <a:r>
              <a:rPr lang="el-GR" smtClean="0"/>
              <a:t>ρ</a:t>
            </a:r>
            <a:r>
              <a:rPr lang="en-US" baseline="-25000" smtClean="0"/>
              <a:t>air</a:t>
            </a:r>
            <a:r>
              <a:rPr lang="en-US" smtClean="0"/>
              <a:t>= 1000 kg/m</a:t>
            </a:r>
            <a:r>
              <a:rPr lang="en-US" baseline="30000" smtClean="0"/>
              <a:t>3</a:t>
            </a:r>
            <a:r>
              <a:rPr lang="en-US" smtClean="0"/>
              <a:t>)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763000" cy="609600"/>
          </a:xfrm>
        </p:spPr>
        <p:txBody>
          <a:bodyPr/>
          <a:lstStyle/>
          <a:p>
            <a:r>
              <a:rPr lang="en-US" smtClean="0"/>
              <a:t>2. Tekanan atmosfer dan tekanan ukur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763000" cy="54102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mtClean="0"/>
              <a:t>Tekanan (=P)</a:t>
            </a:r>
          </a:p>
          <a:p>
            <a:pPr lvl="1">
              <a:spcBef>
                <a:spcPts val="0"/>
              </a:spcBef>
            </a:pPr>
            <a:r>
              <a:rPr lang="en-US" sz="2400" smtClean="0"/>
              <a:t>Tekanan = besar gaya per satuan luas</a:t>
            </a:r>
          </a:p>
          <a:p>
            <a:pPr lvl="1">
              <a:spcBef>
                <a:spcPts val="0"/>
              </a:spcBef>
              <a:buNone/>
            </a:pPr>
            <a:r>
              <a:rPr lang="en-US" sz="2400" smtClean="0"/>
              <a:t>	P = F/A</a:t>
            </a:r>
          </a:p>
          <a:p>
            <a:pPr lvl="1">
              <a:spcBef>
                <a:spcPts val="0"/>
              </a:spcBef>
              <a:buNone/>
            </a:pPr>
            <a:r>
              <a:rPr lang="en-US" sz="2400" smtClean="0"/>
              <a:t>		F = gaya yang tegak lurus dengan suatu luasan A</a:t>
            </a:r>
          </a:p>
          <a:p>
            <a:pPr lvl="1">
              <a:spcBef>
                <a:spcPts val="0"/>
              </a:spcBef>
              <a:buNone/>
            </a:pPr>
            <a:r>
              <a:rPr lang="en-US" sz="2400" smtClean="0"/>
              <a:t>		Satuan: N/m</a:t>
            </a:r>
            <a:r>
              <a:rPr lang="en-US" sz="2400" baseline="30000" smtClean="0"/>
              <a:t>2</a:t>
            </a:r>
            <a:r>
              <a:rPr lang="en-US" sz="2400" smtClean="0"/>
              <a:t> = Pascal (Pa)</a:t>
            </a:r>
          </a:p>
          <a:p>
            <a:pPr>
              <a:spcBef>
                <a:spcPts val="0"/>
              </a:spcBef>
            </a:pPr>
            <a:r>
              <a:rPr lang="en-US" smtClean="0"/>
              <a:t>Soal: Satu orang beratnya 60 kg. Luas 2 telapak kakinya = 500 cm</a:t>
            </a:r>
            <a:r>
              <a:rPr lang="en-US" baseline="30000" smtClean="0"/>
              <a:t>2</a:t>
            </a:r>
            <a:r>
              <a:rPr lang="en-US" smtClean="0"/>
              <a:t>. Berapa tekanan 2 telapak kaki pada lantai? Apabila orang tersebut berdiri dengan 1 kaki, berapa tekanan telapak kaki pada lantai?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2400" smtClean="0"/>
              <a:t>P = F/ A = m.g / A = 60. 9,8 / 0,05 m</a:t>
            </a:r>
            <a:r>
              <a:rPr lang="en-US" sz="2400" baseline="30000" smtClean="0"/>
              <a:t>2</a:t>
            </a:r>
            <a:r>
              <a:rPr lang="en-US" sz="2400" smtClean="0"/>
              <a:t> =  11.760 N/m</a:t>
            </a:r>
            <a:r>
              <a:rPr lang="en-US" sz="2400" baseline="30000" smtClean="0"/>
              <a:t>2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2400" smtClean="0"/>
              <a:t>Dengan satu kaki: P = m.g / ½ A = 60. 9,8 / 0,025 m</a:t>
            </a:r>
            <a:r>
              <a:rPr lang="en-US" sz="2400" baseline="30000" smtClean="0"/>
              <a:t>2</a:t>
            </a:r>
            <a:r>
              <a:rPr lang="en-US" sz="2400" smtClean="0"/>
              <a:t> =  23.520 N/m</a:t>
            </a:r>
            <a:r>
              <a:rPr lang="en-US" sz="2400" baseline="30000" smtClean="0"/>
              <a:t>2</a:t>
            </a:r>
            <a:endParaRPr lang="en-US" sz="2400" smtClean="0"/>
          </a:p>
          <a:p>
            <a:pPr>
              <a:spcBef>
                <a:spcPts val="0"/>
              </a:spcBef>
            </a:pPr>
            <a:endParaRPr lang="en-US" smtClean="0"/>
          </a:p>
          <a:p>
            <a:pPr>
              <a:spcBef>
                <a:spcPts val="0"/>
              </a:spcBef>
            </a:pPr>
            <a:r>
              <a:rPr lang="en-US" smtClean="0"/>
              <a:t>Tekanan dalam cairan karena cairan itu sendiri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	P = F/A = m.g/A = </a:t>
            </a:r>
            <a:r>
              <a:rPr lang="el-GR" smtClean="0"/>
              <a:t>ρ</a:t>
            </a:r>
            <a:r>
              <a:rPr lang="en-US" smtClean="0"/>
              <a:t>. V.g/A = </a:t>
            </a:r>
            <a:r>
              <a:rPr lang="el-GR" smtClean="0"/>
              <a:t>ρ</a:t>
            </a:r>
            <a:r>
              <a:rPr lang="en-US" smtClean="0"/>
              <a:t>. A.h.g/A = </a:t>
            </a:r>
            <a:r>
              <a:rPr lang="el-GR" smtClean="0"/>
              <a:t>ρ</a:t>
            </a:r>
            <a:r>
              <a:rPr lang="en-US" smtClean="0"/>
              <a:t>.g.h</a:t>
            </a:r>
          </a:p>
          <a:p>
            <a:pPr lvl="1">
              <a:spcBef>
                <a:spcPts val="0"/>
              </a:spcBef>
              <a:buNone/>
            </a:pPr>
            <a:endParaRPr lang="en-US" smtClean="0"/>
          </a:p>
          <a:p>
            <a:pPr lvl="1">
              <a:spcBef>
                <a:spcPts val="0"/>
              </a:spcBef>
              <a:buNone/>
            </a:pP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	h = ketinggian cairan</a:t>
            </a:r>
            <a:endParaRPr 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4961378"/>
            <a:ext cx="2057400" cy="1820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59785" y="6015335"/>
            <a:ext cx="1421415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smtClean="0">
                <a:solidFill>
                  <a:schemeClr val="bg1"/>
                </a:solidFill>
              </a:rPr>
              <a:t>P = </a:t>
            </a:r>
            <a:r>
              <a:rPr lang="el-GR" sz="2400" smtClean="0">
                <a:solidFill>
                  <a:schemeClr val="bg1"/>
                </a:solidFill>
              </a:rPr>
              <a:t>ρ</a:t>
            </a:r>
            <a:r>
              <a:rPr lang="en-US" sz="2400" smtClean="0">
                <a:solidFill>
                  <a:schemeClr val="bg1"/>
                </a:solidFill>
              </a:rPr>
              <a:t>.g.h</a:t>
            </a:r>
            <a:endParaRPr 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763000" cy="457200"/>
          </a:xfrm>
        </p:spPr>
        <p:txBody>
          <a:bodyPr/>
          <a:lstStyle/>
          <a:p>
            <a:pPr algn="r"/>
            <a:r>
              <a:rPr lang="en-US" sz="1800" i="1" smtClean="0"/>
              <a:t>2. Tekanan atmosfer dan tekanan ukur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5257800" cy="3200400"/>
          </a:xfrm>
        </p:spPr>
        <p:txBody>
          <a:bodyPr wrap="square" rIns="91440"/>
          <a:lstStyle/>
          <a:p>
            <a:pPr marL="0" indent="0">
              <a:buNone/>
            </a:pPr>
            <a:r>
              <a:rPr lang="en-US" smtClean="0"/>
              <a:t>Soal: Permukaan air dalam tangki air adalah 30 m di atas keran air dalam dapur sebuah rumah. Berapakah perbedaan tekanan air antara permukaan air dalam tangki dan pada keran air?</a:t>
            </a:r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838200"/>
            <a:ext cx="3520125" cy="268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28600" y="3124200"/>
            <a:ext cx="8915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P =</a:t>
            </a:r>
            <a:r>
              <a:rPr kumimoji="0" lang="el-GR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ρ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.g.h = 1. 10</a:t>
            </a:r>
            <a:r>
              <a:rPr kumimoji="0" lang="en-US" sz="2400" b="0" i="0" u="none" strike="noStrike" kern="1200" cap="none" spc="0" normalizeH="0" baseline="30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3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. 9,8. 30 = 294000 N/m</a:t>
            </a:r>
            <a:r>
              <a:rPr kumimoji="0" lang="en-US" sz="2400" b="0" i="0" u="none" strike="noStrike" kern="1200" cap="none" spc="0" normalizeH="0" baseline="30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/>
              </a:rPr>
              <a:t>2</a:t>
            </a:r>
            <a:endParaRPr kumimoji="0" lang="en-US" sz="2400" b="0" i="0" u="none" strike="noStrike" kern="1200" cap="none" spc="0" normalizeH="0" baseline="3000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063750"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Soal: Berapakah</a:t>
            </a:r>
            <a:r>
              <a:rPr kumimoji="0" lang="en-US" sz="2400" b="0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gaya yang mengenai genderang telinga orang yang berenang pada kedalaman 5 m di bawah air? Luas genderang telinga diperkirakan  1cm</a:t>
            </a:r>
            <a:r>
              <a:rPr kumimoji="0" lang="en-US" sz="2400" b="0" i="0" u="none" strike="noStrike" kern="1200" cap="none" spc="0" normalizeH="0" baseline="30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sz="2400" b="0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>
              <a:spcBef>
                <a:spcPct val="20000"/>
              </a:spcBef>
              <a:defRPr/>
            </a:pPr>
            <a:r>
              <a:rPr lang="en-US" sz="2400" smtClean="0">
                <a:solidFill>
                  <a:schemeClr val="bg1"/>
                </a:solidFill>
                <a:latin typeface="+mn-lt"/>
                <a:sym typeface="Symbol"/>
              </a:rPr>
              <a:t>Beda tekanan di permukaan air dan 5 m di bawah air</a:t>
            </a:r>
          </a:p>
          <a:p>
            <a:pPr>
              <a:spcBef>
                <a:spcPct val="20000"/>
              </a:spcBef>
              <a:defRPr/>
            </a:pPr>
            <a:r>
              <a:rPr lang="en-US" sz="2400" smtClean="0">
                <a:solidFill>
                  <a:schemeClr val="bg1"/>
                </a:solidFill>
                <a:latin typeface="+mn-lt"/>
                <a:sym typeface="Symbol"/>
              </a:rPr>
              <a:t>P =</a:t>
            </a:r>
            <a:r>
              <a:rPr lang="el-GR" sz="2400" smtClean="0">
                <a:solidFill>
                  <a:schemeClr val="bg1"/>
                </a:solidFill>
                <a:latin typeface="+mn-lt"/>
                <a:sym typeface="Symbol"/>
              </a:rPr>
              <a:t>ρ</a:t>
            </a:r>
            <a:r>
              <a:rPr lang="en-US" sz="2400" smtClean="0">
                <a:solidFill>
                  <a:schemeClr val="bg1"/>
                </a:solidFill>
                <a:latin typeface="+mn-lt"/>
                <a:sym typeface="Symbol"/>
              </a:rPr>
              <a:t>.g.h = 1. 10</a:t>
            </a:r>
            <a:r>
              <a:rPr lang="en-US" sz="2400" baseline="30000" smtClean="0">
                <a:solidFill>
                  <a:schemeClr val="bg1"/>
                </a:solidFill>
                <a:latin typeface="+mn-lt"/>
                <a:sym typeface="Symbol"/>
              </a:rPr>
              <a:t>3</a:t>
            </a:r>
            <a:r>
              <a:rPr lang="en-US" sz="2400" smtClean="0">
                <a:solidFill>
                  <a:schemeClr val="bg1"/>
                </a:solidFill>
                <a:latin typeface="+mn-lt"/>
                <a:sym typeface="Symbol"/>
              </a:rPr>
              <a:t> . 9,8. 5 = 49.000 Pa</a:t>
            </a:r>
          </a:p>
          <a:p>
            <a:pPr>
              <a:spcBef>
                <a:spcPct val="20000"/>
              </a:spcBef>
              <a:defRPr/>
            </a:pPr>
            <a:r>
              <a:rPr kumimoji="0" lang="en-US" sz="2400" b="0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 = P. A = 49.000 x 1. 10</a:t>
            </a:r>
            <a:r>
              <a:rPr kumimoji="0" lang="en-US" sz="2400" b="0" i="0" u="none" strike="noStrike" kern="1200" cap="none" spc="0" normalizeH="0" baseline="30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-4</a:t>
            </a:r>
            <a:r>
              <a:rPr kumimoji="0" lang="en-US" sz="2400" b="0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4,9 N. </a:t>
            </a:r>
          </a:p>
          <a:p>
            <a:pPr>
              <a:spcBef>
                <a:spcPct val="20000"/>
              </a:spcBef>
              <a:defRPr/>
            </a:pPr>
            <a:r>
              <a:rPr lang="en-US" sz="240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 </a:t>
            </a:r>
            <a:r>
              <a:rPr kumimoji="0" lang="en-US" sz="2400" b="0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Gaya ini yang membuat telinga terasa sakit.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4818" name="Picture 2" descr="http://zamrud-khatulistiwa.or.id/wp-content/uploads/2009/06/menyelam-google-buat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581400"/>
            <a:ext cx="2095500" cy="1571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50"/>
                            </p:stCondLst>
                            <p:childTnLst>
                              <p:par>
                                <p:cTn id="3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457200"/>
          </a:xfrm>
        </p:spPr>
        <p:txBody>
          <a:bodyPr/>
          <a:lstStyle/>
          <a:p>
            <a:pPr algn="r"/>
            <a:r>
              <a:rPr lang="en-US" sz="1800" i="1" smtClean="0"/>
              <a:t>2. Tekanan atmosfer dan tekanan ukur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5562600"/>
          </a:xfrm>
        </p:spPr>
        <p:txBody>
          <a:bodyPr/>
          <a:lstStyle/>
          <a:p>
            <a:pPr>
              <a:buNone/>
            </a:pPr>
            <a:r>
              <a:rPr lang="en-US" b="1" smtClean="0"/>
              <a:t>TEKANAN ATMOSFER</a:t>
            </a:r>
          </a:p>
          <a:p>
            <a:r>
              <a:rPr lang="en-US" smtClean="0"/>
              <a:t>Tekanan atmosfer itu berbeda-beda tergantung tempat  dan cuaca</a:t>
            </a:r>
          </a:p>
          <a:p>
            <a:r>
              <a:rPr lang="en-US" smtClean="0"/>
              <a:t>Pada tempat dengan ketinggian 0 m di atas permukaan air laut, tekanan atmosfer adalah  1,013. 10</a:t>
            </a:r>
            <a:r>
              <a:rPr lang="en-US" baseline="30000" smtClean="0"/>
              <a:t>5</a:t>
            </a:r>
            <a:r>
              <a:rPr lang="en-US" smtClean="0"/>
              <a:t> N/m</a:t>
            </a:r>
            <a:r>
              <a:rPr lang="en-US" baseline="30000" smtClean="0"/>
              <a:t>2</a:t>
            </a:r>
            <a:endParaRPr lang="en-US" smtClean="0"/>
          </a:p>
          <a:p>
            <a:pPr lvl="1"/>
            <a:r>
              <a:rPr lang="en-US" sz="2400" smtClean="0"/>
              <a:t>1 atm = 1,013. 10</a:t>
            </a:r>
            <a:r>
              <a:rPr lang="en-US" sz="2400" baseline="30000" smtClean="0"/>
              <a:t>5</a:t>
            </a:r>
            <a:r>
              <a:rPr lang="en-US" sz="2400" smtClean="0"/>
              <a:t> N/m</a:t>
            </a:r>
            <a:r>
              <a:rPr lang="en-US" sz="2400" baseline="30000" smtClean="0"/>
              <a:t>2</a:t>
            </a:r>
            <a:r>
              <a:rPr lang="en-US" sz="2400" smtClean="0"/>
              <a:t> = 101,3 kPa</a:t>
            </a:r>
          </a:p>
          <a:p>
            <a:pPr lvl="1"/>
            <a:r>
              <a:rPr lang="en-US" sz="2400" smtClean="0"/>
              <a:t>Satuan lain = bar </a:t>
            </a:r>
            <a:r>
              <a:rPr lang="en-US" sz="2400" smtClean="0">
                <a:sym typeface="Wingdings" pitchFamily="2" charset="2"/>
              </a:rPr>
              <a:t> 1 bar = </a:t>
            </a:r>
            <a:r>
              <a:rPr lang="en-US" sz="2400" smtClean="0"/>
              <a:t>10</a:t>
            </a:r>
            <a:r>
              <a:rPr lang="en-US" sz="2400" baseline="30000" smtClean="0"/>
              <a:t>5</a:t>
            </a:r>
            <a:r>
              <a:rPr lang="en-US" sz="2400" smtClean="0"/>
              <a:t> N/m</a:t>
            </a:r>
            <a:r>
              <a:rPr lang="en-US" sz="2400" baseline="30000" smtClean="0"/>
              <a:t>2</a:t>
            </a:r>
            <a:r>
              <a:rPr lang="en-US" sz="2400" smtClean="0"/>
              <a:t>   </a:t>
            </a:r>
          </a:p>
          <a:p>
            <a:pPr>
              <a:buNone/>
            </a:pPr>
            <a:r>
              <a:rPr lang="en-US" b="1" smtClean="0"/>
              <a:t>TEKANAN UKUR</a:t>
            </a:r>
          </a:p>
          <a:p>
            <a:pPr lvl="1"/>
            <a:r>
              <a:rPr lang="en-US" smtClean="0"/>
              <a:t>Besarnya = besar gaya yang tegak lurus dengan suatu luasan: </a:t>
            </a:r>
          </a:p>
          <a:p>
            <a:pPr lvl="1">
              <a:buNone/>
            </a:pPr>
            <a:r>
              <a:rPr lang="en-US" smtClean="0"/>
              <a:t>	satuan luas</a:t>
            </a:r>
          </a:p>
          <a:p>
            <a:pPr lvl="1">
              <a:buNone/>
            </a:pPr>
            <a:r>
              <a:rPr lang="en-US" smtClean="0"/>
              <a:t>	P = F/A</a:t>
            </a:r>
          </a:p>
          <a:p>
            <a:pPr lvl="1"/>
            <a:r>
              <a:rPr lang="en-US" smtClean="0"/>
              <a:t>Satuan: N/m</a:t>
            </a:r>
            <a:r>
              <a:rPr lang="en-US" baseline="30000" smtClean="0"/>
              <a:t>2</a:t>
            </a:r>
            <a:r>
              <a:rPr lang="en-US" smtClean="0"/>
              <a:t> = Pascal (Pa)</a:t>
            </a:r>
          </a:p>
          <a:p>
            <a:pPr lvl="1"/>
            <a:r>
              <a:rPr lang="en-US" smtClean="0"/>
              <a:t>Apabila kita mengukur tekanan sesuatu (ban misalnya), hasil dari ukuran adalah tekanan ukur.</a:t>
            </a:r>
          </a:p>
          <a:p>
            <a:pPr>
              <a:buNone/>
            </a:pPr>
            <a:r>
              <a:rPr lang="en-US" b="1" smtClean="0"/>
              <a:t>Tekanan absolut  </a:t>
            </a:r>
            <a:r>
              <a:rPr lang="en-US" smtClean="0"/>
              <a:t>P = jumlah tekanan atmosfer dan tekanan ukur.</a:t>
            </a:r>
          </a:p>
          <a:p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3825" y="2362200"/>
            <a:ext cx="124777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763000" cy="304800"/>
          </a:xfrm>
        </p:spPr>
        <p:txBody>
          <a:bodyPr/>
          <a:lstStyle/>
          <a:p>
            <a:pPr algn="r"/>
            <a:r>
              <a:rPr lang="en-US" sz="1800" i="1" smtClean="0"/>
              <a:t>2. Tekanan atmosfer dan tekanan ukur</a:t>
            </a:r>
            <a:endParaRPr lang="en-US" sz="1800" i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8763000" cy="5410200"/>
          </a:xfrm>
        </p:spPr>
        <p:txBody>
          <a:bodyPr/>
          <a:lstStyle/>
          <a:p>
            <a:pPr marL="0" indent="0">
              <a:buNone/>
            </a:pPr>
            <a:r>
              <a:rPr lang="en-US" smtClean="0"/>
              <a:t>Soal: Dalam bejana U terdapat minyak dan air dalam </a:t>
            </a:r>
          </a:p>
          <a:p>
            <a:pPr marL="0" indent="0">
              <a:buNone/>
            </a:pPr>
            <a:r>
              <a:rPr lang="en-US" smtClean="0"/>
              <a:t>keadaan stabil. Air di sebelah kanan dan minyak</a:t>
            </a:r>
          </a:p>
          <a:p>
            <a:pPr marL="0" indent="0">
              <a:buNone/>
            </a:pPr>
            <a:r>
              <a:rPr lang="en-US" smtClean="0"/>
              <a:t>di sebelah kiri. Massa jenis air = 998 kg/m</a:t>
            </a:r>
            <a:r>
              <a:rPr lang="en-US" baseline="30000" smtClean="0"/>
              <a:t>3</a:t>
            </a:r>
            <a:r>
              <a:rPr lang="en-US" smtClean="0"/>
              <a:t>. Tinggi</a:t>
            </a:r>
          </a:p>
          <a:p>
            <a:pPr marL="0" indent="0">
              <a:buNone/>
            </a:pPr>
            <a:r>
              <a:rPr lang="en-US" smtClean="0"/>
              <a:t>l = 135 mm dan d = 12 mm. Berapakah massa</a:t>
            </a:r>
          </a:p>
          <a:p>
            <a:pPr marL="0" indent="0">
              <a:buNone/>
            </a:pPr>
            <a:r>
              <a:rPr lang="en-US" smtClean="0"/>
              <a:t>jenis minyak?</a:t>
            </a:r>
          </a:p>
          <a:p>
            <a:pPr>
              <a:buNone/>
            </a:pPr>
            <a:r>
              <a:rPr lang="en-US" smtClean="0"/>
              <a:t>Jawab:</a:t>
            </a:r>
          </a:p>
          <a:p>
            <a:pPr>
              <a:buNone/>
            </a:pPr>
            <a:r>
              <a:rPr lang="en-US" smtClean="0"/>
              <a:t>Tekanan di titik B = P</a:t>
            </a:r>
            <a:r>
              <a:rPr lang="en-US" baseline="-25000" smtClean="0"/>
              <a:t>B</a:t>
            </a:r>
            <a:r>
              <a:rPr lang="en-US" smtClean="0"/>
              <a:t> = P</a:t>
            </a:r>
            <a:r>
              <a:rPr lang="en-US" baseline="-25000" smtClean="0"/>
              <a:t>0</a:t>
            </a:r>
            <a:r>
              <a:rPr lang="en-US" smtClean="0"/>
              <a:t> + </a:t>
            </a:r>
            <a:r>
              <a:rPr lang="el-GR" smtClean="0"/>
              <a:t>ρ</a:t>
            </a:r>
            <a:r>
              <a:rPr lang="en-US" baseline="-25000" smtClean="0"/>
              <a:t>air</a:t>
            </a:r>
            <a:r>
              <a:rPr lang="en-US" smtClean="0"/>
              <a:t>.g.l</a:t>
            </a:r>
          </a:p>
          <a:p>
            <a:pPr>
              <a:buNone/>
            </a:pPr>
            <a:r>
              <a:rPr lang="en-US" smtClean="0"/>
              <a:t>Tekanan di titik A = P</a:t>
            </a:r>
            <a:r>
              <a:rPr lang="en-US" baseline="-25000" smtClean="0"/>
              <a:t>A</a:t>
            </a:r>
            <a:r>
              <a:rPr lang="en-US" smtClean="0"/>
              <a:t> = P</a:t>
            </a:r>
            <a:r>
              <a:rPr lang="en-US" baseline="-25000" smtClean="0"/>
              <a:t>0</a:t>
            </a:r>
            <a:r>
              <a:rPr lang="en-US" smtClean="0"/>
              <a:t> + </a:t>
            </a:r>
            <a:r>
              <a:rPr lang="el-GR" smtClean="0"/>
              <a:t>ρ</a:t>
            </a:r>
            <a:r>
              <a:rPr lang="en-US" baseline="-25000" smtClean="0"/>
              <a:t>minyak</a:t>
            </a:r>
            <a:r>
              <a:rPr lang="en-US" smtClean="0"/>
              <a:t>.g. (l + d)</a:t>
            </a:r>
          </a:p>
          <a:p>
            <a:pPr>
              <a:buNone/>
            </a:pPr>
            <a:r>
              <a:rPr lang="en-US" smtClean="0"/>
              <a:t>Karena keadaan stabil, maka P</a:t>
            </a:r>
            <a:r>
              <a:rPr lang="en-US" baseline="-25000" smtClean="0"/>
              <a:t>A</a:t>
            </a:r>
            <a:r>
              <a:rPr lang="en-US" smtClean="0"/>
              <a:t> = P</a:t>
            </a:r>
            <a:r>
              <a:rPr lang="en-US" baseline="-25000" smtClean="0"/>
              <a:t>B</a:t>
            </a:r>
            <a:r>
              <a:rPr lang="en-US" smtClean="0"/>
              <a:t> </a:t>
            </a:r>
          </a:p>
          <a:p>
            <a:pPr>
              <a:buNone/>
            </a:pPr>
            <a:r>
              <a:rPr lang="en-US" smtClean="0">
                <a:sym typeface="Wingdings" pitchFamily="2" charset="2"/>
              </a:rPr>
              <a:t> </a:t>
            </a:r>
            <a:r>
              <a:rPr lang="en-US" smtClean="0"/>
              <a:t>P</a:t>
            </a:r>
            <a:r>
              <a:rPr lang="en-US" baseline="-25000" smtClean="0"/>
              <a:t>0</a:t>
            </a:r>
            <a:r>
              <a:rPr lang="en-US" smtClean="0"/>
              <a:t> + </a:t>
            </a:r>
            <a:r>
              <a:rPr lang="el-GR" smtClean="0"/>
              <a:t>ρ</a:t>
            </a:r>
            <a:r>
              <a:rPr lang="en-US" baseline="-25000" smtClean="0"/>
              <a:t>air</a:t>
            </a:r>
            <a:r>
              <a:rPr lang="en-US" smtClean="0"/>
              <a:t>.g.l = P</a:t>
            </a:r>
            <a:r>
              <a:rPr lang="en-US" baseline="-25000" smtClean="0"/>
              <a:t>0</a:t>
            </a:r>
            <a:r>
              <a:rPr lang="en-US" smtClean="0"/>
              <a:t> + </a:t>
            </a:r>
            <a:r>
              <a:rPr lang="el-GR" smtClean="0"/>
              <a:t>ρ</a:t>
            </a:r>
            <a:r>
              <a:rPr lang="en-US" baseline="-25000" smtClean="0"/>
              <a:t>minyak</a:t>
            </a:r>
            <a:r>
              <a:rPr lang="en-US" smtClean="0"/>
              <a:t>.g. (l + d)</a:t>
            </a:r>
          </a:p>
          <a:p>
            <a:pPr>
              <a:buNone/>
            </a:pPr>
            <a:r>
              <a:rPr lang="el-GR" smtClean="0"/>
              <a:t>ρ</a:t>
            </a:r>
            <a:r>
              <a:rPr lang="en-US" baseline="-25000" smtClean="0"/>
              <a:t>minyak</a:t>
            </a:r>
            <a:r>
              <a:rPr lang="en-US" smtClean="0"/>
              <a:t> = </a:t>
            </a:r>
            <a:r>
              <a:rPr lang="el-GR" smtClean="0"/>
              <a:t>ρ</a:t>
            </a:r>
            <a:r>
              <a:rPr lang="en-US" baseline="-25000" smtClean="0"/>
              <a:t>air</a:t>
            </a:r>
            <a:r>
              <a:rPr lang="en-US" smtClean="0"/>
              <a:t>.          = 998                   = 916,5306 kg/m</a:t>
            </a:r>
            <a:r>
              <a:rPr lang="en-US" baseline="30000" smtClean="0"/>
              <a:t>3</a:t>
            </a:r>
          </a:p>
          <a:p>
            <a:pPr>
              <a:buNone/>
            </a:pPr>
            <a:endParaRPr lang="en-US" smtClean="0"/>
          </a:p>
          <a:p>
            <a:pPr>
              <a:buNone/>
            </a:pPr>
            <a:endParaRPr lang="en-US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9900" y="1143000"/>
            <a:ext cx="23241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1657350" y="5511800"/>
          <a:ext cx="508000" cy="711200"/>
        </p:xfrm>
        <a:graphic>
          <a:graphicData uri="http://schemas.openxmlformats.org/presentationml/2006/ole">
            <p:oleObj spid="_x0000_s32773" name="Equation" r:id="rId4" imgW="507960" imgH="711000" progId="Equation.3">
              <p:embed/>
            </p:oleObj>
          </a:graphicData>
        </a:graphic>
      </p:graphicFrame>
      <p:graphicFrame>
        <p:nvGraphicFramePr>
          <p:cNvPr id="32775" name="Object 7"/>
          <p:cNvGraphicFramePr>
            <a:graphicFrameLocks noChangeAspect="1"/>
          </p:cNvGraphicFramePr>
          <p:nvPr/>
        </p:nvGraphicFramePr>
        <p:xfrm>
          <a:off x="3149600" y="5486400"/>
          <a:ext cx="1041400" cy="711200"/>
        </p:xfrm>
        <a:graphic>
          <a:graphicData uri="http://schemas.openxmlformats.org/presentationml/2006/ole">
            <p:oleObj spid="_x0000_s32775" name="Equation" r:id="rId5" imgW="1041120" imgH="7110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Politeknik ATMI Surakart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Politeknik ATMI Surakarta</Template>
  <TotalTime>2236</TotalTime>
  <Words>2021</Words>
  <Application>Microsoft Office PowerPoint</Application>
  <PresentationFormat>On-screen Show (4:3)</PresentationFormat>
  <Paragraphs>359</Paragraphs>
  <Slides>28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Politeknik ATMI Surakarta</vt:lpstr>
      <vt:lpstr>Equation</vt:lpstr>
      <vt:lpstr>Microsoft Equation 3.0</vt:lpstr>
      <vt:lpstr>Fisika Dasar Semester II TMI, TMK, TPM  3. Mekanika Fluida (Pertemuan 5-7)</vt:lpstr>
      <vt:lpstr>Isi Kuliah</vt:lpstr>
      <vt:lpstr>1. Massa Jenis dan Berat Jenis</vt:lpstr>
      <vt:lpstr>1. Massa Jenis dan Berat Jenis</vt:lpstr>
      <vt:lpstr>1. Massa Jenis dan Berat Jenis</vt:lpstr>
      <vt:lpstr>2. Tekanan atmosfer dan tekanan ukur</vt:lpstr>
      <vt:lpstr>2. Tekanan atmosfer dan tekanan ukur</vt:lpstr>
      <vt:lpstr>2. Tekanan atmosfer dan tekanan ukur</vt:lpstr>
      <vt:lpstr>2. Tekanan atmosfer dan tekanan ukur</vt:lpstr>
      <vt:lpstr>3. Prinsip Pascal tentang tekanan</vt:lpstr>
      <vt:lpstr>3. Prinsip Pascal tentang tekanan</vt:lpstr>
      <vt:lpstr>3. Prinsip Pascal tentang tekanan</vt:lpstr>
      <vt:lpstr>3. Prinsip Pascal tentang tekanan</vt:lpstr>
      <vt:lpstr>3. Prinsip Pascal tentang tekanan</vt:lpstr>
      <vt:lpstr>4. Hukum Archimedes </vt:lpstr>
      <vt:lpstr>4. Hukum Archimedes</vt:lpstr>
      <vt:lpstr>4. Hukum Archimedes</vt:lpstr>
      <vt:lpstr>4. Hukum Archimedes</vt:lpstr>
      <vt:lpstr>4. Hukum Archimedes</vt:lpstr>
      <vt:lpstr>4. Hukum Archimedes</vt:lpstr>
      <vt:lpstr>4. Hukum Archimedes</vt:lpstr>
      <vt:lpstr>4. Hukum Archimedes</vt:lpstr>
      <vt:lpstr>5. Persamaan Bernoulli</vt:lpstr>
      <vt:lpstr>5. Persamaan Bernoulli</vt:lpstr>
      <vt:lpstr>5. Persamaan Bernoulli</vt:lpstr>
      <vt:lpstr>5. Persamaan Bernoulli</vt:lpstr>
      <vt:lpstr>5. Persamaan Bernoulli</vt:lpstr>
      <vt:lpstr>5. Persamaan Bernoulli</vt:lpstr>
    </vt:vector>
  </TitlesOfParts>
  <Company>Society of Jesus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Fisika Dasar Semester II</dc:title>
  <dc:creator>Sugijopranoto</dc:creator>
  <cp:lastModifiedBy>Sugijopranoto</cp:lastModifiedBy>
  <cp:revision>224</cp:revision>
  <dcterms:created xsi:type="dcterms:W3CDTF">2012-02-06T01:57:04Z</dcterms:created>
  <dcterms:modified xsi:type="dcterms:W3CDTF">2012-03-08T05:48:30Z</dcterms:modified>
</cp:coreProperties>
</file>