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  <p:sldId id="275" r:id="rId21"/>
    <p:sldId id="276" r:id="rId22"/>
    <p:sldId id="277" r:id="rId23"/>
    <p:sldId id="282" r:id="rId24"/>
    <p:sldId id="284" r:id="rId25"/>
    <p:sldId id="278" r:id="rId26"/>
    <p:sldId id="279" r:id="rId27"/>
    <p:sldId id="281" r:id="rId28"/>
    <p:sldId id="280" r:id="rId29"/>
    <p:sldId id="283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mum1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FE194-A5B7-45F8-92A2-871AC4D4828D}" type="datetimeFigureOut">
              <a:rPr lang="id-ID" smtClean="0"/>
              <a:t>17/10/2011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D5A5D-5BC0-428B-A7FC-BF20EC016653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7B5BE-A9D7-4FA0-9484-75B45DC80962}" type="datetime1">
              <a:rPr lang="id-ID" smtClean="0"/>
              <a:t>17/10/2011</a:t>
            </a:fld>
            <a:endParaRPr lang="id-ID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BB398-D55D-4D4B-A69B-C5A490F13BAF}" type="datetime1">
              <a:rPr lang="id-ID" smtClean="0"/>
              <a:t>17/10/2011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85BBC-812E-4A30-94C8-7C7322983551}" type="datetime1">
              <a:rPr lang="id-ID" smtClean="0"/>
              <a:t>17/10/2011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497385-A2DF-4EA0-A16E-B532B993050F}" type="datetime1">
              <a:rPr lang="id-ID" smtClean="0"/>
              <a:t>17/10/2011</a:t>
            </a:fld>
            <a:endParaRPr lang="id-ID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035E8-2779-4477-AE3D-F17916D20601}" type="datetime1">
              <a:rPr lang="id-ID" smtClean="0"/>
              <a:t>17/10/2011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97376-363F-4BD9-96D1-E70C68269527}" type="datetime1">
              <a:rPr lang="id-ID" smtClean="0"/>
              <a:t>17/10/2011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0DED3-6499-4564-AD3F-F033B99FBFE2}" type="datetime1">
              <a:rPr lang="id-ID" smtClean="0"/>
              <a:t>17/10/2011</a:t>
            </a:fld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661A1-7839-4368-A162-AC4609B351A2}" type="datetime1">
              <a:rPr lang="id-ID" smtClean="0"/>
              <a:t>17/10/2011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0E390-0C53-487C-A9C2-54614D2A1302}" type="datetime1">
              <a:rPr lang="id-ID" smtClean="0"/>
              <a:t>17/10/2011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C096CCA-06EC-4E5A-8682-5C2EFBF3C46F}" type="datetime1">
              <a:rPr lang="id-ID" smtClean="0"/>
              <a:t>17/10/2011</a:t>
            </a:fld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CCE68-C75E-46D3-812B-352D3C80ABD6}" type="datetime1">
              <a:rPr lang="id-ID" smtClean="0"/>
              <a:t>17/10/2011</a:t>
            </a:fld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B5D404B-CD3B-4C44-8740-3121BD34F9D1}" type="datetime1">
              <a:rPr lang="id-ID" smtClean="0"/>
              <a:t>17/10/2011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190A233-4015-42B3-847C-3AB37B27CDC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Newton’s Law of Motion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Newton’s Second Law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1428736"/>
            <a:ext cx="87868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3200" dirty="0" smtClean="0"/>
              <a:t>“ A particle acted upon by an unbalanced force </a:t>
            </a:r>
            <a:r>
              <a:rPr lang="id-ID" sz="4000" b="1" dirty="0" smtClean="0"/>
              <a:t>F</a:t>
            </a:r>
            <a:r>
              <a:rPr lang="id-ID" sz="3200" dirty="0" smtClean="0"/>
              <a:t> experiences an acceleration </a:t>
            </a:r>
            <a:r>
              <a:rPr lang="id-ID" sz="4000" b="1" dirty="0" smtClean="0"/>
              <a:t>a</a:t>
            </a:r>
            <a:r>
              <a:rPr lang="id-ID" sz="3200" dirty="0" smtClean="0"/>
              <a:t> that has the same direction as the force and a magnitude that is directly </a:t>
            </a:r>
            <a:r>
              <a:rPr lang="id-ID" sz="3200" dirty="0" smtClean="0"/>
              <a:t>proportional </a:t>
            </a:r>
            <a:r>
              <a:rPr lang="id-ID" sz="3200" dirty="0" smtClean="0"/>
              <a:t>to the force ”</a:t>
            </a:r>
            <a:endParaRPr lang="id-ID" sz="3200" dirty="0"/>
          </a:p>
        </p:txBody>
      </p:sp>
      <p:sp>
        <p:nvSpPr>
          <p:cNvPr id="6" name="Rectangle 5"/>
          <p:cNvSpPr/>
          <p:nvPr/>
        </p:nvSpPr>
        <p:spPr>
          <a:xfrm>
            <a:off x="428596" y="3929066"/>
            <a:ext cx="835824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Hukum Newton Kedua</a:t>
            </a:r>
            <a:endParaRPr lang="id-ID" sz="24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“ Sebuah benda yang dibebani gaya total sebesar </a:t>
            </a:r>
            <a:r>
              <a:rPr lang="id-ID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</a:t>
            </a:r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akan mengalami percepatan sebesar </a:t>
            </a:r>
            <a:r>
              <a:rPr lang="id-ID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yang memiliki arah yang sama dengan gaya total dan besarnya berbanding lurus terhadap gaya total tersebut”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8572528" y="1428736"/>
            <a:ext cx="42862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286380" y="2214554"/>
            <a:ext cx="42862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643834" y="4286256"/>
            <a:ext cx="428628" cy="158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786314" y="4929198"/>
            <a:ext cx="428628" cy="158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1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10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339562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143372" y="857233"/>
            <a:ext cx="478634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From the figure:</a:t>
            </a:r>
          </a:p>
          <a:p>
            <a:r>
              <a:rPr lang="id-ID" sz="2800" dirty="0" smtClean="0"/>
              <a:t>Three members are pushing the bobsled resulting it to accelerate on the direction the same with the force exerted on it</a:t>
            </a:r>
          </a:p>
          <a:p>
            <a:endParaRPr lang="id-ID" sz="2800" dirty="0"/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Dari gambar di samping:</a:t>
            </a: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Percepatan dialami pada mobil luncur dengan arah yang sama dengan gaya total</a:t>
            </a:r>
          </a:p>
          <a:p>
            <a:endParaRPr lang="id-ID" sz="2800" dirty="0" smtClean="0"/>
          </a:p>
          <a:p>
            <a:endParaRPr lang="id-ID" sz="2800" dirty="0"/>
          </a:p>
          <a:p>
            <a:endParaRPr lang="id-ID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5403855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>
          <a:xfrm>
            <a:off x="5857884" y="1214422"/>
            <a:ext cx="428628" cy="158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857884" y="1928802"/>
            <a:ext cx="428628" cy="158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857884" y="2643182"/>
            <a:ext cx="428628" cy="158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857884" y="3643314"/>
            <a:ext cx="428628" cy="158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857884" y="4714884"/>
            <a:ext cx="428628" cy="158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857884" y="5643578"/>
            <a:ext cx="428628" cy="158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29388" y="100010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Gaya gesek</a:t>
            </a:r>
            <a:endParaRPr lang="id-ID" dirty="0"/>
          </a:p>
        </p:txBody>
      </p:sp>
      <p:sp>
        <p:nvSpPr>
          <p:cNvPr id="13" name="TextBox 12"/>
          <p:cNvSpPr txBox="1"/>
          <p:nvPr/>
        </p:nvSpPr>
        <p:spPr>
          <a:xfrm>
            <a:off x="6500826" y="171448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Gaya normal</a:t>
            </a:r>
            <a:endParaRPr lang="id-ID" dirty="0"/>
          </a:p>
        </p:txBody>
      </p:sp>
      <p:sp>
        <p:nvSpPr>
          <p:cNvPr id="14" name="TextBox 13"/>
          <p:cNvSpPr txBox="1"/>
          <p:nvPr/>
        </p:nvSpPr>
        <p:spPr>
          <a:xfrm>
            <a:off x="6500826" y="242886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Gaya pegas</a:t>
            </a:r>
            <a:endParaRPr lang="id-ID" dirty="0"/>
          </a:p>
        </p:txBody>
      </p:sp>
      <p:sp>
        <p:nvSpPr>
          <p:cNvPr id="15" name="TextBox 14"/>
          <p:cNvSpPr txBox="1"/>
          <p:nvPr/>
        </p:nvSpPr>
        <p:spPr>
          <a:xfrm>
            <a:off x="6500826" y="350043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Gaya tarik</a:t>
            </a:r>
            <a:endParaRPr lang="id-ID" dirty="0"/>
          </a:p>
        </p:txBody>
      </p:sp>
      <p:sp>
        <p:nvSpPr>
          <p:cNvPr id="16" name="TextBox 15"/>
          <p:cNvSpPr txBox="1"/>
          <p:nvPr/>
        </p:nvSpPr>
        <p:spPr>
          <a:xfrm>
            <a:off x="6429388" y="4500570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Gaya dorong  roket, mobil, pesawat</a:t>
            </a:r>
            <a:endParaRPr lang="id-ID" dirty="0"/>
          </a:p>
        </p:txBody>
      </p:sp>
      <p:sp>
        <p:nvSpPr>
          <p:cNvPr id="17" name="TextBox 16"/>
          <p:cNvSpPr txBox="1"/>
          <p:nvPr/>
        </p:nvSpPr>
        <p:spPr>
          <a:xfrm>
            <a:off x="6429388" y="542926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Gaya berat</a:t>
            </a:r>
            <a:endParaRPr lang="id-ID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12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2614602" cy="619116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F</a:t>
            </a:r>
            <a:r>
              <a:rPr lang="id-ID" baseline="-25000" dirty="0" smtClean="0"/>
              <a:t>net</a:t>
            </a:r>
            <a:r>
              <a:rPr lang="id-ID" dirty="0" smtClean="0"/>
              <a:t> = m a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00120"/>
          </a:xfrm>
        </p:spPr>
        <p:txBody>
          <a:bodyPr>
            <a:normAutofit/>
          </a:bodyPr>
          <a:lstStyle/>
          <a:p>
            <a:r>
              <a:rPr lang="id-ID" dirty="0" smtClean="0"/>
              <a:t>Formula used in Newton’s second law</a:t>
            </a:r>
            <a:endParaRPr lang="id-ID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714480" y="1643050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8596" y="2428868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F</a:t>
            </a:r>
            <a:r>
              <a:rPr lang="id-ID" sz="2400" baseline="-25000" dirty="0" smtClean="0"/>
              <a:t>net</a:t>
            </a:r>
            <a:r>
              <a:rPr lang="id-ID" sz="2400" dirty="0" smtClean="0"/>
              <a:t> = m</a:t>
            </a:r>
            <a:endParaRPr lang="id-ID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71604" y="228599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</a:t>
            </a:r>
            <a:r>
              <a:rPr lang="id-ID" sz="2400" b="1" dirty="0" smtClean="0"/>
              <a:t>v</a:t>
            </a:r>
            <a:endParaRPr lang="id-ID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571604" y="2714620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dt</a:t>
            </a:r>
            <a:endParaRPr lang="id-ID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643042" y="2714620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714480" y="2285992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8596" y="3286124"/>
            <a:ext cx="84296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For component vector  v = v</a:t>
            </a:r>
            <a:r>
              <a:rPr lang="id-ID" sz="2400" baseline="-25000" dirty="0" smtClean="0"/>
              <a:t>x</a:t>
            </a:r>
            <a:r>
              <a:rPr lang="id-ID" sz="2400" dirty="0" smtClean="0"/>
              <a:t> + v</a:t>
            </a:r>
            <a:r>
              <a:rPr lang="id-ID" sz="2400" baseline="-25000" dirty="0" smtClean="0"/>
              <a:t>y</a:t>
            </a:r>
            <a:r>
              <a:rPr lang="id-ID" sz="2400" dirty="0" smtClean="0"/>
              <a:t> + v</a:t>
            </a:r>
            <a:r>
              <a:rPr lang="id-ID" sz="2400" baseline="-25000" dirty="0" smtClean="0"/>
              <a:t>z</a:t>
            </a:r>
            <a:endParaRPr lang="id-ID" sz="2400" baseline="-25000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500430" y="3357562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7158" y="407194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F</a:t>
            </a:r>
            <a:r>
              <a:rPr lang="id-ID" sz="2400" baseline="-25000" dirty="0" smtClean="0"/>
              <a:t>x, net</a:t>
            </a:r>
            <a:r>
              <a:rPr lang="id-ID" sz="2400" dirty="0" smtClean="0"/>
              <a:t> = m</a:t>
            </a:r>
            <a:endParaRPr lang="id-ID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714480" y="3929066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</a:t>
            </a:r>
            <a:r>
              <a:rPr lang="id-ID" sz="2400" b="1" dirty="0" smtClean="0"/>
              <a:t>v</a:t>
            </a:r>
            <a:r>
              <a:rPr lang="id-ID" sz="2400" b="1" baseline="-25000" dirty="0" smtClean="0"/>
              <a:t>x</a:t>
            </a:r>
            <a:endParaRPr lang="id-ID" b="1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1714480" y="435769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dt</a:t>
            </a:r>
            <a:endParaRPr lang="id-ID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1785918" y="4357694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1857356" y="3929066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57158" y="514351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F</a:t>
            </a:r>
            <a:r>
              <a:rPr lang="id-ID" sz="2400" baseline="-25000" dirty="0" smtClean="0"/>
              <a:t>y, net</a:t>
            </a:r>
            <a:r>
              <a:rPr lang="id-ID" sz="2400" dirty="0" smtClean="0"/>
              <a:t> = m</a:t>
            </a:r>
            <a:endParaRPr lang="id-ID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1643042" y="5000636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</a:t>
            </a:r>
            <a:r>
              <a:rPr lang="id-ID" sz="2400" b="1" dirty="0" smtClean="0"/>
              <a:t>v</a:t>
            </a:r>
            <a:r>
              <a:rPr lang="id-ID" sz="2400" b="1" baseline="-25000" dirty="0" smtClean="0"/>
              <a:t>y</a:t>
            </a:r>
            <a:endParaRPr lang="id-ID" b="1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1643042" y="542926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dt</a:t>
            </a:r>
            <a:endParaRPr lang="id-ID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714480" y="5429264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785918" y="5000636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143240" y="414338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F</a:t>
            </a:r>
            <a:r>
              <a:rPr lang="id-ID" sz="2400" baseline="-25000" dirty="0" smtClean="0"/>
              <a:t>z, net</a:t>
            </a:r>
            <a:r>
              <a:rPr lang="id-ID" sz="2400" dirty="0" smtClean="0"/>
              <a:t> = m</a:t>
            </a:r>
            <a:endParaRPr lang="id-ID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4429124" y="4000504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</a:t>
            </a:r>
            <a:r>
              <a:rPr lang="id-ID" sz="2400" b="1" dirty="0" smtClean="0"/>
              <a:t>v</a:t>
            </a:r>
            <a:r>
              <a:rPr lang="id-ID" sz="2400" b="1" baseline="-25000" dirty="0" smtClean="0"/>
              <a:t>z</a:t>
            </a:r>
            <a:endParaRPr lang="id-ID" b="1" baseline="-25000" dirty="0"/>
          </a:p>
        </p:txBody>
      </p:sp>
      <p:sp>
        <p:nvSpPr>
          <p:cNvPr id="30" name="TextBox 29"/>
          <p:cNvSpPr txBox="1"/>
          <p:nvPr/>
        </p:nvSpPr>
        <p:spPr>
          <a:xfrm>
            <a:off x="4429124" y="442913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dt</a:t>
            </a:r>
            <a:endParaRPr lang="id-ID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4500562" y="4429132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572000" y="4000504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3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13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Example 1:</a:t>
            </a:r>
            <a:endParaRPr lang="id-ID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10382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84" y="1500174"/>
            <a:ext cx="63579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Given: an object  with a mass of 5.0 kg, to accelerate at 0.3 m/s</a:t>
            </a:r>
            <a:r>
              <a:rPr lang="id-ID" sz="2800" baseline="30000" dirty="0" smtClean="0"/>
              <a:t>2</a:t>
            </a:r>
          </a:p>
          <a:p>
            <a:endParaRPr lang="id-ID" sz="2800" dirty="0"/>
          </a:p>
          <a:p>
            <a:r>
              <a:rPr lang="id-ID" sz="2800" dirty="0" smtClean="0"/>
              <a:t>Required: tension of the rope</a:t>
            </a:r>
          </a:p>
          <a:p>
            <a:endParaRPr lang="id-ID" sz="2800" dirty="0"/>
          </a:p>
          <a:p>
            <a:r>
              <a:rPr lang="id-ID" sz="2800" dirty="0" smtClean="0"/>
              <a:t>Solution: </a:t>
            </a:r>
            <a:endParaRPr lang="id-ID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786190"/>
            <a:ext cx="8953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643570" y="3857628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/>
              <a:t>Σ</a:t>
            </a:r>
            <a:r>
              <a:rPr lang="id-ID" sz="3200" dirty="0"/>
              <a:t>F</a:t>
            </a:r>
            <a:r>
              <a:rPr lang="id-ID" sz="3200" baseline="-25000" dirty="0" smtClean="0"/>
              <a:t>y</a:t>
            </a:r>
            <a:r>
              <a:rPr lang="id-ID" sz="3200" dirty="0" smtClean="0"/>
              <a:t> = m a</a:t>
            </a:r>
            <a:r>
              <a:rPr lang="id-ID" sz="3200" baseline="-25000" dirty="0" smtClean="0"/>
              <a:t>y</a:t>
            </a:r>
            <a:endParaRPr lang="id-ID" sz="3200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5715008" y="4643446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/>
              <a:t>Σ</a:t>
            </a:r>
            <a:r>
              <a:rPr lang="id-ID" sz="3200" dirty="0"/>
              <a:t>F</a:t>
            </a:r>
            <a:r>
              <a:rPr lang="id-ID" sz="3200" baseline="-25000" dirty="0" smtClean="0"/>
              <a:t>y</a:t>
            </a:r>
            <a:r>
              <a:rPr lang="id-ID" sz="3200" dirty="0" smtClean="0"/>
              <a:t> = F</a:t>
            </a:r>
            <a:r>
              <a:rPr lang="id-ID" sz="3200" baseline="-25000" dirty="0" smtClean="0"/>
              <a:t>T</a:t>
            </a:r>
            <a:r>
              <a:rPr lang="id-ID" sz="3200" dirty="0" smtClean="0"/>
              <a:t> - F</a:t>
            </a:r>
            <a:r>
              <a:rPr lang="id-ID" sz="3200" baseline="-25000" dirty="0" smtClean="0"/>
              <a:t>W</a:t>
            </a:r>
            <a:endParaRPr lang="id-ID" sz="3200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5786446" y="5500702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/>
              <a:t>S</a:t>
            </a:r>
            <a:r>
              <a:rPr lang="id-ID" sz="3200" dirty="0" smtClean="0"/>
              <a:t>olve for F</a:t>
            </a:r>
            <a:r>
              <a:rPr lang="id-ID" sz="3200" baseline="-25000" dirty="0" smtClean="0"/>
              <a:t>T</a:t>
            </a:r>
            <a:endParaRPr lang="id-ID" sz="3200" baseline="-250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14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Problem 1: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571612"/>
            <a:ext cx="7715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 smtClean="0"/>
              <a:t>The only force acting on a 5.0 kg object has components F</a:t>
            </a:r>
            <a:r>
              <a:rPr lang="id-ID" sz="2800" baseline="-25000" dirty="0" smtClean="0"/>
              <a:t>x</a:t>
            </a:r>
            <a:r>
              <a:rPr lang="id-ID" sz="2800" dirty="0" smtClean="0"/>
              <a:t> = 20 N and F</a:t>
            </a:r>
            <a:r>
              <a:rPr lang="id-ID" sz="2800" baseline="-25000" dirty="0" smtClean="0"/>
              <a:t>y</a:t>
            </a:r>
            <a:r>
              <a:rPr lang="id-ID" sz="2800" dirty="0" smtClean="0"/>
              <a:t> = 30 N. Find the acceleration of the object (magnitude and direction)</a:t>
            </a:r>
            <a:endParaRPr lang="id-ID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15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500174"/>
            <a:ext cx="5017652" cy="314327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Problem 2: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5000636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 smtClean="0"/>
              <a:t>Jika F</a:t>
            </a:r>
            <a:r>
              <a:rPr lang="id-ID" sz="2800" baseline="-25000" dirty="0" smtClean="0"/>
              <a:t>g</a:t>
            </a:r>
            <a:r>
              <a:rPr lang="id-ID" sz="2800" dirty="0" smtClean="0"/>
              <a:t> = 27 N, berapakah besarnya F</a:t>
            </a:r>
            <a:r>
              <a:rPr lang="id-ID" sz="2800" baseline="-25000" dirty="0" smtClean="0"/>
              <a:t>g</a:t>
            </a:r>
            <a:r>
              <a:rPr lang="id-ID" sz="2800" dirty="0" smtClean="0"/>
              <a:t>’ untuk setimbang dan untuk memiliki percepatan 0.5 m/dt</a:t>
            </a:r>
            <a:r>
              <a:rPr lang="id-ID" sz="2800" baseline="30000" dirty="0" smtClean="0"/>
              <a:t>2</a:t>
            </a:r>
            <a:r>
              <a:rPr lang="id-ID" sz="2800" dirty="0" smtClean="0"/>
              <a:t> (massa </a:t>
            </a:r>
            <a:r>
              <a:rPr lang="id-ID" sz="2800" dirty="0" smtClean="0"/>
              <a:t>pulley dan </a:t>
            </a:r>
            <a:r>
              <a:rPr lang="id-ID" sz="2800" dirty="0" smtClean="0"/>
              <a:t>tali diabaikan)</a:t>
            </a:r>
            <a:endParaRPr lang="id-ID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16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Newton’s Third Law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1571612"/>
            <a:ext cx="8786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3200" dirty="0" smtClean="0"/>
              <a:t>“ The mutual forces of action and reaction between two particles are equal, opposite, and collinear”</a:t>
            </a:r>
            <a:endParaRPr lang="id-ID" sz="3200" dirty="0"/>
          </a:p>
        </p:txBody>
      </p:sp>
      <p:sp>
        <p:nvSpPr>
          <p:cNvPr id="6" name="Rectangle 5"/>
          <p:cNvSpPr/>
          <p:nvPr/>
        </p:nvSpPr>
        <p:spPr>
          <a:xfrm>
            <a:off x="357158" y="3643314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Hukum Newton Ketiga</a:t>
            </a:r>
            <a:endParaRPr lang="id-ID" sz="24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“ Gaya aksi dan reaksi memiliki besaran yang sama dengan arah yang berlawanan dan segaris”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17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785794"/>
            <a:ext cx="2571768" cy="2560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071942"/>
            <a:ext cx="26193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DSC_01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785794"/>
            <a:ext cx="4282440" cy="525475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18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/>
            </a:pPr>
            <a:r>
              <a:rPr lang="id-ID" dirty="0" smtClean="0"/>
              <a:t>Friction Force – Gaya gesek</a:t>
            </a:r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/>
            </a:pPr>
            <a:r>
              <a:rPr lang="id-ID" dirty="0" smtClean="0"/>
              <a:t>Normal Force – Gaya normal</a:t>
            </a:r>
          </a:p>
          <a:p>
            <a:pPr marL="514350" indent="-514350">
              <a:buClr>
                <a:schemeClr val="tx1"/>
              </a:buClr>
              <a:buSzPct val="90000"/>
              <a:buNone/>
            </a:pPr>
            <a:endParaRPr lang="id-ID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r>
              <a:rPr lang="id-ID" dirty="0" smtClean="0"/>
              <a:t>Application</a:t>
            </a:r>
            <a:endParaRPr lang="id-ID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214554"/>
            <a:ext cx="250394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214818"/>
            <a:ext cx="2428892" cy="205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19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Terms and Definition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500174"/>
            <a:ext cx="76438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400" b="1" dirty="0" smtClean="0"/>
              <a:t>Mass</a:t>
            </a:r>
            <a:r>
              <a:rPr lang="id-ID" sz="2400" dirty="0" smtClean="0"/>
              <a:t> of an object is a measure of the inertia of the object. Inertia is the tendency of a body at rest to remain atrest, and a body in motion to continue moving with unchanged velocity. Mass is as a representation of the amount of or quantity-of-matter</a:t>
            </a:r>
          </a:p>
          <a:p>
            <a:pPr algn="just"/>
            <a:endParaRPr lang="id-ID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Massa adalah suatu ukuran inersia dari sebuah obyek. Inersia adalah kecenderungan suatu benda untuk tetap diam bila dalam keadaan diam dan atau untuk tetap </a:t>
            </a:r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bergerak dengan memiliki </a:t>
            </a:r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kecepatan </a:t>
            </a:r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konstan. </a:t>
            </a:r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Massa adalah ukuran dari jumlah keseluruhan suatu dari suatu zat</a:t>
            </a:r>
          </a:p>
          <a:p>
            <a:pPr algn="just"/>
            <a:endParaRPr lang="id-ID" sz="2400" dirty="0"/>
          </a:p>
          <a:p>
            <a:pPr algn="just"/>
            <a:endParaRPr lang="id-ID" sz="2400" dirty="0"/>
          </a:p>
          <a:p>
            <a:pPr algn="just"/>
            <a:endParaRPr lang="id-ID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r>
              <a:rPr lang="id-ID" dirty="0" smtClean="0"/>
              <a:t>Spring Force – Gaya pegas</a:t>
            </a:r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3"/>
            </a:pPr>
            <a:endParaRPr lang="id-ID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r>
              <a:rPr lang="id-ID" dirty="0" smtClean="0"/>
              <a:t>Application</a:t>
            </a:r>
            <a:endParaRPr lang="id-ID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357430"/>
            <a:ext cx="2428892" cy="351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20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r>
              <a:rPr lang="id-ID" dirty="0" smtClean="0"/>
              <a:t>Tension Force – Gaya Tarik</a:t>
            </a:r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4"/>
            </a:pPr>
            <a:r>
              <a:rPr lang="id-ID" dirty="0" smtClean="0"/>
              <a:t>Weight/Gravitational Force – Gaya berat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r>
              <a:rPr lang="id-ID" dirty="0" smtClean="0"/>
              <a:t>Application</a:t>
            </a:r>
            <a:endParaRPr lang="id-ID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428868"/>
            <a:ext cx="20859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143116"/>
            <a:ext cx="18954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2071678"/>
            <a:ext cx="11049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4857760"/>
            <a:ext cx="2005011" cy="172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r>
              <a:rPr lang="id-ID" dirty="0" smtClean="0"/>
              <a:t>Thrust Force – Gaya dorong roket</a:t>
            </a:r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  <a:p>
            <a:pPr marL="514350" indent="-514350">
              <a:buClr>
                <a:schemeClr val="tx1"/>
              </a:buClr>
              <a:buSzPct val="90000"/>
              <a:buFont typeface="+mj-lt"/>
              <a:buAutoNum type="arabicPeriod" startAt="6"/>
            </a:pPr>
            <a:endParaRPr lang="id-ID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r>
              <a:rPr lang="id-ID" dirty="0" smtClean="0"/>
              <a:t>Application</a:t>
            </a:r>
            <a:endParaRPr lang="id-ID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3116"/>
            <a:ext cx="45243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22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The </a:t>
            </a:r>
            <a:r>
              <a:rPr lang="id-ID" b="1" i="1" dirty="0" smtClean="0"/>
              <a:t>normal force </a:t>
            </a:r>
            <a:r>
              <a:rPr lang="id-ID" dirty="0" smtClean="0"/>
              <a:t>is the contact force that is always perpendicular to the surface or plane on which an object lies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Normal Force</a:t>
            </a:r>
            <a:endParaRPr lang="id-ID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000372"/>
            <a:ext cx="69342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23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40631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5214942" y="1571612"/>
            <a:ext cx="2801095" cy="2952990"/>
            <a:chOff x="4985615" y="1571612"/>
            <a:chExt cx="2801095" cy="2952990"/>
          </a:xfrm>
        </p:grpSpPr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00628" y="1571612"/>
              <a:ext cx="2786082" cy="2952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/>
            <p:nvPr/>
          </p:nvSpPr>
          <p:spPr>
            <a:xfrm rot="2319819">
              <a:off x="4985615" y="2954978"/>
              <a:ext cx="858218" cy="2530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357554" y="4714884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N</a:t>
            </a:r>
            <a:r>
              <a:rPr lang="id-ID" sz="2800" dirty="0" smtClean="0"/>
              <a:t> = mg cos</a:t>
            </a:r>
            <a:r>
              <a:rPr lang="el-GR" sz="2800" dirty="0" smtClean="0"/>
              <a:t>θ</a:t>
            </a:r>
            <a:endParaRPr lang="id-ID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429264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00" b="1" i="1" dirty="0" smtClean="0">
                <a:solidFill>
                  <a:srgbClr val="FFFF00"/>
                </a:solidFill>
              </a:rPr>
              <a:t>Normal force </a:t>
            </a:r>
            <a:r>
              <a:rPr lang="id-ID" sz="2200" i="1" dirty="0" smtClean="0">
                <a:solidFill>
                  <a:srgbClr val="FFFF00"/>
                </a:solidFill>
              </a:rPr>
              <a:t>is always perpendicular to the plane on which the object lies </a:t>
            </a:r>
            <a:endParaRPr lang="id-ID" sz="2200" i="1" dirty="0">
              <a:solidFill>
                <a:srgbClr val="FFFF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24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7683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d-ID" dirty="0" smtClean="0"/>
              <a:t>When an object slides along a rough surface, the force of kinetic friction acts opposite to the direction of </a:t>
            </a:r>
            <a:r>
              <a:rPr lang="id-ID" dirty="0" smtClean="0"/>
              <a:t>the velocity of the object. </a:t>
            </a:r>
            <a:r>
              <a:rPr lang="id-ID" dirty="0" smtClean="0"/>
              <a:t>The amount of friction force depends on the normal force of the object and its coefficient of friction</a:t>
            </a:r>
          </a:p>
          <a:p>
            <a:pPr algn="just">
              <a:buNone/>
            </a:pPr>
            <a:endParaRPr lang="id-ID" dirty="0" smtClean="0"/>
          </a:p>
          <a:p>
            <a:pPr algn="just">
              <a:buNone/>
            </a:pPr>
            <a:r>
              <a:rPr lang="id-ID" i="1" dirty="0" smtClean="0"/>
              <a:t>Static Friction (f</a:t>
            </a:r>
            <a:r>
              <a:rPr lang="id-ID" i="1" baseline="-25000" dirty="0" smtClean="0"/>
              <a:t>s</a:t>
            </a:r>
            <a:r>
              <a:rPr lang="id-ID" i="1" dirty="0" smtClean="0"/>
              <a:t>) </a:t>
            </a:r>
            <a:r>
              <a:rPr lang="id-ID" dirty="0" smtClean="0"/>
              <a:t>is a friction force that happens on an object between interval of at rest until about to move</a:t>
            </a:r>
          </a:p>
          <a:p>
            <a:pPr algn="just">
              <a:buNone/>
            </a:pPr>
            <a:r>
              <a:rPr lang="id-ID" i="1" dirty="0" smtClean="0"/>
              <a:t>Kinetic Friction (f</a:t>
            </a:r>
            <a:r>
              <a:rPr lang="id-ID" i="1" baseline="-25000" dirty="0" smtClean="0"/>
              <a:t>k</a:t>
            </a:r>
            <a:r>
              <a:rPr lang="id-ID" i="1" dirty="0" smtClean="0"/>
              <a:t>) </a:t>
            </a:r>
            <a:r>
              <a:rPr lang="id-ID" dirty="0" smtClean="0"/>
              <a:t>is a friction force which occurs during the movement of an object</a:t>
            </a:r>
          </a:p>
          <a:p>
            <a:pPr algn="just">
              <a:buNone/>
            </a:pPr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Friction Force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25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7155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Example of coefficient of friction value</a:t>
            </a:r>
            <a:endParaRPr lang="id-ID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615122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768" y="2428868"/>
            <a:ext cx="1214446" cy="523220"/>
          </a:xfrm>
          <a:prstGeom prst="rect">
            <a:avLst/>
          </a:prstGeom>
          <a:noFill/>
          <a:ln w="38100" cmpd="sng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l-GR" sz="2800" dirty="0" smtClean="0"/>
              <a:t>μ</a:t>
            </a:r>
            <a:r>
              <a:rPr lang="id-ID" sz="2800" baseline="-25000" dirty="0" smtClean="0"/>
              <a:t>s</a:t>
            </a:r>
            <a:r>
              <a:rPr lang="id-ID" sz="2800" dirty="0" smtClean="0"/>
              <a:t> &gt; </a:t>
            </a:r>
            <a:r>
              <a:rPr lang="el-GR" sz="2800" dirty="0" smtClean="0"/>
              <a:t>μ</a:t>
            </a:r>
            <a:r>
              <a:rPr lang="id-ID" sz="2800" baseline="-25000" dirty="0" smtClean="0"/>
              <a:t>k</a:t>
            </a:r>
            <a:endParaRPr lang="id-ID" sz="2800" baseline="-250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4714884"/>
            <a:ext cx="5072098" cy="523220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el-GR" sz="2800" dirty="0" smtClean="0"/>
              <a:t>μ</a:t>
            </a:r>
            <a:r>
              <a:rPr lang="id-ID" sz="2800" baseline="-25000" dirty="0" smtClean="0"/>
              <a:t>s</a:t>
            </a:r>
            <a:r>
              <a:rPr lang="id-ID" sz="2800" dirty="0" smtClean="0"/>
              <a:t> is coefficient of static friction</a:t>
            </a:r>
            <a:endParaRPr lang="id-ID" sz="2800" baseline="-25000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5429264"/>
            <a:ext cx="5286412" cy="523220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el-GR" sz="2800" dirty="0" smtClean="0"/>
              <a:t>μ</a:t>
            </a:r>
            <a:r>
              <a:rPr lang="id-ID" sz="2800" baseline="-25000" dirty="0" smtClean="0"/>
              <a:t>k</a:t>
            </a:r>
            <a:r>
              <a:rPr lang="id-ID" sz="2800" dirty="0" smtClean="0"/>
              <a:t> is coefficient of kinetic friction</a:t>
            </a:r>
            <a:endParaRPr lang="id-ID" sz="2800" baseline="-25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26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857232"/>
            <a:ext cx="7358114" cy="523220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s</a:t>
            </a:r>
            <a:r>
              <a:rPr lang="id-ID" sz="2800" dirty="0" smtClean="0"/>
              <a:t> = </a:t>
            </a:r>
            <a:r>
              <a:rPr lang="el-GR" sz="2800" dirty="0" smtClean="0"/>
              <a:t>μ</a:t>
            </a:r>
            <a:r>
              <a:rPr lang="id-ID" sz="2800" baseline="-25000" dirty="0" smtClean="0"/>
              <a:t>s</a:t>
            </a:r>
            <a:r>
              <a:rPr lang="id-ID" sz="2800" dirty="0" smtClean="0"/>
              <a:t> F</a:t>
            </a:r>
            <a:r>
              <a:rPr lang="id-ID" sz="2800" baseline="-25000" dirty="0" smtClean="0"/>
              <a:t>N			</a:t>
            </a:r>
            <a:r>
              <a:rPr lang="id-ID" sz="2800" dirty="0" smtClean="0"/>
              <a:t>Static friction force</a:t>
            </a:r>
            <a:endParaRPr lang="id-ID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1643050"/>
            <a:ext cx="7358114" cy="523220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k</a:t>
            </a:r>
            <a:r>
              <a:rPr lang="id-ID" sz="2800" dirty="0" smtClean="0"/>
              <a:t> = </a:t>
            </a:r>
            <a:r>
              <a:rPr lang="el-GR" sz="2800" dirty="0" smtClean="0"/>
              <a:t>μ</a:t>
            </a:r>
            <a:r>
              <a:rPr lang="id-ID" sz="2800" baseline="-25000" dirty="0" smtClean="0"/>
              <a:t>k</a:t>
            </a:r>
            <a:r>
              <a:rPr lang="id-ID" sz="2800" dirty="0" smtClean="0"/>
              <a:t> F</a:t>
            </a:r>
            <a:r>
              <a:rPr lang="id-ID" sz="2800" baseline="-25000" dirty="0" smtClean="0"/>
              <a:t>N			</a:t>
            </a:r>
            <a:r>
              <a:rPr lang="id-ID" sz="2800" dirty="0" smtClean="0"/>
              <a:t>Kinetic friction force</a:t>
            </a:r>
            <a:endParaRPr lang="id-ID" sz="28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071810"/>
            <a:ext cx="348403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71810"/>
            <a:ext cx="341603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27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Example:</a:t>
            </a:r>
            <a:endParaRPr lang="id-ID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348403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357686" y="1214422"/>
            <a:ext cx="45005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/>
              <a:t>Given: </a:t>
            </a:r>
            <a:r>
              <a:rPr lang="el-GR" sz="2400" dirty="0" smtClean="0"/>
              <a:t>μ</a:t>
            </a:r>
            <a:r>
              <a:rPr lang="id-ID" sz="2400" baseline="-25000" dirty="0" smtClean="0"/>
              <a:t>s</a:t>
            </a:r>
            <a:r>
              <a:rPr lang="id-ID" sz="2400" dirty="0" smtClean="0"/>
              <a:t> = 0.4 (wood on wood)</a:t>
            </a:r>
          </a:p>
          <a:p>
            <a:r>
              <a:rPr lang="id-ID" sz="2400" dirty="0" smtClean="0"/>
              <a:t>	</a:t>
            </a:r>
            <a:r>
              <a:rPr lang="el-GR" sz="2400" dirty="0" smtClean="0"/>
              <a:t>μ</a:t>
            </a:r>
            <a:r>
              <a:rPr lang="id-ID" sz="2400" baseline="-25000" dirty="0" smtClean="0"/>
              <a:t>k</a:t>
            </a:r>
            <a:r>
              <a:rPr lang="id-ID" sz="2400" dirty="0" smtClean="0"/>
              <a:t> = 0.2 (wood on wood)</a:t>
            </a:r>
          </a:p>
          <a:p>
            <a:r>
              <a:rPr lang="id-ID" sz="2400" dirty="0" smtClean="0"/>
              <a:t>	m = 3.5 kg</a:t>
            </a:r>
          </a:p>
          <a:p>
            <a:endParaRPr lang="id-ID" sz="2400" dirty="0"/>
          </a:p>
          <a:p>
            <a:r>
              <a:rPr lang="id-ID" sz="2400" dirty="0" smtClean="0"/>
              <a:t>Required: static friction force </a:t>
            </a:r>
            <a:r>
              <a:rPr lang="id-ID" sz="2400" dirty="0" smtClean="0"/>
              <a:t>and </a:t>
            </a:r>
            <a:r>
              <a:rPr lang="id-ID" sz="2400" dirty="0" smtClean="0"/>
              <a:t>kinetic friction force</a:t>
            </a:r>
          </a:p>
          <a:p>
            <a:endParaRPr lang="id-ID" sz="2400" dirty="0"/>
          </a:p>
          <a:p>
            <a:r>
              <a:rPr lang="id-ID" sz="2400" dirty="0" smtClean="0"/>
              <a:t>Solution: W = m.g = (3.5) (9.81)</a:t>
            </a:r>
          </a:p>
          <a:p>
            <a:r>
              <a:rPr lang="id-ID" sz="2400" dirty="0"/>
              <a:t>	 </a:t>
            </a:r>
            <a:r>
              <a:rPr lang="id-ID" sz="2400" dirty="0" smtClean="0"/>
              <a:t>         = 34.34 N</a:t>
            </a:r>
          </a:p>
          <a:p>
            <a:r>
              <a:rPr lang="id-ID" sz="2400" dirty="0" smtClean="0"/>
              <a:t>	     F</a:t>
            </a:r>
            <a:r>
              <a:rPr lang="id-ID" sz="2400" baseline="-25000" dirty="0" smtClean="0"/>
              <a:t>N</a:t>
            </a:r>
            <a:r>
              <a:rPr lang="id-ID" sz="2400" dirty="0" smtClean="0"/>
              <a:t> = W = 34.34 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5072074"/>
            <a:ext cx="5357850" cy="523220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s</a:t>
            </a:r>
            <a:r>
              <a:rPr lang="id-ID" sz="2800" dirty="0" smtClean="0"/>
              <a:t> = </a:t>
            </a:r>
            <a:r>
              <a:rPr lang="el-GR" sz="2800" dirty="0" smtClean="0"/>
              <a:t>μ</a:t>
            </a:r>
            <a:r>
              <a:rPr lang="id-ID" sz="2800" baseline="-25000" dirty="0" smtClean="0"/>
              <a:t>s</a:t>
            </a:r>
            <a:r>
              <a:rPr lang="id-ID" sz="2800" dirty="0" smtClean="0"/>
              <a:t> F</a:t>
            </a:r>
            <a:r>
              <a:rPr lang="id-ID" sz="2800" baseline="-25000" dirty="0" smtClean="0"/>
              <a:t>N </a:t>
            </a:r>
            <a:r>
              <a:rPr lang="id-ID" sz="2800" dirty="0" smtClean="0"/>
              <a:t>= (0.4) (34.34) = 13.74 N</a:t>
            </a:r>
            <a:endParaRPr lang="id-ID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5857892"/>
            <a:ext cx="5357850" cy="523220"/>
          </a:xfrm>
          <a:prstGeom prst="rect">
            <a:avLst/>
          </a:prstGeom>
          <a:noFill/>
          <a:ln w="38100" cmpd="sng">
            <a:noFill/>
          </a:ln>
        </p:spPr>
        <p:txBody>
          <a:bodyPr wrap="square" rtlCol="0">
            <a:spAutoFit/>
          </a:bodyPr>
          <a:lstStyle/>
          <a:p>
            <a:r>
              <a:rPr lang="id-ID" sz="2800" dirty="0" smtClean="0"/>
              <a:t>f</a:t>
            </a:r>
            <a:r>
              <a:rPr lang="id-ID" sz="2800" baseline="-25000" dirty="0" smtClean="0"/>
              <a:t>k</a:t>
            </a:r>
            <a:r>
              <a:rPr lang="id-ID" sz="2800" dirty="0" smtClean="0"/>
              <a:t> = </a:t>
            </a:r>
            <a:r>
              <a:rPr lang="el-GR" sz="2800" dirty="0" smtClean="0"/>
              <a:t>μ</a:t>
            </a:r>
            <a:r>
              <a:rPr lang="id-ID" sz="2800" baseline="-25000" dirty="0" smtClean="0"/>
              <a:t>k</a:t>
            </a:r>
            <a:r>
              <a:rPr lang="id-ID" sz="2800" dirty="0" smtClean="0"/>
              <a:t> F</a:t>
            </a:r>
            <a:r>
              <a:rPr lang="id-ID" sz="2800" baseline="-25000" dirty="0" smtClean="0"/>
              <a:t>N </a:t>
            </a:r>
            <a:r>
              <a:rPr lang="id-ID" sz="2800" dirty="0" smtClean="0"/>
              <a:t>= (0.2) (34.34) = 6.87 N</a:t>
            </a:r>
            <a:endParaRPr lang="id-ID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28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Tension force is the force that is acted on a </a:t>
            </a:r>
            <a:r>
              <a:rPr lang="id-ID" i="1" dirty="0" smtClean="0"/>
              <a:t>massless</a:t>
            </a:r>
            <a:r>
              <a:rPr lang="id-ID" dirty="0" smtClean="0"/>
              <a:t> and </a:t>
            </a:r>
            <a:r>
              <a:rPr lang="id-ID" i="1" dirty="0" smtClean="0"/>
              <a:t>unstretchable</a:t>
            </a:r>
            <a:r>
              <a:rPr lang="id-ID" dirty="0" smtClean="0"/>
              <a:t> cord when it is used to pull an object. It is so called tension force because in the system the cord is in the state of tension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Tension Force</a:t>
            </a:r>
            <a:endParaRPr lang="id-ID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00438"/>
            <a:ext cx="40631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5286380" y="3500438"/>
            <a:ext cx="2801095" cy="2952990"/>
            <a:chOff x="4985615" y="1571612"/>
            <a:chExt cx="2801095" cy="295299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00628" y="1571612"/>
              <a:ext cx="2786082" cy="2952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Rectangle 7"/>
            <p:cNvSpPr/>
            <p:nvPr/>
          </p:nvSpPr>
          <p:spPr>
            <a:xfrm rot="2319819">
              <a:off x="4985615" y="2954978"/>
              <a:ext cx="858218" cy="2530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29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Terms and Definition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500174"/>
            <a:ext cx="76438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d-ID" sz="2400" dirty="0"/>
          </a:p>
          <a:p>
            <a:pPr algn="just"/>
            <a:r>
              <a:rPr lang="id-ID" sz="2400" dirty="0" smtClean="0"/>
              <a:t>Force, </a:t>
            </a:r>
            <a:r>
              <a:rPr lang="id-ID" sz="2400" dirty="0" smtClean="0"/>
              <a:t>in </a:t>
            </a:r>
            <a:r>
              <a:rPr lang="id-ID" sz="2400" dirty="0" smtClean="0"/>
              <a:t>mechanics, </a:t>
            </a:r>
            <a:r>
              <a:rPr lang="id-ID" sz="2400" dirty="0" smtClean="0"/>
              <a:t>is that which changes the velocity of an object. It is a vector quantity, having magnitude and direction</a:t>
            </a:r>
          </a:p>
          <a:p>
            <a:pPr algn="just"/>
            <a:endParaRPr lang="id-ID" sz="2400" dirty="0"/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Gaya, dalam pengertian mekanik, adalah besaran vektor yang mengubah kecepatan dari suatu benda yang bergerak  </a:t>
            </a:r>
          </a:p>
          <a:p>
            <a:pPr algn="just"/>
            <a:endParaRPr lang="id-ID" sz="2400" dirty="0" smtClean="0"/>
          </a:p>
          <a:p>
            <a:pPr algn="just"/>
            <a:endParaRPr lang="id-ID" sz="2400" dirty="0"/>
          </a:p>
          <a:p>
            <a:pPr algn="just"/>
            <a:endParaRPr lang="id-ID" sz="2400" dirty="0" smtClean="0"/>
          </a:p>
          <a:p>
            <a:pPr algn="just"/>
            <a:endParaRPr lang="id-ID" sz="2400" dirty="0"/>
          </a:p>
          <a:p>
            <a:pPr algn="just"/>
            <a:endParaRPr lang="id-ID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id-ID" dirty="0" smtClean="0"/>
              <a:t>From the figure, find the acceleration of the box 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Problems:</a:t>
            </a:r>
            <a:endParaRPr lang="id-ID" dirty="0"/>
          </a:p>
        </p:txBody>
      </p:sp>
      <p:grpSp>
        <p:nvGrpSpPr>
          <p:cNvPr id="9" name="Group 8"/>
          <p:cNvGrpSpPr/>
          <p:nvPr/>
        </p:nvGrpSpPr>
        <p:grpSpPr>
          <a:xfrm>
            <a:off x="2571736" y="2500306"/>
            <a:ext cx="4048125" cy="2552700"/>
            <a:chOff x="928662" y="2500306"/>
            <a:chExt cx="4048125" cy="2552700"/>
          </a:xfrm>
        </p:grpSpPr>
        <p:grpSp>
          <p:nvGrpSpPr>
            <p:cNvPr id="6" name="Group 5"/>
            <p:cNvGrpSpPr/>
            <p:nvPr/>
          </p:nvGrpSpPr>
          <p:grpSpPr>
            <a:xfrm>
              <a:off x="928662" y="2500306"/>
              <a:ext cx="4048125" cy="2552700"/>
              <a:chOff x="857224" y="2928934"/>
              <a:chExt cx="4048125" cy="2552700"/>
            </a:xfrm>
          </p:grpSpPr>
          <p:pic>
            <p:nvPicPr>
              <p:cNvPr id="20482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857224" y="2928934"/>
                <a:ext cx="4048125" cy="2552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3286116" y="4429132"/>
                <a:ext cx="107157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dirty="0" smtClean="0">
                    <a:solidFill>
                      <a:schemeClr val="bg1"/>
                    </a:solidFill>
                  </a:rPr>
                  <a:t>μ</a:t>
                </a:r>
                <a:r>
                  <a:rPr lang="id-ID" sz="2000" baseline="-25000" dirty="0" smtClean="0">
                    <a:solidFill>
                      <a:schemeClr val="bg1"/>
                    </a:solidFill>
                  </a:rPr>
                  <a:t>k= </a:t>
                </a:r>
                <a:r>
                  <a:rPr lang="id-ID" sz="2000" dirty="0" smtClean="0">
                    <a:solidFill>
                      <a:schemeClr val="bg1"/>
                    </a:solidFill>
                  </a:rPr>
                  <a:t>0.5</a:t>
                </a:r>
                <a:endParaRPr lang="id-ID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3286116" y="3714752"/>
              <a:ext cx="1143008" cy="21431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286248" y="3357562"/>
              <a:ext cx="571504" cy="50006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30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tx1"/>
              </a:buClr>
              <a:buFont typeface="+mj-lt"/>
              <a:buAutoNum type="arabicPeriod" startAt="2"/>
            </a:pPr>
            <a:r>
              <a:rPr lang="id-ID" dirty="0" smtClean="0"/>
              <a:t>Dari gambar di bawah, berapakah koefisien gesek kinetik antara kotak dengan bidang?</a:t>
            </a:r>
            <a:endParaRPr lang="id-ID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grpSp>
        <p:nvGrpSpPr>
          <p:cNvPr id="9" name="Group 8"/>
          <p:cNvGrpSpPr/>
          <p:nvPr/>
        </p:nvGrpSpPr>
        <p:grpSpPr>
          <a:xfrm>
            <a:off x="2571736" y="2786058"/>
            <a:ext cx="3643338" cy="2703019"/>
            <a:chOff x="1928794" y="2786058"/>
            <a:chExt cx="3643338" cy="2703019"/>
          </a:xfrm>
        </p:grpSpPr>
        <p:grpSp>
          <p:nvGrpSpPr>
            <p:cNvPr id="7" name="Group 6"/>
            <p:cNvGrpSpPr/>
            <p:nvPr/>
          </p:nvGrpSpPr>
          <p:grpSpPr>
            <a:xfrm>
              <a:off x="1928794" y="2786058"/>
              <a:ext cx="3500462" cy="2703019"/>
              <a:chOff x="1928794" y="2786058"/>
              <a:chExt cx="3500462" cy="2703019"/>
            </a:xfrm>
          </p:grpSpPr>
          <p:pic>
            <p:nvPicPr>
              <p:cNvPr id="2150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928794" y="2786058"/>
                <a:ext cx="3500462" cy="27030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" name="Rectangle 4"/>
              <p:cNvSpPr/>
              <p:nvPr/>
            </p:nvSpPr>
            <p:spPr>
              <a:xfrm>
                <a:off x="2643174" y="2786058"/>
                <a:ext cx="928694" cy="21431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928794" y="3143248"/>
                <a:ext cx="857256" cy="21431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000496" y="4714884"/>
              <a:ext cx="1571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dirty="0" smtClean="0">
                  <a:solidFill>
                    <a:schemeClr val="bg1"/>
                  </a:solidFill>
                </a:rPr>
                <a:t>a= 0.5 m/dt</a:t>
              </a:r>
              <a:r>
                <a:rPr lang="id-ID" sz="2000" baseline="30000" dirty="0" smtClean="0">
                  <a:solidFill>
                    <a:schemeClr val="bg1"/>
                  </a:solidFill>
                </a:rPr>
                <a:t>2</a:t>
              </a:r>
              <a:endParaRPr lang="id-ID" sz="2000" baseline="30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3143248"/>
            <a:ext cx="5477256" cy="3048000"/>
          </a:xfrm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500034" y="1000108"/>
            <a:ext cx="82296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85000"/>
              <a:buFont typeface="+mj-lt"/>
              <a:buAutoNum type="arabicPeriod" startAt="3"/>
              <a:tabLst/>
              <a:defRPr/>
            </a:pPr>
            <a:r>
              <a:rPr kumimoji="0" lang="id-ID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Dari gambar di bawah, masing-masing</a:t>
            </a:r>
            <a:r>
              <a:rPr kumimoji="0" lang="id-ID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massa blok adalah 5 kg dengan koefisien gesek kinetik antara blok dengan bidang adalah </a:t>
            </a:r>
            <a:r>
              <a:rPr kumimoji="0" lang="el-GR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</a:t>
            </a:r>
            <a:r>
              <a:rPr kumimoji="0" lang="id-ID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 </a:t>
            </a:r>
            <a:r>
              <a:rPr kumimoji="0" lang="id-ID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0.1. Hitung percepatan masing-masing blok</a:t>
            </a:r>
            <a:r>
              <a:rPr kumimoji="0" lang="id-ID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id-ID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32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6039" y="3143248"/>
            <a:ext cx="3357013" cy="3048000"/>
          </a:xfrm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428596" y="428604"/>
            <a:ext cx="82296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ts val="600"/>
              </a:spcBef>
              <a:buClr>
                <a:schemeClr val="tx1"/>
              </a:buClr>
              <a:buSzPct val="85000"/>
              <a:buFont typeface="+mj-lt"/>
              <a:buAutoNum type="arabicPeriod" startAt="4"/>
            </a:pPr>
            <a:r>
              <a:rPr kumimoji="0" lang="id-ID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Dari gambar di bawah, blok A memiliki</a:t>
            </a:r>
            <a:r>
              <a:rPr kumimoji="0" lang="id-ID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massa 5 kg bergerak dengan kecepatan 0.5 m/dt pada saat gambar diambil. Jika koefisien gesek kinetik antara blok dengan bidang adalah </a:t>
            </a:r>
            <a:r>
              <a:rPr lang="el-GR" sz="2600" dirty="0"/>
              <a:t>μ</a:t>
            </a:r>
            <a:r>
              <a:rPr lang="id-ID" sz="2600" baseline="-25000" dirty="0"/>
              <a:t>k </a:t>
            </a:r>
            <a:r>
              <a:rPr lang="id-ID" sz="2600" dirty="0"/>
              <a:t> = </a:t>
            </a:r>
            <a:r>
              <a:rPr lang="id-ID" sz="2600" dirty="0" smtClean="0"/>
              <a:t>0.2. Tentukan kecepatan blok A setelah bergerak sejauh 1.2 m. Massa blok B adalah 10 kg.</a:t>
            </a:r>
            <a:endParaRPr kumimoji="0" lang="id-ID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33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2500306"/>
            <a:ext cx="3214710" cy="3950336"/>
          </a:xfrm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428596" y="428604"/>
            <a:ext cx="82296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 algn="just">
              <a:spcBef>
                <a:spcPts val="600"/>
              </a:spcBef>
              <a:buClr>
                <a:schemeClr val="tx1"/>
              </a:buClr>
              <a:buSzPct val="85000"/>
              <a:buFont typeface="+mj-lt"/>
              <a:buAutoNum type="arabicPeriod" startAt="5"/>
            </a:pPr>
            <a:r>
              <a:rPr kumimoji="0" lang="id-ID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Dari gambar di bawah, kotak brankas</a:t>
            </a:r>
            <a:r>
              <a:rPr kumimoji="0" lang="id-ID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memiliki massa 100 kg. Di ujung tali, seorang pemuda dengan massa 45 kg memegang untuk menahan. </a:t>
            </a:r>
            <a:r>
              <a:rPr lang="id-ID" sz="2400" dirty="0" smtClean="0"/>
              <a:t>Karena dalam keadaan panik dan tidak mau melepaskan tali, berapakah percepatan yang akan dia alami? Massa tali dan pulley diabaikan</a:t>
            </a:r>
            <a:r>
              <a:rPr kumimoji="0" lang="id-ID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34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357422" y="3000372"/>
            <a:ext cx="4357718" cy="3500462"/>
            <a:chOff x="1571604" y="2000240"/>
            <a:chExt cx="4357718" cy="350046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1604" y="2000240"/>
              <a:ext cx="4352925" cy="2733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Rectangle 4"/>
            <p:cNvSpPr/>
            <p:nvPr/>
          </p:nvSpPr>
          <p:spPr>
            <a:xfrm>
              <a:off x="1785918" y="3571876"/>
              <a:ext cx="2857520" cy="1143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571604" y="4714884"/>
              <a:ext cx="4357718" cy="7858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" name="Content Placeholder 1"/>
          <p:cNvSpPr txBox="1">
            <a:spLocks/>
          </p:cNvSpPr>
          <p:nvPr/>
        </p:nvSpPr>
        <p:spPr>
          <a:xfrm>
            <a:off x="428596" y="428604"/>
            <a:ext cx="82296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 algn="just">
              <a:spcBef>
                <a:spcPts val="600"/>
              </a:spcBef>
              <a:buClr>
                <a:schemeClr val="tx1"/>
              </a:buClr>
              <a:buSzPct val="85000"/>
              <a:buFont typeface="+mj-lt"/>
              <a:buAutoNum type="arabicPeriod" startAt="6"/>
            </a:pPr>
            <a:r>
              <a:rPr kumimoji="0" lang="id-ID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Dari gambar di bawah, massa A = 25 kg, massa B = 15 kg. Koefisien</a:t>
            </a:r>
            <a:r>
              <a:rPr kumimoji="0" lang="id-ID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gesek antara blok dengan meja adalah 0.20. </a:t>
            </a:r>
            <a:r>
              <a:rPr lang="id-ID" sz="2400" dirty="0" smtClean="0"/>
              <a:t>seberapa jauhkah blok B akan turun setelah 3 detik sesudah blok B dilepas?</a:t>
            </a:r>
            <a:r>
              <a:rPr kumimoji="0" lang="id-ID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4286256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>
                <a:solidFill>
                  <a:schemeClr val="bg1"/>
                </a:solidFill>
              </a:rPr>
              <a:t>μ</a:t>
            </a:r>
            <a:r>
              <a:rPr lang="id-ID" sz="2000" baseline="-25000" dirty="0" smtClean="0">
                <a:solidFill>
                  <a:schemeClr val="bg1"/>
                </a:solidFill>
              </a:rPr>
              <a:t>k= </a:t>
            </a:r>
            <a:r>
              <a:rPr lang="id-ID" sz="2000" dirty="0" smtClean="0">
                <a:solidFill>
                  <a:schemeClr val="bg1"/>
                </a:solidFill>
              </a:rPr>
              <a:t>0.2</a:t>
            </a:r>
            <a:endParaRPr lang="id-ID" sz="1600" dirty="0">
              <a:solidFill>
                <a:schemeClr val="bg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35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071810"/>
            <a:ext cx="49815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428596" y="1000108"/>
            <a:ext cx="8286808" cy="15716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 algn="just">
              <a:spcBef>
                <a:spcPts val="600"/>
              </a:spcBef>
              <a:buClr>
                <a:schemeClr val="tx1"/>
              </a:buClr>
              <a:buSzPct val="85000"/>
              <a:buFont typeface="+mj-lt"/>
              <a:buAutoNum type="arabicPeriod" startAt="6"/>
            </a:pPr>
            <a:r>
              <a:rPr kumimoji="0" lang="id-ID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Dari sistem di bawah, tentukan percepatan dari sistem tersebut dan gaya tarik yang dialami oleh masing-masing tali.</a:t>
            </a:r>
            <a:endParaRPr kumimoji="0" lang="id-ID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36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3071834" cy="528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857620" y="642918"/>
            <a:ext cx="442915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d-ID" sz="2400" dirty="0"/>
          </a:p>
          <a:p>
            <a:pPr algn="just"/>
            <a:r>
              <a:rPr lang="id-ID" sz="2400" dirty="0" smtClean="0"/>
              <a:t>From the figure:</a:t>
            </a:r>
          </a:p>
          <a:p>
            <a:pPr algn="just"/>
            <a:r>
              <a:rPr lang="id-ID" sz="2400" dirty="0" smtClean="0"/>
              <a:t>Mass is contained in each body of the person on roller coaster, the roller coaster itself, the rail structures.</a:t>
            </a:r>
          </a:p>
          <a:p>
            <a:pPr algn="just"/>
            <a:endParaRPr lang="id-ID" sz="2400" dirty="0" smtClean="0"/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Dari gambar di samping:</a:t>
            </a: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Massa terdapat dalam setiap individu yang menaiki roller coaster, termasuk roller coaster dan juga struktur rel untuk roller coaster</a:t>
            </a:r>
          </a:p>
          <a:p>
            <a:pPr algn="just"/>
            <a:endParaRPr lang="id-ID" sz="2400" dirty="0" smtClean="0"/>
          </a:p>
          <a:p>
            <a:pPr algn="just"/>
            <a:endParaRPr lang="id-ID" sz="2400" dirty="0"/>
          </a:p>
          <a:p>
            <a:pPr algn="just"/>
            <a:endParaRPr lang="id-ID" sz="2400" dirty="0" smtClean="0"/>
          </a:p>
          <a:p>
            <a:pPr algn="just"/>
            <a:endParaRPr lang="id-ID" sz="2400" dirty="0"/>
          </a:p>
          <a:p>
            <a:pPr algn="just"/>
            <a:endParaRPr lang="id-ID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4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3071834" cy="528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29058" y="714356"/>
            <a:ext cx="44291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d-ID" sz="2400" dirty="0"/>
          </a:p>
          <a:p>
            <a:pPr algn="just"/>
            <a:r>
              <a:rPr lang="id-ID" sz="2400" dirty="0" smtClean="0"/>
              <a:t>From the figure:</a:t>
            </a:r>
          </a:p>
          <a:p>
            <a:pPr algn="just"/>
            <a:r>
              <a:rPr lang="id-ID" sz="2400" dirty="0" smtClean="0"/>
              <a:t>Force is a vector that causes the roller coaster moving in changed velocity </a:t>
            </a:r>
          </a:p>
          <a:p>
            <a:pPr algn="just"/>
            <a:endParaRPr lang="id-ID" sz="2400" dirty="0" smtClean="0"/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Dari gambar di samping:</a:t>
            </a: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Gaya adalah besaran vektor yang menyebabkan roller coaster bergerak dengan kecepatan berubah-ubah</a:t>
            </a:r>
          </a:p>
          <a:p>
            <a:pPr algn="just"/>
            <a:endParaRPr lang="id-ID" sz="2400" dirty="0" smtClean="0"/>
          </a:p>
          <a:p>
            <a:pPr algn="just"/>
            <a:endParaRPr lang="id-ID" sz="2400" dirty="0"/>
          </a:p>
          <a:p>
            <a:pPr algn="just"/>
            <a:endParaRPr lang="id-ID" sz="2400" dirty="0" smtClean="0"/>
          </a:p>
          <a:p>
            <a:pPr algn="just"/>
            <a:endParaRPr lang="id-ID" sz="2400" dirty="0"/>
          </a:p>
          <a:p>
            <a:pPr algn="just"/>
            <a:endParaRPr lang="id-ID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5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Newton’s First Law – Law of Inertia</a:t>
            </a:r>
            <a:endParaRPr lang="id-ID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428736"/>
            <a:ext cx="8786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dirty="0" smtClean="0"/>
              <a:t>“ An object at rest will remain at rest: an object in motion will in motion with a constant velocity, except insofar as it is acted upon by an external force”</a:t>
            </a:r>
            <a:endParaRPr lang="id-ID" sz="3200" dirty="0"/>
          </a:p>
        </p:txBody>
      </p:sp>
      <p:sp>
        <p:nvSpPr>
          <p:cNvPr id="6" name="Rectangle 5"/>
          <p:cNvSpPr/>
          <p:nvPr/>
        </p:nvSpPr>
        <p:spPr>
          <a:xfrm>
            <a:off x="428596" y="3857628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Hukum Newton Pertama – Hukum Inersia</a:t>
            </a:r>
          </a:p>
          <a:p>
            <a:pPr algn="just"/>
            <a:endParaRPr lang="id-ID" sz="24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just"/>
            <a:r>
              <a:rPr lang="id-ID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“ Sebuah benda akan tetap diam dan akan tetap bergerak beraturan  jika gaya total yang bekerja pada sistem adalah nol”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6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14480" y="5786454"/>
            <a:ext cx="5715040" cy="871558"/>
          </a:xfrm>
        </p:spPr>
        <p:txBody>
          <a:bodyPr/>
          <a:lstStyle/>
          <a:p>
            <a:r>
              <a:rPr lang="el-GR" dirty="0" smtClean="0"/>
              <a:t>Σ</a:t>
            </a:r>
            <a:r>
              <a:rPr lang="id-ID" dirty="0" smtClean="0"/>
              <a:t>F = 0, F</a:t>
            </a:r>
            <a:r>
              <a:rPr lang="id-ID" baseline="-25000" dirty="0" smtClean="0"/>
              <a:t>1</a:t>
            </a:r>
            <a:r>
              <a:rPr lang="id-ID" dirty="0" smtClean="0"/>
              <a:t> + F</a:t>
            </a:r>
            <a:r>
              <a:rPr lang="id-ID" baseline="-25000" dirty="0" smtClean="0"/>
              <a:t>2</a:t>
            </a:r>
            <a:r>
              <a:rPr lang="id-ID" dirty="0" smtClean="0"/>
              <a:t> = 0, at rest</a:t>
            </a:r>
            <a:endParaRPr lang="id-ID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14290"/>
            <a:ext cx="6215106" cy="302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Isosceles Triangle 4"/>
          <p:cNvSpPr/>
          <p:nvPr/>
        </p:nvSpPr>
        <p:spPr>
          <a:xfrm rot="19760451">
            <a:off x="1261649" y="1390735"/>
            <a:ext cx="623710" cy="484331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286124"/>
            <a:ext cx="6215106" cy="268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7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1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500042"/>
            <a:ext cx="4846320" cy="352044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Oval 4"/>
          <p:cNvSpPr/>
          <p:nvPr/>
        </p:nvSpPr>
        <p:spPr>
          <a:xfrm>
            <a:off x="2428860" y="1357298"/>
            <a:ext cx="3357586" cy="2357454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" name="Straight Arrow Connector 6"/>
          <p:cNvCxnSpPr>
            <a:stCxn id="5" idx="4"/>
          </p:cNvCxnSpPr>
          <p:nvPr/>
        </p:nvCxnSpPr>
        <p:spPr>
          <a:xfrm rot="5400000">
            <a:off x="3482571" y="3946926"/>
            <a:ext cx="857256" cy="392909"/>
          </a:xfrm>
          <a:prstGeom prst="straightConnector1">
            <a:avLst/>
          </a:prstGeom>
          <a:ln w="762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28662" y="4572008"/>
            <a:ext cx="7358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dirty="0" smtClean="0"/>
              <a:t>When the system is at constant </a:t>
            </a:r>
            <a:r>
              <a:rPr lang="id-ID" sz="3200" dirty="0" smtClean="0"/>
              <a:t>velocity and </a:t>
            </a:r>
            <a:r>
              <a:rPr lang="id-ID" sz="3200" dirty="0" smtClean="0"/>
              <a:t>net force is null, the system remains at constant velocity</a:t>
            </a:r>
            <a:endParaRPr lang="id-ID" sz="32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8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7286644" y="3357562"/>
            <a:ext cx="1357322" cy="1588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572140"/>
          </a:xfrm>
        </p:spPr>
        <p:txBody>
          <a:bodyPr/>
          <a:lstStyle/>
          <a:p>
            <a:pPr>
              <a:buNone/>
            </a:pPr>
            <a:r>
              <a:rPr lang="id-ID" sz="3200" dirty="0" smtClean="0"/>
              <a:t>Forces acted on a point as follows:</a:t>
            </a:r>
          </a:p>
          <a:p>
            <a:pPr>
              <a:buNone/>
            </a:pPr>
            <a:r>
              <a:rPr lang="id-ID" sz="3200" dirty="0" smtClean="0"/>
              <a:t>F</a:t>
            </a:r>
            <a:r>
              <a:rPr lang="id-ID" sz="3200" baseline="-25000" dirty="0" smtClean="0"/>
              <a:t>1</a:t>
            </a:r>
            <a:r>
              <a:rPr lang="id-ID" sz="3200" dirty="0" smtClean="0"/>
              <a:t> = 29i + 37j – 77k</a:t>
            </a:r>
          </a:p>
          <a:p>
            <a:pPr>
              <a:buNone/>
            </a:pPr>
            <a:r>
              <a:rPr lang="id-ID" sz="3200" dirty="0" smtClean="0"/>
              <a:t>F</a:t>
            </a:r>
            <a:r>
              <a:rPr lang="id-ID" sz="3200" baseline="-25000" dirty="0" smtClean="0"/>
              <a:t>2</a:t>
            </a:r>
            <a:r>
              <a:rPr lang="id-ID" sz="3200" dirty="0" smtClean="0"/>
              <a:t> = 53i -100j -5k</a:t>
            </a:r>
          </a:p>
          <a:p>
            <a:pPr>
              <a:buNone/>
            </a:pPr>
            <a:r>
              <a:rPr lang="id-ID" sz="3200" dirty="0" smtClean="0"/>
              <a:t>F</a:t>
            </a:r>
            <a:r>
              <a:rPr lang="id-ID" sz="3200" baseline="-25000" dirty="0" smtClean="0"/>
              <a:t>3</a:t>
            </a:r>
            <a:r>
              <a:rPr lang="id-ID" sz="3200" dirty="0" smtClean="0"/>
              <a:t> = -82i + 63j + 82k</a:t>
            </a:r>
            <a:r>
              <a:rPr lang="id-ID" dirty="0" smtClean="0"/>
              <a:t> </a:t>
            </a:r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sz="3200" dirty="0" smtClean="0"/>
          </a:p>
          <a:p>
            <a:pPr>
              <a:buNone/>
            </a:pPr>
            <a:endParaRPr lang="id-ID" sz="3200" dirty="0" smtClean="0"/>
          </a:p>
          <a:p>
            <a:pPr>
              <a:buNone/>
            </a:pPr>
            <a:endParaRPr lang="id-ID" sz="3200" dirty="0" smtClean="0"/>
          </a:p>
          <a:p>
            <a:pPr>
              <a:buNone/>
            </a:pPr>
            <a:r>
              <a:rPr lang="id-ID" sz="3200" dirty="0" smtClean="0"/>
              <a:t>F</a:t>
            </a:r>
            <a:r>
              <a:rPr lang="id-ID" sz="3200" baseline="-25000" dirty="0" smtClean="0"/>
              <a:t>net</a:t>
            </a:r>
            <a:r>
              <a:rPr lang="id-ID" sz="3200" dirty="0" smtClean="0"/>
              <a:t> = F1 + F2 + F3 = 0</a:t>
            </a:r>
          </a:p>
          <a:p>
            <a:pPr>
              <a:buNone/>
            </a:pPr>
            <a:endParaRPr lang="id-ID" sz="3200" baseline="-25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/>
          <a:lstStyle/>
          <a:p>
            <a:r>
              <a:rPr lang="id-ID" dirty="0" smtClean="0"/>
              <a:t>Example: </a:t>
            </a:r>
            <a:endParaRPr lang="id-ID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5570941" y="3072207"/>
            <a:ext cx="2144728" cy="794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endCxn id="69" idx="1"/>
          </p:cNvCxnSpPr>
          <p:nvPr/>
        </p:nvCxnSpPr>
        <p:spPr>
          <a:xfrm flipV="1">
            <a:off x="6644496" y="4129121"/>
            <a:ext cx="2142314" cy="14259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4750992" y="4321578"/>
            <a:ext cx="2071702" cy="1715306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5715008" y="5072074"/>
            <a:ext cx="2286016" cy="428628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 flipH="1" flipV="1">
            <a:off x="6250793" y="5607859"/>
            <a:ext cx="1643074" cy="1588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6143636" y="4786322"/>
            <a:ext cx="928694" cy="1588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7000892" y="4214818"/>
            <a:ext cx="642942" cy="500066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43768" y="6215082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/>
              <a:t>F1</a:t>
            </a:r>
            <a:endParaRPr lang="id-ID" sz="2000" b="1" dirty="0"/>
          </a:p>
        </p:txBody>
      </p:sp>
      <p:cxnSp>
        <p:nvCxnSpPr>
          <p:cNvPr id="24" name="Straight Arrow Connector 23"/>
          <p:cNvCxnSpPr/>
          <p:nvPr/>
        </p:nvCxnSpPr>
        <p:spPr>
          <a:xfrm rot="10800000" flipV="1">
            <a:off x="4071934" y="4143380"/>
            <a:ext cx="2571768" cy="12144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0800000">
            <a:off x="4071934" y="5072074"/>
            <a:ext cx="1785950" cy="1588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3929852" y="5214156"/>
            <a:ext cx="285752" cy="1588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4036215" y="4179099"/>
            <a:ext cx="928694" cy="857256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714876" y="4143380"/>
            <a:ext cx="1928826" cy="1588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 flipH="1" flipV="1">
            <a:off x="6536545" y="2964653"/>
            <a:ext cx="1285884" cy="1071570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6643702" y="2214554"/>
            <a:ext cx="2000264" cy="1928826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571868" y="5072074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/>
              <a:t>F2</a:t>
            </a:r>
            <a:endParaRPr lang="id-ID" sz="2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8501058" y="1785926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/>
              <a:t>F3</a:t>
            </a:r>
            <a:endParaRPr lang="id-ID" sz="2000" b="1" dirty="0"/>
          </a:p>
        </p:txBody>
      </p:sp>
      <p:cxnSp>
        <p:nvCxnSpPr>
          <p:cNvPr id="44" name="Straight Connector 43"/>
          <p:cNvCxnSpPr/>
          <p:nvPr/>
        </p:nvCxnSpPr>
        <p:spPr>
          <a:xfrm rot="5400000" flipH="1" flipV="1">
            <a:off x="8071668" y="2786058"/>
            <a:ext cx="1143802" cy="794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7965305" y="3464719"/>
            <a:ext cx="785818" cy="571504"/>
          </a:xfrm>
          <a:prstGeom prst="line">
            <a:avLst/>
          </a:prstGeom>
          <a:ln w="22225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6"/>
          <p:cNvSpPr/>
          <p:nvPr/>
        </p:nvSpPr>
        <p:spPr>
          <a:xfrm>
            <a:off x="6429388" y="3929066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ß</a:t>
            </a:r>
            <a:endParaRPr lang="id-ID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14876" y="607220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x</a:t>
            </a:r>
            <a:endParaRPr lang="id-ID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786810" y="39290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y</a:t>
            </a:r>
            <a:endParaRPr lang="id-ID" sz="2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00826" y="17859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z</a:t>
            </a:r>
            <a:endParaRPr lang="id-ID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Slide Number Placeholder 5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90A233-4015-42B3-847C-3AB37B27CDCB}" type="slidenum">
              <a:rPr lang="id-ID" smtClean="0"/>
              <a:pPr/>
              <a:t>9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384</TotalTime>
  <Words>1244</Words>
  <Application>Microsoft Office PowerPoint</Application>
  <PresentationFormat>On-screen Show (4:3)</PresentationFormat>
  <Paragraphs>209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Paper</vt:lpstr>
      <vt:lpstr>Newton’s Law of Motion</vt:lpstr>
      <vt:lpstr>Terms and Definition</vt:lpstr>
      <vt:lpstr>Terms and Definition</vt:lpstr>
      <vt:lpstr>Slide 4</vt:lpstr>
      <vt:lpstr>Slide 5</vt:lpstr>
      <vt:lpstr>Newton’s First Law – Law of Inertia</vt:lpstr>
      <vt:lpstr>ΣF = 0, F1 + F2 = 0, at rest</vt:lpstr>
      <vt:lpstr>Slide 8</vt:lpstr>
      <vt:lpstr>Example: </vt:lpstr>
      <vt:lpstr>Newton’s Second Law</vt:lpstr>
      <vt:lpstr>Slide 11</vt:lpstr>
      <vt:lpstr>Slide 12</vt:lpstr>
      <vt:lpstr>Formula used in Newton’s second law</vt:lpstr>
      <vt:lpstr>Example 1:</vt:lpstr>
      <vt:lpstr>Problem 1:</vt:lpstr>
      <vt:lpstr>Problem 2:</vt:lpstr>
      <vt:lpstr>Newton’s Third Law</vt:lpstr>
      <vt:lpstr>Slide 18</vt:lpstr>
      <vt:lpstr>Application</vt:lpstr>
      <vt:lpstr>Application</vt:lpstr>
      <vt:lpstr>Application</vt:lpstr>
      <vt:lpstr>Application</vt:lpstr>
      <vt:lpstr>Normal Force</vt:lpstr>
      <vt:lpstr>Slide 24</vt:lpstr>
      <vt:lpstr>Friction Force</vt:lpstr>
      <vt:lpstr>Example of coefficient of friction value</vt:lpstr>
      <vt:lpstr>Slide 27</vt:lpstr>
      <vt:lpstr>Example:</vt:lpstr>
      <vt:lpstr>Tension Force</vt:lpstr>
      <vt:lpstr>Problems:</vt:lpstr>
      <vt:lpstr>Slide 31</vt:lpstr>
      <vt:lpstr>Slide 32</vt:lpstr>
      <vt:lpstr>Slide 33</vt:lpstr>
      <vt:lpstr>Slide 34</vt:lpstr>
      <vt:lpstr>Slide 35</vt:lpstr>
      <vt:lpstr>Slide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Newton’s Law of Motion</dc:title>
  <dc:creator>umum1</dc:creator>
  <cp:lastModifiedBy>umum1</cp:lastModifiedBy>
  <cp:revision>144</cp:revision>
  <dcterms:created xsi:type="dcterms:W3CDTF">2011-10-16T02:45:07Z</dcterms:created>
  <dcterms:modified xsi:type="dcterms:W3CDTF">2011-10-17T14:11:41Z</dcterms:modified>
</cp:coreProperties>
</file>