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70" r:id="rId15"/>
    <p:sldId id="272" r:id="rId16"/>
    <p:sldId id="271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53" autoAdjust="0"/>
    <p:restoredTop sz="93728" autoAdjust="0"/>
  </p:normalViewPr>
  <p:slideViewPr>
    <p:cSldViewPr>
      <p:cViewPr varScale="1">
        <p:scale>
          <a:sx n="68" d="100"/>
          <a:sy n="68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34A3D3-04E8-4F73-BD52-D52D5473EECC}" type="datetimeFigureOut">
              <a:rPr lang="id-ID" smtClean="0"/>
              <a:pPr/>
              <a:t>28/11/2011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074BF-23D1-4007-A2FD-516A8BE3F2A3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F7A61357-883C-4148-BD7C-A1F798AA78A6}" type="slidenum">
              <a:rPr lang="id-ID" smtClean="0"/>
              <a:pPr/>
              <a:t>1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D5214-AA97-4277-99EA-D5CAF384EC5A}" type="datetime1">
              <a:rPr lang="id-ID" smtClean="0"/>
              <a:pPr/>
              <a:t>28/11/2011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d-ID" dirty="0" smtClean="0"/>
              <a:t>1</a:t>
            </a:r>
            <a:endParaRPr lang="id-ID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8393C-5CDA-420B-A141-B444DE4DD0E7}" type="datetime1">
              <a:rPr lang="id-ID" smtClean="0"/>
              <a:pPr/>
              <a:t>28/11/2011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0104F-CA9E-4342-85D9-927CEA101F7D}" type="datetime1">
              <a:rPr lang="id-ID" smtClean="0"/>
              <a:pPr/>
              <a:t>28/11/2011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1F4EE-A9D0-43CE-86A4-D342DE6CD657}" type="datetime1">
              <a:rPr lang="id-ID" smtClean="0"/>
              <a:pPr/>
              <a:t>28/11/2011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C6B4-9CB6-4AB6-B378-5ABED4E85FD9}" type="datetime1">
              <a:rPr lang="id-ID" smtClean="0"/>
              <a:pPr/>
              <a:t>28/11/2011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C053020-05BF-48AC-8B06-CFE863B79B2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AA96-12F9-4C58-A3D6-ABB95B7E13C0}" type="datetime1">
              <a:rPr lang="id-ID" smtClean="0"/>
              <a:pPr/>
              <a:t>28/11/2011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383C-A178-486B-8CC5-760405FA8F22}" type="datetime1">
              <a:rPr lang="id-ID" smtClean="0"/>
              <a:pPr/>
              <a:t>28/11/2011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E0625-C59F-4C92-A7A6-14FF9279DD13}" type="datetime1">
              <a:rPr lang="id-ID" smtClean="0"/>
              <a:pPr/>
              <a:t>28/11/2011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36088-F6D9-4A18-9E9C-5A8DF266F753}" type="datetime1">
              <a:rPr lang="id-ID" smtClean="0"/>
              <a:pPr/>
              <a:t>28/11/2011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82D6F-788A-43DA-8188-8BD1514CAFA3}" type="datetime1">
              <a:rPr lang="id-ID" smtClean="0"/>
              <a:pPr/>
              <a:t>28/11/2011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9F5C-C04A-44D2-993E-ED7641FBA65D}" type="datetime1">
              <a:rPr lang="id-ID" smtClean="0"/>
              <a:pPr/>
              <a:t>28/11/2011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5C5CF63-6082-4C02-BFD2-8FAB1597B6C5}" type="datetime1">
              <a:rPr lang="id-ID" smtClean="0"/>
              <a:pPr/>
              <a:t>28/11/2011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C053020-05BF-48AC-8B06-CFE863B79B29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WORK AND ENERGY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id-ID" smtClean="0"/>
              <a:t>1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10</a:t>
            </a:fld>
            <a:endParaRPr lang="id-ID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1537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lum bright="-40000"/>
          </a:blip>
          <a:srcRect/>
          <a:stretch>
            <a:fillRect/>
          </a:stretch>
        </p:blipFill>
        <p:spPr bwMode="auto">
          <a:xfrm>
            <a:off x="785786" y="2786058"/>
            <a:ext cx="1732556" cy="609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Arrow Connector 10"/>
          <p:cNvCxnSpPr/>
          <p:nvPr/>
        </p:nvCxnSpPr>
        <p:spPr>
          <a:xfrm>
            <a:off x="2714612" y="3071810"/>
            <a:ext cx="85725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86182" y="2857496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dirty="0" smtClean="0"/>
              <a:t>Translation Kinetic Energy</a:t>
            </a:r>
            <a:endParaRPr lang="id-ID" sz="22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lum bright="-40000"/>
          </a:blip>
          <a:srcRect/>
          <a:stretch>
            <a:fillRect/>
          </a:stretch>
        </p:blipFill>
        <p:spPr bwMode="auto">
          <a:xfrm>
            <a:off x="785786" y="3571876"/>
            <a:ext cx="4143404" cy="116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714348" y="5000636"/>
            <a:ext cx="74295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dirty="0" smtClean="0"/>
              <a:t>Work – Energy Principle:</a:t>
            </a:r>
          </a:p>
          <a:p>
            <a:r>
              <a:rPr lang="id-ID" sz="2200" dirty="0" smtClean="0"/>
              <a:t> </a:t>
            </a:r>
          </a:p>
          <a:p>
            <a:r>
              <a:rPr lang="id-ID" sz="2200" dirty="0" smtClean="0"/>
              <a:t>the net work done on an object is equal to the change in the object’s kinetic energy</a:t>
            </a:r>
            <a:endParaRPr lang="id-ID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6286544" cy="1143000"/>
          </a:xfrm>
        </p:spPr>
        <p:txBody>
          <a:bodyPr>
            <a:normAutofit/>
          </a:bodyPr>
          <a:lstStyle/>
          <a:p>
            <a:pPr algn="l"/>
            <a:r>
              <a:rPr lang="id-ID" sz="3200" dirty="0" smtClean="0"/>
              <a:t>Work done by spring a force</a:t>
            </a:r>
            <a:endParaRPr lang="id-ID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11</a:t>
            </a:fld>
            <a:endParaRPr lang="id-ID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360551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5500702"/>
            <a:ext cx="3000396" cy="572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1428736"/>
            <a:ext cx="301468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2500306"/>
            <a:ext cx="153181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7" y="3571876"/>
            <a:ext cx="119743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7" y="4500570"/>
            <a:ext cx="2000265" cy="876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72560" cy="857248"/>
          </a:xfrm>
        </p:spPr>
        <p:txBody>
          <a:bodyPr>
            <a:normAutofit/>
          </a:bodyPr>
          <a:lstStyle/>
          <a:p>
            <a:pPr algn="l"/>
            <a:r>
              <a:rPr lang="id-ID" sz="3000" dirty="0" smtClean="0"/>
              <a:t>Conservative and Non Conservative Force</a:t>
            </a:r>
            <a:endParaRPr lang="id-ID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12</a:t>
            </a:fld>
            <a:endParaRPr lang="id-ID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lum bright="-30000"/>
          </a:blip>
          <a:srcRect/>
          <a:stretch>
            <a:fillRect/>
          </a:stretch>
        </p:blipFill>
        <p:spPr bwMode="auto">
          <a:xfrm>
            <a:off x="214282" y="1500174"/>
            <a:ext cx="875182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lum bright="-30000"/>
          </a:blip>
          <a:srcRect/>
          <a:stretch>
            <a:fillRect/>
          </a:stretch>
        </p:blipFill>
        <p:spPr bwMode="auto">
          <a:xfrm>
            <a:off x="285720" y="1142984"/>
            <a:ext cx="2214578" cy="35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515909"/>
            <a:ext cx="2428892" cy="4218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2571744"/>
            <a:ext cx="2147464" cy="132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5500702"/>
            <a:ext cx="2369651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02" y="4214818"/>
            <a:ext cx="1928827" cy="400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71802" y="4857760"/>
            <a:ext cx="1785950" cy="40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72560" cy="857248"/>
          </a:xfrm>
        </p:spPr>
        <p:txBody>
          <a:bodyPr>
            <a:normAutofit/>
          </a:bodyPr>
          <a:lstStyle/>
          <a:p>
            <a:pPr algn="l"/>
            <a:r>
              <a:rPr lang="id-ID" sz="3000" dirty="0" smtClean="0"/>
              <a:t>Conservative and Non Conservative Force</a:t>
            </a:r>
            <a:endParaRPr lang="id-ID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13</a:t>
            </a:fld>
            <a:endParaRPr lang="id-ID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2">
            <a:lum bright="-30000"/>
          </a:blip>
          <a:srcRect/>
          <a:stretch>
            <a:fillRect/>
          </a:stretch>
        </p:blipFill>
        <p:spPr bwMode="auto">
          <a:xfrm>
            <a:off x="142844" y="1285860"/>
            <a:ext cx="8786906" cy="69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714620"/>
            <a:ext cx="5317603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2714620"/>
            <a:ext cx="3307912" cy="25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72560" cy="857248"/>
          </a:xfrm>
        </p:spPr>
        <p:txBody>
          <a:bodyPr>
            <a:normAutofit/>
          </a:bodyPr>
          <a:lstStyle/>
          <a:p>
            <a:pPr algn="l"/>
            <a:r>
              <a:rPr lang="id-ID" sz="3600" dirty="0" smtClean="0"/>
              <a:t>Potential Energy</a:t>
            </a:r>
            <a:endParaRPr lang="id-ID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14</a:t>
            </a:fld>
            <a:endParaRPr lang="id-ID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71678"/>
            <a:ext cx="280334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85720" y="1214422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1. Gravitational Potential Energy</a:t>
            </a:r>
            <a:endParaRPr lang="id-ID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786058"/>
            <a:ext cx="5715040" cy="42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4071942"/>
            <a:ext cx="5715040" cy="35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3214678" y="2071678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Work by an external force</a:t>
            </a:r>
            <a:endParaRPr lang="id-ID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286116" y="3429000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Work by gravity force</a:t>
            </a:r>
            <a:endParaRPr lang="id-ID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5429264"/>
            <a:ext cx="4214843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6072206"/>
            <a:ext cx="428628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286116" y="4643446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Gravitational Potential Energy</a:t>
            </a:r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72560" cy="857248"/>
          </a:xfrm>
        </p:spPr>
        <p:txBody>
          <a:bodyPr>
            <a:normAutofit/>
          </a:bodyPr>
          <a:lstStyle/>
          <a:p>
            <a:pPr algn="l"/>
            <a:r>
              <a:rPr lang="id-ID" sz="3600" dirty="0" smtClean="0"/>
              <a:t>Potential Energy</a:t>
            </a:r>
            <a:endParaRPr lang="id-ID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15</a:t>
            </a:fld>
            <a:endParaRPr lang="id-ID"/>
          </a:p>
        </p:txBody>
      </p:sp>
      <p:sp>
        <p:nvSpPr>
          <p:cNvPr id="8" name="TextBox 7"/>
          <p:cNvSpPr txBox="1"/>
          <p:nvPr/>
        </p:nvSpPr>
        <p:spPr>
          <a:xfrm>
            <a:off x="285720" y="1214422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2. Elastic Potential Energy</a:t>
            </a:r>
            <a:endParaRPr lang="id-ID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6"/>
            <a:ext cx="2698233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785926"/>
            <a:ext cx="1450741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8097" y="2428868"/>
            <a:ext cx="613590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3286124"/>
            <a:ext cx="1738321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72560" cy="857248"/>
          </a:xfrm>
        </p:spPr>
        <p:txBody>
          <a:bodyPr>
            <a:normAutofit/>
          </a:bodyPr>
          <a:lstStyle/>
          <a:p>
            <a:pPr algn="l"/>
            <a:r>
              <a:rPr lang="id-ID" sz="3600" dirty="0" smtClean="0"/>
              <a:t>Total Mechanical Energy</a:t>
            </a:r>
            <a:endParaRPr lang="id-ID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16</a:t>
            </a:fld>
            <a:endParaRPr lang="id-ID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428736"/>
            <a:ext cx="1462094" cy="346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285992"/>
            <a:ext cx="5116353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736"/>
            <a:ext cx="322298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3429000"/>
            <a:ext cx="535788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72560" cy="857248"/>
          </a:xfrm>
        </p:spPr>
        <p:txBody>
          <a:bodyPr>
            <a:normAutofit/>
          </a:bodyPr>
          <a:lstStyle/>
          <a:p>
            <a:pPr algn="l"/>
            <a:r>
              <a:rPr lang="id-ID" sz="3600" dirty="0" smtClean="0"/>
              <a:t>Law of Conservation of Energy</a:t>
            </a:r>
            <a:endParaRPr lang="id-ID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17</a:t>
            </a:fld>
            <a:endParaRPr lang="id-ID"/>
          </a:p>
        </p:txBody>
      </p:sp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85011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643182"/>
            <a:ext cx="792961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00438"/>
            <a:ext cx="424341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3" y="4572008"/>
            <a:ext cx="35719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5000628" y="3571876"/>
            <a:ext cx="32147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dirty="0" smtClean="0"/>
              <a:t>Including friction loss</a:t>
            </a:r>
            <a:endParaRPr lang="id-ID" sz="2200" dirty="0"/>
          </a:p>
        </p:txBody>
      </p:sp>
      <p:sp>
        <p:nvSpPr>
          <p:cNvPr id="14" name="TextBox 13"/>
          <p:cNvSpPr txBox="1"/>
          <p:nvPr/>
        </p:nvSpPr>
        <p:spPr>
          <a:xfrm>
            <a:off x="5000628" y="4643446"/>
            <a:ext cx="32147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dirty="0" smtClean="0"/>
              <a:t>Including friction loss</a:t>
            </a:r>
            <a:endParaRPr lang="id-ID" sz="2200" dirty="0"/>
          </a:p>
        </p:txBody>
      </p:sp>
      <p:cxnSp>
        <p:nvCxnSpPr>
          <p:cNvPr id="16" name="Elbow Connector 15"/>
          <p:cNvCxnSpPr/>
          <p:nvPr/>
        </p:nvCxnSpPr>
        <p:spPr>
          <a:xfrm>
            <a:off x="3786182" y="4929198"/>
            <a:ext cx="914400" cy="914400"/>
          </a:xfrm>
          <a:prstGeom prst="bentConnector3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000628" y="5500702"/>
            <a:ext cx="39290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dirty="0" smtClean="0"/>
              <a:t>Example of a roller coaster subject to frictional forces</a:t>
            </a:r>
            <a:endParaRPr lang="id-ID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72560" cy="857248"/>
          </a:xfrm>
        </p:spPr>
        <p:txBody>
          <a:bodyPr>
            <a:normAutofit/>
          </a:bodyPr>
          <a:lstStyle/>
          <a:p>
            <a:pPr algn="l"/>
            <a:r>
              <a:rPr lang="id-ID" sz="3600" dirty="0" smtClean="0"/>
              <a:t>Power</a:t>
            </a:r>
            <a:endParaRPr lang="id-ID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18</a:t>
            </a:fld>
            <a:endParaRPr lang="id-ID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4686333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85926"/>
            <a:ext cx="1002851" cy="62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643182"/>
            <a:ext cx="3143272" cy="57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1" y="3500439"/>
            <a:ext cx="114300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000496" y="2714620"/>
            <a:ext cx="2786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dirty="0" smtClean="0"/>
              <a:t>Average Power</a:t>
            </a:r>
            <a:endParaRPr lang="id-ID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1928794" y="3571876"/>
            <a:ext cx="35004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dirty="0" smtClean="0"/>
              <a:t>Instantaneous Power</a:t>
            </a:r>
            <a:endParaRPr lang="id-ID" sz="2200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214818"/>
            <a:ext cx="264320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19" y="5143512"/>
            <a:ext cx="137773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2000232" y="5214950"/>
            <a:ext cx="35004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dirty="0" smtClean="0"/>
              <a:t>Efisiensi</a:t>
            </a:r>
            <a:endParaRPr lang="id-ID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EXAMPLES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19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3512" y="1654175"/>
            <a:ext cx="62769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>
            <a:off x="5929322" y="3143248"/>
            <a:ext cx="1785950" cy="1714512"/>
            <a:chOff x="5929322" y="3143248"/>
            <a:chExt cx="1785950" cy="1714512"/>
          </a:xfrm>
        </p:grpSpPr>
        <p:sp>
          <p:nvSpPr>
            <p:cNvPr id="5" name="Rectangle 4"/>
            <p:cNvSpPr/>
            <p:nvPr/>
          </p:nvSpPr>
          <p:spPr>
            <a:xfrm>
              <a:off x="5929322" y="3143248"/>
              <a:ext cx="1785950" cy="1143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286512" y="4286256"/>
              <a:ext cx="1428760" cy="5715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2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17596"/>
          </a:xfrm>
        </p:spPr>
        <p:txBody>
          <a:bodyPr/>
          <a:lstStyle/>
          <a:p>
            <a:pPr algn="l"/>
            <a:r>
              <a:rPr lang="id-ID" dirty="0" smtClean="0"/>
              <a:t>Definition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571501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id-ID" b="1" i="1" dirty="0" smtClean="0"/>
              <a:t>	Work</a:t>
            </a:r>
            <a:r>
              <a:rPr lang="id-ID" dirty="0" smtClean="0"/>
              <a:t> is defined to be the product of the magnitude of the </a:t>
            </a:r>
            <a:r>
              <a:rPr lang="id-ID" b="1" i="1" dirty="0" smtClean="0"/>
              <a:t>displacement</a:t>
            </a:r>
            <a:r>
              <a:rPr lang="id-ID" dirty="0" smtClean="0"/>
              <a:t> times the component of the </a:t>
            </a:r>
            <a:r>
              <a:rPr lang="id-ID" b="1" i="1" dirty="0" smtClean="0"/>
              <a:t>force parallel</a:t>
            </a:r>
            <a:r>
              <a:rPr lang="id-ID" dirty="0" smtClean="0"/>
              <a:t> to the displacement</a:t>
            </a:r>
          </a:p>
          <a:p>
            <a:pPr algn="just">
              <a:buNone/>
            </a:pPr>
            <a:r>
              <a:rPr lang="id-ID" dirty="0" smtClean="0"/>
              <a:t> </a:t>
            </a:r>
          </a:p>
          <a:p>
            <a:pPr algn="just">
              <a:buNone/>
            </a:pPr>
            <a:r>
              <a:rPr lang="id-ID" i="1" dirty="0" smtClean="0"/>
              <a:t>				W = F</a:t>
            </a:r>
            <a:r>
              <a:rPr lang="id-ID" i="1" baseline="-25000" dirty="0" smtClean="0"/>
              <a:t>║</a:t>
            </a:r>
            <a:r>
              <a:rPr lang="id-ID" i="1" dirty="0" smtClean="0"/>
              <a:t> d</a:t>
            </a:r>
          </a:p>
          <a:p>
            <a:pPr algn="just">
              <a:buNone/>
            </a:pPr>
            <a:endParaRPr lang="id-ID" i="1" dirty="0" smtClean="0"/>
          </a:p>
          <a:p>
            <a:pPr algn="just">
              <a:buNone/>
            </a:pPr>
            <a:r>
              <a:rPr lang="id-ID" i="1" dirty="0" smtClean="0"/>
              <a:t>	F</a:t>
            </a:r>
            <a:r>
              <a:rPr lang="id-ID" i="1" baseline="-25000" dirty="0" smtClean="0"/>
              <a:t>║</a:t>
            </a:r>
            <a:r>
              <a:rPr lang="id-ID" i="1" dirty="0" smtClean="0"/>
              <a:t> </a:t>
            </a:r>
            <a:r>
              <a:rPr lang="id-ID" dirty="0" smtClean="0"/>
              <a:t> is the component of the constant force F parallel to the displacement d</a:t>
            </a:r>
          </a:p>
          <a:p>
            <a:pPr algn="just">
              <a:buNone/>
            </a:pPr>
            <a:endParaRPr lang="id-ID" dirty="0" smtClean="0"/>
          </a:p>
          <a:p>
            <a:pPr algn="just">
              <a:buNone/>
            </a:pPr>
            <a:r>
              <a:rPr lang="id-ID" dirty="0" smtClean="0"/>
              <a:t>				</a:t>
            </a:r>
            <a:r>
              <a:rPr lang="id-ID" i="1" dirty="0" smtClean="0"/>
              <a:t>W = Fd cos</a:t>
            </a:r>
            <a:r>
              <a:rPr lang="el-GR" i="1" dirty="0" smtClean="0">
                <a:latin typeface="Constantia"/>
              </a:rPr>
              <a:t>θ</a:t>
            </a:r>
            <a:endParaRPr lang="id-ID" dirty="0" smtClean="0"/>
          </a:p>
          <a:p>
            <a:pPr algn="just">
              <a:buNone/>
            </a:pPr>
            <a:endParaRPr lang="id-ID" i="1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8358214" y="4500570"/>
            <a:ext cx="35719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500694" y="4929198"/>
            <a:ext cx="35719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3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00042"/>
            <a:ext cx="67246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219153" y="1670031"/>
            <a:ext cx="785818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/>
          <p:cNvSpPr/>
          <p:nvPr/>
        </p:nvSpPr>
        <p:spPr>
          <a:xfrm>
            <a:off x="1219153" y="2027221"/>
            <a:ext cx="571504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/>
          <p:cNvSpPr txBox="1"/>
          <p:nvPr/>
        </p:nvSpPr>
        <p:spPr>
          <a:xfrm>
            <a:off x="642910" y="3857628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Work is a scalar quantity that is only having magnitude which can be positive or negative</a:t>
            </a:r>
          </a:p>
          <a:p>
            <a:endParaRPr lang="id-ID" sz="2400" dirty="0"/>
          </a:p>
          <a:p>
            <a:r>
              <a:rPr lang="id-ID" sz="2400" dirty="0" smtClean="0"/>
              <a:t>Unit used is Joule</a:t>
            </a:r>
          </a:p>
          <a:p>
            <a:r>
              <a:rPr lang="id-ID" sz="2400" dirty="0" smtClean="0"/>
              <a:t>1 J = 1 N.m</a:t>
            </a:r>
          </a:p>
          <a:p>
            <a:r>
              <a:rPr lang="id-ID" sz="2400" dirty="0" smtClean="0"/>
              <a:t>1 J = 10</a:t>
            </a:r>
            <a:r>
              <a:rPr lang="id-ID" sz="2400" baseline="30000" dirty="0" smtClean="0"/>
              <a:t>7</a:t>
            </a:r>
            <a:r>
              <a:rPr lang="id-ID" sz="2400" dirty="0" smtClean="0"/>
              <a:t> erg = 10</a:t>
            </a:r>
            <a:r>
              <a:rPr lang="id-ID" sz="2400" baseline="30000" dirty="0" smtClean="0"/>
              <a:t>7</a:t>
            </a:r>
            <a:r>
              <a:rPr lang="id-ID" sz="2400" dirty="0" smtClean="0"/>
              <a:t> dyne.cm </a:t>
            </a:r>
            <a:endParaRPr lang="id-ID" sz="24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4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2124076" cy="322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71802" y="571480"/>
            <a:ext cx="571504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2800" dirty="0" smtClean="0"/>
              <a:t>From the figure, what do you think about the person in dealing with work done on the bag of the grocaries?</a:t>
            </a:r>
          </a:p>
          <a:p>
            <a:pPr algn="just"/>
            <a:endParaRPr lang="id-ID" sz="2800" dirty="0" smtClean="0"/>
          </a:p>
          <a:p>
            <a:pPr algn="just"/>
            <a:r>
              <a:rPr lang="id-ID" sz="2400" i="1" dirty="0" smtClean="0"/>
              <a:t>Apakah pendapat anda tentang kerja yang yang dilakukan oleh orang yang membawa kantong berisi barang belanjaan seperti gambar di samping?</a:t>
            </a:r>
            <a:endParaRPr lang="id-ID" sz="2400" i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5</a:t>
            </a:fld>
            <a:endParaRPr lang="id-ID"/>
          </a:p>
        </p:txBody>
      </p:sp>
      <p:sp>
        <p:nvSpPr>
          <p:cNvPr id="7" name="TextBox 6"/>
          <p:cNvSpPr txBox="1"/>
          <p:nvPr/>
        </p:nvSpPr>
        <p:spPr>
          <a:xfrm>
            <a:off x="4286248" y="4714884"/>
            <a:ext cx="4429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Remember that:		 </a:t>
            </a:r>
            <a:r>
              <a:rPr lang="id-ID" sz="2000" i="1" dirty="0" smtClean="0"/>
              <a:t>W = F</a:t>
            </a:r>
            <a:r>
              <a:rPr lang="id-ID" sz="2000" i="1" baseline="-25000" dirty="0" smtClean="0"/>
              <a:t>║</a:t>
            </a:r>
            <a:r>
              <a:rPr lang="id-ID" sz="2000" i="1" dirty="0" smtClean="0"/>
              <a:t> d</a:t>
            </a:r>
          </a:p>
          <a:p>
            <a:endParaRPr lang="id-ID" sz="2000" i="1" dirty="0" smtClean="0"/>
          </a:p>
          <a:p>
            <a:r>
              <a:rPr lang="id-ID" sz="2000" i="1" dirty="0" smtClean="0"/>
              <a:t>		        	W = Fd cos</a:t>
            </a:r>
            <a:r>
              <a:rPr lang="el-GR" sz="2000" i="1" dirty="0" smtClean="0">
                <a:latin typeface="Constantia"/>
              </a:rPr>
              <a:t>θ</a:t>
            </a:r>
            <a:endParaRPr lang="id-ID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In term of vectors product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6</a:t>
            </a:fld>
            <a:endParaRPr lang="id-ID"/>
          </a:p>
        </p:txBody>
      </p:sp>
      <p:sp>
        <p:nvSpPr>
          <p:cNvPr id="5" name="TextBox 4"/>
          <p:cNvSpPr txBox="1"/>
          <p:nvPr/>
        </p:nvSpPr>
        <p:spPr>
          <a:xfrm>
            <a:off x="500034" y="1500174"/>
            <a:ext cx="82153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2800" dirty="0" smtClean="0"/>
              <a:t>Considering that work is a scalar quantity, it can be related to vectors product so called </a:t>
            </a:r>
            <a:r>
              <a:rPr lang="id-ID" sz="2800" b="1" i="1" dirty="0" smtClean="0"/>
              <a:t>dot product</a:t>
            </a:r>
            <a:endParaRPr lang="id-ID" sz="2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2857496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W = F . d</a:t>
            </a:r>
            <a:endParaRPr lang="id-ID" sz="28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714480" y="2857496"/>
            <a:ext cx="28575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214546" y="2857496"/>
            <a:ext cx="285752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Left Brace 9"/>
          <p:cNvSpPr/>
          <p:nvPr/>
        </p:nvSpPr>
        <p:spPr>
          <a:xfrm>
            <a:off x="1928794" y="3214686"/>
            <a:ext cx="357190" cy="785818"/>
          </a:xfrm>
          <a:prstGeom prst="leftBrace">
            <a:avLst/>
          </a:prstGeom>
          <a:ln w="25400">
            <a:solidFill>
              <a:schemeClr val="tx1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/>
          <p:cNvSpPr txBox="1"/>
          <p:nvPr/>
        </p:nvSpPr>
        <p:spPr>
          <a:xfrm>
            <a:off x="1714480" y="5357826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dirty="0" smtClean="0"/>
              <a:t>HOW </a:t>
            </a:r>
            <a:r>
              <a:rPr lang="id-ID" sz="4000" dirty="0" smtClean="0"/>
              <a:t>????</a:t>
            </a:r>
            <a:endParaRPr lang="id-ID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714876" y="2786058"/>
            <a:ext cx="42148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Where:</a:t>
            </a:r>
          </a:p>
          <a:p>
            <a:endParaRPr lang="id-ID" sz="2400" dirty="0"/>
          </a:p>
          <a:p>
            <a:r>
              <a:rPr lang="id-ID" sz="2400" dirty="0" smtClean="0"/>
              <a:t>F = F</a:t>
            </a:r>
            <a:r>
              <a:rPr lang="id-ID" sz="2400" baseline="-25000" dirty="0" smtClean="0"/>
              <a:t>x</a:t>
            </a:r>
            <a:r>
              <a:rPr lang="id-ID" sz="2400" dirty="0" smtClean="0"/>
              <a:t> </a:t>
            </a:r>
            <a:r>
              <a:rPr lang="id-ID" sz="2400" b="1" dirty="0" smtClean="0"/>
              <a:t>i</a:t>
            </a:r>
            <a:r>
              <a:rPr lang="id-ID" sz="2400" dirty="0" smtClean="0"/>
              <a:t> + F</a:t>
            </a:r>
            <a:r>
              <a:rPr lang="id-ID" sz="2400" baseline="-25000" dirty="0" smtClean="0"/>
              <a:t>y</a:t>
            </a:r>
            <a:r>
              <a:rPr lang="id-ID" sz="2400" dirty="0" smtClean="0"/>
              <a:t> </a:t>
            </a:r>
            <a:r>
              <a:rPr lang="id-ID" sz="2400" b="1" dirty="0" smtClean="0"/>
              <a:t>j</a:t>
            </a:r>
            <a:r>
              <a:rPr lang="id-ID" sz="2400" dirty="0" smtClean="0"/>
              <a:t> + F</a:t>
            </a:r>
            <a:r>
              <a:rPr lang="id-ID" sz="2400" baseline="-25000" dirty="0" smtClean="0"/>
              <a:t>z</a:t>
            </a:r>
            <a:r>
              <a:rPr lang="id-ID" sz="2400" dirty="0" smtClean="0"/>
              <a:t> </a:t>
            </a:r>
            <a:r>
              <a:rPr lang="id-ID" sz="2400" b="1" dirty="0" smtClean="0"/>
              <a:t>k</a:t>
            </a:r>
          </a:p>
          <a:p>
            <a:endParaRPr lang="id-ID" sz="2400" dirty="0"/>
          </a:p>
          <a:p>
            <a:r>
              <a:rPr lang="id-ID" sz="2400" dirty="0" smtClean="0"/>
              <a:t>d = d</a:t>
            </a:r>
            <a:r>
              <a:rPr lang="id-ID" sz="2400" baseline="-25000" dirty="0" smtClean="0"/>
              <a:t>x</a:t>
            </a:r>
            <a:r>
              <a:rPr lang="id-ID" sz="2400" dirty="0" smtClean="0"/>
              <a:t> </a:t>
            </a:r>
            <a:r>
              <a:rPr lang="id-ID" sz="2400" b="1" dirty="0" smtClean="0"/>
              <a:t>i</a:t>
            </a:r>
            <a:r>
              <a:rPr lang="id-ID" sz="2400" dirty="0" smtClean="0"/>
              <a:t> + d</a:t>
            </a:r>
            <a:r>
              <a:rPr lang="id-ID" sz="2400" baseline="-25000" dirty="0" smtClean="0"/>
              <a:t>y</a:t>
            </a:r>
            <a:r>
              <a:rPr lang="id-ID" sz="2400" dirty="0" smtClean="0"/>
              <a:t> </a:t>
            </a:r>
            <a:r>
              <a:rPr lang="id-ID" sz="2400" b="1" dirty="0" smtClean="0"/>
              <a:t>j</a:t>
            </a:r>
            <a:r>
              <a:rPr lang="id-ID" sz="2400" dirty="0" smtClean="0"/>
              <a:t> + d</a:t>
            </a:r>
            <a:r>
              <a:rPr lang="id-ID" sz="2400" baseline="-25000" dirty="0" smtClean="0"/>
              <a:t>z</a:t>
            </a:r>
            <a:r>
              <a:rPr lang="id-ID" sz="2400" dirty="0" smtClean="0"/>
              <a:t> </a:t>
            </a:r>
            <a:r>
              <a:rPr lang="id-ID" sz="2400" b="1" dirty="0" smtClean="0"/>
              <a:t>k</a:t>
            </a:r>
            <a:endParaRPr lang="id-ID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7</a:t>
            </a:fld>
            <a:endParaRPr lang="id-ID"/>
          </a:p>
        </p:txBody>
      </p:sp>
      <p:sp>
        <p:nvSpPr>
          <p:cNvPr id="5" name="TextBox 4"/>
          <p:cNvSpPr txBox="1"/>
          <p:nvPr/>
        </p:nvSpPr>
        <p:spPr>
          <a:xfrm>
            <a:off x="500034" y="571480"/>
            <a:ext cx="835824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In dealing with work, as with force, it is necessary to specify wheter it is about work done </a:t>
            </a:r>
            <a:r>
              <a:rPr lang="id-ID" sz="2800" b="1" i="1" dirty="0" smtClean="0"/>
              <a:t>by</a:t>
            </a:r>
            <a:r>
              <a:rPr lang="id-ID" sz="2400" dirty="0" smtClean="0"/>
              <a:t> a specific object or done </a:t>
            </a:r>
            <a:r>
              <a:rPr lang="id-ID" sz="2800" b="1" i="1" dirty="0" smtClean="0"/>
              <a:t>on</a:t>
            </a:r>
            <a:r>
              <a:rPr lang="id-ID" sz="2400" dirty="0" smtClean="0"/>
              <a:t> a specific object.</a:t>
            </a:r>
          </a:p>
          <a:p>
            <a:endParaRPr lang="id-ID" sz="2400" dirty="0"/>
          </a:p>
          <a:p>
            <a:r>
              <a:rPr lang="id-ID" sz="2400" dirty="0" smtClean="0"/>
              <a:t>It is also important to specify wheter the work done is due to one particular force (and which one), or the total (net) work done by the </a:t>
            </a:r>
            <a:r>
              <a:rPr lang="id-ID" sz="2400" i="1" dirty="0" smtClean="0"/>
              <a:t>net force </a:t>
            </a:r>
            <a:r>
              <a:rPr lang="id-ID" sz="2400" dirty="0" smtClean="0"/>
              <a:t>on the object</a:t>
            </a:r>
            <a:endParaRPr lang="id-ID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4071942"/>
            <a:ext cx="835824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2000" dirty="0" smtClean="0"/>
              <a:t>Berkaitan dengan kerja, sama seperti gaya, penentuan bahwa kerja itu </a:t>
            </a:r>
            <a:r>
              <a:rPr lang="id-ID" sz="2400" b="1" i="1" dirty="0" smtClean="0"/>
              <a:t>oleh</a:t>
            </a:r>
            <a:r>
              <a:rPr lang="id-ID" sz="2000" dirty="0" smtClean="0"/>
              <a:t> benda atau </a:t>
            </a:r>
            <a:r>
              <a:rPr lang="id-ID" sz="2400" b="1" i="1" dirty="0" smtClean="0"/>
              <a:t>pada</a:t>
            </a:r>
            <a:r>
              <a:rPr lang="id-ID" sz="2000" dirty="0" smtClean="0"/>
              <a:t> benda sangatlah penting, karena ini mempengaruhi penandaan dari kerja tersebut</a:t>
            </a:r>
          </a:p>
          <a:p>
            <a:endParaRPr lang="id-ID" sz="2000" dirty="0"/>
          </a:p>
          <a:p>
            <a:r>
              <a:rPr lang="id-ID" sz="2000" dirty="0" smtClean="0"/>
              <a:t>Termasuk juga kerja yang dikarenakan oleh gaya tertentu (harus dibuat spesifik), atau gaya total pada sebuah objek, ini juga harus ditentukan secara jelas.</a:t>
            </a:r>
            <a:endParaRPr lang="id-ID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8</a:t>
            </a:fld>
            <a:endParaRPr lang="id-ID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642918"/>
            <a:ext cx="658070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85786" y="3357562"/>
            <a:ext cx="77867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2800" dirty="0" smtClean="0"/>
              <a:t>From figure above, determine work done by each force and net work done on the 50-kg crate. </a:t>
            </a:r>
            <a:r>
              <a:rPr lang="id-ID" sz="2800" smtClean="0"/>
              <a:t>Fp = 100 N</a:t>
            </a:r>
            <a:endParaRPr lang="id-ID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5143512"/>
            <a:ext cx="7786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i="1" dirty="0" smtClean="0"/>
              <a:t>Dari ilustrasi diatas, berapakah kerja yang dilakukan masing-masing gaya dan kerja total pada kotak bermassa 50 kg</a:t>
            </a:r>
            <a:endParaRPr lang="id-ID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53020-05BF-48AC-8B06-CFE863B79B29}" type="slidenum">
              <a:rPr lang="id-ID" smtClean="0"/>
              <a:pPr/>
              <a:t>9</a:t>
            </a:fld>
            <a:endParaRPr lang="id-ID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821537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786182" y="3429000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>
                <a:solidFill>
                  <a:schemeClr val="bg1"/>
                </a:solidFill>
              </a:rPr>
              <a:t>F</a:t>
            </a:r>
            <a:r>
              <a:rPr lang="id-ID" sz="2400" baseline="-25000" dirty="0" smtClean="0">
                <a:solidFill>
                  <a:schemeClr val="bg1"/>
                </a:solidFill>
              </a:rPr>
              <a:t>net</a:t>
            </a:r>
            <a:r>
              <a:rPr lang="id-ID" sz="2400" dirty="0" smtClean="0">
                <a:solidFill>
                  <a:schemeClr val="bg1"/>
                </a:solidFill>
              </a:rPr>
              <a:t> = </a:t>
            </a:r>
            <a:r>
              <a:rPr lang="id-ID" sz="2400" i="1" dirty="0" smtClean="0">
                <a:solidFill>
                  <a:schemeClr val="bg1"/>
                </a:solidFill>
              </a:rPr>
              <a:t>ma</a:t>
            </a:r>
            <a:endParaRPr lang="id-ID" sz="2400" i="1" dirty="0">
              <a:solidFill>
                <a:schemeClr val="bg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lum bright="-40000"/>
          </a:blip>
          <a:srcRect/>
          <a:stretch>
            <a:fillRect/>
          </a:stretch>
        </p:blipFill>
        <p:spPr bwMode="auto">
          <a:xfrm>
            <a:off x="3643306" y="4000504"/>
            <a:ext cx="1830714" cy="73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lum bright="-40000"/>
          </a:blip>
          <a:srcRect/>
          <a:stretch>
            <a:fillRect/>
          </a:stretch>
        </p:blipFill>
        <p:spPr bwMode="auto">
          <a:xfrm>
            <a:off x="1785918" y="5000636"/>
            <a:ext cx="628052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298</TotalTime>
  <Words>420</Words>
  <Application>Microsoft Office PowerPoint</Application>
  <PresentationFormat>On-screen Show (4:3)</PresentationFormat>
  <Paragraphs>82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Apex</vt:lpstr>
      <vt:lpstr>WORK AND ENERGY</vt:lpstr>
      <vt:lpstr>Slide 2</vt:lpstr>
      <vt:lpstr>Definition</vt:lpstr>
      <vt:lpstr>Slide 4</vt:lpstr>
      <vt:lpstr>Slide 5</vt:lpstr>
      <vt:lpstr>In term of vectors product</vt:lpstr>
      <vt:lpstr>Slide 7</vt:lpstr>
      <vt:lpstr>Slide 8</vt:lpstr>
      <vt:lpstr>Slide 9</vt:lpstr>
      <vt:lpstr>Slide 10</vt:lpstr>
      <vt:lpstr>Work done by spring a force</vt:lpstr>
      <vt:lpstr>Conservative and Non Conservative Force</vt:lpstr>
      <vt:lpstr>Conservative and Non Conservative Force</vt:lpstr>
      <vt:lpstr>Potential Energy</vt:lpstr>
      <vt:lpstr>Potential Energy</vt:lpstr>
      <vt:lpstr>Total Mechanical Energy</vt:lpstr>
      <vt:lpstr>Law of Conservation of Energy</vt:lpstr>
      <vt:lpstr>Power</vt:lpstr>
      <vt:lpstr>EXAMPLES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 AND ENERGY</dc:title>
  <dc:creator>umum1</dc:creator>
  <cp:lastModifiedBy>umum1</cp:lastModifiedBy>
  <cp:revision>75</cp:revision>
  <dcterms:created xsi:type="dcterms:W3CDTF">2011-10-31T13:24:38Z</dcterms:created>
  <dcterms:modified xsi:type="dcterms:W3CDTF">2011-11-28T15:35:02Z</dcterms:modified>
</cp:coreProperties>
</file>