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5" r:id="rId6"/>
    <p:sldId id="262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643BE-A97A-4F06-8AB8-C26832454936}" type="datetimeFigureOut">
              <a:rPr lang="id-ID" smtClean="0"/>
              <a:pPr/>
              <a:t>28/10/2011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7AC5F-E7C7-46AD-B51F-CEE25D71B90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3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Pengujian Kekerasan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Putaran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2</a:t>
            </a:r>
            <a:endParaRPr lang="en-GB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6424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Apa itu kekerasan?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382000" cy="545435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  <a:tabLst>
                <a:tab pos="1622425" algn="l"/>
              </a:tabLst>
            </a:pP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Tingkat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kepadatan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suatu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/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bahan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relatif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terhadap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bahan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lain</a:t>
            </a:r>
          </a:p>
          <a:p>
            <a:pPr marL="0" indent="0">
              <a:lnSpc>
                <a:spcPct val="90000"/>
              </a:lnSpc>
              <a:buFontTx/>
              <a:buNone/>
              <a:tabLst>
                <a:tab pos="1622425" algn="l"/>
              </a:tabLst>
            </a:pPr>
            <a:endParaRPr lang="en-US" sz="12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  <a:tabLst>
                <a:tab pos="1622425" algn="l"/>
              </a:tabLst>
            </a:pP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Ketahanan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suatu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bahan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relatif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terhadap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lain,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melalui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suatu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cara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gaya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aksi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tertentu</a:t>
            </a:r>
            <a:endParaRPr lang="en-US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  <a:tabLst>
                <a:tab pos="1622425" algn="l"/>
              </a:tabLst>
            </a:pPr>
            <a:endParaRPr lang="en-US" sz="12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  <a:tabLst>
                <a:tab pos="1622425" algn="l"/>
              </a:tabLst>
            </a:pP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Cara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pengukuran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:</a:t>
            </a:r>
          </a:p>
          <a:p>
            <a:pPr marL="939800" lvl="1" indent="-482600">
              <a:lnSpc>
                <a:spcPct val="90000"/>
              </a:lnSpc>
              <a:tabLst>
                <a:tab pos="1622425" algn="l"/>
              </a:tabLst>
            </a:pPr>
            <a:r>
              <a:rPr lang="en-US" sz="2900" i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Pembanding</a:t>
            </a:r>
            <a:r>
              <a:rPr lang="en-US" sz="2900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sz="2900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Mohs</a:t>
            </a:r>
            <a:r>
              <a:rPr lang="id-ID" sz="29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&amp; Poldi</a:t>
            </a:r>
            <a:r>
              <a:rPr lang="en-US" sz="29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endParaRPr lang="en-US" sz="2900" i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939800" lvl="1" indent="-482600">
              <a:lnSpc>
                <a:spcPct val="90000"/>
              </a:lnSpc>
              <a:tabLst>
                <a:tab pos="1622425" algn="l"/>
              </a:tabLst>
            </a:pPr>
            <a:r>
              <a:rPr lang="en-US" sz="2900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Scratching</a:t>
            </a:r>
            <a:r>
              <a:rPr lang="en-US" sz="29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sz="2900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goresan</a:t>
            </a:r>
            <a:r>
              <a:rPr lang="en-US" sz="29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endParaRPr lang="en-US" sz="29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939800" lvl="1" indent="-482600">
              <a:lnSpc>
                <a:spcPct val="90000"/>
              </a:lnSpc>
              <a:tabLst>
                <a:tab pos="1622425" algn="l"/>
              </a:tabLst>
            </a:pPr>
            <a:r>
              <a:rPr lang="en-US" sz="29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Rebounding</a:t>
            </a:r>
            <a:r>
              <a:rPr lang="en-US" sz="29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sz="2900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pemantulan</a:t>
            </a:r>
            <a:r>
              <a:rPr lang="en-US" sz="29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  <a:endParaRPr lang="en-GB" sz="2900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939800" lvl="1" indent="-482600">
              <a:lnSpc>
                <a:spcPct val="90000"/>
              </a:lnSpc>
              <a:tabLst>
                <a:tab pos="1622425" algn="l"/>
              </a:tabLst>
            </a:pPr>
            <a:r>
              <a:rPr lang="id-ID" sz="29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Indentation </a:t>
            </a:r>
            <a:r>
              <a:rPr lang="en-US" sz="29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</a:t>
            </a:r>
            <a:r>
              <a:rPr lang="en-US" sz="29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penusukan</a:t>
            </a:r>
            <a:r>
              <a:rPr lang="en-US" sz="29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		</a:t>
            </a:r>
          </a:p>
        </p:txBody>
      </p:sp>
      <p:sp>
        <p:nvSpPr>
          <p:cNvPr id="307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0" y="4953000"/>
            <a:ext cx="381000" cy="381000"/>
          </a:xfrm>
          <a:prstGeom prst="actionButtonInformatio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0" y="5949280"/>
            <a:ext cx="381000" cy="381000"/>
          </a:xfrm>
          <a:prstGeom prst="actionButtonInformatio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9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5296" y="5445224"/>
            <a:ext cx="381000" cy="381000"/>
          </a:xfrm>
          <a:prstGeom prst="actionButtonInformatio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0" name="AutoShape 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29600" y="6096000"/>
            <a:ext cx="457200" cy="457200"/>
          </a:xfrm>
          <a:prstGeom prst="actionButtonForwardNex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1" name="AutoShape 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58000" y="4437112"/>
            <a:ext cx="381000" cy="381000"/>
          </a:xfrm>
          <a:prstGeom prst="actionButtonInformatio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build="p" bldLvl="2" autoUpdateAnimBg="0"/>
      <p:bldP spid="3077" grpId="0" animBg="1"/>
      <p:bldP spid="3078" grpId="0" animBg="1"/>
      <p:bldP spid="3079" grpId="0" animBg="1"/>
      <p:bldP spid="3080" grpId="0" animBg="1"/>
      <p:bldP spid="30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>
            <a:noAutofit/>
          </a:bodyPr>
          <a:lstStyle/>
          <a:p>
            <a:r>
              <a:rPr lang="en-US" sz="3600" i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Skala</a:t>
            </a:r>
            <a:r>
              <a:rPr lang="en-US" sz="3600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600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Pembanding</a:t>
            </a:r>
            <a:r>
              <a:rPr lang="id-ID" sz="36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Kekerasan </a:t>
            </a:r>
            <a:r>
              <a:rPr lang="en-US" sz="4000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Mohs</a:t>
            </a:r>
            <a:endParaRPr lang="en-US" sz="4000" i="1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7024" y="1447800"/>
            <a:ext cx="8223448" cy="2209800"/>
          </a:xfr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</a:pPr>
            <a:r>
              <a:rPr lang="id-ID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Skala kekerasan </a:t>
            </a:r>
            <a:r>
              <a:rPr lang="id-ID" sz="28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Mohs</a:t>
            </a:r>
            <a:r>
              <a:rPr lang="id-ID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diajukan oleh </a:t>
            </a:r>
            <a:r>
              <a:rPr lang="id-ID" sz="28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Friedrich Mohs </a:t>
            </a:r>
            <a:r>
              <a:rPr lang="id-ID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</a:t>
            </a:r>
            <a:r>
              <a:rPr lang="en-US" sz="2800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ingkat</a:t>
            </a:r>
            <a:r>
              <a:rPr lang="en-US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kekerasan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dgn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menggunakan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10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macam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mineral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sbg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pembanding</a:t>
            </a:r>
            <a:endParaRPr lang="en-US" sz="28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buFontTx/>
              <a:buNone/>
            </a:pPr>
            <a:endParaRPr lang="en-US" sz="10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Yg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paling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lunak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diberi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angka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skala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1, &amp;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yg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paling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keras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diberikan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skala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10</a:t>
            </a:r>
          </a:p>
        </p:txBody>
      </p:sp>
      <p:graphicFrame>
        <p:nvGraphicFramePr>
          <p:cNvPr id="5226" name="Group 106"/>
          <p:cNvGraphicFramePr>
            <a:graphicFrameLocks noGrp="1"/>
          </p:cNvGraphicFramePr>
          <p:nvPr/>
        </p:nvGraphicFramePr>
        <p:xfrm>
          <a:off x="762000" y="3890963"/>
          <a:ext cx="7620000" cy="2667000"/>
        </p:xfrm>
        <a:graphic>
          <a:graphicData uri="http://schemas.openxmlformats.org/drawingml/2006/table">
            <a:tbl>
              <a:tblPr/>
              <a:tblGrid>
                <a:gridCol w="1143000"/>
                <a:gridCol w="2743200"/>
                <a:gridCol w="1143000"/>
                <a:gridCol w="2590800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Skala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Mineral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Skala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Mineral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Talk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6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Orthoclase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Gipsum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7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Quartz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Calcite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Topaz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Flourite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9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Corundum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Apatite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10</a:t>
                      </a:r>
                      <a:endParaRPr kumimoji="0" lang="en-GB" sz="23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Diamond</a:t>
                      </a:r>
                      <a:endParaRPr kumimoji="0" lang="en-GB" sz="2300" b="0" i="1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Striped Right Arrow 25"/>
          <p:cNvSpPr/>
          <p:nvPr/>
        </p:nvSpPr>
        <p:spPr>
          <a:xfrm>
            <a:off x="323528" y="2204864"/>
            <a:ext cx="720080" cy="648072"/>
          </a:xfrm>
          <a:prstGeom prst="striped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Pembanding</a:t>
            </a:r>
            <a:r>
              <a:rPr lang="id-ID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Kekerasan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872" y="1412776"/>
            <a:ext cx="5472608" cy="30963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dirty="0" smtClean="0">
                <a:solidFill>
                  <a:srgbClr val="3333CC"/>
                </a:solidFill>
              </a:rPr>
              <a:t>Sebuah bola baja dijepit di antara bajan uji dan bahan yg sudah diketahui standar kekerasannya</a:t>
            </a:r>
          </a:p>
          <a:p>
            <a:pPr marL="0" indent="0">
              <a:buNone/>
            </a:pPr>
            <a:endParaRPr lang="id-ID" sz="1100" dirty="0" smtClean="0">
              <a:solidFill>
                <a:srgbClr val="3333CC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rgbClr val="3333CC"/>
                </a:solidFill>
              </a:rPr>
              <a:t>Bekas luka yg terjadi pada kedua bahan tersebut kemudian dibandingkan</a:t>
            </a:r>
          </a:p>
          <a:p>
            <a:pPr marL="0" indent="0">
              <a:buNone/>
            </a:pPr>
            <a:endParaRPr lang="id-ID" sz="1100" dirty="0" smtClean="0">
              <a:solidFill>
                <a:srgbClr val="3333CC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99593" y="1484784"/>
            <a:ext cx="1944216" cy="1944216"/>
            <a:chOff x="683568" y="1196752"/>
            <a:chExt cx="1944216" cy="1944216"/>
          </a:xfrm>
        </p:grpSpPr>
        <p:sp>
          <p:nvSpPr>
            <p:cNvPr id="9" name="Cube 8"/>
            <p:cNvSpPr/>
            <p:nvPr/>
          </p:nvSpPr>
          <p:spPr>
            <a:xfrm>
              <a:off x="683568" y="1268760"/>
              <a:ext cx="864096" cy="1872208"/>
            </a:xfrm>
            <a:prstGeom prst="cube">
              <a:avLst>
                <a:gd name="adj" fmla="val 51010"/>
              </a:avLst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5"/>
            <p:cNvSpPr/>
            <p:nvPr/>
          </p:nvSpPr>
          <p:spPr>
            <a:xfrm>
              <a:off x="1331640" y="1844824"/>
              <a:ext cx="648072" cy="64807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Cube 7"/>
            <p:cNvSpPr/>
            <p:nvPr/>
          </p:nvSpPr>
          <p:spPr>
            <a:xfrm>
              <a:off x="1763688" y="1196752"/>
              <a:ext cx="864096" cy="1872208"/>
            </a:xfrm>
            <a:prstGeom prst="cube">
              <a:avLst>
                <a:gd name="adj" fmla="val 51010"/>
              </a:avLst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539552" y="4607257"/>
            <a:ext cx="8100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800" dirty="0" smtClean="0">
                <a:solidFill>
                  <a:srgbClr val="3333CC"/>
                </a:solidFill>
              </a:rPr>
              <a:t>Hasil Pengujian :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id-ID" sz="2500" dirty="0" smtClean="0">
                <a:solidFill>
                  <a:srgbClr val="3333CC"/>
                </a:solidFill>
              </a:rPr>
              <a:t>Bahan uji yg lebih keras akan memiliki bekas luka lebih kecil dari bekas luka pd bahan contoh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id-ID" sz="2500" dirty="0" smtClean="0">
                <a:solidFill>
                  <a:srgbClr val="3333CC"/>
                </a:solidFill>
              </a:rPr>
              <a:t>Bahan uji yg lebih lunak akan memiliki bekas luka lebih besar dari bekas luka pd bahan contoh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7077" y="3717032"/>
            <a:ext cx="9225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Bahan Uji</a:t>
            </a:r>
            <a:endParaRPr lang="id-ID" sz="20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95737" y="3729226"/>
            <a:ext cx="10081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Bahan Standar</a:t>
            </a:r>
            <a:endParaRPr lang="id-ID" sz="2000" b="1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06844" y="3717032"/>
            <a:ext cx="8888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b="1" dirty="0" smtClean="0">
                <a:solidFill>
                  <a:srgbClr val="FF0000"/>
                </a:solidFill>
              </a:rPr>
              <a:t>Bola Baja</a:t>
            </a:r>
            <a:endParaRPr lang="id-ID" sz="2000" b="1" dirty="0">
              <a:solidFill>
                <a:srgbClr val="FF0000"/>
              </a:solidFill>
            </a:endParaRPr>
          </a:p>
        </p:txBody>
      </p:sp>
      <p:cxnSp>
        <p:nvCxnSpPr>
          <p:cNvPr id="20" name="Straight Connector 19"/>
          <p:cNvCxnSpPr>
            <a:stCxn id="13" idx="0"/>
          </p:cNvCxnSpPr>
          <p:nvPr/>
        </p:nvCxnSpPr>
        <p:spPr>
          <a:xfrm flipV="1">
            <a:off x="798355" y="2924944"/>
            <a:ext cx="317262" cy="7920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4" idx="0"/>
          </p:cNvCxnSpPr>
          <p:nvPr/>
        </p:nvCxnSpPr>
        <p:spPr>
          <a:xfrm flipH="1" flipV="1">
            <a:off x="2267745" y="2924944"/>
            <a:ext cx="432048" cy="80428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590443" y="2492896"/>
            <a:ext cx="245254" cy="12241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triped Right Arrow 26"/>
          <p:cNvSpPr/>
          <p:nvPr/>
        </p:nvSpPr>
        <p:spPr>
          <a:xfrm flipH="1">
            <a:off x="2555776" y="2132856"/>
            <a:ext cx="720080" cy="648072"/>
          </a:xfrm>
          <a:prstGeom prst="striped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build="p"/>
      <p:bldP spid="12" grpId="0"/>
      <p:bldP spid="13" grpId="0"/>
      <p:bldP spid="14" grpId="0"/>
      <p:bldP spid="15" grpId="0"/>
      <p:bldP spid="15" grpId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Pembanding</a:t>
            </a:r>
            <a:r>
              <a:rPr lang="id-ID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Kekerasan Poldi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7784" y="1412776"/>
            <a:ext cx="6336704" cy="525658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d-ID" dirty="0" smtClean="0">
                <a:solidFill>
                  <a:srgbClr val="3333CC"/>
                </a:solidFill>
              </a:rPr>
              <a:t>Bahan uji, mendapat sebuah pukulan bola baja bersama dgn bahan yg sudah diketahui standar kekerasannya</a:t>
            </a:r>
          </a:p>
          <a:p>
            <a:pPr marL="0" indent="0">
              <a:buNone/>
            </a:pPr>
            <a:endParaRPr lang="id-ID" sz="1100" dirty="0" smtClean="0">
              <a:solidFill>
                <a:srgbClr val="3333CC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rgbClr val="3333CC"/>
                </a:solidFill>
              </a:rPr>
              <a:t>Bekas luka yg terjadi pada kedua bahan tersebut kemudian dibandingkan</a:t>
            </a:r>
          </a:p>
          <a:p>
            <a:pPr marL="0" indent="0">
              <a:buNone/>
            </a:pPr>
            <a:endParaRPr lang="id-ID" sz="1100" dirty="0" smtClean="0">
              <a:solidFill>
                <a:srgbClr val="3333CC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rgbClr val="3333CC"/>
                </a:solidFill>
              </a:rPr>
              <a:t>Hasil Pengujian :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id-ID" dirty="0" smtClean="0">
                <a:solidFill>
                  <a:srgbClr val="3333CC"/>
                </a:solidFill>
              </a:rPr>
              <a:t>Bahan uji yg lebih keras akan menghasilkan  luka yg lebih kecil </a:t>
            </a:r>
          </a:p>
          <a:p>
            <a:pPr marL="269875" lvl="1" indent="-269875">
              <a:buFont typeface="Arial" pitchFamily="34" charset="0"/>
              <a:buChar char="•"/>
            </a:pPr>
            <a:r>
              <a:rPr lang="id-ID" dirty="0" smtClean="0">
                <a:solidFill>
                  <a:srgbClr val="3333CC"/>
                </a:solidFill>
              </a:rPr>
              <a:t>Bahan uji yg lebih lunak akan menghasilkan luka lebih besar</a:t>
            </a:r>
          </a:p>
        </p:txBody>
      </p:sp>
      <p:sp>
        <p:nvSpPr>
          <p:cNvPr id="7" name="AutoShape 10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949280"/>
            <a:ext cx="457200" cy="457200"/>
          </a:xfrm>
          <a:prstGeom prst="actionButtonRetur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1"/>
            <a:ext cx="2189272" cy="439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i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Rebounding</a:t>
            </a:r>
            <a:r>
              <a:rPr lang="en-US" sz="48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(pemantulan)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16764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30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 yang lebih keras, akan memantulkan suatu benda yang menambraknya dengan lebih besar.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838200" y="4572000"/>
            <a:ext cx="7772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Metoda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dan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2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alat</a:t>
            </a: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: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Shore </a:t>
            </a:r>
            <a:r>
              <a:rPr lang="en-US" sz="2800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Scleroscope</a:t>
            </a:r>
            <a:endParaRPr lang="id-ID" sz="2800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id-ID" sz="2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Equotip </a:t>
            </a:r>
            <a:endParaRPr lang="en-GB" sz="28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17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943600"/>
            <a:ext cx="457200" cy="457200"/>
          </a:xfrm>
          <a:prstGeom prst="actionButtonRetur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  <p:bldP spid="7172" grpId="0" build="p" bldLvl="2" autoUpdateAnimBg="0"/>
      <p:bldP spid="71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i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Scratching</a:t>
            </a:r>
            <a:r>
              <a:rPr lang="en-US" sz="48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(goresan)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22098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sz="30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 yang keras akan mampu menggores benda yang lebih lunak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120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sz="30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 yang lebih keras digunakan sebagai alat uji bagi benda yang lebih lunak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762000" y="4495800"/>
            <a:ext cx="7696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tabLst>
                <a:tab pos="387350" algn="l"/>
              </a:tabLst>
            </a:pPr>
            <a:r>
              <a:rPr lang="en-US" sz="28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Metode dan alat : </a:t>
            </a:r>
          </a:p>
          <a:p>
            <a:pPr marL="387350" indent="-387350">
              <a:spcBef>
                <a:spcPct val="20000"/>
              </a:spcBef>
              <a:buFontTx/>
              <a:buChar char="•"/>
              <a:tabLst>
                <a:tab pos="387350" algn="l"/>
              </a:tabLst>
            </a:pPr>
            <a:r>
              <a:rPr lang="en-US" sz="28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scriber</a:t>
            </a:r>
          </a:p>
          <a:p>
            <a:pPr marL="387350" indent="-387350">
              <a:spcBef>
                <a:spcPct val="20000"/>
              </a:spcBef>
              <a:buFontTx/>
              <a:buChar char="•"/>
              <a:tabLst>
                <a:tab pos="387350" algn="l"/>
              </a:tabLst>
            </a:pPr>
            <a:r>
              <a:rPr lang="en-US" sz="28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kikir</a:t>
            </a:r>
          </a:p>
        </p:txBody>
      </p:sp>
      <p:sp>
        <p:nvSpPr>
          <p:cNvPr id="922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943600"/>
            <a:ext cx="457200" cy="457200"/>
          </a:xfrm>
          <a:prstGeom prst="actionButtonRetur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 bldLvl="2" autoUpdateAnimBg="0"/>
      <p:bldP spid="9221" grpId="0" build="p" autoUpdateAnimBg="0"/>
      <p:bldP spid="92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id-ID" sz="4800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Indentation</a:t>
            </a:r>
            <a:r>
              <a:rPr lang="en-US" sz="48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4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</a:t>
            </a:r>
            <a:r>
              <a:rPr lang="en-US" sz="48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penusukan</a:t>
            </a:r>
            <a:r>
              <a:rPr lang="en-US" sz="48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534400" cy="19812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Tingkat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kekerasan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suatu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barang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diukur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berdasar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ketahanannya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terhadap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tusukan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penetrasi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/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indentasi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benda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keras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yang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memiliki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bentuk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dan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kekuatan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gaya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 </a:t>
            </a:r>
            <a:r>
              <a:rPr lang="en-US" sz="3000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tertentu</a:t>
            </a:r>
            <a:r>
              <a:rPr lang="en-US" sz="3000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685800" y="3733800"/>
            <a:ext cx="7772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Metode dan alat 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Brinell (BHN, bola baja)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Vickers (HV, piramida intan)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Rockwell ( HRB, bola baja;</a:t>
            </a:r>
          </a:p>
          <a:p>
            <a:pPr marL="742950" lvl="1" indent="-285750">
              <a:spcBef>
                <a:spcPct val="20000"/>
              </a:spcBef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		HRC kerucut intan,</a:t>
            </a:r>
          </a:p>
          <a:p>
            <a:pPr marL="742950" lvl="1" indent="-285750">
              <a:spcBef>
                <a:spcPct val="20000"/>
              </a:spcBef>
              <a:tabLst>
                <a:tab pos="2381250" algn="l"/>
              </a:tabLst>
            </a:pPr>
            <a:r>
              <a:rPr lang="en-US" sz="260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		HRA kerucut intan)</a:t>
            </a:r>
            <a:endParaRPr lang="en-GB" sz="260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61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943600"/>
            <a:ext cx="457200" cy="457200"/>
          </a:xfrm>
          <a:prstGeom prst="actionButtonReturn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2" autoUpdateAnimBg="0"/>
      <p:bldP spid="6148" grpId="0" build="p" bldLvl="2" autoUpdateAnimBg="0"/>
      <p:bldP spid="61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BD05344_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922114"/>
          </a:xfrm>
        </p:spPr>
        <p:txBody>
          <a:bodyPr/>
          <a:lstStyle/>
          <a:p>
            <a:pPr algn="l"/>
            <a:r>
              <a:rPr lang="en-US" sz="4800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Tugas</a:t>
            </a:r>
            <a:endParaRPr lang="en-US" sz="32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8130480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Pelajari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cara-cara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pengujian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kekerasan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dgn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penetrasi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yg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sudah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diuraikan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atas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</a:t>
            </a:r>
            <a:r>
              <a:rPr lang="en-US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BHN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  <a:r>
              <a:rPr lang="en-US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HV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</a:t>
            </a:r>
            <a:r>
              <a:rPr lang="en-US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HRA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  <a:r>
              <a:rPr lang="en-US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HRB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dan</a:t>
            </a:r>
            <a:r>
              <a:rPr lang="en-US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HRC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).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en-US" sz="1200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Buatlah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daftar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b="1" i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perbedaan</a:t>
            </a:r>
            <a:r>
              <a:rPr lang="en-US" b="1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– </a:t>
            </a:r>
            <a:r>
              <a:rPr lang="en-US" b="1" i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persamaan</a:t>
            </a:r>
            <a:r>
              <a:rPr lang="id-ID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</a:t>
            </a:r>
            <a:r>
              <a:rPr lang="en-US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b="1" i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kelebihan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b="1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–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b="1" i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kekurangan</a:t>
            </a:r>
            <a:r>
              <a:rPr lang="en-US" b="1" i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id-ID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serta penggunaan 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dari</a:t>
            </a: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masing</a:t>
            </a: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masing</a:t>
            </a: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cara</a:t>
            </a: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pengujian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kekerasan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dgn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metoda inde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ntasi</a:t>
            </a: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tersebut</a:t>
            </a:r>
            <a:r>
              <a:rPr lang="en-US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 atas 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dgn</a:t>
            </a:r>
            <a:r>
              <a:rPr lang="en-US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en-US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selengkap-lengkapnya</a:t>
            </a:r>
            <a:endParaRPr lang="id-ID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(kelompok)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id-ID" sz="1200" dirty="0" smtClean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Tuliskan kesimpulan dan refleksi anda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id-ID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(proses, kesulitan &amp; manfaat yg dirasakan dalam pembuatan tugas ini - pribadi)</a:t>
            </a:r>
            <a:endParaRPr lang="en-GB" dirty="0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build="p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423</Words>
  <Application>Microsoft Office PowerPoint</Application>
  <PresentationFormat>On-screen Show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Pengujian Kekerasan</vt:lpstr>
      <vt:lpstr>Apa itu kekerasan?</vt:lpstr>
      <vt:lpstr>Skala Pembanding Kekerasan Mohs</vt:lpstr>
      <vt:lpstr>Pembanding Kekerasan</vt:lpstr>
      <vt:lpstr>Pembanding Kekerasan Poldi</vt:lpstr>
      <vt:lpstr>Rebounding (pemantulan)</vt:lpstr>
      <vt:lpstr>Scratching (goresan)</vt:lpstr>
      <vt:lpstr>Indentation (penusukan)</vt:lpstr>
      <vt:lpstr>Tugas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Pengujian Kekerasan</dc:title>
  <dc:creator>Computer</dc:creator>
  <cp:lastModifiedBy>Computer</cp:lastModifiedBy>
  <cp:revision>30</cp:revision>
  <dcterms:created xsi:type="dcterms:W3CDTF">2011-03-17T05:13:05Z</dcterms:created>
  <dcterms:modified xsi:type="dcterms:W3CDTF">2011-10-27T23:56:09Z</dcterms:modified>
</cp:coreProperties>
</file>