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27697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77F19-3A06-42BD-A568-9C51D8C82E5C}" type="datetimeFigureOut">
              <a:rPr lang="id-ID" smtClean="0"/>
              <a:pPr/>
              <a:t>19/10/2011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6C995-5F42-4A9A-93F2-E7CFC3EE67B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381000" y="533400"/>
            <a:ext cx="8229600" cy="579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id-ID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CC99FF"/>
                    </a:gs>
                    <a:gs pos="100000">
                      <a:srgbClr val="CC99FF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atin typeface="Arial Black"/>
              </a:rPr>
              <a:t>bending test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Bending Test</a:t>
            </a:r>
            <a:br>
              <a:rPr 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en-US" sz="3200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(Pengujian Lipat)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609600"/>
          </a:xfrm>
        </p:spPr>
        <p:txBody>
          <a:bodyPr/>
          <a:lstStyle/>
          <a:p>
            <a:r>
              <a:rPr lang="en-US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Putaran 2</a:t>
            </a:r>
            <a:endParaRPr lang="en-GB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0" grpId="0" autoUpdateAnimBg="0"/>
      <p:bldP spid="205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/>
          <a:lstStyle/>
          <a:p>
            <a:r>
              <a:rPr lang="en-US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Tujuan :</a:t>
            </a: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685800" y="2362200"/>
            <a:ext cx="7772400" cy="37338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menentukan</a:t>
            </a:r>
            <a:r>
              <a:rPr lang="en-US" sz="2800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b="1" i="1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sifat</a:t>
            </a:r>
            <a:r>
              <a:rPr lang="en-US" sz="2800" b="1" i="1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b="1" i="1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mampu</a:t>
            </a:r>
            <a:r>
              <a:rPr lang="en-US" sz="2800" b="1" i="1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b="1" i="1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bentuk</a:t>
            </a:r>
            <a:r>
              <a:rPr lang="en-US" sz="2800" b="1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bahan</a:t>
            </a:r>
            <a:endParaRPr lang="en-US" sz="2800" dirty="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0" indent="0" algn="ctr">
              <a:buFontTx/>
              <a:buNone/>
            </a:pPr>
            <a:endParaRPr lang="en-US" sz="2800" dirty="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0" indent="0" algn="ctr">
              <a:buFontTx/>
              <a:buNone/>
            </a:pP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termasuk</a:t>
            </a:r>
            <a:r>
              <a:rPr lang="en-US" sz="2800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sifat</a:t>
            </a:r>
            <a:r>
              <a:rPr lang="en-US" sz="2800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mampu</a:t>
            </a:r>
            <a:r>
              <a:rPr lang="en-US" sz="2800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bentuknya</a:t>
            </a:r>
            <a:r>
              <a:rPr lang="en-US" sz="2800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setelah</a:t>
            </a:r>
            <a:r>
              <a:rPr lang="en-US" sz="2800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mengalami</a:t>
            </a:r>
            <a:r>
              <a:rPr lang="en-US" sz="2800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proses</a:t>
            </a:r>
            <a:r>
              <a:rPr lang="en-US" sz="2800" dirty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sz="2800" dirty="0" err="1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pengelasan</a:t>
            </a:r>
            <a:endParaRPr lang="en-GB" sz="2800" dirty="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75"/>
                                        <p:tgtEl>
                                          <p:spTgt spid="3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75"/>
                                        <p:tgtEl>
                                          <p:spTgt spid="30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94" grpId="0" build="p" bldLvl="2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pPr algn="l"/>
            <a:r>
              <a:rPr lang="en-US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Benda Uji :</a:t>
            </a:r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001000" cy="1219200"/>
          </a:xfrm>
          <a:noFill/>
          <a:ln/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Batang logam (bulat / bujur sangkar / plat ) dgn ukuran diameter / tebal &gt; 5 mm, atau bahan yang dilas</a:t>
            </a:r>
            <a:endParaRPr lang="en-GB" sz="280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grpSp>
        <p:nvGrpSpPr>
          <p:cNvPr id="2" name="Group 1053"/>
          <p:cNvGrpSpPr>
            <a:grpSpLocks/>
          </p:cNvGrpSpPr>
          <p:nvPr/>
        </p:nvGrpSpPr>
        <p:grpSpPr bwMode="auto">
          <a:xfrm>
            <a:off x="4191000" y="4724400"/>
            <a:ext cx="609600" cy="457200"/>
            <a:chOff x="2640" y="2976"/>
            <a:chExt cx="384" cy="288"/>
          </a:xfrm>
        </p:grpSpPr>
        <p:cxnSp>
          <p:nvCxnSpPr>
            <p:cNvPr id="9221" name="AutoShape 1029"/>
            <p:cNvCxnSpPr>
              <a:cxnSpLocks noChangeShapeType="1"/>
            </p:cNvCxnSpPr>
            <p:nvPr/>
          </p:nvCxnSpPr>
          <p:spPr bwMode="auto">
            <a:xfrm>
              <a:off x="2640" y="2976"/>
              <a:ext cx="38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9222" name="AutoShape 1030"/>
            <p:cNvCxnSpPr>
              <a:cxnSpLocks noChangeShapeType="1"/>
            </p:cNvCxnSpPr>
            <p:nvPr/>
          </p:nvCxnSpPr>
          <p:spPr bwMode="auto">
            <a:xfrm>
              <a:off x="2640" y="3264"/>
              <a:ext cx="38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grpSp>
        <p:nvGrpSpPr>
          <p:cNvPr id="3" name="Group 1031"/>
          <p:cNvGrpSpPr>
            <a:grpSpLocks/>
          </p:cNvGrpSpPr>
          <p:nvPr/>
        </p:nvGrpSpPr>
        <p:grpSpPr bwMode="auto">
          <a:xfrm>
            <a:off x="762000" y="4724400"/>
            <a:ext cx="3352800" cy="457200"/>
            <a:chOff x="528" y="1584"/>
            <a:chExt cx="2112" cy="192"/>
          </a:xfrm>
        </p:grpSpPr>
        <p:sp>
          <p:nvSpPr>
            <p:cNvPr id="9224" name="Rectangle 1032"/>
            <p:cNvSpPr>
              <a:spLocks noChangeArrowheads="1"/>
            </p:cNvSpPr>
            <p:nvPr/>
          </p:nvSpPr>
          <p:spPr bwMode="auto">
            <a:xfrm>
              <a:off x="528" y="1584"/>
              <a:ext cx="2112" cy="19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9225" name="AutoShape 1033"/>
            <p:cNvSpPr>
              <a:spLocks noChangeArrowheads="1"/>
            </p:cNvSpPr>
            <p:nvPr/>
          </p:nvSpPr>
          <p:spPr bwMode="auto">
            <a:xfrm flipV="1">
              <a:off x="1440" y="1584"/>
              <a:ext cx="288" cy="19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4" name="Group 1034"/>
          <p:cNvGrpSpPr>
            <a:grpSpLocks/>
          </p:cNvGrpSpPr>
          <p:nvPr/>
        </p:nvGrpSpPr>
        <p:grpSpPr bwMode="auto">
          <a:xfrm>
            <a:off x="762000" y="5715000"/>
            <a:ext cx="3352800" cy="457200"/>
            <a:chOff x="528" y="2400"/>
            <a:chExt cx="2112" cy="192"/>
          </a:xfrm>
        </p:grpSpPr>
        <p:sp>
          <p:nvSpPr>
            <p:cNvPr id="9227" name="Rectangle 1035"/>
            <p:cNvSpPr>
              <a:spLocks noChangeArrowheads="1"/>
            </p:cNvSpPr>
            <p:nvPr/>
          </p:nvSpPr>
          <p:spPr bwMode="auto">
            <a:xfrm>
              <a:off x="528" y="2400"/>
              <a:ext cx="2112" cy="19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9228" name="AutoShape 1036"/>
            <p:cNvSpPr>
              <a:spLocks noChangeArrowheads="1"/>
            </p:cNvSpPr>
            <p:nvPr/>
          </p:nvSpPr>
          <p:spPr bwMode="auto">
            <a:xfrm flipV="1">
              <a:off x="1488" y="2400"/>
              <a:ext cx="192" cy="96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9229" name="AutoShape 1037"/>
            <p:cNvSpPr>
              <a:spLocks noChangeArrowheads="1"/>
            </p:cNvSpPr>
            <p:nvPr/>
          </p:nvSpPr>
          <p:spPr bwMode="auto">
            <a:xfrm>
              <a:off x="1488" y="2496"/>
              <a:ext cx="192" cy="96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9230" name="Text Box 1038"/>
          <p:cNvSpPr txBox="1">
            <a:spLocks noChangeArrowheads="1"/>
          </p:cNvSpPr>
          <p:nvPr/>
        </p:nvSpPr>
        <p:spPr bwMode="auto">
          <a:xfrm>
            <a:off x="4708525" y="4689475"/>
            <a:ext cx="1801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3300"/>
                </a:solidFill>
              </a:rPr>
              <a:t>a = 5 x 5 mm</a:t>
            </a:r>
            <a:endParaRPr lang="en-GB" sz="2400" dirty="0">
              <a:solidFill>
                <a:srgbClr val="FF3300"/>
              </a:solidFill>
            </a:endParaRPr>
          </a:p>
        </p:txBody>
      </p:sp>
      <p:sp>
        <p:nvSpPr>
          <p:cNvPr id="9231" name="Line 1039"/>
          <p:cNvSpPr>
            <a:spLocks noChangeShapeType="1"/>
          </p:cNvSpPr>
          <p:nvPr/>
        </p:nvSpPr>
        <p:spPr bwMode="auto">
          <a:xfrm flipH="1">
            <a:off x="4648200" y="47244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9237" name="Text Box 1045"/>
          <p:cNvSpPr txBox="1">
            <a:spLocks noChangeArrowheads="1"/>
          </p:cNvSpPr>
          <p:nvPr/>
        </p:nvSpPr>
        <p:spPr bwMode="auto">
          <a:xfrm>
            <a:off x="4708525" y="3698875"/>
            <a:ext cx="13532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3300"/>
                </a:solidFill>
              </a:rPr>
              <a:t>d </a:t>
            </a:r>
            <a:r>
              <a:rPr lang="en-US" sz="2400" dirty="0">
                <a:solidFill>
                  <a:srgbClr val="FF3300"/>
                </a:solidFill>
              </a:rPr>
              <a:t>= 5 mm</a:t>
            </a:r>
            <a:endParaRPr lang="en-GB" sz="2400" dirty="0">
              <a:solidFill>
                <a:srgbClr val="FF3300"/>
              </a:solidFill>
            </a:endParaRPr>
          </a:p>
        </p:txBody>
      </p:sp>
      <p:sp>
        <p:nvSpPr>
          <p:cNvPr id="9238" name="Line 1046"/>
          <p:cNvSpPr>
            <a:spLocks noChangeShapeType="1"/>
          </p:cNvSpPr>
          <p:nvPr/>
        </p:nvSpPr>
        <p:spPr bwMode="auto">
          <a:xfrm flipH="1">
            <a:off x="4648200" y="3733800"/>
            <a:ext cx="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id-ID"/>
          </a:p>
        </p:txBody>
      </p:sp>
      <p:grpSp>
        <p:nvGrpSpPr>
          <p:cNvPr id="5" name="Group 1050"/>
          <p:cNvGrpSpPr>
            <a:grpSpLocks/>
          </p:cNvGrpSpPr>
          <p:nvPr/>
        </p:nvGrpSpPr>
        <p:grpSpPr bwMode="auto">
          <a:xfrm>
            <a:off x="457200" y="3733800"/>
            <a:ext cx="3886200" cy="457200"/>
            <a:chOff x="288" y="2349"/>
            <a:chExt cx="2448" cy="288"/>
          </a:xfrm>
        </p:grpSpPr>
        <p:sp>
          <p:nvSpPr>
            <p:cNvPr id="9240" name="Rectangle 1048"/>
            <p:cNvSpPr>
              <a:spLocks noChangeArrowheads="1"/>
            </p:cNvSpPr>
            <p:nvPr/>
          </p:nvSpPr>
          <p:spPr bwMode="auto">
            <a:xfrm>
              <a:off x="480" y="2349"/>
              <a:ext cx="2112" cy="28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cxnSp>
          <p:nvCxnSpPr>
            <p:cNvPr id="9241" name="AutoShape 1049"/>
            <p:cNvCxnSpPr>
              <a:cxnSpLocks noChangeShapeType="1"/>
            </p:cNvCxnSpPr>
            <p:nvPr/>
          </p:nvCxnSpPr>
          <p:spPr bwMode="auto">
            <a:xfrm>
              <a:off x="288" y="2496"/>
              <a:ext cx="2448" cy="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</p:cxnSp>
      </p:grpSp>
      <p:grpSp>
        <p:nvGrpSpPr>
          <p:cNvPr id="6" name="Group 1052"/>
          <p:cNvGrpSpPr>
            <a:grpSpLocks/>
          </p:cNvGrpSpPr>
          <p:nvPr/>
        </p:nvGrpSpPr>
        <p:grpSpPr bwMode="auto">
          <a:xfrm>
            <a:off x="4191000" y="3733800"/>
            <a:ext cx="609600" cy="457200"/>
            <a:chOff x="2640" y="2352"/>
            <a:chExt cx="384" cy="288"/>
          </a:xfrm>
        </p:grpSpPr>
        <p:cxnSp>
          <p:nvCxnSpPr>
            <p:cNvPr id="9235" name="AutoShape 1043"/>
            <p:cNvCxnSpPr>
              <a:cxnSpLocks noChangeShapeType="1"/>
            </p:cNvCxnSpPr>
            <p:nvPr/>
          </p:nvCxnSpPr>
          <p:spPr bwMode="auto">
            <a:xfrm>
              <a:off x="2640" y="2352"/>
              <a:ext cx="38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  <p:cxnSp>
          <p:nvCxnSpPr>
            <p:cNvPr id="9243" name="AutoShape 1051"/>
            <p:cNvCxnSpPr>
              <a:cxnSpLocks noChangeShapeType="1"/>
            </p:cNvCxnSpPr>
            <p:nvPr/>
          </p:nvCxnSpPr>
          <p:spPr bwMode="auto">
            <a:xfrm>
              <a:off x="2640" y="2640"/>
              <a:ext cx="384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75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75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75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20" grpId="0" build="p" bldLvl="2" autoUpdateAnimBg="0"/>
      <p:bldP spid="9230" grpId="0" autoUpdateAnimBg="0"/>
      <p:bldP spid="9231" grpId="0" animBg="1"/>
      <p:bldP spid="9237" grpId="0" autoUpdateAnimBg="0"/>
      <p:bldP spid="92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Metoda</a:t>
            </a:r>
            <a:endParaRPr lang="en-GB" b="1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057400" y="2514600"/>
            <a:ext cx="609600" cy="1219200"/>
            <a:chOff x="768" y="1392"/>
            <a:chExt cx="336" cy="768"/>
          </a:xfrm>
        </p:grpSpPr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>
              <a:off x="768" y="1824"/>
              <a:ext cx="336" cy="336"/>
            </a:xfrm>
            <a:prstGeom prst="ellipse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73" name="Rectangle 5"/>
            <p:cNvSpPr>
              <a:spLocks noChangeArrowheads="1"/>
            </p:cNvSpPr>
            <p:nvPr/>
          </p:nvSpPr>
          <p:spPr bwMode="auto">
            <a:xfrm>
              <a:off x="768" y="1392"/>
              <a:ext cx="336" cy="576"/>
            </a:xfrm>
            <a:prstGeom prst="rect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flipV="1">
            <a:off x="1066800" y="3733800"/>
            <a:ext cx="2514600" cy="304800"/>
            <a:chOff x="528" y="1584"/>
            <a:chExt cx="2112" cy="192"/>
          </a:xfrm>
        </p:grpSpPr>
        <p:sp>
          <p:nvSpPr>
            <p:cNvPr id="7176" name="Rectangle 8"/>
            <p:cNvSpPr>
              <a:spLocks noChangeArrowheads="1"/>
            </p:cNvSpPr>
            <p:nvPr/>
          </p:nvSpPr>
          <p:spPr bwMode="auto">
            <a:xfrm>
              <a:off x="528" y="1584"/>
              <a:ext cx="2112" cy="19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77" name="AutoShape 9"/>
            <p:cNvSpPr>
              <a:spLocks noChangeArrowheads="1"/>
            </p:cNvSpPr>
            <p:nvPr/>
          </p:nvSpPr>
          <p:spPr bwMode="auto">
            <a:xfrm flipV="1">
              <a:off x="1440" y="1584"/>
              <a:ext cx="288" cy="19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1143000" y="4038600"/>
            <a:ext cx="2362200" cy="609600"/>
            <a:chOff x="720" y="2544"/>
            <a:chExt cx="1488" cy="384"/>
          </a:xfrm>
        </p:grpSpPr>
        <p:sp>
          <p:nvSpPr>
            <p:cNvPr id="7174" name="AutoShape 6"/>
            <p:cNvSpPr>
              <a:spLocks noChangeArrowheads="1"/>
            </p:cNvSpPr>
            <p:nvPr/>
          </p:nvSpPr>
          <p:spPr bwMode="auto">
            <a:xfrm>
              <a:off x="720" y="2544"/>
              <a:ext cx="384" cy="384"/>
            </a:xfrm>
            <a:custGeom>
              <a:avLst/>
              <a:gdLst>
                <a:gd name="G0" fmla="+- 9300 0 0"/>
                <a:gd name="G1" fmla="+- 21600 0 9300"/>
                <a:gd name="G2" fmla="+- 21600 0 93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9300" y="10800"/>
                  </a:moveTo>
                  <a:cubicBezTo>
                    <a:pt x="9300" y="11628"/>
                    <a:pt x="9972" y="12300"/>
                    <a:pt x="10800" y="12300"/>
                  </a:cubicBezTo>
                  <a:cubicBezTo>
                    <a:pt x="11628" y="12300"/>
                    <a:pt x="12300" y="11628"/>
                    <a:pt x="12300" y="10800"/>
                  </a:cubicBezTo>
                  <a:cubicBezTo>
                    <a:pt x="12300" y="9972"/>
                    <a:pt x="11628" y="9300"/>
                    <a:pt x="10800" y="9300"/>
                  </a:cubicBezTo>
                  <a:cubicBezTo>
                    <a:pt x="9972" y="9300"/>
                    <a:pt x="9300" y="9972"/>
                    <a:pt x="9300" y="10800"/>
                  </a:cubicBezTo>
                  <a:close/>
                </a:path>
              </a:pathLst>
            </a:custGeom>
            <a:solidFill>
              <a:srgbClr val="27697B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7181" name="AutoShape 13"/>
            <p:cNvSpPr>
              <a:spLocks noChangeArrowheads="1"/>
            </p:cNvSpPr>
            <p:nvPr/>
          </p:nvSpPr>
          <p:spPr bwMode="auto">
            <a:xfrm>
              <a:off x="1824" y="2544"/>
              <a:ext cx="384" cy="384"/>
            </a:xfrm>
            <a:custGeom>
              <a:avLst/>
              <a:gdLst>
                <a:gd name="G0" fmla="+- 9300 0 0"/>
                <a:gd name="G1" fmla="+- 21600 0 9300"/>
                <a:gd name="G2" fmla="+- 21600 0 93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9300" y="10800"/>
                  </a:moveTo>
                  <a:cubicBezTo>
                    <a:pt x="9300" y="11628"/>
                    <a:pt x="9972" y="12300"/>
                    <a:pt x="10800" y="12300"/>
                  </a:cubicBezTo>
                  <a:cubicBezTo>
                    <a:pt x="11628" y="12300"/>
                    <a:pt x="12300" y="11628"/>
                    <a:pt x="12300" y="10800"/>
                  </a:cubicBezTo>
                  <a:cubicBezTo>
                    <a:pt x="12300" y="9972"/>
                    <a:pt x="11628" y="9300"/>
                    <a:pt x="10800" y="9300"/>
                  </a:cubicBezTo>
                  <a:cubicBezTo>
                    <a:pt x="9972" y="9300"/>
                    <a:pt x="9300" y="9972"/>
                    <a:pt x="9300" y="10800"/>
                  </a:cubicBezTo>
                  <a:close/>
                </a:path>
              </a:pathLst>
            </a:custGeom>
            <a:solidFill>
              <a:srgbClr val="27697B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4648200" y="1600200"/>
            <a:ext cx="358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2575" indent="-282575"/>
            <a:r>
              <a:rPr lang="en-US" sz="320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Alat-alat :</a:t>
            </a:r>
            <a:endParaRPr lang="en-GB" sz="320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4572000" y="2514600"/>
            <a:ext cx="3886200" cy="3581400"/>
          </a:xfrm>
          <a:noFill/>
          <a:ln/>
        </p:spPr>
        <p:txBody>
          <a:bodyPr/>
          <a:lstStyle/>
          <a:p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2 buah rol</a:t>
            </a:r>
          </a:p>
          <a:p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1 buah stempel (punch) penekan</a:t>
            </a:r>
            <a:endParaRPr lang="en-GB" sz="280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457200" y="4876800"/>
            <a:ext cx="52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rol</a:t>
            </a:r>
            <a:endParaRPr lang="en-GB">
              <a:solidFill>
                <a:srgbClr val="FF3300"/>
              </a:solidFill>
            </a:endParaRPr>
          </a:p>
        </p:txBody>
      </p:sp>
      <p:grpSp>
        <p:nvGrpSpPr>
          <p:cNvPr id="5" name="Group 30"/>
          <p:cNvGrpSpPr>
            <a:grpSpLocks/>
          </p:cNvGrpSpPr>
          <p:nvPr/>
        </p:nvGrpSpPr>
        <p:grpSpPr bwMode="auto">
          <a:xfrm>
            <a:off x="990600" y="4572000"/>
            <a:ext cx="1981200" cy="609600"/>
            <a:chOff x="624" y="2880"/>
            <a:chExt cx="1248" cy="384"/>
          </a:xfrm>
        </p:grpSpPr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 flipH="1">
              <a:off x="624" y="2928"/>
              <a:ext cx="192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 flipH="1">
              <a:off x="624" y="2880"/>
              <a:ext cx="1248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7195" name="Line 27"/>
          <p:cNvSpPr>
            <a:spLocks noChangeShapeType="1"/>
          </p:cNvSpPr>
          <p:nvPr/>
        </p:nvSpPr>
        <p:spPr bwMode="auto">
          <a:xfrm flipH="1" flipV="1">
            <a:off x="1676400" y="1981200"/>
            <a:ext cx="3810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609600" y="1463675"/>
            <a:ext cx="1206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3300"/>
                </a:solidFill>
              </a:rPr>
              <a:t>stempel </a:t>
            </a:r>
          </a:p>
          <a:p>
            <a:pPr algn="ctr"/>
            <a:r>
              <a:rPr lang="en-US">
                <a:solidFill>
                  <a:srgbClr val="FF3300"/>
                </a:solidFill>
              </a:rPr>
              <a:t>(punch)</a:t>
            </a:r>
            <a:endParaRPr lang="en-GB">
              <a:solidFill>
                <a:srgbClr val="FF3300"/>
              </a:solidFill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 flipH="1" flipV="1">
            <a:off x="1600200" y="3352800"/>
            <a:ext cx="22860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368300" y="2895600"/>
            <a:ext cx="1308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3300"/>
                </a:solidFill>
              </a:rPr>
              <a:t>benda uji</a:t>
            </a:r>
            <a:endParaRPr lang="en-GB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75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75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75"/>
                                        <p:tgtEl>
                                          <p:spTgt spid="7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75"/>
                                        <p:tgtEl>
                                          <p:spTgt spid="7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75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75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90" grpId="0" autoUpdateAnimBg="0"/>
      <p:bldP spid="7191" grpId="0" build="p" bldLvl="2" autoUpdateAnimBg="0"/>
      <p:bldP spid="7193" grpId="0" autoUpdateAnimBg="0"/>
      <p:bldP spid="7195" grpId="0" animBg="1"/>
      <p:bldP spid="7196" grpId="0" autoUpdateAnimBg="0"/>
      <p:bldP spid="7199" grpId="0" animBg="1"/>
      <p:bldP spid="720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Metoda</a:t>
            </a:r>
            <a:endParaRPr lang="en-GB" b="1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grpSp>
        <p:nvGrpSpPr>
          <p:cNvPr id="2" name="Group 1027"/>
          <p:cNvGrpSpPr>
            <a:grpSpLocks/>
          </p:cNvGrpSpPr>
          <p:nvPr/>
        </p:nvGrpSpPr>
        <p:grpSpPr bwMode="auto">
          <a:xfrm>
            <a:off x="2057400" y="2514600"/>
            <a:ext cx="609600" cy="1219200"/>
            <a:chOff x="768" y="1392"/>
            <a:chExt cx="336" cy="768"/>
          </a:xfrm>
        </p:grpSpPr>
        <p:sp>
          <p:nvSpPr>
            <p:cNvPr id="8196" name="Oval 1028"/>
            <p:cNvSpPr>
              <a:spLocks noChangeArrowheads="1"/>
            </p:cNvSpPr>
            <p:nvPr/>
          </p:nvSpPr>
          <p:spPr bwMode="auto">
            <a:xfrm>
              <a:off x="768" y="1824"/>
              <a:ext cx="336" cy="336"/>
            </a:xfrm>
            <a:prstGeom prst="ellipse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197" name="Rectangle 1029"/>
            <p:cNvSpPr>
              <a:spLocks noChangeArrowheads="1"/>
            </p:cNvSpPr>
            <p:nvPr/>
          </p:nvSpPr>
          <p:spPr bwMode="auto">
            <a:xfrm>
              <a:off x="768" y="1392"/>
              <a:ext cx="336" cy="576"/>
            </a:xfrm>
            <a:prstGeom prst="rect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8198" name="AutoShape 1030"/>
          <p:cNvSpPr>
            <a:spLocks noChangeArrowheads="1"/>
          </p:cNvSpPr>
          <p:nvPr/>
        </p:nvSpPr>
        <p:spPr bwMode="auto">
          <a:xfrm>
            <a:off x="1143000" y="4038600"/>
            <a:ext cx="609600" cy="609600"/>
          </a:xfrm>
          <a:custGeom>
            <a:avLst/>
            <a:gdLst>
              <a:gd name="G0" fmla="+- 9300 0 0"/>
              <a:gd name="G1" fmla="+- 21600 0 9300"/>
              <a:gd name="G2" fmla="+- 21600 0 93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300" y="10800"/>
                </a:moveTo>
                <a:cubicBezTo>
                  <a:pt x="9300" y="11628"/>
                  <a:pt x="9972" y="12300"/>
                  <a:pt x="10800" y="12300"/>
                </a:cubicBezTo>
                <a:cubicBezTo>
                  <a:pt x="11628" y="12300"/>
                  <a:pt x="12300" y="11628"/>
                  <a:pt x="12300" y="10800"/>
                </a:cubicBezTo>
                <a:cubicBezTo>
                  <a:pt x="12300" y="9972"/>
                  <a:pt x="11628" y="9300"/>
                  <a:pt x="10800" y="9300"/>
                </a:cubicBezTo>
                <a:cubicBezTo>
                  <a:pt x="9972" y="9300"/>
                  <a:pt x="9300" y="9972"/>
                  <a:pt x="9300" y="10800"/>
                </a:cubicBezTo>
                <a:close/>
              </a:path>
            </a:pathLst>
          </a:custGeom>
          <a:solidFill>
            <a:srgbClr val="27697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grpSp>
        <p:nvGrpSpPr>
          <p:cNvPr id="3" name="Group 1031"/>
          <p:cNvGrpSpPr>
            <a:grpSpLocks/>
          </p:cNvGrpSpPr>
          <p:nvPr/>
        </p:nvGrpSpPr>
        <p:grpSpPr bwMode="auto">
          <a:xfrm flipV="1">
            <a:off x="1066800" y="3733800"/>
            <a:ext cx="2514600" cy="304800"/>
            <a:chOff x="528" y="1584"/>
            <a:chExt cx="2112" cy="192"/>
          </a:xfrm>
        </p:grpSpPr>
        <p:sp>
          <p:nvSpPr>
            <p:cNvPr id="8200" name="Rectangle 1032"/>
            <p:cNvSpPr>
              <a:spLocks noChangeArrowheads="1"/>
            </p:cNvSpPr>
            <p:nvPr/>
          </p:nvSpPr>
          <p:spPr bwMode="auto">
            <a:xfrm>
              <a:off x="528" y="1584"/>
              <a:ext cx="2112" cy="19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8201" name="AutoShape 1033"/>
            <p:cNvSpPr>
              <a:spLocks noChangeArrowheads="1"/>
            </p:cNvSpPr>
            <p:nvPr/>
          </p:nvSpPr>
          <p:spPr bwMode="auto">
            <a:xfrm flipV="1">
              <a:off x="1440" y="1584"/>
              <a:ext cx="288" cy="19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8202" name="Line 1034"/>
          <p:cNvSpPr>
            <a:spLocks noChangeShapeType="1"/>
          </p:cNvSpPr>
          <p:nvPr/>
        </p:nvSpPr>
        <p:spPr bwMode="auto">
          <a:xfrm flipH="1">
            <a:off x="685800" y="37338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8203" name="Line 1035"/>
          <p:cNvSpPr>
            <a:spLocks noChangeShapeType="1"/>
          </p:cNvSpPr>
          <p:nvPr/>
        </p:nvSpPr>
        <p:spPr bwMode="auto">
          <a:xfrm flipH="1">
            <a:off x="2057400" y="2132856"/>
            <a:ext cx="60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8205" name="AutoShape 1037"/>
          <p:cNvSpPr>
            <a:spLocks noChangeArrowheads="1"/>
          </p:cNvSpPr>
          <p:nvPr/>
        </p:nvSpPr>
        <p:spPr bwMode="auto">
          <a:xfrm>
            <a:off x="2895600" y="4038600"/>
            <a:ext cx="609600" cy="609600"/>
          </a:xfrm>
          <a:custGeom>
            <a:avLst/>
            <a:gdLst>
              <a:gd name="G0" fmla="+- 9300 0 0"/>
              <a:gd name="G1" fmla="+- 21600 0 9300"/>
              <a:gd name="G2" fmla="+- 21600 0 93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300" y="10800"/>
                </a:moveTo>
                <a:cubicBezTo>
                  <a:pt x="9300" y="11628"/>
                  <a:pt x="9972" y="12300"/>
                  <a:pt x="10800" y="12300"/>
                </a:cubicBezTo>
                <a:cubicBezTo>
                  <a:pt x="11628" y="12300"/>
                  <a:pt x="12300" y="11628"/>
                  <a:pt x="12300" y="10800"/>
                </a:cubicBezTo>
                <a:cubicBezTo>
                  <a:pt x="12300" y="9972"/>
                  <a:pt x="11628" y="9300"/>
                  <a:pt x="10800" y="9300"/>
                </a:cubicBezTo>
                <a:cubicBezTo>
                  <a:pt x="9972" y="9300"/>
                  <a:pt x="9300" y="9972"/>
                  <a:pt x="9300" y="10800"/>
                </a:cubicBezTo>
                <a:close/>
              </a:path>
            </a:pathLst>
          </a:custGeom>
          <a:solidFill>
            <a:srgbClr val="27697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grpSp>
        <p:nvGrpSpPr>
          <p:cNvPr id="4" name="Group 1049"/>
          <p:cNvGrpSpPr>
            <a:grpSpLocks/>
          </p:cNvGrpSpPr>
          <p:nvPr/>
        </p:nvGrpSpPr>
        <p:grpSpPr bwMode="auto">
          <a:xfrm>
            <a:off x="457200" y="3733800"/>
            <a:ext cx="533400" cy="304800"/>
            <a:chOff x="288" y="2352"/>
            <a:chExt cx="336" cy="192"/>
          </a:xfrm>
        </p:grpSpPr>
        <p:sp>
          <p:nvSpPr>
            <p:cNvPr id="8204" name="Line 1036"/>
            <p:cNvSpPr>
              <a:spLocks noChangeShapeType="1"/>
            </p:cNvSpPr>
            <p:nvPr/>
          </p:nvSpPr>
          <p:spPr bwMode="auto">
            <a:xfrm flipH="1">
              <a:off x="288" y="2352"/>
              <a:ext cx="3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8207" name="Line 1039"/>
            <p:cNvSpPr>
              <a:spLocks noChangeShapeType="1"/>
            </p:cNvSpPr>
            <p:nvPr/>
          </p:nvSpPr>
          <p:spPr bwMode="auto">
            <a:xfrm flipH="1">
              <a:off x="288" y="2544"/>
              <a:ext cx="3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8208" name="Line 1040"/>
          <p:cNvSpPr>
            <a:spLocks noChangeShapeType="1"/>
          </p:cNvSpPr>
          <p:nvPr/>
        </p:nvSpPr>
        <p:spPr bwMode="auto">
          <a:xfrm flipH="1">
            <a:off x="1752600" y="5181600"/>
            <a:ext cx="1143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id-ID"/>
          </a:p>
        </p:txBody>
      </p:sp>
      <p:grpSp>
        <p:nvGrpSpPr>
          <p:cNvPr id="5" name="Group 1048"/>
          <p:cNvGrpSpPr>
            <a:grpSpLocks/>
          </p:cNvGrpSpPr>
          <p:nvPr/>
        </p:nvGrpSpPr>
        <p:grpSpPr bwMode="auto">
          <a:xfrm>
            <a:off x="1752600" y="4495800"/>
            <a:ext cx="1143000" cy="838200"/>
            <a:chOff x="1104" y="2832"/>
            <a:chExt cx="720" cy="528"/>
          </a:xfrm>
        </p:grpSpPr>
        <p:sp>
          <p:nvSpPr>
            <p:cNvPr id="8206" name="Line 1038"/>
            <p:cNvSpPr>
              <a:spLocks noChangeShapeType="1"/>
            </p:cNvSpPr>
            <p:nvPr/>
          </p:nvSpPr>
          <p:spPr bwMode="auto">
            <a:xfrm flipH="1">
              <a:off x="1104" y="2832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8209" name="Line 1041"/>
            <p:cNvSpPr>
              <a:spLocks noChangeShapeType="1"/>
            </p:cNvSpPr>
            <p:nvPr/>
          </p:nvSpPr>
          <p:spPr bwMode="auto">
            <a:xfrm flipH="1">
              <a:off x="1824" y="2832"/>
              <a:ext cx="0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8210" name="Text Box 1042"/>
          <p:cNvSpPr txBox="1">
            <a:spLocks noChangeArrowheads="1"/>
          </p:cNvSpPr>
          <p:nvPr/>
        </p:nvSpPr>
        <p:spPr bwMode="auto">
          <a:xfrm>
            <a:off x="288925" y="3622675"/>
            <a:ext cx="31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a</a:t>
            </a:r>
            <a:endParaRPr lang="en-GB">
              <a:solidFill>
                <a:srgbClr val="FF3300"/>
              </a:solidFill>
            </a:endParaRPr>
          </a:p>
        </p:txBody>
      </p:sp>
      <p:sp>
        <p:nvSpPr>
          <p:cNvPr id="8211" name="Text Box 1043"/>
          <p:cNvSpPr txBox="1">
            <a:spLocks noChangeArrowheads="1"/>
          </p:cNvSpPr>
          <p:nvPr/>
        </p:nvSpPr>
        <p:spPr bwMode="auto">
          <a:xfrm>
            <a:off x="2185988" y="1772816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3300"/>
                </a:solidFill>
              </a:rPr>
              <a:t>D</a:t>
            </a:r>
            <a:endParaRPr lang="en-GB" dirty="0">
              <a:solidFill>
                <a:srgbClr val="FF3300"/>
              </a:solidFill>
            </a:endParaRPr>
          </a:p>
        </p:txBody>
      </p:sp>
      <p:sp>
        <p:nvSpPr>
          <p:cNvPr id="8212" name="Text Box 1044"/>
          <p:cNvSpPr txBox="1">
            <a:spLocks noChangeArrowheads="1"/>
          </p:cNvSpPr>
          <p:nvPr/>
        </p:nvSpPr>
        <p:spPr bwMode="auto">
          <a:xfrm>
            <a:off x="1828800" y="4724400"/>
            <a:ext cx="101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D + 3a</a:t>
            </a:r>
            <a:endParaRPr lang="en-GB">
              <a:solidFill>
                <a:srgbClr val="FF3300"/>
              </a:solidFill>
            </a:endParaRPr>
          </a:p>
        </p:txBody>
      </p:sp>
      <p:sp>
        <p:nvSpPr>
          <p:cNvPr id="8214" name="Text Box 1046"/>
          <p:cNvSpPr txBox="1">
            <a:spLocks noChangeArrowheads="1"/>
          </p:cNvSpPr>
          <p:nvPr/>
        </p:nvSpPr>
        <p:spPr bwMode="auto">
          <a:xfrm>
            <a:off x="4648200" y="1600200"/>
            <a:ext cx="381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2575" indent="-282575"/>
            <a:r>
              <a:rPr lang="en-US" sz="320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Ukuran &amp; Penempatan :</a:t>
            </a:r>
            <a:endParaRPr lang="en-GB" sz="320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8215" name="Rectangle 1047"/>
          <p:cNvSpPr>
            <a:spLocks noGrp="1" noChangeArrowheads="1"/>
          </p:cNvSpPr>
          <p:nvPr>
            <p:ph type="body" idx="1"/>
          </p:nvPr>
        </p:nvSpPr>
        <p:spPr>
          <a:xfrm>
            <a:off x="4572000" y="2514600"/>
            <a:ext cx="3886200" cy="3581400"/>
          </a:xfrm>
          <a:noFill/>
          <a:ln/>
        </p:spPr>
        <p:txBody>
          <a:bodyPr/>
          <a:lstStyle/>
          <a:p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Tebal benda kerja</a:t>
            </a:r>
          </a:p>
          <a:p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Tebal dan radius stempel (punch)</a:t>
            </a:r>
          </a:p>
          <a:p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Jarak sela antar rol</a:t>
            </a:r>
            <a:endParaRPr lang="en-GB" sz="280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8221" name="Text Box 1053"/>
          <p:cNvSpPr txBox="1">
            <a:spLocks noChangeArrowheads="1"/>
          </p:cNvSpPr>
          <p:nvPr/>
        </p:nvSpPr>
        <p:spPr bwMode="auto">
          <a:xfrm>
            <a:off x="2843808" y="2971800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r</a:t>
            </a:r>
            <a:endParaRPr lang="en-GB">
              <a:solidFill>
                <a:srgbClr val="FF3300"/>
              </a:solidFill>
            </a:endParaRPr>
          </a:p>
        </p:txBody>
      </p:sp>
      <p:grpSp>
        <p:nvGrpSpPr>
          <p:cNvPr id="6" name="Group 1056"/>
          <p:cNvGrpSpPr>
            <a:grpSpLocks/>
          </p:cNvGrpSpPr>
          <p:nvPr/>
        </p:nvGrpSpPr>
        <p:grpSpPr bwMode="auto">
          <a:xfrm>
            <a:off x="2133600" y="3352800"/>
            <a:ext cx="990600" cy="304800"/>
            <a:chOff x="1344" y="2112"/>
            <a:chExt cx="624" cy="192"/>
          </a:xfrm>
        </p:grpSpPr>
        <p:sp>
          <p:nvSpPr>
            <p:cNvPr id="8222" name="Line 1054"/>
            <p:cNvSpPr>
              <a:spLocks noChangeShapeType="1"/>
            </p:cNvSpPr>
            <p:nvPr/>
          </p:nvSpPr>
          <p:spPr bwMode="auto">
            <a:xfrm flipV="1">
              <a:off x="1536" y="2112"/>
              <a:ext cx="4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8223" name="Line 1055"/>
            <p:cNvSpPr>
              <a:spLocks noChangeShapeType="1"/>
            </p:cNvSpPr>
            <p:nvPr/>
          </p:nvSpPr>
          <p:spPr bwMode="auto">
            <a:xfrm flipV="1">
              <a:off x="1344" y="2112"/>
              <a:ext cx="192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sp>
        <p:nvSpPr>
          <p:cNvPr id="29" name="Line 1038"/>
          <p:cNvSpPr>
            <a:spLocks noChangeShapeType="1"/>
          </p:cNvSpPr>
          <p:nvPr/>
        </p:nvSpPr>
        <p:spPr bwMode="auto">
          <a:xfrm flipH="1">
            <a:off x="2051720" y="1916832"/>
            <a:ext cx="0" cy="55016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30" name="Line 1038"/>
          <p:cNvSpPr>
            <a:spLocks noChangeShapeType="1"/>
          </p:cNvSpPr>
          <p:nvPr/>
        </p:nvSpPr>
        <p:spPr bwMode="auto">
          <a:xfrm>
            <a:off x="2699792" y="1916832"/>
            <a:ext cx="0" cy="576064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75"/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75"/>
                                        <p:tgtEl>
                                          <p:spTgt spid="8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75"/>
                                        <p:tgtEl>
                                          <p:spTgt spid="8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75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75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animBg="1"/>
      <p:bldP spid="8203" grpId="0" animBg="1"/>
      <p:bldP spid="8208" grpId="0" animBg="1"/>
      <p:bldP spid="8210" grpId="0" autoUpdateAnimBg="0"/>
      <p:bldP spid="8211" grpId="0" autoUpdateAnimBg="0"/>
      <p:bldP spid="8212" grpId="0" autoUpdateAnimBg="0"/>
      <p:bldP spid="8214" grpId="0" autoUpdateAnimBg="0"/>
      <p:bldP spid="8215" grpId="0" build="p" bldLvl="2" autoUpdateAnimBg="0"/>
      <p:bldP spid="822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Metoda</a:t>
            </a:r>
            <a:endParaRPr lang="en-GB" b="1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057400" y="2514600"/>
            <a:ext cx="609600" cy="1219200"/>
            <a:chOff x="768" y="1392"/>
            <a:chExt cx="336" cy="768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768" y="1824"/>
              <a:ext cx="336" cy="336"/>
            </a:xfrm>
            <a:prstGeom prst="ellipse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4112" name="Rectangle 16"/>
            <p:cNvSpPr>
              <a:spLocks noChangeArrowheads="1"/>
            </p:cNvSpPr>
            <p:nvPr/>
          </p:nvSpPr>
          <p:spPr bwMode="auto">
            <a:xfrm>
              <a:off x="768" y="1392"/>
              <a:ext cx="336" cy="576"/>
            </a:xfrm>
            <a:prstGeom prst="rect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4115" name="AutoShape 19"/>
          <p:cNvSpPr>
            <a:spLocks noChangeArrowheads="1"/>
          </p:cNvSpPr>
          <p:nvPr/>
        </p:nvSpPr>
        <p:spPr bwMode="auto">
          <a:xfrm>
            <a:off x="1143000" y="4038600"/>
            <a:ext cx="609600" cy="609600"/>
          </a:xfrm>
          <a:custGeom>
            <a:avLst/>
            <a:gdLst>
              <a:gd name="G0" fmla="+- 9300 0 0"/>
              <a:gd name="G1" fmla="+- 21600 0 9300"/>
              <a:gd name="G2" fmla="+- 21600 0 93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300" y="10800"/>
                </a:moveTo>
                <a:cubicBezTo>
                  <a:pt x="9300" y="11628"/>
                  <a:pt x="9972" y="12300"/>
                  <a:pt x="10800" y="12300"/>
                </a:cubicBezTo>
                <a:cubicBezTo>
                  <a:pt x="11628" y="12300"/>
                  <a:pt x="12300" y="11628"/>
                  <a:pt x="12300" y="10800"/>
                </a:cubicBezTo>
                <a:cubicBezTo>
                  <a:pt x="12300" y="9972"/>
                  <a:pt x="11628" y="9300"/>
                  <a:pt x="10800" y="9300"/>
                </a:cubicBezTo>
                <a:cubicBezTo>
                  <a:pt x="9972" y="9300"/>
                  <a:pt x="9300" y="9972"/>
                  <a:pt x="9300" y="10800"/>
                </a:cubicBezTo>
                <a:close/>
              </a:path>
            </a:pathLst>
          </a:custGeom>
          <a:solidFill>
            <a:srgbClr val="27697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4126" name="AutoShape 30"/>
          <p:cNvSpPr>
            <a:spLocks noChangeArrowheads="1"/>
          </p:cNvSpPr>
          <p:nvPr/>
        </p:nvSpPr>
        <p:spPr bwMode="auto">
          <a:xfrm>
            <a:off x="2895600" y="4038600"/>
            <a:ext cx="609600" cy="609600"/>
          </a:xfrm>
          <a:custGeom>
            <a:avLst/>
            <a:gdLst>
              <a:gd name="G0" fmla="+- 9300 0 0"/>
              <a:gd name="G1" fmla="+- 21600 0 9300"/>
              <a:gd name="G2" fmla="+- 21600 0 93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300" y="10800"/>
                </a:moveTo>
                <a:cubicBezTo>
                  <a:pt x="9300" y="11628"/>
                  <a:pt x="9972" y="12300"/>
                  <a:pt x="10800" y="12300"/>
                </a:cubicBezTo>
                <a:cubicBezTo>
                  <a:pt x="11628" y="12300"/>
                  <a:pt x="12300" y="11628"/>
                  <a:pt x="12300" y="10800"/>
                </a:cubicBezTo>
                <a:cubicBezTo>
                  <a:pt x="12300" y="9972"/>
                  <a:pt x="11628" y="9300"/>
                  <a:pt x="10800" y="9300"/>
                </a:cubicBezTo>
                <a:cubicBezTo>
                  <a:pt x="9972" y="9300"/>
                  <a:pt x="9300" y="9972"/>
                  <a:pt x="9300" y="10800"/>
                </a:cubicBezTo>
                <a:close/>
              </a:path>
            </a:pathLst>
          </a:custGeom>
          <a:solidFill>
            <a:srgbClr val="27697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4136" name="AutoShape 40"/>
          <p:cNvSpPr>
            <a:spLocks noChangeArrowheads="1"/>
          </p:cNvSpPr>
          <p:nvPr/>
        </p:nvSpPr>
        <p:spPr bwMode="auto">
          <a:xfrm>
            <a:off x="2105025" y="1524000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 flipV="1">
            <a:off x="1066800" y="3733800"/>
            <a:ext cx="2514600" cy="304800"/>
            <a:chOff x="528" y="1584"/>
            <a:chExt cx="2112" cy="192"/>
          </a:xfrm>
        </p:grpSpPr>
        <p:sp>
          <p:nvSpPr>
            <p:cNvPr id="4138" name="Rectangle 42"/>
            <p:cNvSpPr>
              <a:spLocks noChangeArrowheads="1"/>
            </p:cNvSpPr>
            <p:nvPr/>
          </p:nvSpPr>
          <p:spPr bwMode="auto">
            <a:xfrm>
              <a:off x="528" y="1584"/>
              <a:ext cx="2112" cy="19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4139" name="AutoShape 43"/>
            <p:cNvSpPr>
              <a:spLocks noChangeArrowheads="1"/>
            </p:cNvSpPr>
            <p:nvPr/>
          </p:nvSpPr>
          <p:spPr bwMode="auto">
            <a:xfrm flipV="1">
              <a:off x="1440" y="1584"/>
              <a:ext cx="288" cy="19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4140" name="Text Box 44"/>
          <p:cNvSpPr txBox="1">
            <a:spLocks noChangeArrowheads="1"/>
          </p:cNvSpPr>
          <p:nvPr/>
        </p:nvSpPr>
        <p:spPr bwMode="auto">
          <a:xfrm>
            <a:off x="4648200" y="1325563"/>
            <a:ext cx="3810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2575" indent="-282575"/>
            <a:r>
              <a:rPr lang="en-US" sz="320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Prosedur :</a:t>
            </a:r>
            <a:endParaRPr lang="en-GB" sz="320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4141" name="Rectangle 45"/>
          <p:cNvSpPr>
            <a:spLocks noGrp="1" noChangeArrowheads="1"/>
          </p:cNvSpPr>
          <p:nvPr>
            <p:ph type="body" idx="1"/>
          </p:nvPr>
        </p:nvSpPr>
        <p:spPr>
          <a:xfrm>
            <a:off x="4572000" y="2057400"/>
            <a:ext cx="4114800" cy="3581400"/>
          </a:xfrm>
          <a:noFill/>
          <a:ln/>
        </p:spPr>
        <p:txBody>
          <a:bodyPr/>
          <a:lstStyle/>
          <a:p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Stempel ditekan dengan diberi gaya ke arah bawah</a:t>
            </a:r>
          </a:p>
          <a:p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Benda uji akan bengkok / menekuk</a:t>
            </a:r>
            <a:endParaRPr lang="en-GB" sz="280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75"/>
                                        <p:tgtEl>
                                          <p:spTgt spid="4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75"/>
                                        <p:tgtEl>
                                          <p:spTgt spid="4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6" grpId="0" animBg="1"/>
      <p:bldP spid="4140" grpId="0" autoUpdateAnimBg="0"/>
      <p:bldP spid="4141" grpId="0" build="p" bldLvl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Metoda</a:t>
            </a:r>
            <a:endParaRPr lang="en-GB" b="1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1143000" y="4038600"/>
            <a:ext cx="609600" cy="609600"/>
          </a:xfrm>
          <a:custGeom>
            <a:avLst/>
            <a:gdLst>
              <a:gd name="G0" fmla="+- 9300 0 0"/>
              <a:gd name="G1" fmla="+- 21600 0 9300"/>
              <a:gd name="G2" fmla="+- 21600 0 93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300" y="10800"/>
                </a:moveTo>
                <a:cubicBezTo>
                  <a:pt x="9300" y="11628"/>
                  <a:pt x="9972" y="12300"/>
                  <a:pt x="10800" y="12300"/>
                </a:cubicBezTo>
                <a:cubicBezTo>
                  <a:pt x="11628" y="12300"/>
                  <a:pt x="12300" y="11628"/>
                  <a:pt x="12300" y="10800"/>
                </a:cubicBezTo>
                <a:cubicBezTo>
                  <a:pt x="12300" y="9972"/>
                  <a:pt x="11628" y="9300"/>
                  <a:pt x="10800" y="9300"/>
                </a:cubicBezTo>
                <a:cubicBezTo>
                  <a:pt x="9972" y="9300"/>
                  <a:pt x="9300" y="9972"/>
                  <a:pt x="9300" y="10800"/>
                </a:cubicBezTo>
                <a:close/>
              </a:path>
            </a:pathLst>
          </a:custGeom>
          <a:solidFill>
            <a:srgbClr val="27697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2895600" y="4038600"/>
            <a:ext cx="609600" cy="609600"/>
          </a:xfrm>
          <a:custGeom>
            <a:avLst/>
            <a:gdLst>
              <a:gd name="G0" fmla="+- 9300 0 0"/>
              <a:gd name="G1" fmla="+- 21600 0 9300"/>
              <a:gd name="G2" fmla="+- 21600 0 93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300" y="10800"/>
                </a:moveTo>
                <a:cubicBezTo>
                  <a:pt x="9300" y="11628"/>
                  <a:pt x="9972" y="12300"/>
                  <a:pt x="10800" y="12300"/>
                </a:cubicBezTo>
                <a:cubicBezTo>
                  <a:pt x="11628" y="12300"/>
                  <a:pt x="12300" y="11628"/>
                  <a:pt x="12300" y="10800"/>
                </a:cubicBezTo>
                <a:cubicBezTo>
                  <a:pt x="12300" y="9972"/>
                  <a:pt x="11628" y="9300"/>
                  <a:pt x="10800" y="9300"/>
                </a:cubicBezTo>
                <a:cubicBezTo>
                  <a:pt x="9972" y="9300"/>
                  <a:pt x="9300" y="9972"/>
                  <a:pt x="9300" y="10800"/>
                </a:cubicBezTo>
                <a:close/>
              </a:path>
            </a:pathLst>
          </a:custGeom>
          <a:solidFill>
            <a:srgbClr val="27697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6165" name="AutoShape 21"/>
          <p:cNvSpPr>
            <a:spLocks noChangeArrowheads="1"/>
          </p:cNvSpPr>
          <p:nvPr/>
        </p:nvSpPr>
        <p:spPr bwMode="auto">
          <a:xfrm>
            <a:off x="2133600" y="1995488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219200" y="3505200"/>
            <a:ext cx="2286000" cy="990600"/>
            <a:chOff x="768" y="2208"/>
            <a:chExt cx="1440" cy="624"/>
          </a:xfrm>
        </p:grpSpPr>
        <p:sp>
          <p:nvSpPr>
            <p:cNvPr id="6166" name="AutoShape 22"/>
            <p:cNvSpPr>
              <a:spLocks noChangeArrowheads="1"/>
            </p:cNvSpPr>
            <p:nvPr/>
          </p:nvSpPr>
          <p:spPr bwMode="auto">
            <a:xfrm flipV="1">
              <a:off x="1200" y="2374"/>
              <a:ext cx="576" cy="458"/>
            </a:xfrm>
            <a:custGeom>
              <a:avLst/>
              <a:gdLst>
                <a:gd name="G0" fmla="+- 3236 0 0"/>
                <a:gd name="G1" fmla="+- -9526147 0 0"/>
                <a:gd name="G2" fmla="+- 0 0 -9526147"/>
                <a:gd name="T0" fmla="*/ 0 256 1"/>
                <a:gd name="T1" fmla="*/ 180 256 1"/>
                <a:gd name="G3" fmla="+- -9526147 T0 T1"/>
                <a:gd name="T2" fmla="*/ 0 256 1"/>
                <a:gd name="T3" fmla="*/ 90 256 1"/>
                <a:gd name="G4" fmla="+- -9526147 T2 T3"/>
                <a:gd name="G5" fmla="*/ G4 2 1"/>
                <a:gd name="T4" fmla="*/ 90 256 1"/>
                <a:gd name="T5" fmla="*/ 0 256 1"/>
                <a:gd name="G6" fmla="+- -9526147 T4 T5"/>
                <a:gd name="G7" fmla="*/ G6 2 1"/>
                <a:gd name="G8" fmla="abs -9526147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3236"/>
                <a:gd name="G18" fmla="*/ 3236 1 2"/>
                <a:gd name="G19" fmla="+- G18 5400 0"/>
                <a:gd name="G20" fmla="cos G19 -9526147"/>
                <a:gd name="G21" fmla="sin G19 -9526147"/>
                <a:gd name="G22" fmla="+- G20 10800 0"/>
                <a:gd name="G23" fmla="+- G21 10800 0"/>
                <a:gd name="G24" fmla="+- 10800 0 G20"/>
                <a:gd name="G25" fmla="+- 3236 10800 0"/>
                <a:gd name="G26" fmla="?: G9 G17 G25"/>
                <a:gd name="G27" fmla="?: G9 0 21600"/>
                <a:gd name="G28" fmla="cos 10800 -9526147"/>
                <a:gd name="G29" fmla="sin 10800 -9526147"/>
                <a:gd name="G30" fmla="sin 3236 -9526147"/>
                <a:gd name="G31" fmla="+- G28 10800 0"/>
                <a:gd name="G32" fmla="+- G29 10800 0"/>
                <a:gd name="G33" fmla="+- G30 10800 0"/>
                <a:gd name="G34" fmla="?: G4 0 G31"/>
                <a:gd name="G35" fmla="?: -9526147 G34 0"/>
                <a:gd name="G36" fmla="?: G6 G35 G31"/>
                <a:gd name="G37" fmla="+- 21600 0 G36"/>
                <a:gd name="G38" fmla="?: G4 0 G33"/>
                <a:gd name="G39" fmla="?: -9526147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026 w 21600"/>
                <a:gd name="T15" fmla="*/ 6810 h 21600"/>
                <a:gd name="T16" fmla="*/ 10800 w 21600"/>
                <a:gd name="T17" fmla="*/ 7564 h 21600"/>
                <a:gd name="T18" fmla="*/ 16574 w 21600"/>
                <a:gd name="T19" fmla="*/ 681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137" y="8960"/>
                  </a:moveTo>
                  <a:cubicBezTo>
                    <a:pt x="8741" y="8085"/>
                    <a:pt x="9737" y="7563"/>
                    <a:pt x="10800" y="7564"/>
                  </a:cubicBezTo>
                  <a:cubicBezTo>
                    <a:pt x="11862" y="7564"/>
                    <a:pt x="12858" y="8085"/>
                    <a:pt x="13462" y="8960"/>
                  </a:cubicBezTo>
                  <a:lnTo>
                    <a:pt x="19685" y="4660"/>
                  </a:lnTo>
                  <a:cubicBezTo>
                    <a:pt x="17668" y="1742"/>
                    <a:pt x="14347" y="-1"/>
                    <a:pt x="10799" y="0"/>
                  </a:cubicBezTo>
                  <a:cubicBezTo>
                    <a:pt x="7252" y="0"/>
                    <a:pt x="3931" y="1742"/>
                    <a:pt x="1914" y="466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6172" name="Freeform 28"/>
            <p:cNvSpPr>
              <a:spLocks/>
            </p:cNvSpPr>
            <p:nvPr/>
          </p:nvSpPr>
          <p:spPr bwMode="auto">
            <a:xfrm>
              <a:off x="1536" y="2208"/>
              <a:ext cx="672" cy="582"/>
            </a:xfrm>
            <a:custGeom>
              <a:avLst/>
              <a:gdLst/>
              <a:ahLst/>
              <a:cxnLst>
                <a:cxn ang="0">
                  <a:pos x="144" y="672"/>
                </a:cxn>
                <a:cxn ang="0">
                  <a:pos x="720" y="144"/>
                </a:cxn>
                <a:cxn ang="0">
                  <a:pos x="576" y="0"/>
                </a:cxn>
                <a:cxn ang="0">
                  <a:pos x="0" y="528"/>
                </a:cxn>
                <a:cxn ang="0">
                  <a:pos x="144" y="672"/>
                </a:cxn>
              </a:cxnLst>
              <a:rect l="0" t="0" r="r" b="b"/>
              <a:pathLst>
                <a:path w="720" h="672">
                  <a:moveTo>
                    <a:pt x="144" y="672"/>
                  </a:moveTo>
                  <a:lnTo>
                    <a:pt x="720" y="144"/>
                  </a:lnTo>
                  <a:lnTo>
                    <a:pt x="576" y="0"/>
                  </a:lnTo>
                  <a:lnTo>
                    <a:pt x="0" y="528"/>
                  </a:lnTo>
                  <a:lnTo>
                    <a:pt x="144" y="6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6173" name="Freeform 29"/>
            <p:cNvSpPr>
              <a:spLocks/>
            </p:cNvSpPr>
            <p:nvPr/>
          </p:nvSpPr>
          <p:spPr bwMode="auto">
            <a:xfrm flipH="1">
              <a:off x="768" y="2250"/>
              <a:ext cx="672" cy="540"/>
            </a:xfrm>
            <a:custGeom>
              <a:avLst/>
              <a:gdLst/>
              <a:ahLst/>
              <a:cxnLst>
                <a:cxn ang="0">
                  <a:pos x="144" y="672"/>
                </a:cxn>
                <a:cxn ang="0">
                  <a:pos x="720" y="144"/>
                </a:cxn>
                <a:cxn ang="0">
                  <a:pos x="576" y="0"/>
                </a:cxn>
                <a:cxn ang="0">
                  <a:pos x="0" y="528"/>
                </a:cxn>
                <a:cxn ang="0">
                  <a:pos x="144" y="672"/>
                </a:cxn>
              </a:cxnLst>
              <a:rect l="0" t="0" r="r" b="b"/>
              <a:pathLst>
                <a:path w="720" h="672">
                  <a:moveTo>
                    <a:pt x="144" y="672"/>
                  </a:moveTo>
                  <a:lnTo>
                    <a:pt x="720" y="144"/>
                  </a:lnTo>
                  <a:lnTo>
                    <a:pt x="576" y="0"/>
                  </a:lnTo>
                  <a:lnTo>
                    <a:pt x="0" y="528"/>
                  </a:lnTo>
                  <a:lnTo>
                    <a:pt x="144" y="6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2057400" y="2971800"/>
            <a:ext cx="609600" cy="1219200"/>
            <a:chOff x="768" y="1392"/>
            <a:chExt cx="336" cy="768"/>
          </a:xfrm>
        </p:grpSpPr>
        <p:sp>
          <p:nvSpPr>
            <p:cNvPr id="6180" name="Oval 36"/>
            <p:cNvSpPr>
              <a:spLocks noChangeArrowheads="1"/>
            </p:cNvSpPr>
            <p:nvPr/>
          </p:nvSpPr>
          <p:spPr bwMode="auto">
            <a:xfrm>
              <a:off x="768" y="1824"/>
              <a:ext cx="336" cy="336"/>
            </a:xfrm>
            <a:prstGeom prst="ellipse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6181" name="Rectangle 37"/>
            <p:cNvSpPr>
              <a:spLocks noChangeArrowheads="1"/>
            </p:cNvSpPr>
            <p:nvPr/>
          </p:nvSpPr>
          <p:spPr bwMode="auto">
            <a:xfrm>
              <a:off x="768" y="1392"/>
              <a:ext cx="336" cy="576"/>
            </a:xfrm>
            <a:prstGeom prst="rect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4648200" y="1325563"/>
            <a:ext cx="3810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2575" indent="-282575"/>
            <a:r>
              <a:rPr lang="en-US" sz="320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Prosedur :</a:t>
            </a:r>
            <a:endParaRPr lang="en-GB" sz="320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4572000" y="2057400"/>
            <a:ext cx="4114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Stempel ditekan dengan diberi gaya ke arah bawah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Benda uji akan bengkok / menekuk</a:t>
            </a:r>
            <a:endParaRPr lang="en-GB" sz="280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6186" name="Rectangle 42"/>
          <p:cNvSpPr>
            <a:spLocks noGrp="1" noChangeArrowheads="1"/>
          </p:cNvSpPr>
          <p:nvPr>
            <p:ph type="body" idx="1"/>
          </p:nvPr>
        </p:nvSpPr>
        <p:spPr>
          <a:xfrm>
            <a:off x="4572000" y="4038600"/>
            <a:ext cx="3886200" cy="13716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Pembebanan dihentikan, saat terlihat retakan pada benda uji</a:t>
            </a:r>
          </a:p>
          <a:p>
            <a:pPr>
              <a:lnSpc>
                <a:spcPct val="90000"/>
              </a:lnSpc>
            </a:pPr>
            <a:endParaRPr lang="en-GB" sz="280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6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6" grpId="0" build="p" bldLvl="2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Metoda</a:t>
            </a: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1143000" y="4038600"/>
            <a:ext cx="609600" cy="609600"/>
          </a:xfrm>
          <a:custGeom>
            <a:avLst/>
            <a:gdLst>
              <a:gd name="G0" fmla="+- 9300 0 0"/>
              <a:gd name="G1" fmla="+- 21600 0 9300"/>
              <a:gd name="G2" fmla="+- 21600 0 93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300" y="10800"/>
                </a:moveTo>
                <a:cubicBezTo>
                  <a:pt x="9300" y="11628"/>
                  <a:pt x="9972" y="12300"/>
                  <a:pt x="10800" y="12300"/>
                </a:cubicBezTo>
                <a:cubicBezTo>
                  <a:pt x="11628" y="12300"/>
                  <a:pt x="12300" y="11628"/>
                  <a:pt x="12300" y="10800"/>
                </a:cubicBezTo>
                <a:cubicBezTo>
                  <a:pt x="12300" y="9972"/>
                  <a:pt x="11628" y="9300"/>
                  <a:pt x="10800" y="9300"/>
                </a:cubicBezTo>
                <a:cubicBezTo>
                  <a:pt x="9972" y="9300"/>
                  <a:pt x="9300" y="9972"/>
                  <a:pt x="9300" y="10800"/>
                </a:cubicBezTo>
                <a:close/>
              </a:path>
            </a:pathLst>
          </a:custGeom>
          <a:solidFill>
            <a:srgbClr val="27697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2895600" y="4038600"/>
            <a:ext cx="609600" cy="609600"/>
          </a:xfrm>
          <a:custGeom>
            <a:avLst/>
            <a:gdLst>
              <a:gd name="G0" fmla="+- 9300 0 0"/>
              <a:gd name="G1" fmla="+- 21600 0 9300"/>
              <a:gd name="G2" fmla="+- 21600 0 93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300" y="10800"/>
                </a:moveTo>
                <a:cubicBezTo>
                  <a:pt x="9300" y="11628"/>
                  <a:pt x="9972" y="12300"/>
                  <a:pt x="10800" y="12300"/>
                </a:cubicBezTo>
                <a:cubicBezTo>
                  <a:pt x="11628" y="12300"/>
                  <a:pt x="12300" y="11628"/>
                  <a:pt x="12300" y="10800"/>
                </a:cubicBezTo>
                <a:cubicBezTo>
                  <a:pt x="12300" y="9972"/>
                  <a:pt x="11628" y="9300"/>
                  <a:pt x="10800" y="9300"/>
                </a:cubicBezTo>
                <a:cubicBezTo>
                  <a:pt x="9972" y="9300"/>
                  <a:pt x="9300" y="9972"/>
                  <a:pt x="9300" y="10800"/>
                </a:cubicBezTo>
                <a:close/>
              </a:path>
            </a:pathLst>
          </a:custGeom>
          <a:solidFill>
            <a:srgbClr val="27697B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219200" y="3505200"/>
            <a:ext cx="2286000" cy="990600"/>
            <a:chOff x="768" y="2208"/>
            <a:chExt cx="1440" cy="624"/>
          </a:xfrm>
        </p:grpSpPr>
        <p:sp>
          <p:nvSpPr>
            <p:cNvPr id="10248" name="AutoShape 8"/>
            <p:cNvSpPr>
              <a:spLocks noChangeArrowheads="1"/>
            </p:cNvSpPr>
            <p:nvPr/>
          </p:nvSpPr>
          <p:spPr bwMode="auto">
            <a:xfrm flipV="1">
              <a:off x="1200" y="2374"/>
              <a:ext cx="576" cy="458"/>
            </a:xfrm>
            <a:custGeom>
              <a:avLst/>
              <a:gdLst>
                <a:gd name="G0" fmla="+- 3236 0 0"/>
                <a:gd name="G1" fmla="+- -9526147 0 0"/>
                <a:gd name="G2" fmla="+- 0 0 -9526147"/>
                <a:gd name="T0" fmla="*/ 0 256 1"/>
                <a:gd name="T1" fmla="*/ 180 256 1"/>
                <a:gd name="G3" fmla="+- -9526147 T0 T1"/>
                <a:gd name="T2" fmla="*/ 0 256 1"/>
                <a:gd name="T3" fmla="*/ 90 256 1"/>
                <a:gd name="G4" fmla="+- -9526147 T2 T3"/>
                <a:gd name="G5" fmla="*/ G4 2 1"/>
                <a:gd name="T4" fmla="*/ 90 256 1"/>
                <a:gd name="T5" fmla="*/ 0 256 1"/>
                <a:gd name="G6" fmla="+- -9526147 T4 T5"/>
                <a:gd name="G7" fmla="*/ G6 2 1"/>
                <a:gd name="G8" fmla="abs -9526147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3236"/>
                <a:gd name="G18" fmla="*/ 3236 1 2"/>
                <a:gd name="G19" fmla="+- G18 5400 0"/>
                <a:gd name="G20" fmla="cos G19 -9526147"/>
                <a:gd name="G21" fmla="sin G19 -9526147"/>
                <a:gd name="G22" fmla="+- G20 10800 0"/>
                <a:gd name="G23" fmla="+- G21 10800 0"/>
                <a:gd name="G24" fmla="+- 10800 0 G20"/>
                <a:gd name="G25" fmla="+- 3236 10800 0"/>
                <a:gd name="G26" fmla="?: G9 G17 G25"/>
                <a:gd name="G27" fmla="?: G9 0 21600"/>
                <a:gd name="G28" fmla="cos 10800 -9526147"/>
                <a:gd name="G29" fmla="sin 10800 -9526147"/>
                <a:gd name="G30" fmla="sin 3236 -9526147"/>
                <a:gd name="G31" fmla="+- G28 10800 0"/>
                <a:gd name="G32" fmla="+- G29 10800 0"/>
                <a:gd name="G33" fmla="+- G30 10800 0"/>
                <a:gd name="G34" fmla="?: G4 0 G31"/>
                <a:gd name="G35" fmla="?: -9526147 G34 0"/>
                <a:gd name="G36" fmla="?: G6 G35 G31"/>
                <a:gd name="G37" fmla="+- 21600 0 G36"/>
                <a:gd name="G38" fmla="?: G4 0 G33"/>
                <a:gd name="G39" fmla="?: -9526147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026 w 21600"/>
                <a:gd name="T15" fmla="*/ 6810 h 21600"/>
                <a:gd name="T16" fmla="*/ 10800 w 21600"/>
                <a:gd name="T17" fmla="*/ 7564 h 21600"/>
                <a:gd name="T18" fmla="*/ 16574 w 21600"/>
                <a:gd name="T19" fmla="*/ 681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137" y="8960"/>
                  </a:moveTo>
                  <a:cubicBezTo>
                    <a:pt x="8741" y="8085"/>
                    <a:pt x="9737" y="7563"/>
                    <a:pt x="10800" y="7564"/>
                  </a:cubicBezTo>
                  <a:cubicBezTo>
                    <a:pt x="11862" y="7564"/>
                    <a:pt x="12858" y="8085"/>
                    <a:pt x="13462" y="8960"/>
                  </a:cubicBezTo>
                  <a:lnTo>
                    <a:pt x="19685" y="4660"/>
                  </a:lnTo>
                  <a:cubicBezTo>
                    <a:pt x="17668" y="1742"/>
                    <a:pt x="14347" y="-1"/>
                    <a:pt x="10799" y="0"/>
                  </a:cubicBezTo>
                  <a:cubicBezTo>
                    <a:pt x="7252" y="0"/>
                    <a:pt x="3931" y="1742"/>
                    <a:pt x="1914" y="4660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0249" name="Freeform 9"/>
            <p:cNvSpPr>
              <a:spLocks/>
            </p:cNvSpPr>
            <p:nvPr/>
          </p:nvSpPr>
          <p:spPr bwMode="auto">
            <a:xfrm>
              <a:off x="1536" y="2208"/>
              <a:ext cx="672" cy="582"/>
            </a:xfrm>
            <a:custGeom>
              <a:avLst/>
              <a:gdLst/>
              <a:ahLst/>
              <a:cxnLst>
                <a:cxn ang="0">
                  <a:pos x="144" y="672"/>
                </a:cxn>
                <a:cxn ang="0">
                  <a:pos x="720" y="144"/>
                </a:cxn>
                <a:cxn ang="0">
                  <a:pos x="576" y="0"/>
                </a:cxn>
                <a:cxn ang="0">
                  <a:pos x="0" y="528"/>
                </a:cxn>
                <a:cxn ang="0">
                  <a:pos x="144" y="672"/>
                </a:cxn>
              </a:cxnLst>
              <a:rect l="0" t="0" r="r" b="b"/>
              <a:pathLst>
                <a:path w="720" h="672">
                  <a:moveTo>
                    <a:pt x="144" y="672"/>
                  </a:moveTo>
                  <a:lnTo>
                    <a:pt x="720" y="144"/>
                  </a:lnTo>
                  <a:lnTo>
                    <a:pt x="576" y="0"/>
                  </a:lnTo>
                  <a:lnTo>
                    <a:pt x="0" y="528"/>
                  </a:lnTo>
                  <a:lnTo>
                    <a:pt x="144" y="6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10250" name="Freeform 10"/>
            <p:cNvSpPr>
              <a:spLocks/>
            </p:cNvSpPr>
            <p:nvPr/>
          </p:nvSpPr>
          <p:spPr bwMode="auto">
            <a:xfrm flipH="1">
              <a:off x="768" y="2250"/>
              <a:ext cx="672" cy="540"/>
            </a:xfrm>
            <a:custGeom>
              <a:avLst/>
              <a:gdLst/>
              <a:ahLst/>
              <a:cxnLst>
                <a:cxn ang="0">
                  <a:pos x="144" y="672"/>
                </a:cxn>
                <a:cxn ang="0">
                  <a:pos x="720" y="144"/>
                </a:cxn>
                <a:cxn ang="0">
                  <a:pos x="576" y="0"/>
                </a:cxn>
                <a:cxn ang="0">
                  <a:pos x="0" y="528"/>
                </a:cxn>
                <a:cxn ang="0">
                  <a:pos x="144" y="672"/>
                </a:cxn>
              </a:cxnLst>
              <a:rect l="0" t="0" r="r" b="b"/>
              <a:pathLst>
                <a:path w="720" h="672">
                  <a:moveTo>
                    <a:pt x="144" y="672"/>
                  </a:moveTo>
                  <a:lnTo>
                    <a:pt x="720" y="144"/>
                  </a:lnTo>
                  <a:lnTo>
                    <a:pt x="576" y="0"/>
                  </a:lnTo>
                  <a:lnTo>
                    <a:pt x="0" y="528"/>
                  </a:lnTo>
                  <a:lnTo>
                    <a:pt x="144" y="6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057400" y="2971800"/>
            <a:ext cx="609600" cy="1219200"/>
            <a:chOff x="768" y="1392"/>
            <a:chExt cx="336" cy="768"/>
          </a:xfrm>
        </p:grpSpPr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768" y="1824"/>
              <a:ext cx="336" cy="336"/>
            </a:xfrm>
            <a:prstGeom prst="ellipse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10253" name="Rectangle 13"/>
            <p:cNvSpPr>
              <a:spLocks noChangeArrowheads="1"/>
            </p:cNvSpPr>
            <p:nvPr/>
          </p:nvSpPr>
          <p:spPr bwMode="auto">
            <a:xfrm>
              <a:off x="768" y="1392"/>
              <a:ext cx="336" cy="576"/>
            </a:xfrm>
            <a:prstGeom prst="rect">
              <a:avLst/>
            </a:prstGeom>
            <a:solidFill>
              <a:srgbClr val="27697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4648200" y="1325563"/>
            <a:ext cx="3810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2575" indent="-282575"/>
            <a:r>
              <a:rPr lang="en-US" sz="320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Prosedur :</a:t>
            </a:r>
            <a:endParaRPr lang="en-GB" sz="3200">
              <a:solidFill>
                <a:srgbClr val="33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4572000" y="2057400"/>
            <a:ext cx="3962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Stempel ditekan dengan diberi gaya ke arah bawah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Benda uji akan bengkok / menekuk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Pembebanan dihentikan, saat terlihat retakan pada benda uji</a:t>
            </a:r>
            <a:endParaRPr lang="en-GB" sz="280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4572000" y="5334000"/>
            <a:ext cx="396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Sudut tekuk yang terjadi diukur</a:t>
            </a:r>
            <a:endParaRPr lang="en-GB" sz="2800">
              <a:solidFill>
                <a:srgbClr val="66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10270" name="Rectangle 30"/>
          <p:cNvSpPr>
            <a:spLocks noChangeArrowheads="1"/>
          </p:cNvSpPr>
          <p:nvPr/>
        </p:nvSpPr>
        <p:spPr bwMode="auto">
          <a:xfrm>
            <a:off x="3657600" y="3886200"/>
            <a:ext cx="441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3300"/>
                </a:solidFill>
                <a:latin typeface="Symbol" pitchFamily="18" charset="2"/>
              </a:rPr>
              <a:t>a</a:t>
            </a:r>
            <a:endParaRPr lang="en-GB" sz="3200">
              <a:solidFill>
                <a:srgbClr val="FF3300"/>
              </a:solidFill>
              <a:latin typeface="Symbol" pitchFamily="18" charset="2"/>
            </a:endParaRPr>
          </a:p>
        </p:txBody>
      </p:sp>
      <p:sp>
        <p:nvSpPr>
          <p:cNvPr id="10258" name="Line 18"/>
          <p:cNvSpPr>
            <a:spLocks noChangeShapeType="1"/>
          </p:cNvSpPr>
          <p:nvPr/>
        </p:nvSpPr>
        <p:spPr bwMode="auto">
          <a:xfrm flipH="1">
            <a:off x="3352800" y="2895600"/>
            <a:ext cx="53340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0271" name="Line 31"/>
          <p:cNvSpPr>
            <a:spLocks noChangeShapeType="1"/>
          </p:cNvSpPr>
          <p:nvPr/>
        </p:nvSpPr>
        <p:spPr bwMode="auto">
          <a:xfrm flipH="1" flipV="1">
            <a:off x="2590800" y="4495800"/>
            <a:ext cx="1219200" cy="99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0281" name="Freeform 41"/>
          <p:cNvSpPr>
            <a:spLocks/>
          </p:cNvSpPr>
          <p:nvPr/>
        </p:nvSpPr>
        <p:spPr bwMode="auto">
          <a:xfrm>
            <a:off x="3581400" y="3124200"/>
            <a:ext cx="622300" cy="2133600"/>
          </a:xfrm>
          <a:custGeom>
            <a:avLst/>
            <a:gdLst/>
            <a:ahLst/>
            <a:cxnLst>
              <a:cxn ang="0">
                <a:pos x="0" y="1344"/>
              </a:cxn>
              <a:cxn ang="0">
                <a:pos x="336" y="864"/>
              </a:cxn>
              <a:cxn ang="0">
                <a:pos x="336" y="384"/>
              </a:cxn>
              <a:cxn ang="0">
                <a:pos x="48" y="0"/>
              </a:cxn>
            </a:cxnLst>
            <a:rect l="0" t="0" r="r" b="b"/>
            <a:pathLst>
              <a:path w="392" h="1344">
                <a:moveTo>
                  <a:pt x="0" y="1344"/>
                </a:moveTo>
                <a:cubicBezTo>
                  <a:pt x="140" y="1184"/>
                  <a:pt x="280" y="1024"/>
                  <a:pt x="336" y="864"/>
                </a:cubicBezTo>
                <a:cubicBezTo>
                  <a:pt x="392" y="704"/>
                  <a:pt x="384" y="528"/>
                  <a:pt x="336" y="384"/>
                </a:cubicBezTo>
                <a:cubicBezTo>
                  <a:pt x="288" y="240"/>
                  <a:pt x="168" y="120"/>
                  <a:pt x="4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10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6" grpId="0" build="p" bldLvl="2" autoUpdateAnimBg="0"/>
      <p:bldP spid="10270" grpId="0" autoUpdateAnimBg="0"/>
      <p:bldP spid="10258" grpId="0" animBg="1"/>
      <p:bldP spid="10271" grpId="0" animBg="1"/>
      <p:bldP spid="102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Kesimpulan</a:t>
            </a:r>
            <a:endParaRPr lang="en-GB" i="1" dirty="0">
              <a:solidFill>
                <a:srgbClr val="0000CC"/>
              </a:solidFill>
              <a:latin typeface="Tahoma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Mampu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bentuk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suatu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bahan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dilihat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dari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besarnya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sudut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yang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terjadi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saat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bahan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tersebut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mulai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mengalami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keretakan</a:t>
            </a:r>
            <a:endParaRPr lang="en-US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endParaRPr lang="en-US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Semakin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besar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sudut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retak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,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semakin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baik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sifat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mampu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bentuk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i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bahan</a:t>
            </a:r>
            <a:endParaRPr lang="en-GB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75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75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build="p" bldLvl="2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205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Bending Test (Pengujian Lipat)</vt:lpstr>
      <vt:lpstr>Tujuan :</vt:lpstr>
      <vt:lpstr>Benda Uji :</vt:lpstr>
      <vt:lpstr>Metoda</vt:lpstr>
      <vt:lpstr>Metoda</vt:lpstr>
      <vt:lpstr>Metoda</vt:lpstr>
      <vt:lpstr>Metoda</vt:lpstr>
      <vt:lpstr>Metoda</vt:lpstr>
      <vt:lpstr>Kesimpulan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Bending Test (Pengujian Lipat)</dc:title>
  <dc:creator>Computer</dc:creator>
  <cp:lastModifiedBy>Computer</cp:lastModifiedBy>
  <cp:revision>4</cp:revision>
  <dcterms:created xsi:type="dcterms:W3CDTF">2011-03-17T05:16:14Z</dcterms:created>
  <dcterms:modified xsi:type="dcterms:W3CDTF">2011-10-19T04:35:22Z</dcterms:modified>
</cp:coreProperties>
</file>