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74" r:id="rId5"/>
    <p:sldId id="275" r:id="rId6"/>
    <p:sldId id="276" r:id="rId7"/>
    <p:sldId id="266" r:id="rId8"/>
    <p:sldId id="267" r:id="rId9"/>
    <p:sldId id="268" r:id="rId10"/>
    <p:sldId id="271" r:id="rId11"/>
    <p:sldId id="270" r:id="rId12"/>
    <p:sldId id="259" r:id="rId13"/>
    <p:sldId id="264" r:id="rId14"/>
    <p:sldId id="261" r:id="rId15"/>
    <p:sldId id="281" r:id="rId16"/>
    <p:sldId id="280" r:id="rId1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1" autoAdjust="0"/>
    <p:restoredTop sz="94660"/>
  </p:normalViewPr>
  <p:slideViewPr>
    <p:cSldViewPr>
      <p:cViewPr varScale="1">
        <p:scale>
          <a:sx n="64" d="100"/>
          <a:sy n="64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54B3D-4A07-42EE-8B69-D29336521599}" type="datetimeFigureOut">
              <a:rPr lang="id-ID" smtClean="0"/>
              <a:pPr/>
              <a:t>29/11/2011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6A79D-0AC2-4FFB-97D5-5A8D1653A779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en.wikipedia.org/wiki/File:Crankshaft_fatigue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en.wikipedia.org/wiki/File:Ewing_and_Humfrey_fatigue_cracks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en.wikipedia.org/wiki/File:Pedalarm_Bruch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esting_fatig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2009" y="0"/>
            <a:ext cx="9255364" cy="69415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5662"/>
            <a:ext cx="7772400" cy="1827634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rmAutofit/>
          </a:bodyPr>
          <a:lstStyle/>
          <a:p>
            <a:r>
              <a:rPr lang="id-ID" sz="6000" i="1" dirty="0" smtClean="0">
                <a:solidFill>
                  <a:srgbClr val="FFFF00"/>
                </a:solidFill>
              </a:rPr>
              <a:t>Fatique Testing</a:t>
            </a:r>
            <a:r>
              <a:rPr lang="id-ID" dirty="0" smtClean="0">
                <a:solidFill>
                  <a:srgbClr val="FFFF00"/>
                </a:solidFill>
              </a:rPr>
              <a:t/>
            </a:r>
            <a:br>
              <a:rPr lang="id-ID" dirty="0" smtClean="0">
                <a:solidFill>
                  <a:srgbClr val="FFFF00"/>
                </a:solidFill>
              </a:rPr>
            </a:br>
            <a:r>
              <a:rPr lang="id-ID" dirty="0" smtClean="0">
                <a:solidFill>
                  <a:srgbClr val="FFFF00"/>
                </a:solidFill>
              </a:rPr>
              <a:t>(Pengujian Lelah)</a:t>
            </a:r>
            <a:endParaRPr lang="id-ID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Patah Lelah</a:t>
            </a:r>
            <a:endParaRPr lang="id-ID" dirty="0"/>
          </a:p>
        </p:txBody>
      </p:sp>
      <p:pic>
        <p:nvPicPr>
          <p:cNvPr id="5" name="Picture 4" descr="http://upload.wikimedia.org/wikipedia/commons/thumb/f/f9/Crankshaft_fatigue.jpg/220px-Crankshaft_fatigue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90465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3568" y="6021288"/>
            <a:ext cx="8064896" cy="72008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id-ID" dirty="0" smtClean="0"/>
              <a:t>Sebuah poros engkol yg mengalami patah lelah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Metoda Pengujian Lelah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d-ID" dirty="0" smtClean="0"/>
              <a:t>Pengujian Lelah </a:t>
            </a:r>
            <a:r>
              <a:rPr lang="id-ID" dirty="0" smtClean="0"/>
              <a:t>menggunakan mesin </a:t>
            </a:r>
            <a:r>
              <a:rPr lang="id-ID" dirty="0" smtClean="0"/>
              <a:t>uji </a:t>
            </a:r>
            <a:r>
              <a:rPr lang="id-ID" dirty="0" smtClean="0"/>
              <a:t>kelelahan yg </a:t>
            </a:r>
            <a:r>
              <a:rPr lang="id-ID" dirty="0" smtClean="0"/>
              <a:t>menerapkan beban siklik terhadap bahan </a:t>
            </a:r>
            <a:r>
              <a:rPr lang="id-ID" dirty="0" smtClean="0"/>
              <a:t>uji</a:t>
            </a:r>
          </a:p>
          <a:p>
            <a:pPr marL="0" indent="0">
              <a:buNone/>
            </a:pPr>
            <a:endParaRPr lang="id-ID" sz="1200" dirty="0" smtClean="0"/>
          </a:p>
          <a:p>
            <a:pPr marL="0" indent="0">
              <a:buNone/>
            </a:pPr>
            <a:r>
              <a:rPr lang="id-ID" dirty="0" smtClean="0"/>
              <a:t>Pengujian Lelah </a:t>
            </a:r>
            <a:r>
              <a:rPr lang="id-ID" dirty="0" smtClean="0"/>
              <a:t>memberikan simulasi pembebanan untuk mengetahui sifat/perilaku komponen/bahan dalam </a:t>
            </a:r>
            <a:r>
              <a:rPr lang="id-ID" dirty="0" smtClean="0"/>
              <a:t>kondisi </a:t>
            </a:r>
            <a:r>
              <a:rPr lang="id-ID" dirty="0" smtClean="0"/>
              <a:t>pembebanan</a:t>
            </a:r>
            <a:r>
              <a:rPr lang="id-ID" dirty="0" smtClean="0"/>
              <a:t>/ tegangan nyata </a:t>
            </a:r>
            <a:r>
              <a:rPr lang="id-ID" dirty="0" smtClean="0"/>
              <a:t>yg sesungguhnya</a:t>
            </a:r>
          </a:p>
          <a:p>
            <a:pPr marL="0" indent="0">
              <a:buNone/>
            </a:pPr>
            <a:endParaRPr lang="id-ID" sz="1200" dirty="0" smtClean="0"/>
          </a:p>
          <a:p>
            <a:pPr marL="0" indent="0">
              <a:buNone/>
            </a:pPr>
            <a:r>
              <a:rPr lang="id-ID" dirty="0" smtClean="0"/>
              <a:t>Mesin uji kelelahan dapat menggabungkan tegangan tarik, tekan, lentur dan / atau torsi </a:t>
            </a:r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r>
              <a:rPr lang="id-ID" dirty="0" smtClean="0"/>
              <a:t>Penggunaan :</a:t>
            </a:r>
          </a:p>
          <a:p>
            <a:pPr marL="0" indent="0">
              <a:buNone/>
            </a:pPr>
            <a:r>
              <a:rPr lang="id-ID" dirty="0" smtClean="0"/>
              <a:t>pegas, komponen suspensi dan implan biomedis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id-ID" dirty="0" smtClean="0"/>
              <a:t>Hasil Pengujian Lelah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1125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d-ID" dirty="0" smtClean="0"/>
              <a:t>Pembebanan semacam ini memberikan dampak tertentu pd komponen yg menerima beban tersebut</a:t>
            </a:r>
          </a:p>
          <a:p>
            <a:pPr>
              <a:buNone/>
            </a:pPr>
            <a:endParaRPr lang="id-ID" sz="1300" dirty="0" smtClean="0"/>
          </a:p>
          <a:p>
            <a:r>
              <a:rPr lang="id-ID" b="1" dirty="0" smtClean="0"/>
              <a:t>Batas Lelah (</a:t>
            </a:r>
            <a:r>
              <a:rPr lang="id-ID" b="1" i="1" dirty="0" smtClean="0"/>
              <a:t>Fatique Limit-Endurance Limit</a:t>
            </a:r>
            <a:r>
              <a:rPr lang="id-ID" b="1" dirty="0" smtClean="0"/>
              <a:t>)</a:t>
            </a:r>
          </a:p>
          <a:p>
            <a:pPr>
              <a:buNone/>
            </a:pPr>
            <a:r>
              <a:rPr lang="id-ID" dirty="0" smtClean="0"/>
              <a:t>	besarnya tegangan maksimum yg tdk berakibatan perpatahan pada suatu bahan, utk jumlah beban yg tdk terbatas</a:t>
            </a:r>
          </a:p>
          <a:p>
            <a:pPr>
              <a:buNone/>
            </a:pPr>
            <a:endParaRPr lang="id-ID" sz="1300" b="1" dirty="0" smtClean="0"/>
          </a:p>
          <a:p>
            <a:r>
              <a:rPr lang="id-ID" b="1" dirty="0" smtClean="0"/>
              <a:t>Patah Lelah (</a:t>
            </a:r>
            <a:r>
              <a:rPr lang="id-ID" b="1" i="1" dirty="0" smtClean="0"/>
              <a:t>Fatique Failure</a:t>
            </a:r>
            <a:r>
              <a:rPr lang="id-ID" b="1" dirty="0" smtClean="0"/>
              <a:t>) :</a:t>
            </a:r>
          </a:p>
          <a:p>
            <a:pPr>
              <a:buNone/>
            </a:pPr>
            <a:r>
              <a:rPr lang="id-ID" dirty="0" smtClean="0"/>
              <a:t>	perpatahan yg dialami suatu benda akibat beban dinamis yg dikenakan selama rentang waktu tertentu</a:t>
            </a:r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Batas Lelah</a:t>
            </a:r>
            <a:endParaRPr lang="id-ID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403648" y="5877272"/>
            <a:ext cx="6984776" cy="0"/>
          </a:xfrm>
          <a:prstGeom prst="straightConnector1">
            <a:avLst/>
          </a:prstGeom>
          <a:ln w="31750">
            <a:solidFill>
              <a:srgbClr val="0000FF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403648" y="1772816"/>
            <a:ext cx="0" cy="4104456"/>
          </a:xfrm>
          <a:prstGeom prst="straightConnector1">
            <a:avLst/>
          </a:prstGeom>
          <a:ln w="31750">
            <a:solidFill>
              <a:srgbClr val="0000FF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23528" y="1844824"/>
            <a:ext cx="88043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200" b="1" dirty="0" smtClean="0"/>
              <a:t>Stress</a:t>
            </a:r>
          </a:p>
          <a:p>
            <a:pPr algn="ctr"/>
            <a:r>
              <a:rPr lang="en-US" sz="2000" dirty="0" smtClean="0">
                <a:latin typeface="Arial" charset="0"/>
              </a:rPr>
              <a:t>( </a:t>
            </a:r>
            <a:r>
              <a:rPr lang="en-US" sz="2400" dirty="0" smtClean="0">
                <a:latin typeface="Symbol" pitchFamily="18" charset="2"/>
              </a:rPr>
              <a:t>s</a:t>
            </a:r>
            <a:r>
              <a:rPr lang="en-US" sz="2000" dirty="0" smtClean="0">
                <a:latin typeface="Arial" charset="0"/>
              </a:rPr>
              <a:t> )</a:t>
            </a:r>
            <a:endParaRPr lang="id-ID" sz="2200" b="1" dirty="0" smtClean="0">
              <a:latin typeface="Symbol" pitchFamily="18" charset="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20272" y="5949280"/>
            <a:ext cx="10130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200" b="1" dirty="0" smtClean="0"/>
              <a:t>N cycle</a:t>
            </a:r>
            <a:endParaRPr lang="id-ID" sz="2200" b="1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403648" y="5229200"/>
            <a:ext cx="6984776" cy="0"/>
          </a:xfrm>
          <a:prstGeom prst="straightConnector1">
            <a:avLst/>
          </a:prstGeom>
          <a:ln w="31750">
            <a:solidFill>
              <a:srgbClr val="0070C0"/>
            </a:solidFill>
            <a:prstDash val="lg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1403647" y="2143593"/>
            <a:ext cx="5251985" cy="3038006"/>
          </a:xfrm>
          <a:custGeom>
            <a:avLst/>
            <a:gdLst>
              <a:gd name="connsiteX0" fmla="*/ 0 w 5261548"/>
              <a:gd name="connsiteY0" fmla="*/ 0 h 3038006"/>
              <a:gd name="connsiteX1" fmla="*/ 134912 w 5261548"/>
              <a:gd name="connsiteY1" fmla="*/ 809469 h 3038006"/>
              <a:gd name="connsiteX2" fmla="*/ 464695 w 5261548"/>
              <a:gd name="connsiteY2" fmla="*/ 1499017 h 3038006"/>
              <a:gd name="connsiteX3" fmla="*/ 974361 w 5261548"/>
              <a:gd name="connsiteY3" fmla="*/ 2038663 h 3038006"/>
              <a:gd name="connsiteX4" fmla="*/ 1828800 w 5261548"/>
              <a:gd name="connsiteY4" fmla="*/ 2533338 h 3038006"/>
              <a:gd name="connsiteX5" fmla="*/ 3222885 w 5261548"/>
              <a:gd name="connsiteY5" fmla="*/ 2863122 h 3038006"/>
              <a:gd name="connsiteX6" fmla="*/ 4631961 w 5261548"/>
              <a:gd name="connsiteY6" fmla="*/ 3013023 h 3038006"/>
              <a:gd name="connsiteX7" fmla="*/ 5261548 w 5261548"/>
              <a:gd name="connsiteY7" fmla="*/ 3013023 h 3038006"/>
              <a:gd name="connsiteX8" fmla="*/ 5261548 w 5261548"/>
              <a:gd name="connsiteY8" fmla="*/ 3013023 h 3038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61548" h="3038006">
                <a:moveTo>
                  <a:pt x="0" y="0"/>
                </a:moveTo>
                <a:cubicBezTo>
                  <a:pt x="28731" y="279816"/>
                  <a:pt x="57463" y="559633"/>
                  <a:pt x="134912" y="809469"/>
                </a:cubicBezTo>
                <a:cubicBezTo>
                  <a:pt x="212361" y="1059305"/>
                  <a:pt x="324787" y="1294151"/>
                  <a:pt x="464695" y="1499017"/>
                </a:cubicBezTo>
                <a:cubicBezTo>
                  <a:pt x="604603" y="1703883"/>
                  <a:pt x="747010" y="1866276"/>
                  <a:pt x="974361" y="2038663"/>
                </a:cubicBezTo>
                <a:cubicBezTo>
                  <a:pt x="1201712" y="2211050"/>
                  <a:pt x="1454046" y="2395928"/>
                  <a:pt x="1828800" y="2533338"/>
                </a:cubicBezTo>
                <a:cubicBezTo>
                  <a:pt x="2203554" y="2670748"/>
                  <a:pt x="2755692" y="2783175"/>
                  <a:pt x="3222885" y="2863122"/>
                </a:cubicBezTo>
                <a:cubicBezTo>
                  <a:pt x="3690079" y="2943070"/>
                  <a:pt x="4292184" y="2988040"/>
                  <a:pt x="4631961" y="3013023"/>
                </a:cubicBezTo>
                <a:cubicBezTo>
                  <a:pt x="4971738" y="3038006"/>
                  <a:pt x="5261548" y="3013023"/>
                  <a:pt x="5261548" y="3013023"/>
                </a:cubicBezTo>
                <a:lnTo>
                  <a:pt x="5261548" y="3013023"/>
                </a:ln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32240" y="4365104"/>
            <a:ext cx="177484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i="1" dirty="0" smtClean="0">
                <a:solidFill>
                  <a:srgbClr val="FF0000"/>
                </a:solidFill>
                <a:latin typeface="Arial" charset="0"/>
              </a:rPr>
              <a:t>Endurance limit</a:t>
            </a:r>
          </a:p>
          <a:p>
            <a:r>
              <a:rPr lang="id-ID" dirty="0" smtClean="0">
                <a:solidFill>
                  <a:srgbClr val="FF0000"/>
                </a:solidFill>
                <a:latin typeface="Arial" charset="0"/>
              </a:rPr>
              <a:t>0,6 </a:t>
            </a:r>
            <a:r>
              <a:rPr lang="en-US" sz="2800" dirty="0" smtClean="0">
                <a:solidFill>
                  <a:srgbClr val="FF0000"/>
                </a:solidFill>
                <a:latin typeface="Symbol" pitchFamily="18" charset="2"/>
              </a:rPr>
              <a:t>s</a:t>
            </a:r>
            <a:r>
              <a:rPr lang="id-ID" baseline="-25000" dirty="0" smtClean="0">
                <a:solidFill>
                  <a:srgbClr val="FF0000"/>
                </a:solidFill>
                <a:latin typeface="+mj-lt"/>
              </a:rPr>
              <a:t>S</a:t>
            </a:r>
            <a:r>
              <a:rPr lang="en-US" dirty="0" smtClean="0">
                <a:solidFill>
                  <a:srgbClr val="FF0000"/>
                </a:solidFill>
                <a:latin typeface="Arial" charset="0"/>
              </a:rPr>
              <a:t> </a:t>
            </a:r>
            <a:endParaRPr lang="id-ID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8784976" cy="778098"/>
          </a:xfrm>
        </p:spPr>
        <p:txBody>
          <a:bodyPr>
            <a:noAutofit/>
          </a:bodyPr>
          <a:lstStyle/>
          <a:p>
            <a:r>
              <a:rPr lang="id-ID" sz="3200" dirty="0" smtClean="0"/>
              <a:t>Diagram </a:t>
            </a:r>
            <a:r>
              <a:rPr lang="id-ID" sz="3200" dirty="0" smtClean="0"/>
              <a:t>Smith beban tekuk kontinyu dari St. 70</a:t>
            </a: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301208"/>
            <a:ext cx="8712968" cy="1556792"/>
          </a:xfrm>
        </p:spPr>
        <p:txBody>
          <a:bodyPr>
            <a:normAutofit fontScale="70000" lnSpcReduction="20000"/>
          </a:bodyPr>
          <a:lstStyle/>
          <a:p>
            <a:pPr marL="360363" indent="-360363">
              <a:buNone/>
            </a:pPr>
            <a:r>
              <a:rPr lang="id-ID" sz="3300" dirty="0" smtClean="0"/>
              <a:t>Keterangan </a:t>
            </a:r>
            <a:r>
              <a:rPr lang="id-ID" sz="3300" dirty="0" smtClean="0"/>
              <a:t>:</a:t>
            </a:r>
          </a:p>
          <a:p>
            <a:pPr marL="360363" lvl="1" indent="-360363">
              <a:buFont typeface="+mj-lt"/>
              <a:buAutoNum type="arabicParenR"/>
            </a:pPr>
            <a:r>
              <a:rPr lang="id-ID" sz="3300" dirty="0" smtClean="0"/>
              <a:t>Beban dinamik ganti – batas lumer tekuk ganti </a:t>
            </a:r>
            <a:r>
              <a:rPr lang="en-US" sz="3300" dirty="0" smtClean="0">
                <a:latin typeface="Arial" charset="0"/>
              </a:rPr>
              <a:t>(</a:t>
            </a:r>
            <a:r>
              <a:rPr lang="en-US" sz="3300" dirty="0" smtClean="0">
                <a:latin typeface="Symbol" pitchFamily="18" charset="2"/>
              </a:rPr>
              <a:t>s</a:t>
            </a:r>
            <a:r>
              <a:rPr lang="id-ID" sz="3300" baseline="-25000" dirty="0" smtClean="0"/>
              <a:t>bW</a:t>
            </a:r>
            <a:r>
              <a:rPr lang="id-ID" sz="3300" dirty="0" smtClean="0"/>
              <a:t> = 340 N/mm</a:t>
            </a:r>
            <a:r>
              <a:rPr lang="id-ID" sz="3300" baseline="30000" dirty="0" smtClean="0"/>
              <a:t>2</a:t>
            </a:r>
            <a:r>
              <a:rPr lang="en-US" sz="3300" dirty="0" smtClean="0">
                <a:latin typeface="Arial" charset="0"/>
              </a:rPr>
              <a:t>)</a:t>
            </a:r>
            <a:endParaRPr lang="id-ID" sz="3300" b="1" dirty="0" smtClean="0">
              <a:latin typeface="Symbol" pitchFamily="18" charset="2"/>
            </a:endParaRPr>
          </a:p>
          <a:p>
            <a:pPr marL="360363" lvl="1" indent="-360363">
              <a:buFont typeface="+mj-lt"/>
              <a:buAutoNum type="arabicParenR"/>
            </a:pPr>
            <a:r>
              <a:rPr lang="id-ID" sz="3300" dirty="0" smtClean="0"/>
              <a:t>Beban dinamik ulang – batas lumer tekuk ulang </a:t>
            </a:r>
            <a:r>
              <a:rPr lang="en-US" sz="3300" dirty="0" smtClean="0">
                <a:latin typeface="Arial" charset="0"/>
              </a:rPr>
              <a:t>(</a:t>
            </a:r>
            <a:r>
              <a:rPr lang="en-US" sz="3300" dirty="0" smtClean="0">
                <a:latin typeface="Symbol" pitchFamily="18" charset="2"/>
              </a:rPr>
              <a:t>s</a:t>
            </a:r>
            <a:r>
              <a:rPr lang="id-ID" sz="3300" baseline="-25000" dirty="0" smtClean="0"/>
              <a:t>bSch</a:t>
            </a:r>
            <a:r>
              <a:rPr lang="id-ID" sz="3300" dirty="0" smtClean="0"/>
              <a:t> = 520 N/mm</a:t>
            </a:r>
            <a:r>
              <a:rPr lang="id-ID" sz="3300" baseline="30000" dirty="0" smtClean="0"/>
              <a:t>2</a:t>
            </a:r>
            <a:r>
              <a:rPr lang="en-US" sz="3300" dirty="0" smtClean="0">
                <a:latin typeface="Arial" charset="0"/>
              </a:rPr>
              <a:t>)</a:t>
            </a:r>
            <a:endParaRPr lang="id-ID" sz="3300" dirty="0" smtClean="0">
              <a:latin typeface="Arial" charset="0"/>
            </a:endParaRPr>
          </a:p>
          <a:p>
            <a:pPr marL="360363" lvl="1" indent="-360363">
              <a:buFont typeface="+mj-lt"/>
              <a:buAutoNum type="arabicParenR"/>
            </a:pPr>
            <a:r>
              <a:rPr lang="id-ID" sz="3300" dirty="0" smtClean="0"/>
              <a:t>Beban </a:t>
            </a:r>
            <a:r>
              <a:rPr lang="id-ID" sz="3300" dirty="0" smtClean="0"/>
              <a:t>dinamik </a:t>
            </a:r>
            <a:r>
              <a:rPr lang="id-ID" sz="3300" dirty="0" smtClean="0"/>
              <a:t>umum – batas </a:t>
            </a:r>
            <a:r>
              <a:rPr lang="id-ID" sz="3300" dirty="0" smtClean="0"/>
              <a:t>lumer tekuk </a:t>
            </a:r>
            <a:r>
              <a:rPr lang="id-ID" sz="3300" dirty="0" smtClean="0"/>
              <a:t>statik </a:t>
            </a:r>
            <a:r>
              <a:rPr lang="en-US" sz="3300" dirty="0" smtClean="0">
                <a:latin typeface="Arial" charset="0"/>
              </a:rPr>
              <a:t>(</a:t>
            </a:r>
            <a:r>
              <a:rPr lang="en-US" sz="3300" dirty="0" smtClean="0">
                <a:latin typeface="Symbol" pitchFamily="18" charset="2"/>
              </a:rPr>
              <a:t>s</a:t>
            </a:r>
            <a:r>
              <a:rPr lang="id-ID" sz="3300" baseline="-25000" dirty="0" smtClean="0"/>
              <a:t>bF</a:t>
            </a:r>
            <a:r>
              <a:rPr lang="id-ID" sz="3300" dirty="0" smtClean="0"/>
              <a:t> = 520 N/mm</a:t>
            </a:r>
            <a:r>
              <a:rPr lang="id-ID" sz="3300" baseline="30000" dirty="0" smtClean="0"/>
              <a:t>2</a:t>
            </a:r>
            <a:r>
              <a:rPr lang="en-US" sz="3300" dirty="0" smtClean="0">
                <a:latin typeface="Arial" charset="0"/>
              </a:rPr>
              <a:t>)</a:t>
            </a:r>
            <a:endParaRPr lang="id-ID" sz="3300" dirty="0" smtClean="0">
              <a:latin typeface="Arial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6012160" y="997280"/>
            <a:ext cx="3024336" cy="3960438"/>
            <a:chOff x="5364088" y="764706"/>
            <a:chExt cx="3456384" cy="5013176"/>
          </a:xfrm>
        </p:grpSpPr>
        <p:sp>
          <p:nvSpPr>
            <p:cNvPr id="302" name="Freeform 301"/>
            <p:cNvSpPr/>
            <p:nvPr/>
          </p:nvSpPr>
          <p:spPr>
            <a:xfrm>
              <a:off x="5369699" y="1340013"/>
              <a:ext cx="2611620" cy="4105238"/>
            </a:xfrm>
            <a:custGeom>
              <a:avLst/>
              <a:gdLst>
                <a:gd name="connsiteX0" fmla="*/ 0 w 2938072"/>
                <a:gd name="connsiteY0" fmla="*/ 4871804 h 4871804"/>
                <a:gd name="connsiteX1" fmla="*/ 0 w 2938072"/>
                <a:gd name="connsiteY1" fmla="*/ 1034322 h 4871804"/>
                <a:gd name="connsiteX2" fmla="*/ 1214203 w 2938072"/>
                <a:gd name="connsiteY2" fmla="*/ 0 h 4871804"/>
                <a:gd name="connsiteX3" fmla="*/ 2938072 w 2938072"/>
                <a:gd name="connsiteY3" fmla="*/ 0 h 4871804"/>
                <a:gd name="connsiteX4" fmla="*/ 1199213 w 2938072"/>
                <a:gd name="connsiteY4" fmla="*/ 3417758 h 4871804"/>
                <a:gd name="connsiteX5" fmla="*/ 0 w 2938072"/>
                <a:gd name="connsiteY5" fmla="*/ 4871804 h 4871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38072" h="4871804">
                  <a:moveTo>
                    <a:pt x="0" y="4871804"/>
                  </a:moveTo>
                  <a:lnTo>
                    <a:pt x="0" y="1034322"/>
                  </a:lnTo>
                  <a:lnTo>
                    <a:pt x="1214203" y="0"/>
                  </a:lnTo>
                  <a:lnTo>
                    <a:pt x="2938072" y="0"/>
                  </a:lnTo>
                  <a:lnTo>
                    <a:pt x="1199213" y="3417758"/>
                  </a:lnTo>
                  <a:lnTo>
                    <a:pt x="0" y="4871804"/>
                  </a:lnTo>
                  <a:close/>
                </a:path>
              </a:pathLst>
            </a:custGeom>
            <a:solidFill>
              <a:srgbClr val="FF99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83" name="Group 282"/>
            <p:cNvGrpSpPr/>
            <p:nvPr/>
          </p:nvGrpSpPr>
          <p:grpSpPr>
            <a:xfrm>
              <a:off x="5364088" y="764706"/>
              <a:ext cx="3456384" cy="5013176"/>
              <a:chOff x="2483768" y="765735"/>
              <a:chExt cx="3888432" cy="5013176"/>
            </a:xfrm>
          </p:grpSpPr>
          <p:cxnSp>
            <p:nvCxnSpPr>
              <p:cNvPr id="4" name="Straight Connector 3"/>
              <p:cNvCxnSpPr/>
              <p:nvPr/>
            </p:nvCxnSpPr>
            <p:spPr>
              <a:xfrm>
                <a:off x="2483768" y="765735"/>
                <a:ext cx="0" cy="5013176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2483768" y="3738944"/>
                <a:ext cx="3888432" cy="0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none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2771800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3059832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3347864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635896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3923928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4211961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4788025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5076056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5364088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5652120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5940152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2483768" y="3981654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2483768" y="4224365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2483768" y="4467076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483768" y="4709787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2483768" y="4952498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2483768" y="5195209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483768" y="5437920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2483768" y="1768368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2483768" y="2282678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2483768" y="2525389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2483768" y="2768100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2483768" y="3010811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2483768" y="3253522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2483768" y="3496233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>
                <a:off x="4499992" y="1069124"/>
                <a:ext cx="0" cy="4368796"/>
              </a:xfrm>
              <a:prstGeom prst="line">
                <a:avLst/>
              </a:prstGeom>
              <a:ln w="15875">
                <a:solidFill>
                  <a:srgbClr val="0000FF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>
                <a:off x="2483768" y="1069124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>
                <a:off x="2483768" y="1311835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>
              <a:xfrm>
                <a:off x="2483768" y="1554545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2483768" y="2041814"/>
                <a:ext cx="3456384" cy="0"/>
              </a:xfrm>
              <a:prstGeom prst="line">
                <a:avLst/>
              </a:prstGeom>
              <a:ln w="19050">
                <a:solidFill>
                  <a:srgbClr val="0000FF"/>
                </a:solidFill>
                <a:headEnd type="none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7" name="Straight Connector 286"/>
            <p:cNvCxnSpPr>
              <a:endCxn id="302" idx="2"/>
            </p:cNvCxnSpPr>
            <p:nvPr/>
          </p:nvCxnSpPr>
          <p:spPr>
            <a:xfrm flipV="1">
              <a:off x="5364088" y="1340013"/>
              <a:ext cx="1084903" cy="90947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289"/>
            <p:cNvCxnSpPr/>
            <p:nvPr/>
          </p:nvCxnSpPr>
          <p:spPr>
            <a:xfrm>
              <a:off x="6420205" y="1340770"/>
              <a:ext cx="15361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>
              <a:stCxn id="302" idx="0"/>
              <a:endCxn id="302" idx="4"/>
            </p:cNvCxnSpPr>
            <p:nvPr/>
          </p:nvCxnSpPr>
          <p:spPr>
            <a:xfrm flipV="1">
              <a:off x="5369699" y="4219995"/>
              <a:ext cx="1065967" cy="122525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95"/>
            <p:cNvCxnSpPr>
              <a:stCxn id="302" idx="4"/>
              <a:endCxn id="302" idx="3"/>
            </p:cNvCxnSpPr>
            <p:nvPr/>
          </p:nvCxnSpPr>
          <p:spPr>
            <a:xfrm flipV="1">
              <a:off x="6435666" y="1340013"/>
              <a:ext cx="1545653" cy="2879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8" name="TextBox 297"/>
          <p:cNvSpPr txBox="1"/>
          <p:nvPr/>
        </p:nvSpPr>
        <p:spPr>
          <a:xfrm>
            <a:off x="5724128" y="3157518"/>
            <a:ext cx="3021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0</a:t>
            </a:r>
            <a:endParaRPr lang="id-ID" sz="2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5436096" y="1933382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340</a:t>
            </a:r>
            <a:endParaRPr lang="id-ID" sz="2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5292081" y="452567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- 340</a:t>
            </a:r>
            <a:endParaRPr lang="id-ID" sz="2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5436096" y="1245240"/>
            <a:ext cx="672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520</a:t>
            </a:r>
            <a:endParaRPr lang="id-ID" sz="2000" dirty="0"/>
          </a:p>
        </p:txBody>
      </p:sp>
      <p:sp>
        <p:nvSpPr>
          <p:cNvPr id="47" name="TextBox 46"/>
          <p:cNvSpPr txBox="1"/>
          <p:nvPr/>
        </p:nvSpPr>
        <p:spPr>
          <a:xfrm>
            <a:off x="5076056" y="78125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(N/mm</a:t>
            </a:r>
            <a:r>
              <a:rPr lang="id-ID" baseline="30000" dirty="0" smtClean="0"/>
              <a:t>2</a:t>
            </a:r>
            <a:r>
              <a:rPr lang="id-ID" dirty="0" smtClean="0"/>
              <a:t>)</a:t>
            </a:r>
            <a:endParaRPr lang="id-ID" dirty="0"/>
          </a:p>
        </p:txBody>
      </p:sp>
      <p:cxnSp>
        <p:nvCxnSpPr>
          <p:cNvPr id="53" name="Straight Connector 52"/>
          <p:cNvCxnSpPr/>
          <p:nvPr/>
        </p:nvCxnSpPr>
        <p:spPr>
          <a:xfrm>
            <a:off x="755576" y="997278"/>
            <a:ext cx="0" cy="3960438"/>
          </a:xfrm>
          <a:prstGeom prst="line">
            <a:avLst/>
          </a:prstGeom>
          <a:ln w="25400">
            <a:solidFill>
              <a:srgbClr val="0000FF"/>
            </a:solidFill>
            <a:headEnd type="arrow"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755576" y="3346130"/>
            <a:ext cx="4176464" cy="27412"/>
          </a:xfrm>
          <a:prstGeom prst="line">
            <a:avLst/>
          </a:prstGeom>
          <a:ln w="25400">
            <a:solidFill>
              <a:srgbClr val="0000FF"/>
            </a:solidFill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755576" y="2149406"/>
            <a:ext cx="1220917" cy="2520280"/>
          </a:xfrm>
          <a:custGeom>
            <a:avLst/>
            <a:gdLst>
              <a:gd name="connsiteX0" fmla="*/ 0 w 2308485"/>
              <a:gd name="connsiteY0" fmla="*/ 587115 h 1174229"/>
              <a:gd name="connsiteX1" fmla="*/ 299803 w 2308485"/>
              <a:gd name="connsiteY1" fmla="*/ 2498 h 1174229"/>
              <a:gd name="connsiteX2" fmla="*/ 569626 w 2308485"/>
              <a:gd name="connsiteY2" fmla="*/ 602105 h 1174229"/>
              <a:gd name="connsiteX3" fmla="*/ 854439 w 2308485"/>
              <a:gd name="connsiteY3" fmla="*/ 1171731 h 1174229"/>
              <a:gd name="connsiteX4" fmla="*/ 1169233 w 2308485"/>
              <a:gd name="connsiteY4" fmla="*/ 587115 h 1174229"/>
              <a:gd name="connsiteX5" fmla="*/ 1424065 w 2308485"/>
              <a:gd name="connsiteY5" fmla="*/ 2498 h 1174229"/>
              <a:gd name="connsiteX6" fmla="*/ 1723869 w 2308485"/>
              <a:gd name="connsiteY6" fmla="*/ 587115 h 1174229"/>
              <a:gd name="connsiteX7" fmla="*/ 2023672 w 2308485"/>
              <a:gd name="connsiteY7" fmla="*/ 1141751 h 1174229"/>
              <a:gd name="connsiteX8" fmla="*/ 2308485 w 2308485"/>
              <a:gd name="connsiteY8" fmla="*/ 587115 h 117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8485" h="1174229">
                <a:moveTo>
                  <a:pt x="0" y="587115"/>
                </a:moveTo>
                <a:cubicBezTo>
                  <a:pt x="102432" y="293557"/>
                  <a:pt x="204865" y="0"/>
                  <a:pt x="299803" y="2498"/>
                </a:cubicBezTo>
                <a:cubicBezTo>
                  <a:pt x="394741" y="4996"/>
                  <a:pt x="477187" y="407233"/>
                  <a:pt x="569626" y="602105"/>
                </a:cubicBezTo>
                <a:cubicBezTo>
                  <a:pt x="662065" y="796977"/>
                  <a:pt x="754505" y="1174229"/>
                  <a:pt x="854439" y="1171731"/>
                </a:cubicBezTo>
                <a:cubicBezTo>
                  <a:pt x="954373" y="1169233"/>
                  <a:pt x="1074295" y="781987"/>
                  <a:pt x="1169233" y="587115"/>
                </a:cubicBezTo>
                <a:cubicBezTo>
                  <a:pt x="1264171" y="392243"/>
                  <a:pt x="1331626" y="2498"/>
                  <a:pt x="1424065" y="2498"/>
                </a:cubicBezTo>
                <a:cubicBezTo>
                  <a:pt x="1516504" y="2498"/>
                  <a:pt x="1623935" y="397240"/>
                  <a:pt x="1723869" y="587115"/>
                </a:cubicBezTo>
                <a:cubicBezTo>
                  <a:pt x="1823803" y="776990"/>
                  <a:pt x="1926236" y="1141751"/>
                  <a:pt x="2023672" y="1141751"/>
                </a:cubicBezTo>
                <a:cubicBezTo>
                  <a:pt x="2121108" y="1141751"/>
                  <a:pt x="2214796" y="864433"/>
                  <a:pt x="2308485" y="587115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7" name="Freeform 56"/>
          <p:cNvSpPr/>
          <p:nvPr/>
        </p:nvSpPr>
        <p:spPr>
          <a:xfrm>
            <a:off x="2051720" y="1429326"/>
            <a:ext cx="1220917" cy="1944216"/>
          </a:xfrm>
          <a:custGeom>
            <a:avLst/>
            <a:gdLst>
              <a:gd name="connsiteX0" fmla="*/ 0 w 2308485"/>
              <a:gd name="connsiteY0" fmla="*/ 587115 h 1174229"/>
              <a:gd name="connsiteX1" fmla="*/ 299803 w 2308485"/>
              <a:gd name="connsiteY1" fmla="*/ 2498 h 1174229"/>
              <a:gd name="connsiteX2" fmla="*/ 569626 w 2308485"/>
              <a:gd name="connsiteY2" fmla="*/ 602105 h 1174229"/>
              <a:gd name="connsiteX3" fmla="*/ 854439 w 2308485"/>
              <a:gd name="connsiteY3" fmla="*/ 1171731 h 1174229"/>
              <a:gd name="connsiteX4" fmla="*/ 1169233 w 2308485"/>
              <a:gd name="connsiteY4" fmla="*/ 587115 h 1174229"/>
              <a:gd name="connsiteX5" fmla="*/ 1424065 w 2308485"/>
              <a:gd name="connsiteY5" fmla="*/ 2498 h 1174229"/>
              <a:gd name="connsiteX6" fmla="*/ 1723869 w 2308485"/>
              <a:gd name="connsiteY6" fmla="*/ 587115 h 1174229"/>
              <a:gd name="connsiteX7" fmla="*/ 2023672 w 2308485"/>
              <a:gd name="connsiteY7" fmla="*/ 1141751 h 1174229"/>
              <a:gd name="connsiteX8" fmla="*/ 2308485 w 2308485"/>
              <a:gd name="connsiteY8" fmla="*/ 587115 h 117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8485" h="1174229">
                <a:moveTo>
                  <a:pt x="0" y="587115"/>
                </a:moveTo>
                <a:cubicBezTo>
                  <a:pt x="102432" y="293557"/>
                  <a:pt x="204865" y="0"/>
                  <a:pt x="299803" y="2498"/>
                </a:cubicBezTo>
                <a:cubicBezTo>
                  <a:pt x="394741" y="4996"/>
                  <a:pt x="477187" y="407233"/>
                  <a:pt x="569626" y="602105"/>
                </a:cubicBezTo>
                <a:cubicBezTo>
                  <a:pt x="662065" y="796977"/>
                  <a:pt x="754505" y="1174229"/>
                  <a:pt x="854439" y="1171731"/>
                </a:cubicBezTo>
                <a:cubicBezTo>
                  <a:pt x="954373" y="1169233"/>
                  <a:pt x="1074295" y="781987"/>
                  <a:pt x="1169233" y="587115"/>
                </a:cubicBezTo>
                <a:cubicBezTo>
                  <a:pt x="1264171" y="392243"/>
                  <a:pt x="1331626" y="2498"/>
                  <a:pt x="1424065" y="2498"/>
                </a:cubicBezTo>
                <a:cubicBezTo>
                  <a:pt x="1516504" y="2498"/>
                  <a:pt x="1623935" y="397240"/>
                  <a:pt x="1723869" y="587115"/>
                </a:cubicBezTo>
                <a:cubicBezTo>
                  <a:pt x="1823803" y="776990"/>
                  <a:pt x="1926236" y="1141751"/>
                  <a:pt x="2023672" y="1141751"/>
                </a:cubicBezTo>
                <a:cubicBezTo>
                  <a:pt x="2121108" y="1141751"/>
                  <a:pt x="2214796" y="864433"/>
                  <a:pt x="2308485" y="587115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Freeform 57"/>
          <p:cNvSpPr/>
          <p:nvPr/>
        </p:nvSpPr>
        <p:spPr>
          <a:xfrm>
            <a:off x="3491880" y="1429326"/>
            <a:ext cx="1220917" cy="1368152"/>
          </a:xfrm>
          <a:custGeom>
            <a:avLst/>
            <a:gdLst>
              <a:gd name="connsiteX0" fmla="*/ 0 w 2308485"/>
              <a:gd name="connsiteY0" fmla="*/ 587115 h 1174229"/>
              <a:gd name="connsiteX1" fmla="*/ 299803 w 2308485"/>
              <a:gd name="connsiteY1" fmla="*/ 2498 h 1174229"/>
              <a:gd name="connsiteX2" fmla="*/ 569626 w 2308485"/>
              <a:gd name="connsiteY2" fmla="*/ 602105 h 1174229"/>
              <a:gd name="connsiteX3" fmla="*/ 854439 w 2308485"/>
              <a:gd name="connsiteY3" fmla="*/ 1171731 h 1174229"/>
              <a:gd name="connsiteX4" fmla="*/ 1169233 w 2308485"/>
              <a:gd name="connsiteY4" fmla="*/ 587115 h 1174229"/>
              <a:gd name="connsiteX5" fmla="*/ 1424065 w 2308485"/>
              <a:gd name="connsiteY5" fmla="*/ 2498 h 1174229"/>
              <a:gd name="connsiteX6" fmla="*/ 1723869 w 2308485"/>
              <a:gd name="connsiteY6" fmla="*/ 587115 h 1174229"/>
              <a:gd name="connsiteX7" fmla="*/ 2023672 w 2308485"/>
              <a:gd name="connsiteY7" fmla="*/ 1141751 h 1174229"/>
              <a:gd name="connsiteX8" fmla="*/ 2308485 w 2308485"/>
              <a:gd name="connsiteY8" fmla="*/ 587115 h 117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8485" h="1174229">
                <a:moveTo>
                  <a:pt x="0" y="587115"/>
                </a:moveTo>
                <a:cubicBezTo>
                  <a:pt x="102432" y="293557"/>
                  <a:pt x="204865" y="0"/>
                  <a:pt x="299803" y="2498"/>
                </a:cubicBezTo>
                <a:cubicBezTo>
                  <a:pt x="394741" y="4996"/>
                  <a:pt x="477187" y="407233"/>
                  <a:pt x="569626" y="602105"/>
                </a:cubicBezTo>
                <a:cubicBezTo>
                  <a:pt x="662065" y="796977"/>
                  <a:pt x="754505" y="1174229"/>
                  <a:pt x="854439" y="1171731"/>
                </a:cubicBezTo>
                <a:cubicBezTo>
                  <a:pt x="954373" y="1169233"/>
                  <a:pt x="1074295" y="781987"/>
                  <a:pt x="1169233" y="587115"/>
                </a:cubicBezTo>
                <a:cubicBezTo>
                  <a:pt x="1264171" y="392243"/>
                  <a:pt x="1331626" y="2498"/>
                  <a:pt x="1424065" y="2498"/>
                </a:cubicBezTo>
                <a:cubicBezTo>
                  <a:pt x="1516504" y="2498"/>
                  <a:pt x="1623935" y="397240"/>
                  <a:pt x="1723869" y="587115"/>
                </a:cubicBezTo>
                <a:cubicBezTo>
                  <a:pt x="1823803" y="776990"/>
                  <a:pt x="1926236" y="1141751"/>
                  <a:pt x="2023672" y="1141751"/>
                </a:cubicBezTo>
                <a:cubicBezTo>
                  <a:pt x="2121108" y="1141751"/>
                  <a:pt x="2214796" y="864433"/>
                  <a:pt x="2308485" y="587115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894682" y="2133437"/>
            <a:ext cx="4541414" cy="15969"/>
          </a:xfrm>
          <a:prstGeom prst="line">
            <a:avLst/>
          </a:prstGeom>
          <a:ln w="19050">
            <a:solidFill>
              <a:srgbClr val="0000FF"/>
            </a:solidFill>
            <a:prstDash val="lgDash"/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1254721" y="4669686"/>
            <a:ext cx="4109367" cy="56039"/>
          </a:xfrm>
          <a:prstGeom prst="line">
            <a:avLst/>
          </a:prstGeom>
          <a:ln w="19050">
            <a:solidFill>
              <a:srgbClr val="0000FF"/>
            </a:solidFill>
            <a:prstDash val="lgDash"/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195736" y="1429326"/>
            <a:ext cx="3240360" cy="15969"/>
          </a:xfrm>
          <a:prstGeom prst="line">
            <a:avLst/>
          </a:prstGeom>
          <a:ln w="19050">
            <a:solidFill>
              <a:srgbClr val="0000FF"/>
            </a:solidFill>
            <a:prstDash val="lgDash"/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3995936" y="2797478"/>
            <a:ext cx="1944216" cy="9082"/>
          </a:xfrm>
          <a:prstGeom prst="line">
            <a:avLst/>
          </a:prstGeom>
          <a:ln w="19050">
            <a:solidFill>
              <a:srgbClr val="0000FF"/>
            </a:solidFill>
            <a:prstDash val="lgDash"/>
            <a:headEnd type="none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51520" y="869812"/>
            <a:ext cx="48282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100" dirty="0" smtClean="0">
                <a:solidFill>
                  <a:srgbClr val="0000FF"/>
                </a:solidFill>
              </a:rPr>
              <a:t>(+)</a:t>
            </a:r>
            <a:endParaRPr lang="id-ID" sz="2100" dirty="0">
              <a:solidFill>
                <a:srgbClr val="0000FF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51520" y="4597678"/>
            <a:ext cx="429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100" dirty="0" smtClean="0">
                <a:solidFill>
                  <a:srgbClr val="0000FF"/>
                </a:solidFill>
              </a:rPr>
              <a:t>(-)</a:t>
            </a:r>
            <a:endParaRPr lang="id-ID" sz="2100" dirty="0">
              <a:solidFill>
                <a:srgbClr val="0000FF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23528" y="3151517"/>
            <a:ext cx="3209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100" dirty="0" smtClean="0">
                <a:solidFill>
                  <a:srgbClr val="FF0000"/>
                </a:solidFill>
              </a:rPr>
              <a:t>0</a:t>
            </a:r>
            <a:endParaRPr lang="id-ID" sz="2100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43608" y="4725144"/>
            <a:ext cx="446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1)</a:t>
            </a:r>
            <a:endParaRPr lang="id-ID" sz="2000" dirty="0"/>
          </a:p>
        </p:txBody>
      </p:sp>
      <p:sp>
        <p:nvSpPr>
          <p:cNvPr id="82" name="TextBox 81"/>
          <p:cNvSpPr txBox="1"/>
          <p:nvPr/>
        </p:nvSpPr>
        <p:spPr>
          <a:xfrm>
            <a:off x="2411760" y="4725144"/>
            <a:ext cx="446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2</a:t>
            </a:r>
            <a:r>
              <a:rPr lang="id-ID" sz="2000" dirty="0" smtClean="0"/>
              <a:t>)</a:t>
            </a:r>
            <a:endParaRPr lang="id-ID" sz="2000" dirty="0"/>
          </a:p>
        </p:txBody>
      </p:sp>
      <p:sp>
        <p:nvSpPr>
          <p:cNvPr id="83" name="TextBox 82"/>
          <p:cNvSpPr txBox="1"/>
          <p:nvPr/>
        </p:nvSpPr>
        <p:spPr>
          <a:xfrm>
            <a:off x="3693782" y="4725144"/>
            <a:ext cx="446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3</a:t>
            </a:r>
            <a:r>
              <a:rPr lang="id-ID" sz="2000" dirty="0" smtClean="0"/>
              <a:t>)</a:t>
            </a:r>
            <a:endParaRPr lang="id-ID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>
            <a:normAutofit fontScale="90000"/>
          </a:bodyPr>
          <a:lstStyle/>
          <a:p>
            <a:pPr algn="l"/>
            <a:r>
              <a:rPr lang="id-ID" dirty="0" smtClean="0"/>
              <a:t>Faktor yg </a:t>
            </a:r>
            <a:r>
              <a:rPr lang="id-ID" dirty="0" smtClean="0"/>
              <a:t>Mempengaruhi </a:t>
            </a:r>
            <a:r>
              <a:rPr lang="id-ID" dirty="0" smtClean="0"/>
              <a:t>Umur Lelah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8280920" cy="5805264"/>
          </a:xfrm>
        </p:spPr>
        <p:txBody>
          <a:bodyPr>
            <a:normAutofit fontScale="77500" lnSpcReduction="20000"/>
          </a:bodyPr>
          <a:lstStyle/>
          <a:p>
            <a:pPr marL="269875" indent="-269875">
              <a:buNone/>
            </a:pPr>
            <a:r>
              <a:rPr lang="id-ID" sz="3600" dirty="0" smtClean="0"/>
              <a:t>Faktor utama :</a:t>
            </a:r>
          </a:p>
          <a:p>
            <a:pPr marL="360363" indent="-360363">
              <a:buFont typeface="+mj-lt"/>
              <a:buAutoNum type="arabicPeriod"/>
            </a:pPr>
            <a:r>
              <a:rPr lang="id-ID" b="1" dirty="0" smtClean="0"/>
              <a:t>Pola Tegangan Puncak : </a:t>
            </a:r>
            <a:r>
              <a:rPr lang="id-ID" dirty="0" smtClean="0"/>
              <a:t>nilai-nilai </a:t>
            </a:r>
            <a:r>
              <a:rPr lang="id-ID" dirty="0" smtClean="0"/>
              <a:t>puncak minimum dan maksimum </a:t>
            </a:r>
            <a:r>
              <a:rPr lang="id-ID" dirty="0" smtClean="0"/>
              <a:t>dgn </a:t>
            </a:r>
            <a:r>
              <a:rPr lang="id-ID" dirty="0" smtClean="0"/>
              <a:t>variasi </a:t>
            </a:r>
            <a:r>
              <a:rPr lang="id-ID" dirty="0" smtClean="0"/>
              <a:t>yg </a:t>
            </a:r>
            <a:r>
              <a:rPr lang="id-ID" dirty="0" smtClean="0"/>
              <a:t>cukup </a:t>
            </a:r>
            <a:r>
              <a:rPr lang="id-ID" dirty="0" smtClean="0"/>
              <a:t>besar/fluktuasi</a:t>
            </a:r>
            <a:r>
              <a:rPr lang="id-ID" dirty="0" smtClean="0"/>
              <a:t>. Nilai puncak </a:t>
            </a:r>
            <a:r>
              <a:rPr lang="id-ID" dirty="0" smtClean="0"/>
              <a:t>(tarik atau tekan) dpt </a:t>
            </a:r>
            <a:r>
              <a:rPr lang="id-ID" dirty="0" smtClean="0"/>
              <a:t>berubah dari waktu ke waktu tetapi siklus </a:t>
            </a:r>
            <a:r>
              <a:rPr lang="id-ID" dirty="0" smtClean="0"/>
              <a:t>pembebanan yg cukup </a:t>
            </a:r>
            <a:r>
              <a:rPr lang="id-ID" dirty="0" smtClean="0"/>
              <a:t>besar </a:t>
            </a:r>
            <a:r>
              <a:rPr lang="id-ID" dirty="0" smtClean="0"/>
              <a:t>dpt mengawali </a:t>
            </a:r>
            <a:r>
              <a:rPr lang="id-ID" dirty="0" smtClean="0"/>
              <a:t>retak </a:t>
            </a:r>
            <a:r>
              <a:rPr lang="id-ID" dirty="0" smtClean="0"/>
              <a:t>lelah</a:t>
            </a:r>
          </a:p>
          <a:p>
            <a:pPr marL="360363" indent="-360363">
              <a:buFont typeface="+mj-lt"/>
              <a:buAutoNum type="arabicPeriod"/>
            </a:pPr>
            <a:r>
              <a:rPr lang="id-ID" b="1" dirty="0" smtClean="0"/>
              <a:t>Besar </a:t>
            </a:r>
            <a:r>
              <a:rPr lang="id-ID" b="1" dirty="0" smtClean="0"/>
              <a:t>Tegangan Puncak </a:t>
            </a:r>
            <a:r>
              <a:rPr lang="id-ID" b="1" dirty="0" smtClean="0"/>
              <a:t>: </a:t>
            </a:r>
            <a:r>
              <a:rPr lang="id-ID" dirty="0" smtClean="0"/>
              <a:t>Jika tegangan puncak adalah terlalu rendah, </a:t>
            </a:r>
            <a:r>
              <a:rPr lang="id-ID" dirty="0" smtClean="0"/>
              <a:t>awal </a:t>
            </a:r>
            <a:r>
              <a:rPr lang="id-ID" dirty="0" smtClean="0"/>
              <a:t>retak tdk </a:t>
            </a:r>
            <a:r>
              <a:rPr lang="id-ID" dirty="0" smtClean="0"/>
              <a:t>akan terjadi</a:t>
            </a:r>
          </a:p>
          <a:p>
            <a:pPr marL="360363" indent="-360363">
              <a:buFont typeface="+mj-lt"/>
              <a:buAutoNum type="arabicPeriod"/>
            </a:pPr>
            <a:r>
              <a:rPr lang="id-ID" b="1" dirty="0" smtClean="0"/>
              <a:t>Jumlah Siklus Tegangan : </a:t>
            </a:r>
            <a:r>
              <a:rPr lang="id-ID" dirty="0" smtClean="0"/>
              <a:t>Jumlah </a:t>
            </a:r>
            <a:r>
              <a:rPr lang="id-ID" dirty="0" smtClean="0"/>
              <a:t>siklus </a:t>
            </a:r>
            <a:r>
              <a:rPr lang="id-ID" dirty="0" smtClean="0"/>
              <a:t>yg </a:t>
            </a:r>
            <a:r>
              <a:rPr lang="id-ID" dirty="0" smtClean="0"/>
              <a:t>dibutuhkan </a:t>
            </a:r>
            <a:r>
              <a:rPr lang="id-ID" dirty="0" smtClean="0"/>
              <a:t>utk </a:t>
            </a:r>
            <a:r>
              <a:rPr lang="id-ID" dirty="0" smtClean="0"/>
              <a:t>memulai dan tumbuh retak sebagian besar tergantung </a:t>
            </a:r>
            <a:r>
              <a:rPr lang="id-ID" dirty="0" smtClean="0"/>
              <a:t>pada </a:t>
            </a:r>
            <a:r>
              <a:rPr lang="id-ID" dirty="0" smtClean="0"/>
              <a:t>faktor </a:t>
            </a:r>
            <a:r>
              <a:rPr lang="id-ID" dirty="0" smtClean="0"/>
              <a:t>pertama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sz="1400" dirty="0" smtClean="0"/>
          </a:p>
          <a:p>
            <a:pPr marL="269875" indent="-269875">
              <a:buNone/>
            </a:pPr>
            <a:r>
              <a:rPr lang="id-ID" sz="3600" dirty="0" smtClean="0"/>
              <a:t>Faktor pendukung  :</a:t>
            </a:r>
          </a:p>
          <a:p>
            <a:pPr marL="360363" indent="-360363">
              <a:buFont typeface="+mj-lt"/>
              <a:buAutoNum type="arabicPeriod"/>
            </a:pPr>
            <a:r>
              <a:rPr lang="id-ID" b="1" dirty="0" smtClean="0"/>
              <a:t>konsentrasi tegangan </a:t>
            </a:r>
            <a:r>
              <a:rPr lang="id-ID" dirty="0" smtClean="0"/>
              <a:t>(perubahan pendampang, kekasaran permukaan, takikan, </a:t>
            </a:r>
            <a:r>
              <a:rPr lang="id-ID" dirty="0" smtClean="0"/>
              <a:t>goresan)</a:t>
            </a:r>
            <a:endParaRPr lang="id-ID" dirty="0" smtClean="0"/>
          </a:p>
          <a:p>
            <a:pPr marL="360363" indent="-360363">
              <a:buFont typeface="+mj-lt"/>
              <a:buAutoNum type="arabicPeriod"/>
            </a:pPr>
            <a:r>
              <a:rPr lang="id-ID" b="1" dirty="0" smtClean="0"/>
              <a:t>Tegangan kulit </a:t>
            </a:r>
            <a:r>
              <a:rPr lang="id-ID" dirty="0" smtClean="0"/>
              <a:t>(korosi, suhu</a:t>
            </a:r>
            <a:r>
              <a:rPr lang="id-ID" dirty="0" smtClean="0"/>
              <a:t>, overload, struktur metalurgi, dan tegangan </a:t>
            </a:r>
            <a:r>
              <a:rPr lang="id-ID" dirty="0" smtClean="0"/>
              <a:t>sisa)</a:t>
            </a:r>
            <a:endParaRPr lang="id-ID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id-ID" b="1" dirty="0" smtClean="0"/>
              <a:t>Kesimpulan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10000"/>
          </a:bodyPr>
          <a:lstStyle/>
          <a:p>
            <a:pPr marL="269875" indent="-269875"/>
            <a:r>
              <a:rPr lang="id-ID" dirty="0" smtClean="0"/>
              <a:t>Beban dinamis yg </a:t>
            </a:r>
            <a:r>
              <a:rPr lang="id-ID" dirty="0" smtClean="0"/>
              <a:t>diterima oleh suatu bahan dalam </a:t>
            </a:r>
            <a:r>
              <a:rPr lang="id-ID" dirty="0" smtClean="0"/>
              <a:t>waktu lama akan mengakibatkan kelelahan </a:t>
            </a:r>
            <a:r>
              <a:rPr lang="id-ID" dirty="0" smtClean="0"/>
              <a:t>bahan</a:t>
            </a:r>
          </a:p>
          <a:p>
            <a:pPr marL="269875" indent="-269875">
              <a:buNone/>
            </a:pPr>
            <a:endParaRPr lang="id-ID" sz="900" dirty="0" smtClean="0"/>
          </a:p>
          <a:p>
            <a:pPr marL="269875" indent="-269875"/>
            <a:r>
              <a:rPr lang="id-ID" dirty="0" smtClean="0"/>
              <a:t>Simulasi beban diberikan utk mengetahui sifat bahan dlm pembebanan nyata, guna memperoleh data yg dpt digunakan utk memprediksi umur pakai bahan</a:t>
            </a:r>
          </a:p>
          <a:p>
            <a:pPr marL="269875" indent="-269875">
              <a:buNone/>
            </a:pPr>
            <a:endParaRPr lang="id-ID" sz="900" dirty="0" smtClean="0"/>
          </a:p>
          <a:p>
            <a:pPr marL="269875" indent="-269875"/>
            <a:r>
              <a:rPr lang="id-ID" dirty="0" smtClean="0"/>
              <a:t>Umur </a:t>
            </a:r>
            <a:r>
              <a:rPr lang="id-ID" dirty="0" smtClean="0"/>
              <a:t>kelelahan didefinisikan sebagai jumlah siklus kegagalan pada pembebanan </a:t>
            </a:r>
            <a:r>
              <a:rPr lang="id-ID" dirty="0" smtClean="0"/>
              <a:t>tertentu</a:t>
            </a:r>
          </a:p>
          <a:p>
            <a:pPr marL="269875" indent="-269875">
              <a:buNone/>
            </a:pPr>
            <a:endParaRPr lang="id-ID" sz="900" dirty="0" smtClean="0"/>
          </a:p>
          <a:p>
            <a:pPr marL="269875" indent="-269875"/>
            <a:r>
              <a:rPr lang="id-ID" dirty="0" smtClean="0"/>
              <a:t>Umur kekelahan dipengaruhi oleh  p</a:t>
            </a:r>
            <a:r>
              <a:rPr lang="id-ID" b="1" dirty="0" smtClean="0"/>
              <a:t>ola tegangan </a:t>
            </a:r>
            <a:r>
              <a:rPr lang="id-ID" b="1" dirty="0" smtClean="0"/>
              <a:t>p</a:t>
            </a:r>
            <a:r>
              <a:rPr lang="id-ID" b="1" dirty="0" smtClean="0"/>
              <a:t>uncak,  besar tegangan </a:t>
            </a:r>
            <a:r>
              <a:rPr lang="id-ID" b="1" dirty="0" smtClean="0"/>
              <a:t>p</a:t>
            </a:r>
            <a:r>
              <a:rPr lang="id-ID" b="1" dirty="0" smtClean="0"/>
              <a:t>uncak, jumlah siklus tegangan, konsentrasi </a:t>
            </a:r>
            <a:r>
              <a:rPr lang="id-ID" b="1" dirty="0" smtClean="0"/>
              <a:t>tegangan </a:t>
            </a:r>
            <a:r>
              <a:rPr lang="id-ID" dirty="0" smtClean="0"/>
              <a:t>dan t</a:t>
            </a:r>
            <a:r>
              <a:rPr lang="id-ID" b="1" dirty="0" smtClean="0"/>
              <a:t>egangan kulit</a:t>
            </a:r>
            <a:endParaRPr lang="id-ID" dirty="0" smtClean="0"/>
          </a:p>
          <a:p>
            <a:endParaRPr lang="id-ID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id-ID" sz="5300" b="1" i="1" dirty="0" smtClean="0">
                <a:solidFill>
                  <a:srgbClr val="0000FF"/>
                </a:solidFill>
              </a:rPr>
              <a:t>Fatique Testing </a:t>
            </a:r>
            <a:r>
              <a:rPr lang="id-ID" sz="3600" b="1" dirty="0" smtClean="0">
                <a:solidFill>
                  <a:srgbClr val="0000FF"/>
                </a:solidFill>
              </a:rPr>
              <a:t>(Pengujian Lelah)</a:t>
            </a:r>
            <a:endParaRPr lang="id-ID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d-ID" b="1" dirty="0" smtClean="0"/>
              <a:t>Definisi  :</a:t>
            </a:r>
          </a:p>
          <a:p>
            <a:pPr marL="0" indent="0">
              <a:buNone/>
            </a:pPr>
            <a:r>
              <a:rPr lang="id-ID" dirty="0" smtClean="0"/>
              <a:t>Pengujian kelelahan yaitu mengenakan beban siklik pada bahan uji untuk memahami respon bahan tersebut dalam kondisi serupa saat penggunaan aktual</a:t>
            </a:r>
          </a:p>
          <a:p>
            <a:pPr marL="0" indent="0">
              <a:buNone/>
            </a:pPr>
            <a:endParaRPr lang="id-ID" sz="1100" dirty="0" smtClean="0"/>
          </a:p>
          <a:p>
            <a:pPr marL="0" indent="0">
              <a:buNone/>
            </a:pPr>
            <a:r>
              <a:rPr lang="id-ID" dirty="0" smtClean="0"/>
              <a:t>Aplikasi beban dapat berupa pembebanan berulang tetap atau simulasi beban dalam layanan</a:t>
            </a:r>
          </a:p>
          <a:p>
            <a:pPr marL="0" indent="0">
              <a:buNone/>
            </a:pPr>
            <a:r>
              <a:rPr lang="id-ID" dirty="0" smtClean="0"/>
              <a:t/>
            </a:r>
            <a:br>
              <a:rPr lang="id-ID" dirty="0" smtClean="0"/>
            </a:br>
            <a:r>
              <a:rPr lang="id-ID" b="1" dirty="0" smtClean="0"/>
              <a:t>Tujuan :</a:t>
            </a:r>
            <a:endParaRPr lang="id-ID" dirty="0" smtClean="0"/>
          </a:p>
          <a:p>
            <a:pPr marL="269875" indent="-269875"/>
            <a:r>
              <a:rPr lang="id-ID" dirty="0" smtClean="0"/>
              <a:t>Memprediksi umur kelelahan, yang didefinisikan sebagai jumlah siklus kegagalan pada pembebanan tertentu</a:t>
            </a:r>
          </a:p>
          <a:p>
            <a:pPr marL="269875" indent="-269875"/>
            <a:r>
              <a:rPr lang="id-ID" dirty="0" smtClean="0"/>
              <a:t>Memperoleh data yg dpt digunakan untuk memprediksi umur pakai bahan</a:t>
            </a:r>
            <a:endParaRPr lang="id-ID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id-ID" b="1" dirty="0" smtClean="0"/>
              <a:t>Beban Dinamis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80526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d-ID" sz="3400" dirty="0" smtClean="0"/>
              <a:t>Sifat bahan dalam yg mendapat pembebanan yg bergetar atau ber-osilasi berbeda dari perilaku bahan di bawah beban statis</a:t>
            </a:r>
          </a:p>
          <a:p>
            <a:pPr marL="0" indent="0">
              <a:buNone/>
            </a:pPr>
            <a:endParaRPr lang="id-ID" sz="1000" dirty="0" smtClean="0"/>
          </a:p>
          <a:p>
            <a:pPr marL="0" indent="0">
              <a:buNone/>
            </a:pPr>
            <a:r>
              <a:rPr lang="id-ID" sz="3400" b="1" dirty="0" smtClean="0"/>
              <a:t>Beban dinamis </a:t>
            </a:r>
            <a:r>
              <a:rPr lang="id-ID" sz="3400" dirty="0" smtClean="0"/>
              <a:t>adalah beban yg diberikan secara teratur dan terus menerus dalam rentang waktu tertentu</a:t>
            </a:r>
          </a:p>
          <a:p>
            <a:pPr>
              <a:buNone/>
            </a:pPr>
            <a:r>
              <a:rPr lang="id-ID" sz="1100" dirty="0" smtClean="0"/>
              <a:t> </a:t>
            </a:r>
          </a:p>
          <a:p>
            <a:pPr marL="0" indent="0">
              <a:buNone/>
            </a:pPr>
            <a:r>
              <a:rPr lang="id-ID" dirty="0" smtClean="0"/>
              <a:t>Jenis beban dinamis: </a:t>
            </a:r>
          </a:p>
          <a:p>
            <a:pPr marL="360363" lvl="1" indent="-360363">
              <a:buFont typeface="Arial" pitchFamily="34" charset="0"/>
              <a:buChar char="•"/>
            </a:pPr>
            <a:r>
              <a:rPr lang="id-ID" sz="3200" b="1" dirty="0" smtClean="0"/>
              <a:t>beban dinamis ganti</a:t>
            </a:r>
          </a:p>
          <a:p>
            <a:pPr marL="360363" lvl="1" indent="0">
              <a:buNone/>
            </a:pPr>
            <a:r>
              <a:rPr lang="id-ID" sz="3000" dirty="0" smtClean="0"/>
              <a:t>Yaitu beban dinamis yg diterima secara bergantian pada arah dan bentuk yg berlawanan</a:t>
            </a:r>
          </a:p>
          <a:p>
            <a:pPr marL="360363" lvl="1" indent="0">
              <a:buNone/>
            </a:pPr>
            <a:r>
              <a:rPr lang="id-ID" sz="3000" dirty="0" smtClean="0"/>
              <a:t>Misal : tarik-tekan, tekuk bolak-balik, putir bolak-balik</a:t>
            </a:r>
          </a:p>
          <a:p>
            <a:pPr marL="360363" lvl="1" indent="-360363">
              <a:buNone/>
            </a:pPr>
            <a:endParaRPr lang="id-ID" sz="1100" dirty="0" smtClean="0"/>
          </a:p>
          <a:p>
            <a:pPr marL="360363" lvl="1" indent="-360363">
              <a:buFont typeface="Arial" pitchFamily="34" charset="0"/>
              <a:buChar char="•"/>
            </a:pPr>
            <a:r>
              <a:rPr lang="id-ID" sz="3200" b="1" dirty="0" smtClean="0"/>
              <a:t>beban dinamis ulang</a:t>
            </a:r>
          </a:p>
          <a:p>
            <a:pPr marL="360363" lvl="1" indent="0">
              <a:buNone/>
            </a:pPr>
            <a:r>
              <a:rPr lang="id-ID" sz="3000" dirty="0" smtClean="0"/>
              <a:t>Yaitu beban dinamis yg diterima pada arah dan besar yg sama secara berulang</a:t>
            </a:r>
          </a:p>
          <a:p>
            <a:pPr>
              <a:buNone/>
            </a:pPr>
            <a:endParaRPr lang="id-ID" sz="1100" dirty="0" smtClean="0"/>
          </a:p>
          <a:p>
            <a:pPr marL="0" indent="0">
              <a:buNone/>
            </a:pPr>
            <a:r>
              <a:rPr lang="id-ID" dirty="0" smtClean="0"/>
              <a:t>Beban dinamis dalam waktu lama akan mengakibatkan kelelahan bahan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Left-Right Arrow 64"/>
          <p:cNvSpPr/>
          <p:nvPr/>
        </p:nvSpPr>
        <p:spPr>
          <a:xfrm>
            <a:off x="1043608" y="2448272"/>
            <a:ext cx="720080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78098"/>
          </a:xfrm>
        </p:spPr>
        <p:txBody>
          <a:bodyPr>
            <a:normAutofit/>
          </a:bodyPr>
          <a:lstStyle/>
          <a:p>
            <a:r>
              <a:rPr lang="id-ID" dirty="0" smtClean="0"/>
              <a:t>Macam Beban Dinamik</a:t>
            </a:r>
            <a:endParaRPr lang="id-ID" dirty="0"/>
          </a:p>
        </p:txBody>
      </p:sp>
      <p:sp>
        <p:nvSpPr>
          <p:cNvPr id="59" name="Text Placeholder 58"/>
          <p:cNvSpPr>
            <a:spLocks noGrp="1"/>
          </p:cNvSpPr>
          <p:nvPr>
            <p:ph type="body" idx="1"/>
          </p:nvPr>
        </p:nvSpPr>
        <p:spPr>
          <a:xfrm>
            <a:off x="457200" y="1080120"/>
            <a:ext cx="4040188" cy="639762"/>
          </a:xfrm>
        </p:spPr>
        <p:txBody>
          <a:bodyPr anchor="ctr" anchorCtr="0"/>
          <a:lstStyle/>
          <a:p>
            <a:r>
              <a:rPr lang="id-ID" dirty="0" smtClean="0"/>
              <a:t>Beban Dinamik Ganti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719881"/>
            <a:ext cx="4040188" cy="494947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200" dirty="0" smtClean="0"/>
              <a:t>Ganti Tarik-Tekan</a:t>
            </a:r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2200" dirty="0"/>
              <a:t>G</a:t>
            </a:r>
            <a:r>
              <a:rPr lang="id-ID" sz="2200" dirty="0" smtClean="0"/>
              <a:t>anti Tekuk</a:t>
            </a:r>
          </a:p>
          <a:p>
            <a:pPr marL="514350" indent="-514350">
              <a:buFont typeface="+mj-lt"/>
              <a:buAutoNum type="arabicPeriod"/>
            </a:pPr>
            <a:endParaRPr lang="id-ID" sz="2200" dirty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2200" dirty="0" smtClean="0"/>
              <a:t>Ganti Puntir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sz="quarter" idx="3"/>
          </p:nvPr>
        </p:nvSpPr>
        <p:spPr>
          <a:xfrm>
            <a:off x="4645025" y="1080120"/>
            <a:ext cx="4041775" cy="639762"/>
          </a:xfrm>
        </p:spPr>
        <p:txBody>
          <a:bodyPr anchor="ctr" anchorCtr="0"/>
          <a:lstStyle/>
          <a:p>
            <a:r>
              <a:rPr lang="id-ID" dirty="0" smtClean="0"/>
              <a:t>Beban Dinamik Ulang</a:t>
            </a:r>
            <a:endParaRPr lang="id-ID" dirty="0"/>
          </a:p>
        </p:txBody>
      </p:sp>
      <p:sp>
        <p:nvSpPr>
          <p:cNvPr id="61" name="Content Placeholder 60"/>
          <p:cNvSpPr>
            <a:spLocks noGrp="1"/>
          </p:cNvSpPr>
          <p:nvPr>
            <p:ph sz="quarter" idx="4"/>
          </p:nvPr>
        </p:nvSpPr>
        <p:spPr>
          <a:xfrm>
            <a:off x="4645025" y="1719881"/>
            <a:ext cx="4041775" cy="468312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2200" dirty="0" smtClean="0"/>
              <a:t>Ulang Tarik</a:t>
            </a:r>
          </a:p>
          <a:p>
            <a:pPr marL="514350" indent="-514350">
              <a:buFont typeface="+mj-lt"/>
              <a:buAutoNum type="arabicPeriod"/>
            </a:pPr>
            <a:endParaRPr lang="id-ID" sz="2200" dirty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2200" dirty="0" smtClean="0"/>
              <a:t>Ulang Tekan</a:t>
            </a:r>
          </a:p>
          <a:p>
            <a:pPr marL="514350" indent="-514350">
              <a:buFont typeface="+mj-lt"/>
              <a:buAutoNum type="arabicPeriod"/>
            </a:pPr>
            <a:endParaRPr lang="id-ID" sz="2200" dirty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2200" dirty="0" smtClean="0"/>
              <a:t>Ulang Tekuk</a:t>
            </a:r>
          </a:p>
          <a:p>
            <a:pPr marL="514350" indent="-514350">
              <a:buFont typeface="+mj-lt"/>
              <a:buAutoNum type="arabicPeriod"/>
            </a:pPr>
            <a:endParaRPr lang="id-ID" sz="2200" dirty="0"/>
          </a:p>
          <a:p>
            <a:pPr marL="514350" indent="-514350">
              <a:buFont typeface="+mj-lt"/>
              <a:buAutoNum type="arabicPeriod"/>
            </a:pPr>
            <a:endParaRPr lang="id-ID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2200" dirty="0" smtClean="0"/>
              <a:t>Ulang Puntir</a:t>
            </a:r>
          </a:p>
          <a:p>
            <a:endParaRPr lang="id-ID" sz="2200" dirty="0"/>
          </a:p>
        </p:txBody>
      </p:sp>
      <p:sp>
        <p:nvSpPr>
          <p:cNvPr id="62" name="Can 61"/>
          <p:cNvSpPr/>
          <p:nvPr/>
        </p:nvSpPr>
        <p:spPr>
          <a:xfrm rot="5400000">
            <a:off x="1975720" y="2092224"/>
            <a:ext cx="648072" cy="1216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Left-Right Arrow 63"/>
          <p:cNvSpPr/>
          <p:nvPr/>
        </p:nvSpPr>
        <p:spPr>
          <a:xfrm>
            <a:off x="2843808" y="2467696"/>
            <a:ext cx="720080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Cube 66"/>
          <p:cNvSpPr/>
          <p:nvPr/>
        </p:nvSpPr>
        <p:spPr>
          <a:xfrm>
            <a:off x="1187624" y="4176464"/>
            <a:ext cx="1440160" cy="504056"/>
          </a:xfrm>
          <a:prstGeom prst="cube">
            <a:avLst>
              <a:gd name="adj" fmla="val 791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Cube 67"/>
          <p:cNvSpPr/>
          <p:nvPr/>
        </p:nvSpPr>
        <p:spPr>
          <a:xfrm>
            <a:off x="2195736" y="4176464"/>
            <a:ext cx="1440160" cy="504056"/>
          </a:xfrm>
          <a:prstGeom prst="cube">
            <a:avLst>
              <a:gd name="adj" fmla="val 791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Left-Right Arrow 68"/>
          <p:cNvSpPr/>
          <p:nvPr/>
        </p:nvSpPr>
        <p:spPr>
          <a:xfrm rot="5400000">
            <a:off x="3285568" y="4186176"/>
            <a:ext cx="936104" cy="340616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Can 69"/>
          <p:cNvSpPr/>
          <p:nvPr/>
        </p:nvSpPr>
        <p:spPr>
          <a:xfrm rot="5400000">
            <a:off x="2047728" y="5332584"/>
            <a:ext cx="648072" cy="1216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Curved Left Arrow 70"/>
          <p:cNvSpPr/>
          <p:nvPr/>
        </p:nvSpPr>
        <p:spPr>
          <a:xfrm rot="5400000">
            <a:off x="3131838" y="5976663"/>
            <a:ext cx="432050" cy="43204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72" name="Curved Right Arrow 71"/>
          <p:cNvSpPr/>
          <p:nvPr/>
        </p:nvSpPr>
        <p:spPr>
          <a:xfrm rot="5400000">
            <a:off x="3131840" y="5472605"/>
            <a:ext cx="432048" cy="432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73" name="Can 72"/>
          <p:cNvSpPr/>
          <p:nvPr/>
        </p:nvSpPr>
        <p:spPr>
          <a:xfrm rot="5400000">
            <a:off x="6368208" y="2020216"/>
            <a:ext cx="648072" cy="1216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Right Arrow 73"/>
          <p:cNvSpPr/>
          <p:nvPr/>
        </p:nvSpPr>
        <p:spPr>
          <a:xfrm>
            <a:off x="7236296" y="2376264"/>
            <a:ext cx="57606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Can 74"/>
          <p:cNvSpPr/>
          <p:nvPr/>
        </p:nvSpPr>
        <p:spPr>
          <a:xfrm rot="5400000">
            <a:off x="6368208" y="3244352"/>
            <a:ext cx="648072" cy="1216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6" name="Left Arrow 75"/>
          <p:cNvSpPr/>
          <p:nvPr/>
        </p:nvSpPr>
        <p:spPr>
          <a:xfrm>
            <a:off x="7236296" y="3600400"/>
            <a:ext cx="576064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Cube 76"/>
          <p:cNvSpPr/>
          <p:nvPr/>
        </p:nvSpPr>
        <p:spPr>
          <a:xfrm>
            <a:off x="5436096" y="4752528"/>
            <a:ext cx="1440160" cy="504056"/>
          </a:xfrm>
          <a:prstGeom prst="cube">
            <a:avLst>
              <a:gd name="adj" fmla="val 791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8" name="Cube 77"/>
          <p:cNvSpPr/>
          <p:nvPr/>
        </p:nvSpPr>
        <p:spPr>
          <a:xfrm>
            <a:off x="6444208" y="4752528"/>
            <a:ext cx="1440160" cy="504056"/>
          </a:xfrm>
          <a:prstGeom prst="cube">
            <a:avLst>
              <a:gd name="adj" fmla="val 791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9" name="Can 78"/>
          <p:cNvSpPr/>
          <p:nvPr/>
        </p:nvSpPr>
        <p:spPr>
          <a:xfrm rot="5400000">
            <a:off x="6296200" y="5593232"/>
            <a:ext cx="648072" cy="1216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0" name="Curved Right Arrow 79"/>
          <p:cNvSpPr/>
          <p:nvPr/>
        </p:nvSpPr>
        <p:spPr>
          <a:xfrm rot="5400000">
            <a:off x="7380312" y="5733253"/>
            <a:ext cx="432048" cy="432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1" name="Left Arrow 80"/>
          <p:cNvSpPr/>
          <p:nvPr/>
        </p:nvSpPr>
        <p:spPr>
          <a:xfrm rot="5400000">
            <a:off x="7825506" y="4523358"/>
            <a:ext cx="576064" cy="3143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2" name="Curved Left Arrow 81"/>
          <p:cNvSpPr/>
          <p:nvPr/>
        </p:nvSpPr>
        <p:spPr>
          <a:xfrm rot="16200000">
            <a:off x="1187622" y="5472609"/>
            <a:ext cx="432050" cy="43204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83" name="Curved Right Arrow 82"/>
          <p:cNvSpPr/>
          <p:nvPr/>
        </p:nvSpPr>
        <p:spPr>
          <a:xfrm rot="16200000">
            <a:off x="1187624" y="5976664"/>
            <a:ext cx="432048" cy="4320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Beban Dinamik Ganti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147248" cy="1972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d-ID" dirty="0" smtClean="0"/>
              <a:t>Tarik-Tekan</a:t>
            </a:r>
          </a:p>
          <a:p>
            <a:pPr marL="0" indent="0">
              <a:buNone/>
            </a:pPr>
            <a:r>
              <a:rPr lang="id-ID" sz="2700" dirty="0" smtClean="0"/>
              <a:t>Beban tarik (+) dan tekan (-) diberikan scr bergantian pd interval waktu tertentu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23528" y="5877272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AutoNum type="alphaLcParenBoth"/>
            </a:pPr>
            <a:r>
              <a:rPr lang="id-ID" dirty="0" smtClean="0"/>
              <a:t>Beban tarik-tekan yg diberikan sama besar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059832" y="5890046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Font typeface="Wingdings" pitchFamily="2" charset="2"/>
              <a:buAutoNum type="alphaLcParenBoth" startAt="2"/>
            </a:pPr>
            <a:r>
              <a:rPr lang="id-ID" dirty="0" smtClean="0"/>
              <a:t>Beban tarik lebih besar drpd beban tekan yg diberikan</a:t>
            </a:r>
          </a:p>
        </p:txBody>
      </p:sp>
      <p:sp>
        <p:nvSpPr>
          <p:cNvPr id="58" name="Rectangle 57"/>
          <p:cNvSpPr/>
          <p:nvPr/>
        </p:nvSpPr>
        <p:spPr>
          <a:xfrm>
            <a:off x="6012160" y="587727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Font typeface="Wingdings" pitchFamily="2" charset="2"/>
              <a:buAutoNum type="alphaLcParenBoth" startAt="3"/>
            </a:pPr>
            <a:r>
              <a:rPr lang="id-ID" dirty="0" smtClean="0"/>
              <a:t>Beban tekan lebih besar drpd beban tarik yg diberikan</a:t>
            </a:r>
          </a:p>
        </p:txBody>
      </p:sp>
      <p:grpSp>
        <p:nvGrpSpPr>
          <p:cNvPr id="4" name="Group 28"/>
          <p:cNvGrpSpPr/>
          <p:nvPr/>
        </p:nvGrpSpPr>
        <p:grpSpPr>
          <a:xfrm>
            <a:off x="251520" y="3429000"/>
            <a:ext cx="2664296" cy="1872208"/>
            <a:chOff x="251520" y="3429000"/>
            <a:chExt cx="2664296" cy="1872208"/>
          </a:xfrm>
        </p:grpSpPr>
        <p:sp>
          <p:nvSpPr>
            <p:cNvPr id="32" name="Freeform 31"/>
            <p:cNvSpPr/>
            <p:nvPr/>
          </p:nvSpPr>
          <p:spPr>
            <a:xfrm>
              <a:off x="686787" y="3717032"/>
              <a:ext cx="1667239" cy="1224137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" name="Group 37"/>
            <p:cNvGrpSpPr/>
            <p:nvPr/>
          </p:nvGrpSpPr>
          <p:grpSpPr>
            <a:xfrm>
              <a:off x="251520" y="3429000"/>
              <a:ext cx="2664296" cy="1872208"/>
              <a:chOff x="3563888" y="1484784"/>
              <a:chExt cx="2664296" cy="1728192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3995936" y="1484784"/>
                <a:ext cx="0" cy="172819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3995936" y="2334479"/>
                <a:ext cx="2232248" cy="1440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none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4"/>
              <p:cNvSpPr txBox="1"/>
              <p:nvPr/>
            </p:nvSpPr>
            <p:spPr>
              <a:xfrm>
                <a:off x="5868144" y="2411597"/>
                <a:ext cx="274434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t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563888" y="1556792"/>
                <a:ext cx="482824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(+)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563888" y="2771636"/>
                <a:ext cx="429926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(-)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62646" y="4149080"/>
              <a:ext cx="32092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100" dirty="0" smtClean="0">
                  <a:solidFill>
                    <a:srgbClr val="FF0000"/>
                  </a:solidFill>
                </a:rPr>
                <a:t>0</a:t>
              </a:r>
              <a:endParaRPr lang="id-ID" sz="21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32"/>
          <p:cNvGrpSpPr/>
          <p:nvPr/>
        </p:nvGrpSpPr>
        <p:grpSpPr>
          <a:xfrm>
            <a:off x="3203848" y="3429000"/>
            <a:ext cx="2664296" cy="1944216"/>
            <a:chOff x="3203848" y="3429000"/>
            <a:chExt cx="2664296" cy="1944216"/>
          </a:xfrm>
        </p:grpSpPr>
        <p:sp>
          <p:nvSpPr>
            <p:cNvPr id="39" name="Freeform 38"/>
            <p:cNvSpPr/>
            <p:nvPr/>
          </p:nvSpPr>
          <p:spPr>
            <a:xfrm>
              <a:off x="3639115" y="3573016"/>
              <a:ext cx="1667239" cy="1075345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9" name="Group 39"/>
            <p:cNvGrpSpPr/>
            <p:nvPr/>
          </p:nvGrpSpPr>
          <p:grpSpPr>
            <a:xfrm>
              <a:off x="3203848" y="3429000"/>
              <a:ext cx="2664296" cy="1944216"/>
              <a:chOff x="3563888" y="1484784"/>
              <a:chExt cx="2664296" cy="1728192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>
                <a:off x="3995936" y="1484784"/>
                <a:ext cx="0" cy="172819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3995936" y="2334479"/>
                <a:ext cx="2232248" cy="1440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none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5868144" y="2411597"/>
                <a:ext cx="2744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t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563888" y="1556792"/>
                <a:ext cx="4828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(+)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563888" y="2771636"/>
                <a:ext cx="4299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(-)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3347864" y="4165630"/>
              <a:ext cx="32092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100" dirty="0" smtClean="0">
                  <a:solidFill>
                    <a:srgbClr val="FF0000"/>
                  </a:solidFill>
                </a:rPr>
                <a:t>0</a:t>
              </a:r>
              <a:endParaRPr lang="id-ID" sz="21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6084168" y="3429000"/>
            <a:ext cx="2664296" cy="1872208"/>
            <a:chOff x="6084168" y="3429000"/>
            <a:chExt cx="2664296" cy="1872208"/>
          </a:xfrm>
        </p:grpSpPr>
        <p:sp>
          <p:nvSpPr>
            <p:cNvPr id="46" name="Freeform 45"/>
            <p:cNvSpPr/>
            <p:nvPr/>
          </p:nvSpPr>
          <p:spPr>
            <a:xfrm>
              <a:off x="6519435" y="4081847"/>
              <a:ext cx="1667239" cy="1075345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1" name="Group 46"/>
            <p:cNvGrpSpPr/>
            <p:nvPr/>
          </p:nvGrpSpPr>
          <p:grpSpPr>
            <a:xfrm>
              <a:off x="6084168" y="3429000"/>
              <a:ext cx="2664296" cy="1872208"/>
              <a:chOff x="3563888" y="1484784"/>
              <a:chExt cx="2664296" cy="1728192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3995936" y="1484784"/>
                <a:ext cx="0" cy="172819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3995936" y="2334479"/>
                <a:ext cx="2232248" cy="1440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none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5940152" y="2411597"/>
                <a:ext cx="274434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t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563888" y="1556792"/>
                <a:ext cx="482824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(+)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563888" y="2771636"/>
                <a:ext cx="429926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(-)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6228184" y="4149080"/>
              <a:ext cx="32092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100" dirty="0" smtClean="0">
                  <a:solidFill>
                    <a:srgbClr val="FF0000"/>
                  </a:solidFill>
                </a:rPr>
                <a:t>0</a:t>
              </a:r>
              <a:endParaRPr lang="id-ID" sz="21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Beban Dinamik Ulang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16561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d-ID" dirty="0" smtClean="0"/>
              <a:t>Tarik atau Tekan</a:t>
            </a:r>
          </a:p>
          <a:p>
            <a:pPr marL="0" indent="0">
              <a:buNone/>
            </a:pPr>
            <a:r>
              <a:rPr lang="id-ID" sz="2700" dirty="0" smtClean="0"/>
              <a:t>Beban tarik (+) dan tekan (-) scr berulang diberikan dalam interval waktu tertentu</a:t>
            </a:r>
          </a:p>
        </p:txBody>
      </p:sp>
      <p:sp>
        <p:nvSpPr>
          <p:cNvPr id="56" name="Rectangle 55"/>
          <p:cNvSpPr/>
          <p:nvPr/>
        </p:nvSpPr>
        <p:spPr>
          <a:xfrm>
            <a:off x="1043608" y="6184468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AutoNum type="alphaLcParenBoth"/>
            </a:pPr>
            <a:r>
              <a:rPr lang="id-ID" sz="2000" dirty="0" smtClean="0"/>
              <a:t>Beban ulang tarik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436096" y="6197242"/>
            <a:ext cx="2880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indent="-360363">
              <a:buFont typeface="Wingdings" pitchFamily="2" charset="2"/>
              <a:buAutoNum type="alphaLcParenBoth" startAt="2"/>
            </a:pPr>
            <a:r>
              <a:rPr lang="id-ID" sz="2000" dirty="0" smtClean="0"/>
              <a:t>Beban ulang tekan</a:t>
            </a:r>
          </a:p>
        </p:txBody>
      </p:sp>
      <p:grpSp>
        <p:nvGrpSpPr>
          <p:cNvPr id="4" name="Group 22"/>
          <p:cNvGrpSpPr/>
          <p:nvPr/>
        </p:nvGrpSpPr>
        <p:grpSpPr>
          <a:xfrm>
            <a:off x="251520" y="3645024"/>
            <a:ext cx="4104456" cy="1944216"/>
            <a:chOff x="251520" y="3645024"/>
            <a:chExt cx="4104456" cy="1944216"/>
          </a:xfrm>
        </p:grpSpPr>
        <p:sp>
          <p:nvSpPr>
            <p:cNvPr id="32" name="Freeform 31"/>
            <p:cNvSpPr/>
            <p:nvPr/>
          </p:nvSpPr>
          <p:spPr>
            <a:xfrm>
              <a:off x="686787" y="3861048"/>
              <a:ext cx="1220917" cy="792088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" name="Group 37"/>
            <p:cNvGrpSpPr/>
            <p:nvPr/>
          </p:nvGrpSpPr>
          <p:grpSpPr>
            <a:xfrm>
              <a:off x="251520" y="3717032"/>
              <a:ext cx="4104456" cy="1872208"/>
              <a:chOff x="3563888" y="1484784"/>
              <a:chExt cx="4104456" cy="1728192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3995936" y="1484784"/>
                <a:ext cx="0" cy="172819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3995936" y="2334479"/>
                <a:ext cx="3672408" cy="14401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none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4"/>
              <p:cNvSpPr txBox="1"/>
              <p:nvPr/>
            </p:nvSpPr>
            <p:spPr>
              <a:xfrm>
                <a:off x="7393910" y="2411597"/>
                <a:ext cx="274434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t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563888" y="1556792"/>
                <a:ext cx="482824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(+)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563888" y="2771636"/>
                <a:ext cx="429926" cy="383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(-)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33" name="Freeform 32"/>
            <p:cNvSpPr/>
            <p:nvPr/>
          </p:nvSpPr>
          <p:spPr>
            <a:xfrm>
              <a:off x="2414979" y="3645024"/>
              <a:ext cx="1220917" cy="792088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3528" y="4437112"/>
              <a:ext cx="32092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100" dirty="0" smtClean="0">
                  <a:solidFill>
                    <a:srgbClr val="FF0000"/>
                  </a:solidFill>
                </a:rPr>
                <a:t>0</a:t>
              </a:r>
              <a:endParaRPr lang="id-ID" sz="21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24"/>
          <p:cNvGrpSpPr/>
          <p:nvPr/>
        </p:nvGrpSpPr>
        <p:grpSpPr>
          <a:xfrm>
            <a:off x="4716016" y="3717032"/>
            <a:ext cx="4032448" cy="2232248"/>
            <a:chOff x="4716016" y="3717032"/>
            <a:chExt cx="4032448" cy="2232248"/>
          </a:xfrm>
        </p:grpSpPr>
        <p:sp>
          <p:nvSpPr>
            <p:cNvPr id="39" name="Freeform 38"/>
            <p:cNvSpPr/>
            <p:nvPr/>
          </p:nvSpPr>
          <p:spPr>
            <a:xfrm>
              <a:off x="5151283" y="4729919"/>
              <a:ext cx="1220917" cy="787313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9" name="Group 39"/>
            <p:cNvGrpSpPr/>
            <p:nvPr/>
          </p:nvGrpSpPr>
          <p:grpSpPr>
            <a:xfrm>
              <a:off x="4716016" y="3717032"/>
              <a:ext cx="4032448" cy="1944216"/>
              <a:chOff x="3563888" y="1484784"/>
              <a:chExt cx="4032448" cy="1728192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>
                <a:off x="3995936" y="1484784"/>
                <a:ext cx="0" cy="1728192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arrow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3995936" y="2334479"/>
                <a:ext cx="3600400" cy="46404"/>
              </a:xfrm>
              <a:prstGeom prst="line">
                <a:avLst/>
              </a:prstGeom>
              <a:ln w="25400">
                <a:solidFill>
                  <a:srgbClr val="0000FF"/>
                </a:solidFill>
                <a:headEnd type="none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7321902" y="2411597"/>
                <a:ext cx="2744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t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563888" y="1556792"/>
                <a:ext cx="4828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(+)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563888" y="2771636"/>
                <a:ext cx="4299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100" dirty="0" smtClean="0">
                    <a:solidFill>
                      <a:srgbClr val="0000FF"/>
                    </a:solidFill>
                  </a:rPr>
                  <a:t>(-)</a:t>
                </a:r>
                <a:endParaRPr lang="id-ID" sz="2100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31" name="Freeform 30"/>
            <p:cNvSpPr/>
            <p:nvPr/>
          </p:nvSpPr>
          <p:spPr>
            <a:xfrm>
              <a:off x="6865201" y="5161967"/>
              <a:ext cx="1220917" cy="787313"/>
            </a:xfrm>
            <a:custGeom>
              <a:avLst/>
              <a:gdLst>
                <a:gd name="connsiteX0" fmla="*/ 0 w 2308485"/>
                <a:gd name="connsiteY0" fmla="*/ 587115 h 1174229"/>
                <a:gd name="connsiteX1" fmla="*/ 299803 w 2308485"/>
                <a:gd name="connsiteY1" fmla="*/ 2498 h 1174229"/>
                <a:gd name="connsiteX2" fmla="*/ 569626 w 2308485"/>
                <a:gd name="connsiteY2" fmla="*/ 602105 h 1174229"/>
                <a:gd name="connsiteX3" fmla="*/ 854439 w 2308485"/>
                <a:gd name="connsiteY3" fmla="*/ 1171731 h 1174229"/>
                <a:gd name="connsiteX4" fmla="*/ 1169233 w 2308485"/>
                <a:gd name="connsiteY4" fmla="*/ 587115 h 1174229"/>
                <a:gd name="connsiteX5" fmla="*/ 1424065 w 2308485"/>
                <a:gd name="connsiteY5" fmla="*/ 2498 h 1174229"/>
                <a:gd name="connsiteX6" fmla="*/ 1723869 w 2308485"/>
                <a:gd name="connsiteY6" fmla="*/ 587115 h 1174229"/>
                <a:gd name="connsiteX7" fmla="*/ 2023672 w 2308485"/>
                <a:gd name="connsiteY7" fmla="*/ 1141751 h 1174229"/>
                <a:gd name="connsiteX8" fmla="*/ 2308485 w 2308485"/>
                <a:gd name="connsiteY8" fmla="*/ 587115 h 11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485" h="1174229">
                  <a:moveTo>
                    <a:pt x="0" y="587115"/>
                  </a:moveTo>
                  <a:cubicBezTo>
                    <a:pt x="102432" y="293557"/>
                    <a:pt x="204865" y="0"/>
                    <a:pt x="299803" y="2498"/>
                  </a:cubicBezTo>
                  <a:cubicBezTo>
                    <a:pt x="394741" y="4996"/>
                    <a:pt x="477187" y="407233"/>
                    <a:pt x="569626" y="602105"/>
                  </a:cubicBezTo>
                  <a:cubicBezTo>
                    <a:pt x="662065" y="796977"/>
                    <a:pt x="754505" y="1174229"/>
                    <a:pt x="854439" y="1171731"/>
                  </a:cubicBezTo>
                  <a:cubicBezTo>
                    <a:pt x="954373" y="1169233"/>
                    <a:pt x="1074295" y="781987"/>
                    <a:pt x="1169233" y="587115"/>
                  </a:cubicBezTo>
                  <a:cubicBezTo>
                    <a:pt x="1264171" y="392243"/>
                    <a:pt x="1331626" y="2498"/>
                    <a:pt x="1424065" y="2498"/>
                  </a:cubicBezTo>
                  <a:cubicBezTo>
                    <a:pt x="1516504" y="2498"/>
                    <a:pt x="1623935" y="397240"/>
                    <a:pt x="1723869" y="587115"/>
                  </a:cubicBezTo>
                  <a:cubicBezTo>
                    <a:pt x="1823803" y="776990"/>
                    <a:pt x="1926236" y="1141751"/>
                    <a:pt x="2023672" y="1141751"/>
                  </a:cubicBezTo>
                  <a:cubicBezTo>
                    <a:pt x="2121108" y="1141751"/>
                    <a:pt x="2214796" y="864433"/>
                    <a:pt x="2308485" y="587115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27142" y="4453662"/>
              <a:ext cx="320922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100" dirty="0" smtClean="0">
                  <a:solidFill>
                    <a:srgbClr val="FF0000"/>
                  </a:solidFill>
                </a:rPr>
                <a:t>0</a:t>
              </a:r>
              <a:endParaRPr lang="id-ID" sz="21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d-ID" b="1" dirty="0" smtClean="0"/>
              <a:t>Kelelahan Bahan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d-ID" b="1" dirty="0" smtClean="0"/>
              <a:t>Kelelahan bahan</a:t>
            </a:r>
            <a:r>
              <a:rPr lang="id-ID" dirty="0" smtClean="0"/>
              <a:t> adalah kerusakan lokal yg terjadi secara progresif pada struktur bahan ketika dikenai beban berulang </a:t>
            </a:r>
          </a:p>
          <a:p>
            <a:pPr marL="0" indent="0">
              <a:buNone/>
            </a:pPr>
            <a:endParaRPr lang="id-ID" sz="1100" dirty="0" smtClean="0"/>
          </a:p>
          <a:p>
            <a:pPr marL="269875" indent="-269875"/>
            <a:r>
              <a:rPr lang="id-ID" sz="2900" dirty="0" smtClean="0"/>
              <a:t>Kelelahan bahan terjadi di bawah batas tegangan tarik, dan bisa jadi di bawah batas tegangan luluh (</a:t>
            </a:r>
            <a:r>
              <a:rPr lang="id-ID" sz="2900" i="1" dirty="0" smtClean="0"/>
              <a:t>yield strenght</a:t>
            </a:r>
            <a:r>
              <a:rPr lang="id-ID" sz="2900" dirty="0" smtClean="0"/>
              <a:t>) bahan</a:t>
            </a:r>
          </a:p>
          <a:p>
            <a:pPr marL="269875" indent="-269875"/>
            <a:r>
              <a:rPr lang="id-ID" sz="2900" dirty="0" smtClean="0"/>
              <a:t>Kerusakan lelah dimulai dengan retak mikro pada permukaan, dan pada saat mencapai ukuran kritis berakibat struktur tiba-tiba patah</a:t>
            </a:r>
          </a:p>
          <a:p>
            <a:pPr marL="269875" indent="-269875"/>
            <a:r>
              <a:rPr lang="id-ID" sz="2900" dirty="0" smtClean="0"/>
              <a:t>Umur kelelahan sangat dipengaruhi oleh struktur dan bentuk bendanya </a:t>
            </a:r>
          </a:p>
          <a:p>
            <a:pPr marL="269875" indent="0">
              <a:buNone/>
            </a:pPr>
            <a:r>
              <a:rPr lang="id-ID" sz="2700" dirty="0" smtClean="0"/>
              <a:t>misal : lubang persegi atau sudut tajam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id-ID" sz="3600" dirty="0" smtClean="0"/>
              <a:t>Pertumbuhan Kerusakan Mikro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949280"/>
            <a:ext cx="8219256" cy="7920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d-ID" sz="2400" dirty="0" smtClean="0"/>
              <a:t>Gambar mikro yang menunjukkan pertumbuhan permukaan retakan lelah sebagai akibat beban lebih yang berulang </a:t>
            </a:r>
            <a:r>
              <a:rPr lang="id-ID" sz="2000" dirty="0" smtClean="0"/>
              <a:t>(Ewing &amp; Humfrey, 1903)</a:t>
            </a:r>
          </a:p>
        </p:txBody>
      </p:sp>
      <p:pic>
        <p:nvPicPr>
          <p:cNvPr id="4" name="Picture 3" descr="http://upload.wikimedia.org/wikipedia/commons/thumb/9/9d/Ewing_and_Humfrey_fatigue_cracks.JPG/220px-Ewing_and_Humfrey_fatigue_cracks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836712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Patah Lelah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5661248"/>
            <a:ext cx="6696744" cy="11967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d-ID" dirty="0" smtClean="0"/>
              <a:t>Patahan sebuah lengan engkol aluminium</a:t>
            </a:r>
          </a:p>
          <a:p>
            <a:pPr marL="0" indent="0">
              <a:buNone/>
            </a:pPr>
            <a:r>
              <a:rPr lang="id-ID" sz="3100" dirty="0" smtClean="0"/>
              <a:t>Daerah goresan gelap : pertumbuhan retak lambat</a:t>
            </a:r>
          </a:p>
          <a:p>
            <a:pPr marL="0" indent="0">
              <a:buNone/>
            </a:pPr>
            <a:r>
              <a:rPr lang="id-ID" sz="3100" dirty="0" smtClean="0"/>
              <a:t>Daerah berbutir terang : patahan tiba-tiba</a:t>
            </a:r>
          </a:p>
        </p:txBody>
      </p:sp>
      <p:pic>
        <p:nvPicPr>
          <p:cNvPr id="4" name="Picture 3" descr="http://upload.wikimedia.org/wikipedia/commons/thumb/9/96/Pedalarm_Bruch.jpg/220px-Pedalarm_Bruch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24744"/>
            <a:ext cx="612068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</TotalTime>
  <Words>683</Words>
  <Application>Microsoft Office PowerPoint</Application>
  <PresentationFormat>On-screen Show (4:3)</PresentationFormat>
  <Paragraphs>147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Fatique Testing (Pengujian Lelah)</vt:lpstr>
      <vt:lpstr>Fatique Testing (Pengujian Lelah)</vt:lpstr>
      <vt:lpstr>Beban Dinamis</vt:lpstr>
      <vt:lpstr>Macam Beban Dinamik</vt:lpstr>
      <vt:lpstr>Beban Dinamik Ganti</vt:lpstr>
      <vt:lpstr>Beban Dinamik Ulang</vt:lpstr>
      <vt:lpstr>Kelelahan Bahan</vt:lpstr>
      <vt:lpstr>Pertumbuhan Kerusakan Mikro</vt:lpstr>
      <vt:lpstr>Patah Lelah</vt:lpstr>
      <vt:lpstr>Patah Lelah</vt:lpstr>
      <vt:lpstr>Metoda Pengujian Lelah</vt:lpstr>
      <vt:lpstr>Hasil Pengujian Lelah</vt:lpstr>
      <vt:lpstr>Batas Lelah</vt:lpstr>
      <vt:lpstr>Diagram Smith beban tekuk kontinyu dari St. 70</vt:lpstr>
      <vt:lpstr>Faktor yg Mempengaruhi Umur Lelah</vt:lpstr>
      <vt:lpstr>Kesimpulan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 Load Testing (Pengujian Beban Dinamis)</dc:title>
  <dc:creator>Computer</dc:creator>
  <cp:lastModifiedBy>Computer</cp:lastModifiedBy>
  <cp:revision>70</cp:revision>
  <dcterms:created xsi:type="dcterms:W3CDTF">2011-10-25T02:59:51Z</dcterms:created>
  <dcterms:modified xsi:type="dcterms:W3CDTF">2011-11-29T11:58:29Z</dcterms:modified>
</cp:coreProperties>
</file>