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87255-707B-4592-A28E-E90AFAE19CCD}" type="datetimeFigureOut">
              <a:rPr lang="id-ID" smtClean="0"/>
              <a:pPr/>
              <a:t>21/10/2011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55891-D69A-428B-B99F-83DE9CC51BD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1.jpe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219200" y="533400"/>
            <a:ext cx="6400800" cy="533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CECFF"/>
                </a:solidFill>
                <a:effectLst>
                  <a:outerShdw dist="563972" dir="14049741" sx="125000" sy="125000" algn="tl" rotWithShape="0">
                    <a:srgbClr val="C7DFD3"/>
                  </a:outerShdw>
                </a:effectLst>
                <a:latin typeface="Times New Roman"/>
                <a:cs typeface="Times New Roman"/>
              </a:rPr>
              <a:t>impact test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05740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en-US" sz="54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Impact Test</a:t>
            </a:r>
            <a:br>
              <a:rPr lang="en-US" sz="54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en-US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 uji pukulan takik 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3886200"/>
            <a:ext cx="1981200" cy="533400"/>
          </a:xfrm>
        </p:spPr>
        <p:txBody>
          <a:bodyPr/>
          <a:lstStyle/>
          <a:p>
            <a:r>
              <a:rPr lang="en-US" sz="2400">
                <a:solidFill>
                  <a:srgbClr val="3366FF"/>
                </a:solidFill>
                <a:latin typeface="Tahoma" pitchFamily="34" charset="0"/>
              </a:rPr>
              <a:t>Putaran 2</a:t>
            </a:r>
            <a:endParaRPr lang="en-GB" sz="2400">
              <a:solidFill>
                <a:srgbClr val="3366FF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75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25"/>
                            </p:stCondLst>
                            <p:childTnLst>
                              <p:par>
                                <p:cTn id="1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0" grpId="0" build="p" autoUpdateAnimBg="0" advAuto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pPr algn="l"/>
            <a:r>
              <a:rPr lang="en-US" sz="40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Perhitungan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4038600"/>
            <a:ext cx="4114800" cy="2667000"/>
          </a:xfrm>
        </p:spPr>
        <p:txBody>
          <a:bodyPr/>
          <a:lstStyle/>
          <a:p>
            <a:pPr marL="387350" indent="-387350">
              <a:buFontTx/>
              <a:buNone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Keterangan :</a:t>
            </a:r>
          </a:p>
          <a:p>
            <a:pPr marL="387350" indent="-387350">
              <a:buFontTx/>
              <a:buNone/>
            </a:pPr>
            <a:endParaRPr lang="en-US" sz="800">
              <a:solidFill>
                <a:srgbClr val="333300"/>
              </a:solidFill>
              <a:latin typeface="Arial" charset="0"/>
            </a:endParaRPr>
          </a:p>
          <a:p>
            <a:pPr marL="387350" indent="-387350">
              <a:buFontTx/>
              <a:buNone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h 	= tinggi pemukul ( m )</a:t>
            </a:r>
          </a:p>
          <a:p>
            <a:pPr marL="387350" indent="-387350">
              <a:buFontTx/>
              <a:buNone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r 	= jari-jari pemukul ( m )</a:t>
            </a:r>
          </a:p>
          <a:p>
            <a:pPr marL="387350" indent="-387350">
              <a:buFont typeface="Symbol" pitchFamily="18" charset="2"/>
              <a:buChar char="a"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= sudut pemukul (  </a:t>
            </a:r>
            <a:r>
              <a:rPr lang="en-GB" sz="2200">
                <a:solidFill>
                  <a:srgbClr val="333300"/>
                </a:solidFill>
                <a:latin typeface="Arial" charset="0"/>
                <a:cs typeface="Times New Roman" charset="0"/>
              </a:rPr>
              <a:t>°</a:t>
            </a:r>
            <a:r>
              <a:rPr lang="en-GB" sz="2200">
                <a:solidFill>
                  <a:srgbClr val="333300"/>
                </a:solidFill>
                <a:latin typeface="Arial" charset="0"/>
              </a:rPr>
              <a:t> </a:t>
            </a:r>
            <a:r>
              <a:rPr lang="en-US" sz="2200">
                <a:solidFill>
                  <a:srgbClr val="333300"/>
                </a:solidFill>
                <a:latin typeface="Arial" charset="0"/>
              </a:rPr>
              <a:t>)</a:t>
            </a:r>
          </a:p>
          <a:p>
            <a:pPr marL="387350" indent="-387350">
              <a:buFont typeface="Symbol" pitchFamily="18" charset="2"/>
              <a:buNone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v 	= kecepatan ( m/s )</a:t>
            </a:r>
          </a:p>
          <a:p>
            <a:pPr marL="387350" indent="-387350">
              <a:buFont typeface="Symbol" pitchFamily="18" charset="2"/>
              <a:buNone/>
            </a:pPr>
            <a:r>
              <a:rPr lang="en-US" sz="2200">
                <a:solidFill>
                  <a:srgbClr val="333300"/>
                </a:solidFill>
                <a:latin typeface="Arial" charset="0"/>
              </a:rPr>
              <a:t>g 	= percepatan gavitasi (m/s</a:t>
            </a:r>
            <a:r>
              <a:rPr lang="en-US" sz="2200" baseline="30000">
                <a:solidFill>
                  <a:srgbClr val="333300"/>
                </a:solidFill>
                <a:latin typeface="Arial" charset="0"/>
              </a:rPr>
              <a:t>2 </a:t>
            </a:r>
            <a:r>
              <a:rPr lang="en-US" sz="2200">
                <a:solidFill>
                  <a:srgbClr val="333300"/>
                </a:solidFill>
                <a:latin typeface="Arial" charset="0"/>
              </a:rPr>
              <a:t>)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762000" y="1143000"/>
            <a:ext cx="245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Tinggi Pemukul :</a:t>
            </a:r>
            <a:endParaRPr lang="en-GB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791200" y="919163"/>
            <a:ext cx="3048000" cy="5286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 = r – r . cos </a:t>
            </a:r>
            <a:r>
              <a:rPr lang="en-US" sz="2800" b="1">
                <a:solidFill>
                  <a:srgbClr val="336600"/>
                </a:solidFill>
                <a:latin typeface="Symbol" pitchFamily="18" charset="2"/>
              </a:rPr>
              <a:t>a</a:t>
            </a:r>
            <a:endParaRPr lang="en-GB" sz="2800" b="1">
              <a:solidFill>
                <a:srgbClr val="336600"/>
              </a:solidFill>
              <a:latin typeface="Symbol" pitchFamily="18" charset="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762000" y="1828800"/>
            <a:ext cx="294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Kecepatan Pukulan :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791200" y="1676400"/>
            <a:ext cx="3048000" cy="5286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336600"/>
                </a:solidFill>
              </a:rPr>
              <a:t>v = </a:t>
            </a:r>
            <a:r>
              <a:rPr lang="en-GB" sz="2800" b="1">
                <a:solidFill>
                  <a:srgbClr val="336600"/>
                </a:solidFill>
                <a:cs typeface="Arial" charset="0"/>
              </a:rPr>
              <a:t>√ ( 2.g.</a:t>
            </a:r>
            <a:r>
              <a:rPr lang="en-US" sz="2800" b="1">
                <a:solidFill>
                  <a:srgbClr val="336600"/>
                </a:solidFill>
                <a:cs typeface="Arial" charset="0"/>
              </a:rPr>
              <a:t>H</a:t>
            </a:r>
            <a:r>
              <a:rPr lang="en-GB" sz="2800" b="1">
                <a:solidFill>
                  <a:srgbClr val="336600"/>
                </a:solidFill>
                <a:cs typeface="Arial" charset="0"/>
              </a:rPr>
              <a:t> )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762000" y="2514600"/>
            <a:ext cx="2239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Tenaga Patah :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791200" y="2438400"/>
            <a:ext cx="3048000" cy="5286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336600"/>
                </a:solidFill>
              </a:rPr>
              <a:t>A </a:t>
            </a:r>
            <a:r>
              <a:rPr lang="en-US" sz="2800" b="1" baseline="-10000">
                <a:solidFill>
                  <a:srgbClr val="336600"/>
                </a:solidFill>
              </a:rPr>
              <a:t>v</a:t>
            </a:r>
            <a:r>
              <a:rPr lang="en-US" sz="2800" b="1">
                <a:solidFill>
                  <a:srgbClr val="336600"/>
                </a:solidFill>
              </a:rPr>
              <a:t> = G ( H – h )</a:t>
            </a:r>
            <a:endParaRPr lang="en-GB" sz="2800" b="1">
              <a:solidFill>
                <a:srgbClr val="336600"/>
              </a:solidFill>
              <a:cs typeface="Arial" charset="0"/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762000" y="32004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7350" indent="-387350">
              <a:spcBef>
                <a:spcPct val="20000"/>
              </a:spcBef>
            </a:pPr>
            <a:r>
              <a:rPr lang="en-US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Tng Patah per Luas Penampang :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5791200" y="3200400"/>
            <a:ext cx="3048000" cy="5286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336600"/>
                </a:solidFill>
              </a:rPr>
              <a:t>A </a:t>
            </a:r>
            <a:r>
              <a:rPr lang="en-US" sz="2800" b="1" baseline="-10000">
                <a:solidFill>
                  <a:srgbClr val="336600"/>
                </a:solidFill>
              </a:rPr>
              <a:t>k</a:t>
            </a:r>
            <a:r>
              <a:rPr lang="en-US" sz="2800" b="1">
                <a:solidFill>
                  <a:srgbClr val="336600"/>
                </a:solidFill>
              </a:rPr>
              <a:t> = A </a:t>
            </a:r>
            <a:r>
              <a:rPr lang="en-US" sz="2800" b="1" baseline="-10000">
                <a:solidFill>
                  <a:srgbClr val="336600"/>
                </a:solidFill>
              </a:rPr>
              <a:t>v</a:t>
            </a:r>
            <a:r>
              <a:rPr lang="en-US" sz="2800" b="1">
                <a:solidFill>
                  <a:srgbClr val="336600"/>
                </a:solidFill>
              </a:rPr>
              <a:t> / A </a:t>
            </a:r>
            <a:r>
              <a:rPr lang="en-US" sz="2800" b="1" baseline="-10000">
                <a:solidFill>
                  <a:srgbClr val="336600"/>
                </a:solidFill>
              </a:rPr>
              <a:t>o</a:t>
            </a:r>
            <a:r>
              <a:rPr lang="en-US" sz="2800" b="1">
                <a:solidFill>
                  <a:srgbClr val="336600"/>
                </a:solidFill>
              </a:rPr>
              <a:t> </a:t>
            </a:r>
            <a:endParaRPr lang="en-GB" sz="2800" b="1">
              <a:solidFill>
                <a:srgbClr val="336600"/>
              </a:solidFill>
            </a:endParaRPr>
          </a:p>
        </p:txBody>
      </p:sp>
      <p:sp>
        <p:nvSpPr>
          <p:cNvPr id="15394" name="Rectangle 34"/>
          <p:cNvSpPr>
            <a:spLocks noChangeArrowheads="1"/>
          </p:cNvSpPr>
          <p:nvPr/>
        </p:nvSpPr>
        <p:spPr bwMode="auto">
          <a:xfrm>
            <a:off x="4876800" y="4487863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Font typeface="Symbol" pitchFamily="18" charset="2"/>
              <a:buNone/>
            </a:pPr>
            <a:r>
              <a:rPr lang="en-US" sz="2200">
                <a:solidFill>
                  <a:srgbClr val="333300"/>
                </a:solidFill>
              </a:rPr>
              <a:t>A </a:t>
            </a:r>
            <a:r>
              <a:rPr lang="en-US" sz="2200" baseline="-10000">
                <a:solidFill>
                  <a:srgbClr val="333300"/>
                </a:solidFill>
              </a:rPr>
              <a:t>v</a:t>
            </a:r>
            <a:r>
              <a:rPr lang="en-US" sz="2200">
                <a:solidFill>
                  <a:srgbClr val="333300"/>
                </a:solidFill>
              </a:rPr>
              <a:t>	= tenaga patah ( N.m = J )</a:t>
            </a:r>
          </a:p>
          <a:p>
            <a:pPr marL="387350" indent="-387350">
              <a:spcBef>
                <a:spcPct val="20000"/>
              </a:spcBef>
            </a:pPr>
            <a:r>
              <a:rPr lang="en-US" sz="2200">
                <a:solidFill>
                  <a:srgbClr val="333300"/>
                </a:solidFill>
              </a:rPr>
              <a:t>G 	= massa pemukul ( kg )</a:t>
            </a:r>
          </a:p>
          <a:p>
            <a:pPr marL="387350" indent="-387350">
              <a:spcBef>
                <a:spcPct val="20000"/>
              </a:spcBef>
              <a:buFont typeface="Symbol" pitchFamily="18" charset="2"/>
              <a:buNone/>
            </a:pPr>
            <a:r>
              <a:rPr lang="en-US" sz="2200">
                <a:solidFill>
                  <a:srgbClr val="333300"/>
                </a:solidFill>
              </a:rPr>
              <a:t>A </a:t>
            </a:r>
            <a:r>
              <a:rPr lang="en-US" sz="2200" baseline="-10000">
                <a:solidFill>
                  <a:srgbClr val="333300"/>
                </a:solidFill>
              </a:rPr>
              <a:t>k</a:t>
            </a:r>
            <a:r>
              <a:rPr lang="en-US" sz="2200">
                <a:solidFill>
                  <a:srgbClr val="333300"/>
                </a:solidFill>
              </a:rPr>
              <a:t>= tenaga/sat. luas ( J/ mm</a:t>
            </a:r>
            <a:r>
              <a:rPr lang="en-US" sz="2200" baseline="30000">
                <a:solidFill>
                  <a:srgbClr val="333300"/>
                </a:solidFill>
              </a:rPr>
              <a:t>2 </a:t>
            </a:r>
            <a:r>
              <a:rPr lang="en-US" sz="2200">
                <a:solidFill>
                  <a:srgbClr val="333300"/>
                </a:solidFill>
              </a:rPr>
              <a:t>)</a:t>
            </a:r>
          </a:p>
          <a:p>
            <a:pPr marL="387350" indent="-387350">
              <a:spcBef>
                <a:spcPct val="20000"/>
              </a:spcBef>
              <a:buFont typeface="Symbol" pitchFamily="18" charset="2"/>
              <a:buNone/>
            </a:pPr>
            <a:r>
              <a:rPr lang="en-US" sz="2200">
                <a:solidFill>
                  <a:srgbClr val="333300"/>
                </a:solidFill>
              </a:rPr>
              <a:t>A </a:t>
            </a:r>
            <a:r>
              <a:rPr lang="en-US" sz="2200" baseline="-10000">
                <a:solidFill>
                  <a:srgbClr val="333300"/>
                </a:solidFill>
              </a:rPr>
              <a:t>0</a:t>
            </a:r>
            <a:r>
              <a:rPr lang="en-US" sz="2200">
                <a:solidFill>
                  <a:srgbClr val="333300"/>
                </a:solidFill>
              </a:rPr>
              <a:t>= luas penampang ( mm</a:t>
            </a:r>
            <a:r>
              <a:rPr lang="en-US" sz="2200" baseline="30000">
                <a:solidFill>
                  <a:srgbClr val="333300"/>
                </a:solidFill>
              </a:rPr>
              <a:t>2 </a:t>
            </a:r>
            <a:r>
              <a:rPr lang="en-US" sz="2200">
                <a:solidFill>
                  <a:srgbClr val="3333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75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75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75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75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75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75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75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75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5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5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5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build="p" bldLvl="2" autoUpdateAnimBg="0"/>
      <p:bldP spid="15375" grpId="0" autoUpdateAnimBg="0"/>
      <p:bldP spid="15376" grpId="0" animBg="1" autoUpdateAnimBg="0"/>
      <p:bldP spid="15377" grpId="0" autoUpdateAnimBg="0"/>
      <p:bldP spid="15378" grpId="0" animBg="1" autoUpdateAnimBg="0"/>
      <p:bldP spid="15380" grpId="0" autoUpdateAnimBg="0"/>
      <p:bldP spid="15381" grpId="0" animBg="1" autoUpdateAnimBg="0"/>
      <p:bldP spid="15382" grpId="0" autoUpdateAnimBg="0"/>
      <p:bldP spid="15383" grpId="0" animBg="1" autoUpdateAnimBg="0"/>
      <p:bldP spid="15394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Bahan Uji Metode Izod</a:t>
            </a:r>
            <a:b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(</a:t>
            </a:r>
            <a:r>
              <a:rPr lang="en-US" sz="32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Standarisasi</a:t>
            </a:r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)</a:t>
            </a:r>
          </a:p>
        </p:txBody>
      </p:sp>
      <p:pic>
        <p:nvPicPr>
          <p:cNvPr id="24580" name="Picture 4" descr="D:\ILMU BAHAN\Kuliah IB\SM I\Putaran 1\Speci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085975"/>
            <a:ext cx="5867400" cy="3446463"/>
          </a:xfrm>
          <a:prstGeom prst="rect">
            <a:avLst/>
          </a:prstGeom>
          <a:noFill/>
        </p:spPr>
      </p:pic>
      <p:cxnSp>
        <p:nvCxnSpPr>
          <p:cNvPr id="24584" name="AutoShape 8"/>
          <p:cNvCxnSpPr>
            <a:cxnSpLocks noChangeShapeType="1"/>
          </p:cNvCxnSpPr>
          <p:nvPr/>
        </p:nvCxnSpPr>
        <p:spPr bwMode="auto">
          <a:xfrm>
            <a:off x="3733800" y="4724400"/>
            <a:ext cx="0" cy="762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590" name="AutoShape 14"/>
          <p:cNvCxnSpPr>
            <a:cxnSpLocks noChangeShapeType="1"/>
          </p:cNvCxnSpPr>
          <p:nvPr/>
        </p:nvCxnSpPr>
        <p:spPr bwMode="auto">
          <a:xfrm>
            <a:off x="2362200" y="4724400"/>
            <a:ext cx="0" cy="762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592" name="AutoShape 16"/>
          <p:cNvCxnSpPr>
            <a:cxnSpLocks noChangeShapeType="1"/>
          </p:cNvCxnSpPr>
          <p:nvPr/>
        </p:nvCxnSpPr>
        <p:spPr bwMode="auto">
          <a:xfrm>
            <a:off x="5867400" y="4724400"/>
            <a:ext cx="0" cy="762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593" name="AutoShape 17"/>
          <p:cNvCxnSpPr>
            <a:cxnSpLocks noChangeShapeType="1"/>
          </p:cNvCxnSpPr>
          <p:nvPr/>
        </p:nvCxnSpPr>
        <p:spPr bwMode="auto">
          <a:xfrm>
            <a:off x="2362200" y="5257800"/>
            <a:ext cx="13716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cxnSp>
        <p:nvCxnSpPr>
          <p:cNvPr id="24594" name="AutoShape 18"/>
          <p:cNvCxnSpPr>
            <a:cxnSpLocks noChangeShapeType="1"/>
          </p:cNvCxnSpPr>
          <p:nvPr/>
        </p:nvCxnSpPr>
        <p:spPr bwMode="auto">
          <a:xfrm>
            <a:off x="3733800" y="5256213"/>
            <a:ext cx="2133600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4572000" y="4953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47</a:t>
            </a:r>
            <a:endParaRPr lang="en-GB" sz="1400" b="1"/>
          </a:p>
        </p:txBody>
      </p:sp>
      <p:cxnSp>
        <p:nvCxnSpPr>
          <p:cNvPr id="24597" name="AutoShape 21"/>
          <p:cNvCxnSpPr>
            <a:cxnSpLocks noChangeShapeType="1"/>
          </p:cNvCxnSpPr>
          <p:nvPr/>
        </p:nvCxnSpPr>
        <p:spPr bwMode="auto">
          <a:xfrm>
            <a:off x="6400800" y="4724400"/>
            <a:ext cx="0" cy="762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598" name="AutoShape 22"/>
          <p:cNvCxnSpPr>
            <a:cxnSpLocks noChangeShapeType="1"/>
          </p:cNvCxnSpPr>
          <p:nvPr/>
        </p:nvCxnSpPr>
        <p:spPr bwMode="auto">
          <a:xfrm>
            <a:off x="6934200" y="4724400"/>
            <a:ext cx="0" cy="762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599" name="AutoShape 23"/>
          <p:cNvCxnSpPr>
            <a:cxnSpLocks noChangeShapeType="1"/>
          </p:cNvCxnSpPr>
          <p:nvPr/>
        </p:nvCxnSpPr>
        <p:spPr bwMode="auto">
          <a:xfrm>
            <a:off x="6400800" y="5257800"/>
            <a:ext cx="533400" cy="15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6324600" y="4953000"/>
            <a:ext cx="685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400" b="1"/>
              <a:t>11,4</a:t>
            </a:r>
          </a:p>
          <a:p>
            <a:pPr algn="ctr"/>
            <a:endParaRPr lang="en-US" sz="800" b="1"/>
          </a:p>
          <a:p>
            <a:pPr algn="ctr"/>
            <a:r>
              <a:rPr lang="en-US" sz="1400" b="1"/>
              <a:t>(dia.)</a:t>
            </a:r>
            <a:endParaRPr lang="en-GB" sz="1400" b="1"/>
          </a:p>
        </p:txBody>
      </p:sp>
      <p:cxnSp>
        <p:nvCxnSpPr>
          <p:cNvPr id="24601" name="AutoShape 25"/>
          <p:cNvCxnSpPr>
            <a:cxnSpLocks noChangeShapeType="1"/>
          </p:cNvCxnSpPr>
          <p:nvPr/>
        </p:nvCxnSpPr>
        <p:spPr bwMode="auto">
          <a:xfrm>
            <a:off x="6399213" y="3124200"/>
            <a:ext cx="1587" cy="685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02" name="AutoShape 26"/>
          <p:cNvCxnSpPr>
            <a:cxnSpLocks noChangeShapeType="1"/>
          </p:cNvCxnSpPr>
          <p:nvPr/>
        </p:nvCxnSpPr>
        <p:spPr bwMode="auto">
          <a:xfrm>
            <a:off x="6932613" y="3124200"/>
            <a:ext cx="1587" cy="685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03" name="AutoShape 27"/>
          <p:cNvCxnSpPr>
            <a:cxnSpLocks noChangeShapeType="1"/>
          </p:cNvCxnSpPr>
          <p:nvPr/>
        </p:nvCxnSpPr>
        <p:spPr bwMode="auto">
          <a:xfrm>
            <a:off x="6400800" y="3579813"/>
            <a:ext cx="533400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77000" y="32766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10</a:t>
            </a:r>
            <a:endParaRPr lang="en-GB" sz="1400" b="1"/>
          </a:p>
        </p:txBody>
      </p:sp>
      <p:cxnSp>
        <p:nvCxnSpPr>
          <p:cNvPr id="24605" name="AutoShape 29"/>
          <p:cNvCxnSpPr>
            <a:cxnSpLocks noChangeShapeType="1"/>
          </p:cNvCxnSpPr>
          <p:nvPr/>
        </p:nvCxnSpPr>
        <p:spPr bwMode="auto">
          <a:xfrm>
            <a:off x="3733800" y="4343400"/>
            <a:ext cx="990600" cy="15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06" name="AutoShape 30"/>
          <p:cNvCxnSpPr>
            <a:cxnSpLocks noChangeShapeType="1"/>
          </p:cNvCxnSpPr>
          <p:nvPr/>
        </p:nvCxnSpPr>
        <p:spPr bwMode="auto">
          <a:xfrm>
            <a:off x="4419600" y="4343400"/>
            <a:ext cx="0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4495800" y="4419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8,1</a:t>
            </a:r>
            <a:endParaRPr lang="en-GB" sz="1400" b="1"/>
          </a:p>
        </p:txBody>
      </p:sp>
      <p:sp>
        <p:nvSpPr>
          <p:cNvPr id="24608" name="Text Box 32"/>
          <p:cNvSpPr txBox="1">
            <a:spLocks noChangeArrowheads="1"/>
          </p:cNvSpPr>
          <p:nvPr/>
        </p:nvSpPr>
        <p:spPr bwMode="auto">
          <a:xfrm>
            <a:off x="4495800" y="39624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3,3</a:t>
            </a:r>
            <a:endParaRPr lang="en-GB" sz="1400" b="1"/>
          </a:p>
        </p:txBody>
      </p:sp>
      <p:cxnSp>
        <p:nvCxnSpPr>
          <p:cNvPr id="24609" name="AutoShape 33"/>
          <p:cNvCxnSpPr>
            <a:cxnSpLocks noChangeShapeType="1"/>
          </p:cNvCxnSpPr>
          <p:nvPr/>
        </p:nvCxnSpPr>
        <p:spPr bwMode="auto">
          <a:xfrm>
            <a:off x="4419600" y="3886200"/>
            <a:ext cx="1588" cy="304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24610" name="AutoShape 34"/>
          <p:cNvCxnSpPr>
            <a:cxnSpLocks noChangeShapeType="1"/>
          </p:cNvCxnSpPr>
          <p:nvPr/>
        </p:nvCxnSpPr>
        <p:spPr bwMode="auto">
          <a:xfrm>
            <a:off x="3429000" y="3886200"/>
            <a:ext cx="228600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11" name="AutoShape 35"/>
          <p:cNvCxnSpPr>
            <a:cxnSpLocks noChangeShapeType="1"/>
          </p:cNvCxnSpPr>
          <p:nvPr/>
        </p:nvCxnSpPr>
        <p:spPr bwMode="auto">
          <a:xfrm flipH="1">
            <a:off x="3810000" y="3886200"/>
            <a:ext cx="228600" cy="304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3505200" y="38100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45’</a:t>
            </a:r>
            <a:endParaRPr lang="en-GB" sz="1400" b="1"/>
          </a:p>
        </p:txBody>
      </p:sp>
      <p:cxnSp>
        <p:nvCxnSpPr>
          <p:cNvPr id="24613" name="AutoShape 37"/>
          <p:cNvCxnSpPr>
            <a:cxnSpLocks noChangeShapeType="1"/>
          </p:cNvCxnSpPr>
          <p:nvPr/>
        </p:nvCxnSpPr>
        <p:spPr bwMode="auto">
          <a:xfrm>
            <a:off x="3352800" y="2209800"/>
            <a:ext cx="228600" cy="3810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14" name="AutoShape 38"/>
          <p:cNvCxnSpPr>
            <a:cxnSpLocks noChangeShapeType="1"/>
          </p:cNvCxnSpPr>
          <p:nvPr/>
        </p:nvCxnSpPr>
        <p:spPr bwMode="auto">
          <a:xfrm flipH="1">
            <a:off x="3810000" y="2209800"/>
            <a:ext cx="228600" cy="304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4615" name="Text Box 39"/>
          <p:cNvSpPr txBox="1">
            <a:spLocks noChangeArrowheads="1"/>
          </p:cNvSpPr>
          <p:nvPr/>
        </p:nvSpPr>
        <p:spPr bwMode="auto">
          <a:xfrm>
            <a:off x="3505200" y="2133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45’</a:t>
            </a:r>
            <a:endParaRPr lang="en-GB" sz="1400" b="1"/>
          </a:p>
        </p:txBody>
      </p:sp>
      <p:cxnSp>
        <p:nvCxnSpPr>
          <p:cNvPr id="24616" name="AutoShape 40"/>
          <p:cNvCxnSpPr>
            <a:cxnSpLocks noChangeShapeType="1"/>
          </p:cNvCxnSpPr>
          <p:nvPr/>
        </p:nvCxnSpPr>
        <p:spPr bwMode="auto">
          <a:xfrm>
            <a:off x="7010400" y="3048000"/>
            <a:ext cx="5334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17" name="AutoShape 41"/>
          <p:cNvCxnSpPr>
            <a:cxnSpLocks noChangeShapeType="1"/>
          </p:cNvCxnSpPr>
          <p:nvPr/>
        </p:nvCxnSpPr>
        <p:spPr bwMode="auto">
          <a:xfrm>
            <a:off x="7010400" y="2514600"/>
            <a:ext cx="5334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618" name="AutoShape 42"/>
          <p:cNvCxnSpPr>
            <a:cxnSpLocks noChangeShapeType="1"/>
          </p:cNvCxnSpPr>
          <p:nvPr/>
        </p:nvCxnSpPr>
        <p:spPr bwMode="auto">
          <a:xfrm>
            <a:off x="7237413" y="2514600"/>
            <a:ext cx="1587" cy="533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24619" name="Text Box 43"/>
          <p:cNvSpPr txBox="1">
            <a:spLocks noChangeArrowheads="1"/>
          </p:cNvSpPr>
          <p:nvPr/>
        </p:nvSpPr>
        <p:spPr bwMode="auto">
          <a:xfrm>
            <a:off x="7239000" y="2667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10</a:t>
            </a:r>
            <a:endParaRPr lang="en-GB" sz="1400" b="1"/>
          </a:p>
        </p:txBody>
      </p:sp>
      <p:cxnSp>
        <p:nvCxnSpPr>
          <p:cNvPr id="24620" name="AutoShape 44"/>
          <p:cNvCxnSpPr>
            <a:cxnSpLocks noChangeShapeType="1"/>
          </p:cNvCxnSpPr>
          <p:nvPr/>
        </p:nvCxnSpPr>
        <p:spPr bwMode="auto">
          <a:xfrm>
            <a:off x="3733800" y="2665413"/>
            <a:ext cx="990600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4495800" y="2286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2</a:t>
            </a:r>
            <a:endParaRPr lang="en-GB" sz="1400" b="1"/>
          </a:p>
        </p:txBody>
      </p:sp>
      <p:cxnSp>
        <p:nvCxnSpPr>
          <p:cNvPr id="24622" name="AutoShape 46"/>
          <p:cNvCxnSpPr>
            <a:cxnSpLocks noChangeShapeType="1"/>
          </p:cNvCxnSpPr>
          <p:nvPr/>
        </p:nvCxnSpPr>
        <p:spPr bwMode="auto">
          <a:xfrm>
            <a:off x="4418013" y="2209800"/>
            <a:ext cx="1587" cy="304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  <a:effectLst/>
        </p:spPr>
      </p:cxnSp>
      <p:cxnSp>
        <p:nvCxnSpPr>
          <p:cNvPr id="24623" name="AutoShape 47"/>
          <p:cNvCxnSpPr>
            <a:cxnSpLocks noChangeShapeType="1"/>
          </p:cNvCxnSpPr>
          <p:nvPr/>
        </p:nvCxnSpPr>
        <p:spPr bwMode="auto">
          <a:xfrm>
            <a:off x="4419600" y="2667000"/>
            <a:ext cx="1588" cy="304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/>
          </a:ln>
          <a:effectLst/>
        </p:spPr>
      </p:cxn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2971800" y="4953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28</a:t>
            </a:r>
            <a:endParaRPr lang="en-GB" sz="1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Proses Pengujian Izod</a:t>
            </a:r>
          </a:p>
        </p:txBody>
      </p:sp>
      <p:pic>
        <p:nvPicPr>
          <p:cNvPr id="22532" name="Picture 4" descr="D:\ILMU BAHAN\Kuliah IB\SM I\Putaran 1\Izod.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295400"/>
            <a:ext cx="5410200" cy="4529138"/>
          </a:xfrm>
          <a:prstGeom prst="rect">
            <a:avLst/>
          </a:prstGeom>
          <a:noFill/>
        </p:spPr>
      </p:pic>
      <p:cxnSp>
        <p:nvCxnSpPr>
          <p:cNvPr id="22533" name="AutoShape 5"/>
          <p:cNvCxnSpPr>
            <a:cxnSpLocks noChangeShapeType="1"/>
          </p:cNvCxnSpPr>
          <p:nvPr/>
        </p:nvCxnSpPr>
        <p:spPr bwMode="auto">
          <a:xfrm>
            <a:off x="3276600" y="3505200"/>
            <a:ext cx="0" cy="1828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cxnSp>
        <p:nvCxnSpPr>
          <p:cNvPr id="22534" name="AutoShape 6"/>
          <p:cNvCxnSpPr>
            <a:cxnSpLocks noChangeShapeType="1"/>
          </p:cNvCxnSpPr>
          <p:nvPr/>
        </p:nvCxnSpPr>
        <p:spPr bwMode="auto">
          <a:xfrm>
            <a:off x="3048000" y="5334000"/>
            <a:ext cx="838200" cy="15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743200" y="44958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47</a:t>
            </a:r>
            <a:endParaRPr lang="en-GB" sz="1400" b="1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286000" y="23622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28</a:t>
            </a:r>
            <a:endParaRPr lang="en-GB" sz="1400" b="1"/>
          </a:p>
        </p:txBody>
      </p:sp>
      <p:cxnSp>
        <p:nvCxnSpPr>
          <p:cNvPr id="22537" name="AutoShape 9"/>
          <p:cNvCxnSpPr>
            <a:cxnSpLocks noChangeShapeType="1"/>
          </p:cNvCxnSpPr>
          <p:nvPr/>
        </p:nvCxnSpPr>
        <p:spPr bwMode="auto">
          <a:xfrm>
            <a:off x="2667000" y="1676400"/>
            <a:ext cx="0" cy="1752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cxnSp>
        <p:nvCxnSpPr>
          <p:cNvPr id="22538" name="AutoShape 10"/>
          <p:cNvCxnSpPr>
            <a:cxnSpLocks noChangeShapeType="1"/>
          </p:cNvCxnSpPr>
          <p:nvPr/>
        </p:nvCxnSpPr>
        <p:spPr bwMode="auto">
          <a:xfrm>
            <a:off x="3124200" y="1979613"/>
            <a:ext cx="838200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895600" y="2667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/>
              <a:t>22</a:t>
            </a:r>
            <a:endParaRPr lang="en-GB" sz="1400" b="1"/>
          </a:p>
        </p:txBody>
      </p:sp>
      <p:cxnSp>
        <p:nvCxnSpPr>
          <p:cNvPr id="22540" name="AutoShape 12"/>
          <p:cNvCxnSpPr>
            <a:cxnSpLocks noChangeShapeType="1"/>
          </p:cNvCxnSpPr>
          <p:nvPr/>
        </p:nvCxnSpPr>
        <p:spPr bwMode="auto">
          <a:xfrm>
            <a:off x="3276600" y="1981200"/>
            <a:ext cx="0" cy="14478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</p:cxnSp>
      <p:cxnSp>
        <p:nvCxnSpPr>
          <p:cNvPr id="22541" name="AutoShape 13"/>
          <p:cNvCxnSpPr>
            <a:cxnSpLocks noChangeShapeType="1"/>
          </p:cNvCxnSpPr>
          <p:nvPr/>
        </p:nvCxnSpPr>
        <p:spPr bwMode="auto">
          <a:xfrm>
            <a:off x="2438400" y="1676400"/>
            <a:ext cx="1447800" cy="15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542" name="AutoShape 14"/>
          <p:cNvCxnSpPr>
            <a:cxnSpLocks noChangeShapeType="1"/>
          </p:cNvCxnSpPr>
          <p:nvPr/>
        </p:nvCxnSpPr>
        <p:spPr bwMode="auto">
          <a:xfrm>
            <a:off x="2438400" y="3427413"/>
            <a:ext cx="838200" cy="15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543" name="AutoShape 15"/>
          <p:cNvCxnSpPr>
            <a:cxnSpLocks noChangeShapeType="1"/>
          </p:cNvCxnSpPr>
          <p:nvPr/>
        </p:nvCxnSpPr>
        <p:spPr bwMode="auto">
          <a:xfrm>
            <a:off x="4648200" y="1981200"/>
            <a:ext cx="83820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/>
          </a:ln>
          <a:effectLst/>
        </p:spPr>
      </p:cxn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5562600" y="1419225"/>
            <a:ext cx="1665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pemukul</a:t>
            </a:r>
          </a:p>
          <a:p>
            <a:r>
              <a:rPr lang="en-US" sz="2000"/>
              <a:t>menghantam</a:t>
            </a:r>
          </a:p>
          <a:p>
            <a:r>
              <a:rPr lang="en-US" sz="2000"/>
              <a:t>di sini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33400"/>
            <a:ext cx="7620000" cy="533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>
                <a:solidFill>
                  <a:srgbClr val="6600FF"/>
                </a:solidFill>
                <a:latin typeface="Tahoma" pitchFamily="34" charset="0"/>
              </a:rPr>
              <a:t>Macam Patahan 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543800" cy="50292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800">
                <a:solidFill>
                  <a:srgbClr val="3333FF"/>
                </a:solidFill>
                <a:latin typeface="Arial" charset="0"/>
              </a:rPr>
              <a:t>Patahan getas 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solidFill>
                  <a:srgbClr val="3333FF"/>
                </a:solidFill>
                <a:latin typeface="Arial" charset="0"/>
              </a:rPr>
              <a:t>	</a:t>
            </a:r>
            <a:r>
              <a:rPr lang="en-US" sz="2400">
                <a:latin typeface="Arial" charset="0"/>
              </a:rPr>
              <a:t>Patahan yang tejadi pada bahan yang getas.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	misal : besi tuang</a:t>
            </a:r>
          </a:p>
          <a:p>
            <a:pPr marL="1200150" lvl="1" indent="-533400">
              <a:lnSpc>
                <a:spcPct val="90000"/>
              </a:lnSpc>
              <a:buFontTx/>
              <a:buNone/>
            </a:pPr>
            <a:endParaRPr lang="en-US" sz="1400">
              <a:latin typeface="Arial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 startAt="2"/>
            </a:pPr>
            <a:r>
              <a:rPr lang="en-US" sz="2800">
                <a:solidFill>
                  <a:srgbClr val="3333FF"/>
                </a:solidFill>
                <a:latin typeface="Arial" charset="0"/>
              </a:rPr>
              <a:t>Patahan liat 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solidFill>
                  <a:srgbClr val="3333FF"/>
                </a:solidFill>
                <a:latin typeface="Arial" charset="0"/>
              </a:rPr>
              <a:t>	</a:t>
            </a:r>
            <a:r>
              <a:rPr lang="en-US" sz="2400">
                <a:latin typeface="Arial" charset="0"/>
              </a:rPr>
              <a:t>Patahan yang terjadi pada bahan yang lunak.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	misal : baja lunak, tembaga dsb</a:t>
            </a:r>
          </a:p>
          <a:p>
            <a:pPr marL="1200150" lvl="1" indent="-533400">
              <a:lnSpc>
                <a:spcPct val="90000"/>
              </a:lnSpc>
              <a:buFontTx/>
              <a:buNone/>
            </a:pPr>
            <a:endParaRPr lang="en-US" sz="1400">
              <a:latin typeface="Arial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 startAt="3"/>
            </a:pPr>
            <a:r>
              <a:rPr lang="en-US" sz="2800">
                <a:solidFill>
                  <a:srgbClr val="3333FF"/>
                </a:solidFill>
                <a:latin typeface="Arial" charset="0"/>
              </a:rPr>
              <a:t>Patahan campuran 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solidFill>
                  <a:srgbClr val="3333FF"/>
                </a:solidFill>
                <a:latin typeface="Arial" charset="0"/>
              </a:rPr>
              <a:t>	</a:t>
            </a:r>
            <a:r>
              <a:rPr lang="en-US" sz="2400">
                <a:latin typeface="Arial" charset="0"/>
              </a:rPr>
              <a:t>Patahan yang terjadi pada bahan yang cukup kuat, namun ulet.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	misal : pada baja temper</a:t>
            </a:r>
            <a:r>
              <a:rPr lang="en-US" sz="2400">
                <a:solidFill>
                  <a:srgbClr val="3333FF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75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75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75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75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75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75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75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75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2" dur="75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bldLvl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7772400" cy="762000"/>
          </a:xfrm>
        </p:spPr>
        <p:txBody>
          <a:bodyPr/>
          <a:lstStyle/>
          <a:p>
            <a:pPr marL="838200" indent="-838200" algn="l"/>
            <a:r>
              <a:rPr lang="en-US" sz="3600">
                <a:solidFill>
                  <a:srgbClr val="6600FF"/>
                </a:solidFill>
                <a:latin typeface="Tahoma" pitchFamily="34" charset="0"/>
              </a:rPr>
              <a:t>Patahan Getas 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29200" y="1752600"/>
            <a:ext cx="3810000" cy="4495800"/>
          </a:xfrm>
        </p:spPr>
        <p:txBody>
          <a:bodyPr/>
          <a:lstStyle/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permukaan rata dan mengkilap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potongan dapat dipasangkan kembali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keretakan tidak dibarengi deformasi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nilai pukulan takik rendah</a:t>
            </a:r>
            <a:endParaRPr lang="en-GB" sz="2800">
              <a:latin typeface="Arial" charset="0"/>
            </a:endParaRPr>
          </a:p>
        </p:txBody>
      </p:sp>
      <p:pic>
        <p:nvPicPr>
          <p:cNvPr id="10244" name="Picture 4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09738"/>
            <a:ext cx="4648200" cy="4146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75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75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75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75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772400" cy="762000"/>
          </a:xfrm>
        </p:spPr>
        <p:txBody>
          <a:bodyPr/>
          <a:lstStyle/>
          <a:p>
            <a:pPr algn="l"/>
            <a:r>
              <a:rPr lang="en-US" sz="3600">
                <a:solidFill>
                  <a:srgbClr val="6600FF"/>
                </a:solidFill>
                <a:latin typeface="Tahoma" pitchFamily="34" charset="0"/>
              </a:rPr>
              <a:t>Patahan Liat 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6800" y="1676400"/>
            <a:ext cx="4267200" cy="4800600"/>
          </a:xfrm>
        </p:spPr>
        <p:txBody>
          <a:bodyPr/>
          <a:lstStyle/>
          <a:p>
            <a:pPr marL="387350" indent="-387350"/>
            <a:r>
              <a:rPr lang="en-US" sz="2800">
                <a:latin typeface="Arial" charset="0"/>
              </a:rPr>
              <a:t>permukaan tidak rata, buram dan berserat</a:t>
            </a:r>
          </a:p>
          <a:p>
            <a:pPr marL="387350" indent="-387350">
              <a:buFontTx/>
              <a:buNone/>
            </a:pPr>
            <a:endParaRPr lang="en-US" sz="1000">
              <a:latin typeface="Arial" charset="0"/>
            </a:endParaRPr>
          </a:p>
          <a:p>
            <a:pPr marL="387350" indent="-387350">
              <a:lnSpc>
                <a:spcPct val="90000"/>
              </a:lnSpc>
            </a:pPr>
            <a:r>
              <a:rPr lang="en-US" sz="2800">
                <a:latin typeface="Arial" charset="0"/>
              </a:rPr>
              <a:t>pasangan potongan tidak bisa untuk dipasangkan lagi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387350" indent="-387350">
              <a:lnSpc>
                <a:spcPct val="90000"/>
              </a:lnSpc>
            </a:pPr>
            <a:r>
              <a:rPr lang="en-US" sz="2800">
                <a:latin typeface="Arial" charset="0"/>
              </a:rPr>
              <a:t>terdapat deformasi pada keretakan 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387350" indent="-387350">
              <a:lnSpc>
                <a:spcPct val="90000"/>
              </a:lnSpc>
            </a:pPr>
            <a:r>
              <a:rPr lang="en-US" sz="2800">
                <a:latin typeface="Arial" charset="0"/>
              </a:rPr>
              <a:t>nilai pukulan takik tinggi</a:t>
            </a:r>
            <a:endParaRPr lang="en-GB" sz="2800">
              <a:latin typeface="Arial" charset="0"/>
            </a:endParaRPr>
          </a:p>
        </p:txBody>
      </p:sp>
      <p:pic>
        <p:nvPicPr>
          <p:cNvPr id="11268" name="Picture 4" descr="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8" y="1676400"/>
            <a:ext cx="442595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75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75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75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75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uild="p" bldLvl="2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72400" cy="762000"/>
          </a:xfrm>
        </p:spPr>
        <p:txBody>
          <a:bodyPr/>
          <a:lstStyle/>
          <a:p>
            <a:pPr algn="l"/>
            <a:r>
              <a:rPr lang="en-US" sz="3600">
                <a:solidFill>
                  <a:srgbClr val="6600FF"/>
                </a:solidFill>
                <a:latin typeface="Tahoma" pitchFamily="34" charset="0"/>
              </a:rPr>
              <a:t>Patahan Campuran 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1752600"/>
            <a:ext cx="4343400" cy="4953000"/>
          </a:xfrm>
        </p:spPr>
        <p:txBody>
          <a:bodyPr/>
          <a:lstStyle/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gabungan patahan getas dan patahan liat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permukaan agak kusam dan sedikit berserat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potongan masih dapat dipasangkan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ada deformasi pada retakan</a:t>
            </a:r>
          </a:p>
          <a:p>
            <a:pPr marL="282575" indent="-282575">
              <a:lnSpc>
                <a:spcPct val="90000"/>
              </a:lnSpc>
              <a:buFontTx/>
              <a:buNone/>
            </a:pPr>
            <a:endParaRPr lang="en-US" sz="1000">
              <a:latin typeface="Arial" charset="0"/>
            </a:endParaRPr>
          </a:p>
          <a:p>
            <a:pPr marL="282575" indent="-282575">
              <a:lnSpc>
                <a:spcPct val="90000"/>
              </a:lnSpc>
            </a:pPr>
            <a:r>
              <a:rPr lang="en-US" sz="2800">
                <a:latin typeface="Arial" charset="0"/>
              </a:rPr>
              <a:t>paling banyak terjadi</a:t>
            </a:r>
            <a:endParaRPr lang="en-GB" sz="2800">
              <a:latin typeface="Arial" charset="0"/>
            </a:endParaRPr>
          </a:p>
        </p:txBody>
      </p:sp>
      <p:pic>
        <p:nvPicPr>
          <p:cNvPr id="12292" name="Picture 4" descr="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47850"/>
            <a:ext cx="4419600" cy="431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75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75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75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75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75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build="p" bldLvl="2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609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>
                <a:solidFill>
                  <a:srgbClr val="6600FF"/>
                </a:solidFill>
                <a:latin typeface="Tahoma" pitchFamily="34" charset="0"/>
              </a:rPr>
              <a:t>Pengaruh temperatur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48400"/>
            <a:ext cx="7772400" cy="457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2000">
                <a:solidFill>
                  <a:srgbClr val="6666FF"/>
                </a:solidFill>
                <a:latin typeface="Tahoma" pitchFamily="34" charset="0"/>
              </a:rPr>
              <a:t>Nilai pukulan takik suatu bahan pada berbagai temperatur</a:t>
            </a:r>
            <a:endParaRPr lang="en-GB" sz="2000">
              <a:solidFill>
                <a:srgbClr val="6666FF"/>
              </a:solidFill>
              <a:latin typeface="Tahoma" pitchFamily="34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 rot="16140000">
            <a:off x="210344" y="3050381"/>
            <a:ext cx="2382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3300"/>
                </a:solidFill>
              </a:rPr>
              <a:t>nilai pukulan takik</a:t>
            </a:r>
            <a:endParaRPr lang="en-GB" sz="2000" b="1">
              <a:solidFill>
                <a:srgbClr val="FF3300"/>
              </a:solidFill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371600" y="1371600"/>
            <a:ext cx="152400" cy="533400"/>
          </a:xfrm>
          <a:prstGeom prst="upArrow">
            <a:avLst>
              <a:gd name="adj1" fmla="val 50000"/>
              <a:gd name="adj2" fmla="val 87500"/>
            </a:avLst>
          </a:prstGeom>
          <a:solidFill>
            <a:srgbClr val="FF33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id-ID"/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6934200" y="5791200"/>
            <a:ext cx="533400" cy="152400"/>
          </a:xfrm>
          <a:prstGeom prst="rightArrow">
            <a:avLst>
              <a:gd name="adj1" fmla="val 50000"/>
              <a:gd name="adj2" fmla="val 87500"/>
            </a:avLst>
          </a:prstGeom>
          <a:solidFill>
            <a:srgbClr val="FF3300"/>
          </a:solidFill>
          <a:ln w="9525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id-ID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906963" y="5638800"/>
            <a:ext cx="1874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3300"/>
                </a:solidFill>
              </a:rPr>
              <a:t>temperatur uji</a:t>
            </a:r>
            <a:endParaRPr lang="en-GB" sz="2000" b="1">
              <a:solidFill>
                <a:srgbClr val="FF3300"/>
              </a:solidFill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524000" y="1295400"/>
            <a:ext cx="5943600" cy="4391025"/>
            <a:chOff x="720" y="576"/>
            <a:chExt cx="3408" cy="2547"/>
          </a:xfrm>
        </p:grpSpPr>
        <p:cxnSp>
          <p:nvCxnSpPr>
            <p:cNvPr id="13323" name="AutoShape 11"/>
            <p:cNvCxnSpPr>
              <a:cxnSpLocks noChangeShapeType="1"/>
            </p:cNvCxnSpPr>
            <p:nvPr/>
          </p:nvCxnSpPr>
          <p:spPr bwMode="auto">
            <a:xfrm>
              <a:off x="912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4" name="AutoShape 12"/>
            <p:cNvCxnSpPr>
              <a:cxnSpLocks noChangeShapeType="1"/>
            </p:cNvCxnSpPr>
            <p:nvPr/>
          </p:nvCxnSpPr>
          <p:spPr bwMode="auto">
            <a:xfrm>
              <a:off x="864" y="1200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5" name="AutoShape 13"/>
            <p:cNvCxnSpPr>
              <a:cxnSpLocks noChangeShapeType="1"/>
            </p:cNvCxnSpPr>
            <p:nvPr/>
          </p:nvCxnSpPr>
          <p:spPr bwMode="auto">
            <a:xfrm>
              <a:off x="864" y="1536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6" name="AutoShape 14"/>
            <p:cNvCxnSpPr>
              <a:cxnSpLocks noChangeShapeType="1"/>
            </p:cNvCxnSpPr>
            <p:nvPr/>
          </p:nvCxnSpPr>
          <p:spPr bwMode="auto">
            <a:xfrm>
              <a:off x="864" y="1872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7" name="AutoShape 15"/>
            <p:cNvCxnSpPr>
              <a:cxnSpLocks noChangeShapeType="1"/>
            </p:cNvCxnSpPr>
            <p:nvPr/>
          </p:nvCxnSpPr>
          <p:spPr bwMode="auto">
            <a:xfrm>
              <a:off x="864" y="2208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8" name="AutoShape 16"/>
            <p:cNvCxnSpPr>
              <a:cxnSpLocks noChangeShapeType="1"/>
            </p:cNvCxnSpPr>
            <p:nvPr/>
          </p:nvCxnSpPr>
          <p:spPr bwMode="auto">
            <a:xfrm>
              <a:off x="864" y="2544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29" name="AutoShape 17"/>
            <p:cNvCxnSpPr>
              <a:cxnSpLocks noChangeShapeType="1"/>
            </p:cNvCxnSpPr>
            <p:nvPr/>
          </p:nvCxnSpPr>
          <p:spPr bwMode="auto">
            <a:xfrm>
              <a:off x="864" y="2880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0" name="AutoShape 18"/>
            <p:cNvCxnSpPr>
              <a:cxnSpLocks noChangeShapeType="1"/>
            </p:cNvCxnSpPr>
            <p:nvPr/>
          </p:nvCxnSpPr>
          <p:spPr bwMode="auto">
            <a:xfrm>
              <a:off x="864" y="864"/>
              <a:ext cx="326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1" name="AutoShape 19"/>
            <p:cNvCxnSpPr>
              <a:cxnSpLocks noChangeShapeType="1"/>
            </p:cNvCxnSpPr>
            <p:nvPr/>
          </p:nvCxnSpPr>
          <p:spPr bwMode="auto">
            <a:xfrm>
              <a:off x="1343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2" name="AutoShape 20"/>
            <p:cNvCxnSpPr>
              <a:cxnSpLocks noChangeShapeType="1"/>
            </p:cNvCxnSpPr>
            <p:nvPr/>
          </p:nvCxnSpPr>
          <p:spPr bwMode="auto">
            <a:xfrm>
              <a:off x="1776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3" name="AutoShape 21"/>
            <p:cNvCxnSpPr>
              <a:cxnSpLocks noChangeShapeType="1"/>
            </p:cNvCxnSpPr>
            <p:nvPr/>
          </p:nvCxnSpPr>
          <p:spPr bwMode="auto">
            <a:xfrm>
              <a:off x="2207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4" name="AutoShape 22"/>
            <p:cNvCxnSpPr>
              <a:cxnSpLocks noChangeShapeType="1"/>
            </p:cNvCxnSpPr>
            <p:nvPr/>
          </p:nvCxnSpPr>
          <p:spPr bwMode="auto">
            <a:xfrm>
              <a:off x="2640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5" name="AutoShape 23"/>
            <p:cNvCxnSpPr>
              <a:cxnSpLocks noChangeShapeType="1"/>
            </p:cNvCxnSpPr>
            <p:nvPr/>
          </p:nvCxnSpPr>
          <p:spPr bwMode="auto">
            <a:xfrm>
              <a:off x="3071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6" name="AutoShape 24"/>
            <p:cNvCxnSpPr>
              <a:cxnSpLocks noChangeShapeType="1"/>
            </p:cNvCxnSpPr>
            <p:nvPr/>
          </p:nvCxnSpPr>
          <p:spPr bwMode="auto">
            <a:xfrm>
              <a:off x="3504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13337" name="AutoShape 25"/>
            <p:cNvCxnSpPr>
              <a:cxnSpLocks noChangeShapeType="1"/>
            </p:cNvCxnSpPr>
            <p:nvPr/>
          </p:nvCxnSpPr>
          <p:spPr bwMode="auto">
            <a:xfrm>
              <a:off x="3935" y="576"/>
              <a:ext cx="1" cy="23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13338" name="Text Box 26"/>
            <p:cNvSpPr txBox="1">
              <a:spLocks noChangeArrowheads="1"/>
            </p:cNvSpPr>
            <p:nvPr/>
          </p:nvSpPr>
          <p:spPr bwMode="auto">
            <a:xfrm>
              <a:off x="2981" y="2928"/>
              <a:ext cx="170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0</a:t>
              </a:r>
              <a:endParaRPr lang="en-GB" sz="1600"/>
            </a:p>
          </p:txBody>
        </p:sp>
        <p:sp>
          <p:nvSpPr>
            <p:cNvPr id="13339" name="Text Box 27"/>
            <p:cNvSpPr txBox="1">
              <a:spLocks noChangeArrowheads="1"/>
            </p:cNvSpPr>
            <p:nvPr/>
          </p:nvSpPr>
          <p:spPr bwMode="auto">
            <a:xfrm>
              <a:off x="3390" y="2928"/>
              <a:ext cx="23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20</a:t>
              </a:r>
              <a:endParaRPr lang="en-GB" sz="1600"/>
            </a:p>
          </p:txBody>
        </p:sp>
        <p:sp>
          <p:nvSpPr>
            <p:cNvPr id="13340" name="Text Box 28"/>
            <p:cNvSpPr txBox="1">
              <a:spLocks noChangeArrowheads="1"/>
            </p:cNvSpPr>
            <p:nvPr/>
          </p:nvSpPr>
          <p:spPr bwMode="auto">
            <a:xfrm>
              <a:off x="3822" y="2928"/>
              <a:ext cx="23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40</a:t>
              </a:r>
              <a:endParaRPr lang="en-GB" sz="1600"/>
            </a:p>
          </p:txBody>
        </p:sp>
        <p:sp>
          <p:nvSpPr>
            <p:cNvPr id="13341" name="Text Box 29"/>
            <p:cNvSpPr txBox="1">
              <a:spLocks noChangeArrowheads="1"/>
            </p:cNvSpPr>
            <p:nvPr/>
          </p:nvSpPr>
          <p:spPr bwMode="auto">
            <a:xfrm>
              <a:off x="2496" y="2928"/>
              <a:ext cx="27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-20</a:t>
              </a:r>
              <a:endParaRPr lang="en-GB" sz="1600"/>
            </a:p>
          </p:txBody>
        </p:sp>
        <p:sp>
          <p:nvSpPr>
            <p:cNvPr id="13342" name="Text Box 30"/>
            <p:cNvSpPr txBox="1">
              <a:spLocks noChangeArrowheads="1"/>
            </p:cNvSpPr>
            <p:nvPr/>
          </p:nvSpPr>
          <p:spPr bwMode="auto">
            <a:xfrm>
              <a:off x="2064" y="2928"/>
              <a:ext cx="27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-40</a:t>
              </a:r>
              <a:endParaRPr lang="en-GB" sz="1600"/>
            </a:p>
          </p:txBody>
        </p:sp>
        <p:sp>
          <p:nvSpPr>
            <p:cNvPr id="13343" name="Text Box 31"/>
            <p:cNvSpPr txBox="1">
              <a:spLocks noChangeArrowheads="1"/>
            </p:cNvSpPr>
            <p:nvPr/>
          </p:nvSpPr>
          <p:spPr bwMode="auto">
            <a:xfrm>
              <a:off x="1632" y="2928"/>
              <a:ext cx="27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-60</a:t>
              </a:r>
              <a:endParaRPr lang="en-GB" sz="1600"/>
            </a:p>
          </p:txBody>
        </p: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1200" y="2928"/>
              <a:ext cx="27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/>
                <a:t>-80</a:t>
              </a:r>
              <a:endParaRPr lang="en-GB" sz="1600"/>
            </a:p>
          </p:txBody>
        </p:sp>
        <p:sp>
          <p:nvSpPr>
            <p:cNvPr id="13345" name="Text Box 33"/>
            <p:cNvSpPr txBox="1">
              <a:spLocks noChangeArrowheads="1"/>
            </p:cNvSpPr>
            <p:nvPr/>
          </p:nvSpPr>
          <p:spPr bwMode="auto">
            <a:xfrm>
              <a:off x="720" y="2928"/>
              <a:ext cx="384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600"/>
                <a:t>-100</a:t>
              </a:r>
              <a:endParaRPr lang="en-GB" sz="1600"/>
            </a:p>
          </p:txBody>
        </p:sp>
      </p:grpSp>
      <p:sp>
        <p:nvSpPr>
          <p:cNvPr id="13346" name="Freeform 34"/>
          <p:cNvSpPr>
            <a:spLocks/>
          </p:cNvSpPr>
          <p:nvPr/>
        </p:nvSpPr>
        <p:spPr bwMode="auto">
          <a:xfrm>
            <a:off x="2743200" y="1968500"/>
            <a:ext cx="4102100" cy="2647950"/>
          </a:xfrm>
          <a:custGeom>
            <a:avLst/>
            <a:gdLst/>
            <a:ahLst/>
            <a:cxnLst>
              <a:cxn ang="0">
                <a:pos x="2352" y="0"/>
              </a:cxn>
              <a:cxn ang="0">
                <a:pos x="1824" y="48"/>
              </a:cxn>
              <a:cxn ang="0">
                <a:pos x="1296" y="288"/>
              </a:cxn>
              <a:cxn ang="0">
                <a:pos x="960" y="768"/>
              </a:cxn>
              <a:cxn ang="0">
                <a:pos x="528" y="1296"/>
              </a:cxn>
              <a:cxn ang="0">
                <a:pos x="0" y="1536"/>
              </a:cxn>
            </a:cxnLst>
            <a:rect l="0" t="0" r="r" b="b"/>
            <a:pathLst>
              <a:path w="2352" h="1536">
                <a:moveTo>
                  <a:pt x="2352" y="0"/>
                </a:moveTo>
                <a:cubicBezTo>
                  <a:pt x="2176" y="0"/>
                  <a:pt x="2000" y="0"/>
                  <a:pt x="1824" y="48"/>
                </a:cubicBezTo>
                <a:cubicBezTo>
                  <a:pt x="1648" y="96"/>
                  <a:pt x="1440" y="168"/>
                  <a:pt x="1296" y="288"/>
                </a:cubicBezTo>
                <a:cubicBezTo>
                  <a:pt x="1152" y="408"/>
                  <a:pt x="1088" y="600"/>
                  <a:pt x="960" y="768"/>
                </a:cubicBezTo>
                <a:cubicBezTo>
                  <a:pt x="832" y="936"/>
                  <a:pt x="688" y="1168"/>
                  <a:pt x="528" y="1296"/>
                </a:cubicBezTo>
                <a:cubicBezTo>
                  <a:pt x="368" y="1424"/>
                  <a:pt x="248" y="1496"/>
                  <a:pt x="0" y="1536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75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75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/>
      <p:bldP spid="13317" grpId="0" autoUpdateAnimBg="0"/>
      <p:bldP spid="13318" grpId="0" animBg="1"/>
      <p:bldP spid="13320" grpId="0" animBg="1"/>
      <p:bldP spid="13321" grpId="0" autoUpdateAnimBg="0"/>
      <p:bldP spid="133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b="1" i="1">
                <a:solidFill>
                  <a:srgbClr val="333333"/>
                </a:solidFill>
                <a:latin typeface="Tahoma" pitchFamily="34" charset="0"/>
              </a:rPr>
              <a:t>Kesimpulan :</a:t>
            </a:r>
            <a:endParaRPr lang="en-GB" sz="3600" b="1" i="1">
              <a:solidFill>
                <a:srgbClr val="333333"/>
              </a:solidFill>
              <a:latin typeface="Tahoma" pitchFamily="34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16832"/>
            <a:ext cx="7772400" cy="4560168"/>
          </a:xfrm>
        </p:spPr>
        <p:txBody>
          <a:bodyPr/>
          <a:lstStyle/>
          <a:p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Kemampuan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bahan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akan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berubah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pada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saat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bekerja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pada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suhu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yang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berbeda</a:t>
            </a:r>
            <a:endParaRPr lang="en-US" sz="2800" i="1" dirty="0">
              <a:solidFill>
                <a:srgbClr val="5B5B5B"/>
              </a:solidFill>
              <a:latin typeface="Arial" charset="0"/>
            </a:endParaRPr>
          </a:p>
          <a:p>
            <a:pPr>
              <a:buFontTx/>
              <a:buNone/>
            </a:pPr>
            <a:endParaRPr lang="en-US" sz="1200" i="1" dirty="0">
              <a:solidFill>
                <a:srgbClr val="5B5B5B"/>
              </a:solidFill>
              <a:latin typeface="Arial" charset="0"/>
            </a:endParaRPr>
          </a:p>
          <a:p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Kecepatan</a:t>
            </a:r>
            <a:r>
              <a:rPr lang="en-US" sz="2800" b="1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dan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kejutan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dapat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menyebabkan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terjadinya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keretakan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dan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perubahan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bentuk</a:t>
            </a:r>
            <a:endParaRPr lang="en-US" sz="2800" i="1" dirty="0">
              <a:solidFill>
                <a:srgbClr val="5B5B5B"/>
              </a:solidFill>
              <a:latin typeface="Arial" charset="0"/>
            </a:endParaRPr>
          </a:p>
          <a:p>
            <a:pPr>
              <a:buFontTx/>
              <a:buNone/>
            </a:pPr>
            <a:endParaRPr lang="en-US" sz="1200" i="1" dirty="0">
              <a:solidFill>
                <a:srgbClr val="5B5B5B"/>
              </a:solidFill>
              <a:latin typeface="Arial" charset="0"/>
            </a:endParaRPr>
          </a:p>
          <a:p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Adanya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cacat</a:t>
            </a:r>
            <a:r>
              <a:rPr lang="en-US" sz="2800" b="1" i="1" dirty="0">
                <a:solidFill>
                  <a:srgbClr val="5B5B5B"/>
                </a:solidFill>
                <a:latin typeface="Arial" charset="0"/>
              </a:rPr>
              <a:t>,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ketidakteraturan</a:t>
            </a:r>
            <a:r>
              <a:rPr lang="en-US" sz="2800" b="1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bentuk</a:t>
            </a:r>
            <a:r>
              <a:rPr lang="en-US" sz="2800" b="1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atau</a:t>
            </a:r>
            <a:r>
              <a:rPr lang="en-US" sz="2800" b="1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b="1" i="1" dirty="0" err="1">
                <a:solidFill>
                  <a:srgbClr val="5B5B5B"/>
                </a:solidFill>
                <a:latin typeface="Arial" charset="0"/>
              </a:rPr>
              <a:t>alur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pada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permukaan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bahan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akan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membuat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suatu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bahan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menjadi</a:t>
            </a:r>
            <a:r>
              <a:rPr lang="en-US" sz="2800" i="1" dirty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 smtClean="0">
                <a:solidFill>
                  <a:srgbClr val="5B5B5B"/>
                </a:solidFill>
                <a:latin typeface="Arial" charset="0"/>
              </a:rPr>
              <a:t>lemah</a:t>
            </a:r>
            <a:r>
              <a:rPr lang="id-ID" sz="2800" i="1" dirty="0" smtClean="0">
                <a:solidFill>
                  <a:srgbClr val="5B5B5B"/>
                </a:solidFill>
                <a:latin typeface="Arial" charset="0"/>
              </a:rPr>
              <a:t> dan </a:t>
            </a:r>
            <a:r>
              <a:rPr lang="en-US" sz="2800" i="1" dirty="0" err="1" smtClean="0">
                <a:solidFill>
                  <a:srgbClr val="5B5B5B"/>
                </a:solidFill>
                <a:latin typeface="Arial" charset="0"/>
              </a:rPr>
              <a:t>kemampuannya</a:t>
            </a:r>
            <a:r>
              <a:rPr lang="en-US" sz="2800" i="1" dirty="0" smtClean="0">
                <a:solidFill>
                  <a:srgbClr val="5B5B5B"/>
                </a:solidFill>
                <a:latin typeface="Arial" charset="0"/>
              </a:rPr>
              <a:t> </a:t>
            </a:r>
            <a:r>
              <a:rPr lang="en-US" sz="2800" i="1" dirty="0" err="1">
                <a:solidFill>
                  <a:srgbClr val="5B5B5B"/>
                </a:solidFill>
                <a:latin typeface="Arial" charset="0"/>
              </a:rPr>
              <a:t>menurun</a:t>
            </a:r>
            <a:endParaRPr lang="en-GB" i="1" dirty="0">
              <a:solidFill>
                <a:srgbClr val="5B5B5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scan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r>
              <a:rPr lang="en-US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Pukulan Takik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4213" y="260648"/>
            <a:ext cx="7772400" cy="1066800"/>
          </a:xfrm>
        </p:spPr>
        <p:txBody>
          <a:bodyPr/>
          <a:lstStyle/>
          <a:p>
            <a:pPr algn="l"/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Mengapa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perlu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en-US" dirty="0" err="1">
                <a:solidFill>
                  <a:srgbClr val="6600FF"/>
                </a:solidFill>
                <a:latin typeface="Tahoma" pitchFamily="34" charset="0"/>
              </a:rPr>
              <a:t>uji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 </a:t>
            </a:r>
            <a:r>
              <a:rPr lang="id-ID" i="1" dirty="0">
                <a:solidFill>
                  <a:srgbClr val="6600FF"/>
                </a:solidFill>
                <a:latin typeface="Tahoma" pitchFamily="34" charset="0"/>
              </a:rPr>
              <a:t>impact </a:t>
            </a:r>
            <a:r>
              <a:rPr lang="en-US" dirty="0">
                <a:solidFill>
                  <a:srgbClr val="6600FF"/>
                </a:solidFill>
                <a:latin typeface="Tahoma" pitchFamily="34" charset="0"/>
              </a:rPr>
              <a:t>?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988840"/>
            <a:ext cx="7846640" cy="468052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id-ID" sz="2800" b="1" dirty="0" smtClean="0">
                <a:solidFill>
                  <a:srgbClr val="006666"/>
                </a:solidFill>
                <a:latin typeface="Arial" charset="0"/>
              </a:rPr>
              <a:t>Utk mengamati kekuatan bahan terhadap beban yg dikenakan secara tiba-tiba.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id-ID" sz="1100" b="1" dirty="0" smtClean="0">
              <a:solidFill>
                <a:srgbClr val="006666"/>
              </a:solidFill>
              <a:latin typeface="Arial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id-ID" sz="2800" b="1" dirty="0" smtClean="0">
                <a:solidFill>
                  <a:srgbClr val="006666"/>
                </a:solidFill>
                <a:latin typeface="Arial" charset="0"/>
              </a:rPr>
              <a:t>Faktor </a:t>
            </a:r>
            <a:r>
              <a:rPr lang="id-ID" sz="2800" b="1" dirty="0" smtClean="0">
                <a:solidFill>
                  <a:srgbClr val="006666"/>
                </a:solidFill>
                <a:latin typeface="Arial" charset="0"/>
              </a:rPr>
              <a:t>yg </a:t>
            </a:r>
            <a:r>
              <a:rPr lang="id-ID" sz="2800" b="1" dirty="0" smtClean="0">
                <a:solidFill>
                  <a:srgbClr val="006666"/>
                </a:solidFill>
                <a:latin typeface="Arial" charset="0"/>
              </a:rPr>
              <a:t>berpengaruh </a:t>
            </a:r>
            <a:r>
              <a:rPr lang="id-ID" sz="2800" b="1" dirty="0" smtClean="0">
                <a:solidFill>
                  <a:srgbClr val="006666"/>
                </a:solidFill>
                <a:latin typeface="Arial" charset="0"/>
              </a:rPr>
              <a:t>:</a:t>
            </a:r>
            <a:endParaRPr lang="id-ID" sz="2800" b="1" i="1" dirty="0">
              <a:solidFill>
                <a:srgbClr val="006666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d-ID" sz="1800" b="1" i="1" dirty="0">
              <a:solidFill>
                <a:srgbClr val="006666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 err="1">
                <a:solidFill>
                  <a:srgbClr val="336600"/>
                </a:solidFill>
                <a:latin typeface="Arial" charset="0"/>
              </a:rPr>
              <a:t>Temperatur</a:t>
            </a:r>
            <a:endParaRPr lang="en-US" sz="2800" b="1" dirty="0">
              <a:solidFill>
                <a:srgbClr val="336600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solidFill>
                  <a:srgbClr val="336600"/>
                </a:solidFill>
                <a:latin typeface="Arial" charset="0"/>
              </a:rPr>
              <a:t>	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bahan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bekerja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pada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suhu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yang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berbeda</a:t>
            </a:r>
            <a:endParaRPr lang="en-US" sz="2200" dirty="0">
              <a:solidFill>
                <a:srgbClr val="009900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000" dirty="0">
              <a:solidFill>
                <a:srgbClr val="009900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 err="1">
                <a:solidFill>
                  <a:srgbClr val="336600"/>
                </a:solidFill>
                <a:latin typeface="Arial" charset="0"/>
              </a:rPr>
              <a:t>Kecepatan</a:t>
            </a:r>
            <a:endParaRPr lang="en-US" sz="2800" b="1" dirty="0">
              <a:solidFill>
                <a:srgbClr val="336600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solidFill>
                  <a:srgbClr val="336600"/>
                </a:solidFill>
                <a:latin typeface="Arial" charset="0"/>
              </a:rPr>
              <a:t>	</a:t>
            </a:r>
            <a:r>
              <a:rPr lang="en-US" sz="2200" dirty="0">
                <a:solidFill>
                  <a:srgbClr val="00A800"/>
                </a:solidFill>
                <a:latin typeface="Arial" charset="0"/>
              </a:rPr>
              <a:t>yang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menyebabkan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terjadinya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keretakan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dan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perubahan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bentuk</a:t>
            </a:r>
            <a:endParaRPr lang="en-US" sz="2200" dirty="0">
              <a:solidFill>
                <a:srgbClr val="009900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1000" dirty="0">
              <a:solidFill>
                <a:srgbClr val="336600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 err="1">
                <a:solidFill>
                  <a:srgbClr val="336600"/>
                </a:solidFill>
                <a:latin typeface="Arial" charset="0"/>
              </a:rPr>
              <a:t>Takikan</a:t>
            </a:r>
            <a:endParaRPr lang="en-US" sz="2800" b="1" dirty="0">
              <a:solidFill>
                <a:srgbClr val="336600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solidFill>
                  <a:srgbClr val="336600"/>
                </a:solidFill>
                <a:latin typeface="Arial" charset="0"/>
              </a:rPr>
              <a:t>	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yang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berupa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cacat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, </a:t>
            </a:r>
            <a:r>
              <a:rPr lang="en-US" sz="2200" dirty="0" err="1" smtClean="0">
                <a:solidFill>
                  <a:srgbClr val="009900"/>
                </a:solidFill>
                <a:latin typeface="Arial" charset="0"/>
              </a:rPr>
              <a:t>ketidakteraturan</a:t>
            </a:r>
            <a:r>
              <a:rPr lang="id-ID" sz="2200" dirty="0" smtClean="0">
                <a:solidFill>
                  <a:srgbClr val="009900"/>
                </a:solidFill>
                <a:latin typeface="Arial" charset="0"/>
              </a:rPr>
              <a:t> bentuk</a:t>
            </a:r>
            <a:r>
              <a:rPr lang="en-US" sz="2200" dirty="0" smtClean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atau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alur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pada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permukaan</a:t>
            </a:r>
            <a:r>
              <a:rPr lang="en-US" sz="2200" dirty="0">
                <a:solidFill>
                  <a:srgbClr val="009900"/>
                </a:solidFill>
                <a:latin typeface="Arial" charset="0"/>
              </a:rPr>
              <a:t> </a:t>
            </a:r>
            <a:r>
              <a:rPr lang="en-US" sz="2200" dirty="0" err="1">
                <a:solidFill>
                  <a:srgbClr val="009900"/>
                </a:solidFill>
                <a:latin typeface="Arial" charset="0"/>
              </a:rPr>
              <a:t>bahan</a:t>
            </a:r>
            <a:endParaRPr lang="en-GB" sz="2200" dirty="0">
              <a:solidFill>
                <a:srgbClr val="009900"/>
              </a:solidFill>
              <a:latin typeface="Arial" charset="0"/>
            </a:endParaRPr>
          </a:p>
        </p:txBody>
      </p:sp>
      <p:sp>
        <p:nvSpPr>
          <p:cNvPr id="18436" name="Text Box 1028"/>
          <p:cNvSpPr txBox="1">
            <a:spLocks noChangeArrowheads="1"/>
          </p:cNvSpPr>
          <p:nvPr/>
        </p:nvSpPr>
        <p:spPr bwMode="auto">
          <a:xfrm>
            <a:off x="838200" y="1268760"/>
            <a:ext cx="5864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rgbClr val="FF3300"/>
                </a:solidFill>
                <a:latin typeface="Tahoma" pitchFamily="34" charset="0"/>
              </a:rPr>
              <a:t>mari</a:t>
            </a:r>
            <a:r>
              <a:rPr lang="en-US" sz="20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ahoma" pitchFamily="34" charset="0"/>
              </a:rPr>
              <a:t>melihat</a:t>
            </a:r>
            <a:r>
              <a:rPr lang="en-US" sz="20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ahoma" pitchFamily="34" charset="0"/>
              </a:rPr>
              <a:t>kasus</a:t>
            </a:r>
            <a:r>
              <a:rPr lang="en-US" sz="20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ahoma" pitchFamily="34" charset="0"/>
              </a:rPr>
              <a:t>tenggelamnya</a:t>
            </a:r>
            <a:r>
              <a:rPr lang="en-US" sz="2000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en-US" sz="2000" dirty="0" err="1">
                <a:solidFill>
                  <a:srgbClr val="FF3300"/>
                </a:solidFill>
                <a:latin typeface="Tahoma" pitchFamily="34" charset="0"/>
              </a:rPr>
              <a:t>kapal</a:t>
            </a:r>
            <a:r>
              <a:rPr lang="en-US" sz="2000" dirty="0">
                <a:solidFill>
                  <a:srgbClr val="FF3300"/>
                </a:solidFill>
                <a:latin typeface="Tahoma" pitchFamily="34" charset="0"/>
              </a:rPr>
              <a:t> “TITANIC”</a:t>
            </a:r>
            <a:endParaRPr lang="en-GB" sz="2000" dirty="0">
              <a:solidFill>
                <a:srgbClr val="FF33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75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75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75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75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75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75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75"/>
                                        <p:tgtEl>
                                          <p:spTgt spid="184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75"/>
                                        <p:tgtEl>
                                          <p:spTgt spid="184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utoUpdateAnimBg="0"/>
      <p:bldP spid="18435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pPr algn="l"/>
            <a:r>
              <a:rPr lang="en-US" sz="3200" b="1">
                <a:solidFill>
                  <a:srgbClr val="FF3300"/>
                </a:solidFill>
                <a:latin typeface="Tahoma" pitchFamily="34" charset="0"/>
              </a:rPr>
              <a:t>Sistem Pengujian Pukul Takik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001000" cy="4343400"/>
          </a:xfrm>
        </p:spPr>
        <p:txBody>
          <a:bodyPr/>
          <a:lstStyle/>
          <a:p>
            <a:pPr marL="571500" indent="-571500">
              <a:lnSpc>
                <a:spcPct val="90000"/>
              </a:lnSpc>
              <a:buFontTx/>
              <a:buAutoNum type="arabicPeriod"/>
            </a:pPr>
            <a:r>
              <a:rPr lang="en-US" sz="3000" b="1">
                <a:solidFill>
                  <a:srgbClr val="6600FF"/>
                </a:solidFill>
                <a:latin typeface="Arial" charset="0"/>
              </a:rPr>
              <a:t>Uji Charphy</a:t>
            </a:r>
          </a:p>
          <a:p>
            <a:pPr marL="762000" lvl="1" indent="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Benda uji diletakkan secara mendatar dan ditahan pada sisi kiri &amp; kanan. Kemudian benda dipukul pada bagian belakang takikan, letaknya persis di tengah.</a:t>
            </a:r>
          </a:p>
          <a:p>
            <a:pPr marL="762000" lvl="1" indent="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Takikan membelakangi pululan.</a:t>
            </a:r>
          </a:p>
          <a:p>
            <a:pPr marL="762000" lvl="1" indent="0">
              <a:lnSpc>
                <a:spcPct val="90000"/>
              </a:lnSpc>
              <a:buFontTx/>
              <a:buNone/>
            </a:pPr>
            <a:endParaRPr lang="en-US" sz="900">
              <a:latin typeface="Arial" charset="0"/>
            </a:endParaRPr>
          </a:p>
          <a:p>
            <a:pPr marL="571500" indent="-571500">
              <a:lnSpc>
                <a:spcPct val="90000"/>
              </a:lnSpc>
              <a:buFontTx/>
              <a:buAutoNum type="arabicPeriod"/>
            </a:pPr>
            <a:r>
              <a:rPr lang="en-US" sz="3000" b="1">
                <a:solidFill>
                  <a:srgbClr val="6600FF"/>
                </a:solidFill>
                <a:latin typeface="Arial" charset="0"/>
              </a:rPr>
              <a:t>Uji Izod</a:t>
            </a:r>
          </a:p>
          <a:p>
            <a:pPr marL="762000" lvl="1" indent="0">
              <a:lnSpc>
                <a:spcPct val="90000"/>
              </a:lnSpc>
              <a:buFontTx/>
              <a:buNone/>
            </a:pPr>
            <a:r>
              <a:rPr lang="en-US" sz="2400">
                <a:latin typeface="Arial" charset="0"/>
              </a:rPr>
              <a:t>Benda uji dijepit pada satu ujungnya pada posisi tegak. Lalu benda uji ini dipukul dari sisi depan pada sisi ujung yang lain.</a:t>
            </a:r>
            <a:endParaRPr lang="en-GB" sz="2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can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8763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4191000" cy="838200"/>
          </a:xfrm>
        </p:spPr>
        <p:txBody>
          <a:bodyPr/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Mesin Uji Charphy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315200" y="4572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rgbClr val="3333FF"/>
                </a:solidFill>
                <a:latin typeface="Comic Sans MS" pitchFamily="66" charset="0"/>
              </a:rPr>
              <a:t>pengayun /pemukul</a:t>
            </a:r>
            <a:endParaRPr lang="en-GB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239000" y="5105400"/>
            <a:ext cx="1470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3333FF"/>
                </a:solidFill>
                <a:latin typeface="Comic Sans MS" pitchFamily="66" charset="0"/>
              </a:rPr>
              <a:t>bahan uji</a:t>
            </a:r>
            <a:endParaRPr lang="en-GB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667000" y="2438400"/>
            <a:ext cx="982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3333FF"/>
                </a:solidFill>
                <a:latin typeface="Comic Sans MS" pitchFamily="66" charset="0"/>
              </a:rPr>
              <a:t>skala </a:t>
            </a:r>
            <a:endParaRPr lang="en-GB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 flipH="1" flipV="1">
            <a:off x="6400800" y="4800600"/>
            <a:ext cx="838200" cy="5334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 flipH="1">
            <a:off x="7543800" y="1295400"/>
            <a:ext cx="381000" cy="9906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85" name="Line 13"/>
          <p:cNvSpPr>
            <a:spLocks noChangeShapeType="1"/>
          </p:cNvSpPr>
          <p:nvPr/>
        </p:nvSpPr>
        <p:spPr bwMode="auto">
          <a:xfrm flipV="1">
            <a:off x="3505200" y="1981200"/>
            <a:ext cx="533400" cy="76200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7" grpId="0" autoUpdateAnimBg="0"/>
      <p:bldP spid="3078" grpId="0" autoUpdateAnimBg="0"/>
      <p:bldP spid="3079" grpId="0" autoUpdateAnimBg="0"/>
      <p:bldP spid="3083" grpId="0" animBg="1"/>
      <p:bldP spid="3084" grpId="0" animBg="1"/>
      <p:bldP spid="308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can0005"/>
          <p:cNvPicPr>
            <a:picLocks noChangeAspect="1" noChangeArrowheads="1"/>
          </p:cNvPicPr>
          <p:nvPr/>
        </p:nvPicPr>
        <p:blipFill>
          <a:blip r:embed="rId3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167" name="Object 71"/>
          <p:cNvGraphicFramePr>
            <a:graphicFrameLocks noChangeAspect="1"/>
          </p:cNvGraphicFramePr>
          <p:nvPr/>
        </p:nvGraphicFramePr>
        <p:xfrm>
          <a:off x="7010400" y="1447800"/>
          <a:ext cx="1219200" cy="838200"/>
        </p:xfrm>
        <a:graphic>
          <a:graphicData uri="http://schemas.openxmlformats.org/presentationml/2006/ole">
            <p:oleObj spid="_x0000_s1026" name="Bitmap Image" r:id="rId4" imgW="9752381" imgH="7314286" progId="PBrush">
              <p:embed/>
            </p:oleObj>
          </a:graphicData>
        </a:graphic>
      </p:graphicFrame>
      <p:graphicFrame>
        <p:nvGraphicFramePr>
          <p:cNvPr id="4163" name="Object 67"/>
          <p:cNvGraphicFramePr>
            <a:graphicFrameLocks noChangeAspect="1"/>
          </p:cNvGraphicFramePr>
          <p:nvPr/>
        </p:nvGraphicFramePr>
        <p:xfrm>
          <a:off x="2895600" y="838200"/>
          <a:ext cx="3352800" cy="1612900"/>
        </p:xfrm>
        <a:graphic>
          <a:graphicData uri="http://schemas.openxmlformats.org/presentationml/2006/ole">
            <p:oleObj spid="_x0000_s1027" name="Bitmap Image" r:id="rId5" imgW="9752381" imgH="7314286" progId="PBrush">
              <p:embed/>
            </p:oleObj>
          </a:graphicData>
        </a:graphic>
      </p:graphicFrame>
      <p:graphicFrame>
        <p:nvGraphicFramePr>
          <p:cNvPr id="4164" name="Object 68"/>
          <p:cNvGraphicFramePr>
            <a:graphicFrameLocks noChangeAspect="1"/>
          </p:cNvGraphicFramePr>
          <p:nvPr/>
        </p:nvGraphicFramePr>
        <p:xfrm>
          <a:off x="2895600" y="1371600"/>
          <a:ext cx="1828800" cy="838200"/>
        </p:xfrm>
        <a:graphic>
          <a:graphicData uri="http://schemas.openxmlformats.org/presentationml/2006/ole">
            <p:oleObj spid="_x0000_s1028" name="Bitmap Image" r:id="rId6" imgW="9752381" imgH="7314286" progId="PBrush">
              <p:embed/>
            </p:oleObj>
          </a:graphicData>
        </a:graphic>
      </p:graphicFrame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2667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Bahan Uji</a:t>
            </a:r>
            <a:b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(</a:t>
            </a:r>
            <a:r>
              <a:rPr lang="en-US" sz="32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Standarisasi</a:t>
            </a:r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)</a:t>
            </a:r>
          </a:p>
        </p:txBody>
      </p:sp>
      <p:graphicFrame>
        <p:nvGraphicFramePr>
          <p:cNvPr id="4161" name="Object 65"/>
          <p:cNvGraphicFramePr>
            <a:graphicFrameLocks noChangeAspect="1"/>
          </p:cNvGraphicFramePr>
          <p:nvPr/>
        </p:nvGraphicFramePr>
        <p:xfrm>
          <a:off x="2971800" y="3784600"/>
          <a:ext cx="3352800" cy="744538"/>
        </p:xfrm>
        <a:graphic>
          <a:graphicData uri="http://schemas.openxmlformats.org/presentationml/2006/ole">
            <p:oleObj spid="_x0000_s1029" name="Bitmap Image" r:id="rId7" imgW="9752381" imgH="7314286" progId="PBrush">
              <p:embed/>
            </p:oleObj>
          </a:graphicData>
        </a:graphic>
      </p:graphicFrame>
      <p:graphicFrame>
        <p:nvGraphicFramePr>
          <p:cNvPr id="4162" name="Object 66"/>
          <p:cNvGraphicFramePr>
            <a:graphicFrameLocks noChangeAspect="1"/>
          </p:cNvGraphicFramePr>
          <p:nvPr/>
        </p:nvGraphicFramePr>
        <p:xfrm>
          <a:off x="2895600" y="2133600"/>
          <a:ext cx="3276600" cy="685800"/>
        </p:xfrm>
        <a:graphic>
          <a:graphicData uri="http://schemas.openxmlformats.org/presentationml/2006/ole">
            <p:oleObj spid="_x0000_s1030" name="Bitmap Image" r:id="rId8" imgW="9752381" imgH="7314286" progId="PBrush">
              <p:embed/>
            </p:oleObj>
          </a:graphicData>
        </a:graphic>
      </p:graphicFrame>
      <p:graphicFrame>
        <p:nvGraphicFramePr>
          <p:cNvPr id="4165" name="Object 69"/>
          <p:cNvGraphicFramePr>
            <a:graphicFrameLocks noChangeAspect="1"/>
          </p:cNvGraphicFramePr>
          <p:nvPr/>
        </p:nvGraphicFramePr>
        <p:xfrm>
          <a:off x="4038600" y="2743200"/>
          <a:ext cx="1066800" cy="1147763"/>
        </p:xfrm>
        <a:graphic>
          <a:graphicData uri="http://schemas.openxmlformats.org/presentationml/2006/ole">
            <p:oleObj spid="_x0000_s1031" name="Bitmap Image" r:id="rId9" imgW="9752381" imgH="7314286" progId="PBrush">
              <p:embed/>
            </p:oleObj>
          </a:graphicData>
        </a:graphic>
      </p:graphicFrame>
      <p:graphicFrame>
        <p:nvGraphicFramePr>
          <p:cNvPr id="4166" name="Object 70"/>
          <p:cNvGraphicFramePr>
            <a:graphicFrameLocks noChangeAspect="1"/>
          </p:cNvGraphicFramePr>
          <p:nvPr/>
        </p:nvGraphicFramePr>
        <p:xfrm>
          <a:off x="7239000" y="2108200"/>
          <a:ext cx="762000" cy="685800"/>
        </p:xfrm>
        <a:graphic>
          <a:graphicData uri="http://schemas.openxmlformats.org/presentationml/2006/ole">
            <p:oleObj spid="_x0000_s1032" name="Bitmap Image" r:id="rId10" imgW="9752381" imgH="7314286" progId="PBrush">
              <p:embed/>
            </p:oleObj>
          </a:graphicData>
        </a:graphic>
      </p:graphicFrame>
      <p:graphicFrame>
        <p:nvGraphicFramePr>
          <p:cNvPr id="4168" name="Object 72"/>
          <p:cNvGraphicFramePr>
            <a:graphicFrameLocks noChangeAspect="1"/>
          </p:cNvGraphicFramePr>
          <p:nvPr/>
        </p:nvGraphicFramePr>
        <p:xfrm>
          <a:off x="8001000" y="1727200"/>
          <a:ext cx="838200" cy="1295400"/>
        </p:xfrm>
        <a:graphic>
          <a:graphicData uri="http://schemas.openxmlformats.org/presentationml/2006/ole">
            <p:oleObj spid="_x0000_s1033" name="Bitmap Image" r:id="rId11" imgW="9752381" imgH="7314286" progId="PBrush">
              <p:embed/>
            </p:oleObj>
          </a:graphicData>
        </a:graphic>
      </p:graphicFrame>
      <p:graphicFrame>
        <p:nvGraphicFramePr>
          <p:cNvPr id="4169" name="Object 73"/>
          <p:cNvGraphicFramePr>
            <a:graphicFrameLocks noChangeAspect="1"/>
          </p:cNvGraphicFramePr>
          <p:nvPr/>
        </p:nvGraphicFramePr>
        <p:xfrm>
          <a:off x="4229100" y="4470400"/>
          <a:ext cx="914400" cy="633413"/>
        </p:xfrm>
        <a:graphic>
          <a:graphicData uri="http://schemas.openxmlformats.org/presentationml/2006/ole">
            <p:oleObj spid="_x0000_s1034" name="Bitmap Image" r:id="rId12" imgW="9752381" imgH="7314286" progId="PBrush">
              <p:embed/>
            </p:oleObj>
          </a:graphicData>
        </a:graphic>
      </p:graphicFrame>
      <p:graphicFrame>
        <p:nvGraphicFramePr>
          <p:cNvPr id="4170" name="Object 74"/>
          <p:cNvGraphicFramePr>
            <a:graphicFrameLocks noChangeAspect="1"/>
          </p:cNvGraphicFramePr>
          <p:nvPr/>
        </p:nvGraphicFramePr>
        <p:xfrm>
          <a:off x="7258050" y="3835400"/>
          <a:ext cx="762000" cy="685800"/>
        </p:xfrm>
        <a:graphic>
          <a:graphicData uri="http://schemas.openxmlformats.org/presentationml/2006/ole">
            <p:oleObj spid="_x0000_s1035" name="Bitmap Image" r:id="rId13" imgW="9752381" imgH="7314286" progId="PBrush">
              <p:embed/>
            </p:oleObj>
          </a:graphicData>
        </a:graphic>
      </p:graphicFrame>
      <p:graphicFrame>
        <p:nvGraphicFramePr>
          <p:cNvPr id="4171" name="Object 75"/>
          <p:cNvGraphicFramePr>
            <a:graphicFrameLocks noChangeAspect="1"/>
          </p:cNvGraphicFramePr>
          <p:nvPr/>
        </p:nvGraphicFramePr>
        <p:xfrm>
          <a:off x="7975600" y="3530600"/>
          <a:ext cx="800100" cy="1066800"/>
        </p:xfrm>
        <a:graphic>
          <a:graphicData uri="http://schemas.openxmlformats.org/presentationml/2006/ole">
            <p:oleObj spid="_x0000_s1036" name="Bitmap Image" r:id="rId14" imgW="9752381" imgH="7314286" progId="PBrush">
              <p:embed/>
            </p:oleObj>
          </a:graphicData>
        </a:graphic>
      </p:graphicFrame>
      <p:graphicFrame>
        <p:nvGraphicFramePr>
          <p:cNvPr id="4172" name="Object 76"/>
          <p:cNvGraphicFramePr>
            <a:graphicFrameLocks noChangeAspect="1"/>
          </p:cNvGraphicFramePr>
          <p:nvPr/>
        </p:nvGraphicFramePr>
        <p:xfrm>
          <a:off x="3025775" y="5289550"/>
          <a:ext cx="3171825" cy="679450"/>
        </p:xfrm>
        <a:graphic>
          <a:graphicData uri="http://schemas.openxmlformats.org/presentationml/2006/ole">
            <p:oleObj spid="_x0000_s1037" name="Bitmap Image" r:id="rId15" imgW="9752381" imgH="7314286" progId="PBrush">
              <p:embed/>
            </p:oleObj>
          </a:graphicData>
        </a:graphic>
      </p:graphicFrame>
      <p:graphicFrame>
        <p:nvGraphicFramePr>
          <p:cNvPr id="4173" name="Object 77"/>
          <p:cNvGraphicFramePr>
            <a:graphicFrameLocks noChangeAspect="1"/>
          </p:cNvGraphicFramePr>
          <p:nvPr/>
        </p:nvGraphicFramePr>
        <p:xfrm>
          <a:off x="4159250" y="5953125"/>
          <a:ext cx="974725" cy="600075"/>
        </p:xfrm>
        <a:graphic>
          <a:graphicData uri="http://schemas.openxmlformats.org/presentationml/2006/ole">
            <p:oleObj spid="_x0000_s1038" name="Bitmap Image" r:id="rId16" imgW="9752381" imgH="7314286" progId="PBrush">
              <p:embed/>
            </p:oleObj>
          </a:graphicData>
        </a:graphic>
      </p:graphicFrame>
      <p:graphicFrame>
        <p:nvGraphicFramePr>
          <p:cNvPr id="4174" name="Object 78"/>
          <p:cNvGraphicFramePr>
            <a:graphicFrameLocks noChangeAspect="1"/>
          </p:cNvGraphicFramePr>
          <p:nvPr/>
        </p:nvGraphicFramePr>
        <p:xfrm>
          <a:off x="7239000" y="5283200"/>
          <a:ext cx="762000" cy="685800"/>
        </p:xfrm>
        <a:graphic>
          <a:graphicData uri="http://schemas.openxmlformats.org/presentationml/2006/ole">
            <p:oleObj spid="_x0000_s1039" name="Bitmap Image" r:id="rId17" imgW="9752381" imgH="7314286" progId="PBrush">
              <p:embed/>
            </p:oleObj>
          </a:graphicData>
        </a:graphic>
      </p:graphicFrame>
      <p:graphicFrame>
        <p:nvGraphicFramePr>
          <p:cNvPr id="4175" name="Object 79"/>
          <p:cNvGraphicFramePr>
            <a:graphicFrameLocks noChangeAspect="1"/>
          </p:cNvGraphicFramePr>
          <p:nvPr/>
        </p:nvGraphicFramePr>
        <p:xfrm>
          <a:off x="8001000" y="4978400"/>
          <a:ext cx="762000" cy="1143000"/>
        </p:xfrm>
        <a:graphic>
          <a:graphicData uri="http://schemas.openxmlformats.org/presentationml/2006/ole">
            <p:oleObj spid="_x0000_s1040" name="Bitmap Image" r:id="rId18" imgW="9752381" imgH="7314286" progId="PBrush">
              <p:embed/>
            </p:oleObj>
          </a:graphicData>
        </a:graphic>
      </p:graphicFrame>
      <p:sp>
        <p:nvSpPr>
          <p:cNvPr id="4176" name="Text Box 80"/>
          <p:cNvSpPr txBox="1">
            <a:spLocks noChangeArrowheads="1"/>
          </p:cNvSpPr>
          <p:nvPr/>
        </p:nvSpPr>
        <p:spPr bwMode="auto">
          <a:xfrm>
            <a:off x="1106488" y="2373313"/>
            <a:ext cx="874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i="1"/>
              <a:t>ISO-V</a:t>
            </a:r>
            <a:endParaRPr lang="en-GB" sz="2000" b="1" i="1"/>
          </a:p>
        </p:txBody>
      </p:sp>
      <p:sp>
        <p:nvSpPr>
          <p:cNvPr id="4177" name="Text Box 81"/>
          <p:cNvSpPr txBox="1">
            <a:spLocks noChangeArrowheads="1"/>
          </p:cNvSpPr>
          <p:nvPr/>
        </p:nvSpPr>
        <p:spPr bwMode="auto">
          <a:xfrm>
            <a:off x="1106488" y="3962400"/>
            <a:ext cx="88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i="1"/>
              <a:t>ISO-U</a:t>
            </a:r>
            <a:endParaRPr lang="en-GB" sz="2000" b="1" i="1"/>
          </a:p>
        </p:txBody>
      </p:sp>
      <p:sp>
        <p:nvSpPr>
          <p:cNvPr id="4178" name="Text Box 82"/>
          <p:cNvSpPr txBox="1">
            <a:spLocks noChangeArrowheads="1"/>
          </p:cNvSpPr>
          <p:nvPr/>
        </p:nvSpPr>
        <p:spPr bwMode="auto">
          <a:xfrm>
            <a:off x="1092200" y="5546725"/>
            <a:ext cx="1017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i="1"/>
              <a:t>DVM-U</a:t>
            </a:r>
            <a:endParaRPr lang="en-GB" sz="20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4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500"/>
                                        <p:tgtEl>
                                          <p:spTgt spid="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4" dur="500"/>
                                        <p:tgtEl>
                                          <p:spTgt spid="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2" dur="500"/>
                                        <p:tgtEl>
                                          <p:spTgt spid="4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 autoUpdateAnimBg="0"/>
      <p:bldP spid="4176" grpId="0" autoUpdateAnimBg="0"/>
      <p:bldP spid="4177" grpId="0" autoUpdateAnimBg="0"/>
      <p:bldP spid="417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Pengayun / Pemukul</a:t>
            </a:r>
            <a:endParaRPr lang="en-GB" sz="3600">
              <a:solidFill>
                <a:srgbClr val="66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ahoma" pitchFamily="34" charset="0"/>
              </a:rPr>
              <a:t>Berfungsi sebagai martil beban yang ditabrakkan pada benda uji</a:t>
            </a:r>
          </a:p>
          <a:p>
            <a:endParaRPr lang="en-US" sz="1200">
              <a:latin typeface="Tahoma" pitchFamily="34" charset="0"/>
            </a:endParaRPr>
          </a:p>
          <a:p>
            <a:r>
              <a:rPr lang="en-US">
                <a:latin typeface="Tahoma" pitchFamily="34" charset="0"/>
              </a:rPr>
              <a:t>m = 20 – 80  kg</a:t>
            </a:r>
          </a:p>
          <a:p>
            <a:r>
              <a:rPr lang="en-US">
                <a:latin typeface="Tahoma" pitchFamily="34" charset="0"/>
              </a:rPr>
              <a:t>R = 500 – 1000  m</a:t>
            </a:r>
            <a:r>
              <a:rPr lang="id-ID">
                <a:latin typeface="Tahoma" pitchFamily="34" charset="0"/>
              </a:rPr>
              <a:t>m</a:t>
            </a:r>
            <a:endParaRPr lang="en-GB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Skala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ahoma" pitchFamily="34" charset="0"/>
              </a:rPr>
              <a:t>Dalam ( </a:t>
            </a:r>
            <a:r>
              <a:rPr lang="en-GB">
                <a:solidFill>
                  <a:srgbClr val="333300"/>
                </a:solidFill>
                <a:latin typeface="Tahoma" pitchFamily="34" charset="0"/>
                <a:cs typeface="Times New Roman" charset="0"/>
              </a:rPr>
              <a:t>°</a:t>
            </a:r>
            <a:r>
              <a:rPr lang="en-US">
                <a:solidFill>
                  <a:srgbClr val="333300"/>
                </a:solidFill>
                <a:latin typeface="Tahoma" pitchFamily="34" charset="0"/>
                <a:cs typeface="Times New Roman" charset="0"/>
              </a:rPr>
              <a:t>)</a:t>
            </a:r>
          </a:p>
          <a:p>
            <a:r>
              <a:rPr lang="en-US">
                <a:solidFill>
                  <a:srgbClr val="333300"/>
                </a:solidFill>
                <a:latin typeface="Tahoma" pitchFamily="34" charset="0"/>
                <a:cs typeface="Times New Roman" charset="0"/>
              </a:rPr>
              <a:t>Menunjukkan sudut pengayun sebelum dilepas dan ketinggian terakhir setelah menabrak bahan uji.</a:t>
            </a:r>
          </a:p>
          <a:p>
            <a:endParaRPr lang="en-GB">
              <a:solidFill>
                <a:srgbClr val="333300"/>
              </a:solidFill>
              <a:latin typeface="Tahoma" pitchFamily="34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can0005"/>
          <p:cNvPicPr>
            <a:picLocks noChangeAspect="1" noChangeArrowheads="1"/>
          </p:cNvPicPr>
          <p:nvPr/>
        </p:nvPicPr>
        <p:blipFill>
          <a:blip r:embed="rId2" cstate="print">
            <a:lum bright="60000" contrast="-6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838200"/>
            <a:ext cx="5638800" cy="41465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pPr algn="l"/>
            <a:r>
              <a:rPr lang="en-US" sz="4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Proses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81600" y="838200"/>
            <a:ext cx="3962400" cy="6019800"/>
          </a:xfrm>
        </p:spPr>
        <p:txBody>
          <a:bodyPr/>
          <a:lstStyle/>
          <a:p>
            <a:pPr marL="387350" indent="-387350" algn="ctr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Prosedur</a:t>
            </a:r>
          </a:p>
          <a:p>
            <a:pPr marL="387350" indent="-387350" algn="ctr">
              <a:lnSpc>
                <a:spcPct val="90000"/>
              </a:lnSpc>
              <a:buFontTx/>
              <a:buNone/>
            </a:pPr>
            <a:endParaRPr lang="en-US" sz="1000">
              <a:solidFill>
                <a:srgbClr val="3333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kedudukan awal dihitung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solidFill>
                <a:srgbClr val="3366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 startAt="2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pemukul dilepas dari kedudukan awal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solidFill>
                <a:srgbClr val="3366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 startAt="3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pemukul membentur bahan uji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solidFill>
                <a:srgbClr val="3366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 startAt="4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pemukul akan berhenti pada kedudukan akhir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solidFill>
                <a:srgbClr val="3366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 startAt="5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kedudukan akhir dihitung</a:t>
            </a:r>
          </a:p>
          <a:p>
            <a:pPr marL="387350" indent="-387350">
              <a:lnSpc>
                <a:spcPct val="90000"/>
              </a:lnSpc>
              <a:buFontTx/>
              <a:buNone/>
            </a:pPr>
            <a:endParaRPr lang="en-US" sz="1000">
              <a:solidFill>
                <a:srgbClr val="336600"/>
              </a:solidFill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rabicPeriod" startAt="6"/>
            </a:pPr>
            <a:r>
              <a:rPr lang="en-US" sz="2400">
                <a:solidFill>
                  <a:srgbClr val="336600"/>
                </a:solidFill>
                <a:latin typeface="Arial" charset="0"/>
              </a:rPr>
              <a:t>kecepatan pukulan dan tenaga patah dihitung</a:t>
            </a:r>
          </a:p>
        </p:txBody>
      </p:sp>
      <p:pic>
        <p:nvPicPr>
          <p:cNvPr id="8197" name="Picture 5" descr="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5086350"/>
            <a:ext cx="3359150" cy="1390650"/>
          </a:xfrm>
          <a:prstGeom prst="rect">
            <a:avLst/>
          </a:prstGeom>
          <a:noFill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276600" y="898525"/>
            <a:ext cx="2155825" cy="40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3366FF"/>
                </a:solidFill>
              </a:rPr>
              <a:t>kedudukan awal</a:t>
            </a:r>
            <a:endParaRPr lang="en-GB" sz="2000" b="1">
              <a:solidFill>
                <a:srgbClr val="3366FF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0" y="2879725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3366FF"/>
                </a:solidFill>
              </a:rPr>
              <a:t>kedudukan akhir</a:t>
            </a:r>
            <a:endParaRPr lang="en-GB" sz="2000" b="1">
              <a:solidFill>
                <a:srgbClr val="3366FF"/>
              </a:solidFill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419600" y="3048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H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6200" y="3962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h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968625" y="4876800"/>
            <a:ext cx="129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3366FF"/>
                </a:solidFill>
              </a:rPr>
              <a:t>bahan uji</a:t>
            </a:r>
            <a:endParaRPr lang="en-GB" sz="2000" b="1">
              <a:solidFill>
                <a:srgbClr val="3366FF"/>
              </a:solidFill>
            </a:endParaRP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H="1" flipV="1">
            <a:off x="2514600" y="4648200"/>
            <a:ext cx="457200" cy="4572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H="1">
            <a:off x="2514600" y="5105400"/>
            <a:ext cx="457200" cy="4572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75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75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75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75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1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/>
      <p:bldP spid="8198" grpId="0" animBg="1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3" grpId="0" animBg="1"/>
      <p:bldP spid="820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421</Words>
  <Application>Microsoft Office PowerPoint</Application>
  <PresentationFormat>On-screen Show (4:3)</PresentationFormat>
  <Paragraphs>156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Bitmap Image</vt:lpstr>
      <vt:lpstr>Impact Test ( uji pukulan takik )</vt:lpstr>
      <vt:lpstr>Pukulan Takik</vt:lpstr>
      <vt:lpstr>Mengapa perlu uji impact ?</vt:lpstr>
      <vt:lpstr>Sistem Pengujian Pukul Takik</vt:lpstr>
      <vt:lpstr>Mesin Uji Charphy</vt:lpstr>
      <vt:lpstr>Bahan Uji (Standarisasi)</vt:lpstr>
      <vt:lpstr>Pengayun / Pemukul</vt:lpstr>
      <vt:lpstr>Skala</vt:lpstr>
      <vt:lpstr>Proses</vt:lpstr>
      <vt:lpstr>Perhitungan</vt:lpstr>
      <vt:lpstr>Bahan Uji Metode Izod (Standarisasi)</vt:lpstr>
      <vt:lpstr>Proses Pengujian Izod</vt:lpstr>
      <vt:lpstr>Macam Patahan :</vt:lpstr>
      <vt:lpstr>Patahan Getas :</vt:lpstr>
      <vt:lpstr>Patahan Liat :</vt:lpstr>
      <vt:lpstr>Patahan Campuran :</vt:lpstr>
      <vt:lpstr>Pengaruh temperatur</vt:lpstr>
      <vt:lpstr>Kesimpulan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Test ( uji pukulan takik )</dc:title>
  <dc:creator>Computer</dc:creator>
  <cp:lastModifiedBy>Computer</cp:lastModifiedBy>
  <cp:revision>5</cp:revision>
  <dcterms:created xsi:type="dcterms:W3CDTF">2011-03-17T05:08:49Z</dcterms:created>
  <dcterms:modified xsi:type="dcterms:W3CDTF">2011-10-21T06:37:57Z</dcterms:modified>
</cp:coreProperties>
</file>