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3" r:id="rId12"/>
    <p:sldId id="265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accent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accent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accent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accent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accent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accent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accent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accent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accent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D50B0B"/>
    <a:srgbClr val="CC6600"/>
    <a:srgbClr val="CC0066"/>
    <a:srgbClr val="A50021"/>
    <a:srgbClr val="FF3300"/>
    <a:srgbClr val="CC33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595" autoAdjust="0"/>
  </p:normalViewPr>
  <p:slideViewPr>
    <p:cSldViewPr>
      <p:cViewPr varScale="1">
        <p:scale>
          <a:sx n="65" d="100"/>
          <a:sy n="65" d="100"/>
        </p:scale>
        <p:origin x="-88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3.xml"/><Relationship Id="rId3" Type="http://schemas.openxmlformats.org/officeDocument/2006/relationships/slide" Target="slides/slide6.xml"/><Relationship Id="rId7" Type="http://schemas.openxmlformats.org/officeDocument/2006/relationships/slide" Target="slides/slide12.xml"/><Relationship Id="rId2" Type="http://schemas.openxmlformats.org/officeDocument/2006/relationships/slide" Target="slides/slide5.xml"/><Relationship Id="rId1" Type="http://schemas.openxmlformats.org/officeDocument/2006/relationships/slide" Target="slides/slide1.xml"/><Relationship Id="rId6" Type="http://schemas.openxmlformats.org/officeDocument/2006/relationships/slide" Target="slides/slide10.xml"/><Relationship Id="rId5" Type="http://schemas.openxmlformats.org/officeDocument/2006/relationships/slide" Target="slides/slide9.xml"/><Relationship Id="rId10" Type="http://schemas.openxmlformats.org/officeDocument/2006/relationships/slide" Target="slides/slide15.xml"/><Relationship Id="rId4" Type="http://schemas.openxmlformats.org/officeDocument/2006/relationships/slide" Target="slides/slide7.xml"/><Relationship Id="rId9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9F9125-4B48-455F-A7FC-9E942B50DE0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B830A-9FFE-4CDA-A144-5378E349FEE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2A45A4-C73C-45AC-A73B-12ECD6871B6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FCF6B9-C1E5-48D3-BCF2-BEAE1BF8153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115DCA-D859-4022-8834-D1CC04A8884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10F264-72E7-44B5-9EFD-6E62CD75183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6B8C7-E0D9-4D86-A5E7-449CA1CC55C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FC342-8390-42F5-9BBA-EA9A9E2DA71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086541-48E3-438C-B3C6-A3515C14085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5674B-B9ED-471E-970E-2E5F9DB7956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7E588-211B-47EE-B3E2-C2FEF1BD624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A3091DD-4395-4FD9-B04E-0D86AEBD29BD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BS02064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3505200" y="4800600"/>
            <a:ext cx="5105400" cy="814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BankGothic Md BT"/>
              </a:rPr>
              <a:t>Memanfaatkan Diagram Tarik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0" y="4953000"/>
            <a:ext cx="6096000" cy="1143000"/>
          </a:xfrm>
        </p:spPr>
        <p:txBody>
          <a:bodyPr/>
          <a:lstStyle/>
          <a:p>
            <a:r>
              <a:rPr lang="en-US" sz="340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Memanfaatkan Diagram Tarik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/>
          <a:lstStyle/>
          <a:p>
            <a:r>
              <a:rPr lang="en-US" sz="3200">
                <a:solidFill>
                  <a:srgbClr val="CC0000"/>
                </a:solidFill>
                <a:latin typeface="Arial" charset="0"/>
              </a:rPr>
              <a:t>Kurva Tarik Ahli Teknik Penyayatan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5486400"/>
            <a:ext cx="3352800" cy="609600"/>
          </a:xfrm>
          <a:noFill/>
          <a:ln/>
        </p:spPr>
        <p:txBody>
          <a:bodyPr/>
          <a:lstStyle/>
          <a:p>
            <a:pPr marL="2000250" indent="-2000250">
              <a:lnSpc>
                <a:spcPct val="90000"/>
              </a:lnSpc>
              <a:buFontTx/>
              <a:buNone/>
              <a:tabLst>
                <a:tab pos="1517650" algn="l"/>
              </a:tabLst>
            </a:pPr>
            <a:r>
              <a:rPr lang="en-US" sz="1800" b="1">
                <a:solidFill>
                  <a:srgbClr val="FF0000"/>
                </a:solidFill>
                <a:latin typeface="Arial" charset="0"/>
              </a:rPr>
              <a:t>sempit = getas &gt;&gt; tatal baik, halus</a:t>
            </a:r>
            <a:endParaRPr lang="en-GB" sz="18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3200400" y="54102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048000" y="4572000"/>
            <a:ext cx="3048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047750" indent="-1047750">
              <a:lnSpc>
                <a:spcPct val="90000"/>
              </a:lnSpc>
              <a:spcBef>
                <a:spcPct val="20000"/>
              </a:spcBef>
              <a:tabLst>
                <a:tab pos="1517650" algn="l"/>
              </a:tabLst>
            </a:pPr>
            <a:r>
              <a:rPr lang="en-US" sz="1800" b="1">
                <a:solidFill>
                  <a:srgbClr val="FF0000"/>
                </a:solidFill>
                <a:effectLst/>
              </a:rPr>
              <a:t>rendah = gaya sayat kecil, mudah dipotong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3886200" y="5562600"/>
            <a:ext cx="609600" cy="152400"/>
          </a:xfrm>
          <a:prstGeom prst="leftArrow">
            <a:avLst>
              <a:gd name="adj1" fmla="val 50000"/>
              <a:gd name="adj2" fmla="val 10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2667000" y="55626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1274" name="AutoShape 10"/>
          <p:cNvCxnSpPr>
            <a:cxnSpLocks noChangeShapeType="1"/>
          </p:cNvCxnSpPr>
          <p:nvPr/>
        </p:nvCxnSpPr>
        <p:spPr bwMode="auto">
          <a:xfrm>
            <a:off x="2362200" y="6248400"/>
            <a:ext cx="5410200" cy="0"/>
          </a:xfrm>
          <a:prstGeom prst="straightConnector1">
            <a:avLst/>
          </a:prstGeom>
          <a:noFill/>
          <a:ln w="57150">
            <a:solidFill>
              <a:srgbClr val="0000CC"/>
            </a:solidFill>
            <a:round/>
            <a:headEnd/>
            <a:tailEnd type="triangle" w="med" len="med"/>
          </a:ln>
          <a:effectLst/>
        </p:spPr>
      </p:cxnSp>
      <p:cxnSp>
        <p:nvCxnSpPr>
          <p:cNvPr id="11275" name="AutoShape 11"/>
          <p:cNvCxnSpPr>
            <a:cxnSpLocks noChangeShapeType="1"/>
          </p:cNvCxnSpPr>
          <p:nvPr/>
        </p:nvCxnSpPr>
        <p:spPr bwMode="auto">
          <a:xfrm>
            <a:off x="2371725" y="1295400"/>
            <a:ext cx="0" cy="4953000"/>
          </a:xfrm>
          <a:prstGeom prst="straightConnector1">
            <a:avLst/>
          </a:prstGeom>
          <a:noFill/>
          <a:ln w="57150">
            <a:solidFill>
              <a:srgbClr val="0000CC"/>
            </a:solidFill>
            <a:round/>
            <a:headEnd type="triangle" w="med" len="med"/>
            <a:tailEnd/>
          </a:ln>
          <a:effectLst/>
        </p:spPr>
      </p:cxnSp>
      <p:sp>
        <p:nvSpPr>
          <p:cNvPr id="11276" name="Freeform 12"/>
          <p:cNvSpPr>
            <a:spLocks/>
          </p:cNvSpPr>
          <p:nvPr/>
        </p:nvSpPr>
        <p:spPr bwMode="auto">
          <a:xfrm>
            <a:off x="2362200" y="5486400"/>
            <a:ext cx="228600" cy="762000"/>
          </a:xfrm>
          <a:custGeom>
            <a:avLst/>
            <a:gdLst/>
            <a:ahLst/>
            <a:cxnLst>
              <a:cxn ang="0">
                <a:pos x="0" y="1392"/>
              </a:cxn>
              <a:cxn ang="0">
                <a:pos x="144" y="0"/>
              </a:cxn>
            </a:cxnLst>
            <a:rect l="0" t="0" r="r" b="b"/>
            <a:pathLst>
              <a:path w="144" h="1392">
                <a:moveTo>
                  <a:pt x="0" y="1392"/>
                </a:moveTo>
                <a:cubicBezTo>
                  <a:pt x="0" y="1392"/>
                  <a:pt x="72" y="696"/>
                  <a:pt x="144" y="0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1277" name="Freeform 13"/>
          <p:cNvSpPr>
            <a:spLocks/>
          </p:cNvSpPr>
          <p:nvPr/>
        </p:nvSpPr>
        <p:spPr bwMode="auto">
          <a:xfrm>
            <a:off x="2600325" y="5257800"/>
            <a:ext cx="1209675" cy="304800"/>
          </a:xfrm>
          <a:custGeom>
            <a:avLst/>
            <a:gdLst/>
            <a:ahLst/>
            <a:cxnLst>
              <a:cxn ang="0">
                <a:pos x="0" y="808"/>
              </a:cxn>
              <a:cxn ang="0">
                <a:pos x="432" y="328"/>
              </a:cxn>
              <a:cxn ang="0">
                <a:pos x="1056" y="40"/>
              </a:cxn>
              <a:cxn ang="0">
                <a:pos x="1680" y="88"/>
              </a:cxn>
              <a:cxn ang="0">
                <a:pos x="2160" y="424"/>
              </a:cxn>
              <a:cxn ang="0">
                <a:pos x="2304" y="1000"/>
              </a:cxn>
            </a:cxnLst>
            <a:rect l="0" t="0" r="r" b="b"/>
            <a:pathLst>
              <a:path w="2304" h="1000">
                <a:moveTo>
                  <a:pt x="0" y="808"/>
                </a:moveTo>
                <a:cubicBezTo>
                  <a:pt x="128" y="632"/>
                  <a:pt x="256" y="456"/>
                  <a:pt x="432" y="328"/>
                </a:cubicBezTo>
                <a:cubicBezTo>
                  <a:pt x="608" y="200"/>
                  <a:pt x="848" y="80"/>
                  <a:pt x="1056" y="40"/>
                </a:cubicBezTo>
                <a:cubicBezTo>
                  <a:pt x="1264" y="0"/>
                  <a:pt x="1496" y="24"/>
                  <a:pt x="1680" y="88"/>
                </a:cubicBezTo>
                <a:cubicBezTo>
                  <a:pt x="1864" y="152"/>
                  <a:pt x="2056" y="272"/>
                  <a:pt x="2160" y="424"/>
                </a:cubicBezTo>
                <a:cubicBezTo>
                  <a:pt x="2264" y="576"/>
                  <a:pt x="2284" y="788"/>
                  <a:pt x="2304" y="1000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build="p" autoUpdateAnimBg="0"/>
      <p:bldP spid="11269" grpId="0" animBg="1" autoUpdateAnimBg="0"/>
      <p:bldP spid="11270" grpId="0" build="p" autoUpdateAnimBg="0"/>
      <p:bldP spid="11271" grpId="0" animBg="1"/>
      <p:bldP spid="11273" grpId="0" animBg="1" autoUpdateAnimBg="0"/>
      <p:bldP spid="11276" grpId="0" animBg="1"/>
      <p:bldP spid="112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304800"/>
            <a:ext cx="6400800" cy="609600"/>
          </a:xfrm>
        </p:spPr>
        <p:txBody>
          <a:bodyPr/>
          <a:lstStyle/>
          <a:p>
            <a:pPr algn="r"/>
            <a:r>
              <a:rPr lang="en-US" sz="2700" b="1" i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Diagram Tarik Beberapa Bahan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724400" y="5486400"/>
            <a:ext cx="1019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9900"/>
                </a:solidFill>
                <a:effectLst/>
              </a:rPr>
              <a:t>tembaga</a:t>
            </a:r>
            <a:endParaRPr lang="en-GB" sz="1600" b="1">
              <a:solidFill>
                <a:srgbClr val="FF9900"/>
              </a:solidFill>
              <a:effectLst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905000" y="5029200"/>
            <a:ext cx="1728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CC9900"/>
                </a:solidFill>
                <a:effectLst/>
              </a:rPr>
              <a:t>perunggu tuang</a:t>
            </a:r>
            <a:endParaRPr lang="en-GB" sz="1600" b="1">
              <a:solidFill>
                <a:srgbClr val="CC9900"/>
              </a:solidFill>
              <a:effectLst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219200" y="5562600"/>
            <a:ext cx="1200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tx1"/>
                </a:solidFill>
                <a:effectLst/>
              </a:rPr>
              <a:t>besi tuang</a:t>
            </a:r>
            <a:endParaRPr lang="en-GB" sz="1600" b="1">
              <a:solidFill>
                <a:schemeClr val="tx1"/>
              </a:solidFill>
              <a:effectLst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886200" y="4419600"/>
            <a:ext cx="985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CC0000"/>
                </a:solidFill>
                <a:effectLst/>
              </a:rPr>
              <a:t>baja 360</a:t>
            </a:r>
            <a:endParaRPr lang="en-GB" sz="1600" b="1">
              <a:solidFill>
                <a:srgbClr val="CC0000"/>
              </a:solidFill>
              <a:effectLst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2819400" y="3352800"/>
            <a:ext cx="985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808000"/>
                </a:solidFill>
                <a:effectLst/>
              </a:rPr>
              <a:t>baja</a:t>
            </a:r>
            <a:r>
              <a:rPr lang="en-US" sz="1600" b="1">
                <a:solidFill>
                  <a:srgbClr val="FF0000"/>
                </a:solidFill>
                <a:effectLst/>
              </a:rPr>
              <a:t> </a:t>
            </a:r>
            <a:r>
              <a:rPr lang="en-US" sz="1600" b="1">
                <a:solidFill>
                  <a:srgbClr val="808000"/>
                </a:solidFill>
                <a:effectLst/>
              </a:rPr>
              <a:t>490</a:t>
            </a:r>
            <a:endParaRPr lang="en-GB" sz="1600" b="1">
              <a:solidFill>
                <a:srgbClr val="808000"/>
              </a:solidFill>
              <a:effectLst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752600" y="2819400"/>
            <a:ext cx="19256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4D4D4D"/>
                </a:solidFill>
                <a:effectLst/>
              </a:rPr>
              <a:t>baja ditarik dingin</a:t>
            </a:r>
            <a:endParaRPr lang="en-GB" sz="1600" b="1">
              <a:solidFill>
                <a:srgbClr val="4D4D4D"/>
              </a:solidFill>
              <a:effectLst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1828800" y="1295400"/>
            <a:ext cx="24653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336699"/>
                </a:solidFill>
                <a:effectLst/>
              </a:rPr>
              <a:t>baja setelah dikeraskan</a:t>
            </a:r>
            <a:endParaRPr lang="en-GB" sz="1600" b="1">
              <a:solidFill>
                <a:srgbClr val="336699"/>
              </a:solidFill>
              <a:effectLst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2438400" y="2133600"/>
            <a:ext cx="3657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6666"/>
                </a:solidFill>
                <a:effectLst/>
              </a:rPr>
              <a:t>baja setelah dikeraskan &amp; ditemper</a:t>
            </a:r>
            <a:endParaRPr lang="en-GB" sz="1600" b="1">
              <a:solidFill>
                <a:srgbClr val="006666"/>
              </a:solidFill>
              <a:effectLst/>
            </a:endParaRPr>
          </a:p>
        </p:txBody>
      </p:sp>
      <p:cxnSp>
        <p:nvCxnSpPr>
          <p:cNvPr id="22539" name="AutoShape 11"/>
          <p:cNvCxnSpPr>
            <a:cxnSpLocks noChangeShapeType="1"/>
          </p:cNvCxnSpPr>
          <p:nvPr/>
        </p:nvCxnSpPr>
        <p:spPr bwMode="auto">
          <a:xfrm>
            <a:off x="914400" y="457200"/>
            <a:ext cx="1588" cy="6096000"/>
          </a:xfrm>
          <a:prstGeom prst="straightConnector1">
            <a:avLst/>
          </a:prstGeom>
          <a:noFill/>
          <a:ln w="28575">
            <a:solidFill>
              <a:srgbClr val="003399"/>
            </a:solidFill>
            <a:round/>
            <a:headEnd type="arrow" w="med" len="med"/>
            <a:tailEnd/>
          </a:ln>
          <a:effectLst/>
        </p:spPr>
      </p:cxnSp>
      <p:cxnSp>
        <p:nvCxnSpPr>
          <p:cNvPr id="22540" name="AutoShape 12"/>
          <p:cNvCxnSpPr>
            <a:cxnSpLocks noChangeShapeType="1"/>
          </p:cNvCxnSpPr>
          <p:nvPr/>
        </p:nvCxnSpPr>
        <p:spPr bwMode="auto">
          <a:xfrm>
            <a:off x="914400" y="6553200"/>
            <a:ext cx="4584700" cy="0"/>
          </a:xfrm>
          <a:prstGeom prst="straightConnector1">
            <a:avLst/>
          </a:prstGeom>
          <a:noFill/>
          <a:ln w="28575">
            <a:solidFill>
              <a:srgbClr val="003399"/>
            </a:solidFill>
            <a:round/>
            <a:headEnd/>
            <a:tailEnd type="arrow" w="med" len="med"/>
          </a:ln>
          <a:effectLst/>
        </p:spPr>
      </p:cxnSp>
      <p:sp>
        <p:nvSpPr>
          <p:cNvPr id="22541" name="Freeform 13"/>
          <p:cNvSpPr>
            <a:spLocks/>
          </p:cNvSpPr>
          <p:nvPr/>
        </p:nvSpPr>
        <p:spPr bwMode="auto">
          <a:xfrm>
            <a:off x="914400" y="5461000"/>
            <a:ext cx="3886200" cy="1092200"/>
          </a:xfrm>
          <a:custGeom>
            <a:avLst/>
            <a:gdLst/>
            <a:ahLst/>
            <a:cxnLst>
              <a:cxn ang="0">
                <a:pos x="0" y="688"/>
              </a:cxn>
              <a:cxn ang="0">
                <a:pos x="48" y="496"/>
              </a:cxn>
              <a:cxn ang="0">
                <a:pos x="240" y="304"/>
              </a:cxn>
              <a:cxn ang="0">
                <a:pos x="720" y="112"/>
              </a:cxn>
              <a:cxn ang="0">
                <a:pos x="1296" y="16"/>
              </a:cxn>
              <a:cxn ang="0">
                <a:pos x="1968" y="16"/>
              </a:cxn>
              <a:cxn ang="0">
                <a:pos x="2448" y="64"/>
              </a:cxn>
            </a:cxnLst>
            <a:rect l="0" t="0" r="r" b="b"/>
            <a:pathLst>
              <a:path w="2448" h="688">
                <a:moveTo>
                  <a:pt x="0" y="688"/>
                </a:moveTo>
                <a:cubicBezTo>
                  <a:pt x="4" y="624"/>
                  <a:pt x="8" y="560"/>
                  <a:pt x="48" y="496"/>
                </a:cubicBezTo>
                <a:cubicBezTo>
                  <a:pt x="88" y="432"/>
                  <a:pt x="128" y="368"/>
                  <a:pt x="240" y="304"/>
                </a:cubicBezTo>
                <a:cubicBezTo>
                  <a:pt x="352" y="240"/>
                  <a:pt x="544" y="160"/>
                  <a:pt x="720" y="112"/>
                </a:cubicBezTo>
                <a:cubicBezTo>
                  <a:pt x="896" y="64"/>
                  <a:pt x="1088" y="32"/>
                  <a:pt x="1296" y="16"/>
                </a:cubicBezTo>
                <a:cubicBezTo>
                  <a:pt x="1504" y="0"/>
                  <a:pt x="1776" y="8"/>
                  <a:pt x="1968" y="16"/>
                </a:cubicBezTo>
                <a:cubicBezTo>
                  <a:pt x="2160" y="24"/>
                  <a:pt x="2304" y="44"/>
                  <a:pt x="2448" y="64"/>
                </a:cubicBezTo>
              </a:path>
            </a:pathLst>
          </a:custGeom>
          <a:noFill/>
          <a:ln w="28575" cmpd="sng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2542" name="Freeform 14"/>
          <p:cNvSpPr>
            <a:spLocks/>
          </p:cNvSpPr>
          <p:nvPr/>
        </p:nvSpPr>
        <p:spPr bwMode="auto">
          <a:xfrm>
            <a:off x="914400" y="5410200"/>
            <a:ext cx="1600200" cy="1143000"/>
          </a:xfrm>
          <a:custGeom>
            <a:avLst/>
            <a:gdLst/>
            <a:ahLst/>
            <a:cxnLst>
              <a:cxn ang="0">
                <a:pos x="0" y="720"/>
              </a:cxn>
              <a:cxn ang="0">
                <a:pos x="144" y="336"/>
              </a:cxn>
              <a:cxn ang="0">
                <a:pos x="528" y="48"/>
              </a:cxn>
              <a:cxn ang="0">
                <a:pos x="912" y="48"/>
              </a:cxn>
              <a:cxn ang="0">
                <a:pos x="1008" y="96"/>
              </a:cxn>
            </a:cxnLst>
            <a:rect l="0" t="0" r="r" b="b"/>
            <a:pathLst>
              <a:path w="1008" h="720">
                <a:moveTo>
                  <a:pt x="0" y="720"/>
                </a:moveTo>
                <a:cubicBezTo>
                  <a:pt x="28" y="584"/>
                  <a:pt x="56" y="448"/>
                  <a:pt x="144" y="336"/>
                </a:cubicBezTo>
                <a:cubicBezTo>
                  <a:pt x="232" y="224"/>
                  <a:pt x="400" y="96"/>
                  <a:pt x="528" y="48"/>
                </a:cubicBezTo>
                <a:cubicBezTo>
                  <a:pt x="656" y="0"/>
                  <a:pt x="832" y="40"/>
                  <a:pt x="912" y="48"/>
                </a:cubicBezTo>
                <a:cubicBezTo>
                  <a:pt x="992" y="56"/>
                  <a:pt x="1000" y="76"/>
                  <a:pt x="1008" y="96"/>
                </a:cubicBezTo>
              </a:path>
            </a:pathLst>
          </a:custGeom>
          <a:noFill/>
          <a:ln w="28575" cmpd="sng">
            <a:solidFill>
              <a:srgbClr val="CC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2543" name="Freeform 15"/>
          <p:cNvSpPr>
            <a:spLocks/>
          </p:cNvSpPr>
          <p:nvPr/>
        </p:nvSpPr>
        <p:spPr bwMode="auto">
          <a:xfrm>
            <a:off x="914400" y="5638800"/>
            <a:ext cx="228600" cy="914400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48" y="192"/>
              </a:cxn>
              <a:cxn ang="0">
                <a:pos x="144" y="0"/>
              </a:cxn>
            </a:cxnLst>
            <a:rect l="0" t="0" r="r" b="b"/>
            <a:pathLst>
              <a:path w="144" h="576">
                <a:moveTo>
                  <a:pt x="0" y="576"/>
                </a:moveTo>
                <a:cubicBezTo>
                  <a:pt x="12" y="432"/>
                  <a:pt x="24" y="288"/>
                  <a:pt x="48" y="192"/>
                </a:cubicBezTo>
                <a:cubicBezTo>
                  <a:pt x="72" y="96"/>
                  <a:pt x="108" y="48"/>
                  <a:pt x="14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grpSp>
        <p:nvGrpSpPr>
          <p:cNvPr id="22544" name="Group 16"/>
          <p:cNvGrpSpPr>
            <a:grpSpLocks/>
          </p:cNvGrpSpPr>
          <p:nvPr/>
        </p:nvGrpSpPr>
        <p:grpSpPr bwMode="auto">
          <a:xfrm>
            <a:off x="914400" y="4559300"/>
            <a:ext cx="3462338" cy="1993900"/>
            <a:chOff x="144" y="2872"/>
            <a:chExt cx="2181" cy="1256"/>
          </a:xfrm>
        </p:grpSpPr>
        <p:cxnSp>
          <p:nvCxnSpPr>
            <p:cNvPr id="22545" name="AutoShape 17"/>
            <p:cNvCxnSpPr>
              <a:cxnSpLocks noChangeShapeType="1"/>
            </p:cNvCxnSpPr>
            <p:nvPr/>
          </p:nvCxnSpPr>
          <p:spPr bwMode="auto">
            <a:xfrm flipH="1">
              <a:off x="144" y="3504"/>
              <a:ext cx="48" cy="624"/>
            </a:xfrm>
            <a:prstGeom prst="straightConnector1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</p:spPr>
        </p:cxnSp>
        <p:sp>
          <p:nvSpPr>
            <p:cNvPr id="22546" name="Freeform 18"/>
            <p:cNvSpPr>
              <a:spLocks/>
            </p:cNvSpPr>
            <p:nvPr/>
          </p:nvSpPr>
          <p:spPr bwMode="auto">
            <a:xfrm>
              <a:off x="192" y="3469"/>
              <a:ext cx="101" cy="75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48" y="16"/>
                </a:cxn>
                <a:cxn ang="0">
                  <a:pos x="96" y="208"/>
                </a:cxn>
                <a:cxn ang="0">
                  <a:pos x="144" y="16"/>
                </a:cxn>
                <a:cxn ang="0">
                  <a:pos x="192" y="208"/>
                </a:cxn>
                <a:cxn ang="0">
                  <a:pos x="240" y="16"/>
                </a:cxn>
                <a:cxn ang="0">
                  <a:pos x="288" y="160"/>
                </a:cxn>
              </a:cxnLst>
              <a:rect l="0" t="0" r="r" b="b"/>
              <a:pathLst>
                <a:path w="288" h="208">
                  <a:moveTo>
                    <a:pt x="0" y="112"/>
                  </a:moveTo>
                  <a:cubicBezTo>
                    <a:pt x="16" y="56"/>
                    <a:pt x="32" y="0"/>
                    <a:pt x="48" y="16"/>
                  </a:cubicBezTo>
                  <a:cubicBezTo>
                    <a:pt x="64" y="32"/>
                    <a:pt x="80" y="208"/>
                    <a:pt x="96" y="208"/>
                  </a:cubicBezTo>
                  <a:cubicBezTo>
                    <a:pt x="112" y="208"/>
                    <a:pt x="128" y="16"/>
                    <a:pt x="144" y="16"/>
                  </a:cubicBezTo>
                  <a:cubicBezTo>
                    <a:pt x="160" y="16"/>
                    <a:pt x="176" y="208"/>
                    <a:pt x="192" y="208"/>
                  </a:cubicBezTo>
                  <a:cubicBezTo>
                    <a:pt x="208" y="208"/>
                    <a:pt x="224" y="24"/>
                    <a:pt x="240" y="16"/>
                  </a:cubicBezTo>
                  <a:cubicBezTo>
                    <a:pt x="256" y="8"/>
                    <a:pt x="272" y="84"/>
                    <a:pt x="288" y="160"/>
                  </a:cubicBezTo>
                </a:path>
              </a:pathLst>
            </a:custGeom>
            <a:noFill/>
            <a:ln w="28575" cmpd="sng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2547" name="Freeform 19"/>
            <p:cNvSpPr>
              <a:spLocks/>
            </p:cNvSpPr>
            <p:nvPr/>
          </p:nvSpPr>
          <p:spPr bwMode="auto">
            <a:xfrm>
              <a:off x="293" y="2872"/>
              <a:ext cx="2032" cy="632"/>
            </a:xfrm>
            <a:custGeom>
              <a:avLst/>
              <a:gdLst/>
              <a:ahLst/>
              <a:cxnLst>
                <a:cxn ang="0">
                  <a:pos x="0" y="632"/>
                </a:cxn>
                <a:cxn ang="0">
                  <a:pos x="192" y="392"/>
                </a:cxn>
                <a:cxn ang="0">
                  <a:pos x="576" y="152"/>
                </a:cxn>
                <a:cxn ang="0">
                  <a:pos x="1104" y="8"/>
                </a:cxn>
                <a:cxn ang="0">
                  <a:pos x="1632" y="104"/>
                </a:cxn>
                <a:cxn ang="0">
                  <a:pos x="1968" y="344"/>
                </a:cxn>
                <a:cxn ang="0">
                  <a:pos x="2016" y="440"/>
                </a:cxn>
              </a:cxnLst>
              <a:rect l="0" t="0" r="r" b="b"/>
              <a:pathLst>
                <a:path w="2032" h="632">
                  <a:moveTo>
                    <a:pt x="0" y="632"/>
                  </a:moveTo>
                  <a:cubicBezTo>
                    <a:pt x="48" y="552"/>
                    <a:pt x="96" y="472"/>
                    <a:pt x="192" y="392"/>
                  </a:cubicBezTo>
                  <a:cubicBezTo>
                    <a:pt x="288" y="312"/>
                    <a:pt x="424" y="216"/>
                    <a:pt x="576" y="152"/>
                  </a:cubicBezTo>
                  <a:cubicBezTo>
                    <a:pt x="728" y="88"/>
                    <a:pt x="928" y="16"/>
                    <a:pt x="1104" y="8"/>
                  </a:cubicBezTo>
                  <a:cubicBezTo>
                    <a:pt x="1280" y="0"/>
                    <a:pt x="1488" y="48"/>
                    <a:pt x="1632" y="104"/>
                  </a:cubicBezTo>
                  <a:cubicBezTo>
                    <a:pt x="1776" y="160"/>
                    <a:pt x="1904" y="288"/>
                    <a:pt x="1968" y="344"/>
                  </a:cubicBezTo>
                  <a:cubicBezTo>
                    <a:pt x="2032" y="400"/>
                    <a:pt x="2024" y="420"/>
                    <a:pt x="2016" y="440"/>
                  </a:cubicBezTo>
                </a:path>
              </a:pathLst>
            </a:custGeom>
            <a:noFill/>
            <a:ln w="28575" cmpd="sng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22548" name="Freeform 20"/>
          <p:cNvSpPr>
            <a:spLocks/>
          </p:cNvSpPr>
          <p:nvPr/>
        </p:nvSpPr>
        <p:spPr bwMode="auto">
          <a:xfrm>
            <a:off x="901700" y="3721100"/>
            <a:ext cx="2603500" cy="2832100"/>
          </a:xfrm>
          <a:custGeom>
            <a:avLst/>
            <a:gdLst/>
            <a:ahLst/>
            <a:cxnLst>
              <a:cxn ang="0">
                <a:pos x="8" y="1784"/>
              </a:cxn>
              <a:cxn ang="0">
                <a:pos x="56" y="920"/>
              </a:cxn>
              <a:cxn ang="0">
                <a:pos x="344" y="392"/>
              </a:cxn>
              <a:cxn ang="0">
                <a:pos x="776" y="56"/>
              </a:cxn>
              <a:cxn ang="0">
                <a:pos x="1352" y="56"/>
              </a:cxn>
              <a:cxn ang="0">
                <a:pos x="1640" y="392"/>
              </a:cxn>
            </a:cxnLst>
            <a:rect l="0" t="0" r="r" b="b"/>
            <a:pathLst>
              <a:path w="1640" h="1784">
                <a:moveTo>
                  <a:pt x="8" y="1784"/>
                </a:moveTo>
                <a:cubicBezTo>
                  <a:pt x="4" y="1468"/>
                  <a:pt x="0" y="1152"/>
                  <a:pt x="56" y="920"/>
                </a:cubicBezTo>
                <a:cubicBezTo>
                  <a:pt x="112" y="688"/>
                  <a:pt x="224" y="536"/>
                  <a:pt x="344" y="392"/>
                </a:cubicBezTo>
                <a:cubicBezTo>
                  <a:pt x="464" y="248"/>
                  <a:pt x="608" y="112"/>
                  <a:pt x="776" y="56"/>
                </a:cubicBezTo>
                <a:cubicBezTo>
                  <a:pt x="944" y="0"/>
                  <a:pt x="1208" y="0"/>
                  <a:pt x="1352" y="56"/>
                </a:cubicBezTo>
                <a:cubicBezTo>
                  <a:pt x="1496" y="112"/>
                  <a:pt x="1568" y="252"/>
                  <a:pt x="1640" y="392"/>
                </a:cubicBezTo>
              </a:path>
            </a:pathLst>
          </a:custGeom>
          <a:noFill/>
          <a:ln w="28575" cmpd="sng">
            <a:solidFill>
              <a:srgbClr val="8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2549" name="Freeform 21"/>
          <p:cNvSpPr>
            <a:spLocks/>
          </p:cNvSpPr>
          <p:nvPr/>
        </p:nvSpPr>
        <p:spPr bwMode="auto">
          <a:xfrm>
            <a:off x="914400" y="2971800"/>
            <a:ext cx="914400" cy="3581400"/>
          </a:xfrm>
          <a:custGeom>
            <a:avLst/>
            <a:gdLst/>
            <a:ahLst/>
            <a:cxnLst>
              <a:cxn ang="0">
                <a:pos x="0" y="2256"/>
              </a:cxn>
              <a:cxn ang="0">
                <a:pos x="48" y="720"/>
              </a:cxn>
              <a:cxn ang="0">
                <a:pos x="48" y="336"/>
              </a:cxn>
              <a:cxn ang="0">
                <a:pos x="192" y="48"/>
              </a:cxn>
              <a:cxn ang="0">
                <a:pos x="384" y="48"/>
              </a:cxn>
              <a:cxn ang="0">
                <a:pos x="528" y="240"/>
              </a:cxn>
              <a:cxn ang="0">
                <a:pos x="576" y="432"/>
              </a:cxn>
            </a:cxnLst>
            <a:rect l="0" t="0" r="r" b="b"/>
            <a:pathLst>
              <a:path w="576" h="2256">
                <a:moveTo>
                  <a:pt x="0" y="2256"/>
                </a:moveTo>
                <a:cubicBezTo>
                  <a:pt x="20" y="1648"/>
                  <a:pt x="40" y="1040"/>
                  <a:pt x="48" y="720"/>
                </a:cubicBezTo>
                <a:cubicBezTo>
                  <a:pt x="56" y="400"/>
                  <a:pt x="24" y="448"/>
                  <a:pt x="48" y="336"/>
                </a:cubicBezTo>
                <a:cubicBezTo>
                  <a:pt x="72" y="224"/>
                  <a:pt x="136" y="96"/>
                  <a:pt x="192" y="48"/>
                </a:cubicBezTo>
                <a:cubicBezTo>
                  <a:pt x="248" y="0"/>
                  <a:pt x="328" y="16"/>
                  <a:pt x="384" y="48"/>
                </a:cubicBezTo>
                <a:cubicBezTo>
                  <a:pt x="440" y="80"/>
                  <a:pt x="496" y="176"/>
                  <a:pt x="528" y="240"/>
                </a:cubicBezTo>
                <a:cubicBezTo>
                  <a:pt x="560" y="304"/>
                  <a:pt x="568" y="368"/>
                  <a:pt x="576" y="432"/>
                </a:cubicBezTo>
              </a:path>
            </a:pathLst>
          </a:custGeom>
          <a:noFill/>
          <a:ln w="28575" cmpd="sng">
            <a:solidFill>
              <a:srgbClr val="4D4D4D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2550" name="Freeform 22"/>
          <p:cNvSpPr>
            <a:spLocks/>
          </p:cNvSpPr>
          <p:nvPr/>
        </p:nvSpPr>
        <p:spPr bwMode="auto">
          <a:xfrm>
            <a:off x="914400" y="1892300"/>
            <a:ext cx="1447800" cy="4660900"/>
          </a:xfrm>
          <a:custGeom>
            <a:avLst/>
            <a:gdLst/>
            <a:ahLst/>
            <a:cxnLst>
              <a:cxn ang="0">
                <a:pos x="0" y="2936"/>
              </a:cxn>
              <a:cxn ang="0">
                <a:pos x="48" y="920"/>
              </a:cxn>
              <a:cxn ang="0">
                <a:pos x="48" y="536"/>
              </a:cxn>
              <a:cxn ang="0">
                <a:pos x="288" y="152"/>
              </a:cxn>
              <a:cxn ang="0">
                <a:pos x="576" y="8"/>
              </a:cxn>
              <a:cxn ang="0">
                <a:pos x="816" y="104"/>
              </a:cxn>
              <a:cxn ang="0">
                <a:pos x="912" y="536"/>
              </a:cxn>
            </a:cxnLst>
            <a:rect l="0" t="0" r="r" b="b"/>
            <a:pathLst>
              <a:path w="912" h="2936">
                <a:moveTo>
                  <a:pt x="0" y="2936"/>
                </a:moveTo>
                <a:cubicBezTo>
                  <a:pt x="20" y="2128"/>
                  <a:pt x="40" y="1320"/>
                  <a:pt x="48" y="920"/>
                </a:cubicBezTo>
                <a:cubicBezTo>
                  <a:pt x="56" y="520"/>
                  <a:pt x="8" y="664"/>
                  <a:pt x="48" y="536"/>
                </a:cubicBezTo>
                <a:cubicBezTo>
                  <a:pt x="88" y="408"/>
                  <a:pt x="200" y="240"/>
                  <a:pt x="288" y="152"/>
                </a:cubicBezTo>
                <a:cubicBezTo>
                  <a:pt x="376" y="64"/>
                  <a:pt x="488" y="16"/>
                  <a:pt x="576" y="8"/>
                </a:cubicBezTo>
                <a:cubicBezTo>
                  <a:pt x="664" y="0"/>
                  <a:pt x="760" y="16"/>
                  <a:pt x="816" y="104"/>
                </a:cubicBezTo>
                <a:cubicBezTo>
                  <a:pt x="872" y="192"/>
                  <a:pt x="892" y="364"/>
                  <a:pt x="912" y="536"/>
                </a:cubicBezTo>
              </a:path>
            </a:pathLst>
          </a:custGeom>
          <a:noFill/>
          <a:ln w="28575" cmpd="sng">
            <a:solidFill>
              <a:srgbClr val="0066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2551" name="Freeform 23"/>
          <p:cNvSpPr>
            <a:spLocks/>
          </p:cNvSpPr>
          <p:nvPr/>
        </p:nvSpPr>
        <p:spPr bwMode="auto">
          <a:xfrm>
            <a:off x="914400" y="1409700"/>
            <a:ext cx="990600" cy="5143500"/>
          </a:xfrm>
          <a:custGeom>
            <a:avLst/>
            <a:gdLst/>
            <a:ahLst/>
            <a:cxnLst>
              <a:cxn ang="0">
                <a:pos x="0" y="3240"/>
              </a:cxn>
              <a:cxn ang="0">
                <a:pos x="48" y="1176"/>
              </a:cxn>
              <a:cxn ang="0">
                <a:pos x="48" y="792"/>
              </a:cxn>
              <a:cxn ang="0">
                <a:pos x="144" y="360"/>
              </a:cxn>
              <a:cxn ang="0">
                <a:pos x="288" y="72"/>
              </a:cxn>
              <a:cxn ang="0">
                <a:pos x="432" y="24"/>
              </a:cxn>
              <a:cxn ang="0">
                <a:pos x="576" y="216"/>
              </a:cxn>
              <a:cxn ang="0">
                <a:pos x="624" y="456"/>
              </a:cxn>
            </a:cxnLst>
            <a:rect l="0" t="0" r="r" b="b"/>
            <a:pathLst>
              <a:path w="624" h="3240">
                <a:moveTo>
                  <a:pt x="0" y="3240"/>
                </a:moveTo>
                <a:cubicBezTo>
                  <a:pt x="20" y="2412"/>
                  <a:pt x="40" y="1584"/>
                  <a:pt x="48" y="1176"/>
                </a:cubicBezTo>
                <a:cubicBezTo>
                  <a:pt x="56" y="768"/>
                  <a:pt x="32" y="928"/>
                  <a:pt x="48" y="792"/>
                </a:cubicBezTo>
                <a:cubicBezTo>
                  <a:pt x="64" y="656"/>
                  <a:pt x="104" y="480"/>
                  <a:pt x="144" y="360"/>
                </a:cubicBezTo>
                <a:cubicBezTo>
                  <a:pt x="184" y="240"/>
                  <a:pt x="240" y="128"/>
                  <a:pt x="288" y="72"/>
                </a:cubicBezTo>
                <a:cubicBezTo>
                  <a:pt x="336" y="16"/>
                  <a:pt x="384" y="0"/>
                  <a:pt x="432" y="24"/>
                </a:cubicBezTo>
                <a:cubicBezTo>
                  <a:pt x="480" y="48"/>
                  <a:pt x="544" y="144"/>
                  <a:pt x="576" y="216"/>
                </a:cubicBezTo>
                <a:cubicBezTo>
                  <a:pt x="608" y="288"/>
                  <a:pt x="616" y="372"/>
                  <a:pt x="624" y="456"/>
                </a:cubicBezTo>
              </a:path>
            </a:pathLst>
          </a:custGeom>
          <a:noFill/>
          <a:ln w="28575" cmpd="sng">
            <a:solidFill>
              <a:srgbClr val="3366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381000" y="381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i="1">
                <a:solidFill>
                  <a:srgbClr val="003399"/>
                </a:solidFill>
                <a:effectLst/>
                <a:latin typeface="Symbol" pitchFamily="18" charset="2"/>
              </a:rPr>
              <a:t>s</a:t>
            </a:r>
            <a:endParaRPr lang="en-US" sz="2400" i="1">
              <a:solidFill>
                <a:srgbClr val="003399"/>
              </a:solidFill>
              <a:effectLst/>
            </a:endParaRP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5638800" y="6324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i="1">
                <a:solidFill>
                  <a:srgbClr val="003399"/>
                </a:solidFill>
                <a:effectLst/>
                <a:latin typeface="Symbol" pitchFamily="18" charset="2"/>
              </a:rPr>
              <a:t>e</a:t>
            </a:r>
            <a:r>
              <a:rPr lang="en-US" sz="2400" i="1">
                <a:solidFill>
                  <a:srgbClr val="003399"/>
                </a:solidFill>
                <a:effectLst/>
              </a:rPr>
              <a:t> </a:t>
            </a:r>
            <a:endParaRPr lang="en-GB" sz="2400" i="1">
              <a:solidFill>
                <a:srgbClr val="003399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75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75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75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75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75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75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75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5" dur="75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autoUpdateAnimBg="0"/>
      <p:bldP spid="22532" grpId="0" autoUpdateAnimBg="0"/>
      <p:bldP spid="22533" grpId="0" autoUpdateAnimBg="0"/>
      <p:bldP spid="22534" grpId="0" autoUpdateAnimBg="0"/>
      <p:bldP spid="22535" grpId="0" autoUpdateAnimBg="0"/>
      <p:bldP spid="22536" grpId="0" autoUpdateAnimBg="0"/>
      <p:bldP spid="22537" grpId="0" autoUpdateAnimBg="0"/>
      <p:bldP spid="22538" grpId="0" autoUpdateAnimBg="0"/>
      <p:bldP spid="22541" grpId="0" animBg="1"/>
      <p:bldP spid="22542" grpId="0" animBg="1"/>
      <p:bldP spid="22543" grpId="0" animBg="1"/>
      <p:bldP spid="22548" grpId="0" animBg="1"/>
      <p:bldP spid="22549" grpId="0" animBg="1"/>
      <p:bldP spid="22550" grpId="0" animBg="1"/>
      <p:bldP spid="22551" grpId="0" animBg="1"/>
      <p:bldP spid="22552" grpId="0" autoUpdateAnimBg="0"/>
      <p:bldP spid="2255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14400"/>
            <a:ext cx="7772400" cy="457200"/>
          </a:xfrm>
        </p:spPr>
        <p:txBody>
          <a:bodyPr/>
          <a:lstStyle/>
          <a:p>
            <a:pPr algn="l"/>
            <a:r>
              <a:rPr lang="en-US" sz="3200">
                <a:solidFill>
                  <a:srgbClr val="CC0000"/>
                </a:solidFill>
                <a:latin typeface="Arial" charset="0"/>
              </a:rPr>
              <a:t>Soal 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153400" cy="1371600"/>
          </a:xfrm>
        </p:spPr>
        <p:txBody>
          <a:bodyPr/>
          <a:lstStyle/>
          <a:p>
            <a:pPr marL="387350" indent="-387350">
              <a:lnSpc>
                <a:spcPct val="90000"/>
              </a:lnSpc>
              <a:buFontTx/>
              <a:buAutoNum type="arabicPeriod"/>
            </a:pPr>
            <a:r>
              <a:rPr lang="en-US" sz="2400">
                <a:latin typeface="Arial" charset="0"/>
              </a:rPr>
              <a:t>Dari hasil uji tarik 2 buah material diperoleh : </a:t>
            </a:r>
            <a:r>
              <a:rPr lang="en-US">
                <a:latin typeface="Symbol" pitchFamily="18" charset="2"/>
              </a:rPr>
              <a:t>e</a:t>
            </a:r>
            <a:r>
              <a:rPr lang="en-US" sz="2400" baseline="-25000">
                <a:latin typeface="Arial" charset="0"/>
              </a:rPr>
              <a:t>F1</a:t>
            </a:r>
            <a:r>
              <a:rPr lang="en-US" sz="2400">
                <a:latin typeface="Arial" charset="0"/>
              </a:rPr>
              <a:t>= 15%, </a:t>
            </a:r>
            <a:r>
              <a:rPr lang="en-US">
                <a:latin typeface="Symbol" pitchFamily="18" charset="2"/>
              </a:rPr>
              <a:t>e</a:t>
            </a:r>
            <a:r>
              <a:rPr lang="en-US" sz="2400" baseline="-25000">
                <a:latin typeface="Arial" charset="0"/>
              </a:rPr>
              <a:t>F2</a:t>
            </a:r>
            <a:r>
              <a:rPr lang="en-US" sz="2400">
                <a:latin typeface="Arial" charset="0"/>
              </a:rPr>
              <a:t>= 12%. Dari kedua bahan tersebut mana yang lebih ulet?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85800" y="31242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3200">
                <a:solidFill>
                  <a:srgbClr val="CC0000"/>
                </a:solidFill>
                <a:effectLst/>
              </a:rPr>
              <a:t>Jawab :</a:t>
            </a:r>
            <a:endParaRPr lang="en-GB" sz="3200">
              <a:solidFill>
                <a:srgbClr val="CC0000"/>
              </a:solidFill>
              <a:effectLst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685800" y="3657600"/>
            <a:ext cx="7848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87350" indent="-387350">
              <a:spcBef>
                <a:spcPct val="20000"/>
              </a:spcBef>
              <a:buFontTx/>
              <a:buAutoNum type="arabicPeriod"/>
            </a:pPr>
            <a:r>
              <a:rPr lang="en-US" sz="2400">
                <a:solidFill>
                  <a:schemeClr val="tx1"/>
                </a:solidFill>
                <a:effectLst/>
              </a:rPr>
              <a:t>Yang lebih ulet adalah bahan dengan </a:t>
            </a:r>
            <a:r>
              <a:rPr lang="en-US" sz="3200">
                <a:solidFill>
                  <a:schemeClr val="tx1"/>
                </a:solidFill>
                <a:effectLst/>
                <a:latin typeface="Symbol" pitchFamily="18" charset="2"/>
              </a:rPr>
              <a:t>e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F</a:t>
            </a:r>
            <a:r>
              <a:rPr lang="en-US" sz="2400">
                <a:solidFill>
                  <a:schemeClr val="tx1"/>
                </a:solidFill>
                <a:effectLst/>
              </a:rPr>
              <a:t>= 15%.</a:t>
            </a:r>
          </a:p>
          <a:p>
            <a:pPr marL="387350" indent="-387350">
              <a:spcBef>
                <a:spcPct val="20000"/>
              </a:spcBef>
            </a:pPr>
            <a:r>
              <a:rPr lang="en-US" sz="2400">
                <a:solidFill>
                  <a:schemeClr val="tx1"/>
                </a:solidFill>
                <a:effectLst/>
              </a:rPr>
              <a:t>	Semakin besar regangan patah semakin ulet material tersebut.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75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75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build="p" autoUpdateAnimBg="0"/>
      <p:bldP spid="12292" grpId="0" autoUpdateAnimBg="0"/>
      <p:bldP spid="1229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533400"/>
          </a:xfrm>
        </p:spPr>
        <p:txBody>
          <a:bodyPr/>
          <a:lstStyle/>
          <a:p>
            <a:pPr algn="l"/>
            <a:r>
              <a:rPr lang="en-US" sz="3200">
                <a:solidFill>
                  <a:srgbClr val="CC0000"/>
                </a:solidFill>
                <a:latin typeface="Arial" charset="0"/>
              </a:rPr>
              <a:t>Soal 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85800"/>
            <a:ext cx="7772400" cy="2362200"/>
          </a:xfrm>
        </p:spPr>
        <p:txBody>
          <a:bodyPr/>
          <a:lstStyle/>
          <a:p>
            <a:pPr marL="371475" indent="-371475">
              <a:lnSpc>
                <a:spcPct val="90000"/>
              </a:lnSpc>
              <a:buFontTx/>
              <a:buAutoNum type="arabicPeriod" startAt="2"/>
            </a:pPr>
            <a:r>
              <a:rPr lang="en-US" sz="2400">
                <a:latin typeface="Arial" charset="0"/>
              </a:rPr>
              <a:t>Dari suatu percobaan tarik diperoleh data sebagai berikut : d</a:t>
            </a:r>
            <a:r>
              <a:rPr lang="en-US" sz="2400" baseline="-25000">
                <a:latin typeface="Arial" charset="0"/>
              </a:rPr>
              <a:t>o</a:t>
            </a:r>
            <a:r>
              <a:rPr lang="en-US" sz="2400">
                <a:latin typeface="Arial" charset="0"/>
              </a:rPr>
              <a:t> = 2 mm , l</a:t>
            </a:r>
            <a:r>
              <a:rPr lang="en-US" sz="2400" baseline="-25000">
                <a:latin typeface="Arial" charset="0"/>
              </a:rPr>
              <a:t>o</a:t>
            </a:r>
            <a:r>
              <a:rPr lang="en-US" sz="2400">
                <a:latin typeface="Arial" charset="0"/>
              </a:rPr>
              <a:t> = 10 d</a:t>
            </a:r>
            <a:r>
              <a:rPr lang="en-US" sz="2400" baseline="-25000">
                <a:latin typeface="Arial" charset="0"/>
              </a:rPr>
              <a:t>o</a:t>
            </a:r>
            <a:r>
              <a:rPr lang="en-US" sz="2400">
                <a:latin typeface="Arial" charset="0"/>
              </a:rPr>
              <a:t>. Beban di P = 4 kN dengan panjang 21,2 mm, sedangkan beban di F = 10 kN dengan regangan patah 20 %, dan kontraksi 15 %. Hitung : modulus elastisitas, panjang diameter patah, tegangan patah, tegangan patah normal, dan efektif.</a:t>
            </a:r>
            <a:endParaRPr lang="en-GB" sz="2400">
              <a:latin typeface="Arial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85800" y="32766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3200" dirty="0" err="1">
                <a:solidFill>
                  <a:srgbClr val="CC0000"/>
                </a:solidFill>
                <a:effectLst/>
              </a:rPr>
              <a:t>Jawab</a:t>
            </a:r>
            <a:r>
              <a:rPr lang="en-US" sz="3200" dirty="0">
                <a:solidFill>
                  <a:srgbClr val="CC0000"/>
                </a:solidFill>
                <a:effectLst/>
              </a:rPr>
              <a:t> :</a:t>
            </a:r>
            <a:endParaRPr lang="en-GB" sz="3200" dirty="0">
              <a:solidFill>
                <a:srgbClr val="CC0000"/>
              </a:solidFill>
              <a:effectLst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85800" y="3810000"/>
            <a:ext cx="4038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spcBef>
                <a:spcPct val="20000"/>
              </a:spcBef>
              <a:buFontTx/>
              <a:buAutoNum type="arabicPeriod" startAt="2"/>
            </a:pPr>
            <a:r>
              <a:rPr lang="en-US" sz="2400">
                <a:solidFill>
                  <a:schemeClr val="tx1"/>
                </a:solidFill>
                <a:effectLst/>
              </a:rPr>
              <a:t>Diketahui :</a:t>
            </a:r>
          </a:p>
          <a:p>
            <a:pPr marL="952500" lvl="1" indent="-304800">
              <a:spcBef>
                <a:spcPct val="20000"/>
              </a:spcBef>
              <a:buFontTx/>
              <a:buChar char="•"/>
            </a:pPr>
            <a:r>
              <a:rPr lang="en-US" sz="2400">
                <a:solidFill>
                  <a:schemeClr val="tx1"/>
                </a:solidFill>
                <a:effectLst/>
              </a:rPr>
              <a:t>d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o</a:t>
            </a:r>
            <a:r>
              <a:rPr lang="en-US" sz="2400">
                <a:solidFill>
                  <a:schemeClr val="tx1"/>
                </a:solidFill>
                <a:effectLst/>
              </a:rPr>
              <a:t> = 2mm</a:t>
            </a:r>
          </a:p>
          <a:p>
            <a:pPr marL="952500" lvl="1" indent="-304800">
              <a:spcBef>
                <a:spcPct val="20000"/>
              </a:spcBef>
              <a:buFontTx/>
              <a:buChar char="•"/>
            </a:pPr>
            <a:r>
              <a:rPr lang="en-US" sz="2400">
                <a:solidFill>
                  <a:schemeClr val="tx1"/>
                </a:solidFill>
                <a:effectLst/>
              </a:rPr>
              <a:t>l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o</a:t>
            </a:r>
            <a:r>
              <a:rPr lang="en-US" sz="2400">
                <a:solidFill>
                  <a:schemeClr val="tx1"/>
                </a:solidFill>
                <a:effectLst/>
              </a:rPr>
              <a:t> = 10 do = 20 mm </a:t>
            </a:r>
          </a:p>
          <a:p>
            <a:pPr marL="952500" lvl="1" indent="-304800">
              <a:spcBef>
                <a:spcPct val="20000"/>
              </a:spcBef>
              <a:buFontTx/>
              <a:buChar char="•"/>
            </a:pPr>
            <a:r>
              <a:rPr lang="en-US" sz="2400">
                <a:solidFill>
                  <a:schemeClr val="tx1"/>
                </a:solidFill>
                <a:effectLst/>
              </a:rPr>
              <a:t>F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P</a:t>
            </a:r>
            <a:r>
              <a:rPr lang="en-US" sz="2400">
                <a:solidFill>
                  <a:schemeClr val="tx1"/>
                </a:solidFill>
                <a:effectLst/>
              </a:rPr>
              <a:t> = 4000 N</a:t>
            </a:r>
          </a:p>
          <a:p>
            <a:pPr marL="952500" lvl="1" indent="-304800">
              <a:spcBef>
                <a:spcPct val="20000"/>
              </a:spcBef>
              <a:buFontTx/>
              <a:buChar char="•"/>
            </a:pPr>
            <a:r>
              <a:rPr lang="en-US" sz="2400">
                <a:solidFill>
                  <a:schemeClr val="tx1"/>
                </a:solidFill>
                <a:effectLst/>
              </a:rPr>
              <a:t>l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1</a:t>
            </a:r>
            <a:r>
              <a:rPr lang="en-US" sz="2400">
                <a:solidFill>
                  <a:schemeClr val="tx1"/>
                </a:solidFill>
                <a:effectLst/>
              </a:rPr>
              <a:t> = 21,2 mm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4343400" y="3733800"/>
            <a:ext cx="4572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952500" lvl="1" indent="-304800">
              <a:spcBef>
                <a:spcPct val="20000"/>
              </a:spcBef>
              <a:buFontTx/>
              <a:buChar char="•"/>
              <a:tabLst>
                <a:tab pos="1711325" algn="l"/>
              </a:tabLst>
            </a:pPr>
            <a:endParaRPr lang="en-US" sz="2400">
              <a:solidFill>
                <a:schemeClr val="tx1"/>
              </a:solidFill>
              <a:effectLst/>
            </a:endParaRPr>
          </a:p>
          <a:p>
            <a:pPr marL="952500" lvl="1" indent="-304800">
              <a:spcBef>
                <a:spcPct val="20000"/>
              </a:spcBef>
              <a:buFontTx/>
              <a:buChar char="•"/>
              <a:tabLst>
                <a:tab pos="1711325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F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F</a:t>
            </a:r>
            <a:r>
              <a:rPr lang="en-US" sz="2400">
                <a:solidFill>
                  <a:schemeClr val="tx1"/>
                </a:solidFill>
                <a:effectLst/>
              </a:rPr>
              <a:t> = 10000 N</a:t>
            </a:r>
          </a:p>
          <a:p>
            <a:pPr marL="952500" lvl="1" indent="-304800">
              <a:spcBef>
                <a:spcPct val="20000"/>
              </a:spcBef>
              <a:buFontTx/>
              <a:buChar char="•"/>
              <a:tabLst>
                <a:tab pos="1711325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 </a:t>
            </a:r>
            <a:r>
              <a:rPr lang="en-US" sz="3200">
                <a:solidFill>
                  <a:schemeClr val="tx1"/>
                </a:solidFill>
                <a:effectLst/>
                <a:latin typeface="Symbol" pitchFamily="18" charset="2"/>
              </a:rPr>
              <a:t>e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F</a:t>
            </a:r>
            <a:r>
              <a:rPr lang="en-US" sz="2400">
                <a:solidFill>
                  <a:schemeClr val="tx1"/>
                </a:solidFill>
                <a:effectLst/>
              </a:rPr>
              <a:t> = 20 %</a:t>
            </a:r>
          </a:p>
          <a:p>
            <a:pPr marL="952500" lvl="1" indent="-304800">
              <a:spcBef>
                <a:spcPct val="20000"/>
              </a:spcBef>
              <a:buFontTx/>
              <a:buChar char="•"/>
              <a:tabLst>
                <a:tab pos="1711325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kontraksi = 15 %</a:t>
            </a:r>
          </a:p>
          <a:p>
            <a:pPr marL="952500" lvl="1" indent="-304800">
              <a:spcBef>
                <a:spcPct val="20000"/>
              </a:spcBef>
              <a:buFontTx/>
              <a:buChar char="•"/>
              <a:tabLst>
                <a:tab pos="1711325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 </a:t>
            </a:r>
            <a:r>
              <a:rPr lang="en-US" sz="2400">
                <a:solidFill>
                  <a:schemeClr val="tx1"/>
                </a:solidFill>
                <a:effectLst/>
                <a:latin typeface="Symbol" pitchFamily="18" charset="2"/>
              </a:rPr>
              <a:t>D</a:t>
            </a:r>
            <a:r>
              <a:rPr lang="en-US" sz="2400">
                <a:solidFill>
                  <a:schemeClr val="tx1"/>
                </a:solidFill>
                <a:effectLst/>
              </a:rPr>
              <a:t>L = l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1</a:t>
            </a:r>
            <a:r>
              <a:rPr lang="en-US" sz="2400">
                <a:solidFill>
                  <a:schemeClr val="tx1"/>
                </a:solidFill>
                <a:effectLst/>
              </a:rPr>
              <a:t> – l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o</a:t>
            </a:r>
            <a:endParaRPr lang="en-US" sz="2400">
              <a:solidFill>
                <a:schemeClr val="tx1"/>
              </a:solidFill>
              <a:effectLst/>
            </a:endParaRPr>
          </a:p>
          <a:p>
            <a:pPr marL="1882775" lvl="2" indent="-457200">
              <a:spcBef>
                <a:spcPct val="20000"/>
              </a:spcBef>
              <a:tabLst>
                <a:tab pos="1711325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	21,2 – 20 = 1,2 mm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3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build="p" autoUpdateAnimBg="0"/>
      <p:bldP spid="16388" grpId="0" autoUpdateAnimBg="0"/>
      <p:bldP spid="16389" grpId="0" autoUpdateAnimBg="0"/>
      <p:bldP spid="1639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533400"/>
          </a:xfrm>
        </p:spPr>
        <p:txBody>
          <a:bodyPr/>
          <a:lstStyle/>
          <a:p>
            <a:pPr algn="l"/>
            <a:r>
              <a:rPr lang="en-US" sz="3200">
                <a:solidFill>
                  <a:srgbClr val="CC0000"/>
                </a:solidFill>
                <a:latin typeface="Arial" charset="0"/>
              </a:rPr>
              <a:t>Jawab (lanjutan):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4191000" cy="5029200"/>
          </a:xfrm>
        </p:spPr>
        <p:txBody>
          <a:bodyPr/>
          <a:lstStyle/>
          <a:p>
            <a:pPr marL="387350" indent="-387350">
              <a:lnSpc>
                <a:spcPct val="90000"/>
              </a:lnSpc>
              <a:buFontTx/>
              <a:buNone/>
              <a:tabLst>
                <a:tab pos="669925" algn="l"/>
                <a:tab pos="1146175" algn="l"/>
              </a:tabLst>
            </a:pPr>
            <a:r>
              <a:rPr lang="en-US" sz="2400">
                <a:latin typeface="Arial" charset="0"/>
              </a:rPr>
              <a:t> A</a:t>
            </a:r>
            <a:r>
              <a:rPr lang="en-US" sz="2000" baseline="-25000">
                <a:latin typeface="Arial" charset="0"/>
              </a:rPr>
              <a:t>0</a:t>
            </a:r>
            <a:r>
              <a:rPr lang="en-US" sz="2400">
                <a:latin typeface="Arial" charset="0"/>
              </a:rPr>
              <a:t> = ¼ </a:t>
            </a:r>
            <a:r>
              <a:rPr lang="en-US" sz="2400">
                <a:latin typeface="Symbol" pitchFamily="18" charset="2"/>
              </a:rPr>
              <a:t>p</a:t>
            </a:r>
            <a:r>
              <a:rPr lang="en-US" sz="2400">
                <a:latin typeface="Arial" charset="0"/>
              </a:rPr>
              <a:t> d</a:t>
            </a:r>
            <a:r>
              <a:rPr lang="en-US" sz="2000" baseline="-25000">
                <a:latin typeface="Arial" charset="0"/>
              </a:rPr>
              <a:t>0</a:t>
            </a:r>
            <a:r>
              <a:rPr lang="en-US" sz="2400" baseline="30000">
                <a:latin typeface="Arial" charset="0"/>
              </a:rPr>
              <a:t>2</a:t>
            </a:r>
          </a:p>
          <a:p>
            <a:pPr marL="387350" indent="-387350">
              <a:lnSpc>
                <a:spcPct val="90000"/>
              </a:lnSpc>
              <a:buFontTx/>
              <a:buNone/>
              <a:tabLst>
                <a:tab pos="669925" algn="l"/>
                <a:tab pos="1146175" algn="l"/>
              </a:tabLst>
            </a:pPr>
            <a:r>
              <a:rPr lang="en-US" sz="2400" baseline="30000">
                <a:latin typeface="Arial" charset="0"/>
              </a:rPr>
              <a:t>	</a:t>
            </a:r>
            <a:r>
              <a:rPr lang="en-US" sz="2400">
                <a:latin typeface="Arial" charset="0"/>
              </a:rPr>
              <a:t>= ¼ </a:t>
            </a:r>
            <a:r>
              <a:rPr lang="en-US" sz="2400">
                <a:latin typeface="Symbol" pitchFamily="18" charset="2"/>
              </a:rPr>
              <a:t>p</a:t>
            </a:r>
            <a:r>
              <a:rPr lang="en-US" sz="2400">
                <a:latin typeface="Arial" charset="0"/>
              </a:rPr>
              <a:t> 2</a:t>
            </a:r>
            <a:r>
              <a:rPr lang="en-US" sz="2400" baseline="30000">
                <a:latin typeface="Arial" charset="0"/>
              </a:rPr>
              <a:t>2</a:t>
            </a:r>
          </a:p>
          <a:p>
            <a:pPr marL="387350" indent="-387350">
              <a:lnSpc>
                <a:spcPct val="90000"/>
              </a:lnSpc>
              <a:buFontTx/>
              <a:buNone/>
              <a:tabLst>
                <a:tab pos="669925" algn="l"/>
                <a:tab pos="1146175" algn="l"/>
              </a:tabLst>
            </a:pPr>
            <a:r>
              <a:rPr lang="en-US" sz="2400">
                <a:latin typeface="Arial" charset="0"/>
              </a:rPr>
              <a:t>	= 3,14 mm</a:t>
            </a:r>
            <a:r>
              <a:rPr lang="en-US" sz="2400" baseline="30000">
                <a:latin typeface="Arial" charset="0"/>
              </a:rPr>
              <a:t>2</a:t>
            </a:r>
          </a:p>
          <a:p>
            <a:pPr marL="387350" indent="-387350">
              <a:lnSpc>
                <a:spcPct val="90000"/>
              </a:lnSpc>
              <a:buFontTx/>
              <a:buNone/>
              <a:tabLst>
                <a:tab pos="669925" algn="l"/>
                <a:tab pos="1146175" algn="l"/>
              </a:tabLst>
            </a:pPr>
            <a:endParaRPr lang="en-US" sz="2400" baseline="30000">
              <a:latin typeface="Arial" charset="0"/>
            </a:endParaRPr>
          </a:p>
          <a:p>
            <a:pPr marL="387350" indent="-387350">
              <a:lnSpc>
                <a:spcPct val="90000"/>
              </a:lnSpc>
              <a:buFontTx/>
              <a:buAutoNum type="alphaLcPeriod"/>
              <a:tabLst>
                <a:tab pos="669925" algn="l"/>
                <a:tab pos="1146175" algn="l"/>
              </a:tabLst>
            </a:pPr>
            <a:r>
              <a:rPr lang="en-US" sz="2400">
                <a:latin typeface="Arial" charset="0"/>
              </a:rPr>
              <a:t>E = F * l</a:t>
            </a:r>
            <a:r>
              <a:rPr lang="en-US" sz="2400" baseline="-25000">
                <a:latin typeface="Arial" charset="0"/>
              </a:rPr>
              <a:t>o</a:t>
            </a:r>
            <a:r>
              <a:rPr lang="en-US" sz="2400">
                <a:latin typeface="Arial" charset="0"/>
              </a:rPr>
              <a:t> / ( A * </a:t>
            </a:r>
            <a:r>
              <a:rPr lang="en-US" sz="2400">
                <a:latin typeface="Symbol" pitchFamily="18" charset="2"/>
              </a:rPr>
              <a:t>D</a:t>
            </a:r>
            <a:r>
              <a:rPr lang="en-US" sz="2400">
                <a:latin typeface="Arial" charset="0"/>
              </a:rPr>
              <a:t>l)</a:t>
            </a:r>
          </a:p>
          <a:p>
            <a:pPr marL="387350" indent="-387350">
              <a:lnSpc>
                <a:spcPct val="90000"/>
              </a:lnSpc>
              <a:buFontTx/>
              <a:buNone/>
              <a:tabLst>
                <a:tab pos="669925" algn="l"/>
                <a:tab pos="1146175" algn="l"/>
              </a:tabLst>
            </a:pPr>
            <a:r>
              <a:rPr lang="en-US" sz="2400">
                <a:latin typeface="Arial" charset="0"/>
              </a:rPr>
              <a:t>		= 4000*20/ (3,14*1,2)</a:t>
            </a:r>
          </a:p>
          <a:p>
            <a:pPr marL="387350" indent="-387350">
              <a:lnSpc>
                <a:spcPct val="90000"/>
              </a:lnSpc>
              <a:buFontTx/>
              <a:buNone/>
              <a:tabLst>
                <a:tab pos="669925" algn="l"/>
                <a:tab pos="1146175" algn="l"/>
              </a:tabLst>
            </a:pPr>
            <a:r>
              <a:rPr lang="en-US" sz="2400">
                <a:latin typeface="Arial" charset="0"/>
              </a:rPr>
              <a:t>		= 21.231,14 N/mm</a:t>
            </a:r>
            <a:r>
              <a:rPr lang="en-US" sz="2400" baseline="30000">
                <a:latin typeface="Arial" charset="0"/>
              </a:rPr>
              <a:t>2</a:t>
            </a:r>
          </a:p>
          <a:p>
            <a:pPr marL="387350" indent="-387350">
              <a:lnSpc>
                <a:spcPct val="90000"/>
              </a:lnSpc>
              <a:buFontTx/>
              <a:buAutoNum type="alphaLcPeriod" startAt="2"/>
              <a:tabLst>
                <a:tab pos="669925" algn="l"/>
                <a:tab pos="1146175" algn="l"/>
              </a:tabLst>
            </a:pPr>
            <a:r>
              <a:rPr lang="en-US" sz="2400">
                <a:latin typeface="Arial" charset="0"/>
              </a:rPr>
              <a:t> </a:t>
            </a:r>
            <a:r>
              <a:rPr lang="en-US">
                <a:latin typeface="Symbol" pitchFamily="18" charset="2"/>
              </a:rPr>
              <a:t>e</a:t>
            </a:r>
            <a:r>
              <a:rPr lang="en-US" sz="2400" baseline="-25000">
                <a:latin typeface="Arial" charset="0"/>
              </a:rPr>
              <a:t>F</a:t>
            </a:r>
            <a:r>
              <a:rPr lang="en-US" sz="2400">
                <a:latin typeface="Arial" charset="0"/>
              </a:rPr>
              <a:t> = (l</a:t>
            </a:r>
            <a:r>
              <a:rPr lang="en-US" sz="2400" baseline="-25000">
                <a:latin typeface="Arial" charset="0"/>
              </a:rPr>
              <a:t>1</a:t>
            </a:r>
            <a:r>
              <a:rPr lang="en-US" sz="2400">
                <a:latin typeface="Arial" charset="0"/>
              </a:rPr>
              <a:t>-l</a:t>
            </a:r>
            <a:r>
              <a:rPr lang="en-US" sz="2400" baseline="-25000">
                <a:latin typeface="Arial" charset="0"/>
              </a:rPr>
              <a:t>o</a:t>
            </a:r>
            <a:r>
              <a:rPr lang="en-US" sz="2400">
                <a:latin typeface="Arial" charset="0"/>
              </a:rPr>
              <a:t>)/l</a:t>
            </a:r>
            <a:r>
              <a:rPr lang="en-US" sz="2400" baseline="-25000">
                <a:latin typeface="Arial" charset="0"/>
              </a:rPr>
              <a:t>o</a:t>
            </a:r>
            <a:r>
              <a:rPr lang="en-US" sz="2400">
                <a:latin typeface="Arial" charset="0"/>
              </a:rPr>
              <a:t>*100%</a:t>
            </a:r>
          </a:p>
          <a:p>
            <a:pPr marL="387350" indent="-387350">
              <a:lnSpc>
                <a:spcPct val="90000"/>
              </a:lnSpc>
              <a:buFontTx/>
              <a:buNone/>
              <a:tabLst>
                <a:tab pos="669925" algn="l"/>
                <a:tab pos="1146175" algn="l"/>
              </a:tabLst>
            </a:pPr>
            <a:r>
              <a:rPr lang="en-US" sz="2400">
                <a:latin typeface="Arial" charset="0"/>
              </a:rPr>
              <a:t>	 20%	= (l</a:t>
            </a:r>
            <a:r>
              <a:rPr lang="en-US" sz="2400" baseline="-25000">
                <a:latin typeface="Arial" charset="0"/>
              </a:rPr>
              <a:t>1</a:t>
            </a:r>
            <a:r>
              <a:rPr lang="en-US" sz="2400">
                <a:latin typeface="Arial" charset="0"/>
              </a:rPr>
              <a:t>-20)/20*100%</a:t>
            </a:r>
          </a:p>
          <a:p>
            <a:pPr marL="387350" indent="-387350">
              <a:lnSpc>
                <a:spcPct val="90000"/>
              </a:lnSpc>
              <a:buFontTx/>
              <a:buNone/>
              <a:tabLst>
                <a:tab pos="669925" algn="l"/>
                <a:tab pos="1146175" algn="l"/>
              </a:tabLst>
            </a:pPr>
            <a:r>
              <a:rPr lang="en-US" sz="2400">
                <a:latin typeface="Arial" charset="0"/>
              </a:rPr>
              <a:t>	400	= 100 l</a:t>
            </a:r>
            <a:r>
              <a:rPr lang="en-US" sz="2400" baseline="-25000">
                <a:latin typeface="Arial" charset="0"/>
              </a:rPr>
              <a:t>1</a:t>
            </a:r>
            <a:r>
              <a:rPr lang="en-US" sz="2400">
                <a:latin typeface="Arial" charset="0"/>
              </a:rPr>
              <a:t>- 2000</a:t>
            </a:r>
          </a:p>
          <a:p>
            <a:pPr marL="387350" indent="-387350">
              <a:lnSpc>
                <a:spcPct val="90000"/>
              </a:lnSpc>
              <a:buFontTx/>
              <a:buNone/>
              <a:tabLst>
                <a:tab pos="669925" algn="l"/>
                <a:tab pos="1146175" algn="l"/>
              </a:tabLst>
            </a:pPr>
            <a:r>
              <a:rPr lang="en-US" sz="2400">
                <a:latin typeface="Arial" charset="0"/>
              </a:rPr>
              <a:t>	100 l</a:t>
            </a:r>
            <a:r>
              <a:rPr lang="en-US" sz="2400" baseline="-25000">
                <a:latin typeface="Arial" charset="0"/>
              </a:rPr>
              <a:t>1</a:t>
            </a:r>
            <a:r>
              <a:rPr lang="en-US" sz="2400">
                <a:latin typeface="Arial" charset="0"/>
              </a:rPr>
              <a:t>= 2400</a:t>
            </a:r>
          </a:p>
          <a:p>
            <a:pPr marL="387350" indent="-387350">
              <a:lnSpc>
                <a:spcPct val="90000"/>
              </a:lnSpc>
              <a:buFontTx/>
              <a:buNone/>
              <a:tabLst>
                <a:tab pos="669925" algn="l"/>
                <a:tab pos="1146175" algn="l"/>
              </a:tabLst>
            </a:pPr>
            <a:r>
              <a:rPr lang="en-US" sz="2400">
                <a:latin typeface="Arial" charset="0"/>
              </a:rPr>
              <a:t>		 l</a:t>
            </a:r>
            <a:r>
              <a:rPr lang="en-US" sz="2400" baseline="-25000">
                <a:latin typeface="Arial" charset="0"/>
              </a:rPr>
              <a:t>1</a:t>
            </a:r>
            <a:r>
              <a:rPr lang="en-US" sz="2400">
                <a:latin typeface="Arial" charset="0"/>
              </a:rPr>
              <a:t> = 24mm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4800600" y="1143000"/>
            <a:ext cx="4114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spcBef>
                <a:spcPct val="20000"/>
              </a:spcBef>
              <a:buFontTx/>
              <a:buAutoNum type="alphaLcPeriod" startAt="3"/>
              <a:tabLst>
                <a:tab pos="669925" algn="l"/>
                <a:tab pos="1041400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Ctrs = (d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o</a:t>
            </a:r>
            <a:r>
              <a:rPr lang="en-US" sz="2400" baseline="30000">
                <a:solidFill>
                  <a:schemeClr val="tx1"/>
                </a:solidFill>
                <a:effectLst/>
              </a:rPr>
              <a:t>2</a:t>
            </a:r>
            <a:r>
              <a:rPr lang="en-US" sz="2400">
                <a:solidFill>
                  <a:schemeClr val="tx1"/>
                </a:solidFill>
                <a:effectLst/>
              </a:rPr>
              <a:t>-d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1</a:t>
            </a:r>
            <a:r>
              <a:rPr lang="en-US" sz="2400" baseline="30000">
                <a:solidFill>
                  <a:schemeClr val="tx1"/>
                </a:solidFill>
                <a:effectLst/>
              </a:rPr>
              <a:t>2</a:t>
            </a:r>
            <a:r>
              <a:rPr lang="en-US" sz="2400">
                <a:solidFill>
                  <a:schemeClr val="tx1"/>
                </a:solidFill>
                <a:effectLst/>
              </a:rPr>
              <a:t>)/d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o</a:t>
            </a:r>
            <a:r>
              <a:rPr lang="en-US" sz="2400" baseline="30000">
                <a:solidFill>
                  <a:schemeClr val="tx1"/>
                </a:solidFill>
                <a:effectLst/>
              </a:rPr>
              <a:t>2</a:t>
            </a:r>
            <a:r>
              <a:rPr lang="en-US" sz="2400">
                <a:solidFill>
                  <a:schemeClr val="tx1"/>
                </a:solidFill>
                <a:effectLst/>
              </a:rPr>
              <a:t>*100%</a:t>
            </a:r>
          </a:p>
          <a:p>
            <a:pPr marL="457200" indent="-457200">
              <a:spcBef>
                <a:spcPct val="20000"/>
              </a:spcBef>
              <a:tabLst>
                <a:tab pos="669925" algn="l"/>
                <a:tab pos="1041400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	15% = (2</a:t>
            </a:r>
            <a:r>
              <a:rPr lang="en-US" sz="2400" baseline="30000">
                <a:solidFill>
                  <a:schemeClr val="tx1"/>
                </a:solidFill>
                <a:effectLst/>
              </a:rPr>
              <a:t>2</a:t>
            </a:r>
            <a:r>
              <a:rPr lang="en-US" sz="2400">
                <a:solidFill>
                  <a:schemeClr val="tx1"/>
                </a:solidFill>
                <a:effectLst/>
              </a:rPr>
              <a:t>-d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1</a:t>
            </a:r>
            <a:r>
              <a:rPr lang="en-US" sz="2400" baseline="30000">
                <a:solidFill>
                  <a:schemeClr val="tx1"/>
                </a:solidFill>
                <a:effectLst/>
              </a:rPr>
              <a:t>2</a:t>
            </a:r>
            <a:r>
              <a:rPr lang="en-US" sz="2400">
                <a:solidFill>
                  <a:schemeClr val="tx1"/>
                </a:solidFill>
                <a:effectLst/>
              </a:rPr>
              <a:t>)/2</a:t>
            </a:r>
            <a:r>
              <a:rPr lang="en-US" sz="2400" baseline="30000">
                <a:solidFill>
                  <a:schemeClr val="tx1"/>
                </a:solidFill>
                <a:effectLst/>
              </a:rPr>
              <a:t>2</a:t>
            </a:r>
            <a:r>
              <a:rPr lang="en-US" sz="2400">
                <a:solidFill>
                  <a:schemeClr val="tx1"/>
                </a:solidFill>
                <a:effectLst/>
              </a:rPr>
              <a:t>*100%</a:t>
            </a:r>
          </a:p>
          <a:p>
            <a:pPr marL="457200" indent="-457200">
              <a:spcBef>
                <a:spcPct val="20000"/>
              </a:spcBef>
              <a:tabLst>
                <a:tab pos="669925" algn="l"/>
                <a:tab pos="1041400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	60	= 400 - 100d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1</a:t>
            </a:r>
            <a:r>
              <a:rPr lang="en-US" sz="2400" baseline="30000">
                <a:solidFill>
                  <a:schemeClr val="tx1"/>
                </a:solidFill>
                <a:effectLst/>
              </a:rPr>
              <a:t>2</a:t>
            </a:r>
          </a:p>
          <a:p>
            <a:pPr marL="457200" indent="-457200">
              <a:spcBef>
                <a:spcPct val="20000"/>
              </a:spcBef>
              <a:tabLst>
                <a:tab pos="669925" algn="l"/>
                <a:tab pos="1041400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	100d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1</a:t>
            </a:r>
            <a:r>
              <a:rPr lang="en-US" sz="2400" baseline="30000">
                <a:solidFill>
                  <a:schemeClr val="tx1"/>
                </a:solidFill>
                <a:effectLst/>
              </a:rPr>
              <a:t>2 </a:t>
            </a:r>
            <a:r>
              <a:rPr lang="en-US" sz="2400">
                <a:solidFill>
                  <a:schemeClr val="tx1"/>
                </a:solidFill>
                <a:effectLst/>
              </a:rPr>
              <a:t>= 340</a:t>
            </a:r>
            <a:endParaRPr lang="en-US" sz="2400" baseline="30000">
              <a:solidFill>
                <a:schemeClr val="tx1"/>
              </a:solidFill>
              <a:effectLst/>
            </a:endParaRPr>
          </a:p>
          <a:p>
            <a:pPr marL="457200" indent="-457200">
              <a:spcBef>
                <a:spcPct val="20000"/>
              </a:spcBef>
              <a:tabLst>
                <a:tab pos="669925" algn="l"/>
                <a:tab pos="1041400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		  d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1</a:t>
            </a:r>
            <a:r>
              <a:rPr lang="en-US" sz="2400" baseline="30000">
                <a:solidFill>
                  <a:schemeClr val="tx1"/>
                </a:solidFill>
                <a:effectLst/>
              </a:rPr>
              <a:t>2 </a:t>
            </a:r>
            <a:r>
              <a:rPr lang="en-US" sz="2400">
                <a:solidFill>
                  <a:schemeClr val="tx1"/>
                </a:solidFill>
                <a:effectLst/>
              </a:rPr>
              <a:t>= 3,4</a:t>
            </a:r>
          </a:p>
          <a:p>
            <a:pPr marL="457200" indent="-457200">
              <a:spcBef>
                <a:spcPct val="20000"/>
              </a:spcBef>
              <a:tabLst>
                <a:tab pos="669925" algn="l"/>
                <a:tab pos="1041400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		  d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1</a:t>
            </a:r>
            <a:r>
              <a:rPr lang="en-US" sz="2400" baseline="30000">
                <a:solidFill>
                  <a:schemeClr val="tx1"/>
                </a:solidFill>
                <a:effectLst/>
              </a:rPr>
              <a:t> </a:t>
            </a:r>
            <a:r>
              <a:rPr lang="en-US" sz="2400">
                <a:solidFill>
                  <a:schemeClr val="tx1"/>
                </a:solidFill>
                <a:effectLst/>
              </a:rPr>
              <a:t>= 1,84mm</a:t>
            </a:r>
          </a:p>
          <a:p>
            <a:pPr marL="457200" indent="-457200">
              <a:spcBef>
                <a:spcPct val="20000"/>
              </a:spcBef>
              <a:tabLst>
                <a:tab pos="669925" algn="l"/>
                <a:tab pos="1041400" algn="l"/>
              </a:tabLst>
            </a:pPr>
            <a:endParaRPr lang="en-US" sz="2400">
              <a:solidFill>
                <a:schemeClr val="tx1"/>
              </a:solidFill>
              <a:effectLst/>
            </a:endParaRPr>
          </a:p>
          <a:p>
            <a:pPr marL="457200" indent="-457200">
              <a:spcBef>
                <a:spcPct val="20000"/>
              </a:spcBef>
              <a:buFontTx/>
              <a:buAutoNum type="alphaLcPeriod" startAt="4"/>
              <a:tabLst>
                <a:tab pos="669925" algn="l"/>
                <a:tab pos="1041400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 </a:t>
            </a:r>
            <a:r>
              <a:rPr lang="en-US" sz="3200">
                <a:solidFill>
                  <a:schemeClr val="tx1"/>
                </a:solidFill>
                <a:effectLst/>
                <a:latin typeface="Symbol" pitchFamily="18" charset="2"/>
              </a:rPr>
              <a:t>s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normal</a:t>
            </a:r>
            <a:r>
              <a:rPr lang="en-US" sz="2400">
                <a:solidFill>
                  <a:schemeClr val="tx1"/>
                </a:solidFill>
                <a:effectLst/>
              </a:rPr>
              <a:t>= F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F</a:t>
            </a:r>
            <a:r>
              <a:rPr lang="en-US" sz="2400">
                <a:solidFill>
                  <a:schemeClr val="tx1"/>
                </a:solidFill>
                <a:effectLst/>
              </a:rPr>
              <a:t>/ A</a:t>
            </a:r>
            <a:r>
              <a:rPr lang="en-US" sz="2400" baseline="-25000">
                <a:solidFill>
                  <a:schemeClr val="tx1"/>
                </a:solidFill>
                <a:effectLst/>
              </a:rPr>
              <a:t>0</a:t>
            </a:r>
          </a:p>
          <a:p>
            <a:pPr marL="1289050" lvl="1" indent="-533400">
              <a:spcBef>
                <a:spcPct val="20000"/>
              </a:spcBef>
              <a:tabLst>
                <a:tab pos="669925" algn="l"/>
                <a:tab pos="1041400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		= 10000/3,14</a:t>
            </a:r>
          </a:p>
          <a:p>
            <a:pPr marL="1289050" lvl="1" indent="-533400">
              <a:spcBef>
                <a:spcPct val="20000"/>
              </a:spcBef>
              <a:tabLst>
                <a:tab pos="669925" algn="l"/>
                <a:tab pos="1041400" algn="l"/>
              </a:tabLst>
            </a:pPr>
            <a:r>
              <a:rPr lang="en-US" sz="2400">
                <a:solidFill>
                  <a:schemeClr val="tx1"/>
                </a:solidFill>
                <a:effectLst/>
              </a:rPr>
              <a:t>		= 3184,71 N/mm</a:t>
            </a:r>
          </a:p>
          <a:p>
            <a:pPr marL="457200" indent="-457200">
              <a:spcBef>
                <a:spcPct val="20000"/>
              </a:spcBef>
              <a:tabLst>
                <a:tab pos="669925" algn="l"/>
                <a:tab pos="1041400" algn="l"/>
              </a:tabLst>
            </a:pPr>
            <a:endParaRPr lang="en-US" sz="2400" baseline="-2500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7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7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74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1" grpId="0" build="p" bldLvl="2" autoUpdateAnimBg="0"/>
      <p:bldP spid="17412" grpId="0" build="p" bldLvl="2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/>
          <a:lstStyle/>
          <a:p>
            <a:pPr algn="l"/>
            <a:r>
              <a:rPr lang="en-US" sz="3200">
                <a:solidFill>
                  <a:srgbClr val="CC0000"/>
                </a:solidFill>
                <a:latin typeface="Arial" charset="0"/>
              </a:rPr>
              <a:t>Jawab (lanjutan):</a:t>
            </a:r>
            <a:endParaRPr lang="en-GB" sz="320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800600"/>
          </a:xfrm>
        </p:spPr>
        <p:txBody>
          <a:bodyPr/>
          <a:lstStyle/>
          <a:p>
            <a:pPr marL="476250" indent="-476250">
              <a:buFontTx/>
              <a:buNone/>
              <a:tabLst>
                <a:tab pos="1339850" algn="l"/>
              </a:tabLst>
            </a:pPr>
            <a:r>
              <a:rPr lang="en-US" sz="2400">
                <a:latin typeface="Arial" charset="0"/>
              </a:rPr>
              <a:t>A</a:t>
            </a:r>
            <a:r>
              <a:rPr lang="en-US" sz="2000" baseline="-25000">
                <a:latin typeface="Arial" charset="0"/>
              </a:rPr>
              <a:t>1</a:t>
            </a:r>
            <a:r>
              <a:rPr lang="en-US" sz="2400">
                <a:latin typeface="Arial" charset="0"/>
              </a:rPr>
              <a:t> = ¼ </a:t>
            </a:r>
            <a:r>
              <a:rPr lang="en-US" sz="2400">
                <a:latin typeface="Symbol" pitchFamily="18" charset="2"/>
              </a:rPr>
              <a:t>p</a:t>
            </a:r>
            <a:r>
              <a:rPr lang="en-US" sz="2400">
                <a:latin typeface="Arial" charset="0"/>
              </a:rPr>
              <a:t> d</a:t>
            </a:r>
            <a:r>
              <a:rPr lang="en-US" sz="2000" baseline="-25000">
                <a:latin typeface="Arial" charset="0"/>
              </a:rPr>
              <a:t>1</a:t>
            </a:r>
            <a:r>
              <a:rPr lang="en-US" sz="2400" baseline="30000">
                <a:latin typeface="Arial" charset="0"/>
              </a:rPr>
              <a:t>2</a:t>
            </a:r>
          </a:p>
          <a:p>
            <a:pPr marL="476250" indent="-476250">
              <a:buFontTx/>
              <a:buNone/>
              <a:tabLst>
                <a:tab pos="1339850" algn="l"/>
              </a:tabLst>
            </a:pPr>
            <a:r>
              <a:rPr lang="en-US" sz="2400" baseline="30000">
                <a:latin typeface="Arial" charset="0"/>
              </a:rPr>
              <a:t>	</a:t>
            </a:r>
            <a:r>
              <a:rPr lang="en-US" sz="2400">
                <a:latin typeface="Arial" charset="0"/>
              </a:rPr>
              <a:t>= ¼ </a:t>
            </a:r>
            <a:r>
              <a:rPr lang="en-US" sz="2400">
                <a:latin typeface="Symbol" pitchFamily="18" charset="2"/>
              </a:rPr>
              <a:t>p</a:t>
            </a:r>
            <a:r>
              <a:rPr lang="en-US" sz="2400">
                <a:latin typeface="Arial" charset="0"/>
              </a:rPr>
              <a:t> 1,84</a:t>
            </a:r>
            <a:r>
              <a:rPr lang="en-US" sz="2400" baseline="30000">
                <a:latin typeface="Arial" charset="0"/>
              </a:rPr>
              <a:t>2</a:t>
            </a:r>
          </a:p>
          <a:p>
            <a:pPr marL="476250" indent="-476250">
              <a:buFontTx/>
              <a:buNone/>
              <a:tabLst>
                <a:tab pos="1339850" algn="l"/>
              </a:tabLst>
            </a:pPr>
            <a:r>
              <a:rPr lang="en-US" sz="2400">
                <a:latin typeface="Arial" charset="0"/>
              </a:rPr>
              <a:t>	= 2,66 mm</a:t>
            </a:r>
            <a:r>
              <a:rPr lang="en-US" sz="2400" baseline="30000">
                <a:latin typeface="Arial" charset="0"/>
              </a:rPr>
              <a:t>2</a:t>
            </a:r>
            <a:endParaRPr lang="en-US" sz="2400">
              <a:latin typeface="Arial" charset="0"/>
            </a:endParaRPr>
          </a:p>
          <a:p>
            <a:pPr marL="476250" indent="-476250">
              <a:buFontTx/>
              <a:buAutoNum type="alphaLcPeriod" startAt="5"/>
              <a:tabLst>
                <a:tab pos="1339850" algn="l"/>
              </a:tabLst>
            </a:pPr>
            <a:r>
              <a:rPr lang="en-US" sz="2400">
                <a:latin typeface="Arial" charset="0"/>
              </a:rPr>
              <a:t> </a:t>
            </a:r>
            <a:r>
              <a:rPr lang="en-US">
                <a:latin typeface="Symbol" pitchFamily="18" charset="2"/>
              </a:rPr>
              <a:t>s</a:t>
            </a:r>
            <a:r>
              <a:rPr lang="en-US" sz="2400" baseline="-25000">
                <a:latin typeface="Arial" charset="0"/>
              </a:rPr>
              <a:t>efektif</a:t>
            </a:r>
            <a:r>
              <a:rPr lang="en-US" sz="2400">
                <a:latin typeface="Arial" charset="0"/>
              </a:rPr>
              <a:t> = F</a:t>
            </a:r>
            <a:r>
              <a:rPr lang="en-US" sz="2400" baseline="-25000">
                <a:latin typeface="Arial" charset="0"/>
              </a:rPr>
              <a:t>F</a:t>
            </a:r>
            <a:r>
              <a:rPr lang="en-US" sz="2400">
                <a:latin typeface="Arial" charset="0"/>
              </a:rPr>
              <a:t>/ A</a:t>
            </a:r>
            <a:r>
              <a:rPr lang="en-US" sz="2400" baseline="-25000">
                <a:latin typeface="Arial" charset="0"/>
              </a:rPr>
              <a:t>1</a:t>
            </a:r>
          </a:p>
          <a:p>
            <a:pPr marL="1171575" lvl="1" indent="-311150">
              <a:buFontTx/>
              <a:buNone/>
              <a:tabLst>
                <a:tab pos="1339850" algn="l"/>
              </a:tabLst>
            </a:pPr>
            <a:r>
              <a:rPr lang="en-US" sz="2400">
                <a:latin typeface="Arial" charset="0"/>
              </a:rPr>
              <a:t>		= 10000/2,66</a:t>
            </a:r>
          </a:p>
          <a:p>
            <a:pPr marL="1171575" lvl="1" indent="-311150">
              <a:buFontTx/>
              <a:buNone/>
              <a:tabLst>
                <a:tab pos="1339850" algn="l"/>
              </a:tabLst>
            </a:pPr>
            <a:r>
              <a:rPr lang="en-US" sz="2400">
                <a:latin typeface="Arial" charset="0"/>
              </a:rPr>
              <a:t>		= 3759,40 N/mm</a:t>
            </a:r>
            <a:endParaRPr lang="en-GB" sz="24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bldLvl="2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scan0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0"/>
            <a:ext cx="6781800" cy="7010400"/>
          </a:xfrm>
          <a:prstGeom prst="rect">
            <a:avLst/>
          </a:prstGeom>
          <a:noFill/>
        </p:spPr>
      </p:pic>
      <p:pic>
        <p:nvPicPr>
          <p:cNvPr id="13319" name="Picture 7" descr="scan0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0"/>
            <a:ext cx="6781800" cy="7010400"/>
          </a:xfrm>
          <a:prstGeom prst="rect">
            <a:avLst/>
          </a:prstGeom>
          <a:noFill/>
        </p:spPr>
      </p:pic>
      <p:pic>
        <p:nvPicPr>
          <p:cNvPr id="13320" name="Picture 8" descr="scan00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0"/>
            <a:ext cx="6781800" cy="7010400"/>
          </a:xfrm>
          <a:prstGeom prst="rect">
            <a:avLst/>
          </a:prstGeom>
          <a:noFill/>
        </p:spPr>
      </p:pic>
      <p:pic>
        <p:nvPicPr>
          <p:cNvPr id="13324" name="Picture 12" descr="scan00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3600" y="0"/>
            <a:ext cx="6781800" cy="7010400"/>
          </a:xfrm>
          <a:prstGeom prst="rect">
            <a:avLst/>
          </a:prstGeom>
          <a:noFill/>
        </p:spPr>
      </p:pic>
      <p:pic>
        <p:nvPicPr>
          <p:cNvPr id="13323" name="Picture 11" descr="scan00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0"/>
            <a:ext cx="6781800" cy="7010400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43000"/>
            <a:ext cx="2362200" cy="2438400"/>
          </a:xfrm>
          <a:noFill/>
          <a:ln/>
        </p:spPr>
        <p:txBody>
          <a:bodyPr/>
          <a:lstStyle/>
          <a:p>
            <a:r>
              <a:rPr lang="en-US" sz="3200">
                <a:solidFill>
                  <a:srgbClr val="CC0000"/>
                </a:solidFill>
                <a:latin typeface="Arial" charset="0"/>
              </a:rPr>
              <a:t>Bagaimana Diagram Tarik dibuat?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506" name="AutoShape 2"/>
          <p:cNvCxnSpPr>
            <a:cxnSpLocks noChangeShapeType="1"/>
          </p:cNvCxnSpPr>
          <p:nvPr/>
        </p:nvCxnSpPr>
        <p:spPr bwMode="auto">
          <a:xfrm>
            <a:off x="1739900" y="990600"/>
            <a:ext cx="1588" cy="4876800"/>
          </a:xfrm>
          <a:prstGeom prst="straightConnector1">
            <a:avLst/>
          </a:prstGeom>
          <a:noFill/>
          <a:ln w="28575">
            <a:solidFill>
              <a:srgbClr val="003399"/>
            </a:solidFill>
            <a:round/>
            <a:headEnd type="arrow" w="med" len="med"/>
            <a:tailEnd/>
          </a:ln>
          <a:effectLst/>
        </p:spPr>
      </p:cxnSp>
      <p:cxnSp>
        <p:nvCxnSpPr>
          <p:cNvPr id="21507" name="AutoShape 3"/>
          <p:cNvCxnSpPr>
            <a:cxnSpLocks noChangeShapeType="1"/>
          </p:cNvCxnSpPr>
          <p:nvPr/>
        </p:nvCxnSpPr>
        <p:spPr bwMode="auto">
          <a:xfrm>
            <a:off x="1739900" y="5867400"/>
            <a:ext cx="6172200" cy="0"/>
          </a:xfrm>
          <a:prstGeom prst="straightConnector1">
            <a:avLst/>
          </a:prstGeom>
          <a:noFill/>
          <a:ln w="28575">
            <a:solidFill>
              <a:srgbClr val="003399"/>
            </a:solidFill>
            <a:round/>
            <a:headEnd/>
            <a:tailEnd type="arrow" w="med" len="med"/>
          </a:ln>
          <a:effectLst/>
        </p:spPr>
      </p:cxnSp>
      <p:grpSp>
        <p:nvGrpSpPr>
          <p:cNvPr id="21508" name="Group 4"/>
          <p:cNvGrpSpPr>
            <a:grpSpLocks/>
          </p:cNvGrpSpPr>
          <p:nvPr/>
        </p:nvGrpSpPr>
        <p:grpSpPr bwMode="auto">
          <a:xfrm>
            <a:off x="1739900" y="1676400"/>
            <a:ext cx="5335588" cy="4191000"/>
            <a:chOff x="912" y="1000"/>
            <a:chExt cx="2448" cy="2456"/>
          </a:xfrm>
        </p:grpSpPr>
        <p:cxnSp>
          <p:nvCxnSpPr>
            <p:cNvPr id="21509" name="AutoShape 5"/>
            <p:cNvCxnSpPr>
              <a:cxnSpLocks noChangeShapeType="1"/>
            </p:cNvCxnSpPr>
            <p:nvPr/>
          </p:nvCxnSpPr>
          <p:spPr bwMode="auto">
            <a:xfrm flipH="1">
              <a:off x="912" y="1920"/>
              <a:ext cx="288" cy="1536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</p:cxnSp>
        <p:sp>
          <p:nvSpPr>
            <p:cNvPr id="21510" name="Freeform 6"/>
            <p:cNvSpPr>
              <a:spLocks/>
            </p:cNvSpPr>
            <p:nvPr/>
          </p:nvSpPr>
          <p:spPr bwMode="auto">
            <a:xfrm>
              <a:off x="1200" y="1872"/>
              <a:ext cx="96" cy="96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48" y="16"/>
                </a:cxn>
                <a:cxn ang="0">
                  <a:pos x="96" y="208"/>
                </a:cxn>
                <a:cxn ang="0">
                  <a:pos x="144" y="16"/>
                </a:cxn>
                <a:cxn ang="0">
                  <a:pos x="192" y="208"/>
                </a:cxn>
                <a:cxn ang="0">
                  <a:pos x="240" y="16"/>
                </a:cxn>
                <a:cxn ang="0">
                  <a:pos x="288" y="160"/>
                </a:cxn>
              </a:cxnLst>
              <a:rect l="0" t="0" r="r" b="b"/>
              <a:pathLst>
                <a:path w="288" h="208">
                  <a:moveTo>
                    <a:pt x="0" y="112"/>
                  </a:moveTo>
                  <a:cubicBezTo>
                    <a:pt x="16" y="56"/>
                    <a:pt x="32" y="0"/>
                    <a:pt x="48" y="16"/>
                  </a:cubicBezTo>
                  <a:cubicBezTo>
                    <a:pt x="64" y="32"/>
                    <a:pt x="80" y="208"/>
                    <a:pt x="96" y="208"/>
                  </a:cubicBezTo>
                  <a:cubicBezTo>
                    <a:pt x="112" y="208"/>
                    <a:pt x="128" y="16"/>
                    <a:pt x="144" y="16"/>
                  </a:cubicBezTo>
                  <a:cubicBezTo>
                    <a:pt x="160" y="16"/>
                    <a:pt x="176" y="208"/>
                    <a:pt x="192" y="208"/>
                  </a:cubicBezTo>
                  <a:cubicBezTo>
                    <a:pt x="208" y="208"/>
                    <a:pt x="224" y="24"/>
                    <a:pt x="240" y="16"/>
                  </a:cubicBezTo>
                  <a:cubicBezTo>
                    <a:pt x="256" y="8"/>
                    <a:pt x="272" y="84"/>
                    <a:pt x="288" y="160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1511" name="Freeform 7"/>
            <p:cNvSpPr>
              <a:spLocks/>
            </p:cNvSpPr>
            <p:nvPr/>
          </p:nvSpPr>
          <p:spPr bwMode="auto">
            <a:xfrm>
              <a:off x="1296" y="1000"/>
              <a:ext cx="2064" cy="920"/>
            </a:xfrm>
            <a:custGeom>
              <a:avLst/>
              <a:gdLst/>
              <a:ahLst/>
              <a:cxnLst>
                <a:cxn ang="0">
                  <a:pos x="0" y="1016"/>
                </a:cxn>
                <a:cxn ang="0">
                  <a:pos x="288" y="536"/>
                </a:cxn>
                <a:cxn ang="0">
                  <a:pos x="864" y="152"/>
                </a:cxn>
                <a:cxn ang="0">
                  <a:pos x="1344" y="8"/>
                </a:cxn>
                <a:cxn ang="0">
                  <a:pos x="1776" y="104"/>
                </a:cxn>
                <a:cxn ang="0">
                  <a:pos x="2064" y="440"/>
                </a:cxn>
              </a:cxnLst>
              <a:rect l="0" t="0" r="r" b="b"/>
              <a:pathLst>
                <a:path w="2064" h="1016">
                  <a:moveTo>
                    <a:pt x="0" y="1016"/>
                  </a:moveTo>
                  <a:cubicBezTo>
                    <a:pt x="72" y="848"/>
                    <a:pt x="144" y="680"/>
                    <a:pt x="288" y="536"/>
                  </a:cubicBezTo>
                  <a:cubicBezTo>
                    <a:pt x="432" y="392"/>
                    <a:pt x="688" y="240"/>
                    <a:pt x="864" y="152"/>
                  </a:cubicBezTo>
                  <a:cubicBezTo>
                    <a:pt x="1040" y="64"/>
                    <a:pt x="1192" y="16"/>
                    <a:pt x="1344" y="8"/>
                  </a:cubicBezTo>
                  <a:cubicBezTo>
                    <a:pt x="1496" y="0"/>
                    <a:pt x="1656" y="32"/>
                    <a:pt x="1776" y="104"/>
                  </a:cubicBezTo>
                  <a:cubicBezTo>
                    <a:pt x="1896" y="176"/>
                    <a:pt x="1980" y="308"/>
                    <a:pt x="2064" y="440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1282700" y="7620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>
                <a:solidFill>
                  <a:srgbClr val="003399"/>
                </a:solidFill>
                <a:effectLst/>
                <a:latin typeface="Symbol" pitchFamily="18" charset="2"/>
              </a:rPr>
              <a:t>s</a:t>
            </a:r>
            <a:endParaRPr lang="en-US" sz="3200">
              <a:solidFill>
                <a:srgbClr val="003399"/>
              </a:solidFill>
              <a:effectLst/>
            </a:endParaRP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7531100" y="52578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>
                <a:solidFill>
                  <a:srgbClr val="003399"/>
                </a:solidFill>
                <a:effectLst/>
                <a:latin typeface="Symbol" pitchFamily="18" charset="2"/>
              </a:rPr>
              <a:t>e</a:t>
            </a:r>
            <a:r>
              <a:rPr lang="en-US">
                <a:solidFill>
                  <a:srgbClr val="003399"/>
                </a:solidFill>
                <a:effectLst/>
              </a:rPr>
              <a:t> </a:t>
            </a:r>
            <a:endParaRPr lang="en-GB">
              <a:solidFill>
                <a:srgbClr val="003399"/>
              </a:solidFill>
              <a:effectLst/>
            </a:endParaRPr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auto">
          <a:xfrm>
            <a:off x="5502275" y="1033463"/>
            <a:ext cx="152400" cy="533400"/>
          </a:xfrm>
          <a:prstGeom prst="upArrow">
            <a:avLst>
              <a:gd name="adj1" fmla="val 50000"/>
              <a:gd name="adj2" fmla="val 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4816475" y="1109663"/>
            <a:ext cx="60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effectLst/>
              </a:rPr>
              <a:t>kuat</a:t>
            </a:r>
            <a:endParaRPr lang="en-GB" sz="1600" b="1">
              <a:solidFill>
                <a:srgbClr val="FF0000"/>
              </a:solidFill>
              <a:effectLst/>
            </a:endParaRPr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>
            <a:off x="5502275" y="1795463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4740275" y="1871663"/>
            <a:ext cx="771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effectLst/>
              </a:rPr>
              <a:t>lemah</a:t>
            </a:r>
            <a:endParaRPr lang="en-GB" sz="1600" b="1">
              <a:solidFill>
                <a:srgbClr val="FF0000"/>
              </a:solidFill>
              <a:effectLst/>
            </a:endParaRPr>
          </a:p>
        </p:txBody>
      </p:sp>
      <p:sp>
        <p:nvSpPr>
          <p:cNvPr id="21518" name="AutoShape 14"/>
          <p:cNvSpPr>
            <a:spLocks noChangeArrowheads="1"/>
          </p:cNvSpPr>
          <p:nvPr/>
        </p:nvSpPr>
        <p:spPr bwMode="auto">
          <a:xfrm>
            <a:off x="2654300" y="2590800"/>
            <a:ext cx="152400" cy="533400"/>
          </a:xfrm>
          <a:prstGeom prst="upArrow">
            <a:avLst>
              <a:gd name="adj1" fmla="val 50000"/>
              <a:gd name="adj2" fmla="val 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2882900" y="2716213"/>
            <a:ext cx="681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effectLst/>
              </a:rPr>
              <a:t>tegar</a:t>
            </a:r>
            <a:endParaRPr lang="en-GB" sz="1600" b="1">
              <a:solidFill>
                <a:srgbClr val="FF0000"/>
              </a:solidFill>
              <a:effectLst/>
            </a:endParaRPr>
          </a:p>
        </p:txBody>
      </p:sp>
      <p:sp>
        <p:nvSpPr>
          <p:cNvPr id="21520" name="AutoShape 16"/>
          <p:cNvSpPr>
            <a:spLocks noChangeArrowheads="1"/>
          </p:cNvSpPr>
          <p:nvPr/>
        </p:nvSpPr>
        <p:spPr bwMode="auto">
          <a:xfrm>
            <a:off x="2654300" y="33528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2882900" y="3478213"/>
            <a:ext cx="8842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effectLst/>
              </a:rPr>
              <a:t>lembek</a:t>
            </a:r>
            <a:endParaRPr lang="en-GB" sz="1600" b="1">
              <a:solidFill>
                <a:srgbClr val="FF0000"/>
              </a:solidFill>
              <a:effectLst/>
            </a:endParaRP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2703513" y="3124200"/>
            <a:ext cx="3379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effectLst/>
                <a:latin typeface="Arial Black" pitchFamily="34" charset="0"/>
              </a:rPr>
              <a:t>0,2 batas regangan / batas lumer</a:t>
            </a:r>
            <a:endParaRPr lang="en-GB" sz="1400">
              <a:effectLst/>
              <a:latin typeface="Arial Black" pitchFamily="34" charset="0"/>
            </a:endParaRPr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 rot="16200000">
            <a:off x="203994" y="4331494"/>
            <a:ext cx="1700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effectLst/>
                <a:latin typeface="Arial Black" pitchFamily="34" charset="0"/>
              </a:rPr>
              <a:t>batas regangan</a:t>
            </a:r>
            <a:endParaRPr lang="en-GB" sz="1400">
              <a:effectLst/>
              <a:latin typeface="Arial Black" pitchFamily="34" charset="0"/>
            </a:endParaRP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 rot="16200000">
            <a:off x="-132556" y="3537744"/>
            <a:ext cx="16113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effectLst/>
                <a:latin typeface="Arial Black" pitchFamily="34" charset="0"/>
              </a:rPr>
              <a:t>kekuatan tarik</a:t>
            </a:r>
            <a:endParaRPr lang="en-GB" sz="1400">
              <a:effectLst/>
              <a:latin typeface="Arial Black" pitchFamily="34" charset="0"/>
            </a:endParaRP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2654300" y="6172200"/>
            <a:ext cx="2936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effectLst/>
                <a:latin typeface="Arial Black" pitchFamily="34" charset="0"/>
              </a:rPr>
              <a:t>perpanjangan tetap (palstis)</a:t>
            </a:r>
            <a:endParaRPr lang="en-GB" sz="1400">
              <a:effectLst/>
              <a:latin typeface="Arial Black" pitchFamily="34" charset="0"/>
            </a:endParaRPr>
          </a:p>
        </p:txBody>
      </p:sp>
      <p:sp>
        <p:nvSpPr>
          <p:cNvPr id="21526" name="Text Box 22"/>
          <p:cNvSpPr txBox="1">
            <a:spLocks noChangeArrowheads="1"/>
          </p:cNvSpPr>
          <p:nvPr/>
        </p:nvSpPr>
        <p:spPr bwMode="auto">
          <a:xfrm>
            <a:off x="6388100" y="6172200"/>
            <a:ext cx="2222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effectLst/>
                <a:latin typeface="Arial Black" pitchFamily="34" charset="0"/>
              </a:rPr>
              <a:t>perpanjangan elastis</a:t>
            </a:r>
            <a:endParaRPr lang="en-GB" sz="1400">
              <a:effectLst/>
              <a:latin typeface="Arial Black" pitchFamily="34" charset="0"/>
            </a:endParaRPr>
          </a:p>
        </p:txBody>
      </p:sp>
      <p:sp>
        <p:nvSpPr>
          <p:cNvPr id="21527" name="AutoShape 23"/>
          <p:cNvSpPr>
            <a:spLocks noChangeArrowheads="1"/>
          </p:cNvSpPr>
          <p:nvPr/>
        </p:nvSpPr>
        <p:spPr bwMode="auto">
          <a:xfrm>
            <a:off x="1587500" y="5043488"/>
            <a:ext cx="976313" cy="976312"/>
          </a:xfrm>
          <a:custGeom>
            <a:avLst/>
            <a:gdLst>
              <a:gd name="G0" fmla="+- -1590888 0 0"/>
              <a:gd name="G1" fmla="+- -5697538 0 0"/>
              <a:gd name="G2" fmla="+- -1590888 0 -5697538"/>
              <a:gd name="G3" fmla="+- 10800 0 0"/>
              <a:gd name="G4" fmla="+- 0 0 -159088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841 0 0"/>
              <a:gd name="G9" fmla="+- 0 0 -5697538"/>
              <a:gd name="G10" fmla="+- 8841 0 2700"/>
              <a:gd name="G11" fmla="cos G10 -1590888"/>
              <a:gd name="G12" fmla="sin G10 -1590888"/>
              <a:gd name="G13" fmla="cos 13500 -1590888"/>
              <a:gd name="G14" fmla="sin 13500 -1590888"/>
              <a:gd name="G15" fmla="+- G11 10800 0"/>
              <a:gd name="G16" fmla="+- G12 10800 0"/>
              <a:gd name="G17" fmla="+- G13 10800 0"/>
              <a:gd name="G18" fmla="+- G14 10800 0"/>
              <a:gd name="G19" fmla="*/ 8841 1 2"/>
              <a:gd name="G20" fmla="+- G19 5400 0"/>
              <a:gd name="G21" fmla="cos G20 -1590888"/>
              <a:gd name="G22" fmla="sin G20 -1590888"/>
              <a:gd name="G23" fmla="+- G21 10800 0"/>
              <a:gd name="G24" fmla="+- G12 G23 G22"/>
              <a:gd name="G25" fmla="+- G22 G23 G11"/>
              <a:gd name="G26" fmla="cos 10800 -1590888"/>
              <a:gd name="G27" fmla="sin 10800 -1590888"/>
              <a:gd name="G28" fmla="cos 8841 -1590888"/>
              <a:gd name="G29" fmla="sin 8841 -159088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697538"/>
              <a:gd name="G36" fmla="sin G34 -5697538"/>
              <a:gd name="G37" fmla="+/ -5697538 -159088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841 G39"/>
              <a:gd name="G43" fmla="sin 8841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6900 w 21600"/>
              <a:gd name="T5" fmla="*/ 1888 h 21600"/>
              <a:gd name="T6" fmla="*/ 11324 w 21600"/>
              <a:gd name="T7" fmla="*/ 993 h 21600"/>
              <a:gd name="T8" fmla="*/ 15794 w 21600"/>
              <a:gd name="T9" fmla="*/ 3504 h 21600"/>
              <a:gd name="T10" fmla="*/ 23106 w 21600"/>
              <a:gd name="T11" fmla="*/ 5249 h 21600"/>
              <a:gd name="T12" fmla="*/ 21265 w 21600"/>
              <a:gd name="T13" fmla="*/ 10116 h 21600"/>
              <a:gd name="T14" fmla="*/ 16398 w 21600"/>
              <a:gd name="T15" fmla="*/ 8275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859" y="7165"/>
                </a:moveTo>
                <a:cubicBezTo>
                  <a:pt x="17500" y="4151"/>
                  <a:pt x="14573" y="2148"/>
                  <a:pt x="11272" y="1971"/>
                </a:cubicBezTo>
                <a:lnTo>
                  <a:pt x="11376" y="15"/>
                </a:lnTo>
                <a:cubicBezTo>
                  <a:pt x="15409" y="231"/>
                  <a:pt x="18984" y="2678"/>
                  <a:pt x="20645" y="6359"/>
                </a:cubicBezTo>
                <a:lnTo>
                  <a:pt x="23106" y="5249"/>
                </a:lnTo>
                <a:lnTo>
                  <a:pt x="21265" y="10116"/>
                </a:lnTo>
                <a:lnTo>
                  <a:pt x="16398" y="8275"/>
                </a:lnTo>
                <a:lnTo>
                  <a:pt x="18859" y="7165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2730500" y="5226050"/>
            <a:ext cx="749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effectLst/>
              </a:rPr>
              <a:t>lentur</a:t>
            </a:r>
            <a:endParaRPr lang="en-GB" sz="1600" b="1">
              <a:solidFill>
                <a:srgbClr val="FF0000"/>
              </a:solidFill>
              <a:effectLst/>
            </a:endParaRPr>
          </a:p>
        </p:txBody>
      </p:sp>
      <p:sp>
        <p:nvSpPr>
          <p:cNvPr id="21529" name="AutoShape 25"/>
          <p:cNvSpPr>
            <a:spLocks noChangeArrowheads="1"/>
          </p:cNvSpPr>
          <p:nvPr/>
        </p:nvSpPr>
        <p:spPr bwMode="auto">
          <a:xfrm flipH="1">
            <a:off x="1358900" y="5043488"/>
            <a:ext cx="990600" cy="838200"/>
          </a:xfrm>
          <a:custGeom>
            <a:avLst/>
            <a:gdLst>
              <a:gd name="G0" fmla="+- -1057708 0 0"/>
              <a:gd name="G1" fmla="+- -5578804 0 0"/>
              <a:gd name="G2" fmla="+- -1057708 0 -5578804"/>
              <a:gd name="G3" fmla="+- 10800 0 0"/>
              <a:gd name="G4" fmla="+- 0 0 -105770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684 0 0"/>
              <a:gd name="G9" fmla="+- 0 0 -5578804"/>
              <a:gd name="G10" fmla="+- 8684 0 2700"/>
              <a:gd name="G11" fmla="cos G10 -1057708"/>
              <a:gd name="G12" fmla="sin G10 -1057708"/>
              <a:gd name="G13" fmla="cos 13500 -1057708"/>
              <a:gd name="G14" fmla="sin 13500 -1057708"/>
              <a:gd name="G15" fmla="+- G11 10800 0"/>
              <a:gd name="G16" fmla="+- G12 10800 0"/>
              <a:gd name="G17" fmla="+- G13 10800 0"/>
              <a:gd name="G18" fmla="+- G14 10800 0"/>
              <a:gd name="G19" fmla="*/ 8684 1 2"/>
              <a:gd name="G20" fmla="+- G19 5400 0"/>
              <a:gd name="G21" fmla="cos G20 -1057708"/>
              <a:gd name="G22" fmla="sin G20 -1057708"/>
              <a:gd name="G23" fmla="+- G21 10800 0"/>
              <a:gd name="G24" fmla="+- G12 G23 G22"/>
              <a:gd name="G25" fmla="+- G22 G23 G11"/>
              <a:gd name="G26" fmla="cos 10800 -1057708"/>
              <a:gd name="G27" fmla="sin 10800 -1057708"/>
              <a:gd name="G28" fmla="cos 8684 -1057708"/>
              <a:gd name="G29" fmla="sin 8684 -105770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578804"/>
              <a:gd name="G36" fmla="sin G34 -5578804"/>
              <a:gd name="G37" fmla="+/ -5578804 -105770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684 G39"/>
              <a:gd name="G43" fmla="sin 868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7650 w 21600"/>
              <a:gd name="T5" fmla="*/ 2450 h 21600"/>
              <a:gd name="T6" fmla="*/ 11627 w 21600"/>
              <a:gd name="T7" fmla="*/ 1093 h 21600"/>
              <a:gd name="T8" fmla="*/ 16308 w 21600"/>
              <a:gd name="T9" fmla="*/ 4086 h 21600"/>
              <a:gd name="T10" fmla="*/ 23767 w 21600"/>
              <a:gd name="T11" fmla="*/ 7047 h 21600"/>
              <a:gd name="T12" fmla="*/ 21203 w 21600"/>
              <a:gd name="T13" fmla="*/ 11701 h 21600"/>
              <a:gd name="T14" fmla="*/ 16548 w 21600"/>
              <a:gd name="T15" fmla="*/ 913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141" y="8386"/>
                </a:moveTo>
                <a:cubicBezTo>
                  <a:pt x="18142" y="4933"/>
                  <a:pt x="15119" y="2452"/>
                  <a:pt x="11537" y="2147"/>
                </a:cubicBezTo>
                <a:lnTo>
                  <a:pt x="11717" y="39"/>
                </a:lnTo>
                <a:cubicBezTo>
                  <a:pt x="16171" y="418"/>
                  <a:pt x="19931" y="3503"/>
                  <a:pt x="21174" y="7797"/>
                </a:cubicBezTo>
                <a:lnTo>
                  <a:pt x="23767" y="7047"/>
                </a:lnTo>
                <a:lnTo>
                  <a:pt x="21203" y="11701"/>
                </a:lnTo>
                <a:lnTo>
                  <a:pt x="16548" y="9136"/>
                </a:lnTo>
                <a:lnTo>
                  <a:pt x="19141" y="838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1530" name="Text Box 26"/>
          <p:cNvSpPr txBox="1">
            <a:spLocks noChangeArrowheads="1"/>
          </p:cNvSpPr>
          <p:nvPr/>
        </p:nvSpPr>
        <p:spPr bwMode="auto">
          <a:xfrm>
            <a:off x="596900" y="5257800"/>
            <a:ext cx="6461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effectLst/>
              </a:rPr>
              <a:t>kaku</a:t>
            </a:r>
            <a:endParaRPr lang="en-GB" sz="1600" b="1">
              <a:solidFill>
                <a:srgbClr val="FF0000"/>
              </a:solidFill>
              <a:effectLst/>
            </a:endParaRPr>
          </a:p>
        </p:txBody>
      </p:sp>
      <p:sp>
        <p:nvSpPr>
          <p:cNvPr id="21531" name="AutoShape 27"/>
          <p:cNvSpPr>
            <a:spLocks noChangeArrowheads="1"/>
          </p:cNvSpPr>
          <p:nvPr/>
        </p:nvSpPr>
        <p:spPr bwMode="auto">
          <a:xfrm>
            <a:off x="7256463" y="2354263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1532" name="Text Box 28"/>
          <p:cNvSpPr txBox="1">
            <a:spLocks noChangeArrowheads="1"/>
          </p:cNvSpPr>
          <p:nvPr/>
        </p:nvSpPr>
        <p:spPr bwMode="auto">
          <a:xfrm>
            <a:off x="6084888" y="2582863"/>
            <a:ext cx="7143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effectLst/>
              </a:rPr>
              <a:t>getas</a:t>
            </a:r>
            <a:endParaRPr lang="en-GB" sz="1600" b="1">
              <a:solidFill>
                <a:srgbClr val="FF0000"/>
              </a:solidFill>
              <a:effectLst/>
            </a:endParaRPr>
          </a:p>
        </p:txBody>
      </p: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7180263" y="2582863"/>
            <a:ext cx="10985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effectLst/>
              </a:rPr>
              <a:t>liat </a:t>
            </a:r>
          </a:p>
          <a:p>
            <a:r>
              <a:rPr lang="en-US" sz="1600" b="1">
                <a:solidFill>
                  <a:srgbClr val="FF0000"/>
                </a:solidFill>
                <a:effectLst/>
              </a:rPr>
              <a:t>(mudah </a:t>
            </a:r>
          </a:p>
          <a:p>
            <a:r>
              <a:rPr lang="en-US" sz="1600" b="1">
                <a:solidFill>
                  <a:srgbClr val="FF0000"/>
                </a:solidFill>
                <a:effectLst/>
              </a:rPr>
              <a:t>dibentuk)</a:t>
            </a:r>
            <a:endParaRPr lang="en-GB" sz="1600" b="1">
              <a:solidFill>
                <a:srgbClr val="FF0000"/>
              </a:solidFill>
              <a:effectLst/>
            </a:endParaRPr>
          </a:p>
        </p:txBody>
      </p:sp>
      <p:sp>
        <p:nvSpPr>
          <p:cNvPr id="21535" name="AutoShape 31"/>
          <p:cNvSpPr>
            <a:spLocks noChangeArrowheads="1"/>
          </p:cNvSpPr>
          <p:nvPr/>
        </p:nvSpPr>
        <p:spPr bwMode="auto">
          <a:xfrm>
            <a:off x="6265863" y="2368550"/>
            <a:ext cx="609600" cy="152400"/>
          </a:xfrm>
          <a:prstGeom prst="leftArrow">
            <a:avLst>
              <a:gd name="adj1" fmla="val 50000"/>
              <a:gd name="adj2" fmla="val 10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1536" name="Line 32"/>
          <p:cNvSpPr>
            <a:spLocks noChangeShapeType="1"/>
          </p:cNvSpPr>
          <p:nvPr/>
        </p:nvSpPr>
        <p:spPr bwMode="auto">
          <a:xfrm flipH="1">
            <a:off x="7104063" y="1897063"/>
            <a:ext cx="304800" cy="4572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7332663" y="1600200"/>
            <a:ext cx="11890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effectLst/>
                <a:latin typeface="Arial Black" pitchFamily="34" charset="0"/>
              </a:rPr>
              <a:t>titik</a:t>
            </a:r>
            <a:r>
              <a:rPr lang="en-US" sz="1600" b="1">
                <a:effectLst/>
              </a:rPr>
              <a:t> putus</a:t>
            </a:r>
            <a:endParaRPr lang="en-GB" sz="1600" b="1">
              <a:effectLst/>
            </a:endParaRPr>
          </a:p>
        </p:txBody>
      </p:sp>
      <p:sp>
        <p:nvSpPr>
          <p:cNvPr id="21538" name="Line 34"/>
          <p:cNvSpPr>
            <a:spLocks noChangeShapeType="1"/>
          </p:cNvSpPr>
          <p:nvPr/>
        </p:nvSpPr>
        <p:spPr bwMode="auto">
          <a:xfrm flipH="1">
            <a:off x="5654675" y="1262063"/>
            <a:ext cx="304800" cy="3810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21539" name="Text Box 35"/>
          <p:cNvSpPr txBox="1">
            <a:spLocks noChangeArrowheads="1"/>
          </p:cNvSpPr>
          <p:nvPr/>
        </p:nvSpPr>
        <p:spPr bwMode="auto">
          <a:xfrm>
            <a:off x="5883275" y="990600"/>
            <a:ext cx="1343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effectLst/>
                <a:latin typeface="Arial Black" pitchFamily="34" charset="0"/>
              </a:rPr>
              <a:t>batas patah</a:t>
            </a:r>
            <a:endParaRPr lang="en-GB" sz="1400">
              <a:effectLst/>
              <a:latin typeface="Arial Black" pitchFamily="34" charset="0"/>
            </a:endParaRPr>
          </a:p>
        </p:txBody>
      </p:sp>
      <p:cxnSp>
        <p:nvCxnSpPr>
          <p:cNvPr id="21540" name="AutoShape 36"/>
          <p:cNvCxnSpPr>
            <a:cxnSpLocks noChangeShapeType="1"/>
          </p:cNvCxnSpPr>
          <p:nvPr/>
        </p:nvCxnSpPr>
        <p:spPr bwMode="auto">
          <a:xfrm flipH="1">
            <a:off x="6311900" y="2362200"/>
            <a:ext cx="762000" cy="3505200"/>
          </a:xfrm>
          <a:prstGeom prst="straightConnector1">
            <a:avLst/>
          </a:prstGeom>
          <a:noFill/>
          <a:ln w="12700">
            <a:solidFill>
              <a:srgbClr val="0000FF"/>
            </a:solidFill>
            <a:prstDash val="lgDash"/>
            <a:round/>
            <a:headEnd/>
            <a:tailEnd/>
          </a:ln>
          <a:effectLst/>
        </p:spPr>
      </p:cxnSp>
      <p:cxnSp>
        <p:nvCxnSpPr>
          <p:cNvPr id="21541" name="AutoShape 37"/>
          <p:cNvCxnSpPr>
            <a:cxnSpLocks noChangeShapeType="1"/>
            <a:stCxn id="21511" idx="5"/>
          </p:cNvCxnSpPr>
          <p:nvPr/>
        </p:nvCxnSpPr>
        <p:spPr bwMode="auto">
          <a:xfrm flipH="1">
            <a:off x="7075488" y="2355850"/>
            <a:ext cx="14287" cy="3484563"/>
          </a:xfrm>
          <a:prstGeom prst="straightConnector1">
            <a:avLst/>
          </a:prstGeom>
          <a:noFill/>
          <a:ln w="12700">
            <a:solidFill>
              <a:srgbClr val="0000FF"/>
            </a:solidFill>
            <a:prstDash val="lgDash"/>
            <a:round/>
            <a:headEnd/>
            <a:tailEnd/>
          </a:ln>
          <a:effectLst/>
        </p:spPr>
      </p:cxnSp>
      <p:cxnSp>
        <p:nvCxnSpPr>
          <p:cNvPr id="21542" name="AutoShape 38"/>
          <p:cNvCxnSpPr>
            <a:cxnSpLocks noChangeShapeType="1"/>
          </p:cNvCxnSpPr>
          <p:nvPr/>
        </p:nvCxnSpPr>
        <p:spPr bwMode="auto">
          <a:xfrm>
            <a:off x="749300" y="5867400"/>
            <a:ext cx="914400" cy="1588"/>
          </a:xfrm>
          <a:prstGeom prst="straightConnector1">
            <a:avLst/>
          </a:prstGeom>
          <a:noFill/>
          <a:ln w="19050">
            <a:solidFill>
              <a:srgbClr val="003399"/>
            </a:solidFill>
            <a:round/>
            <a:headEnd/>
            <a:tailEnd/>
          </a:ln>
          <a:effectLst/>
        </p:spPr>
      </p:cxnSp>
      <p:cxnSp>
        <p:nvCxnSpPr>
          <p:cNvPr id="21543" name="AutoShape 39"/>
          <p:cNvCxnSpPr>
            <a:cxnSpLocks noChangeShapeType="1"/>
          </p:cNvCxnSpPr>
          <p:nvPr/>
        </p:nvCxnSpPr>
        <p:spPr bwMode="auto">
          <a:xfrm>
            <a:off x="749300" y="1676400"/>
            <a:ext cx="4876800" cy="1588"/>
          </a:xfrm>
          <a:prstGeom prst="straightConnector1">
            <a:avLst/>
          </a:prstGeom>
          <a:noFill/>
          <a:ln w="19050">
            <a:solidFill>
              <a:srgbClr val="003399"/>
            </a:solidFill>
            <a:round/>
            <a:headEnd/>
            <a:tailEnd/>
          </a:ln>
          <a:effectLst/>
        </p:spPr>
      </p:cxnSp>
      <p:cxnSp>
        <p:nvCxnSpPr>
          <p:cNvPr id="21544" name="AutoShape 40"/>
          <p:cNvCxnSpPr>
            <a:cxnSpLocks noChangeShapeType="1"/>
          </p:cNvCxnSpPr>
          <p:nvPr/>
        </p:nvCxnSpPr>
        <p:spPr bwMode="auto">
          <a:xfrm>
            <a:off x="825500" y="1676400"/>
            <a:ext cx="1588" cy="4191000"/>
          </a:xfrm>
          <a:prstGeom prst="straightConnector1">
            <a:avLst/>
          </a:prstGeom>
          <a:noFill/>
          <a:ln w="19050">
            <a:solidFill>
              <a:srgbClr val="003399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1545" name="AutoShape 41"/>
          <p:cNvCxnSpPr>
            <a:cxnSpLocks noChangeShapeType="1"/>
          </p:cNvCxnSpPr>
          <p:nvPr/>
        </p:nvCxnSpPr>
        <p:spPr bwMode="auto">
          <a:xfrm>
            <a:off x="1130300" y="3276600"/>
            <a:ext cx="1143000" cy="1588"/>
          </a:xfrm>
          <a:prstGeom prst="straightConnector1">
            <a:avLst/>
          </a:prstGeom>
          <a:noFill/>
          <a:ln w="19050">
            <a:solidFill>
              <a:srgbClr val="003399"/>
            </a:solidFill>
            <a:round/>
            <a:headEnd/>
            <a:tailEnd/>
          </a:ln>
          <a:effectLst/>
        </p:spPr>
      </p:cxnSp>
      <p:cxnSp>
        <p:nvCxnSpPr>
          <p:cNvPr id="21546" name="AutoShape 42"/>
          <p:cNvCxnSpPr>
            <a:cxnSpLocks noChangeShapeType="1"/>
          </p:cNvCxnSpPr>
          <p:nvPr/>
        </p:nvCxnSpPr>
        <p:spPr bwMode="auto">
          <a:xfrm>
            <a:off x="1206500" y="3276600"/>
            <a:ext cx="1588" cy="2590800"/>
          </a:xfrm>
          <a:prstGeom prst="straightConnector1">
            <a:avLst/>
          </a:prstGeom>
          <a:noFill/>
          <a:ln w="19050">
            <a:solidFill>
              <a:srgbClr val="003399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1547" name="AutoShape 43"/>
          <p:cNvCxnSpPr>
            <a:cxnSpLocks noChangeShapeType="1"/>
          </p:cNvCxnSpPr>
          <p:nvPr/>
        </p:nvCxnSpPr>
        <p:spPr bwMode="auto">
          <a:xfrm>
            <a:off x="1739900" y="5943600"/>
            <a:ext cx="0" cy="838200"/>
          </a:xfrm>
          <a:prstGeom prst="straightConnector1">
            <a:avLst/>
          </a:prstGeom>
          <a:noFill/>
          <a:ln w="19050">
            <a:solidFill>
              <a:srgbClr val="003399"/>
            </a:solidFill>
            <a:round/>
            <a:headEnd/>
            <a:tailEnd/>
          </a:ln>
          <a:effectLst/>
        </p:spPr>
      </p:cxnSp>
      <p:cxnSp>
        <p:nvCxnSpPr>
          <p:cNvPr id="21548" name="AutoShape 44"/>
          <p:cNvCxnSpPr>
            <a:cxnSpLocks noChangeShapeType="1"/>
          </p:cNvCxnSpPr>
          <p:nvPr/>
        </p:nvCxnSpPr>
        <p:spPr bwMode="auto">
          <a:xfrm>
            <a:off x="6311900" y="5943600"/>
            <a:ext cx="0" cy="838200"/>
          </a:xfrm>
          <a:prstGeom prst="straightConnector1">
            <a:avLst/>
          </a:prstGeom>
          <a:noFill/>
          <a:ln w="19050">
            <a:solidFill>
              <a:srgbClr val="003399"/>
            </a:solidFill>
            <a:round/>
            <a:headEnd/>
            <a:tailEnd/>
          </a:ln>
          <a:effectLst/>
        </p:spPr>
      </p:cxnSp>
      <p:cxnSp>
        <p:nvCxnSpPr>
          <p:cNvPr id="21549" name="AutoShape 45"/>
          <p:cNvCxnSpPr>
            <a:cxnSpLocks noChangeShapeType="1"/>
          </p:cNvCxnSpPr>
          <p:nvPr/>
        </p:nvCxnSpPr>
        <p:spPr bwMode="auto">
          <a:xfrm>
            <a:off x="7073900" y="5943600"/>
            <a:ext cx="0" cy="838200"/>
          </a:xfrm>
          <a:prstGeom prst="straightConnector1">
            <a:avLst/>
          </a:prstGeom>
          <a:noFill/>
          <a:ln w="19050">
            <a:solidFill>
              <a:srgbClr val="003399"/>
            </a:solidFill>
            <a:round/>
            <a:headEnd/>
            <a:tailEnd/>
          </a:ln>
          <a:effectLst/>
        </p:spPr>
      </p:cxnSp>
      <p:cxnSp>
        <p:nvCxnSpPr>
          <p:cNvPr id="21550" name="AutoShape 46"/>
          <p:cNvCxnSpPr>
            <a:cxnSpLocks noChangeShapeType="1"/>
          </p:cNvCxnSpPr>
          <p:nvPr/>
        </p:nvCxnSpPr>
        <p:spPr bwMode="auto">
          <a:xfrm>
            <a:off x="1739900" y="6477000"/>
            <a:ext cx="4572000" cy="0"/>
          </a:xfrm>
          <a:prstGeom prst="straightConnector1">
            <a:avLst/>
          </a:prstGeom>
          <a:noFill/>
          <a:ln w="19050">
            <a:solidFill>
              <a:srgbClr val="003399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1551" name="AutoShape 47"/>
          <p:cNvCxnSpPr>
            <a:cxnSpLocks noChangeShapeType="1"/>
          </p:cNvCxnSpPr>
          <p:nvPr/>
        </p:nvCxnSpPr>
        <p:spPr bwMode="auto">
          <a:xfrm>
            <a:off x="6311900" y="6477000"/>
            <a:ext cx="762000" cy="1588"/>
          </a:xfrm>
          <a:prstGeom prst="straightConnector1">
            <a:avLst/>
          </a:prstGeom>
          <a:noFill/>
          <a:ln w="19050">
            <a:solidFill>
              <a:srgbClr val="003399"/>
            </a:solidFill>
            <a:round/>
            <a:headEnd type="triangle" w="med" len="med"/>
            <a:tailEnd type="triangle" w="med" len="med"/>
          </a:ln>
          <a:effectLst/>
        </p:spPr>
      </p:cxnSp>
      <p:sp>
        <p:nvSpPr>
          <p:cNvPr id="21552" name="Rectangle 48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457200"/>
          </a:xfrm>
          <a:noFill/>
          <a:ln/>
        </p:spPr>
        <p:txBody>
          <a:bodyPr/>
          <a:lstStyle/>
          <a:p>
            <a:r>
              <a:rPr lang="en-US" sz="360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Sifat Bahan dalam Diagram Tarik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6" dur="500"/>
                                        <p:tgtEl>
                                          <p:spTgt spid="2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3" dur="500"/>
                                        <p:tgtEl>
                                          <p:spTgt spid="2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2" dur="75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3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6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5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0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4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9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3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8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2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autoUpdateAnimBg="0"/>
      <p:bldP spid="21513" grpId="0" autoUpdateAnimBg="0"/>
      <p:bldP spid="21514" grpId="0" animBg="1"/>
      <p:bldP spid="21515" grpId="0" autoUpdateAnimBg="0"/>
      <p:bldP spid="21516" grpId="0" animBg="1" autoUpdateAnimBg="0"/>
      <p:bldP spid="21517" grpId="0" autoUpdateAnimBg="0"/>
      <p:bldP spid="21518" grpId="0" animBg="1"/>
      <p:bldP spid="21519" grpId="0" autoUpdateAnimBg="0"/>
      <p:bldP spid="21520" grpId="0" animBg="1" autoUpdateAnimBg="0"/>
      <p:bldP spid="21521" grpId="0" autoUpdateAnimBg="0"/>
      <p:bldP spid="21522" grpId="0" autoUpdateAnimBg="0"/>
      <p:bldP spid="21523" grpId="0" autoUpdateAnimBg="0"/>
      <p:bldP spid="21524" grpId="0" autoUpdateAnimBg="0"/>
      <p:bldP spid="21525" grpId="0" autoUpdateAnimBg="0"/>
      <p:bldP spid="21526" grpId="0" autoUpdateAnimBg="0"/>
      <p:bldP spid="21527" grpId="0" animBg="1"/>
      <p:bldP spid="21528" grpId="0" autoUpdateAnimBg="0"/>
      <p:bldP spid="21529" grpId="0" animBg="1"/>
      <p:bldP spid="21530" grpId="0" autoUpdateAnimBg="0"/>
      <p:bldP spid="21531" grpId="0" animBg="1"/>
      <p:bldP spid="21532" grpId="0" autoUpdateAnimBg="0"/>
      <p:bldP spid="21534" grpId="0" autoUpdateAnimBg="0"/>
      <p:bldP spid="21535" grpId="0" animBg="1"/>
      <p:bldP spid="21536" grpId="0" animBg="1"/>
      <p:bldP spid="21537" grpId="0" autoUpdateAnimBg="0"/>
      <p:bldP spid="21538" grpId="0" animBg="1"/>
      <p:bldP spid="21539" grpId="0" autoUpdateAnimBg="0"/>
      <p:bldP spid="2155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6" name="Picture 40" descr="scan0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990600"/>
            <a:ext cx="6858000" cy="5318125"/>
          </a:xfrm>
          <a:prstGeom prst="rect">
            <a:avLst/>
          </a:prstGeom>
          <a:noFill/>
        </p:spPr>
      </p:pic>
      <p:pic>
        <p:nvPicPr>
          <p:cNvPr id="4135" name="Picture 39" descr="scan00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049338"/>
            <a:ext cx="6705600" cy="5199062"/>
          </a:xfrm>
          <a:prstGeom prst="rect">
            <a:avLst/>
          </a:prstGeom>
          <a:noFill/>
        </p:spPr>
      </p:pic>
      <p:pic>
        <p:nvPicPr>
          <p:cNvPr id="4133" name="Picture 37" descr="scan00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1066800"/>
            <a:ext cx="6705600" cy="5199063"/>
          </a:xfrm>
          <a:prstGeom prst="rect">
            <a:avLst/>
          </a:prstGeom>
          <a:noFill/>
        </p:spPr>
      </p:pic>
      <p:pic>
        <p:nvPicPr>
          <p:cNvPr id="4137" name="Picture 41" descr="scan00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1066800"/>
            <a:ext cx="6705600" cy="520065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r>
              <a:rPr lang="en-US" sz="3200">
                <a:solidFill>
                  <a:srgbClr val="CC0000"/>
                </a:solidFill>
                <a:latin typeface="Arial" charset="0"/>
              </a:rPr>
              <a:t>Siapa yang memanfaatkan diagram tarik?</a:t>
            </a:r>
            <a:endParaRPr lang="en-GB" sz="320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048000" y="1447800"/>
            <a:ext cx="2657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FF0000"/>
                </a:solidFill>
                <a:effectLst/>
                <a:latin typeface="Comic Sans MS" pitchFamily="66" charset="0"/>
              </a:rPr>
              <a:t>Ahli Perubahan bentuk</a:t>
            </a:r>
            <a:endParaRPr lang="en-GB" sz="1800" b="1"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1752600" y="1371600"/>
            <a:ext cx="460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600">
                <a:solidFill>
                  <a:srgbClr val="0000CC"/>
                </a:solidFill>
                <a:effectLst/>
                <a:latin typeface="Symbol" pitchFamily="18" charset="2"/>
              </a:rPr>
              <a:t>s</a:t>
            </a:r>
            <a:endParaRPr lang="en-US">
              <a:solidFill>
                <a:srgbClr val="0000CC"/>
              </a:solidFill>
              <a:effectLst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7010400" y="6216650"/>
            <a:ext cx="48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0000CC"/>
                </a:solidFill>
                <a:effectLst/>
                <a:latin typeface="Symbol" pitchFamily="18" charset="2"/>
              </a:rPr>
              <a:t>e</a:t>
            </a:r>
            <a:r>
              <a:rPr lang="en-US">
                <a:solidFill>
                  <a:srgbClr val="0000CC"/>
                </a:solidFill>
                <a:effectLst/>
              </a:rPr>
              <a:t> </a:t>
            </a:r>
            <a:endParaRPr lang="en-GB">
              <a:solidFill>
                <a:srgbClr val="0000CC"/>
              </a:solidFill>
              <a:effectLst/>
            </a:endParaRPr>
          </a:p>
        </p:txBody>
      </p:sp>
      <p:cxnSp>
        <p:nvCxnSpPr>
          <p:cNvPr id="4127" name="AutoShape 31"/>
          <p:cNvCxnSpPr>
            <a:cxnSpLocks noChangeShapeType="1"/>
          </p:cNvCxnSpPr>
          <p:nvPr/>
        </p:nvCxnSpPr>
        <p:spPr bwMode="auto">
          <a:xfrm>
            <a:off x="2362200" y="1295400"/>
            <a:ext cx="0" cy="4953000"/>
          </a:xfrm>
          <a:prstGeom prst="straightConnector1">
            <a:avLst/>
          </a:prstGeom>
          <a:noFill/>
          <a:ln w="57150">
            <a:solidFill>
              <a:srgbClr val="0000CC"/>
            </a:solidFill>
            <a:round/>
            <a:headEnd type="triangle" w="med" len="med"/>
            <a:tailEnd/>
          </a:ln>
          <a:effectLst/>
        </p:spPr>
      </p:cxnSp>
      <p:cxnSp>
        <p:nvCxnSpPr>
          <p:cNvPr id="4129" name="AutoShape 33"/>
          <p:cNvCxnSpPr>
            <a:cxnSpLocks noChangeShapeType="1"/>
          </p:cNvCxnSpPr>
          <p:nvPr/>
        </p:nvCxnSpPr>
        <p:spPr bwMode="auto">
          <a:xfrm>
            <a:off x="2362200" y="6248400"/>
            <a:ext cx="5410200" cy="0"/>
          </a:xfrm>
          <a:prstGeom prst="straightConnector1">
            <a:avLst/>
          </a:prstGeom>
          <a:noFill/>
          <a:ln w="57150">
            <a:solidFill>
              <a:srgbClr val="0000CC"/>
            </a:solidFill>
            <a:round/>
            <a:headEnd/>
            <a:tailEnd type="triangle" w="med" len="med"/>
          </a:ln>
          <a:effectLst/>
        </p:spPr>
      </p:cxn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5943600" y="25146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solidFill>
                  <a:srgbClr val="FF0000"/>
                </a:solidFill>
                <a:effectLst/>
                <a:latin typeface="Comic Sans MS" pitchFamily="66" charset="0"/>
              </a:rPr>
              <a:t>Ahli Teknik Penyayatan</a:t>
            </a:r>
            <a:endParaRPr lang="en-GB" sz="1800" b="1"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508000" y="3244850"/>
            <a:ext cx="147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FF0000"/>
                </a:solidFill>
                <a:effectLst/>
                <a:latin typeface="Comic Sans MS" pitchFamily="66" charset="0"/>
              </a:rPr>
              <a:t>Konstruktor</a:t>
            </a:r>
            <a:endParaRPr lang="en-GB" sz="1800" b="1"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4141" name="Freeform 45"/>
          <p:cNvSpPr>
            <a:spLocks/>
          </p:cNvSpPr>
          <p:nvPr/>
        </p:nvSpPr>
        <p:spPr bwMode="auto">
          <a:xfrm>
            <a:off x="2362200" y="4038600"/>
            <a:ext cx="228600" cy="2209800"/>
          </a:xfrm>
          <a:custGeom>
            <a:avLst/>
            <a:gdLst/>
            <a:ahLst/>
            <a:cxnLst>
              <a:cxn ang="0">
                <a:pos x="0" y="1392"/>
              </a:cxn>
              <a:cxn ang="0">
                <a:pos x="144" y="0"/>
              </a:cxn>
            </a:cxnLst>
            <a:rect l="0" t="0" r="r" b="b"/>
            <a:pathLst>
              <a:path w="144" h="1392">
                <a:moveTo>
                  <a:pt x="0" y="1392"/>
                </a:moveTo>
                <a:cubicBezTo>
                  <a:pt x="0" y="1392"/>
                  <a:pt x="72" y="696"/>
                  <a:pt x="144" y="0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4143" name="Freeform 47"/>
          <p:cNvSpPr>
            <a:spLocks/>
          </p:cNvSpPr>
          <p:nvPr/>
        </p:nvSpPr>
        <p:spPr bwMode="auto">
          <a:xfrm>
            <a:off x="2590800" y="2755900"/>
            <a:ext cx="3657600" cy="1587500"/>
          </a:xfrm>
          <a:custGeom>
            <a:avLst/>
            <a:gdLst/>
            <a:ahLst/>
            <a:cxnLst>
              <a:cxn ang="0">
                <a:pos x="0" y="808"/>
              </a:cxn>
              <a:cxn ang="0">
                <a:pos x="432" y="328"/>
              </a:cxn>
              <a:cxn ang="0">
                <a:pos x="1056" y="40"/>
              </a:cxn>
              <a:cxn ang="0">
                <a:pos x="1680" y="88"/>
              </a:cxn>
              <a:cxn ang="0">
                <a:pos x="2160" y="424"/>
              </a:cxn>
              <a:cxn ang="0">
                <a:pos x="2304" y="1000"/>
              </a:cxn>
            </a:cxnLst>
            <a:rect l="0" t="0" r="r" b="b"/>
            <a:pathLst>
              <a:path w="2304" h="1000">
                <a:moveTo>
                  <a:pt x="0" y="808"/>
                </a:moveTo>
                <a:cubicBezTo>
                  <a:pt x="128" y="632"/>
                  <a:pt x="256" y="456"/>
                  <a:pt x="432" y="328"/>
                </a:cubicBezTo>
                <a:cubicBezTo>
                  <a:pt x="608" y="200"/>
                  <a:pt x="848" y="80"/>
                  <a:pt x="1056" y="40"/>
                </a:cubicBezTo>
                <a:cubicBezTo>
                  <a:pt x="1264" y="0"/>
                  <a:pt x="1496" y="24"/>
                  <a:pt x="1680" y="88"/>
                </a:cubicBezTo>
                <a:cubicBezTo>
                  <a:pt x="1864" y="152"/>
                  <a:pt x="2056" y="272"/>
                  <a:pt x="2160" y="424"/>
                </a:cubicBezTo>
                <a:cubicBezTo>
                  <a:pt x="2264" y="576"/>
                  <a:pt x="2284" y="788"/>
                  <a:pt x="2304" y="1000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0"/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8" dur="20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utoUpdateAnimBg="0"/>
      <p:bldP spid="4104" grpId="0" autoUpdateAnimBg="0"/>
      <p:bldP spid="4106" grpId="0" build="p" autoUpdateAnimBg="0" advAuto="0"/>
      <p:bldP spid="4107" grpId="0" build="p" autoUpdateAnimBg="0" advAuto="0"/>
      <p:bldP spid="4105" grpId="0" autoUpdateAnimBg="0"/>
      <p:bldP spid="4103" grpId="0" autoUpdateAnimBg="0"/>
      <p:bldP spid="4141" grpId="0" animBg="1"/>
      <p:bldP spid="41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scan000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50000" contrast="-10000"/>
          </a:blip>
          <a:srcRect/>
          <a:stretch>
            <a:fillRect/>
          </a:stretch>
        </p:blipFill>
        <p:spPr bwMode="auto">
          <a:xfrm>
            <a:off x="-381000" y="304800"/>
            <a:ext cx="98298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609600"/>
          </a:xfrm>
        </p:spPr>
        <p:txBody>
          <a:bodyPr/>
          <a:lstStyle/>
          <a:p>
            <a:r>
              <a:rPr lang="en-US" sz="3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Konstruktor</a:t>
            </a:r>
            <a:endParaRPr lang="en-GB" sz="36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743200"/>
            <a:ext cx="7772400" cy="3733800"/>
          </a:xfrm>
        </p:spPr>
        <p:txBody>
          <a:bodyPr/>
          <a:lstStyle/>
          <a:p>
            <a:pPr marL="387350" indent="-387350">
              <a:buFontTx/>
              <a:buNone/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Bentuk kurva yang disukai :</a:t>
            </a:r>
          </a:p>
          <a:p>
            <a:pPr marL="387350" indent="-387350"/>
            <a:r>
              <a:rPr lang="en-US" sz="2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Kekuatan tinggi,</a:t>
            </a:r>
          </a:p>
          <a:p>
            <a:pPr marL="863600" lvl="1"/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Seberapa jauh kakunya bahan</a:t>
            </a:r>
          </a:p>
          <a:p>
            <a:pPr marL="863600" lvl="1"/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Seberapa jauh kontruksi akan melengkung</a:t>
            </a:r>
          </a:p>
          <a:p>
            <a:pPr marL="863600" lvl="1"/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Seberapa besar dapat dibebani</a:t>
            </a:r>
          </a:p>
          <a:p>
            <a:pPr marL="863600" lvl="1">
              <a:buFontTx/>
              <a:buNone/>
            </a:pPr>
            <a:endParaRPr lang="en-US" sz="10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387350" indent="-387350"/>
            <a:r>
              <a:rPr lang="en-US" sz="2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Regangan besar :</a:t>
            </a:r>
          </a:p>
          <a:p>
            <a:pPr marL="863600" lvl="1"/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Seberapa liat bahan tersebut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066800" y="1447800"/>
            <a:ext cx="7543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Seorang Konstruktor akan tertarik melihat bagian pertama </a:t>
            </a: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kurva tarik</a:t>
            </a:r>
            <a:endParaRPr lang="en-US" sz="30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build="p" autoUpdateAnimBg="0"/>
      <p:bldP spid="512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/>
          <a:lstStyle/>
          <a:p>
            <a:r>
              <a:rPr lang="en-US" sz="3200">
                <a:solidFill>
                  <a:srgbClr val="CC0000"/>
                </a:solidFill>
                <a:latin typeface="Arial" charset="0"/>
              </a:rPr>
              <a:t>Kurva Tarik Konstruktor</a:t>
            </a:r>
            <a:endParaRPr lang="en-GB" sz="320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53200" y="3276600"/>
            <a:ext cx="2514600" cy="762000"/>
          </a:xfrm>
        </p:spPr>
        <p:txBody>
          <a:bodyPr/>
          <a:lstStyle/>
          <a:p>
            <a:pPr marL="857250" indent="-857250">
              <a:buFontTx/>
              <a:buNone/>
              <a:tabLst>
                <a:tab pos="1517650" algn="l"/>
              </a:tabLst>
            </a:pPr>
            <a:r>
              <a:rPr lang="en-US" sz="2000" b="1">
                <a:solidFill>
                  <a:srgbClr val="FF0000"/>
                </a:solidFill>
                <a:latin typeface="Arial" charset="0"/>
              </a:rPr>
              <a:t>lebar = liat, mampu regang</a:t>
            </a:r>
            <a:endParaRPr lang="en-GB" sz="2000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4953000" y="1600200"/>
            <a:ext cx="152400" cy="533400"/>
          </a:xfrm>
          <a:prstGeom prst="upArrow">
            <a:avLst>
              <a:gd name="adj1" fmla="val 50000"/>
              <a:gd name="adj2" fmla="val 875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7315200" y="28956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5181600" y="1752600"/>
            <a:ext cx="205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tabLst>
                <a:tab pos="1517650" algn="l"/>
              </a:tabLst>
            </a:pPr>
            <a:r>
              <a:rPr lang="en-US" sz="2000" b="1">
                <a:solidFill>
                  <a:srgbClr val="FF0000"/>
                </a:solidFill>
                <a:effectLst/>
              </a:rPr>
              <a:t>tinggi = kuat</a:t>
            </a:r>
          </a:p>
        </p:txBody>
      </p: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2667000" y="2133600"/>
            <a:ext cx="152400" cy="533400"/>
          </a:xfrm>
          <a:prstGeom prst="upArrow">
            <a:avLst>
              <a:gd name="adj1" fmla="val 50000"/>
              <a:gd name="adj2" fmla="val 875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cxnSp>
        <p:nvCxnSpPr>
          <p:cNvPr id="6158" name="AutoShape 14"/>
          <p:cNvCxnSpPr>
            <a:cxnSpLocks noChangeShapeType="1"/>
          </p:cNvCxnSpPr>
          <p:nvPr/>
        </p:nvCxnSpPr>
        <p:spPr bwMode="auto">
          <a:xfrm>
            <a:off x="2362200" y="6248400"/>
            <a:ext cx="5410200" cy="0"/>
          </a:xfrm>
          <a:prstGeom prst="straightConnector1">
            <a:avLst/>
          </a:prstGeom>
          <a:noFill/>
          <a:ln w="57150">
            <a:solidFill>
              <a:srgbClr val="0000CC"/>
            </a:solidFill>
            <a:round/>
            <a:headEnd/>
            <a:tailEnd type="triangle" w="med" len="med"/>
          </a:ln>
          <a:effectLst/>
        </p:spPr>
      </p:cxnSp>
      <p:cxnSp>
        <p:nvCxnSpPr>
          <p:cNvPr id="6159" name="AutoShape 15"/>
          <p:cNvCxnSpPr>
            <a:cxnSpLocks noChangeShapeType="1"/>
          </p:cNvCxnSpPr>
          <p:nvPr/>
        </p:nvCxnSpPr>
        <p:spPr bwMode="auto">
          <a:xfrm>
            <a:off x="2371725" y="1295400"/>
            <a:ext cx="0" cy="4953000"/>
          </a:xfrm>
          <a:prstGeom prst="straightConnector1">
            <a:avLst/>
          </a:prstGeom>
          <a:noFill/>
          <a:ln w="57150">
            <a:solidFill>
              <a:srgbClr val="0000CC"/>
            </a:solidFill>
            <a:round/>
            <a:headEnd type="triangle" w="med" len="med"/>
            <a:tailEnd/>
          </a:ln>
          <a:effectLst/>
        </p:spPr>
      </p:cxnSp>
      <p:sp>
        <p:nvSpPr>
          <p:cNvPr id="6160" name="Freeform 16"/>
          <p:cNvSpPr>
            <a:spLocks/>
          </p:cNvSpPr>
          <p:nvPr/>
        </p:nvSpPr>
        <p:spPr bwMode="auto">
          <a:xfrm>
            <a:off x="2362200" y="2819400"/>
            <a:ext cx="381000" cy="3429000"/>
          </a:xfrm>
          <a:custGeom>
            <a:avLst/>
            <a:gdLst/>
            <a:ahLst/>
            <a:cxnLst>
              <a:cxn ang="0">
                <a:pos x="0" y="1392"/>
              </a:cxn>
              <a:cxn ang="0">
                <a:pos x="144" y="0"/>
              </a:cxn>
            </a:cxnLst>
            <a:rect l="0" t="0" r="r" b="b"/>
            <a:pathLst>
              <a:path w="144" h="1392">
                <a:moveTo>
                  <a:pt x="0" y="1392"/>
                </a:moveTo>
                <a:cubicBezTo>
                  <a:pt x="0" y="1392"/>
                  <a:pt x="72" y="696"/>
                  <a:pt x="144" y="0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6161" name="Freeform 17"/>
          <p:cNvSpPr>
            <a:spLocks/>
          </p:cNvSpPr>
          <p:nvPr/>
        </p:nvSpPr>
        <p:spPr bwMode="auto">
          <a:xfrm>
            <a:off x="2743200" y="2222500"/>
            <a:ext cx="4343400" cy="749300"/>
          </a:xfrm>
          <a:custGeom>
            <a:avLst/>
            <a:gdLst/>
            <a:ahLst/>
            <a:cxnLst>
              <a:cxn ang="0">
                <a:pos x="0" y="808"/>
              </a:cxn>
              <a:cxn ang="0">
                <a:pos x="432" y="328"/>
              </a:cxn>
              <a:cxn ang="0">
                <a:pos x="1056" y="40"/>
              </a:cxn>
              <a:cxn ang="0">
                <a:pos x="1680" y="88"/>
              </a:cxn>
              <a:cxn ang="0">
                <a:pos x="2160" y="424"/>
              </a:cxn>
              <a:cxn ang="0">
                <a:pos x="2304" y="1000"/>
              </a:cxn>
            </a:cxnLst>
            <a:rect l="0" t="0" r="r" b="b"/>
            <a:pathLst>
              <a:path w="2304" h="1000">
                <a:moveTo>
                  <a:pt x="0" y="808"/>
                </a:moveTo>
                <a:cubicBezTo>
                  <a:pt x="128" y="632"/>
                  <a:pt x="256" y="456"/>
                  <a:pt x="432" y="328"/>
                </a:cubicBezTo>
                <a:cubicBezTo>
                  <a:pt x="608" y="200"/>
                  <a:pt x="848" y="80"/>
                  <a:pt x="1056" y="40"/>
                </a:cubicBezTo>
                <a:cubicBezTo>
                  <a:pt x="1264" y="0"/>
                  <a:pt x="1496" y="24"/>
                  <a:pt x="1680" y="88"/>
                </a:cubicBezTo>
                <a:cubicBezTo>
                  <a:pt x="1864" y="152"/>
                  <a:pt x="2056" y="272"/>
                  <a:pt x="2160" y="424"/>
                </a:cubicBezTo>
                <a:cubicBezTo>
                  <a:pt x="2264" y="576"/>
                  <a:pt x="2284" y="788"/>
                  <a:pt x="2304" y="1000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75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75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build="p" autoUpdateAnimBg="0"/>
      <p:bldP spid="6154" grpId="0" animBg="1"/>
      <p:bldP spid="6155" grpId="0" animBg="1"/>
      <p:bldP spid="6156" grpId="0" autoUpdateAnimBg="0"/>
      <p:bldP spid="6157" grpId="0" animBg="1"/>
      <p:bldP spid="6160" grpId="0" animBg="1"/>
      <p:bldP spid="61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scan0014"/>
          <p:cNvPicPr>
            <a:picLocks noChangeAspect="1" noChangeArrowheads="1"/>
          </p:cNvPicPr>
          <p:nvPr/>
        </p:nvPicPr>
        <p:blipFill>
          <a:blip r:embed="rId2" cstate="print">
            <a:lum bright="50000" contrast="-10000"/>
          </a:blip>
          <a:srcRect/>
          <a:stretch>
            <a:fillRect/>
          </a:stretch>
        </p:blipFill>
        <p:spPr bwMode="auto">
          <a:xfrm>
            <a:off x="0" y="-304800"/>
            <a:ext cx="942975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609600"/>
          </a:xfrm>
        </p:spPr>
        <p:txBody>
          <a:bodyPr/>
          <a:lstStyle/>
          <a:p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Ahli Perubahan Bentuk</a:t>
            </a:r>
            <a:endParaRPr lang="en-GB" sz="360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276600"/>
            <a:ext cx="7010400" cy="3352800"/>
          </a:xfrm>
        </p:spPr>
        <p:txBody>
          <a:bodyPr/>
          <a:lstStyle/>
          <a:p>
            <a:pPr marL="387350" indent="-387350">
              <a:lnSpc>
                <a:spcPct val="90000"/>
              </a:lnSpc>
              <a:buFontTx/>
              <a:buNone/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Bentuk kurva yang disukai : </a:t>
            </a:r>
          </a:p>
          <a:p>
            <a:pPr marL="387350" indent="-387350">
              <a:lnSpc>
                <a:spcPct val="90000"/>
              </a:lnSpc>
            </a:pPr>
            <a:r>
              <a:rPr lang="en-US" sz="2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Batas regangan rendah, </a:t>
            </a:r>
          </a:p>
          <a:p>
            <a:pPr marL="863600" lvl="1">
              <a:lnSpc>
                <a:spcPct val="90000"/>
              </a:lnSpc>
            </a:pPr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gaya perubahan bentuk kecil</a:t>
            </a:r>
          </a:p>
          <a:p>
            <a:pPr marL="863600" lvl="1">
              <a:lnSpc>
                <a:spcPct val="90000"/>
              </a:lnSpc>
              <a:buFontTx/>
              <a:buNone/>
            </a:pPr>
            <a:endParaRPr lang="en-US" sz="10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387350" indent="-387350">
              <a:lnSpc>
                <a:spcPct val="90000"/>
              </a:lnSpc>
            </a:pPr>
            <a:r>
              <a:rPr lang="en-US" sz="2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Kekuatan tarik rendah</a:t>
            </a:r>
          </a:p>
          <a:p>
            <a:pPr marL="863600" lvl="1">
              <a:lnSpc>
                <a:spcPct val="90000"/>
              </a:lnSpc>
            </a:pPr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Kerja perubahan bentuk rendah</a:t>
            </a:r>
          </a:p>
          <a:p>
            <a:pPr marL="863600" lvl="1">
              <a:lnSpc>
                <a:spcPct val="90000"/>
              </a:lnSpc>
              <a:buFontTx/>
              <a:buNone/>
            </a:pPr>
            <a:endParaRPr lang="en-US" sz="10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387350" indent="-387350">
              <a:lnSpc>
                <a:spcPct val="90000"/>
              </a:lnSpc>
            </a:pPr>
            <a:r>
              <a:rPr lang="en-US" sz="2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Regangan besar, </a:t>
            </a:r>
          </a:p>
          <a:p>
            <a:pPr marL="863600" lvl="1">
              <a:lnSpc>
                <a:spcPct val="90000"/>
              </a:lnSpc>
            </a:pPr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mudah dibentuk tanpa patah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533400" y="1524000"/>
            <a:ext cx="8610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Seorang Ahli Perubahan Bentuk ( tempa, bengkok, tekuk, press) akan melihat bagian tengah kurva tarik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build="p" autoUpdateAnimBg="0"/>
      <p:bldP spid="717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/>
          <a:lstStyle/>
          <a:p>
            <a:r>
              <a:rPr lang="en-US" sz="3200">
                <a:solidFill>
                  <a:srgbClr val="CC0000"/>
                </a:solidFill>
                <a:latin typeface="Arial" charset="0"/>
              </a:rPr>
              <a:t>Kurva Tarik Ahli Perubahan Bentuk</a:t>
            </a:r>
            <a:endParaRPr lang="en-GB" sz="320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819400" y="4586288"/>
            <a:ext cx="297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FF0000"/>
                </a:solidFill>
                <a:effectLst/>
              </a:rPr>
              <a:t>rendah = mudah dibentuk</a:t>
            </a:r>
            <a:endParaRPr lang="en-GB" sz="1600" b="1">
              <a:solidFill>
                <a:srgbClr val="FF0000"/>
              </a:solidFill>
              <a:effectLst/>
            </a:endParaRP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4724400" y="53340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6858000" y="54102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286500" y="4800600"/>
            <a:ext cx="2628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FF0000"/>
                </a:solidFill>
                <a:effectLst/>
              </a:rPr>
              <a:t>lebar = mampu regang</a:t>
            </a:r>
            <a:endParaRPr lang="en-GB" sz="1800" b="1">
              <a:solidFill>
                <a:srgbClr val="FF0000"/>
              </a:solidFill>
              <a:effectLst/>
            </a:endParaRPr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2590800" y="5562600"/>
            <a:ext cx="152400" cy="533400"/>
          </a:xfrm>
          <a:prstGeom prst="downArrow">
            <a:avLst>
              <a:gd name="adj1" fmla="val 50000"/>
              <a:gd name="adj2" fmla="val 8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8212" name="AutoShape 20"/>
          <p:cNvCxnSpPr>
            <a:cxnSpLocks noChangeShapeType="1"/>
          </p:cNvCxnSpPr>
          <p:nvPr/>
        </p:nvCxnSpPr>
        <p:spPr bwMode="auto">
          <a:xfrm>
            <a:off x="2362200" y="6248400"/>
            <a:ext cx="5410200" cy="0"/>
          </a:xfrm>
          <a:prstGeom prst="straightConnector1">
            <a:avLst/>
          </a:prstGeom>
          <a:noFill/>
          <a:ln w="57150">
            <a:solidFill>
              <a:srgbClr val="0000CC"/>
            </a:solidFill>
            <a:round/>
            <a:headEnd/>
            <a:tailEnd type="triangle" w="med" len="med"/>
          </a:ln>
          <a:effectLst/>
        </p:spPr>
      </p:cxnSp>
      <p:cxnSp>
        <p:nvCxnSpPr>
          <p:cNvPr id="8213" name="AutoShape 21"/>
          <p:cNvCxnSpPr>
            <a:cxnSpLocks noChangeShapeType="1"/>
          </p:cNvCxnSpPr>
          <p:nvPr/>
        </p:nvCxnSpPr>
        <p:spPr bwMode="auto">
          <a:xfrm>
            <a:off x="2371725" y="1295400"/>
            <a:ext cx="0" cy="4953000"/>
          </a:xfrm>
          <a:prstGeom prst="straightConnector1">
            <a:avLst/>
          </a:prstGeom>
          <a:noFill/>
          <a:ln w="57150">
            <a:solidFill>
              <a:srgbClr val="0000CC"/>
            </a:solidFill>
            <a:round/>
            <a:headEnd type="triangle" w="med" len="med"/>
            <a:tailEnd/>
          </a:ln>
          <a:effectLst/>
        </p:spPr>
      </p:cxnSp>
      <p:sp>
        <p:nvSpPr>
          <p:cNvPr id="8214" name="Freeform 22"/>
          <p:cNvSpPr>
            <a:spLocks/>
          </p:cNvSpPr>
          <p:nvPr/>
        </p:nvSpPr>
        <p:spPr bwMode="auto">
          <a:xfrm>
            <a:off x="2362200" y="5486400"/>
            <a:ext cx="228600" cy="762000"/>
          </a:xfrm>
          <a:custGeom>
            <a:avLst/>
            <a:gdLst/>
            <a:ahLst/>
            <a:cxnLst>
              <a:cxn ang="0">
                <a:pos x="0" y="1392"/>
              </a:cxn>
              <a:cxn ang="0">
                <a:pos x="144" y="0"/>
              </a:cxn>
            </a:cxnLst>
            <a:rect l="0" t="0" r="r" b="b"/>
            <a:pathLst>
              <a:path w="144" h="1392">
                <a:moveTo>
                  <a:pt x="0" y="1392"/>
                </a:moveTo>
                <a:cubicBezTo>
                  <a:pt x="0" y="1392"/>
                  <a:pt x="72" y="696"/>
                  <a:pt x="144" y="0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8215" name="Freeform 23"/>
          <p:cNvSpPr>
            <a:spLocks/>
          </p:cNvSpPr>
          <p:nvPr/>
        </p:nvSpPr>
        <p:spPr bwMode="auto">
          <a:xfrm>
            <a:off x="2590800" y="5181600"/>
            <a:ext cx="4114800" cy="381000"/>
          </a:xfrm>
          <a:custGeom>
            <a:avLst/>
            <a:gdLst/>
            <a:ahLst/>
            <a:cxnLst>
              <a:cxn ang="0">
                <a:pos x="0" y="808"/>
              </a:cxn>
              <a:cxn ang="0">
                <a:pos x="432" y="328"/>
              </a:cxn>
              <a:cxn ang="0">
                <a:pos x="1056" y="40"/>
              </a:cxn>
              <a:cxn ang="0">
                <a:pos x="1680" y="88"/>
              </a:cxn>
              <a:cxn ang="0">
                <a:pos x="2160" y="424"/>
              </a:cxn>
              <a:cxn ang="0">
                <a:pos x="2304" y="1000"/>
              </a:cxn>
            </a:cxnLst>
            <a:rect l="0" t="0" r="r" b="b"/>
            <a:pathLst>
              <a:path w="2304" h="1000">
                <a:moveTo>
                  <a:pt x="0" y="808"/>
                </a:moveTo>
                <a:cubicBezTo>
                  <a:pt x="128" y="632"/>
                  <a:pt x="256" y="456"/>
                  <a:pt x="432" y="328"/>
                </a:cubicBezTo>
                <a:cubicBezTo>
                  <a:pt x="608" y="200"/>
                  <a:pt x="848" y="80"/>
                  <a:pt x="1056" y="40"/>
                </a:cubicBezTo>
                <a:cubicBezTo>
                  <a:pt x="1264" y="0"/>
                  <a:pt x="1496" y="24"/>
                  <a:pt x="1680" y="88"/>
                </a:cubicBezTo>
                <a:cubicBezTo>
                  <a:pt x="1864" y="152"/>
                  <a:pt x="2056" y="272"/>
                  <a:pt x="2160" y="424"/>
                </a:cubicBezTo>
                <a:cubicBezTo>
                  <a:pt x="2264" y="576"/>
                  <a:pt x="2284" y="788"/>
                  <a:pt x="2304" y="1000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75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75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9" grpId="0" autoUpdateAnimBg="0"/>
      <p:bldP spid="8200" grpId="0" animBg="1" autoUpdateAnimBg="0"/>
      <p:bldP spid="8202" grpId="0" animBg="1"/>
      <p:bldP spid="8203" grpId="0" autoUpdateAnimBg="0"/>
      <p:bldP spid="8204" grpId="0" animBg="1" autoUpdateAnimBg="0"/>
      <p:bldP spid="8214" grpId="0" animBg="1"/>
      <p:bldP spid="82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scan0010"/>
          <p:cNvPicPr>
            <a:picLocks noChangeAspect="1" noChangeArrowheads="1"/>
          </p:cNvPicPr>
          <p:nvPr/>
        </p:nvPicPr>
        <p:blipFill>
          <a:blip r:embed="rId2" cstate="print">
            <a:lum bright="50000" contrast="-40000"/>
          </a:blip>
          <a:srcRect/>
          <a:stretch>
            <a:fillRect/>
          </a:stretch>
        </p:blipFill>
        <p:spPr bwMode="auto">
          <a:xfrm>
            <a:off x="0" y="-304800"/>
            <a:ext cx="9220200" cy="709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609600"/>
          </a:xfrm>
        </p:spPr>
        <p:txBody>
          <a:bodyPr/>
          <a:lstStyle/>
          <a:p>
            <a:r>
              <a:rPr lang="en-US" sz="36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Ahli Teknik Penyayatan</a:t>
            </a:r>
            <a:endParaRPr lang="en-GB" sz="360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200400"/>
            <a:ext cx="7010400" cy="3124200"/>
          </a:xfrm>
        </p:spPr>
        <p:txBody>
          <a:bodyPr/>
          <a:lstStyle/>
          <a:p>
            <a:pPr marL="387350" indent="-387350">
              <a:buFontTx/>
              <a:buNone/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Bentuk kurva yang disukai :</a:t>
            </a:r>
          </a:p>
          <a:p>
            <a:pPr marL="387350" indent="-387350"/>
            <a:r>
              <a:rPr lang="en-US" sz="2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Kekuatan tarik rendah</a:t>
            </a:r>
          </a:p>
          <a:p>
            <a:pPr marL="863600" lvl="1"/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gaya sayat kecil</a:t>
            </a:r>
          </a:p>
          <a:p>
            <a:pPr marL="863600" lvl="1">
              <a:buFontTx/>
              <a:buNone/>
            </a:pPr>
            <a:endParaRPr lang="en-US" sz="10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387350" indent="-387350"/>
            <a:r>
              <a:rPr lang="en-US" sz="2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Regangan kecil, </a:t>
            </a:r>
          </a:p>
          <a:p>
            <a:pPr marL="863600" lvl="1"/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tatal rapuh, putus-putus, pendek dan kecil</a:t>
            </a:r>
          </a:p>
          <a:p>
            <a:pPr marL="863600" lvl="1"/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permukaan sayat halus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990600" y="1676400"/>
            <a:ext cx="7162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Seorang Ahli Teknik Penyayatan akan memperhatikan bagian tengah dan akhir kurva tarik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build="p" autoUpdateAnimBg="0"/>
      <p:bldP spid="10244" grpId="0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3639</TotalTime>
  <Words>440</Words>
  <Application>Microsoft Office PowerPoint</Application>
  <PresentationFormat>On-screen Show (4:3)</PresentationFormat>
  <Paragraphs>128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Memanfaatkan Diagram Tarik</vt:lpstr>
      <vt:lpstr>Bagaimana Diagram Tarik dibuat?</vt:lpstr>
      <vt:lpstr>Sifat Bahan dalam Diagram Tarik</vt:lpstr>
      <vt:lpstr>Siapa yang memanfaatkan diagram tarik?</vt:lpstr>
      <vt:lpstr>Konstruktor</vt:lpstr>
      <vt:lpstr>Kurva Tarik Konstruktor</vt:lpstr>
      <vt:lpstr>Ahli Perubahan Bentuk</vt:lpstr>
      <vt:lpstr>Kurva Tarik Ahli Perubahan Bentuk</vt:lpstr>
      <vt:lpstr>Ahli Teknik Penyayatan</vt:lpstr>
      <vt:lpstr>Kurva Tarik Ahli Teknik Penyayatan</vt:lpstr>
      <vt:lpstr>Diagram Tarik Beberapa Bahan</vt:lpstr>
      <vt:lpstr>Soal :</vt:lpstr>
      <vt:lpstr>Soal :</vt:lpstr>
      <vt:lpstr>Jawab (lanjutan):</vt:lpstr>
      <vt:lpstr>Jawab (lanjutan):</vt:lpstr>
    </vt:vector>
  </TitlesOfParts>
  <Company>ATMI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setyoko</dc:creator>
  <cp:lastModifiedBy>Computer</cp:lastModifiedBy>
  <cp:revision>66</cp:revision>
  <dcterms:created xsi:type="dcterms:W3CDTF">2008-09-12T03:26:19Z</dcterms:created>
  <dcterms:modified xsi:type="dcterms:W3CDTF">2011-09-16T05:51:55Z</dcterms:modified>
</cp:coreProperties>
</file>