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8" r:id="rId3"/>
    <p:sldId id="260" r:id="rId4"/>
    <p:sldId id="262" r:id="rId5"/>
    <p:sldId id="269" r:id="rId6"/>
    <p:sldId id="263" r:id="rId7"/>
    <p:sldId id="265" r:id="rId8"/>
    <p:sldId id="264" r:id="rId9"/>
    <p:sldId id="266" r:id="rId10"/>
    <p:sldId id="257" r:id="rId11"/>
    <p:sldId id="258" r:id="rId12"/>
    <p:sldId id="259" r:id="rId13"/>
    <p:sldId id="261" r:id="rId14"/>
    <p:sldId id="270" r:id="rId1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ymbol" pitchFamily="18" charset="2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ymbol" pitchFamily="18" charset="2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ymbol" pitchFamily="18" charset="2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ymbol" pitchFamily="18" charset="2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Symbol" pitchFamily="18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Symbol" pitchFamily="18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Symbol" pitchFamily="18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Symbol" pitchFamily="18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Symbol" pitchFamily="18" charset="2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CCFF"/>
    <a:srgbClr val="FF00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0" d="100"/>
          <a:sy n="60" d="100"/>
        </p:scale>
        <p:origin x="-12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1.xml"/><Relationship Id="rId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18DA1-38E8-4AFB-BEFF-FA8CE1445EEE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9CF96-D65C-4654-8E1D-E2EFEB6AB6C2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09CF96-D65C-4654-8E1D-E2EFEB6AB6C2}" type="slidenum">
              <a:rPr lang="id-ID" smtClean="0"/>
              <a:pPr/>
              <a:t>8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523C1-42D7-4256-AFF7-BE06FED2D54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8D8D4-D2CC-4C3A-8229-B1927287710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202D04-3F2D-4820-9B7D-4DD34EF9609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056C5-6537-4B57-AEAB-6476E19AB1C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AF99F6-FB35-4E34-8FB8-4C5B8204C0B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DA6EA-1BB0-4799-9AE2-AD2DA3DDFA2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DD047-2623-405C-AB14-DAD05FC1EAF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F7D0E-2E5C-4C00-BCA0-9E2E9CB529B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57E2E-CC9E-4616-BEEF-5823292DDCA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2DE0D-E9AC-496C-BE7F-3B81D67DAD1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EC70F-AB7E-4ADA-BC1A-550AE2EC765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FF8E532-FC69-4566-B245-3D6C36D2478B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600200"/>
            <a:ext cx="7772400" cy="1143000"/>
          </a:xfrm>
        </p:spPr>
        <p:txBody>
          <a:bodyPr/>
          <a:lstStyle/>
          <a:p>
            <a:r>
              <a:rPr lang="en-US" sz="5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Kekuatan</a:t>
            </a:r>
            <a:r>
              <a:rPr lang="en-US" sz="5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5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Bahan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762000"/>
            <a:ext cx="6400800" cy="990600"/>
          </a:xfrm>
        </p:spPr>
        <p:txBody>
          <a:bodyPr/>
          <a:lstStyle/>
          <a:p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533400" y="6172200"/>
            <a:ext cx="86106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  <a:latin typeface="Times New Roman" pitchFamily="18" charset="0"/>
              </a:rPr>
              <a:t>Aloha Airlines flight 243,  a Boeing 737-200,  taken April 28,  1988.</a:t>
            </a:r>
            <a:r>
              <a:rPr lang="en-US">
                <a:solidFill>
                  <a:srgbClr val="FF0000"/>
                </a:solidFill>
                <a:latin typeface="Times New Roman" pitchFamily="18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  <p:bldP spid="2053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r>
              <a:rPr lang="en-US" sz="2800" dirty="0">
                <a:latin typeface="Arial" charset="0"/>
              </a:rPr>
              <a:t>Ductile Tension Test Specimens</a:t>
            </a:r>
          </a:p>
        </p:txBody>
      </p:sp>
      <p:pic>
        <p:nvPicPr>
          <p:cNvPr id="4101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400" y="1295400"/>
            <a:ext cx="2030413" cy="495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484563" y="3324225"/>
            <a:ext cx="4826000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eaLnBrk="0" hangingPunct="0"/>
            <a:r>
              <a:rPr lang="en-US" sz="1800" dirty="0">
                <a:solidFill>
                  <a:srgbClr val="081D58"/>
                </a:solidFill>
                <a:latin typeface="Times New Roman" pitchFamily="18" charset="0"/>
              </a:rPr>
              <a:t>Figure 2 :  Ductile material from a standard tensile test apparatus.  (a) Necking;  (b) failure.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90600"/>
          </a:xfrm>
        </p:spPr>
        <p:txBody>
          <a:bodyPr/>
          <a:lstStyle/>
          <a:p>
            <a:r>
              <a:rPr lang="en-US" sz="2800">
                <a:latin typeface="Arial" charset="0"/>
              </a:rPr>
              <a:t>Brittle Tension Test Specimen</a:t>
            </a:r>
          </a:p>
        </p:txBody>
      </p:sp>
      <p:pic>
        <p:nvPicPr>
          <p:cNvPr id="5125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4600" y="1409700"/>
            <a:ext cx="533400" cy="433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646363" y="3095625"/>
            <a:ext cx="5511800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eaLnBrk="0" hangingPunct="0"/>
            <a:r>
              <a:rPr lang="en-US" sz="1800">
                <a:solidFill>
                  <a:srgbClr val="081D58"/>
                </a:solidFill>
                <a:latin typeface="Times New Roman" pitchFamily="18" charset="0"/>
              </a:rPr>
              <a:t>Figure 3 :  Failure of a brittle material from a standard tesile test apparatus.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sz="2800">
                <a:latin typeface="Arial" charset="0"/>
              </a:rPr>
              <a:t>Ductile </a:t>
            </a:r>
            <a:r>
              <a:rPr lang="en-US">
                <a:latin typeface="Symbol" pitchFamily="18" charset="2"/>
              </a:rPr>
              <a:t></a:t>
            </a:r>
            <a:r>
              <a:rPr lang="en-US"/>
              <a:t>-</a:t>
            </a:r>
            <a:r>
              <a:rPr lang="en-US">
                <a:latin typeface="Symbol" pitchFamily="18" charset="2"/>
              </a:rPr>
              <a:t></a:t>
            </a:r>
            <a:r>
              <a:rPr lang="en-US" sz="2800">
                <a:latin typeface="Arial" charset="0"/>
              </a:rPr>
              <a:t> diagram</a:t>
            </a:r>
          </a:p>
        </p:txBody>
      </p:sp>
      <p:pic>
        <p:nvPicPr>
          <p:cNvPr id="6149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295400"/>
            <a:ext cx="5486400" cy="4406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828800" y="5791200"/>
            <a:ext cx="519747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eaLnBrk="0" hangingPunct="0"/>
            <a:r>
              <a:rPr lang="en-US" sz="1800">
                <a:solidFill>
                  <a:srgbClr val="081D58"/>
                </a:solidFill>
                <a:latin typeface="Times New Roman" pitchFamily="18" charset="0"/>
              </a:rPr>
              <a:t>Figure 3.5  Stress-strain diagram for a ductile material.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343400" y="609600"/>
            <a:ext cx="4114800" cy="1143000"/>
          </a:xfrm>
        </p:spPr>
        <p:txBody>
          <a:bodyPr/>
          <a:lstStyle/>
          <a:p>
            <a:r>
              <a:rPr lang="en-US" sz="2800">
                <a:solidFill>
                  <a:srgbClr val="FF0000"/>
                </a:solidFill>
              </a:rPr>
              <a:t>Yield Strength Definition</a:t>
            </a:r>
          </a:p>
        </p:txBody>
      </p:sp>
      <p:pic>
        <p:nvPicPr>
          <p:cNvPr id="8197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406400"/>
            <a:ext cx="3302000" cy="561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4322763" y="2409825"/>
            <a:ext cx="4064000" cy="912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eaLnBrk="0" hangingPunct="0"/>
            <a:r>
              <a:rPr lang="en-US" sz="1800">
                <a:solidFill>
                  <a:srgbClr val="081D58"/>
                </a:solidFill>
                <a:latin typeface="Times New Roman" pitchFamily="18" charset="0"/>
              </a:rPr>
              <a:t>Figure 3.6  Typical stress-strain behavior for ductile metal showing elastic and plastic deformations and yield strength S</a:t>
            </a:r>
            <a:r>
              <a:rPr lang="en-US" sz="1800" baseline="-25000">
                <a:solidFill>
                  <a:srgbClr val="081D58"/>
                </a:solidFill>
                <a:latin typeface="Times New Roman" pitchFamily="18" charset="0"/>
              </a:rPr>
              <a:t>y</a:t>
            </a:r>
            <a:r>
              <a:rPr lang="en-US" sz="1800">
                <a:solidFill>
                  <a:srgbClr val="081D58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d-ID" dirty="0" smtClean="0"/>
              <a:t>Tugas: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Jelaskan dengan bahasamu sendiri, yang kamu pahami tentang pengujian tarik!</a:t>
            </a:r>
          </a:p>
          <a:p>
            <a:pPr marL="0" indent="0">
              <a:buNone/>
            </a:pPr>
            <a:endParaRPr lang="id-ID" dirty="0" smtClean="0"/>
          </a:p>
          <a:p>
            <a:pPr marL="0" indent="0">
              <a:buNone/>
            </a:pPr>
            <a:r>
              <a:rPr lang="id-ID" dirty="0" smtClean="0"/>
              <a:t>Tugas dibuat di lembar A4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l"/>
            <a:r>
              <a:rPr lang="id-ID" dirty="0" smtClean="0"/>
              <a:t>Fungsi pengujian bahan :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d-ID" sz="2700" dirty="0" smtClean="0"/>
              <a:t>Pengujian bahan terdiri dr pemastian kekuatan bahan &amp; penentuan pengaruh dari luar yg dikenakan thd bahan tsb</a:t>
            </a:r>
            <a:endParaRPr lang="id-ID" sz="2700" dirty="0"/>
          </a:p>
        </p:txBody>
      </p:sp>
      <p:sp>
        <p:nvSpPr>
          <p:cNvPr id="4" name="TextBox 3"/>
          <p:cNvSpPr txBox="1"/>
          <p:nvPr/>
        </p:nvSpPr>
        <p:spPr>
          <a:xfrm>
            <a:off x="2734155" y="2636912"/>
            <a:ext cx="3782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 smtClean="0">
                <a:latin typeface="Calibri" pitchFamily="34" charset="0"/>
                <a:cs typeface="Calibri" pitchFamily="34" charset="0"/>
              </a:rPr>
              <a:t>Macam pangujian bahan</a:t>
            </a:r>
            <a:endParaRPr lang="id-ID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501008"/>
            <a:ext cx="288032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>
                <a:latin typeface="Calibri" pitchFamily="34" charset="0"/>
                <a:cs typeface="Calibri" pitchFamily="34" charset="0"/>
              </a:rPr>
              <a:t>Mechanical Engineering Test</a:t>
            </a:r>
          </a:p>
          <a:p>
            <a:pPr algn="ctr"/>
            <a:endParaRPr lang="id-ID" sz="10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d-ID" sz="2000" dirty="0" smtClean="0">
                <a:latin typeface="Calibri" pitchFamily="34" charset="0"/>
                <a:cs typeface="Calibri" pitchFamily="34" charset="0"/>
              </a:rPr>
              <a:t>Menunjukkan sifat bahan terhadap gaya-gaya luar dan ketika dikenai kerja</a:t>
            </a:r>
          </a:p>
          <a:p>
            <a:pPr algn="ctr"/>
            <a:endParaRPr lang="id-ID" sz="10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d-ID" sz="2000" dirty="0" smtClean="0">
                <a:latin typeface="Calibri" pitchFamily="34" charset="0"/>
                <a:cs typeface="Calibri" pitchFamily="34" charset="0"/>
              </a:rPr>
              <a:t>Bertahap, statis, tiba-tiba, tegangan berganti secara periodik</a:t>
            </a:r>
            <a:endParaRPr lang="id-ID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3501008"/>
            <a:ext cx="288032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>
                <a:latin typeface="Calibri" pitchFamily="34" charset="0"/>
                <a:cs typeface="Calibri" pitchFamily="34" charset="0"/>
              </a:rPr>
              <a:t>Metallographical Test</a:t>
            </a:r>
          </a:p>
          <a:p>
            <a:pPr algn="ctr"/>
            <a:endParaRPr lang="id-ID" sz="10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d-ID" sz="2000" dirty="0" smtClean="0">
                <a:latin typeface="Calibri" pitchFamily="34" charset="0"/>
                <a:cs typeface="Calibri" pitchFamily="34" charset="0"/>
              </a:rPr>
              <a:t>Menyediakan informasi ttg komposisi dan jenis dari struktur butiran pd bahan</a:t>
            </a:r>
          </a:p>
          <a:p>
            <a:pPr algn="ctr"/>
            <a:endParaRPr lang="id-ID" sz="10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d-ID" sz="2000" dirty="0" smtClean="0">
                <a:latin typeface="Calibri" pitchFamily="34" charset="0"/>
                <a:cs typeface="Calibri" pitchFamily="34" charset="0"/>
              </a:rPr>
              <a:t>Penyelidikan struktur butiran dari logam dgn pembesaran di bawah mikroskop</a:t>
            </a:r>
            <a:endParaRPr lang="id-ID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168" y="3529459"/>
            <a:ext cx="288032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dirty="0" smtClean="0">
                <a:latin typeface="Calibri" pitchFamily="34" charset="0"/>
                <a:cs typeface="Calibri" pitchFamily="34" charset="0"/>
              </a:rPr>
              <a:t>Non Destructive Test</a:t>
            </a:r>
          </a:p>
          <a:p>
            <a:pPr algn="ctr"/>
            <a:endParaRPr lang="id-ID" sz="10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d-ID" sz="2000" dirty="0" smtClean="0">
                <a:latin typeface="Calibri" pitchFamily="34" charset="0"/>
                <a:cs typeface="Calibri" pitchFamily="34" charset="0"/>
              </a:rPr>
              <a:t>menyediakan informasi ttg  komposisi bahan dan titik kerusakan (retak , kerutan, lobang, kotoran)</a:t>
            </a:r>
          </a:p>
          <a:p>
            <a:pPr algn="ctr"/>
            <a:endParaRPr lang="id-ID" sz="10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d-ID" sz="2000" dirty="0" smtClean="0">
                <a:latin typeface="Calibri" pitchFamily="34" charset="0"/>
                <a:cs typeface="Calibri" pitchFamily="34" charset="0"/>
              </a:rPr>
              <a:t>Uji analisis spektral, sinar X, ultra sound, uji pertikel magnet</a:t>
            </a:r>
            <a:endParaRPr lang="id-ID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sz="3600">
                <a:latin typeface="Arial" charset="0"/>
              </a:rPr>
              <a:t>Kekuatan - Tegangan – Regangan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724400"/>
          </a:xfrm>
        </p:spPr>
        <p:txBody>
          <a:bodyPr/>
          <a:lstStyle/>
          <a:p>
            <a:pPr marL="2697163" indent="-2697163">
              <a:buFontTx/>
              <a:buNone/>
              <a:tabLst>
                <a:tab pos="2239963" algn="l"/>
              </a:tabLst>
            </a:pPr>
            <a:r>
              <a:rPr lang="en-US" sz="2400" dirty="0" err="1">
                <a:latin typeface="Arial" charset="0"/>
              </a:rPr>
              <a:t>Kekuatan</a:t>
            </a:r>
            <a:r>
              <a:rPr lang="en-US" sz="2400" dirty="0">
                <a:latin typeface="Arial" charset="0"/>
              </a:rPr>
              <a:t>	=	</a:t>
            </a:r>
            <a:r>
              <a:rPr lang="en-US" sz="2400" dirty="0" err="1">
                <a:latin typeface="Arial" charset="0"/>
              </a:rPr>
              <a:t>Kemampuan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maksimal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bahan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untuk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menahan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beban</a:t>
            </a:r>
            <a:endParaRPr lang="en-US" sz="2400" dirty="0">
              <a:latin typeface="Arial" charset="0"/>
            </a:endParaRPr>
          </a:p>
          <a:p>
            <a:pPr marL="2697163" indent="-2697163">
              <a:buFontTx/>
              <a:buNone/>
              <a:tabLst>
                <a:tab pos="2239963" algn="l"/>
              </a:tabLst>
            </a:pPr>
            <a:r>
              <a:rPr lang="en-US" sz="2400" dirty="0">
                <a:latin typeface="Arial" charset="0"/>
              </a:rPr>
              <a:t>		</a:t>
            </a:r>
            <a:r>
              <a:rPr lang="en-US" sz="2400" dirty="0" err="1">
                <a:latin typeface="Arial" charset="0"/>
              </a:rPr>
              <a:t>Dinyatakan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sebagai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tegangan</a:t>
            </a:r>
            <a:endParaRPr lang="en-US" sz="2400" dirty="0">
              <a:latin typeface="Arial" charset="0"/>
            </a:endParaRPr>
          </a:p>
          <a:p>
            <a:pPr marL="2697163" indent="-2697163">
              <a:buFontTx/>
              <a:buNone/>
              <a:tabLst>
                <a:tab pos="2239963" algn="l"/>
              </a:tabLst>
            </a:pPr>
            <a:endParaRPr lang="en-US" sz="1200" dirty="0">
              <a:latin typeface="Arial" charset="0"/>
            </a:endParaRPr>
          </a:p>
          <a:p>
            <a:pPr marL="2697163" indent="-2697163">
              <a:buFontTx/>
              <a:buNone/>
              <a:tabLst>
                <a:tab pos="2239963" algn="l"/>
              </a:tabLst>
            </a:pPr>
            <a:r>
              <a:rPr lang="en-US" sz="2400" dirty="0" err="1">
                <a:latin typeface="Arial" charset="0"/>
              </a:rPr>
              <a:t>Tegangan</a:t>
            </a:r>
            <a:r>
              <a:rPr lang="en-US" sz="2400" dirty="0">
                <a:latin typeface="Arial" charset="0"/>
              </a:rPr>
              <a:t> ( </a:t>
            </a:r>
            <a:r>
              <a:rPr lang="en-US" dirty="0">
                <a:latin typeface="Symbol" pitchFamily="18" charset="2"/>
              </a:rPr>
              <a:t>s</a:t>
            </a:r>
            <a:r>
              <a:rPr lang="en-US" sz="2400" dirty="0">
                <a:latin typeface="Arial" charset="0"/>
              </a:rPr>
              <a:t> )	=	</a:t>
            </a:r>
            <a:r>
              <a:rPr lang="en-US" sz="2400" dirty="0" err="1">
                <a:latin typeface="Arial" charset="0"/>
              </a:rPr>
              <a:t>Besarnya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beban</a:t>
            </a:r>
            <a:r>
              <a:rPr lang="en-US" sz="2400" dirty="0">
                <a:latin typeface="Arial" charset="0"/>
              </a:rPr>
              <a:t> (</a:t>
            </a:r>
            <a:r>
              <a:rPr lang="en-US" sz="2400" dirty="0" err="1">
                <a:latin typeface="Arial" charset="0"/>
              </a:rPr>
              <a:t>gaya</a:t>
            </a:r>
            <a:r>
              <a:rPr lang="en-US" sz="2400" dirty="0">
                <a:latin typeface="Arial" charset="0"/>
              </a:rPr>
              <a:t>) per </a:t>
            </a:r>
            <a:r>
              <a:rPr lang="en-US" sz="2400" dirty="0" err="1">
                <a:latin typeface="Arial" charset="0"/>
              </a:rPr>
              <a:t>satuan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luas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penampang</a:t>
            </a:r>
            <a:endParaRPr lang="en-US" sz="2400" dirty="0">
              <a:latin typeface="Arial" charset="0"/>
            </a:endParaRPr>
          </a:p>
          <a:p>
            <a:pPr marL="2697163" indent="-2697163">
              <a:buFontTx/>
              <a:buNone/>
              <a:tabLst>
                <a:tab pos="2239963" algn="l"/>
              </a:tabLst>
            </a:pPr>
            <a:endParaRPr lang="en-US" sz="1200" dirty="0">
              <a:latin typeface="Arial" charset="0"/>
            </a:endParaRPr>
          </a:p>
          <a:p>
            <a:pPr marL="2697163" indent="-2697163">
              <a:buFontTx/>
              <a:buNone/>
              <a:tabLst>
                <a:tab pos="2239963" algn="l"/>
              </a:tabLst>
            </a:pPr>
            <a:r>
              <a:rPr lang="en-US" sz="2400" dirty="0" err="1">
                <a:latin typeface="Arial" charset="0"/>
              </a:rPr>
              <a:t>Regangan</a:t>
            </a:r>
            <a:r>
              <a:rPr lang="en-US" sz="2400" dirty="0">
                <a:latin typeface="Arial" charset="0"/>
              </a:rPr>
              <a:t> ( </a:t>
            </a:r>
            <a:r>
              <a:rPr lang="en-US" dirty="0">
                <a:latin typeface="Symbol" pitchFamily="18" charset="2"/>
              </a:rPr>
              <a:t>e</a:t>
            </a:r>
            <a:r>
              <a:rPr lang="en-US" sz="2400" dirty="0">
                <a:latin typeface="Arial" charset="0"/>
              </a:rPr>
              <a:t> )	=	</a:t>
            </a:r>
            <a:r>
              <a:rPr lang="en-US" sz="2400" dirty="0" err="1">
                <a:latin typeface="Arial" charset="0"/>
              </a:rPr>
              <a:t>Perpanjangan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bahan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terhadap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panjang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mula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saat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benda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menerima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tegangan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75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75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75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75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838200"/>
          </a:xfrm>
        </p:spPr>
        <p:txBody>
          <a:bodyPr/>
          <a:lstStyle/>
          <a:p>
            <a:r>
              <a:rPr lang="en-US" sz="3600" b="1">
                <a:latin typeface="Arial" charset="0"/>
              </a:rPr>
              <a:t>Kekuatan Tarik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5105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z="2800">
                <a:solidFill>
                  <a:schemeClr val="tx2"/>
                </a:solidFill>
                <a:latin typeface="Arial" charset="0"/>
              </a:rPr>
              <a:t>Kemampuan maksimal bahan untuk menahan </a:t>
            </a:r>
            <a:r>
              <a:rPr lang="en-US" sz="2800" b="1">
                <a:solidFill>
                  <a:schemeClr val="tx2"/>
                </a:solidFill>
                <a:latin typeface="Arial" charset="0"/>
              </a:rPr>
              <a:t>beban tarik</a:t>
            </a:r>
            <a:r>
              <a:rPr lang="en-US" sz="2800">
                <a:solidFill>
                  <a:schemeClr val="tx2"/>
                </a:solidFill>
                <a:latin typeface="Arial" charset="0"/>
              </a:rPr>
              <a:t> yang menghasilkan </a:t>
            </a:r>
            <a:r>
              <a:rPr lang="en-US" sz="2800" b="1">
                <a:solidFill>
                  <a:schemeClr val="tx2"/>
                </a:solidFill>
                <a:latin typeface="Arial" charset="0"/>
              </a:rPr>
              <a:t>Tegangan Tarik</a:t>
            </a:r>
          </a:p>
          <a:p>
            <a:pPr marL="0" indent="0" algn="ctr">
              <a:buFontTx/>
              <a:buNone/>
            </a:pPr>
            <a:endParaRPr lang="en-US" sz="1200">
              <a:solidFill>
                <a:schemeClr val="tx2"/>
              </a:solidFill>
              <a:latin typeface="Arial" charset="0"/>
            </a:endParaRPr>
          </a:p>
          <a:p>
            <a:pPr marL="0" indent="0" algn="ctr">
              <a:buFontTx/>
              <a:buNone/>
            </a:pPr>
            <a:r>
              <a:rPr lang="en-US" sz="2800" b="1">
                <a:solidFill>
                  <a:schemeClr val="tx2"/>
                </a:solidFill>
                <a:latin typeface="Arial" charset="0"/>
              </a:rPr>
              <a:t>Pengujian Tarik : </a:t>
            </a:r>
          </a:p>
          <a:p>
            <a:pPr marL="0" indent="0" algn="ctr">
              <a:buFontTx/>
              <a:buNone/>
            </a:pPr>
            <a:r>
              <a:rPr lang="en-US" sz="2800">
                <a:solidFill>
                  <a:schemeClr val="tx2"/>
                </a:solidFill>
                <a:latin typeface="Arial" charset="0"/>
              </a:rPr>
              <a:t>Pengujian yang dilakukan untuk mengetahui kekuatan tarik dari suatu bahan</a:t>
            </a:r>
          </a:p>
          <a:p>
            <a:pPr marL="0" indent="0" algn="ctr">
              <a:buFontTx/>
              <a:buNone/>
            </a:pPr>
            <a:endParaRPr lang="en-US" sz="1200">
              <a:solidFill>
                <a:schemeClr val="tx2"/>
              </a:solidFill>
              <a:latin typeface="Arial" charset="0"/>
            </a:endParaRPr>
          </a:p>
          <a:p>
            <a:pPr marL="0" indent="0" algn="ctr">
              <a:buFontTx/>
              <a:buNone/>
            </a:pPr>
            <a:r>
              <a:rPr lang="en-US" sz="2800" b="1">
                <a:solidFill>
                  <a:schemeClr val="tx2"/>
                </a:solidFill>
                <a:latin typeface="Arial" charset="0"/>
              </a:rPr>
              <a:t>Hasil Pengujian Tarik :</a:t>
            </a:r>
            <a:r>
              <a:rPr lang="en-US" sz="2800">
                <a:solidFill>
                  <a:schemeClr val="tx2"/>
                </a:solidFill>
                <a:latin typeface="Arial" charset="0"/>
              </a:rPr>
              <a:t> </a:t>
            </a:r>
          </a:p>
          <a:p>
            <a:pPr marL="0" indent="0" algn="ctr">
              <a:buFontTx/>
              <a:buNone/>
            </a:pPr>
            <a:r>
              <a:rPr lang="en-US" sz="2800">
                <a:solidFill>
                  <a:schemeClr val="tx2"/>
                </a:solidFill>
                <a:latin typeface="Arial" charset="0"/>
              </a:rPr>
              <a:t>diagram </a:t>
            </a:r>
            <a:r>
              <a:rPr lang="en-US" sz="2800" b="1">
                <a:solidFill>
                  <a:schemeClr val="tx2"/>
                </a:solidFill>
                <a:latin typeface="Arial" charset="0"/>
              </a:rPr>
              <a:t>Tegangan – Regangan</a:t>
            </a:r>
          </a:p>
          <a:p>
            <a:pPr marL="0" indent="0" algn="ctr">
              <a:buFontTx/>
              <a:buNone/>
            </a:pPr>
            <a:r>
              <a:rPr lang="en-US" sz="2800">
                <a:latin typeface="Arial" charset="0"/>
              </a:rPr>
              <a:t>( </a:t>
            </a:r>
            <a:r>
              <a:rPr lang="en-US" sz="3600">
                <a:latin typeface="Symbol" pitchFamily="18" charset="2"/>
              </a:rPr>
              <a:t>s</a:t>
            </a:r>
            <a:r>
              <a:rPr lang="en-US" sz="2800">
                <a:latin typeface="Symbol" pitchFamily="18" charset="2"/>
              </a:rPr>
              <a:t> - </a:t>
            </a:r>
            <a:r>
              <a:rPr lang="en-US" sz="3600">
                <a:latin typeface="Symbol" pitchFamily="18" charset="2"/>
              </a:rPr>
              <a:t>e</a:t>
            </a:r>
            <a:r>
              <a:rPr lang="en-US" sz="2800">
                <a:latin typeface="Arial" charset="0"/>
              </a:rPr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7552"/>
            <a:ext cx="7772400" cy="875184"/>
          </a:xfrm>
        </p:spPr>
        <p:txBody>
          <a:bodyPr/>
          <a:lstStyle/>
          <a:p>
            <a:r>
              <a:rPr lang="id-ID" dirty="0" smtClean="0"/>
              <a:t>Mesin dan Benda Uji Tarik</a:t>
            </a:r>
            <a:endParaRPr lang="id-ID" dirty="0"/>
          </a:p>
        </p:txBody>
      </p:sp>
      <p:pic>
        <p:nvPicPr>
          <p:cNvPr id="5" name="Content Placeholder 4" descr="800px-Tensile_specimen_nomenclature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4894628" y="2818340"/>
            <a:ext cx="4827352" cy="2160240"/>
          </a:xfrm>
        </p:spPr>
      </p:pic>
      <p:pic>
        <p:nvPicPr>
          <p:cNvPr id="6" name="Picture 5" descr="tensi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628800"/>
            <a:ext cx="5281037" cy="468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r>
              <a:rPr lang="en-US" sz="3600" b="1">
                <a:latin typeface="Arial" charset="0"/>
              </a:rPr>
              <a:t>Contoh : Pengujian Tarik</a:t>
            </a:r>
          </a:p>
        </p:txBody>
      </p:sp>
      <p:graphicFrame>
        <p:nvGraphicFramePr>
          <p:cNvPr id="10315" name="Group 75"/>
          <p:cNvGraphicFramePr>
            <a:graphicFrameLocks noGrp="1"/>
          </p:cNvGraphicFramePr>
          <p:nvPr/>
        </p:nvGraphicFramePr>
        <p:xfrm>
          <a:off x="1600200" y="2590800"/>
          <a:ext cx="6096000" cy="3231515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 ( N )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D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 (mm)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ymbol" pitchFamily="18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0,12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0,24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0,42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1,22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06" name="Text Box 66"/>
          <p:cNvSpPr txBox="1">
            <a:spLocks noChangeArrowheads="1"/>
          </p:cNvSpPr>
          <p:nvPr/>
        </p:nvSpPr>
        <p:spPr bwMode="auto">
          <a:xfrm>
            <a:off x="1524000" y="1143000"/>
            <a:ext cx="4810125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tabLst>
                <a:tab pos="3140075" algn="l"/>
              </a:tabLst>
            </a:pPr>
            <a:r>
              <a:rPr lang="en-US" sz="2200">
                <a:latin typeface="Arial" charset="0"/>
              </a:rPr>
              <a:t>Diameter benda uji 	do =   3 mm</a:t>
            </a:r>
          </a:p>
          <a:p>
            <a:pPr>
              <a:tabLst>
                <a:tab pos="3140075" algn="l"/>
              </a:tabLst>
            </a:pPr>
            <a:r>
              <a:rPr lang="en-US" sz="2200">
                <a:latin typeface="Arial" charset="0"/>
              </a:rPr>
              <a:t>panjang 	Lo = 30 mm</a:t>
            </a:r>
          </a:p>
          <a:p>
            <a:pPr>
              <a:tabLst>
                <a:tab pos="3140075" algn="l"/>
              </a:tabLst>
            </a:pPr>
            <a:endParaRPr lang="en-US" sz="1000">
              <a:latin typeface="Arial" charset="0"/>
            </a:endParaRPr>
          </a:p>
          <a:p>
            <a:pPr>
              <a:tabLst>
                <a:tab pos="3140075" algn="l"/>
              </a:tabLst>
            </a:pPr>
            <a:r>
              <a:rPr lang="en-US" sz="2200">
                <a:latin typeface="Arial" charset="0"/>
              </a:rPr>
              <a:t>Hasil Pengujian :</a:t>
            </a:r>
            <a:endParaRPr lang="en-GB" sz="2200">
              <a:latin typeface="Arial" charset="0"/>
            </a:endParaRPr>
          </a:p>
        </p:txBody>
      </p:sp>
      <p:sp>
        <p:nvSpPr>
          <p:cNvPr id="10314" name="Text Box 74"/>
          <p:cNvSpPr txBox="1">
            <a:spLocks noChangeArrowheads="1"/>
          </p:cNvSpPr>
          <p:nvPr/>
        </p:nvSpPr>
        <p:spPr bwMode="auto">
          <a:xfrm>
            <a:off x="2590800" y="5867400"/>
            <a:ext cx="3675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200">
                <a:latin typeface="Arial" charset="0"/>
              </a:rPr>
              <a:t>Buat : diagram</a:t>
            </a:r>
            <a:r>
              <a:rPr lang="en-US">
                <a:latin typeface="Arial" charset="0"/>
              </a:rPr>
              <a:t> </a:t>
            </a:r>
            <a:r>
              <a:rPr lang="en-US" sz="3200"/>
              <a:t>s </a:t>
            </a:r>
            <a:r>
              <a:rPr lang="en-US" sz="3200">
                <a:latin typeface="Arial" charset="0"/>
              </a:rPr>
              <a:t>-</a:t>
            </a:r>
            <a:r>
              <a:rPr lang="en-US" sz="3200"/>
              <a:t> e</a:t>
            </a:r>
            <a:r>
              <a:rPr lang="en-US" sz="3600">
                <a:latin typeface="Arial" charset="0"/>
              </a:rPr>
              <a:t> </a:t>
            </a:r>
            <a:r>
              <a:rPr lang="en-US" sz="2200">
                <a:latin typeface="Arial" charset="0"/>
              </a:rPr>
              <a:t>???? </a:t>
            </a:r>
            <a:endParaRPr lang="en-GB" sz="220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"/>
                                        <p:tgtEl>
                                          <p:spTgt spid="1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306" grpId="0" autoUpdateAnimBg="0"/>
      <p:bldP spid="1031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/>
          <a:lstStyle/>
          <a:p>
            <a:r>
              <a:rPr lang="en-US" sz="3200" b="1">
                <a:latin typeface="Arial" charset="0"/>
              </a:rPr>
              <a:t>Perhitungan Pengujian Tarik</a:t>
            </a:r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381000" y="1066800"/>
            <a:ext cx="8534400" cy="558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tabLst>
                <a:tab pos="4286250" algn="l"/>
              </a:tabLst>
            </a:pPr>
            <a:r>
              <a:rPr lang="en-US">
                <a:latin typeface="Arial" charset="0"/>
              </a:rPr>
              <a:t>Luas Penampang  :</a:t>
            </a:r>
          </a:p>
          <a:p>
            <a:pPr algn="ctr">
              <a:tabLst>
                <a:tab pos="4286250" algn="l"/>
              </a:tabLst>
            </a:pPr>
            <a:endParaRPr lang="en-US" sz="600">
              <a:latin typeface="Arial" charset="0"/>
            </a:endParaRPr>
          </a:p>
          <a:p>
            <a:pPr algn="ctr">
              <a:tabLst>
                <a:tab pos="4286250" algn="l"/>
              </a:tabLst>
            </a:pPr>
            <a:r>
              <a:rPr lang="en-US" sz="2800">
                <a:latin typeface="Arial" charset="0"/>
              </a:rPr>
              <a:t>A  =   ¼ </a:t>
            </a:r>
            <a:r>
              <a:rPr lang="en-US" sz="2800"/>
              <a:t>p</a:t>
            </a:r>
            <a:r>
              <a:rPr lang="en-US" sz="2800">
                <a:latin typeface="Arial" charset="0"/>
              </a:rPr>
              <a:t> d</a:t>
            </a:r>
            <a:r>
              <a:rPr lang="en-US" sz="2800" baseline="30000">
                <a:latin typeface="Arial" charset="0"/>
              </a:rPr>
              <a:t>2</a:t>
            </a:r>
            <a:r>
              <a:rPr lang="en-US" sz="2800">
                <a:latin typeface="Arial" charset="0"/>
              </a:rPr>
              <a:t> </a:t>
            </a:r>
          </a:p>
          <a:p>
            <a:pPr algn="ctr">
              <a:tabLst>
                <a:tab pos="4286250" algn="l"/>
              </a:tabLst>
            </a:pPr>
            <a:endParaRPr lang="en-US" sz="1600">
              <a:latin typeface="Arial" charset="0"/>
            </a:endParaRPr>
          </a:p>
          <a:p>
            <a:pPr algn="ctr">
              <a:tabLst>
                <a:tab pos="4286250" algn="l"/>
              </a:tabLst>
            </a:pPr>
            <a:r>
              <a:rPr lang="en-US">
                <a:latin typeface="Arial" charset="0"/>
              </a:rPr>
              <a:t>Tegangan :</a:t>
            </a:r>
          </a:p>
          <a:p>
            <a:pPr algn="ctr">
              <a:tabLst>
                <a:tab pos="4286250" algn="l"/>
              </a:tabLst>
            </a:pPr>
            <a:endParaRPr lang="en-US" sz="600">
              <a:latin typeface="Arial" charset="0"/>
            </a:endParaRPr>
          </a:p>
          <a:p>
            <a:pPr algn="ctr">
              <a:tabLst>
                <a:tab pos="4286250" algn="l"/>
              </a:tabLst>
            </a:pPr>
            <a:r>
              <a:rPr lang="en-US" sz="4000"/>
              <a:t>s</a:t>
            </a:r>
            <a:r>
              <a:rPr lang="en-US" sz="2800"/>
              <a:t> </a:t>
            </a:r>
            <a:r>
              <a:rPr lang="en-US" sz="2800">
                <a:latin typeface="Arial" charset="0"/>
              </a:rPr>
              <a:t>= F / A</a:t>
            </a:r>
          </a:p>
          <a:p>
            <a:pPr algn="ctr">
              <a:tabLst>
                <a:tab pos="4286250" algn="l"/>
              </a:tabLst>
            </a:pPr>
            <a:endParaRPr lang="en-US" sz="1800">
              <a:latin typeface="Arial" charset="0"/>
            </a:endParaRPr>
          </a:p>
          <a:p>
            <a:pPr algn="ctr">
              <a:tabLst>
                <a:tab pos="4286250" algn="l"/>
              </a:tabLst>
            </a:pPr>
            <a:r>
              <a:rPr lang="en-US">
                <a:latin typeface="Arial" charset="0"/>
              </a:rPr>
              <a:t>Regangan :</a:t>
            </a:r>
          </a:p>
          <a:p>
            <a:pPr algn="ctr">
              <a:tabLst>
                <a:tab pos="4286250" algn="l"/>
              </a:tabLst>
            </a:pPr>
            <a:endParaRPr lang="en-US" sz="600">
              <a:latin typeface="Arial" charset="0"/>
            </a:endParaRPr>
          </a:p>
          <a:p>
            <a:pPr algn="ctr">
              <a:buFont typeface="Symbol" pitchFamily="18" charset="2"/>
              <a:buNone/>
              <a:tabLst>
                <a:tab pos="4286250" algn="l"/>
              </a:tabLst>
            </a:pPr>
            <a:r>
              <a:rPr lang="en-US" sz="3600"/>
              <a:t>e</a:t>
            </a:r>
            <a:r>
              <a:rPr lang="en-US" sz="2800">
                <a:latin typeface="Arial" charset="0"/>
              </a:rPr>
              <a:t> = </a:t>
            </a:r>
            <a:r>
              <a:rPr lang="en-US" sz="2800"/>
              <a:t>D</a:t>
            </a:r>
            <a:r>
              <a:rPr lang="en-US" sz="2800">
                <a:latin typeface="Arial" charset="0"/>
              </a:rPr>
              <a:t>L / Lo</a:t>
            </a:r>
          </a:p>
          <a:p>
            <a:pPr algn="ctr">
              <a:buFont typeface="Symbol" pitchFamily="18" charset="2"/>
              <a:buNone/>
              <a:tabLst>
                <a:tab pos="4286250" algn="l"/>
              </a:tabLst>
            </a:pPr>
            <a:endParaRPr lang="en-US" sz="2800">
              <a:latin typeface="Arial" charset="0"/>
            </a:endParaRPr>
          </a:p>
          <a:p>
            <a:pPr>
              <a:buFont typeface="Symbol" pitchFamily="18" charset="2"/>
              <a:buNone/>
              <a:tabLst>
                <a:tab pos="4286250" algn="l"/>
              </a:tabLst>
            </a:pPr>
            <a:r>
              <a:rPr lang="en-US" sz="2000">
                <a:latin typeface="Arial" charset="0"/>
              </a:rPr>
              <a:t>Keterangan :</a:t>
            </a:r>
          </a:p>
          <a:p>
            <a:pPr>
              <a:buFont typeface="Symbol" pitchFamily="18" charset="2"/>
              <a:buNone/>
              <a:tabLst>
                <a:tab pos="4286250" algn="l"/>
              </a:tabLst>
            </a:pPr>
            <a:r>
              <a:rPr lang="en-US" sz="2000">
                <a:latin typeface="Arial" charset="0"/>
              </a:rPr>
              <a:t>A = luas penampang (mm</a:t>
            </a:r>
            <a:r>
              <a:rPr lang="en-US" sz="2000" baseline="30000">
                <a:latin typeface="Arial" charset="0"/>
              </a:rPr>
              <a:t>2</a:t>
            </a:r>
            <a:r>
              <a:rPr lang="en-US" sz="2000">
                <a:latin typeface="Arial" charset="0"/>
              </a:rPr>
              <a:t>)	</a:t>
            </a:r>
            <a:r>
              <a:rPr lang="en-US">
                <a:latin typeface="Arial" charset="0"/>
              </a:rPr>
              <a:t> </a:t>
            </a:r>
            <a:r>
              <a:rPr lang="en-US"/>
              <a:t>e</a:t>
            </a:r>
            <a:r>
              <a:rPr lang="en-US" sz="2000">
                <a:latin typeface="Arial" charset="0"/>
              </a:rPr>
              <a:t> = regangan (%)</a:t>
            </a:r>
          </a:p>
          <a:p>
            <a:pPr>
              <a:buFont typeface="Symbol" pitchFamily="18" charset="2"/>
              <a:buNone/>
              <a:tabLst>
                <a:tab pos="4286250" algn="l"/>
              </a:tabLst>
            </a:pPr>
            <a:r>
              <a:rPr lang="en-US" sz="2000">
                <a:latin typeface="Arial" charset="0"/>
              </a:rPr>
              <a:t>d = diameter benda uji (mm) 	</a:t>
            </a:r>
            <a:r>
              <a:rPr lang="en-US" sz="2000"/>
              <a:t>D</a:t>
            </a:r>
            <a:r>
              <a:rPr lang="en-US" sz="2000">
                <a:latin typeface="Arial" charset="0"/>
              </a:rPr>
              <a:t>L = pertambahan panjang (mm)</a:t>
            </a:r>
          </a:p>
          <a:p>
            <a:pPr>
              <a:buFont typeface="Symbol" pitchFamily="18" charset="2"/>
              <a:buChar char="s"/>
              <a:tabLst>
                <a:tab pos="4286250" algn="l"/>
              </a:tabLst>
            </a:pPr>
            <a:r>
              <a:rPr lang="en-US" sz="2000">
                <a:latin typeface="Arial" charset="0"/>
              </a:rPr>
              <a:t> = tagangan (N/mm</a:t>
            </a:r>
            <a:r>
              <a:rPr lang="en-US" sz="2000" baseline="30000">
                <a:latin typeface="Arial" charset="0"/>
              </a:rPr>
              <a:t>2</a:t>
            </a:r>
            <a:r>
              <a:rPr lang="en-US" sz="2000">
                <a:latin typeface="Arial" charset="0"/>
              </a:rPr>
              <a:t>) 	Lo = panjang mula (mm)</a:t>
            </a:r>
          </a:p>
          <a:p>
            <a:pPr>
              <a:buFont typeface="Symbol" pitchFamily="18" charset="2"/>
              <a:buNone/>
              <a:tabLst>
                <a:tab pos="4286250" algn="l"/>
              </a:tabLst>
            </a:pPr>
            <a:r>
              <a:rPr lang="en-US" sz="2000">
                <a:latin typeface="Arial" charset="0"/>
              </a:rPr>
              <a:t>F = gaya tarik (N)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3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3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3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3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3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31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314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>
                <a:latin typeface="Arial" charset="0"/>
              </a:rPr>
              <a:t>Hasil Perhitungan</a:t>
            </a:r>
          </a:p>
        </p:txBody>
      </p:sp>
      <p:graphicFrame>
        <p:nvGraphicFramePr>
          <p:cNvPr id="11291" name="Group 27"/>
          <p:cNvGraphicFramePr>
            <a:graphicFrameLocks noGrp="1"/>
          </p:cNvGraphicFramePr>
          <p:nvPr/>
        </p:nvGraphicFramePr>
        <p:xfrm>
          <a:off x="1600200" y="2590800"/>
          <a:ext cx="6096000" cy="3261995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s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 N/m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GB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e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(%)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d-ID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2971800" y="3276600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0</a:t>
            </a:r>
            <a:endParaRPr lang="en-GB"/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2590800" y="37338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707,71</a:t>
            </a:r>
            <a:endParaRPr lang="en-GB"/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2362200" y="4267200"/>
            <a:ext cx="147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1415,43</a:t>
            </a:r>
            <a:endParaRPr lang="en-GB"/>
          </a:p>
        </p:txBody>
      </p:sp>
      <p:sp>
        <p:nvSpPr>
          <p:cNvPr id="11296" name="Text Box 32"/>
          <p:cNvSpPr txBox="1">
            <a:spLocks noChangeArrowheads="1"/>
          </p:cNvSpPr>
          <p:nvPr/>
        </p:nvSpPr>
        <p:spPr bwMode="auto">
          <a:xfrm>
            <a:off x="2362200" y="4800600"/>
            <a:ext cx="147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2123,14</a:t>
            </a:r>
            <a:endParaRPr lang="en-GB"/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2362200" y="5334000"/>
            <a:ext cx="147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2830,85</a:t>
            </a:r>
            <a:endParaRPr lang="en-GB"/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5943600" y="3276600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0</a:t>
            </a:r>
            <a:endParaRPr lang="en-GB"/>
          </a:p>
        </p:txBody>
      </p:sp>
      <p:sp>
        <p:nvSpPr>
          <p:cNvPr id="11299" name="Text Box 35"/>
          <p:cNvSpPr txBox="1">
            <a:spLocks noChangeArrowheads="1"/>
          </p:cNvSpPr>
          <p:nvPr/>
        </p:nvSpPr>
        <p:spPr bwMode="auto">
          <a:xfrm>
            <a:off x="5867400" y="3733800"/>
            <a:ext cx="679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0,4</a:t>
            </a:r>
            <a:endParaRPr lang="en-GB"/>
          </a:p>
        </p:txBody>
      </p:sp>
      <p:sp>
        <p:nvSpPr>
          <p:cNvPr id="11300" name="Text Box 36"/>
          <p:cNvSpPr txBox="1">
            <a:spLocks noChangeArrowheads="1"/>
          </p:cNvSpPr>
          <p:nvPr/>
        </p:nvSpPr>
        <p:spPr bwMode="auto">
          <a:xfrm>
            <a:off x="5867400" y="4267200"/>
            <a:ext cx="679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0,8</a:t>
            </a:r>
            <a:endParaRPr lang="en-GB"/>
          </a:p>
        </p:txBody>
      </p:sp>
      <p:sp>
        <p:nvSpPr>
          <p:cNvPr id="11301" name="Text Box 37"/>
          <p:cNvSpPr txBox="1">
            <a:spLocks noChangeArrowheads="1"/>
          </p:cNvSpPr>
          <p:nvPr/>
        </p:nvSpPr>
        <p:spPr bwMode="auto">
          <a:xfrm>
            <a:off x="5867400" y="4800600"/>
            <a:ext cx="679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1,4</a:t>
            </a:r>
            <a:endParaRPr lang="en-GB"/>
          </a:p>
        </p:txBody>
      </p:sp>
      <p:sp>
        <p:nvSpPr>
          <p:cNvPr id="11302" name="Text Box 38"/>
          <p:cNvSpPr txBox="1">
            <a:spLocks noChangeArrowheads="1"/>
          </p:cNvSpPr>
          <p:nvPr/>
        </p:nvSpPr>
        <p:spPr bwMode="auto">
          <a:xfrm>
            <a:off x="5791200" y="5334000"/>
            <a:ext cx="877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4,07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93" grpId="0" autoUpdateAnimBg="0"/>
      <p:bldP spid="11294" grpId="0" autoUpdateAnimBg="0"/>
      <p:bldP spid="11295" grpId="0" autoUpdateAnimBg="0"/>
      <p:bldP spid="11296" grpId="0" autoUpdateAnimBg="0"/>
      <p:bldP spid="11297" grpId="0" autoUpdateAnimBg="0"/>
      <p:bldP spid="11298" grpId="0" autoUpdateAnimBg="0"/>
      <p:bldP spid="11299" grpId="0" autoUpdateAnimBg="0"/>
      <p:bldP spid="11300" grpId="0" autoUpdateAnimBg="0"/>
      <p:bldP spid="11301" grpId="0" autoUpdateAnimBg="0"/>
      <p:bldP spid="1130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/>
          <a:lstStyle/>
          <a:p>
            <a:r>
              <a:rPr lang="en-US" sz="3200">
                <a:solidFill>
                  <a:srgbClr val="FF0000"/>
                </a:solidFill>
              </a:rPr>
              <a:t>Istilah dalam Pengujian Tarik</a:t>
            </a:r>
            <a:endParaRPr lang="en-GB" sz="3200">
              <a:solidFill>
                <a:srgbClr val="FF00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686800" cy="4724400"/>
          </a:xfrm>
        </p:spPr>
        <p:txBody>
          <a:bodyPr/>
          <a:lstStyle/>
          <a:p>
            <a:pPr marL="282575" indent="-282575"/>
            <a:r>
              <a:rPr lang="en-US" sz="2800" dirty="0">
                <a:solidFill>
                  <a:schemeClr val="accent2"/>
                </a:solidFill>
              </a:rPr>
              <a:t>Batas </a:t>
            </a:r>
            <a:r>
              <a:rPr lang="en-US" sz="2800" dirty="0" err="1">
                <a:solidFill>
                  <a:schemeClr val="accent2"/>
                </a:solidFill>
              </a:rPr>
              <a:t>Elastis</a:t>
            </a:r>
            <a:r>
              <a:rPr lang="en-US" sz="2800" dirty="0"/>
              <a:t> : </a:t>
            </a:r>
            <a:r>
              <a:rPr lang="en-US" sz="2600" dirty="0" err="1"/>
              <a:t>titik</a:t>
            </a:r>
            <a:r>
              <a:rPr lang="en-US" sz="2600" dirty="0"/>
              <a:t> E/P</a:t>
            </a:r>
          </a:p>
          <a:p>
            <a:pPr marL="282575" indent="-282575"/>
            <a:r>
              <a:rPr lang="en-US" sz="2800" dirty="0" err="1">
                <a:solidFill>
                  <a:schemeClr val="accent2"/>
                </a:solidFill>
              </a:rPr>
              <a:t>Deformasi</a:t>
            </a:r>
            <a:r>
              <a:rPr lang="en-US" sz="2800" dirty="0">
                <a:solidFill>
                  <a:schemeClr val="accent2"/>
                </a:solidFill>
              </a:rPr>
              <a:t> </a:t>
            </a:r>
            <a:r>
              <a:rPr lang="en-US" sz="2800" dirty="0" err="1">
                <a:solidFill>
                  <a:schemeClr val="accent2"/>
                </a:solidFill>
              </a:rPr>
              <a:t>elastik</a:t>
            </a:r>
            <a:r>
              <a:rPr lang="en-US" sz="2800" dirty="0"/>
              <a:t> : </a:t>
            </a:r>
            <a:r>
              <a:rPr lang="en-US" sz="2600" dirty="0" err="1"/>
              <a:t>perubahan</a:t>
            </a:r>
            <a:r>
              <a:rPr lang="en-US" sz="2600" dirty="0"/>
              <a:t> yang </a:t>
            </a:r>
            <a:r>
              <a:rPr lang="en-US" sz="2600" dirty="0" err="1"/>
              <a:t>bersifat</a:t>
            </a:r>
            <a:r>
              <a:rPr lang="en-US" sz="2600" dirty="0"/>
              <a:t> </a:t>
            </a:r>
            <a:r>
              <a:rPr lang="en-US" sz="2600" dirty="0" err="1"/>
              <a:t>sementara</a:t>
            </a:r>
            <a:r>
              <a:rPr lang="en-US" sz="2600" dirty="0"/>
              <a:t> </a:t>
            </a:r>
            <a:r>
              <a:rPr lang="en-US" sz="2600" dirty="0" err="1"/>
              <a:t>bila</a:t>
            </a:r>
            <a:r>
              <a:rPr lang="en-US" sz="2600" dirty="0"/>
              <a:t> </a:t>
            </a:r>
            <a:r>
              <a:rPr lang="en-US" sz="2600" dirty="0" err="1"/>
              <a:t>terkena</a:t>
            </a:r>
            <a:r>
              <a:rPr lang="en-US" sz="2600" dirty="0"/>
              <a:t> </a:t>
            </a:r>
            <a:r>
              <a:rPr lang="en-US" sz="2600" dirty="0" err="1"/>
              <a:t>suatu</a:t>
            </a:r>
            <a:r>
              <a:rPr lang="en-US" sz="2600" dirty="0"/>
              <a:t> </a:t>
            </a:r>
            <a:r>
              <a:rPr lang="en-US" sz="2600" dirty="0" err="1"/>
              <a:t>beban</a:t>
            </a:r>
            <a:endParaRPr lang="en-US" sz="2600" dirty="0"/>
          </a:p>
          <a:p>
            <a:pPr marL="282575" indent="-282575"/>
            <a:r>
              <a:rPr lang="en-US" sz="2800" dirty="0" err="1">
                <a:solidFill>
                  <a:schemeClr val="accent2"/>
                </a:solidFill>
              </a:rPr>
              <a:t>Deformasi</a:t>
            </a:r>
            <a:r>
              <a:rPr lang="en-US" sz="2800" dirty="0">
                <a:solidFill>
                  <a:schemeClr val="accent2"/>
                </a:solidFill>
              </a:rPr>
              <a:t> </a:t>
            </a:r>
            <a:r>
              <a:rPr lang="en-US" sz="2800" dirty="0" err="1">
                <a:solidFill>
                  <a:schemeClr val="accent2"/>
                </a:solidFill>
              </a:rPr>
              <a:t>Plastik</a:t>
            </a:r>
            <a:r>
              <a:rPr lang="en-US" sz="2800" dirty="0"/>
              <a:t> : </a:t>
            </a:r>
            <a:r>
              <a:rPr lang="en-US" sz="2600" dirty="0" err="1"/>
              <a:t>perubahan</a:t>
            </a:r>
            <a:r>
              <a:rPr lang="en-US" sz="2600" dirty="0"/>
              <a:t> yang </a:t>
            </a:r>
            <a:r>
              <a:rPr lang="en-US" sz="2600" dirty="0" err="1"/>
              <a:t>bersifat</a:t>
            </a:r>
            <a:r>
              <a:rPr lang="en-US" sz="2600" dirty="0"/>
              <a:t> </a:t>
            </a:r>
            <a:r>
              <a:rPr lang="en-US" sz="2600" dirty="0" err="1"/>
              <a:t>permanen</a:t>
            </a:r>
            <a:endParaRPr lang="en-US" sz="2600" dirty="0"/>
          </a:p>
          <a:p>
            <a:pPr marL="282575" indent="-282575"/>
            <a:r>
              <a:rPr lang="en-US" sz="2800" dirty="0">
                <a:solidFill>
                  <a:schemeClr val="accent2"/>
                </a:solidFill>
              </a:rPr>
              <a:t>Batas </a:t>
            </a:r>
            <a:r>
              <a:rPr lang="en-US" sz="2800" dirty="0" err="1">
                <a:solidFill>
                  <a:schemeClr val="accent2"/>
                </a:solidFill>
              </a:rPr>
              <a:t>Lumer</a:t>
            </a:r>
            <a:r>
              <a:rPr lang="en-US" sz="2800" dirty="0">
                <a:solidFill>
                  <a:schemeClr val="accent2"/>
                </a:solidFill>
              </a:rPr>
              <a:t> (</a:t>
            </a:r>
            <a:r>
              <a:rPr lang="en-US" sz="2800" i="1" dirty="0" err="1">
                <a:solidFill>
                  <a:schemeClr val="accent2"/>
                </a:solidFill>
              </a:rPr>
              <a:t>Yeild</a:t>
            </a:r>
            <a:r>
              <a:rPr lang="en-US" sz="2800" i="1" dirty="0">
                <a:solidFill>
                  <a:schemeClr val="accent2"/>
                </a:solidFill>
              </a:rPr>
              <a:t> Point</a:t>
            </a:r>
            <a:r>
              <a:rPr lang="en-US" sz="2800" dirty="0">
                <a:solidFill>
                  <a:schemeClr val="accent2"/>
                </a:solidFill>
              </a:rPr>
              <a:t>)</a:t>
            </a:r>
            <a:r>
              <a:rPr lang="en-US" sz="2800" dirty="0"/>
              <a:t> : </a:t>
            </a:r>
            <a:r>
              <a:rPr lang="en-US" sz="2600" dirty="0" err="1"/>
              <a:t>titik</a:t>
            </a:r>
            <a:r>
              <a:rPr lang="en-US" sz="2600" dirty="0"/>
              <a:t> </a:t>
            </a:r>
            <a:r>
              <a:rPr lang="en-US" sz="2600" dirty="0" err="1"/>
              <a:t>di</a:t>
            </a:r>
            <a:r>
              <a:rPr lang="en-US" sz="2600" dirty="0"/>
              <a:t> </a:t>
            </a:r>
            <a:r>
              <a:rPr lang="en-US" sz="2600" dirty="0" err="1"/>
              <a:t>mana</a:t>
            </a:r>
            <a:r>
              <a:rPr lang="en-US" sz="2600" dirty="0"/>
              <a:t> </a:t>
            </a:r>
            <a:r>
              <a:rPr lang="en-US" sz="2600" dirty="0" err="1"/>
              <a:t>benda</a:t>
            </a:r>
            <a:r>
              <a:rPr lang="en-US" sz="2600" dirty="0"/>
              <a:t> </a:t>
            </a:r>
            <a:r>
              <a:rPr lang="en-US" sz="2600" dirty="0" err="1"/>
              <a:t>mengalami</a:t>
            </a:r>
            <a:r>
              <a:rPr lang="en-US" sz="2600" dirty="0"/>
              <a:t> </a:t>
            </a:r>
            <a:r>
              <a:rPr lang="en-US" sz="2600" dirty="0" err="1"/>
              <a:t>perpanjangan</a:t>
            </a:r>
            <a:r>
              <a:rPr lang="en-US" sz="2600" dirty="0"/>
              <a:t> </a:t>
            </a:r>
            <a:r>
              <a:rPr lang="en-US" sz="2600" dirty="0" err="1"/>
              <a:t>sendiri</a:t>
            </a:r>
            <a:r>
              <a:rPr lang="en-US" sz="2600" dirty="0"/>
              <a:t>, </a:t>
            </a:r>
            <a:r>
              <a:rPr lang="en-US" sz="2600" dirty="0" err="1"/>
              <a:t>meski</a:t>
            </a:r>
            <a:r>
              <a:rPr lang="en-US" sz="2600" dirty="0"/>
              <a:t> </a:t>
            </a:r>
            <a:r>
              <a:rPr lang="en-US" sz="2600" dirty="0" err="1"/>
              <a:t>beban</a:t>
            </a:r>
            <a:r>
              <a:rPr lang="en-US" sz="2600" dirty="0"/>
              <a:t> </a:t>
            </a:r>
            <a:r>
              <a:rPr lang="en-US" sz="2600" dirty="0" err="1"/>
              <a:t>tidak</a:t>
            </a:r>
            <a:r>
              <a:rPr lang="en-US" sz="2600" dirty="0"/>
              <a:t> </a:t>
            </a:r>
            <a:r>
              <a:rPr lang="en-US" sz="2600" dirty="0" err="1"/>
              <a:t>ditambah</a:t>
            </a:r>
            <a:endParaRPr lang="en-US" sz="2600" dirty="0"/>
          </a:p>
          <a:p>
            <a:pPr marL="282575" indent="-282575"/>
            <a:r>
              <a:rPr lang="en-US" sz="2800" dirty="0">
                <a:solidFill>
                  <a:schemeClr val="accent2"/>
                </a:solidFill>
              </a:rPr>
              <a:t>Batas </a:t>
            </a:r>
            <a:r>
              <a:rPr lang="en-US" sz="2800" dirty="0" err="1">
                <a:solidFill>
                  <a:schemeClr val="accent2"/>
                </a:solidFill>
              </a:rPr>
              <a:t>patah</a:t>
            </a:r>
            <a:r>
              <a:rPr lang="en-US" sz="2800" dirty="0"/>
              <a:t> : </a:t>
            </a:r>
            <a:r>
              <a:rPr lang="en-US" sz="2600" dirty="0" err="1"/>
              <a:t>tagangan</a:t>
            </a:r>
            <a:r>
              <a:rPr lang="en-US" sz="2600" dirty="0"/>
              <a:t> </a:t>
            </a:r>
            <a:r>
              <a:rPr lang="en-US" sz="2600" dirty="0" err="1"/>
              <a:t>maksimun</a:t>
            </a:r>
            <a:r>
              <a:rPr lang="en-US" sz="2600" dirty="0"/>
              <a:t> yang </a:t>
            </a:r>
            <a:r>
              <a:rPr lang="en-US" sz="2600" dirty="0" err="1"/>
              <a:t>mampu</a:t>
            </a:r>
            <a:r>
              <a:rPr lang="en-US" sz="2600" dirty="0"/>
              <a:t> </a:t>
            </a:r>
            <a:r>
              <a:rPr lang="en-US" sz="2600" dirty="0" err="1"/>
              <a:t>ditahan</a:t>
            </a:r>
            <a:endParaRPr lang="en-US" sz="2600" dirty="0"/>
          </a:p>
          <a:p>
            <a:pPr marL="282575" indent="-282575"/>
            <a:r>
              <a:rPr lang="en-US" sz="2800" dirty="0">
                <a:solidFill>
                  <a:schemeClr val="accent2"/>
                </a:solidFill>
              </a:rPr>
              <a:t>Modulus </a:t>
            </a:r>
            <a:r>
              <a:rPr lang="en-US" sz="2800" dirty="0" err="1">
                <a:solidFill>
                  <a:schemeClr val="accent2"/>
                </a:solidFill>
              </a:rPr>
              <a:t>Elastisitas</a:t>
            </a:r>
            <a:r>
              <a:rPr lang="en-US" sz="2600" dirty="0"/>
              <a:t> : E = </a:t>
            </a:r>
            <a:r>
              <a:rPr lang="en-US" sz="4000" dirty="0">
                <a:latin typeface="Symbol" pitchFamily="18" charset="2"/>
              </a:rPr>
              <a:t>s</a:t>
            </a:r>
            <a:r>
              <a:rPr lang="en-US" sz="2800" dirty="0">
                <a:latin typeface="Symbol" pitchFamily="18" charset="2"/>
              </a:rPr>
              <a:t> </a:t>
            </a:r>
            <a:r>
              <a:rPr lang="en-US" sz="2800" dirty="0">
                <a:latin typeface="Arial" charset="0"/>
              </a:rPr>
              <a:t>/ </a:t>
            </a:r>
            <a:r>
              <a:rPr lang="en-US" sz="3600" dirty="0">
                <a:latin typeface="Symbol" pitchFamily="18" charset="2"/>
              </a:rPr>
              <a:t>e </a:t>
            </a:r>
            <a:r>
              <a:rPr lang="en-US" sz="2600" dirty="0"/>
              <a:t>(Modulus </a:t>
            </a:r>
            <a:r>
              <a:rPr lang="en-US" sz="2600" i="1" dirty="0"/>
              <a:t>Young</a:t>
            </a:r>
            <a:r>
              <a:rPr lang="en-US" sz="2600" dirty="0"/>
              <a:t>)</a:t>
            </a:r>
            <a:endParaRPr lang="en-GB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1769</TotalTime>
  <Words>420</Words>
  <Application>Microsoft Office PowerPoint</Application>
  <PresentationFormat>On-screen Show (4:3)</PresentationFormat>
  <Paragraphs>106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Kekuatan Bahan</vt:lpstr>
      <vt:lpstr>Fungsi pengujian bahan :</vt:lpstr>
      <vt:lpstr>Kekuatan - Tegangan – Regangan</vt:lpstr>
      <vt:lpstr>Kekuatan Tarik</vt:lpstr>
      <vt:lpstr>Mesin dan Benda Uji Tarik</vt:lpstr>
      <vt:lpstr>Contoh : Pengujian Tarik</vt:lpstr>
      <vt:lpstr>Perhitungan Pengujian Tarik</vt:lpstr>
      <vt:lpstr>Hasil Perhitungan</vt:lpstr>
      <vt:lpstr>Istilah dalam Pengujian Tarik</vt:lpstr>
      <vt:lpstr>Ductile Tension Test Specimens</vt:lpstr>
      <vt:lpstr>Brittle Tension Test Specimen</vt:lpstr>
      <vt:lpstr>Ductile - diagram</vt:lpstr>
      <vt:lpstr>Yield Strength Definition</vt:lpstr>
      <vt:lpstr>Tugas:</vt:lpstr>
    </vt:vector>
  </TitlesOfParts>
  <Company>ATMI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Kekuatan Bahan</dc:title>
  <dc:creator>setyoko</dc:creator>
  <cp:lastModifiedBy>Computer</cp:lastModifiedBy>
  <cp:revision>25</cp:revision>
  <dcterms:created xsi:type="dcterms:W3CDTF">2008-09-09T04:00:26Z</dcterms:created>
  <dcterms:modified xsi:type="dcterms:W3CDTF">2011-10-19T00:13:39Z</dcterms:modified>
</cp:coreProperties>
</file>