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08E47-7BCD-41DF-8AC9-A01F9363030F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0B33C-2BCA-4C82-9385-ABC0BA2F667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304800" y="76200"/>
            <a:ext cx="8458200" cy="6400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id-ID" sz="3600" kern="10" spc="-36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ECFF">
                        <a:gamma/>
                        <a:shade val="46275"/>
                        <a:invGamma/>
                      </a:srgbClr>
                    </a:gs>
                    <a:gs pos="50000">
                      <a:srgbClr val="CCECFF"/>
                    </a:gs>
                    <a:gs pos="100000">
                      <a:srgbClr val="CCEC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Georgia"/>
              </a:rPr>
              <a:t>pengujian tekan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Pengujian Tekan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Putaran 2</a:t>
            </a:r>
            <a:endParaRPr lang="en-GB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  <p:bldP spid="2050" grpId="0" autoUpdateAnimBg="0"/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id-ID" sz="4800" b="1" dirty="0" smtClean="0">
                <a:solidFill>
                  <a:srgbClr val="0000CC"/>
                </a:solidFill>
              </a:rPr>
              <a:t>Pengujian Tekan</a:t>
            </a:r>
            <a:endParaRPr lang="id-ID" sz="4800" b="1" dirty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sz="3600" dirty="0" smtClean="0">
                <a:solidFill>
                  <a:srgbClr val="6600FF"/>
                </a:solidFill>
              </a:rPr>
              <a:t>Suatu pengujian yang merupakan kebalikan dari pengujian tarik</a:t>
            </a:r>
          </a:p>
          <a:p>
            <a:pPr marL="0" indent="0">
              <a:buNone/>
            </a:pPr>
            <a:endParaRPr lang="id-ID" sz="3600" dirty="0" smtClean="0">
              <a:solidFill>
                <a:srgbClr val="6600FF"/>
              </a:solidFill>
            </a:endParaRPr>
          </a:p>
          <a:p>
            <a:pPr marL="0" indent="0">
              <a:buNone/>
            </a:pPr>
            <a:r>
              <a:rPr lang="id-ID" sz="4000" b="1" dirty="0" smtClean="0">
                <a:solidFill>
                  <a:srgbClr val="6600FF"/>
                </a:solidFill>
              </a:rPr>
              <a:t>Tujuan :</a:t>
            </a:r>
          </a:p>
          <a:p>
            <a:pPr marL="0" indent="0">
              <a:buNone/>
            </a:pPr>
            <a:r>
              <a:rPr lang="id-ID" sz="3600" dirty="0" smtClean="0">
                <a:solidFill>
                  <a:srgbClr val="6600FF"/>
                </a:solidFill>
              </a:rPr>
              <a:t>Mempelajari sifat &amp; respon bahan terhadap pembebanan tekan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0000CC"/>
                </a:solidFill>
                <a:latin typeface="Tahoma" pitchFamily="34" charset="0"/>
              </a:rPr>
              <a:t>Benda </a:t>
            </a:r>
            <a:r>
              <a:rPr lang="en-US" dirty="0" err="1" smtClean="0">
                <a:solidFill>
                  <a:srgbClr val="0000CC"/>
                </a:solidFill>
                <a:latin typeface="Tahoma" pitchFamily="34" charset="0"/>
              </a:rPr>
              <a:t>uji</a:t>
            </a:r>
            <a:r>
              <a:rPr lang="en-US" dirty="0" smtClean="0">
                <a:solidFill>
                  <a:srgbClr val="0000CC"/>
                </a:solidFill>
                <a:latin typeface="Tahoma" pitchFamily="34" charset="0"/>
              </a:rPr>
              <a:t> </a:t>
            </a:r>
            <a:r>
              <a:rPr lang="id-ID" sz="4000" dirty="0" smtClean="0">
                <a:solidFill>
                  <a:srgbClr val="0000CC"/>
                </a:solidFill>
                <a:latin typeface="Tahoma" pitchFamily="34" charset="0"/>
              </a:rPr>
              <a:t>(</a:t>
            </a:r>
            <a:r>
              <a:rPr lang="id-ID" sz="4000" i="1" dirty="0" smtClean="0">
                <a:solidFill>
                  <a:srgbClr val="0000CC"/>
                </a:solidFill>
                <a:latin typeface="Tahoma" pitchFamily="34" charset="0"/>
              </a:rPr>
              <a:t>specimen</a:t>
            </a:r>
            <a:r>
              <a:rPr lang="id-ID" sz="4000" dirty="0" smtClean="0">
                <a:solidFill>
                  <a:srgbClr val="0000CC"/>
                </a:solidFill>
                <a:latin typeface="Tahoma" pitchFamily="34" charset="0"/>
              </a:rPr>
              <a:t>)</a:t>
            </a:r>
            <a:r>
              <a:rPr lang="en-US" dirty="0" smtClean="0">
                <a:solidFill>
                  <a:srgbClr val="0000CC"/>
                </a:solidFill>
                <a:latin typeface="Tahoma" pitchFamily="34" charset="0"/>
              </a:rPr>
              <a:t>:</a:t>
            </a:r>
            <a:endParaRPr lang="id-ID" dirty="0">
              <a:solidFill>
                <a:srgbClr val="00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1368151"/>
          </a:xfrm>
        </p:spPr>
        <p:txBody>
          <a:bodyPr>
            <a:normAutofit fontScale="85000" lnSpcReduction="20000"/>
          </a:bodyPr>
          <a:lstStyle/>
          <a:p>
            <a:pPr marL="360363" indent="-360363"/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Jenis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logam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yang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rapuh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(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besi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tuang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,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perunggu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tuang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,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dsb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)</a:t>
            </a:r>
          </a:p>
          <a:p>
            <a:pPr marL="360363" indent="-360363">
              <a:buFontTx/>
              <a:buNone/>
            </a:pPr>
            <a:endParaRPr lang="en-US" sz="1400" dirty="0" smtClean="0">
              <a:solidFill>
                <a:schemeClr val="accent2"/>
              </a:solidFill>
              <a:latin typeface="Tahoma" pitchFamily="34" charset="0"/>
            </a:endParaRPr>
          </a:p>
          <a:p>
            <a:pPr marL="360363" indent="-360363"/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Dalam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pe</a:t>
            </a:r>
            <a:r>
              <a:rPr lang="id-ID" dirty="0" smtClean="0">
                <a:solidFill>
                  <a:schemeClr val="accent2"/>
                </a:solidFill>
                <a:latin typeface="Tahoma" pitchFamily="34" charset="0"/>
              </a:rPr>
              <a:t>makai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an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akan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menerima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beban</a:t>
            </a:r>
            <a:r>
              <a:rPr lang="en-US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chemeClr val="accent2"/>
                </a:solidFill>
                <a:latin typeface="Tahoma" pitchFamily="34" charset="0"/>
              </a:rPr>
              <a:t>tekan</a:t>
            </a:r>
            <a:endParaRPr lang="en-GB" dirty="0" smtClean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139952" y="2996952"/>
            <a:ext cx="5004048" cy="3816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lvl="0" indent="-342900">
              <a:spcBef>
                <a:spcPct val="20000"/>
              </a:spcBef>
              <a:tabLst>
                <a:tab pos="1235075" algn="l"/>
                <a:tab pos="1993900" algn="l"/>
              </a:tabLst>
            </a:pPr>
            <a:r>
              <a:rPr lang="en-US" sz="3300" dirty="0" err="1" smtClean="0">
                <a:solidFill>
                  <a:schemeClr val="accent2"/>
                </a:solidFill>
                <a:latin typeface="Tahoma" pitchFamily="34" charset="0"/>
              </a:rPr>
              <a:t>Ukuran</a:t>
            </a:r>
            <a:r>
              <a:rPr lang="en-US" sz="3300" dirty="0" smtClean="0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id-ID" sz="3300" dirty="0" smtClean="0">
                <a:solidFill>
                  <a:schemeClr val="accent2"/>
                </a:solidFill>
                <a:latin typeface="Tahoma" pitchFamily="34" charset="0"/>
              </a:rPr>
              <a:t>Benda Uji</a:t>
            </a:r>
            <a:r>
              <a:rPr lang="en-US" sz="3300" dirty="0" smtClean="0">
                <a:solidFill>
                  <a:schemeClr val="accent2"/>
                </a:solidFill>
                <a:latin typeface="Tahoma" pitchFamily="34" charset="0"/>
              </a:rPr>
              <a:t>:</a:t>
            </a:r>
            <a:endParaRPr lang="id-ID" sz="3300" dirty="0" smtClean="0">
              <a:solidFill>
                <a:schemeClr val="accent2"/>
              </a:solidFill>
              <a:latin typeface="Tahoma" pitchFamily="34" charset="0"/>
            </a:endParaRPr>
          </a:p>
          <a:p>
            <a:pPr marL="342900" lvl="0" indent="-342900">
              <a:spcBef>
                <a:spcPct val="20000"/>
              </a:spcBef>
              <a:tabLst>
                <a:tab pos="1235075" algn="l"/>
                <a:tab pos="1993900" algn="l"/>
              </a:tabLst>
            </a:pPr>
            <a:endParaRPr kumimoji="0" lang="id-ID" sz="1100" b="0" i="0" u="none" strike="noStrike" kern="1200" cap="none" spc="0" normalizeH="0" baseline="0" noProof="0" dirty="0" smtClean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diameter 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	d = 10 ~ 30 mm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r>
              <a:rPr kumimoji="0" lang="id-ID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(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sesuai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bahan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&amp;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kemampuan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mesin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uji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normal	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	h : d = 1 : 1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teliti</a:t>
            </a: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</a:t>
            </a: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r>
              <a:rPr kumimoji="0" 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	h = x . 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35075" algn="l"/>
                <a:tab pos="1993900" algn="l"/>
              </a:tabLst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( dg :	x = 2,5 ~ 3 )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2172419" y="4239344"/>
            <a:ext cx="609600" cy="1143000"/>
            <a:chOff x="1344" y="1968"/>
            <a:chExt cx="384" cy="720"/>
          </a:xfrm>
        </p:grpSpPr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1344" y="1968"/>
              <a:ext cx="38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</a:cxnLst>
              <a:rect l="0" t="0" r="r" b="b"/>
              <a:pathLst>
                <a:path w="384" h="1">
                  <a:moveTo>
                    <a:pt x="0" y="0"/>
                  </a:moveTo>
                  <a:cubicBezTo>
                    <a:pt x="0" y="0"/>
                    <a:pt x="192" y="0"/>
                    <a:pt x="384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1344" y="2687"/>
              <a:ext cx="38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0"/>
                </a:cxn>
              </a:cxnLst>
              <a:rect l="0" t="0" r="r" b="b"/>
              <a:pathLst>
                <a:path w="384" h="1">
                  <a:moveTo>
                    <a:pt x="0" y="0"/>
                  </a:moveTo>
                  <a:cubicBezTo>
                    <a:pt x="0" y="0"/>
                    <a:pt x="192" y="0"/>
                    <a:pt x="384" y="0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2705819" y="4239344"/>
            <a:ext cx="0" cy="1143000"/>
            <a:chOff x="1680" y="1968"/>
            <a:chExt cx="0" cy="720"/>
          </a:xfrm>
        </p:grpSpPr>
        <p:sp>
          <p:nvSpPr>
            <p:cNvPr id="9" name="Line 19"/>
            <p:cNvSpPr>
              <a:spLocks noChangeShapeType="1"/>
            </p:cNvSpPr>
            <p:nvPr/>
          </p:nvSpPr>
          <p:spPr bwMode="auto">
            <a:xfrm flipV="1">
              <a:off x="1680" y="1968"/>
              <a:ext cx="0" cy="38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10" name="Line 20"/>
            <p:cNvSpPr>
              <a:spLocks noChangeShapeType="1"/>
            </p:cNvSpPr>
            <p:nvPr/>
          </p:nvSpPr>
          <p:spPr bwMode="auto">
            <a:xfrm>
              <a:off x="1680" y="2352"/>
              <a:ext cx="0" cy="33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2705819" y="4620344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ahoma" pitchFamily="34" charset="0"/>
              </a:rPr>
              <a:t>h</a:t>
            </a:r>
            <a:endParaRPr lang="en-GB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12" name="AutoShape 24"/>
          <p:cNvSpPr>
            <a:spLocks noChangeArrowheads="1"/>
          </p:cNvSpPr>
          <p:nvPr/>
        </p:nvSpPr>
        <p:spPr bwMode="auto">
          <a:xfrm>
            <a:off x="1181819" y="4086944"/>
            <a:ext cx="914400" cy="1524000"/>
          </a:xfrm>
          <a:prstGeom prst="can">
            <a:avLst>
              <a:gd name="adj" fmla="val 41667"/>
            </a:avLst>
          </a:prstGeom>
          <a:solidFill>
            <a:srgbClr val="99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13" name="Group 32"/>
          <p:cNvGrpSpPr>
            <a:grpSpLocks/>
          </p:cNvGrpSpPr>
          <p:nvPr/>
        </p:nvGrpSpPr>
        <p:grpSpPr bwMode="auto">
          <a:xfrm>
            <a:off x="1410419" y="3324944"/>
            <a:ext cx="485775" cy="3200400"/>
            <a:chOff x="864" y="1392"/>
            <a:chExt cx="306" cy="2016"/>
          </a:xfrm>
        </p:grpSpPr>
        <p:sp>
          <p:nvSpPr>
            <p:cNvPr id="14" name="AutoShape 23"/>
            <p:cNvSpPr>
              <a:spLocks noChangeArrowheads="1"/>
            </p:cNvSpPr>
            <p:nvPr/>
          </p:nvSpPr>
          <p:spPr bwMode="auto">
            <a:xfrm>
              <a:off x="864" y="2793"/>
              <a:ext cx="306" cy="615"/>
            </a:xfrm>
            <a:prstGeom prst="upArrow">
              <a:avLst>
                <a:gd name="adj1" fmla="val 50000"/>
                <a:gd name="adj2" fmla="val 50245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5" name="AutoShape 25"/>
            <p:cNvSpPr>
              <a:spLocks noChangeArrowheads="1"/>
            </p:cNvSpPr>
            <p:nvPr/>
          </p:nvSpPr>
          <p:spPr bwMode="auto">
            <a:xfrm>
              <a:off x="864" y="1392"/>
              <a:ext cx="306" cy="576"/>
            </a:xfrm>
            <a:prstGeom prst="downArrow">
              <a:avLst>
                <a:gd name="adj1" fmla="val 50000"/>
                <a:gd name="adj2" fmla="val 47059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16" name="Group 33"/>
          <p:cNvGrpSpPr>
            <a:grpSpLocks/>
          </p:cNvGrpSpPr>
          <p:nvPr/>
        </p:nvGrpSpPr>
        <p:grpSpPr bwMode="auto">
          <a:xfrm>
            <a:off x="496019" y="4907682"/>
            <a:ext cx="1981200" cy="17462"/>
            <a:chOff x="288" y="2389"/>
            <a:chExt cx="1248" cy="11"/>
          </a:xfrm>
        </p:grpSpPr>
        <p:sp>
          <p:nvSpPr>
            <p:cNvPr id="17" name="Line 26"/>
            <p:cNvSpPr>
              <a:spLocks noChangeShapeType="1"/>
            </p:cNvSpPr>
            <p:nvPr/>
          </p:nvSpPr>
          <p:spPr bwMode="auto">
            <a:xfrm>
              <a:off x="288" y="2389"/>
              <a:ext cx="43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18" name="Line 27"/>
            <p:cNvSpPr>
              <a:spLocks noChangeShapeType="1"/>
            </p:cNvSpPr>
            <p:nvPr/>
          </p:nvSpPr>
          <p:spPr bwMode="auto">
            <a:xfrm flipH="1">
              <a:off x="1296" y="2400"/>
              <a:ext cx="24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19" name="Text Box 28"/>
          <p:cNvSpPr txBox="1">
            <a:spLocks noChangeArrowheads="1"/>
          </p:cNvSpPr>
          <p:nvPr/>
        </p:nvSpPr>
        <p:spPr bwMode="auto">
          <a:xfrm>
            <a:off x="600794" y="4467944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Tahoma" pitchFamily="34" charset="0"/>
              </a:rPr>
              <a:t>d</a:t>
            </a:r>
            <a:endParaRPr lang="en-GB">
              <a:solidFill>
                <a:schemeClr val="accent2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75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75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75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75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75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 autoUpdateAnimBg="0"/>
      <p:bldP spid="11" grpId="0" autoUpdateAnimBg="0"/>
      <p:bldP spid="12" grpId="0" animBg="1"/>
      <p:bldP spid="1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0000CC"/>
                </a:solidFill>
                <a:latin typeface="Tahoma" pitchFamily="34" charset="0"/>
              </a:rPr>
              <a:t>Proses &amp; Hasil 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39624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6600FF"/>
                </a:solidFill>
                <a:latin typeface="Tahoma" pitchFamily="34" charset="0"/>
              </a:rPr>
              <a:t>Beban</a:t>
            </a:r>
            <a:r>
              <a:rPr lang="en-US" dirty="0" smtClean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diberikan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sampai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tegangan</a:t>
            </a:r>
            <a:r>
              <a:rPr lang="en-US" i="1" dirty="0">
                <a:solidFill>
                  <a:srgbClr val="6600FF"/>
                </a:solidFill>
                <a:latin typeface="Tahoma" pitchFamily="34" charset="0"/>
              </a:rPr>
              <a:t> /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batas</a:t>
            </a:r>
            <a:r>
              <a:rPr lang="en-US" i="1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retak</a:t>
            </a:r>
            <a:endParaRPr lang="en-US" i="1" dirty="0">
              <a:solidFill>
                <a:srgbClr val="6600FF"/>
              </a:solidFill>
              <a:latin typeface="Tahoma" pitchFamily="34" charset="0"/>
            </a:endParaRPr>
          </a:p>
          <a:p>
            <a:pPr>
              <a:buFontTx/>
              <a:buNone/>
            </a:pPr>
            <a:endParaRPr lang="en-US" sz="1200" i="1" dirty="0">
              <a:solidFill>
                <a:srgbClr val="6600FF"/>
              </a:solidFill>
              <a:latin typeface="Tahoma" pitchFamily="34" charset="0"/>
            </a:endParaRPr>
          </a:p>
          <a:p>
            <a:r>
              <a:rPr lang="en-US" dirty="0" smtClean="0">
                <a:solidFill>
                  <a:srgbClr val="6600FF"/>
                </a:solidFill>
                <a:latin typeface="Tahoma" pitchFamily="34" charset="0"/>
              </a:rPr>
              <a:t>Di</a:t>
            </a:r>
            <a:r>
              <a:rPr lang="id-ID" dirty="0" smtClean="0">
                <a:solidFill>
                  <a:srgbClr val="6600FF"/>
                </a:solidFill>
                <a:latin typeface="Tahoma" pitchFamily="34" charset="0"/>
              </a:rPr>
              <a:t>peroleh</a:t>
            </a:r>
            <a:r>
              <a:rPr lang="en-US" dirty="0" smtClean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i="1" dirty="0">
                <a:solidFill>
                  <a:srgbClr val="6600FF"/>
                </a:solidFill>
                <a:latin typeface="Tahoma" pitchFamily="34" charset="0"/>
              </a:rPr>
              <a:t>modulus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elastisitas</a:t>
            </a:r>
            <a:r>
              <a:rPr lang="en-US" i="1" dirty="0">
                <a:solidFill>
                  <a:srgbClr val="6600FF"/>
                </a:solidFill>
                <a:latin typeface="Tahoma" pitchFamily="34" charset="0"/>
              </a:rPr>
              <a:t> /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batas</a:t>
            </a:r>
            <a:r>
              <a:rPr lang="en-US" i="1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6600FF"/>
                </a:solidFill>
                <a:latin typeface="Tahoma" pitchFamily="34" charset="0"/>
              </a:rPr>
              <a:t>elastisitas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bahan</a:t>
            </a:r>
            <a:endParaRPr lang="en-US" dirty="0">
              <a:solidFill>
                <a:srgbClr val="6600FF"/>
              </a:solidFill>
              <a:latin typeface="Tahoma" pitchFamily="34" charset="0"/>
            </a:endParaRPr>
          </a:p>
          <a:p>
            <a:pPr>
              <a:buFontTx/>
              <a:buNone/>
            </a:pPr>
            <a:endParaRPr lang="en-US" sz="1200" dirty="0">
              <a:solidFill>
                <a:srgbClr val="6600FF"/>
              </a:solidFill>
              <a:latin typeface="Tahoma" pitchFamily="34" charset="0"/>
            </a:endParaRPr>
          </a:p>
          <a:p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Tegangan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diukur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berdasar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luas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penampang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 smtClean="0">
                <a:solidFill>
                  <a:srgbClr val="6600FF"/>
                </a:solidFill>
                <a:latin typeface="Tahoma" pitchFamily="34" charset="0"/>
              </a:rPr>
              <a:t>mula</a:t>
            </a:r>
            <a:endParaRPr lang="id-ID" dirty="0" smtClean="0">
              <a:solidFill>
                <a:srgbClr val="6600FF"/>
              </a:solidFill>
              <a:latin typeface="Tahoma" pitchFamily="34" charset="0"/>
            </a:endParaRPr>
          </a:p>
          <a:p>
            <a:pPr>
              <a:buNone/>
            </a:pPr>
            <a:endParaRPr lang="id-ID" sz="1200" dirty="0" smtClean="0">
              <a:solidFill>
                <a:srgbClr val="6600FF"/>
              </a:solidFill>
              <a:latin typeface="Tahoma" pitchFamily="34" charset="0"/>
            </a:endParaRPr>
          </a:p>
          <a:p>
            <a:r>
              <a:rPr lang="id-ID" dirty="0" smtClean="0">
                <a:solidFill>
                  <a:srgbClr val="6600FF"/>
                </a:solidFill>
                <a:latin typeface="Tahoma" pitchFamily="34" charset="0"/>
              </a:rPr>
              <a:t>Data hasil pengujian tekan digunakan utk menggambar </a:t>
            </a:r>
            <a:r>
              <a:rPr lang="id-ID" b="1" dirty="0" smtClean="0">
                <a:solidFill>
                  <a:srgbClr val="6600FF"/>
                </a:solidFill>
                <a:latin typeface="Tahoma" pitchFamily="34" charset="0"/>
              </a:rPr>
              <a:t>Diagram Tekan-Tarik</a:t>
            </a:r>
            <a:endParaRPr lang="id-ID" b="1" dirty="0" smtClean="0">
              <a:solidFill>
                <a:srgbClr val="6600FF"/>
              </a:solidFill>
              <a:latin typeface="Tahoma" pitchFamily="34" charset="0"/>
            </a:endParaRPr>
          </a:p>
          <a:p>
            <a:endParaRPr lang="en-GB" dirty="0">
              <a:solidFill>
                <a:srgbClr val="6600FF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75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19200"/>
          </a:xfrm>
        </p:spPr>
        <p:txBody>
          <a:bodyPr/>
          <a:lstStyle/>
          <a:p>
            <a:pPr algn="l"/>
            <a:r>
              <a:rPr lang="en-US" sz="3600" b="1" dirty="0" err="1">
                <a:solidFill>
                  <a:srgbClr val="0000CC"/>
                </a:solidFill>
                <a:latin typeface="Tahoma" pitchFamily="34" charset="0"/>
              </a:rPr>
              <a:t>dari</a:t>
            </a:r>
            <a:r>
              <a:rPr lang="en-US" sz="3600" b="1" dirty="0">
                <a:solidFill>
                  <a:srgbClr val="0000CC"/>
                </a:solidFill>
                <a:latin typeface="Tahoma" pitchFamily="34" charset="0"/>
              </a:rPr>
              <a:t> Diagram </a:t>
            </a:r>
            <a:r>
              <a:rPr lang="en-US" sz="3600" b="1" dirty="0" err="1">
                <a:solidFill>
                  <a:srgbClr val="0000CC"/>
                </a:solidFill>
                <a:latin typeface="Tahoma" pitchFamily="34" charset="0"/>
              </a:rPr>
              <a:t>Tekan-Tarik</a:t>
            </a:r>
            <a:r>
              <a:rPr lang="en-US" sz="3600" b="1" dirty="0">
                <a:solidFill>
                  <a:srgbClr val="0000CC"/>
                </a:solidFill>
                <a:latin typeface="Tahoma" pitchFamily="34" charset="0"/>
              </a:rPr>
              <a:t> :</a:t>
            </a:r>
            <a:r>
              <a:rPr lang="en-US" sz="3600" dirty="0">
                <a:solidFill>
                  <a:srgbClr val="0000CC"/>
                </a:solidFill>
                <a:latin typeface="Tahoma" pitchFamily="34" charset="0"/>
              </a:rPr>
              <a:t/>
            </a:r>
            <a:br>
              <a:rPr lang="en-US" sz="3600" dirty="0">
                <a:solidFill>
                  <a:srgbClr val="0000CC"/>
                </a:solidFill>
                <a:latin typeface="Tahoma" pitchFamily="34" charset="0"/>
              </a:rPr>
            </a:br>
            <a:r>
              <a:rPr lang="en-US" sz="2400" dirty="0">
                <a:solidFill>
                  <a:srgbClr val="0000CC"/>
                </a:solidFill>
                <a:latin typeface="Tahoma" pitchFamily="34" charset="0"/>
              </a:rPr>
              <a:t>( </a:t>
            </a:r>
            <a:r>
              <a:rPr lang="en-US" sz="2400" dirty="0" err="1">
                <a:solidFill>
                  <a:srgbClr val="0000CC"/>
                </a:solidFill>
                <a:latin typeface="Tahoma" pitchFamily="34" charset="0"/>
              </a:rPr>
              <a:t>hal</a:t>
            </a:r>
            <a:r>
              <a:rPr lang="en-US" sz="2400" dirty="0">
                <a:solidFill>
                  <a:srgbClr val="0000CC"/>
                </a:solidFill>
                <a:latin typeface="Tahoma" pitchFamily="34" charset="0"/>
              </a:rPr>
              <a:t>. 8 )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9992" y="2514600"/>
            <a:ext cx="4644008" cy="3581400"/>
          </a:xfrm>
        </p:spPr>
        <p:txBody>
          <a:bodyPr>
            <a:normAutofit fontScale="85000" lnSpcReduction="10000"/>
          </a:bodyPr>
          <a:lstStyle/>
          <a:p>
            <a:pPr marL="269875" indent="-269875"/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Kurva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akan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menunjukkan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pembelokan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arah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,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ketika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kerucut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tekanan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bertemu</a:t>
            </a:r>
            <a:endParaRPr lang="en-US" sz="3300" dirty="0">
              <a:solidFill>
                <a:srgbClr val="6600FF"/>
              </a:solidFill>
              <a:latin typeface="Tahoma" pitchFamily="34" charset="0"/>
            </a:endParaRPr>
          </a:p>
          <a:p>
            <a:pPr marL="179388" indent="-179388">
              <a:buFontTx/>
              <a:buNone/>
            </a:pPr>
            <a:endParaRPr lang="en-US" sz="1200" dirty="0">
              <a:solidFill>
                <a:srgbClr val="6600FF"/>
              </a:solidFill>
              <a:latin typeface="Tahoma" pitchFamily="34" charset="0"/>
            </a:endParaRPr>
          </a:p>
          <a:p>
            <a:pPr marL="269875" indent="-269875"/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Hal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ini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terjadi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karena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saat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kerucut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>
                <a:solidFill>
                  <a:srgbClr val="6600FF"/>
                </a:solidFill>
                <a:latin typeface="Tahoma" pitchFamily="34" charset="0"/>
              </a:rPr>
              <a:t>tekanan</a:t>
            </a:r>
            <a:r>
              <a:rPr lang="en-US" sz="33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3300" dirty="0" err="1" smtClean="0">
                <a:solidFill>
                  <a:srgbClr val="6600FF"/>
                </a:solidFill>
                <a:latin typeface="Tahoma" pitchFamily="34" charset="0"/>
              </a:rPr>
              <a:t>bertemu</a:t>
            </a:r>
            <a:r>
              <a:rPr lang="id-ID" sz="3300" dirty="0" smtClean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id-ID" sz="2800" dirty="0" smtClean="0">
                <a:solidFill>
                  <a:srgbClr val="6600FF"/>
                </a:solidFill>
                <a:latin typeface="Tahoma" pitchFamily="34" charset="0"/>
              </a:rPr>
              <a:t>(ada </a:t>
            </a:r>
            <a:r>
              <a:rPr lang="en-US" sz="2800" dirty="0" err="1" smtClean="0">
                <a:solidFill>
                  <a:srgbClr val="6600FF"/>
                </a:solidFill>
                <a:latin typeface="Tahoma" pitchFamily="34" charset="0"/>
              </a:rPr>
              <a:t>penampang</a:t>
            </a:r>
            <a:r>
              <a:rPr lang="en-US" sz="2800" dirty="0" smtClean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benda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kerja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id-ID" sz="2800" smtClean="0">
                <a:solidFill>
                  <a:srgbClr val="6600FF"/>
                </a:solidFill>
                <a:latin typeface="Tahoma" pitchFamily="34" charset="0"/>
              </a:rPr>
              <a:t>yg </a:t>
            </a:r>
            <a:r>
              <a:rPr lang="en-US" sz="2800" smtClean="0">
                <a:solidFill>
                  <a:srgbClr val="6600FF"/>
                </a:solidFill>
                <a:latin typeface="Tahoma" pitchFamily="34" charset="0"/>
              </a:rPr>
              <a:t>mendapat</a:t>
            </a:r>
            <a:r>
              <a:rPr lang="en-US" sz="2800" dirty="0" smtClean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akumulasi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beban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dari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arah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00FF"/>
                </a:solidFill>
                <a:latin typeface="Tahoma" pitchFamily="34" charset="0"/>
              </a:rPr>
              <a:t>atas</a:t>
            </a:r>
            <a:r>
              <a:rPr lang="en-US" sz="2800" dirty="0">
                <a:solidFill>
                  <a:srgbClr val="6600FF"/>
                </a:solidFill>
                <a:latin typeface="Tahoma" pitchFamily="34" charset="0"/>
              </a:rPr>
              <a:t> &amp; </a:t>
            </a:r>
            <a:r>
              <a:rPr lang="en-US" sz="2800" dirty="0" err="1" smtClean="0">
                <a:solidFill>
                  <a:srgbClr val="6600FF"/>
                </a:solidFill>
                <a:latin typeface="Tahoma" pitchFamily="34" charset="0"/>
              </a:rPr>
              <a:t>bawah</a:t>
            </a:r>
            <a:r>
              <a:rPr lang="id-ID" sz="2800" dirty="0" smtClean="0">
                <a:solidFill>
                  <a:srgbClr val="6600FF"/>
                </a:solidFill>
                <a:latin typeface="Tahoma" pitchFamily="34" charset="0"/>
              </a:rPr>
              <a:t>)</a:t>
            </a:r>
            <a:endParaRPr lang="en-GB" sz="2800" dirty="0">
              <a:solidFill>
                <a:srgbClr val="6600FF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 sz="4000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Kesimpulan</a:t>
            </a:r>
            <a:r>
              <a:rPr lang="en-US" sz="40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4000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Hasil</a:t>
            </a:r>
            <a:r>
              <a:rPr lang="en-US" sz="4000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:</a:t>
            </a:r>
            <a:endParaRPr lang="en-GB" sz="4000" i="1" dirty="0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2048" y="1988840"/>
            <a:ext cx="7772400" cy="4536504"/>
          </a:xfrm>
        </p:spPr>
        <p:txBody>
          <a:bodyPr>
            <a:normAutofit/>
          </a:bodyPr>
          <a:lstStyle/>
          <a:p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Pada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hampir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semua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bahan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kekuatan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tarik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dan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kekuatan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tekan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adalah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hampir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sama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.</a:t>
            </a:r>
          </a:p>
          <a:p>
            <a:pPr>
              <a:buFontTx/>
              <a:buNone/>
            </a:pPr>
            <a:endParaRPr lang="en-US" sz="1200" i="1" dirty="0">
              <a:solidFill>
                <a:srgbClr val="6600FF"/>
              </a:solidFill>
              <a:latin typeface="Arial Narrow" pitchFamily="34" charset="0"/>
            </a:endParaRPr>
          </a:p>
          <a:p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Pada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beberapa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bahan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kekuatan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tekan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jauh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lebih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tinggi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dari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kekuatan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sz="3400" i="1" dirty="0" err="1">
                <a:solidFill>
                  <a:srgbClr val="6600FF"/>
                </a:solidFill>
                <a:latin typeface="Arial Narrow" pitchFamily="34" charset="0"/>
              </a:rPr>
              <a:t>tariknya</a:t>
            </a:r>
            <a:r>
              <a:rPr lang="en-US" sz="3400" i="1" dirty="0">
                <a:solidFill>
                  <a:srgbClr val="6600FF"/>
                </a:solidFill>
                <a:latin typeface="Arial Narrow" pitchFamily="34" charset="0"/>
              </a:rPr>
              <a:t>. </a:t>
            </a:r>
            <a:endParaRPr lang="id-ID" sz="3400" i="1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 lvl="1">
              <a:buNone/>
            </a:pPr>
            <a:r>
              <a:rPr lang="en-US" dirty="0" err="1" smtClean="0">
                <a:solidFill>
                  <a:srgbClr val="6600FF"/>
                </a:solidFill>
                <a:latin typeface="Arial Narrow" pitchFamily="34" charset="0"/>
              </a:rPr>
              <a:t>contoh</a:t>
            </a:r>
            <a:r>
              <a:rPr lang="en-US" dirty="0" smtClean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dirty="0">
                <a:solidFill>
                  <a:srgbClr val="6600FF"/>
                </a:solidFill>
                <a:latin typeface="Arial Narrow" pitchFamily="34" charset="0"/>
              </a:rPr>
              <a:t>: </a:t>
            </a:r>
            <a:endParaRPr lang="id-ID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6600FF"/>
                </a:solidFill>
                <a:latin typeface="Arial Narrow" pitchFamily="34" charset="0"/>
              </a:rPr>
              <a:t>Besi</a:t>
            </a:r>
            <a:r>
              <a:rPr lang="en-US" dirty="0" smtClean="0">
                <a:solidFill>
                  <a:srgbClr val="6600FF"/>
                </a:solidFill>
                <a:latin typeface="Arial Narrow" pitchFamily="34" charset="0"/>
              </a:rPr>
              <a:t> </a:t>
            </a:r>
            <a:r>
              <a:rPr lang="en-US" dirty="0" err="1" smtClean="0">
                <a:solidFill>
                  <a:srgbClr val="6600FF"/>
                </a:solidFill>
                <a:latin typeface="Arial Narrow" pitchFamily="34" charset="0"/>
              </a:rPr>
              <a:t>tuang</a:t>
            </a:r>
            <a:endParaRPr lang="id-ID" dirty="0" smtClean="0">
              <a:solidFill>
                <a:srgbClr val="6600FF"/>
              </a:solidFill>
              <a:latin typeface="Arial Narrow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id-ID" dirty="0" smtClean="0">
                <a:solidFill>
                  <a:srgbClr val="6600FF"/>
                </a:solidFill>
                <a:latin typeface="Arial Narrow" pitchFamily="34" charset="0"/>
              </a:rPr>
              <a:t>Beton cor</a:t>
            </a:r>
            <a:endParaRPr lang="en-GB" dirty="0">
              <a:solidFill>
                <a:srgbClr val="6600FF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75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75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build="p" bldLvl="2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167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Pengujian Tekan</vt:lpstr>
      <vt:lpstr>Pengujian Tekan</vt:lpstr>
      <vt:lpstr>Benda uji (specimen):</vt:lpstr>
      <vt:lpstr>Proses &amp; Hasil :</vt:lpstr>
      <vt:lpstr>dari Diagram Tekan-Tarik : ( hal. 8 )</vt:lpstr>
      <vt:lpstr>Kesimpulan Hasil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Pengujian Tekan</dc:title>
  <dc:creator>Computer</dc:creator>
  <cp:lastModifiedBy>Computer</cp:lastModifiedBy>
  <cp:revision>8</cp:revision>
  <dcterms:created xsi:type="dcterms:W3CDTF">2011-03-17T05:11:31Z</dcterms:created>
  <dcterms:modified xsi:type="dcterms:W3CDTF">2011-10-19T09:13:11Z</dcterms:modified>
</cp:coreProperties>
</file>