
<file path=[Content_Types].xml><?xml version="1.0" encoding="utf-8"?>
<Types xmlns="http://schemas.openxmlformats.org/package/2006/content-types">
  <Default Extension="png" ContentType="image/png"/>
  <Default Extension="mp3" ContentType="audio/mp3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8" r:id="rId2"/>
    <p:sldId id="257" r:id="rId3"/>
    <p:sldId id="256" r:id="rId4"/>
    <p:sldId id="259" r:id="rId5"/>
    <p:sldId id="262" r:id="rId6"/>
    <p:sldId id="269" r:id="rId7"/>
    <p:sldId id="260" r:id="rId8"/>
    <p:sldId id="263" r:id="rId9"/>
    <p:sldId id="264" r:id="rId10"/>
    <p:sldId id="265" r:id="rId11"/>
    <p:sldId id="266" r:id="rId12"/>
    <p:sldId id="268" r:id="rId13"/>
    <p:sldId id="270" r:id="rId14"/>
    <p:sldId id="271" r:id="rId15"/>
    <p:sldId id="267" r:id="rId16"/>
    <p:sldId id="273" r:id="rId17"/>
    <p:sldId id="274" r:id="rId18"/>
    <p:sldId id="272" r:id="rId19"/>
    <p:sldId id="277" r:id="rId20"/>
    <p:sldId id="278" r:id="rId21"/>
    <p:sldId id="279" r:id="rId22"/>
    <p:sldId id="280" r:id="rId23"/>
    <p:sldId id="281" r:id="rId24"/>
    <p:sldId id="282" r:id="rId25"/>
    <p:sldId id="275" r:id="rId26"/>
    <p:sldId id="276" r:id="rId2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1" d="100"/>
          <a:sy n="41" d="100"/>
        </p:scale>
        <p:origin x="-120" y="-1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48A772E-64BD-473A-AAE1-1FD69285C5E8}" type="doc">
      <dgm:prSet loTypeId="urn:microsoft.com/office/officeart/2005/8/layout/radial6" loCatId="relationship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6796BE6-C590-4D88-A19B-70816F96589B}">
      <dgm:prSet phldrT="[Text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err="1" smtClean="0">
              <a:latin typeface="Bernard MT Condensed" pitchFamily="18" charset="0"/>
            </a:rPr>
            <a:t>Teori</a:t>
          </a:r>
          <a:r>
            <a:rPr lang="en-US" dirty="0" smtClean="0">
              <a:latin typeface="Bernard MT Condensed" pitchFamily="18" charset="0"/>
            </a:rPr>
            <a:t> </a:t>
          </a:r>
          <a:r>
            <a:rPr lang="en-US" dirty="0" err="1" smtClean="0">
              <a:latin typeface="Bernard MT Condensed" pitchFamily="18" charset="0"/>
            </a:rPr>
            <a:t>Bubut</a:t>
          </a:r>
          <a:r>
            <a:rPr lang="en-US" dirty="0" smtClean="0">
              <a:latin typeface="Bernard MT Condensed" pitchFamily="18" charset="0"/>
            </a:rPr>
            <a:t> Semester I</a:t>
          </a:r>
          <a:endParaRPr lang="en-US" dirty="0">
            <a:latin typeface="Bernard MT Condensed" pitchFamily="18" charset="0"/>
          </a:endParaRPr>
        </a:p>
      </dgm:t>
    </dgm:pt>
    <dgm:pt modelId="{80709022-3777-4BAA-BE0A-68745784205C}" type="parTrans" cxnId="{7AF95865-DA3A-4144-AF79-13CFFFBA6AA8}">
      <dgm:prSet/>
      <dgm:spPr/>
      <dgm:t>
        <a:bodyPr/>
        <a:lstStyle/>
        <a:p>
          <a:endParaRPr lang="en-US"/>
        </a:p>
      </dgm:t>
    </dgm:pt>
    <dgm:pt modelId="{BC6B7972-9E18-4100-A944-0A3FBD758329}" type="sibTrans" cxnId="{7AF95865-DA3A-4144-AF79-13CFFFBA6AA8}">
      <dgm:prSet/>
      <dgm:spPr/>
      <dgm:t>
        <a:bodyPr/>
        <a:lstStyle/>
        <a:p>
          <a:endParaRPr lang="en-US"/>
        </a:p>
      </dgm:t>
    </dgm:pt>
    <dgm:pt modelId="{91138269-6333-4614-982D-A7BDD1A005A3}">
      <dgm:prSet phldrT="[Text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1800" dirty="0" err="1" smtClean="0">
              <a:latin typeface="Bernard MT Condensed" pitchFamily="18" charset="0"/>
            </a:rPr>
            <a:t>Prinsip</a:t>
          </a:r>
          <a:r>
            <a:rPr lang="en-US" sz="1800" dirty="0" smtClean="0">
              <a:latin typeface="Bernard MT Condensed" pitchFamily="18" charset="0"/>
            </a:rPr>
            <a:t> </a:t>
          </a:r>
          <a:r>
            <a:rPr lang="en-US" sz="1800" dirty="0" err="1" smtClean="0">
              <a:latin typeface="Bernard MT Condensed" pitchFamily="18" charset="0"/>
            </a:rPr>
            <a:t>Dasar</a:t>
          </a:r>
          <a:r>
            <a:rPr lang="en-US" sz="1800" dirty="0" smtClean="0">
              <a:latin typeface="Bernard MT Condensed" pitchFamily="18" charset="0"/>
            </a:rPr>
            <a:t> </a:t>
          </a:r>
          <a:r>
            <a:rPr lang="en-US" sz="1800" dirty="0" err="1" smtClean="0">
              <a:latin typeface="Bernard MT Condensed" pitchFamily="18" charset="0"/>
            </a:rPr>
            <a:t>Mesin</a:t>
          </a:r>
          <a:r>
            <a:rPr lang="en-US" sz="1800" dirty="0" smtClean="0">
              <a:latin typeface="Bernard MT Condensed" pitchFamily="18" charset="0"/>
            </a:rPr>
            <a:t> </a:t>
          </a:r>
          <a:r>
            <a:rPr lang="en-US" sz="1800" dirty="0" err="1" smtClean="0">
              <a:latin typeface="Bernard MT Condensed" pitchFamily="18" charset="0"/>
            </a:rPr>
            <a:t>Bubut</a:t>
          </a:r>
          <a:endParaRPr lang="en-US" sz="1800" dirty="0">
            <a:latin typeface="Bernard MT Condensed" pitchFamily="18" charset="0"/>
          </a:endParaRPr>
        </a:p>
      </dgm:t>
    </dgm:pt>
    <dgm:pt modelId="{C7FD69C5-60CC-486E-9704-6CFFD25D1C04}" type="parTrans" cxnId="{5D734776-06CA-4D59-9870-38F94CA1FD6C}">
      <dgm:prSet/>
      <dgm:spPr/>
      <dgm:t>
        <a:bodyPr/>
        <a:lstStyle/>
        <a:p>
          <a:endParaRPr lang="en-US"/>
        </a:p>
      </dgm:t>
    </dgm:pt>
    <dgm:pt modelId="{0B50204A-44CD-4D78-AC11-9581EAB95171}" type="sibTrans" cxnId="{5D734776-06CA-4D59-9870-38F94CA1FD6C}">
      <dgm:prSet/>
      <dgm:spPr/>
      <dgm:t>
        <a:bodyPr/>
        <a:lstStyle/>
        <a:p>
          <a:endParaRPr lang="en-US">
            <a:latin typeface="Bernard MT Condensed" pitchFamily="18" charset="0"/>
          </a:endParaRPr>
        </a:p>
      </dgm:t>
    </dgm:pt>
    <dgm:pt modelId="{CD7D49FA-1F30-4CB1-BB85-E3DE4D1FF0C6}">
      <dgm:prSet phldrT="[Text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1800" dirty="0" err="1" smtClean="0">
              <a:latin typeface="Bernard MT Condensed" pitchFamily="18" charset="0"/>
            </a:rPr>
            <a:t>Mesin</a:t>
          </a:r>
          <a:r>
            <a:rPr lang="en-US" sz="1800" dirty="0" smtClean="0">
              <a:latin typeface="Bernard MT Condensed" pitchFamily="18" charset="0"/>
            </a:rPr>
            <a:t> </a:t>
          </a:r>
          <a:r>
            <a:rPr lang="en-US" sz="1800" dirty="0" err="1" smtClean="0">
              <a:latin typeface="Bernard MT Condensed" pitchFamily="18" charset="0"/>
            </a:rPr>
            <a:t>Bubut</a:t>
          </a:r>
          <a:r>
            <a:rPr lang="en-US" sz="1800" dirty="0" smtClean="0">
              <a:latin typeface="Bernard MT Condensed" pitchFamily="18" charset="0"/>
            </a:rPr>
            <a:t> Modern</a:t>
          </a:r>
          <a:endParaRPr lang="en-US" sz="1800" dirty="0">
            <a:latin typeface="Bernard MT Condensed" pitchFamily="18" charset="0"/>
          </a:endParaRPr>
        </a:p>
      </dgm:t>
    </dgm:pt>
    <dgm:pt modelId="{24196D5B-DDB0-4E4B-8C4F-FEBF9B3BCC7C}" type="parTrans" cxnId="{A908E247-B48E-40FD-874F-984A2103FB56}">
      <dgm:prSet/>
      <dgm:spPr/>
      <dgm:t>
        <a:bodyPr/>
        <a:lstStyle/>
        <a:p>
          <a:endParaRPr lang="en-US"/>
        </a:p>
      </dgm:t>
    </dgm:pt>
    <dgm:pt modelId="{9786BBEC-8CFF-4CA4-B685-748C1B67C31C}" type="sibTrans" cxnId="{A908E247-B48E-40FD-874F-984A2103FB56}">
      <dgm:prSet/>
      <dgm:spPr/>
      <dgm:t>
        <a:bodyPr/>
        <a:lstStyle/>
        <a:p>
          <a:endParaRPr lang="en-US">
            <a:latin typeface="Bernard MT Condensed" pitchFamily="18" charset="0"/>
          </a:endParaRPr>
        </a:p>
      </dgm:t>
    </dgm:pt>
    <dgm:pt modelId="{BEA0689D-ACEF-4545-B928-3B3694B79A0B}">
      <dgm:prSet phldrT="[Text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1800" dirty="0" err="1" smtClean="0">
              <a:latin typeface="Bernard MT Condensed" pitchFamily="18" charset="0"/>
            </a:rPr>
            <a:t>Sejarah</a:t>
          </a:r>
          <a:r>
            <a:rPr lang="en-US" sz="1800" dirty="0" smtClean="0">
              <a:latin typeface="Bernard MT Condensed" pitchFamily="18" charset="0"/>
            </a:rPr>
            <a:t> </a:t>
          </a:r>
          <a:r>
            <a:rPr lang="en-US" sz="1800" dirty="0" err="1" smtClean="0">
              <a:latin typeface="Bernard MT Condensed" pitchFamily="18" charset="0"/>
            </a:rPr>
            <a:t>Mesin</a:t>
          </a:r>
          <a:r>
            <a:rPr lang="en-US" sz="1800" dirty="0" smtClean="0">
              <a:latin typeface="Bernard MT Condensed" pitchFamily="18" charset="0"/>
            </a:rPr>
            <a:t> </a:t>
          </a:r>
          <a:r>
            <a:rPr lang="en-US" sz="1800" dirty="0" err="1" smtClean="0">
              <a:latin typeface="Bernard MT Condensed" pitchFamily="18" charset="0"/>
            </a:rPr>
            <a:t>Bubut</a:t>
          </a:r>
          <a:endParaRPr lang="en-US" sz="1800" dirty="0">
            <a:latin typeface="Bernard MT Condensed" pitchFamily="18" charset="0"/>
          </a:endParaRPr>
        </a:p>
      </dgm:t>
    </dgm:pt>
    <dgm:pt modelId="{B2710CDA-EE91-4A04-8698-F0A5018AF13D}" type="parTrans" cxnId="{D8D7BE65-1E51-4CDD-9D46-1107EAB7A585}">
      <dgm:prSet/>
      <dgm:spPr/>
      <dgm:t>
        <a:bodyPr/>
        <a:lstStyle/>
        <a:p>
          <a:endParaRPr lang="en-US"/>
        </a:p>
      </dgm:t>
    </dgm:pt>
    <dgm:pt modelId="{9ED9F332-3589-46BC-AAD2-C6DB94DCA9F0}" type="sibTrans" cxnId="{D8D7BE65-1E51-4CDD-9D46-1107EAB7A585}">
      <dgm:prSet/>
      <dgm:spPr/>
      <dgm:t>
        <a:bodyPr/>
        <a:lstStyle/>
        <a:p>
          <a:endParaRPr lang="en-US">
            <a:latin typeface="Bernard MT Condensed" pitchFamily="18" charset="0"/>
          </a:endParaRPr>
        </a:p>
      </dgm:t>
    </dgm:pt>
    <dgm:pt modelId="{816FD7E4-0E0A-452F-A041-08870AFF93A8}">
      <dgm:prSet phldrT="[Text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000" dirty="0" smtClean="0">
              <a:latin typeface="Bernard MT Condensed" pitchFamily="18" charset="0"/>
            </a:rPr>
            <a:t>Norma </a:t>
          </a:r>
          <a:r>
            <a:rPr lang="en-US" sz="2000" dirty="0" err="1" smtClean="0">
              <a:latin typeface="Bernard MT Condensed" pitchFamily="18" charset="0"/>
            </a:rPr>
            <a:t>Keselamatan</a:t>
          </a:r>
          <a:r>
            <a:rPr lang="en-US" sz="2000" dirty="0" smtClean="0">
              <a:latin typeface="Bernard MT Condensed" pitchFamily="18" charset="0"/>
            </a:rPr>
            <a:t> </a:t>
          </a:r>
          <a:r>
            <a:rPr lang="en-US" sz="2000" dirty="0" err="1" smtClean="0">
              <a:latin typeface="Bernard MT Condensed" pitchFamily="18" charset="0"/>
            </a:rPr>
            <a:t>Kerja</a:t>
          </a:r>
          <a:endParaRPr lang="en-US" sz="2000" dirty="0">
            <a:latin typeface="Bernard MT Condensed" pitchFamily="18" charset="0"/>
          </a:endParaRPr>
        </a:p>
      </dgm:t>
    </dgm:pt>
    <dgm:pt modelId="{A81F4E9E-117B-40B2-8A03-611CC65C877C}" type="parTrans" cxnId="{723BD849-709D-4187-8573-EEB28C78C477}">
      <dgm:prSet/>
      <dgm:spPr/>
      <dgm:t>
        <a:bodyPr/>
        <a:lstStyle/>
        <a:p>
          <a:endParaRPr lang="en-US"/>
        </a:p>
      </dgm:t>
    </dgm:pt>
    <dgm:pt modelId="{6FA38211-6FD0-426A-91FE-1517A1538723}" type="sibTrans" cxnId="{723BD849-709D-4187-8573-EEB28C78C477}">
      <dgm:prSet/>
      <dgm:spPr/>
      <dgm:t>
        <a:bodyPr/>
        <a:lstStyle/>
        <a:p>
          <a:endParaRPr lang="en-US">
            <a:latin typeface="Bernard MT Condensed" pitchFamily="18" charset="0"/>
          </a:endParaRPr>
        </a:p>
      </dgm:t>
    </dgm:pt>
    <dgm:pt modelId="{2A1AF969-964B-4BA1-A2AB-E6E827837BDC}">
      <dgm:prSet phldrT="[Text]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err="1" smtClean="0">
              <a:latin typeface="Bernard MT Condensed" pitchFamily="18" charset="0"/>
            </a:rPr>
            <a:t>Alat</a:t>
          </a:r>
          <a:r>
            <a:rPr lang="en-US" dirty="0" smtClean="0">
              <a:latin typeface="Bernard MT Condensed" pitchFamily="18" charset="0"/>
            </a:rPr>
            <a:t> </a:t>
          </a:r>
          <a:r>
            <a:rPr lang="en-US" dirty="0" err="1" smtClean="0">
              <a:latin typeface="Bernard MT Condensed" pitchFamily="18" charset="0"/>
            </a:rPr>
            <a:t>Potong</a:t>
          </a:r>
          <a:r>
            <a:rPr lang="en-US" dirty="0" smtClean="0">
              <a:latin typeface="Bernard MT Condensed" pitchFamily="18" charset="0"/>
            </a:rPr>
            <a:t> di </a:t>
          </a:r>
          <a:r>
            <a:rPr lang="en-US" dirty="0" err="1" smtClean="0">
              <a:latin typeface="Bernard MT Condensed" pitchFamily="18" charset="0"/>
            </a:rPr>
            <a:t>Mesin</a:t>
          </a:r>
          <a:r>
            <a:rPr lang="en-US" dirty="0" smtClean="0">
              <a:latin typeface="Bernard MT Condensed" pitchFamily="18" charset="0"/>
            </a:rPr>
            <a:t> </a:t>
          </a:r>
          <a:r>
            <a:rPr lang="en-US" dirty="0" err="1" smtClean="0">
              <a:latin typeface="Bernard MT Condensed" pitchFamily="18" charset="0"/>
            </a:rPr>
            <a:t>Bubut</a:t>
          </a:r>
          <a:endParaRPr lang="en-US" dirty="0">
            <a:latin typeface="Bernard MT Condensed" pitchFamily="18" charset="0"/>
          </a:endParaRPr>
        </a:p>
      </dgm:t>
    </dgm:pt>
    <dgm:pt modelId="{1FA20294-F006-45FB-AE7B-3A70C7849835}" type="parTrans" cxnId="{47D87B3D-2BDE-4844-A82F-1387129806C9}">
      <dgm:prSet/>
      <dgm:spPr/>
      <dgm:t>
        <a:bodyPr/>
        <a:lstStyle/>
        <a:p>
          <a:endParaRPr lang="en-US"/>
        </a:p>
      </dgm:t>
    </dgm:pt>
    <dgm:pt modelId="{C1845920-1D5A-4B9C-98DD-EF1DF55F6B3E}" type="sibTrans" cxnId="{47D87B3D-2BDE-4844-A82F-1387129806C9}">
      <dgm:prSet/>
      <dgm:spPr/>
      <dgm:t>
        <a:bodyPr/>
        <a:lstStyle/>
        <a:p>
          <a:endParaRPr lang="en-US">
            <a:latin typeface="Bernard MT Condensed" pitchFamily="18" charset="0"/>
          </a:endParaRPr>
        </a:p>
      </dgm:t>
    </dgm:pt>
    <dgm:pt modelId="{6B946A99-ADA5-467A-8CCF-5C7E58A4BB47}">
      <dgm:prSet phldrT="[Text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1800" dirty="0" err="1" smtClean="0">
              <a:latin typeface="Bernard MT Condensed" pitchFamily="18" charset="0"/>
            </a:rPr>
            <a:t>Alat</a:t>
          </a:r>
          <a:r>
            <a:rPr lang="en-US" sz="1800" dirty="0" smtClean="0">
              <a:latin typeface="Bernard MT Condensed" pitchFamily="18" charset="0"/>
            </a:rPr>
            <a:t> </a:t>
          </a:r>
          <a:r>
            <a:rPr lang="en-US" sz="1800" dirty="0" err="1" smtClean="0">
              <a:latin typeface="Bernard MT Condensed" pitchFamily="18" charset="0"/>
            </a:rPr>
            <a:t>Cekam</a:t>
          </a:r>
          <a:r>
            <a:rPr lang="en-US" sz="1800" dirty="0" smtClean="0">
              <a:latin typeface="Bernard MT Condensed" pitchFamily="18" charset="0"/>
            </a:rPr>
            <a:t> di </a:t>
          </a:r>
          <a:r>
            <a:rPr lang="en-US" sz="1800" dirty="0" err="1" smtClean="0">
              <a:latin typeface="Bernard MT Condensed" pitchFamily="18" charset="0"/>
            </a:rPr>
            <a:t>Mesin</a:t>
          </a:r>
          <a:r>
            <a:rPr lang="en-US" sz="1800" dirty="0" smtClean="0">
              <a:latin typeface="Bernard MT Condensed" pitchFamily="18" charset="0"/>
            </a:rPr>
            <a:t> </a:t>
          </a:r>
          <a:r>
            <a:rPr lang="en-US" sz="1800" dirty="0" err="1" smtClean="0">
              <a:latin typeface="Bernard MT Condensed" pitchFamily="18" charset="0"/>
            </a:rPr>
            <a:t>Bubut</a:t>
          </a:r>
          <a:endParaRPr lang="en-US" sz="1800" dirty="0">
            <a:latin typeface="Bernard MT Condensed" pitchFamily="18" charset="0"/>
          </a:endParaRPr>
        </a:p>
      </dgm:t>
    </dgm:pt>
    <dgm:pt modelId="{DA07AD79-7919-4D8C-B7F7-857A5915ACF8}" type="parTrans" cxnId="{8EE53565-7E88-42D7-A7C4-F203DD1BE8D4}">
      <dgm:prSet/>
      <dgm:spPr/>
      <dgm:t>
        <a:bodyPr/>
        <a:lstStyle/>
        <a:p>
          <a:endParaRPr lang="en-US"/>
        </a:p>
      </dgm:t>
    </dgm:pt>
    <dgm:pt modelId="{23CA2B1A-6F22-42E9-899C-620598611183}" type="sibTrans" cxnId="{8EE53565-7E88-42D7-A7C4-F203DD1BE8D4}">
      <dgm:prSet/>
      <dgm:spPr/>
      <dgm:t>
        <a:bodyPr/>
        <a:lstStyle/>
        <a:p>
          <a:endParaRPr lang="en-US">
            <a:latin typeface="Bernard MT Condensed" pitchFamily="18" charset="0"/>
          </a:endParaRPr>
        </a:p>
      </dgm:t>
    </dgm:pt>
    <dgm:pt modelId="{A026464B-F718-4D02-8AEB-2434C7CFB398}" type="pres">
      <dgm:prSet presAssocID="{848A772E-64BD-473A-AAE1-1FD69285C5E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830E820-81D1-47D5-9D34-001592ED5CAA}" type="pres">
      <dgm:prSet presAssocID="{16796BE6-C590-4D88-A19B-70816F96589B}" presName="centerShape" presStyleLbl="node0" presStyleIdx="0" presStyleCnt="1"/>
      <dgm:spPr/>
      <dgm:t>
        <a:bodyPr/>
        <a:lstStyle/>
        <a:p>
          <a:endParaRPr lang="en-US"/>
        </a:p>
      </dgm:t>
    </dgm:pt>
    <dgm:pt modelId="{7AAAABBF-BA42-4965-9B8E-35D6AB767B7A}" type="pres">
      <dgm:prSet presAssocID="{91138269-6333-4614-982D-A7BDD1A005A3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45F2D81-85F7-4D32-928E-AADAB051757F}" type="pres">
      <dgm:prSet presAssocID="{91138269-6333-4614-982D-A7BDD1A005A3}" presName="dummy" presStyleCnt="0"/>
      <dgm:spPr/>
    </dgm:pt>
    <dgm:pt modelId="{7F14810F-F791-4F25-9D39-94914C43D87A}" type="pres">
      <dgm:prSet presAssocID="{0B50204A-44CD-4D78-AC11-9581EAB95171}" presName="sibTrans" presStyleLbl="sibTrans2D1" presStyleIdx="0" presStyleCnt="6"/>
      <dgm:spPr/>
      <dgm:t>
        <a:bodyPr/>
        <a:lstStyle/>
        <a:p>
          <a:endParaRPr lang="en-US"/>
        </a:p>
      </dgm:t>
    </dgm:pt>
    <dgm:pt modelId="{72730C1D-309D-4A69-A541-4CEA16663751}" type="pres">
      <dgm:prSet presAssocID="{CD7D49FA-1F30-4CB1-BB85-E3DE4D1FF0C6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96A0A0-18E5-4AAE-A707-F7B5528FDA29}" type="pres">
      <dgm:prSet presAssocID="{CD7D49FA-1F30-4CB1-BB85-E3DE4D1FF0C6}" presName="dummy" presStyleCnt="0"/>
      <dgm:spPr/>
    </dgm:pt>
    <dgm:pt modelId="{41DC85B2-A497-4E1B-9BFA-BF9F3DCCAAF7}" type="pres">
      <dgm:prSet presAssocID="{9786BBEC-8CFF-4CA4-B685-748C1B67C31C}" presName="sibTrans" presStyleLbl="sibTrans2D1" presStyleIdx="1" presStyleCnt="6"/>
      <dgm:spPr/>
      <dgm:t>
        <a:bodyPr/>
        <a:lstStyle/>
        <a:p>
          <a:endParaRPr lang="en-US"/>
        </a:p>
      </dgm:t>
    </dgm:pt>
    <dgm:pt modelId="{75ECED6B-FC79-4422-BFB1-402E44789D30}" type="pres">
      <dgm:prSet presAssocID="{BEA0689D-ACEF-4545-B928-3B3694B79A0B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7E93CB-4E93-4C6F-B69E-65D6F9CC7084}" type="pres">
      <dgm:prSet presAssocID="{BEA0689D-ACEF-4545-B928-3B3694B79A0B}" presName="dummy" presStyleCnt="0"/>
      <dgm:spPr/>
    </dgm:pt>
    <dgm:pt modelId="{2F714FDA-17DD-4FBD-B0F5-35085A82F46A}" type="pres">
      <dgm:prSet presAssocID="{9ED9F332-3589-46BC-AAD2-C6DB94DCA9F0}" presName="sibTrans" presStyleLbl="sibTrans2D1" presStyleIdx="2" presStyleCnt="6"/>
      <dgm:spPr/>
      <dgm:t>
        <a:bodyPr/>
        <a:lstStyle/>
        <a:p>
          <a:endParaRPr lang="en-US"/>
        </a:p>
      </dgm:t>
    </dgm:pt>
    <dgm:pt modelId="{5C41989D-DB07-4271-A8E5-A1CB1342EE55}" type="pres">
      <dgm:prSet presAssocID="{816FD7E4-0E0A-452F-A041-08870AFF93A8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EF58AE-FAE8-4DFC-9898-6BE68AA10AA7}" type="pres">
      <dgm:prSet presAssocID="{816FD7E4-0E0A-452F-A041-08870AFF93A8}" presName="dummy" presStyleCnt="0"/>
      <dgm:spPr/>
    </dgm:pt>
    <dgm:pt modelId="{BF5CABA7-F0BF-4AE8-9CF8-EF9EC8526430}" type="pres">
      <dgm:prSet presAssocID="{6FA38211-6FD0-426A-91FE-1517A1538723}" presName="sibTrans" presStyleLbl="sibTrans2D1" presStyleIdx="3" presStyleCnt="6"/>
      <dgm:spPr/>
      <dgm:t>
        <a:bodyPr/>
        <a:lstStyle/>
        <a:p>
          <a:endParaRPr lang="en-US"/>
        </a:p>
      </dgm:t>
    </dgm:pt>
    <dgm:pt modelId="{8630199B-982E-49B2-98E6-11B4CA1DEBD5}" type="pres">
      <dgm:prSet presAssocID="{2A1AF969-964B-4BA1-A2AB-E6E827837BDC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219B0D-38B1-4A93-8184-0EAE9298AEB3}" type="pres">
      <dgm:prSet presAssocID="{2A1AF969-964B-4BA1-A2AB-E6E827837BDC}" presName="dummy" presStyleCnt="0"/>
      <dgm:spPr/>
    </dgm:pt>
    <dgm:pt modelId="{F9A05486-F37A-4470-BD70-94622020753A}" type="pres">
      <dgm:prSet presAssocID="{C1845920-1D5A-4B9C-98DD-EF1DF55F6B3E}" presName="sibTrans" presStyleLbl="sibTrans2D1" presStyleIdx="4" presStyleCnt="6"/>
      <dgm:spPr/>
      <dgm:t>
        <a:bodyPr/>
        <a:lstStyle/>
        <a:p>
          <a:endParaRPr lang="en-US"/>
        </a:p>
      </dgm:t>
    </dgm:pt>
    <dgm:pt modelId="{05A3D751-0BC3-4E76-B8F4-E134D48176CE}" type="pres">
      <dgm:prSet presAssocID="{6B946A99-ADA5-467A-8CCF-5C7E58A4BB47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9AD1E2-A994-4469-9B0D-CE0E31E42F46}" type="pres">
      <dgm:prSet presAssocID="{6B946A99-ADA5-467A-8CCF-5C7E58A4BB47}" presName="dummy" presStyleCnt="0"/>
      <dgm:spPr/>
    </dgm:pt>
    <dgm:pt modelId="{0E1DFD8D-459A-4F9E-AF86-6407E1736DBA}" type="pres">
      <dgm:prSet presAssocID="{23CA2B1A-6F22-42E9-899C-620598611183}" presName="sibTrans" presStyleLbl="sibTrans2D1" presStyleIdx="5" presStyleCnt="6"/>
      <dgm:spPr/>
      <dgm:t>
        <a:bodyPr/>
        <a:lstStyle/>
        <a:p>
          <a:endParaRPr lang="en-US"/>
        </a:p>
      </dgm:t>
    </dgm:pt>
  </dgm:ptLst>
  <dgm:cxnLst>
    <dgm:cxn modelId="{47B884B7-E89E-4A9F-B87D-C799A4580407}" type="presOf" srcId="{2A1AF969-964B-4BA1-A2AB-E6E827837BDC}" destId="{8630199B-982E-49B2-98E6-11B4CA1DEBD5}" srcOrd="0" destOrd="0" presId="urn:microsoft.com/office/officeart/2005/8/layout/radial6"/>
    <dgm:cxn modelId="{8AF01EA5-C928-4C89-AF7E-A3133BE0B396}" type="presOf" srcId="{0B50204A-44CD-4D78-AC11-9581EAB95171}" destId="{7F14810F-F791-4F25-9D39-94914C43D87A}" srcOrd="0" destOrd="0" presId="urn:microsoft.com/office/officeart/2005/8/layout/radial6"/>
    <dgm:cxn modelId="{66FE6EC9-81DB-445F-827B-5C563D32D7AA}" type="presOf" srcId="{91138269-6333-4614-982D-A7BDD1A005A3}" destId="{7AAAABBF-BA42-4965-9B8E-35D6AB767B7A}" srcOrd="0" destOrd="0" presId="urn:microsoft.com/office/officeart/2005/8/layout/radial6"/>
    <dgm:cxn modelId="{8C943325-5A77-470D-BF63-D5C9970A3B7D}" type="presOf" srcId="{9ED9F332-3589-46BC-AAD2-C6DB94DCA9F0}" destId="{2F714FDA-17DD-4FBD-B0F5-35085A82F46A}" srcOrd="0" destOrd="0" presId="urn:microsoft.com/office/officeart/2005/8/layout/radial6"/>
    <dgm:cxn modelId="{44034AB1-FC18-42CD-8557-7A31F5CC2F78}" type="presOf" srcId="{9786BBEC-8CFF-4CA4-B685-748C1B67C31C}" destId="{41DC85B2-A497-4E1B-9BFA-BF9F3DCCAAF7}" srcOrd="0" destOrd="0" presId="urn:microsoft.com/office/officeart/2005/8/layout/radial6"/>
    <dgm:cxn modelId="{D8D7BE65-1E51-4CDD-9D46-1107EAB7A585}" srcId="{16796BE6-C590-4D88-A19B-70816F96589B}" destId="{BEA0689D-ACEF-4545-B928-3B3694B79A0B}" srcOrd="2" destOrd="0" parTransId="{B2710CDA-EE91-4A04-8698-F0A5018AF13D}" sibTransId="{9ED9F332-3589-46BC-AAD2-C6DB94DCA9F0}"/>
    <dgm:cxn modelId="{BD7E837E-CFB7-4254-BDAD-268F4187FC99}" type="presOf" srcId="{848A772E-64BD-473A-AAE1-1FD69285C5E8}" destId="{A026464B-F718-4D02-8AEB-2434C7CFB398}" srcOrd="0" destOrd="0" presId="urn:microsoft.com/office/officeart/2005/8/layout/radial6"/>
    <dgm:cxn modelId="{372A997B-D077-4D83-921C-DD3AE9D91E27}" type="presOf" srcId="{816FD7E4-0E0A-452F-A041-08870AFF93A8}" destId="{5C41989D-DB07-4271-A8E5-A1CB1342EE55}" srcOrd="0" destOrd="0" presId="urn:microsoft.com/office/officeart/2005/8/layout/radial6"/>
    <dgm:cxn modelId="{A908E247-B48E-40FD-874F-984A2103FB56}" srcId="{16796BE6-C590-4D88-A19B-70816F96589B}" destId="{CD7D49FA-1F30-4CB1-BB85-E3DE4D1FF0C6}" srcOrd="1" destOrd="0" parTransId="{24196D5B-DDB0-4E4B-8C4F-FEBF9B3BCC7C}" sibTransId="{9786BBEC-8CFF-4CA4-B685-748C1B67C31C}"/>
    <dgm:cxn modelId="{2E4DE771-7C76-4228-8232-2A398B152D50}" type="presOf" srcId="{C1845920-1D5A-4B9C-98DD-EF1DF55F6B3E}" destId="{F9A05486-F37A-4470-BD70-94622020753A}" srcOrd="0" destOrd="0" presId="urn:microsoft.com/office/officeart/2005/8/layout/radial6"/>
    <dgm:cxn modelId="{55B4956B-798D-4C67-9065-2E9C0A9319B4}" type="presOf" srcId="{16796BE6-C590-4D88-A19B-70816F96589B}" destId="{F830E820-81D1-47D5-9D34-001592ED5CAA}" srcOrd="0" destOrd="0" presId="urn:microsoft.com/office/officeart/2005/8/layout/radial6"/>
    <dgm:cxn modelId="{8B13E12F-E262-42CC-98D6-12392BC4E1C8}" type="presOf" srcId="{CD7D49FA-1F30-4CB1-BB85-E3DE4D1FF0C6}" destId="{72730C1D-309D-4A69-A541-4CEA16663751}" srcOrd="0" destOrd="0" presId="urn:microsoft.com/office/officeart/2005/8/layout/radial6"/>
    <dgm:cxn modelId="{47D87B3D-2BDE-4844-A82F-1387129806C9}" srcId="{16796BE6-C590-4D88-A19B-70816F96589B}" destId="{2A1AF969-964B-4BA1-A2AB-E6E827837BDC}" srcOrd="4" destOrd="0" parTransId="{1FA20294-F006-45FB-AE7B-3A70C7849835}" sibTransId="{C1845920-1D5A-4B9C-98DD-EF1DF55F6B3E}"/>
    <dgm:cxn modelId="{7AF95865-DA3A-4144-AF79-13CFFFBA6AA8}" srcId="{848A772E-64BD-473A-AAE1-1FD69285C5E8}" destId="{16796BE6-C590-4D88-A19B-70816F96589B}" srcOrd="0" destOrd="0" parTransId="{80709022-3777-4BAA-BE0A-68745784205C}" sibTransId="{BC6B7972-9E18-4100-A944-0A3FBD758329}"/>
    <dgm:cxn modelId="{FCDEE6C8-CEE4-48B4-98A3-A134624A4F09}" type="presOf" srcId="{6B946A99-ADA5-467A-8CCF-5C7E58A4BB47}" destId="{05A3D751-0BC3-4E76-B8F4-E134D48176CE}" srcOrd="0" destOrd="0" presId="urn:microsoft.com/office/officeart/2005/8/layout/radial6"/>
    <dgm:cxn modelId="{89D7B2EC-4E3B-4801-AF30-852C51420CC1}" type="presOf" srcId="{BEA0689D-ACEF-4545-B928-3B3694B79A0B}" destId="{75ECED6B-FC79-4422-BFB1-402E44789D30}" srcOrd="0" destOrd="0" presId="urn:microsoft.com/office/officeart/2005/8/layout/radial6"/>
    <dgm:cxn modelId="{8EE53565-7E88-42D7-A7C4-F203DD1BE8D4}" srcId="{16796BE6-C590-4D88-A19B-70816F96589B}" destId="{6B946A99-ADA5-467A-8CCF-5C7E58A4BB47}" srcOrd="5" destOrd="0" parTransId="{DA07AD79-7919-4D8C-B7F7-857A5915ACF8}" sibTransId="{23CA2B1A-6F22-42E9-899C-620598611183}"/>
    <dgm:cxn modelId="{54414921-1A3C-4255-B1D2-5D442D956605}" type="presOf" srcId="{23CA2B1A-6F22-42E9-899C-620598611183}" destId="{0E1DFD8D-459A-4F9E-AF86-6407E1736DBA}" srcOrd="0" destOrd="0" presId="urn:microsoft.com/office/officeart/2005/8/layout/radial6"/>
    <dgm:cxn modelId="{5D734776-06CA-4D59-9870-38F94CA1FD6C}" srcId="{16796BE6-C590-4D88-A19B-70816F96589B}" destId="{91138269-6333-4614-982D-A7BDD1A005A3}" srcOrd="0" destOrd="0" parTransId="{C7FD69C5-60CC-486E-9704-6CFFD25D1C04}" sibTransId="{0B50204A-44CD-4D78-AC11-9581EAB95171}"/>
    <dgm:cxn modelId="{8D986093-4C78-4FE0-B2E7-C70658A6BEBB}" type="presOf" srcId="{6FA38211-6FD0-426A-91FE-1517A1538723}" destId="{BF5CABA7-F0BF-4AE8-9CF8-EF9EC8526430}" srcOrd="0" destOrd="0" presId="urn:microsoft.com/office/officeart/2005/8/layout/radial6"/>
    <dgm:cxn modelId="{723BD849-709D-4187-8573-EEB28C78C477}" srcId="{16796BE6-C590-4D88-A19B-70816F96589B}" destId="{816FD7E4-0E0A-452F-A041-08870AFF93A8}" srcOrd="3" destOrd="0" parTransId="{A81F4E9E-117B-40B2-8A03-611CC65C877C}" sibTransId="{6FA38211-6FD0-426A-91FE-1517A1538723}"/>
    <dgm:cxn modelId="{5454BC61-460F-423E-9958-956193F2BD8C}" type="presParOf" srcId="{A026464B-F718-4D02-8AEB-2434C7CFB398}" destId="{F830E820-81D1-47D5-9D34-001592ED5CAA}" srcOrd="0" destOrd="0" presId="urn:microsoft.com/office/officeart/2005/8/layout/radial6"/>
    <dgm:cxn modelId="{3A1CB920-FBAD-4034-8CBB-CEE846D27595}" type="presParOf" srcId="{A026464B-F718-4D02-8AEB-2434C7CFB398}" destId="{7AAAABBF-BA42-4965-9B8E-35D6AB767B7A}" srcOrd="1" destOrd="0" presId="urn:microsoft.com/office/officeart/2005/8/layout/radial6"/>
    <dgm:cxn modelId="{C075F11D-77E4-4570-9AAB-49FAB2440081}" type="presParOf" srcId="{A026464B-F718-4D02-8AEB-2434C7CFB398}" destId="{A45F2D81-85F7-4D32-928E-AADAB051757F}" srcOrd="2" destOrd="0" presId="urn:microsoft.com/office/officeart/2005/8/layout/radial6"/>
    <dgm:cxn modelId="{A5B5EC61-4607-4CE6-9115-2A8185A52602}" type="presParOf" srcId="{A026464B-F718-4D02-8AEB-2434C7CFB398}" destId="{7F14810F-F791-4F25-9D39-94914C43D87A}" srcOrd="3" destOrd="0" presId="urn:microsoft.com/office/officeart/2005/8/layout/radial6"/>
    <dgm:cxn modelId="{B19B5C69-3803-4158-A99A-017D323EBCBE}" type="presParOf" srcId="{A026464B-F718-4D02-8AEB-2434C7CFB398}" destId="{72730C1D-309D-4A69-A541-4CEA16663751}" srcOrd="4" destOrd="0" presId="urn:microsoft.com/office/officeart/2005/8/layout/radial6"/>
    <dgm:cxn modelId="{8165C8A7-ABB4-41C8-AA94-E234DB78A26A}" type="presParOf" srcId="{A026464B-F718-4D02-8AEB-2434C7CFB398}" destId="{5F96A0A0-18E5-4AAE-A707-F7B5528FDA29}" srcOrd="5" destOrd="0" presId="urn:microsoft.com/office/officeart/2005/8/layout/radial6"/>
    <dgm:cxn modelId="{588FC4D3-C2D7-436E-9F30-41A26616FD00}" type="presParOf" srcId="{A026464B-F718-4D02-8AEB-2434C7CFB398}" destId="{41DC85B2-A497-4E1B-9BFA-BF9F3DCCAAF7}" srcOrd="6" destOrd="0" presId="urn:microsoft.com/office/officeart/2005/8/layout/radial6"/>
    <dgm:cxn modelId="{DC2B8144-9665-4A7E-9CA6-46B9DAC17F70}" type="presParOf" srcId="{A026464B-F718-4D02-8AEB-2434C7CFB398}" destId="{75ECED6B-FC79-4422-BFB1-402E44789D30}" srcOrd="7" destOrd="0" presId="urn:microsoft.com/office/officeart/2005/8/layout/radial6"/>
    <dgm:cxn modelId="{A9BCE34F-7580-4F56-A836-43C9BD5740B6}" type="presParOf" srcId="{A026464B-F718-4D02-8AEB-2434C7CFB398}" destId="{707E93CB-4E93-4C6F-B69E-65D6F9CC7084}" srcOrd="8" destOrd="0" presId="urn:microsoft.com/office/officeart/2005/8/layout/radial6"/>
    <dgm:cxn modelId="{C6944E71-3F10-4665-86A5-03971D56621B}" type="presParOf" srcId="{A026464B-F718-4D02-8AEB-2434C7CFB398}" destId="{2F714FDA-17DD-4FBD-B0F5-35085A82F46A}" srcOrd="9" destOrd="0" presId="urn:microsoft.com/office/officeart/2005/8/layout/radial6"/>
    <dgm:cxn modelId="{29C634CD-ADAB-4C52-BAC7-F85BD05AA54F}" type="presParOf" srcId="{A026464B-F718-4D02-8AEB-2434C7CFB398}" destId="{5C41989D-DB07-4271-A8E5-A1CB1342EE55}" srcOrd="10" destOrd="0" presId="urn:microsoft.com/office/officeart/2005/8/layout/radial6"/>
    <dgm:cxn modelId="{77949C35-3C7E-40C2-8426-EC1A9162EFD7}" type="presParOf" srcId="{A026464B-F718-4D02-8AEB-2434C7CFB398}" destId="{14EF58AE-FAE8-4DFC-9898-6BE68AA10AA7}" srcOrd="11" destOrd="0" presId="urn:microsoft.com/office/officeart/2005/8/layout/radial6"/>
    <dgm:cxn modelId="{8209D7EC-A712-43BF-95EF-158AFBFEFA71}" type="presParOf" srcId="{A026464B-F718-4D02-8AEB-2434C7CFB398}" destId="{BF5CABA7-F0BF-4AE8-9CF8-EF9EC8526430}" srcOrd="12" destOrd="0" presId="urn:microsoft.com/office/officeart/2005/8/layout/radial6"/>
    <dgm:cxn modelId="{860D9352-3970-4684-A9B1-36716830B85A}" type="presParOf" srcId="{A026464B-F718-4D02-8AEB-2434C7CFB398}" destId="{8630199B-982E-49B2-98E6-11B4CA1DEBD5}" srcOrd="13" destOrd="0" presId="urn:microsoft.com/office/officeart/2005/8/layout/radial6"/>
    <dgm:cxn modelId="{CE10F793-F467-48B2-9FE4-DD41DEB716CA}" type="presParOf" srcId="{A026464B-F718-4D02-8AEB-2434C7CFB398}" destId="{69219B0D-38B1-4A93-8184-0EAE9298AEB3}" srcOrd="14" destOrd="0" presId="urn:microsoft.com/office/officeart/2005/8/layout/radial6"/>
    <dgm:cxn modelId="{2075E70D-F109-43C5-A633-A5A93AB53834}" type="presParOf" srcId="{A026464B-F718-4D02-8AEB-2434C7CFB398}" destId="{F9A05486-F37A-4470-BD70-94622020753A}" srcOrd="15" destOrd="0" presId="urn:microsoft.com/office/officeart/2005/8/layout/radial6"/>
    <dgm:cxn modelId="{FDB83CBD-0B75-4E5A-8820-7BF6F4C45857}" type="presParOf" srcId="{A026464B-F718-4D02-8AEB-2434C7CFB398}" destId="{05A3D751-0BC3-4E76-B8F4-E134D48176CE}" srcOrd="16" destOrd="0" presId="urn:microsoft.com/office/officeart/2005/8/layout/radial6"/>
    <dgm:cxn modelId="{B07109E3-04CA-4114-BFF3-B8A8C155A240}" type="presParOf" srcId="{A026464B-F718-4D02-8AEB-2434C7CFB398}" destId="{C49AD1E2-A994-4469-9B0D-CE0E31E42F46}" srcOrd="17" destOrd="0" presId="urn:microsoft.com/office/officeart/2005/8/layout/radial6"/>
    <dgm:cxn modelId="{367F6A50-90B4-4687-847B-7917E16498E2}" type="presParOf" srcId="{A026464B-F718-4D02-8AEB-2434C7CFB398}" destId="{0E1DFD8D-459A-4F9E-AF86-6407E1736DBA}" srcOrd="18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1DFD8D-459A-4F9E-AF86-6407E1736DBA}">
      <dsp:nvSpPr>
        <dsp:cNvPr id="0" name=""/>
        <dsp:cNvSpPr/>
      </dsp:nvSpPr>
      <dsp:spPr>
        <a:xfrm>
          <a:off x="7630343" y="739887"/>
          <a:ext cx="5045569" cy="5045569"/>
        </a:xfrm>
        <a:prstGeom prst="blockArc">
          <a:avLst>
            <a:gd name="adj1" fmla="val 12600000"/>
            <a:gd name="adj2" fmla="val 16200000"/>
            <a:gd name="adj3" fmla="val 454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A05486-F37A-4470-BD70-94622020753A}">
      <dsp:nvSpPr>
        <dsp:cNvPr id="0" name=""/>
        <dsp:cNvSpPr/>
      </dsp:nvSpPr>
      <dsp:spPr>
        <a:xfrm>
          <a:off x="7630343" y="739887"/>
          <a:ext cx="5045569" cy="5045569"/>
        </a:xfrm>
        <a:prstGeom prst="blockArc">
          <a:avLst>
            <a:gd name="adj1" fmla="val 9000000"/>
            <a:gd name="adj2" fmla="val 12600000"/>
            <a:gd name="adj3" fmla="val 454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5CABA7-F0BF-4AE8-9CF8-EF9EC8526430}">
      <dsp:nvSpPr>
        <dsp:cNvPr id="0" name=""/>
        <dsp:cNvSpPr/>
      </dsp:nvSpPr>
      <dsp:spPr>
        <a:xfrm>
          <a:off x="7630343" y="739887"/>
          <a:ext cx="5045569" cy="5045569"/>
        </a:xfrm>
        <a:prstGeom prst="blockArc">
          <a:avLst>
            <a:gd name="adj1" fmla="val 5400000"/>
            <a:gd name="adj2" fmla="val 9000000"/>
            <a:gd name="adj3" fmla="val 454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714FDA-17DD-4FBD-B0F5-35085A82F46A}">
      <dsp:nvSpPr>
        <dsp:cNvPr id="0" name=""/>
        <dsp:cNvSpPr/>
      </dsp:nvSpPr>
      <dsp:spPr>
        <a:xfrm>
          <a:off x="7630343" y="739887"/>
          <a:ext cx="5045569" cy="5045569"/>
        </a:xfrm>
        <a:prstGeom prst="blockArc">
          <a:avLst>
            <a:gd name="adj1" fmla="val 1800000"/>
            <a:gd name="adj2" fmla="val 5400000"/>
            <a:gd name="adj3" fmla="val 454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DC85B2-A497-4E1B-9BFA-BF9F3DCCAAF7}">
      <dsp:nvSpPr>
        <dsp:cNvPr id="0" name=""/>
        <dsp:cNvSpPr/>
      </dsp:nvSpPr>
      <dsp:spPr>
        <a:xfrm>
          <a:off x="7630343" y="739887"/>
          <a:ext cx="5045569" cy="5045569"/>
        </a:xfrm>
        <a:prstGeom prst="blockArc">
          <a:avLst>
            <a:gd name="adj1" fmla="val 19800000"/>
            <a:gd name="adj2" fmla="val 1800000"/>
            <a:gd name="adj3" fmla="val 454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14810F-F791-4F25-9D39-94914C43D87A}">
      <dsp:nvSpPr>
        <dsp:cNvPr id="0" name=""/>
        <dsp:cNvSpPr/>
      </dsp:nvSpPr>
      <dsp:spPr>
        <a:xfrm>
          <a:off x="7630343" y="739887"/>
          <a:ext cx="5045569" cy="5045569"/>
        </a:xfrm>
        <a:prstGeom prst="blockArc">
          <a:avLst>
            <a:gd name="adj1" fmla="val 16200000"/>
            <a:gd name="adj2" fmla="val 19800000"/>
            <a:gd name="adj3" fmla="val 454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30E820-81D1-47D5-9D34-001592ED5CAA}">
      <dsp:nvSpPr>
        <dsp:cNvPr id="0" name=""/>
        <dsp:cNvSpPr/>
      </dsp:nvSpPr>
      <dsp:spPr>
        <a:xfrm>
          <a:off x="9016602" y="2126146"/>
          <a:ext cx="2273051" cy="2273051"/>
        </a:xfrm>
        <a:prstGeom prst="ellipse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err="1" smtClean="0">
              <a:latin typeface="Bernard MT Condensed" pitchFamily="18" charset="0"/>
            </a:rPr>
            <a:t>Teori</a:t>
          </a:r>
          <a:r>
            <a:rPr lang="en-US" sz="3000" kern="1200" dirty="0" smtClean="0">
              <a:latin typeface="Bernard MT Condensed" pitchFamily="18" charset="0"/>
            </a:rPr>
            <a:t> </a:t>
          </a:r>
          <a:r>
            <a:rPr lang="en-US" sz="3000" kern="1200" dirty="0" err="1" smtClean="0">
              <a:latin typeface="Bernard MT Condensed" pitchFamily="18" charset="0"/>
            </a:rPr>
            <a:t>Bubut</a:t>
          </a:r>
          <a:r>
            <a:rPr lang="en-US" sz="3000" kern="1200" dirty="0" smtClean="0">
              <a:latin typeface="Bernard MT Condensed" pitchFamily="18" charset="0"/>
            </a:rPr>
            <a:t> Semester I</a:t>
          </a:r>
          <a:endParaRPr lang="en-US" sz="3000" kern="1200" dirty="0">
            <a:latin typeface="Bernard MT Condensed" pitchFamily="18" charset="0"/>
          </a:endParaRPr>
        </a:p>
      </dsp:txBody>
      <dsp:txXfrm>
        <a:off x="9349483" y="2459027"/>
        <a:ext cx="1607289" cy="1607289"/>
      </dsp:txXfrm>
    </dsp:sp>
    <dsp:sp modelId="{7AAAABBF-BA42-4965-9B8E-35D6AB767B7A}">
      <dsp:nvSpPr>
        <dsp:cNvPr id="0" name=""/>
        <dsp:cNvSpPr/>
      </dsp:nvSpPr>
      <dsp:spPr>
        <a:xfrm>
          <a:off x="9357560" y="1600"/>
          <a:ext cx="1591135" cy="1591135"/>
        </a:xfrm>
        <a:prstGeom prst="ellipse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>
              <a:latin typeface="Bernard MT Condensed" pitchFamily="18" charset="0"/>
            </a:rPr>
            <a:t>Prinsip</a:t>
          </a:r>
          <a:r>
            <a:rPr lang="en-US" sz="1800" kern="1200" dirty="0" smtClean="0">
              <a:latin typeface="Bernard MT Condensed" pitchFamily="18" charset="0"/>
            </a:rPr>
            <a:t> </a:t>
          </a:r>
          <a:r>
            <a:rPr lang="en-US" sz="1800" kern="1200" dirty="0" err="1" smtClean="0">
              <a:latin typeface="Bernard MT Condensed" pitchFamily="18" charset="0"/>
            </a:rPr>
            <a:t>Dasar</a:t>
          </a:r>
          <a:r>
            <a:rPr lang="en-US" sz="1800" kern="1200" dirty="0" smtClean="0">
              <a:latin typeface="Bernard MT Condensed" pitchFamily="18" charset="0"/>
            </a:rPr>
            <a:t> </a:t>
          </a:r>
          <a:r>
            <a:rPr lang="en-US" sz="1800" kern="1200" dirty="0" err="1" smtClean="0">
              <a:latin typeface="Bernard MT Condensed" pitchFamily="18" charset="0"/>
            </a:rPr>
            <a:t>Mesin</a:t>
          </a:r>
          <a:r>
            <a:rPr lang="en-US" sz="1800" kern="1200" dirty="0" smtClean="0">
              <a:latin typeface="Bernard MT Condensed" pitchFamily="18" charset="0"/>
            </a:rPr>
            <a:t> </a:t>
          </a:r>
          <a:r>
            <a:rPr lang="en-US" sz="1800" kern="1200" dirty="0" err="1" smtClean="0">
              <a:latin typeface="Bernard MT Condensed" pitchFamily="18" charset="0"/>
            </a:rPr>
            <a:t>Bubut</a:t>
          </a:r>
          <a:endParaRPr lang="en-US" sz="1800" kern="1200" dirty="0">
            <a:latin typeface="Bernard MT Condensed" pitchFamily="18" charset="0"/>
          </a:endParaRPr>
        </a:p>
      </dsp:txBody>
      <dsp:txXfrm>
        <a:off x="9590576" y="234616"/>
        <a:ext cx="1125103" cy="1125103"/>
      </dsp:txXfrm>
    </dsp:sp>
    <dsp:sp modelId="{72730C1D-309D-4A69-A541-4CEA16663751}">
      <dsp:nvSpPr>
        <dsp:cNvPr id="0" name=""/>
        <dsp:cNvSpPr/>
      </dsp:nvSpPr>
      <dsp:spPr>
        <a:xfrm>
          <a:off x="11492748" y="1234352"/>
          <a:ext cx="1591135" cy="1591135"/>
        </a:xfrm>
        <a:prstGeom prst="ellipse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>
              <a:latin typeface="Bernard MT Condensed" pitchFamily="18" charset="0"/>
            </a:rPr>
            <a:t>Mesin</a:t>
          </a:r>
          <a:r>
            <a:rPr lang="en-US" sz="1800" kern="1200" dirty="0" smtClean="0">
              <a:latin typeface="Bernard MT Condensed" pitchFamily="18" charset="0"/>
            </a:rPr>
            <a:t> </a:t>
          </a:r>
          <a:r>
            <a:rPr lang="en-US" sz="1800" kern="1200" dirty="0" err="1" smtClean="0">
              <a:latin typeface="Bernard MT Condensed" pitchFamily="18" charset="0"/>
            </a:rPr>
            <a:t>Bubut</a:t>
          </a:r>
          <a:r>
            <a:rPr lang="en-US" sz="1800" kern="1200" dirty="0" smtClean="0">
              <a:latin typeface="Bernard MT Condensed" pitchFamily="18" charset="0"/>
            </a:rPr>
            <a:t> Modern</a:t>
          </a:r>
          <a:endParaRPr lang="en-US" sz="1800" kern="1200" dirty="0">
            <a:latin typeface="Bernard MT Condensed" pitchFamily="18" charset="0"/>
          </a:endParaRPr>
        </a:p>
      </dsp:txBody>
      <dsp:txXfrm>
        <a:off x="11725764" y="1467368"/>
        <a:ext cx="1125103" cy="1125103"/>
      </dsp:txXfrm>
    </dsp:sp>
    <dsp:sp modelId="{75ECED6B-FC79-4422-BFB1-402E44789D30}">
      <dsp:nvSpPr>
        <dsp:cNvPr id="0" name=""/>
        <dsp:cNvSpPr/>
      </dsp:nvSpPr>
      <dsp:spPr>
        <a:xfrm>
          <a:off x="11492748" y="3699855"/>
          <a:ext cx="1591135" cy="1591135"/>
        </a:xfrm>
        <a:prstGeom prst="ellipse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>
              <a:latin typeface="Bernard MT Condensed" pitchFamily="18" charset="0"/>
            </a:rPr>
            <a:t>Sejarah</a:t>
          </a:r>
          <a:r>
            <a:rPr lang="en-US" sz="1800" kern="1200" dirty="0" smtClean="0">
              <a:latin typeface="Bernard MT Condensed" pitchFamily="18" charset="0"/>
            </a:rPr>
            <a:t> </a:t>
          </a:r>
          <a:r>
            <a:rPr lang="en-US" sz="1800" kern="1200" dirty="0" err="1" smtClean="0">
              <a:latin typeface="Bernard MT Condensed" pitchFamily="18" charset="0"/>
            </a:rPr>
            <a:t>Mesin</a:t>
          </a:r>
          <a:r>
            <a:rPr lang="en-US" sz="1800" kern="1200" dirty="0" smtClean="0">
              <a:latin typeface="Bernard MT Condensed" pitchFamily="18" charset="0"/>
            </a:rPr>
            <a:t> </a:t>
          </a:r>
          <a:r>
            <a:rPr lang="en-US" sz="1800" kern="1200" dirty="0" err="1" smtClean="0">
              <a:latin typeface="Bernard MT Condensed" pitchFamily="18" charset="0"/>
            </a:rPr>
            <a:t>Bubut</a:t>
          </a:r>
          <a:endParaRPr lang="en-US" sz="1800" kern="1200" dirty="0">
            <a:latin typeface="Bernard MT Condensed" pitchFamily="18" charset="0"/>
          </a:endParaRPr>
        </a:p>
      </dsp:txBody>
      <dsp:txXfrm>
        <a:off x="11725764" y="3932871"/>
        <a:ext cx="1125103" cy="1125103"/>
      </dsp:txXfrm>
    </dsp:sp>
    <dsp:sp modelId="{5C41989D-DB07-4271-A8E5-A1CB1342EE55}">
      <dsp:nvSpPr>
        <dsp:cNvPr id="0" name=""/>
        <dsp:cNvSpPr/>
      </dsp:nvSpPr>
      <dsp:spPr>
        <a:xfrm>
          <a:off x="9357560" y="4932607"/>
          <a:ext cx="1591135" cy="1591135"/>
        </a:xfrm>
        <a:prstGeom prst="ellipse">
          <a:avLst/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Bernard MT Condensed" pitchFamily="18" charset="0"/>
            </a:rPr>
            <a:t>Norma </a:t>
          </a:r>
          <a:r>
            <a:rPr lang="en-US" sz="2000" kern="1200" dirty="0" err="1" smtClean="0">
              <a:latin typeface="Bernard MT Condensed" pitchFamily="18" charset="0"/>
            </a:rPr>
            <a:t>Keselamatan</a:t>
          </a:r>
          <a:r>
            <a:rPr lang="en-US" sz="2000" kern="1200" dirty="0" smtClean="0">
              <a:latin typeface="Bernard MT Condensed" pitchFamily="18" charset="0"/>
            </a:rPr>
            <a:t> </a:t>
          </a:r>
          <a:r>
            <a:rPr lang="en-US" sz="2000" kern="1200" dirty="0" err="1" smtClean="0">
              <a:latin typeface="Bernard MT Condensed" pitchFamily="18" charset="0"/>
            </a:rPr>
            <a:t>Kerja</a:t>
          </a:r>
          <a:endParaRPr lang="en-US" sz="2000" kern="1200" dirty="0">
            <a:latin typeface="Bernard MT Condensed" pitchFamily="18" charset="0"/>
          </a:endParaRPr>
        </a:p>
      </dsp:txBody>
      <dsp:txXfrm>
        <a:off x="9590576" y="5165623"/>
        <a:ext cx="1125103" cy="1125103"/>
      </dsp:txXfrm>
    </dsp:sp>
    <dsp:sp modelId="{8630199B-982E-49B2-98E6-11B4CA1DEBD5}">
      <dsp:nvSpPr>
        <dsp:cNvPr id="0" name=""/>
        <dsp:cNvSpPr/>
      </dsp:nvSpPr>
      <dsp:spPr>
        <a:xfrm>
          <a:off x="7222371" y="3699855"/>
          <a:ext cx="1591135" cy="1591135"/>
        </a:xfrm>
        <a:prstGeom prst="ellipse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err="1" smtClean="0">
              <a:latin typeface="Bernard MT Condensed" pitchFamily="18" charset="0"/>
            </a:rPr>
            <a:t>Alat</a:t>
          </a:r>
          <a:r>
            <a:rPr lang="en-US" sz="1900" kern="1200" dirty="0" smtClean="0">
              <a:latin typeface="Bernard MT Condensed" pitchFamily="18" charset="0"/>
            </a:rPr>
            <a:t> </a:t>
          </a:r>
          <a:r>
            <a:rPr lang="en-US" sz="1900" kern="1200" dirty="0" err="1" smtClean="0">
              <a:latin typeface="Bernard MT Condensed" pitchFamily="18" charset="0"/>
            </a:rPr>
            <a:t>Potong</a:t>
          </a:r>
          <a:r>
            <a:rPr lang="en-US" sz="1900" kern="1200" dirty="0" smtClean="0">
              <a:latin typeface="Bernard MT Condensed" pitchFamily="18" charset="0"/>
            </a:rPr>
            <a:t> di </a:t>
          </a:r>
          <a:r>
            <a:rPr lang="en-US" sz="1900" kern="1200" dirty="0" err="1" smtClean="0">
              <a:latin typeface="Bernard MT Condensed" pitchFamily="18" charset="0"/>
            </a:rPr>
            <a:t>Mesin</a:t>
          </a:r>
          <a:r>
            <a:rPr lang="en-US" sz="1900" kern="1200" dirty="0" smtClean="0">
              <a:latin typeface="Bernard MT Condensed" pitchFamily="18" charset="0"/>
            </a:rPr>
            <a:t> </a:t>
          </a:r>
          <a:r>
            <a:rPr lang="en-US" sz="1900" kern="1200" dirty="0" err="1" smtClean="0">
              <a:latin typeface="Bernard MT Condensed" pitchFamily="18" charset="0"/>
            </a:rPr>
            <a:t>Bubut</a:t>
          </a:r>
          <a:endParaRPr lang="en-US" sz="1900" kern="1200" dirty="0">
            <a:latin typeface="Bernard MT Condensed" pitchFamily="18" charset="0"/>
          </a:endParaRPr>
        </a:p>
      </dsp:txBody>
      <dsp:txXfrm>
        <a:off x="7455387" y="3932871"/>
        <a:ext cx="1125103" cy="1125103"/>
      </dsp:txXfrm>
    </dsp:sp>
    <dsp:sp modelId="{05A3D751-0BC3-4E76-B8F4-E134D48176CE}">
      <dsp:nvSpPr>
        <dsp:cNvPr id="0" name=""/>
        <dsp:cNvSpPr/>
      </dsp:nvSpPr>
      <dsp:spPr>
        <a:xfrm>
          <a:off x="7222371" y="1234352"/>
          <a:ext cx="1591135" cy="1591135"/>
        </a:xfrm>
        <a:prstGeom prst="ellipse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>
              <a:latin typeface="Bernard MT Condensed" pitchFamily="18" charset="0"/>
            </a:rPr>
            <a:t>Alat</a:t>
          </a:r>
          <a:r>
            <a:rPr lang="en-US" sz="1800" kern="1200" dirty="0" smtClean="0">
              <a:latin typeface="Bernard MT Condensed" pitchFamily="18" charset="0"/>
            </a:rPr>
            <a:t> </a:t>
          </a:r>
          <a:r>
            <a:rPr lang="en-US" sz="1800" kern="1200" dirty="0" err="1" smtClean="0">
              <a:latin typeface="Bernard MT Condensed" pitchFamily="18" charset="0"/>
            </a:rPr>
            <a:t>Cekam</a:t>
          </a:r>
          <a:r>
            <a:rPr lang="en-US" sz="1800" kern="1200" dirty="0" smtClean="0">
              <a:latin typeface="Bernard MT Condensed" pitchFamily="18" charset="0"/>
            </a:rPr>
            <a:t> di </a:t>
          </a:r>
          <a:r>
            <a:rPr lang="en-US" sz="1800" kern="1200" dirty="0" err="1" smtClean="0">
              <a:latin typeface="Bernard MT Condensed" pitchFamily="18" charset="0"/>
            </a:rPr>
            <a:t>Mesin</a:t>
          </a:r>
          <a:r>
            <a:rPr lang="en-US" sz="1800" kern="1200" dirty="0" smtClean="0">
              <a:latin typeface="Bernard MT Condensed" pitchFamily="18" charset="0"/>
            </a:rPr>
            <a:t> </a:t>
          </a:r>
          <a:r>
            <a:rPr lang="en-US" sz="1800" kern="1200" dirty="0" err="1" smtClean="0">
              <a:latin typeface="Bernard MT Condensed" pitchFamily="18" charset="0"/>
            </a:rPr>
            <a:t>Bubut</a:t>
          </a:r>
          <a:endParaRPr lang="en-US" sz="1800" kern="1200" dirty="0">
            <a:latin typeface="Bernard MT Condensed" pitchFamily="18" charset="0"/>
          </a:endParaRPr>
        </a:p>
      </dsp:txBody>
      <dsp:txXfrm>
        <a:off x="7455387" y="1467368"/>
        <a:ext cx="1125103" cy="11251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F584A5E-2B42-4746-97BD-8E80317CC742}" type="datetimeFigureOut">
              <a:rPr lang="en-US"/>
              <a:pPr>
                <a:defRPr/>
              </a:pPr>
              <a:t>9/14/2011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AA25FD9-0EDB-4904-B0FE-96DC1F44DC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7198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0034006C-CFA4-4496-9232-9BEAB92FE6C1}" type="slidenum">
              <a:rPr lang="en-US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smtClean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D6C62A40-36DB-40EA-992A-9FBA98F6ED32}" type="slidenum">
              <a:rPr lang="en-US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AA25FD9-0EDB-4904-B0FE-96DC1F44DCC1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7676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My Documents\presentasi_tigaroda.gif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609975"/>
            <a:ext cx="4572000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0480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428C1-F0AC-4D45-9F51-8D2C7B2B8D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5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496A722-5264-4A5C-BF98-94DACB8A1EDA}" type="datetimeFigureOut">
              <a:rPr lang="en-US"/>
              <a:pPr>
                <a:defRPr/>
              </a:pPr>
              <a:t>9/14/2011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ECEAA-6F58-4296-A147-13FD4C6D91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188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1AA92DC5-0FF2-45CA-8868-9E24757ECC53}" type="datetimeFigureOut">
              <a:rPr lang="en-US"/>
              <a:pPr>
                <a:defRPr/>
              </a:pPr>
              <a:t>9/14/2011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FFFA0F-D2C0-41EA-8F92-863BB1C977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7832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My Documents\presentasi_tigaroda.gif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172200"/>
            <a:ext cx="965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914400"/>
            <a:ext cx="87630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76400"/>
            <a:ext cx="8763000" cy="4876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21E3FA-0EEC-4152-B99C-75D0972E7B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4424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B8E7D9D-4776-4335-9B3B-24C804CC9571}" type="datetimeFigureOut">
              <a:rPr lang="en-US"/>
              <a:pPr>
                <a:defRPr/>
              </a:pPr>
              <a:t>9/14/2011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4110C-51F4-41A7-A7D5-76C1EDB65D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72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685800"/>
            <a:ext cx="60198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D66C545-1D43-4674-BFEC-B46EC301F566}" type="datetimeFigureOut">
              <a:rPr lang="en-US"/>
              <a:pPr>
                <a:defRPr/>
              </a:pPr>
              <a:t>9/14/2011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95A89-31C2-4DC4-9EFD-55A89AA520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673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2C35FD2-D224-47A3-8642-FCC5370995E3}" type="datetimeFigureOut">
              <a:rPr lang="en-US"/>
              <a:pPr>
                <a:defRPr/>
              </a:pPr>
              <a:t>9/14/2011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C5FE30-B56E-4AEF-B57E-CF29C00AF1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451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FAC09069-0F58-4951-A02B-C590F81CA7F5}" type="datetimeFigureOut">
              <a:rPr lang="en-US"/>
              <a:pPr>
                <a:defRPr/>
              </a:pPr>
              <a:t>9/14/2011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B68903-9182-4D5A-A563-33883DE2EE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694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F2FFA44E-96A4-4D4C-A5EE-A0759C2E9CED}" type="datetimeFigureOut">
              <a:rPr lang="en-US"/>
              <a:pPr>
                <a:defRPr/>
              </a:pPr>
              <a:t>9/14/2011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7C1A6-4ED6-4421-A138-3661ECF88E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253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721F0B4-BAFF-49D3-9518-73914DDBE2E5}" type="datetimeFigureOut">
              <a:rPr lang="en-US"/>
              <a:pPr>
                <a:defRPr/>
              </a:pPr>
              <a:t>9/14/2011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6070FF-2EF4-46AF-B8A4-D19A323F9C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514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CC4DB31-BBF3-4ADB-ACC3-AFF376428AC3}" type="datetimeFigureOut">
              <a:rPr lang="en-US"/>
              <a:pPr>
                <a:defRPr/>
              </a:pPr>
              <a:t>9/14/2011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22D0D-56DC-494B-8C14-57E10DA8F7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584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78000">
              <a:schemeClr val="accent1">
                <a:tint val="44500"/>
                <a:satMod val="160000"/>
              </a:schemeClr>
            </a:gs>
            <a:gs pos="78000">
              <a:schemeClr val="accent1">
                <a:tint val="44500"/>
                <a:satMod val="160000"/>
              </a:schemeClr>
            </a:gs>
            <a:gs pos="78000">
              <a:schemeClr val="accent1">
                <a:tint val="44500"/>
                <a:satMod val="160000"/>
              </a:schemeClr>
            </a:gs>
            <a:gs pos="78000">
              <a:schemeClr val="accent1">
                <a:tint val="44500"/>
                <a:satMod val="160000"/>
              </a:schemeClr>
            </a:gs>
            <a:gs pos="78000">
              <a:schemeClr val="accent1">
                <a:tint val="44500"/>
                <a:satMod val="160000"/>
              </a:schemeClr>
            </a:gs>
            <a:gs pos="78000">
              <a:schemeClr val="accent1">
                <a:tint val="44500"/>
                <a:satMod val="160000"/>
              </a:schemeClr>
            </a:gs>
            <a:gs pos="78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228600" y="1295400"/>
            <a:ext cx="60198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28600" y="2438400"/>
            <a:ext cx="87630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613525"/>
            <a:ext cx="533400" cy="244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3DB62AA-CED6-408C-9650-6F82ABAC6EE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29" name="Picture 6" descr="presentasi_logopoliteknik.png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5200" y="69850"/>
            <a:ext cx="7874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4" descr="D:\My Documents\presentasi_atmipro.png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5938" y="76200"/>
            <a:ext cx="931862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2" descr="D:\My Documents\presentasi_atmisurakarta_politeknik.png"/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2400"/>
            <a:ext cx="249237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jpe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2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../VIDEO%20Machining/1.%20Kuno/4.%20Using%20a%20Lathe,%20Circa%201585.flv" TargetMode="External"/><Relationship Id="rId13" Type="http://schemas.openxmlformats.org/officeDocument/2006/relationships/hyperlink" Target="../VIDEO%20Machining/3.%20Modern/4.%20Craven%20Lathe%20Video%201.flv" TargetMode="External"/><Relationship Id="rId18" Type="http://schemas.openxmlformats.org/officeDocument/2006/relationships/hyperlink" Target="../VIDEO%20Machining/4.%20Cnc/5.%20Diamond%2020CSB%20Swiss-Type%20CNC%20Lathe%20-%20Brass%20Pagoda.flv" TargetMode="External"/><Relationship Id="rId26" Type="http://schemas.openxmlformats.org/officeDocument/2006/relationships/hyperlink" Target="../VIDEO%20Machining/3.%20Modern/8.%20&#8234;Vertical%20Turret%20Lathe%20TITAN%20UMARO%20SC-22%20new%20in%201990_%20unused&#8236;&#8207;%20-%20YouTube.flv" TargetMode="External"/><Relationship Id="rId3" Type="http://schemas.openxmlformats.org/officeDocument/2006/relationships/hyperlink" Target="../VIDEO%20Machining/1.%20Kuno/2.%20Turning%20a%20Spurtle%20on%20the%20Bow%20lathe.flv" TargetMode="External"/><Relationship Id="rId21" Type="http://schemas.openxmlformats.org/officeDocument/2006/relationships/hyperlink" Target="../VIDEO%20Machining/4.%20Cnc/6.%20CNC%20Vertical%20Turning%20Lathe%20Machine%20Video%20at%20S&amp;J97099746%20HD.flv" TargetMode="External"/><Relationship Id="rId7" Type="http://schemas.openxmlformats.org/officeDocument/2006/relationships/hyperlink" Target="../VIDEO%20Machining/1.%20Kuno/3.%20&#8234;Viking%20period%20-%20Spring%20Pole%20Lathe&#8236;&#8207;%20-%20YouTube.flv" TargetMode="External"/><Relationship Id="rId12" Type="http://schemas.openxmlformats.org/officeDocument/2006/relationships/hyperlink" Target="../VIDEO%20Machining/3.%20Modern/&#8234;2.%20Big%20Engine%20Lathe&#8236;&#8207;%20-%20YouTube.flv" TargetMode="External"/><Relationship Id="rId17" Type="http://schemas.openxmlformats.org/officeDocument/2006/relationships/hyperlink" Target="../VIDEO%20Machining/4.%20Cnc/7.%20STAMA%205-AXIS%20MILLING%20and%20TURNING%20TECHNOLOGY.flv" TargetMode="External"/><Relationship Id="rId25" Type="http://schemas.openxmlformats.org/officeDocument/2006/relationships/hyperlink" Target="../VIDEO%20Machining/3.%20Modern/&#8234;9.%20crankshaft%20lathe%202%20cookebros%20engineering&#8236;&#8207;%20-%20YouTube.flv" TargetMode="External"/><Relationship Id="rId2" Type="http://schemas.openxmlformats.org/officeDocument/2006/relationships/hyperlink" Target="../VIDEO%20Machining/1.%20Kuno/1.%20Smoothing%20lacquer%20bowl,%20Bagan.flv" TargetMode="External"/><Relationship Id="rId16" Type="http://schemas.openxmlformats.org/officeDocument/2006/relationships/hyperlink" Target="../VIDEO%20Machining/4.%20Cnc/2.%20Hwacheon%20T2%20Multi%20Axis%20Turning%20-%20Milling%20Center.flv" TargetMode="External"/><Relationship Id="rId20" Type="http://schemas.openxmlformats.org/officeDocument/2006/relationships/hyperlink" Target="../VIDEO%20Machining/4.%20Cnc/4.%20CyberCNC's%20FastCut-1540.flv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../VIDEO%20Machining/1.%20Kuno/5.%20Leonardo%20da%20Vinci's%20lathe.flv" TargetMode="External"/><Relationship Id="rId11" Type="http://schemas.openxmlformats.org/officeDocument/2006/relationships/hyperlink" Target="../VIDEO%20Machining/3.%20Modern/3.%20&#8234;Rodent%20Lathe%20for%20wedding%20rings%20working%20inside%20ring&#8236;&#8207;%20-%20YouTube.flv" TargetMode="External"/><Relationship Id="rId24" Type="http://schemas.openxmlformats.org/officeDocument/2006/relationships/hyperlink" Target="../VIDEO%20Machining/3.%20Modern/10.%20Chinese%20Vertical%20Lathe%20Supervisor.flv" TargetMode="External"/><Relationship Id="rId5" Type="http://schemas.openxmlformats.org/officeDocument/2006/relationships/hyperlink" Target="../VIDEO%20Machining/1.%20Kuno/6.%20&#8234;Britannia%20Lathe&#8236;&#8207;%20-%20YouTube.flv" TargetMode="External"/><Relationship Id="rId15" Type="http://schemas.openxmlformats.org/officeDocument/2006/relationships/hyperlink" Target="../VIDEO%20Machining/4.%20Cnc/1.%20EMCO%20E25%20CNC%20Drehmaschine.flv" TargetMode="External"/><Relationship Id="rId23" Type="http://schemas.openxmlformats.org/officeDocument/2006/relationships/hyperlink" Target="../VIDEO%20Machining/3.%20Modern/11.%20&#8234;biggest%20lathes%20craven%20brothers%20manchester&#8236;&#8207;%20-%20YouTube.flv" TargetMode="External"/><Relationship Id="rId10" Type="http://schemas.openxmlformats.org/officeDocument/2006/relationships/hyperlink" Target="../VIDEO%20Machining/3.%20Modern/6.%20YouTube%20-%20York%20In-line%20Turning%20Machine%20(Outside%20Diameter).flv" TargetMode="External"/><Relationship Id="rId19" Type="http://schemas.openxmlformats.org/officeDocument/2006/relationships/hyperlink" Target="../VIDEO%20Machining/4.%20Cnc/&#8234;3.%20CNC%20Swiss%20Lathe%20Straddle%20Knurling%20Demonstration%20-%20GenSwiss&#8236;&#8207;%20-%20YouTube.flv" TargetMode="External"/><Relationship Id="rId4" Type="http://schemas.openxmlformats.org/officeDocument/2006/relationships/hyperlink" Target="../VIDEO%20Machining/3.%20Modern/0.%20&#8234;Lathe%20school&#8236;&#8207;%20-%20YouTube.flv" TargetMode="External"/><Relationship Id="rId9" Type="http://schemas.openxmlformats.org/officeDocument/2006/relationships/hyperlink" Target="../VIDEO%20Machining/3.%20Modern/&#8234;1.%20TALLERES%20MENDI%20S.L.%20Heavy%20duty%20CNC%20lathes%20.Torno%20grande%20CNC%20.Torneado%20de%20ejes%20y%20tubos.&#8236;&#8207;%20-%20YouTube.flv" TargetMode="External"/><Relationship Id="rId14" Type="http://schemas.openxmlformats.org/officeDocument/2006/relationships/hyperlink" Target="../VIDEO%20Machining/3.%20Modern/5.%20&#8234;48-%204-jaw%20chuck%20engin%20lathe&#8236;&#8207;%20-%20YouTube.flv" TargetMode="External"/><Relationship Id="rId22" Type="http://schemas.openxmlformats.org/officeDocument/2006/relationships/hyperlink" Target="../VIDEO%20Machining/3.%20Modern/12.%20&#8234;Biggest%20lathe%20on%20youtube&#8236;&#8207;%20-%20YouTube.flv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g"/><Relationship Id="rId5" Type="http://schemas.openxmlformats.org/officeDocument/2006/relationships/image" Target="../media/image64.jpg"/><Relationship Id="rId4" Type="http://schemas.openxmlformats.org/officeDocument/2006/relationships/image" Target="../media/image63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../Materi%20Untuk%20tingkat%201/Advanced%20Machine%20Work.pdf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hyperlink" Target="../Materi%20Untuk%20tingkat%201/us-army-machinist-course-lathe-operations-od1645-ww.pdf" TargetMode="External"/><Relationship Id="rId5" Type="http://schemas.openxmlformats.org/officeDocument/2006/relationships/hyperlink" Target="../Materi%20Untuk%20tingkat%201/Lathe%20Design,%20Construction%20And%20Operation.pdf" TargetMode="External"/><Relationship Id="rId4" Type="http://schemas.openxmlformats.org/officeDocument/2006/relationships/hyperlink" Target="../Materi%20Untuk%20tingkat%201/INSTRUCTIONS%20TO%20LEARN%20HOW%20TO%20USE%20A%20LATHE%20WEB.pdf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28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12" Type="http://schemas.openxmlformats.org/officeDocument/2006/relationships/image" Target="../media/image27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Relationship Id="rId1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2. Picture\Anak kampus\3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3" y="236238"/>
            <a:ext cx="5125993" cy="643312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02 Ready! GO!!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1560" y="5949280"/>
            <a:ext cx="609600" cy="609600"/>
          </a:xfrm>
          <a:prstGeom prst="rect">
            <a:avLst/>
          </a:prstGeom>
        </p:spPr>
      </p:pic>
      <p:pic>
        <p:nvPicPr>
          <p:cNvPr id="3" name="Ask - Opening theme master chef di RCTI - Kaskus - The Largest Indonesian Community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1560" y="14847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122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0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355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629" y="1052736"/>
            <a:ext cx="8589051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defPPr>
              <a:defRPr lang="en-US"/>
            </a:defPPr>
            <a:lvl1pPr algn="ctr">
              <a:defRPr sz="3200" b="1" cap="all">
                <a:ln w="0"/>
                <a:solidFill>
                  <a:srgbClr val="FFFF0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defRPr>
            </a:lvl1pPr>
          </a:lstStyle>
          <a:p>
            <a:r>
              <a:rPr lang="id-ID" dirty="0"/>
              <a:t>Proses Pengerjaan Benda Kerja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64722" y="4350384"/>
            <a:ext cx="2214578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defPPr>
              <a:defRPr lang="en-US"/>
            </a:defPPr>
            <a:lvl1pPr algn="ctr">
              <a:defRPr sz="3200" b="1" cap="all">
                <a:ln w="0"/>
                <a:solidFill>
                  <a:srgbClr val="FFFF0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defRPr>
            </a:lvl1pPr>
          </a:lstStyle>
          <a:p>
            <a:r>
              <a:rPr lang="id-ID" dirty="0"/>
              <a:t>Cutting Process</a:t>
            </a:r>
          </a:p>
        </p:txBody>
      </p:sp>
      <p:pic>
        <p:nvPicPr>
          <p:cNvPr id="4" name="Picture 3" descr="IMG_283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 rot="16200000">
            <a:off x="795682" y="1476121"/>
            <a:ext cx="1714513" cy="2514617"/>
          </a:xfrm>
          <a:prstGeom prst="rect">
            <a:avLst/>
          </a:prstGeom>
        </p:spPr>
      </p:pic>
      <p:pic>
        <p:nvPicPr>
          <p:cNvPr id="5" name="Picture 4" descr="IMG_2836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 rot="16200000">
            <a:off x="3698261" y="1216748"/>
            <a:ext cx="1714512" cy="3033362"/>
          </a:xfrm>
          <a:prstGeom prst="rect">
            <a:avLst/>
          </a:prstGeom>
        </p:spPr>
      </p:pic>
      <p:pic>
        <p:nvPicPr>
          <p:cNvPr id="6" name="Picture 5" descr="IMG_2836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 rot="16200000">
            <a:off x="6733199" y="1325081"/>
            <a:ext cx="1714512" cy="2816694"/>
          </a:xfrm>
          <a:prstGeom prst="rect">
            <a:avLst/>
          </a:prstGeom>
        </p:spPr>
      </p:pic>
      <p:pic>
        <p:nvPicPr>
          <p:cNvPr id="7" name="Picture 6" descr="IMG_2836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 rot="16200000">
            <a:off x="776115" y="3638828"/>
            <a:ext cx="1739360" cy="2500330"/>
          </a:xfrm>
          <a:prstGeom prst="rect">
            <a:avLst/>
          </a:prstGeom>
        </p:spPr>
      </p:pic>
      <p:pic>
        <p:nvPicPr>
          <p:cNvPr id="8" name="Picture 7" descr="IMG_2836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 rot="16200000">
            <a:off x="6511823" y="3332407"/>
            <a:ext cx="1785952" cy="315976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256210" y="6143789"/>
            <a:ext cx="6598614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defPPr>
              <a:defRPr lang="en-US"/>
            </a:defPPr>
            <a:lvl1pPr algn="ctr">
              <a:defRPr sz="3200" b="1" cap="all">
                <a:ln w="0"/>
                <a:solidFill>
                  <a:srgbClr val="FFFF0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defRPr>
            </a:lvl1pPr>
          </a:lstStyle>
          <a:p>
            <a:r>
              <a:rPr lang="en-US" sz="3600" dirty="0" err="1" smtClean="0">
                <a:solidFill>
                  <a:schemeClr val="bg2"/>
                </a:solidFill>
              </a:rPr>
              <a:t>Menghasilkan</a:t>
            </a:r>
            <a:r>
              <a:rPr lang="en-US" sz="3600" dirty="0" smtClean="0">
                <a:solidFill>
                  <a:schemeClr val="bg2"/>
                </a:solidFill>
              </a:rPr>
              <a:t> chip</a:t>
            </a:r>
            <a:endParaRPr lang="id-ID" sz="36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840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 MESIN BUBU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114307" y="2327289"/>
            <a:ext cx="6982159" cy="42750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719187" y="1124744"/>
            <a:ext cx="7772400" cy="103929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id-ID" sz="6000" b="1" dirty="0" smtClean="0"/>
              <a:t>TURNING OPERATION</a:t>
            </a:r>
            <a:endParaRPr lang="id-ID" sz="6000" b="1" dirty="0"/>
          </a:p>
        </p:txBody>
      </p:sp>
    </p:spTree>
    <p:extLst>
      <p:ext uri="{BB962C8B-B14F-4D97-AF65-F5344CB8AC3E}">
        <p14:creationId xmlns:p14="http://schemas.microsoft.com/office/powerpoint/2010/main" val="786161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2771800" y="620688"/>
            <a:ext cx="4428877" cy="72008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US" sz="4000" b="1" dirty="0" err="1" smtClean="0">
                <a:solidFill>
                  <a:srgbClr val="00B0F0"/>
                </a:solidFill>
              </a:rPr>
              <a:t>Petunjuk</a:t>
            </a:r>
            <a:r>
              <a:rPr lang="en-US" sz="4000" b="1" dirty="0" smtClean="0">
                <a:solidFill>
                  <a:srgbClr val="00B0F0"/>
                </a:solidFill>
              </a:rPr>
              <a:t> </a:t>
            </a:r>
            <a:r>
              <a:rPr lang="en-US" sz="4000" b="1" dirty="0" err="1" smtClean="0">
                <a:solidFill>
                  <a:srgbClr val="00B0F0"/>
                </a:solidFill>
              </a:rPr>
              <a:t>Kerja</a:t>
            </a:r>
            <a:endParaRPr lang="id-ID" sz="4000" b="1" dirty="0">
              <a:solidFill>
                <a:srgbClr val="00B0F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67513" y="1556792"/>
            <a:ext cx="8640960" cy="506292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Setiap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operator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mesin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bubut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harus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selalu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sadar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akan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kelengkapan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keamanan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yang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berhubungan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dengan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mesin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bubut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dan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harus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tahu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semua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tindakan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kemanan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untuk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menghindari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cidera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dan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kecelakaan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.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Kecerobohan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dan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pengabaian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terhadap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aturan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keselamatan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adalah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dua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hal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yang paling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sering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menjadi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penyebab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terjadinya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kecelakaan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kerja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.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Beberapa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aturan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keamanan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yang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penting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yang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harus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ditaati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ketika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bekerja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dengan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mesin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bubut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diantaranya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:</a:t>
            </a:r>
          </a:p>
          <a:p>
            <a:pPr algn="just">
              <a:spcAft>
                <a:spcPts val="0"/>
              </a:spcAft>
            </a:pP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 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810895" algn="l"/>
              </a:tabLst>
            </a:pP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Jangan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mengoperasikan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mesin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apabila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belum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tahu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cara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pengoperasiannya</a:t>
            </a:r>
            <a:r>
              <a:rPr lang="en-US" sz="1700" b="1" dirty="0" smtClean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.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810895" algn="l"/>
              </a:tabLst>
            </a:pPr>
            <a:r>
              <a:rPr lang="en-US" sz="1700" b="1" dirty="0" err="1" smtClean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Gunakan</a:t>
            </a:r>
            <a:r>
              <a:rPr lang="en-US" sz="1700" b="1" dirty="0" smtClean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pakaian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yang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sesuai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.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Lepaskanlah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cincin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dan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arloji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,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dan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gulunglah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lengan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baju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sampai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diatas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 smtClean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siku</a:t>
            </a:r>
            <a:r>
              <a:rPr lang="en-US" sz="1700" b="1" dirty="0" smtClean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.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810895" algn="l"/>
              </a:tabLst>
            </a:pPr>
            <a:r>
              <a:rPr lang="en-US" sz="1700" b="1" dirty="0" err="1" smtClean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Selalu</a:t>
            </a:r>
            <a:r>
              <a:rPr lang="en-US" sz="1700" b="1" dirty="0" smtClean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matikan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mesin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sebelum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melakukan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pengaturan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.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810895" algn="l"/>
              </a:tabLst>
            </a:pP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Jangan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merubah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putaran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spindle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sebelum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spindle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belum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benar-benar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berhenti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.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810895" algn="l"/>
              </a:tabLst>
            </a:pP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Gunakan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pahat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, twist drill,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dan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alat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potong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yang lain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dengan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hati-hati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.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810895" algn="l"/>
              </a:tabLst>
            </a:pP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Lepaskanlah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kunci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chuck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sebelum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menjalankan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mesin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.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810895" algn="l"/>
              </a:tabLst>
            </a:pP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Selalu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gunakan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pelindung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mata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.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810895" algn="l"/>
              </a:tabLst>
            </a:pP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Perlakukan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chuck yang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berat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dengan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hati-hati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,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dan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lindungi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bed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mesin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dengan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balok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kayu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ketika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melepas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/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pasang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chuck.</a:t>
            </a: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  <a:tabLst>
                <a:tab pos="810895" algn="l"/>
              </a:tabLst>
            </a:pP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Ketahuilah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posisi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emergency switch di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mesin</a:t>
            </a:r>
            <a:r>
              <a:rPr lang="en-US" sz="1700" b="1" dirty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sz="1700" b="1" dirty="0" err="1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tersebut</a:t>
            </a:r>
            <a:r>
              <a:rPr lang="en-US" sz="1700" b="1" dirty="0" smtClean="0">
                <a:solidFill>
                  <a:sysClr val="windowText" lastClr="000000"/>
                </a:solidFill>
                <a:latin typeface="Comic Sans MS" pitchFamily="66" charset="0"/>
                <a:ea typeface="Times New Roman"/>
              </a:rPr>
              <a:t>.</a:t>
            </a:r>
            <a:endParaRPr lang="en-US" sz="1700" b="1" dirty="0">
              <a:solidFill>
                <a:sysClr val="windowText" lastClr="000000"/>
              </a:solidFill>
              <a:latin typeface="Comic Sans MS" pitchFamily="66" charset="0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98479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75320" y="1772816"/>
            <a:ext cx="8424936" cy="452431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810895" algn="l"/>
              </a:tabLst>
            </a:pPr>
            <a:endParaRPr lang="en-US" b="1" dirty="0" smtClean="0">
              <a:solidFill>
                <a:schemeClr val="tx1"/>
              </a:solidFill>
              <a:latin typeface="Comic Sans MS" pitchFamily="66" charset="0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 startAt="10"/>
              <a:tabLst>
                <a:tab pos="810895" algn="l"/>
              </a:tabLst>
            </a:pP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Gunakan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tang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atau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chip hook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ketika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akan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menyingkirkan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chip.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Jangan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pernah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menggunakan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tangan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.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 startAt="10"/>
              <a:tabLst>
                <a:tab pos="810895" algn="l"/>
              </a:tabLst>
            </a:pP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Jangan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bersandar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pada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mesin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.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 startAt="10"/>
              <a:tabLst>
                <a:tab pos="810895" algn="l"/>
              </a:tabLst>
            </a:pP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Jangan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meletakkan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tools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langsung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di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sepanjang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bed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mesin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.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Jika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tidak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ada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meja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terpisah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,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gunakan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papan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yang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lebar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dengan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kait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untuk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diletakkan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diatas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bed.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 startAt="10"/>
              <a:tabLst>
                <a:tab pos="810895" algn="l"/>
              </a:tabLst>
            </a:pP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Jangan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memasang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tool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terlalu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keluar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/overhang.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 startAt="10"/>
              <a:tabLst>
                <a:tab pos="810895" algn="l"/>
              </a:tabLst>
            </a:pP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Selalu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matikan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mesin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sebelum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melakukan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pengukuran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.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 startAt="10"/>
              <a:tabLst>
                <a:tab pos="810895" algn="l"/>
              </a:tabLst>
            </a:pP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Jangan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mengikir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di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mesin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bubut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tanpa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handle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kikir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.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 startAt="10"/>
              <a:tabLst>
                <a:tab pos="810895" algn="l"/>
              </a:tabLst>
            </a:pP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Utamakan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pengikiran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dengan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tangan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kiri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agar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lengan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tidak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terkena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chuck yang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berputar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.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 startAt="10"/>
              <a:tabLst>
                <a:tab pos="810895" algn="l"/>
              </a:tabLst>
            </a:pP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Lindungilah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bed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mesin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pada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saat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pengikiran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atau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penggerindaan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di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mesin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bubut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agar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debu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tidak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merusak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bed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mesin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.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 startAt="10"/>
              <a:tabLst>
                <a:tab pos="810895" algn="l"/>
              </a:tabLst>
            </a:pP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Gunakan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dua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tangan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ketika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men’sanding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’ /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memoles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benda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kerja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.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Jangan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melilitkan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kertas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ampelas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mengelilingi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benda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kerja</a:t>
            </a:r>
            <a:r>
              <a:rPr lang="en-US" b="1" dirty="0">
                <a:solidFill>
                  <a:schemeClr val="tx1"/>
                </a:solidFill>
                <a:latin typeface="Comic Sans MS" pitchFamily="66" charset="0"/>
                <a:ea typeface="Times New Roman"/>
              </a:rPr>
              <a:t>.</a:t>
            </a:r>
            <a:endParaRPr lang="en-US" b="1" dirty="0">
              <a:solidFill>
                <a:schemeClr val="tx1"/>
              </a:solidFill>
              <a:effectLst/>
              <a:latin typeface="Comic Sans MS" pitchFamily="66" charset="0"/>
              <a:ea typeface="Times New Roman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71800" y="620688"/>
            <a:ext cx="4428877" cy="72008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US" sz="4000" b="1" dirty="0" err="1" smtClean="0">
                <a:solidFill>
                  <a:srgbClr val="00B0F0"/>
                </a:solidFill>
              </a:rPr>
              <a:t>Petunjuk</a:t>
            </a:r>
            <a:r>
              <a:rPr lang="en-US" sz="4000" b="1" dirty="0" smtClean="0">
                <a:solidFill>
                  <a:srgbClr val="00B0F0"/>
                </a:solidFill>
              </a:rPr>
              <a:t> </a:t>
            </a:r>
            <a:r>
              <a:rPr lang="en-US" sz="4000" b="1" dirty="0" err="1" smtClean="0">
                <a:solidFill>
                  <a:srgbClr val="00B0F0"/>
                </a:solidFill>
              </a:rPr>
              <a:t>Kerja</a:t>
            </a:r>
            <a:endParaRPr lang="id-ID" sz="40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6926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60647"/>
            <a:ext cx="3820660" cy="6336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5" t="5932" r="5233"/>
          <a:stretch/>
        </p:blipFill>
        <p:spPr bwMode="auto">
          <a:xfrm>
            <a:off x="251520" y="1916832"/>
            <a:ext cx="8631381" cy="2410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6" r="7089"/>
          <a:stretch/>
        </p:blipFill>
        <p:spPr bwMode="auto">
          <a:xfrm>
            <a:off x="274115" y="1950934"/>
            <a:ext cx="8647616" cy="257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89" t="11189" r="5093" b="-6543"/>
          <a:stretch/>
        </p:blipFill>
        <p:spPr bwMode="auto">
          <a:xfrm>
            <a:off x="306404" y="2006135"/>
            <a:ext cx="8603673" cy="2461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5" r="1645"/>
          <a:stretch/>
        </p:blipFill>
        <p:spPr bwMode="auto">
          <a:xfrm>
            <a:off x="306404" y="1326498"/>
            <a:ext cx="8625140" cy="4838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5" r="9765" b="19183"/>
          <a:stretch/>
        </p:blipFill>
        <p:spPr bwMode="auto">
          <a:xfrm>
            <a:off x="251520" y="2487966"/>
            <a:ext cx="8658558" cy="1839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47" t="3308" r="7614" b="8032"/>
          <a:stretch/>
        </p:blipFill>
        <p:spPr bwMode="auto">
          <a:xfrm>
            <a:off x="2202873" y="1486114"/>
            <a:ext cx="4793672" cy="4277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32" t="12696" r="62590" b="9359"/>
          <a:stretch/>
        </p:blipFill>
        <p:spPr bwMode="auto">
          <a:xfrm>
            <a:off x="467544" y="1628801"/>
            <a:ext cx="3744178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9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90" t="10453" r="8771" b="8954"/>
          <a:stretch/>
        </p:blipFill>
        <p:spPr bwMode="auto">
          <a:xfrm>
            <a:off x="4898154" y="1486114"/>
            <a:ext cx="3448890" cy="3501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65952" y="1047843"/>
            <a:ext cx="4746826" cy="476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itle 1"/>
          <p:cNvSpPr txBox="1">
            <a:spLocks/>
          </p:cNvSpPr>
          <p:nvPr/>
        </p:nvSpPr>
        <p:spPr>
          <a:xfrm>
            <a:off x="2366360" y="6021288"/>
            <a:ext cx="4428877" cy="72008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US" sz="4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Waspadalah</a:t>
            </a:r>
            <a:endParaRPr lang="id-ID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4787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1" dur="2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2" dur="2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3" dur="2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4" dur="2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F:\2. Picture\Anak kampus\Left_spinning_dancer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04664"/>
            <a:ext cx="3672408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09666" y="5257306"/>
            <a:ext cx="8754821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2800" b="1" cap="all" dirty="0" err="1" smtClean="0">
                <a:ln w="0"/>
                <a:solidFill>
                  <a:srgbClr val="00B0F0"/>
                </a:solidFill>
                <a:effectLst>
                  <a:glow rad="457200">
                    <a:schemeClr val="tx1"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</a:rPr>
              <a:t>Selingan</a:t>
            </a:r>
            <a:r>
              <a:rPr lang="en-US" sz="2800" b="1" cap="all" dirty="0" smtClean="0">
                <a:ln w="0"/>
                <a:solidFill>
                  <a:srgbClr val="00B0F0"/>
                </a:solidFill>
                <a:effectLst>
                  <a:glow rad="457200">
                    <a:schemeClr val="tx1"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</a:rPr>
              <a:t>:</a:t>
            </a:r>
          </a:p>
          <a:p>
            <a:r>
              <a:rPr lang="en-US" sz="2800" b="1" cap="all" dirty="0" err="1" smtClean="0">
                <a:ln w="0"/>
                <a:solidFill>
                  <a:srgbClr val="00B0F0"/>
                </a:solidFill>
                <a:effectLst>
                  <a:glow rad="457200">
                    <a:schemeClr val="tx1"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</a:rPr>
              <a:t>Berputar</a:t>
            </a:r>
            <a:r>
              <a:rPr lang="en-US" sz="2800" b="1" cap="all" dirty="0" smtClean="0">
                <a:ln w="0"/>
                <a:solidFill>
                  <a:srgbClr val="00B0F0"/>
                </a:solidFill>
                <a:effectLst>
                  <a:glow rad="457200">
                    <a:schemeClr val="tx1"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</a:rPr>
              <a:t> </a:t>
            </a:r>
            <a:r>
              <a:rPr lang="en-US" sz="2800" b="1" cap="all" dirty="0" err="1" smtClean="0">
                <a:ln w="0"/>
                <a:solidFill>
                  <a:srgbClr val="00B0F0"/>
                </a:solidFill>
                <a:effectLst>
                  <a:glow rad="457200">
                    <a:schemeClr val="tx1"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</a:rPr>
              <a:t>searah</a:t>
            </a:r>
            <a:r>
              <a:rPr lang="en-US" sz="2800" b="1" cap="all" dirty="0" smtClean="0">
                <a:ln w="0"/>
                <a:solidFill>
                  <a:srgbClr val="00B0F0"/>
                </a:solidFill>
                <a:effectLst>
                  <a:glow rad="457200">
                    <a:schemeClr val="tx1"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</a:rPr>
              <a:t> </a:t>
            </a:r>
            <a:r>
              <a:rPr lang="en-US" sz="2800" b="1" cap="all" dirty="0" err="1" smtClean="0">
                <a:ln w="0"/>
                <a:solidFill>
                  <a:srgbClr val="00B0F0"/>
                </a:solidFill>
                <a:effectLst>
                  <a:glow rad="457200">
                    <a:schemeClr val="tx1"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</a:rPr>
              <a:t>jarum</a:t>
            </a:r>
            <a:r>
              <a:rPr lang="en-US" sz="2800" b="1" cap="all" dirty="0" smtClean="0">
                <a:ln w="0"/>
                <a:solidFill>
                  <a:srgbClr val="00B0F0"/>
                </a:solidFill>
                <a:effectLst>
                  <a:glow rad="457200">
                    <a:schemeClr val="tx1"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</a:rPr>
              <a:t> jam </a:t>
            </a:r>
            <a:r>
              <a:rPr lang="en-US" sz="2800" b="1" cap="all" dirty="0" err="1" smtClean="0">
                <a:ln w="0"/>
                <a:solidFill>
                  <a:srgbClr val="00B0F0"/>
                </a:solidFill>
                <a:effectLst>
                  <a:glow rad="457200">
                    <a:schemeClr val="tx1"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</a:rPr>
              <a:t>atau</a:t>
            </a:r>
            <a:r>
              <a:rPr lang="en-US" sz="2800" b="1" cap="all" dirty="0" smtClean="0">
                <a:ln w="0"/>
                <a:solidFill>
                  <a:srgbClr val="00B0F0"/>
                </a:solidFill>
                <a:effectLst>
                  <a:glow rad="457200">
                    <a:schemeClr val="tx1"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</a:rPr>
              <a:t> </a:t>
            </a:r>
          </a:p>
          <a:p>
            <a:r>
              <a:rPr lang="en-US" sz="2800" b="1" cap="all" dirty="0" err="1" smtClean="0">
                <a:ln w="0"/>
                <a:solidFill>
                  <a:srgbClr val="00B0F0"/>
                </a:solidFill>
                <a:effectLst>
                  <a:glow rad="457200">
                    <a:schemeClr val="tx1"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</a:rPr>
              <a:t>berlawanan</a:t>
            </a:r>
            <a:r>
              <a:rPr lang="en-US" sz="2800" b="1" cap="all" dirty="0" smtClean="0">
                <a:ln w="0"/>
                <a:solidFill>
                  <a:srgbClr val="00B0F0"/>
                </a:solidFill>
                <a:effectLst>
                  <a:glow rad="457200">
                    <a:schemeClr val="tx1"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</a:rPr>
              <a:t> </a:t>
            </a:r>
            <a:r>
              <a:rPr lang="en-US" sz="2800" b="1" cap="all" dirty="0" err="1" smtClean="0">
                <a:ln w="0"/>
                <a:solidFill>
                  <a:srgbClr val="00B0F0"/>
                </a:solidFill>
                <a:effectLst>
                  <a:glow rad="457200">
                    <a:schemeClr val="tx1"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</a:rPr>
              <a:t>jarum</a:t>
            </a:r>
            <a:r>
              <a:rPr lang="en-US" sz="2800" b="1" cap="all" dirty="0" smtClean="0">
                <a:ln w="0"/>
                <a:solidFill>
                  <a:srgbClr val="00B0F0"/>
                </a:solidFill>
                <a:effectLst>
                  <a:glow rad="457200">
                    <a:schemeClr val="tx1"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</a:rPr>
              <a:t> jam ?</a:t>
            </a:r>
            <a:endParaRPr lang="en-US" sz="2800" b="1" cap="all" dirty="0">
              <a:ln w="0"/>
              <a:solidFill>
                <a:srgbClr val="00B0F0"/>
              </a:solidFill>
              <a:effectLst>
                <a:glow rad="457200">
                  <a:schemeClr val="tx1">
                    <a:alpha val="40000"/>
                  </a:schemeClr>
                </a:glow>
                <a:reflection blurRad="6350" stA="50000" endA="300" endPos="50000" dist="29997" dir="5400000" sy="-100000" algn="bl" rotWithShape="0"/>
              </a:effectLst>
            </a:endParaRPr>
          </a:p>
        </p:txBody>
      </p:sp>
      <p:pic>
        <p:nvPicPr>
          <p:cNvPr id="4098" name="Picture 2" descr="F:\2. Picture\Anak kampus\tumblr_likiv5H45a1qd3kgf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666" y="1268759"/>
            <a:ext cx="4762500" cy="38481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F:\2. Picture\Anak kampus\tumblr_likiy3gQro1qd3kg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20433">
            <a:off x="3574695" y="1185679"/>
            <a:ext cx="5352349" cy="40142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F:\2. Picture\Anak kampus\61876_162447377102306_129716743708703_559873_5748452_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6456" y="3152319"/>
            <a:ext cx="2491010" cy="249101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4533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F:\2. Picture\Anak kampus\0o7p02t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479" y="332656"/>
            <a:ext cx="3949700" cy="534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209666" y="5517232"/>
            <a:ext cx="8754821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2800" b="1" cap="all" dirty="0" err="1" smtClean="0">
                <a:ln w="0"/>
                <a:solidFill>
                  <a:srgbClr val="00B0F0"/>
                </a:solidFill>
                <a:effectLst>
                  <a:glow rad="457200">
                    <a:schemeClr val="tx1"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</a:rPr>
              <a:t>Menghadap</a:t>
            </a:r>
            <a:r>
              <a:rPr lang="en-US" sz="2800" b="1" cap="all" dirty="0" smtClean="0">
                <a:ln w="0"/>
                <a:solidFill>
                  <a:srgbClr val="00B0F0"/>
                </a:solidFill>
                <a:effectLst>
                  <a:glow rad="457200">
                    <a:schemeClr val="tx1"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</a:rPr>
              <a:t> </a:t>
            </a:r>
            <a:r>
              <a:rPr lang="en-US" sz="2800" b="1" cap="all" dirty="0" err="1" smtClean="0">
                <a:ln w="0"/>
                <a:solidFill>
                  <a:srgbClr val="00B0F0"/>
                </a:solidFill>
                <a:effectLst>
                  <a:glow rad="457200">
                    <a:schemeClr val="tx1"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</a:rPr>
              <a:t>kemana</a:t>
            </a:r>
            <a:r>
              <a:rPr lang="en-US" sz="2800" b="1" cap="all" dirty="0" smtClean="0">
                <a:ln w="0"/>
                <a:solidFill>
                  <a:srgbClr val="00B0F0"/>
                </a:solidFill>
                <a:effectLst>
                  <a:glow rad="457200">
                    <a:schemeClr val="tx1"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</a:rPr>
              <a:t> </a:t>
            </a:r>
            <a:r>
              <a:rPr lang="en-US" sz="2800" b="1" cap="all" dirty="0" err="1" smtClean="0">
                <a:ln w="0"/>
                <a:solidFill>
                  <a:srgbClr val="00B0F0"/>
                </a:solidFill>
                <a:effectLst>
                  <a:glow rad="457200">
                    <a:schemeClr val="tx1"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</a:rPr>
              <a:t>cendela</a:t>
            </a:r>
            <a:r>
              <a:rPr lang="en-US" sz="2800" b="1" cap="all" dirty="0" smtClean="0">
                <a:ln w="0"/>
                <a:solidFill>
                  <a:srgbClr val="00B0F0"/>
                </a:solidFill>
                <a:effectLst>
                  <a:glow rad="457200">
                    <a:schemeClr val="tx1"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</a:rPr>
              <a:t> </a:t>
            </a:r>
            <a:r>
              <a:rPr lang="en-US" sz="2800" b="1" cap="all" dirty="0" err="1" smtClean="0">
                <a:ln w="0"/>
                <a:solidFill>
                  <a:srgbClr val="00B0F0"/>
                </a:solidFill>
                <a:effectLst>
                  <a:glow rad="457200">
                    <a:schemeClr val="tx1"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</a:rPr>
              <a:t>ini</a:t>
            </a:r>
            <a:r>
              <a:rPr lang="en-US" sz="2800" b="1" cap="all" dirty="0" smtClean="0">
                <a:ln w="0"/>
                <a:solidFill>
                  <a:srgbClr val="00B0F0"/>
                </a:solidFill>
                <a:effectLst>
                  <a:glow rad="457200">
                    <a:schemeClr val="tx1"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</a:rPr>
              <a:t>?</a:t>
            </a:r>
          </a:p>
          <a:p>
            <a:r>
              <a:rPr lang="en-US" sz="2800" b="1" cap="all" dirty="0" err="1" smtClean="0">
                <a:ln w="0"/>
                <a:solidFill>
                  <a:srgbClr val="00B0F0"/>
                </a:solidFill>
                <a:effectLst>
                  <a:glow rad="457200">
                    <a:schemeClr val="tx1"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</a:rPr>
              <a:t>Kiri</a:t>
            </a:r>
            <a:r>
              <a:rPr lang="en-US" sz="2800" b="1" cap="all" dirty="0" smtClean="0">
                <a:ln w="0"/>
                <a:solidFill>
                  <a:srgbClr val="00B0F0"/>
                </a:solidFill>
                <a:effectLst>
                  <a:glow rad="457200">
                    <a:schemeClr val="tx1"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</a:rPr>
              <a:t> </a:t>
            </a:r>
            <a:r>
              <a:rPr lang="en-US" sz="2800" b="1" cap="all" dirty="0" err="1" smtClean="0">
                <a:ln w="0"/>
                <a:solidFill>
                  <a:srgbClr val="00B0F0"/>
                </a:solidFill>
                <a:effectLst>
                  <a:glow rad="457200">
                    <a:schemeClr val="tx1"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</a:rPr>
              <a:t>atau</a:t>
            </a:r>
            <a:r>
              <a:rPr lang="en-US" sz="2800" b="1" cap="all" dirty="0" smtClean="0">
                <a:ln w="0"/>
                <a:solidFill>
                  <a:srgbClr val="00B0F0"/>
                </a:solidFill>
                <a:effectLst>
                  <a:glow rad="457200">
                    <a:schemeClr val="tx1"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</a:rPr>
              <a:t> </a:t>
            </a:r>
            <a:r>
              <a:rPr lang="en-US" sz="2800" b="1" cap="all" dirty="0" err="1" smtClean="0">
                <a:ln w="0"/>
                <a:solidFill>
                  <a:srgbClr val="00B0F0"/>
                </a:solidFill>
                <a:effectLst>
                  <a:glow rad="457200">
                    <a:schemeClr val="tx1"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</a:rPr>
              <a:t>kanan</a:t>
            </a:r>
            <a:r>
              <a:rPr lang="en-US" sz="2800" b="1" cap="all" dirty="0">
                <a:ln w="0"/>
                <a:solidFill>
                  <a:srgbClr val="00B0F0"/>
                </a:solidFill>
                <a:effectLst>
                  <a:glow rad="457200">
                    <a:schemeClr val="tx1"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</a:rPr>
              <a:t>?</a:t>
            </a:r>
            <a:endParaRPr lang="en-US" sz="2800" b="1" cap="all" dirty="0">
              <a:ln w="0"/>
              <a:solidFill>
                <a:srgbClr val="00B0F0"/>
              </a:solidFill>
              <a:effectLst>
                <a:glow rad="457200">
                  <a:schemeClr val="tx1">
                    <a:alpha val="40000"/>
                  </a:schemeClr>
                </a:glow>
                <a:reflection blurRad="6350" stA="50000" endA="300" endPos="50000" dist="29997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07904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F:\2. Picture\Anak kampus\Ada lima ekor rusa yang bersembunyi di hut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898" y="908720"/>
            <a:ext cx="7488832" cy="54157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123728" y="5778700"/>
            <a:ext cx="410445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2800" b="1" cap="all" dirty="0" smtClean="0">
                <a:ln w="0"/>
                <a:solidFill>
                  <a:srgbClr val="00B0F0"/>
                </a:solidFill>
                <a:effectLst>
                  <a:glow rad="457200">
                    <a:schemeClr val="tx1"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</a:rPr>
              <a:t>Ada </a:t>
            </a:r>
            <a:r>
              <a:rPr lang="en-US" sz="2800" b="1" cap="all" dirty="0" err="1" smtClean="0">
                <a:ln w="0"/>
                <a:solidFill>
                  <a:srgbClr val="00B0F0"/>
                </a:solidFill>
                <a:effectLst>
                  <a:glow rad="457200">
                    <a:schemeClr val="tx1"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</a:rPr>
              <a:t>berapa</a:t>
            </a:r>
            <a:r>
              <a:rPr lang="en-US" sz="2800" b="1" cap="all" dirty="0">
                <a:ln w="0"/>
                <a:solidFill>
                  <a:srgbClr val="00B0F0"/>
                </a:solidFill>
                <a:effectLst>
                  <a:glow rad="457200">
                    <a:schemeClr val="tx1"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</a:rPr>
              <a:t> </a:t>
            </a:r>
            <a:r>
              <a:rPr lang="en-US" sz="2800" b="1" cap="all" dirty="0" err="1" smtClean="0">
                <a:ln w="0"/>
                <a:solidFill>
                  <a:srgbClr val="00B0F0"/>
                </a:solidFill>
                <a:effectLst>
                  <a:glow rad="457200">
                    <a:schemeClr val="tx1"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</a:rPr>
              <a:t>rusa</a:t>
            </a:r>
            <a:r>
              <a:rPr lang="en-US" sz="2800" b="1" cap="all" dirty="0" smtClean="0">
                <a:ln w="0"/>
                <a:solidFill>
                  <a:srgbClr val="00B0F0"/>
                </a:solidFill>
                <a:effectLst>
                  <a:glow rad="457200">
                    <a:schemeClr val="tx1"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</a:rPr>
              <a:t>?</a:t>
            </a:r>
            <a:endParaRPr lang="en-US" sz="2800" b="1" cap="all" dirty="0">
              <a:ln w="0"/>
              <a:solidFill>
                <a:srgbClr val="00B0F0"/>
              </a:solidFill>
              <a:effectLst>
                <a:glow rad="457200">
                  <a:schemeClr val="tx1">
                    <a:alpha val="40000"/>
                  </a:schemeClr>
                </a:glow>
                <a:reflection blurRad="6350" stA="50000" endA="300" endPos="50000" dist="29997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77423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 MESIN BUBU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114307" y="2327289"/>
            <a:ext cx="6982159" cy="42750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719187" y="1124744"/>
            <a:ext cx="7772400" cy="103929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id-ID" sz="6000" b="1" dirty="0" smtClean="0"/>
              <a:t>TURNING OPERATION</a:t>
            </a:r>
            <a:endParaRPr lang="id-ID" sz="6000" b="1" dirty="0"/>
          </a:p>
        </p:txBody>
      </p:sp>
    </p:spTree>
    <p:extLst>
      <p:ext uri="{BB962C8B-B14F-4D97-AF65-F5344CB8AC3E}">
        <p14:creationId xmlns:p14="http://schemas.microsoft.com/office/powerpoint/2010/main" val="1504624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945733" y="692696"/>
            <a:ext cx="3412078" cy="954107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800" b="1" dirty="0" err="1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Mesin</a:t>
            </a:r>
            <a:r>
              <a:rPr lang="en-US" sz="2800" b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800" b="1" dirty="0" err="1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bubut</a:t>
            </a:r>
            <a:r>
              <a:rPr lang="en-US" sz="2800" b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en-US" sz="2800" b="1" dirty="0" err="1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dari</a:t>
            </a:r>
            <a:r>
              <a:rPr lang="en-US" sz="2800" b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800" b="1" dirty="0" err="1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jaman</a:t>
            </a:r>
            <a:r>
              <a:rPr lang="en-US" sz="2800" b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800" b="1" dirty="0" err="1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ke</a:t>
            </a:r>
            <a:r>
              <a:rPr lang="en-US" sz="2800" b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800" b="1" dirty="0" err="1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jaman</a:t>
            </a:r>
            <a:endParaRPr lang="en-US" sz="2800" b="1" dirty="0" smtClean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60114" y="2087456"/>
            <a:ext cx="1002390" cy="584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dirty="0" err="1" smtClean="0"/>
              <a:t>Awal</a:t>
            </a:r>
            <a:endParaRPr lang="en-US" sz="3200" dirty="0"/>
          </a:p>
        </p:txBody>
      </p:sp>
      <p:sp>
        <p:nvSpPr>
          <p:cNvPr id="4" name="8-Point Star 3">
            <a:hlinkClick r:id="rId2" action="ppaction://hlinkfile"/>
          </p:cNvPr>
          <p:cNvSpPr/>
          <p:nvPr/>
        </p:nvSpPr>
        <p:spPr>
          <a:xfrm>
            <a:off x="2555776" y="2019804"/>
            <a:ext cx="792088" cy="720080"/>
          </a:xfrm>
          <a:prstGeom prst="star8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5" name="8-Point Star 4">
            <a:hlinkClick r:id="rId3" action="ppaction://hlinkfile"/>
          </p:cNvPr>
          <p:cNvSpPr/>
          <p:nvPr/>
        </p:nvSpPr>
        <p:spPr>
          <a:xfrm>
            <a:off x="3632119" y="2019804"/>
            <a:ext cx="792088" cy="720080"/>
          </a:xfrm>
          <a:prstGeom prst="star8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endParaRPr lang="en-US" dirty="0"/>
          </a:p>
        </p:txBody>
      </p:sp>
      <p:sp>
        <p:nvSpPr>
          <p:cNvPr id="6" name="8-Point Star 5">
            <a:hlinkClick r:id="rId4" action="ppaction://hlinkfile"/>
          </p:cNvPr>
          <p:cNvSpPr/>
          <p:nvPr/>
        </p:nvSpPr>
        <p:spPr>
          <a:xfrm>
            <a:off x="2549689" y="3279720"/>
            <a:ext cx="792088" cy="720080"/>
          </a:xfrm>
          <a:prstGeom prst="star8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7" name="8-Point Star 6">
            <a:hlinkClick r:id="rId5" action="ppaction://hlinkfile"/>
          </p:cNvPr>
          <p:cNvSpPr/>
          <p:nvPr/>
        </p:nvSpPr>
        <p:spPr>
          <a:xfrm>
            <a:off x="7668344" y="2027383"/>
            <a:ext cx="792088" cy="720080"/>
          </a:xfrm>
          <a:prstGeom prst="star8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8" name="8-Point Star 7">
            <a:hlinkClick r:id="rId6" action="ppaction://hlinkfile"/>
          </p:cNvPr>
          <p:cNvSpPr/>
          <p:nvPr/>
        </p:nvSpPr>
        <p:spPr>
          <a:xfrm>
            <a:off x="6660232" y="2019804"/>
            <a:ext cx="792088" cy="720080"/>
          </a:xfrm>
          <a:prstGeom prst="star8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</a:t>
            </a:r>
            <a:endParaRPr lang="en-US" dirty="0"/>
          </a:p>
        </p:txBody>
      </p:sp>
      <p:sp>
        <p:nvSpPr>
          <p:cNvPr id="9" name="8-Point Star 8">
            <a:hlinkClick r:id="rId7" action="ppaction://hlinkfile"/>
          </p:cNvPr>
          <p:cNvSpPr/>
          <p:nvPr/>
        </p:nvSpPr>
        <p:spPr>
          <a:xfrm>
            <a:off x="4651772" y="2027383"/>
            <a:ext cx="792088" cy="720080"/>
          </a:xfrm>
          <a:prstGeom prst="star8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  <a:endParaRPr lang="en-US" dirty="0"/>
          </a:p>
        </p:txBody>
      </p:sp>
      <p:sp>
        <p:nvSpPr>
          <p:cNvPr id="10" name="8-Point Star 9">
            <a:hlinkClick r:id="rId8" action="ppaction://hlinkfile"/>
          </p:cNvPr>
          <p:cNvSpPr/>
          <p:nvPr/>
        </p:nvSpPr>
        <p:spPr>
          <a:xfrm>
            <a:off x="5616116" y="2027383"/>
            <a:ext cx="792088" cy="720080"/>
          </a:xfrm>
          <a:prstGeom prst="star8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95715" y="3482063"/>
            <a:ext cx="1531188" cy="58477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dirty="0" smtClean="0"/>
              <a:t>Modern</a:t>
            </a:r>
            <a:endParaRPr lang="en-US" sz="3200" dirty="0"/>
          </a:p>
        </p:txBody>
      </p:sp>
      <p:sp>
        <p:nvSpPr>
          <p:cNvPr id="12" name="8-Point Star 11">
            <a:hlinkClick r:id="rId9" action="ppaction://hlinkfile"/>
          </p:cNvPr>
          <p:cNvSpPr/>
          <p:nvPr/>
        </p:nvSpPr>
        <p:spPr>
          <a:xfrm>
            <a:off x="3491880" y="3272264"/>
            <a:ext cx="792088" cy="720080"/>
          </a:xfrm>
          <a:prstGeom prst="star8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13" name="8-Point Star 12">
            <a:hlinkClick r:id="rId10" action="ppaction://hlinkfile"/>
          </p:cNvPr>
          <p:cNvSpPr/>
          <p:nvPr/>
        </p:nvSpPr>
        <p:spPr>
          <a:xfrm>
            <a:off x="8064388" y="3279720"/>
            <a:ext cx="792088" cy="720080"/>
          </a:xfrm>
          <a:prstGeom prst="star8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7</a:t>
            </a:r>
            <a:endParaRPr lang="en-US" dirty="0"/>
          </a:p>
        </p:txBody>
      </p:sp>
      <p:sp>
        <p:nvSpPr>
          <p:cNvPr id="14" name="8-Point Star 13">
            <a:hlinkClick r:id="rId11" action="ppaction://hlinkfile"/>
          </p:cNvPr>
          <p:cNvSpPr/>
          <p:nvPr/>
        </p:nvSpPr>
        <p:spPr>
          <a:xfrm>
            <a:off x="6257470" y="3270266"/>
            <a:ext cx="792088" cy="720080"/>
          </a:xfrm>
          <a:prstGeom prst="star8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</a:t>
            </a:r>
            <a:endParaRPr lang="en-US" dirty="0"/>
          </a:p>
        </p:txBody>
      </p:sp>
      <p:sp>
        <p:nvSpPr>
          <p:cNvPr id="15" name="8-Point Star 14">
            <a:hlinkClick r:id="rId12" action="ppaction://hlinkfile"/>
          </p:cNvPr>
          <p:cNvSpPr/>
          <p:nvPr/>
        </p:nvSpPr>
        <p:spPr>
          <a:xfrm>
            <a:off x="4424207" y="3272264"/>
            <a:ext cx="792088" cy="720080"/>
          </a:xfrm>
          <a:prstGeom prst="star8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16" name="8-Point Star 15">
            <a:hlinkClick r:id="rId13" action="ppaction://hlinkfile"/>
          </p:cNvPr>
          <p:cNvSpPr/>
          <p:nvPr/>
        </p:nvSpPr>
        <p:spPr>
          <a:xfrm>
            <a:off x="5319790" y="3270266"/>
            <a:ext cx="792088" cy="720080"/>
          </a:xfrm>
          <a:prstGeom prst="star8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17" name="8-Point Star 16">
            <a:hlinkClick r:id="rId14" action="ppaction://hlinkfile"/>
          </p:cNvPr>
          <p:cNvSpPr/>
          <p:nvPr/>
        </p:nvSpPr>
        <p:spPr>
          <a:xfrm>
            <a:off x="7140446" y="3270266"/>
            <a:ext cx="792088" cy="720080"/>
          </a:xfrm>
          <a:prstGeom prst="star8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18" name="8-Point Star 17">
            <a:hlinkClick r:id="rId15" action="ppaction://hlinkfile"/>
          </p:cNvPr>
          <p:cNvSpPr/>
          <p:nvPr/>
        </p:nvSpPr>
        <p:spPr>
          <a:xfrm>
            <a:off x="2549689" y="5238654"/>
            <a:ext cx="792088" cy="720080"/>
          </a:xfrm>
          <a:prstGeom prst="star8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333724" y="4880971"/>
            <a:ext cx="1906291" cy="138499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2800" dirty="0" smtClean="0"/>
              <a:t>CNC </a:t>
            </a:r>
          </a:p>
          <a:p>
            <a:pPr algn="ctr"/>
            <a:r>
              <a:rPr lang="en-US" sz="2800" dirty="0" smtClean="0"/>
              <a:t>(Machining </a:t>
            </a:r>
          </a:p>
          <a:p>
            <a:pPr algn="ctr"/>
            <a:r>
              <a:rPr lang="en-US" sz="2800" dirty="0" err="1" smtClean="0"/>
              <a:t>centre</a:t>
            </a:r>
            <a:r>
              <a:rPr lang="en-US" sz="2800" dirty="0" smtClean="0"/>
              <a:t>)</a:t>
            </a:r>
            <a:endParaRPr lang="en-US" sz="2800" dirty="0"/>
          </a:p>
        </p:txBody>
      </p:sp>
      <p:sp>
        <p:nvSpPr>
          <p:cNvPr id="20" name="8-Point Star 19">
            <a:hlinkClick r:id="rId16" action="ppaction://hlinkfile"/>
          </p:cNvPr>
          <p:cNvSpPr/>
          <p:nvPr/>
        </p:nvSpPr>
        <p:spPr>
          <a:xfrm>
            <a:off x="3491880" y="5231198"/>
            <a:ext cx="792088" cy="720080"/>
          </a:xfrm>
          <a:prstGeom prst="star8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21" name="8-Point Star 20">
            <a:hlinkClick r:id="rId17" action="ppaction://hlinkfile"/>
          </p:cNvPr>
          <p:cNvSpPr/>
          <p:nvPr/>
        </p:nvSpPr>
        <p:spPr>
          <a:xfrm>
            <a:off x="8064388" y="5238654"/>
            <a:ext cx="792088" cy="720080"/>
          </a:xfrm>
          <a:prstGeom prst="star8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7</a:t>
            </a:r>
            <a:endParaRPr lang="en-US" dirty="0"/>
          </a:p>
        </p:txBody>
      </p:sp>
      <p:sp>
        <p:nvSpPr>
          <p:cNvPr id="22" name="8-Point Star 21">
            <a:hlinkClick r:id="rId18" action="ppaction://hlinkfile"/>
          </p:cNvPr>
          <p:cNvSpPr/>
          <p:nvPr/>
        </p:nvSpPr>
        <p:spPr>
          <a:xfrm>
            <a:off x="6257470" y="5229200"/>
            <a:ext cx="792088" cy="720080"/>
          </a:xfrm>
          <a:prstGeom prst="star8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</a:t>
            </a:r>
            <a:endParaRPr lang="en-US" dirty="0"/>
          </a:p>
        </p:txBody>
      </p:sp>
      <p:sp>
        <p:nvSpPr>
          <p:cNvPr id="23" name="8-Point Star 22">
            <a:hlinkClick r:id="rId19" action="ppaction://hlinkfile"/>
          </p:cNvPr>
          <p:cNvSpPr/>
          <p:nvPr/>
        </p:nvSpPr>
        <p:spPr>
          <a:xfrm>
            <a:off x="4424207" y="5231198"/>
            <a:ext cx="792088" cy="720080"/>
          </a:xfrm>
          <a:prstGeom prst="star8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24" name="8-Point Star 23">
            <a:hlinkClick r:id="rId20" action="ppaction://hlinkfile"/>
          </p:cNvPr>
          <p:cNvSpPr/>
          <p:nvPr/>
        </p:nvSpPr>
        <p:spPr>
          <a:xfrm>
            <a:off x="5319790" y="5229200"/>
            <a:ext cx="792088" cy="720080"/>
          </a:xfrm>
          <a:prstGeom prst="star8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25" name="8-Point Star 24">
            <a:hlinkClick r:id="rId21" action="ppaction://hlinkfile"/>
          </p:cNvPr>
          <p:cNvSpPr/>
          <p:nvPr/>
        </p:nvSpPr>
        <p:spPr>
          <a:xfrm>
            <a:off x="7140446" y="5229200"/>
            <a:ext cx="792088" cy="720080"/>
          </a:xfrm>
          <a:prstGeom prst="star8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26" name="8-Point Star 25">
            <a:hlinkClick r:id="rId22" action="ppaction://hlinkfile"/>
          </p:cNvPr>
          <p:cNvSpPr/>
          <p:nvPr/>
        </p:nvSpPr>
        <p:spPr>
          <a:xfrm>
            <a:off x="7236296" y="4221088"/>
            <a:ext cx="792088" cy="720080"/>
          </a:xfrm>
          <a:prstGeom prst="star8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12</a:t>
            </a:r>
            <a:endParaRPr lang="en-US" dirty="0"/>
          </a:p>
        </p:txBody>
      </p:sp>
      <p:sp>
        <p:nvSpPr>
          <p:cNvPr id="27" name="8-Point Star 26">
            <a:hlinkClick r:id="rId23" action="ppaction://hlinkfile"/>
          </p:cNvPr>
          <p:cNvSpPr/>
          <p:nvPr/>
        </p:nvSpPr>
        <p:spPr>
          <a:xfrm>
            <a:off x="6228184" y="4221088"/>
            <a:ext cx="792088" cy="720080"/>
          </a:xfrm>
          <a:prstGeom prst="star8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11</a:t>
            </a:r>
            <a:endParaRPr lang="en-US" dirty="0"/>
          </a:p>
        </p:txBody>
      </p:sp>
      <p:sp>
        <p:nvSpPr>
          <p:cNvPr id="28" name="8-Point Star 27">
            <a:hlinkClick r:id="rId24" action="ppaction://hlinkfile"/>
          </p:cNvPr>
          <p:cNvSpPr/>
          <p:nvPr/>
        </p:nvSpPr>
        <p:spPr>
          <a:xfrm>
            <a:off x="5283786" y="4219962"/>
            <a:ext cx="792088" cy="720080"/>
          </a:xfrm>
          <a:prstGeom prst="star8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10</a:t>
            </a:r>
            <a:endParaRPr lang="en-US" dirty="0"/>
          </a:p>
        </p:txBody>
      </p:sp>
      <p:sp>
        <p:nvSpPr>
          <p:cNvPr id="29" name="8-Point Star 28">
            <a:hlinkClick r:id="rId25" action="ppaction://hlinkfile"/>
          </p:cNvPr>
          <p:cNvSpPr/>
          <p:nvPr/>
        </p:nvSpPr>
        <p:spPr>
          <a:xfrm>
            <a:off x="4397362" y="4220525"/>
            <a:ext cx="792088" cy="720080"/>
          </a:xfrm>
          <a:prstGeom prst="star8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9</a:t>
            </a:r>
            <a:endParaRPr lang="en-US" dirty="0"/>
          </a:p>
        </p:txBody>
      </p:sp>
      <p:sp>
        <p:nvSpPr>
          <p:cNvPr id="30" name="8-Point Star 29">
            <a:hlinkClick r:id="rId26" action="ppaction://hlinkfile"/>
          </p:cNvPr>
          <p:cNvSpPr/>
          <p:nvPr/>
        </p:nvSpPr>
        <p:spPr>
          <a:xfrm>
            <a:off x="3455876" y="4221088"/>
            <a:ext cx="792088" cy="720080"/>
          </a:xfrm>
          <a:prstGeom prst="star8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0927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218076" y="1080446"/>
            <a:ext cx="8763000" cy="1224136"/>
          </a:xfrm>
          <a:effectLst>
            <a:glow rad="1397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/>
            <a:r>
              <a:rPr lang="en-US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nard MT Condensed" pitchFamily="18" charset="0"/>
              </a:rPr>
              <a:t>Teori</a:t>
            </a:r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nard MT Condensed" pitchFamily="18" charset="0"/>
              </a:rPr>
              <a:t> </a:t>
            </a:r>
            <a:r>
              <a:rPr lang="en-US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nard MT Condensed" pitchFamily="18" charset="0"/>
              </a:rPr>
              <a:t>Bubut</a:t>
            </a:r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nard MT Condensed" pitchFamily="18" charset="0"/>
              </a:rPr>
              <a:t> </a:t>
            </a:r>
            <a:r>
              <a:rPr lang="en-US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nard MT Condensed" pitchFamily="18" charset="0"/>
              </a:rPr>
              <a:t>Kelas</a:t>
            </a:r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nard MT Condensed" pitchFamily="18" charset="0"/>
              </a:rPr>
              <a:t> A </a:t>
            </a:r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nard MT Condensed" pitchFamily="18" charset="0"/>
              </a:rPr>
              <a:t/>
            </a:r>
            <a:b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nard MT Condensed" pitchFamily="18" charset="0"/>
              </a:rPr>
            </a:br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nard MT Condensed" pitchFamily="18" charset="0"/>
              </a:rPr>
              <a:t>14 September 2011</a:t>
            </a:r>
            <a:endParaRPr lang="id-ID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ernard MT Condensed" pitchFamily="18" charset="0"/>
            </a:endParaRPr>
          </a:p>
        </p:txBody>
      </p:sp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2420888"/>
            <a:ext cx="8784976" cy="38884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1520" y="2204864"/>
            <a:ext cx="8712968" cy="353943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Comic Sans MS" pitchFamily="66" charset="0"/>
              </a:rPr>
              <a:t>Proses </a:t>
            </a:r>
            <a:r>
              <a:rPr lang="en-US" sz="3200" dirty="0" err="1">
                <a:solidFill>
                  <a:schemeClr val="bg1"/>
                </a:solidFill>
                <a:latin typeface="Comic Sans MS" pitchFamily="66" charset="0"/>
              </a:rPr>
              <a:t>Permesinan</a:t>
            </a:r>
            <a:r>
              <a:rPr lang="en-US" sz="32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Comic Sans MS" pitchFamily="66" charset="0"/>
              </a:rPr>
              <a:t>Konvensional</a:t>
            </a:r>
            <a:r>
              <a:rPr lang="en-US" sz="32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Comic Sans MS" pitchFamily="66" charset="0"/>
              </a:rPr>
              <a:t>dengan</a:t>
            </a:r>
            <a:r>
              <a:rPr lang="en-US" sz="3200" dirty="0">
                <a:solidFill>
                  <a:schemeClr val="bg1"/>
                </a:solidFill>
                <a:latin typeface="Comic Sans MS" pitchFamily="66" charset="0"/>
              </a:rPr>
              <a:t> 3 </a:t>
            </a:r>
            <a:r>
              <a:rPr lang="en-US" sz="3200" dirty="0" err="1">
                <a:solidFill>
                  <a:schemeClr val="bg1"/>
                </a:solidFill>
                <a:latin typeface="Comic Sans MS" pitchFamily="66" charset="0"/>
              </a:rPr>
              <a:t>gerakan</a:t>
            </a:r>
            <a:r>
              <a:rPr lang="en-US" sz="32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Comic Sans MS" pitchFamily="66" charset="0"/>
              </a:rPr>
              <a:t>utama</a:t>
            </a:r>
            <a:r>
              <a:rPr lang="en-US" sz="32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Comic Sans MS" pitchFamily="66" charset="0"/>
              </a:rPr>
              <a:t>yaitu</a:t>
            </a:r>
            <a:r>
              <a:rPr lang="en-US" sz="32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Comic Sans MS" pitchFamily="66" charset="0"/>
              </a:rPr>
              <a:t>berputarnya</a:t>
            </a:r>
            <a:r>
              <a:rPr lang="en-US" sz="32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Comic Sans MS" pitchFamily="66" charset="0"/>
              </a:rPr>
              <a:t>benda</a:t>
            </a:r>
            <a:r>
              <a:rPr lang="en-US" sz="32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Comic Sans MS" pitchFamily="66" charset="0"/>
              </a:rPr>
              <a:t>kerja</a:t>
            </a:r>
            <a:r>
              <a:rPr lang="en-US" sz="3200" dirty="0">
                <a:solidFill>
                  <a:schemeClr val="bg1"/>
                </a:solidFill>
                <a:latin typeface="Comic Sans MS" pitchFamily="66" charset="0"/>
              </a:rPr>
              <a:t>; </a:t>
            </a:r>
            <a:r>
              <a:rPr lang="en-US" sz="3200" dirty="0" err="1">
                <a:solidFill>
                  <a:schemeClr val="bg1"/>
                </a:solidFill>
                <a:latin typeface="Comic Sans MS" pitchFamily="66" charset="0"/>
              </a:rPr>
              <a:t>pahat</a:t>
            </a:r>
            <a:r>
              <a:rPr lang="en-US" sz="32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Comic Sans MS" pitchFamily="66" charset="0"/>
              </a:rPr>
              <a:t>memotong</a:t>
            </a:r>
            <a:r>
              <a:rPr lang="en-US" sz="32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Comic Sans MS" pitchFamily="66" charset="0"/>
              </a:rPr>
              <a:t>atau</a:t>
            </a:r>
            <a:r>
              <a:rPr lang="en-US" sz="32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Comic Sans MS" pitchFamily="66" charset="0"/>
              </a:rPr>
              <a:t>menyayat</a:t>
            </a:r>
            <a:r>
              <a:rPr lang="en-US" sz="32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Comic Sans MS" pitchFamily="66" charset="0"/>
              </a:rPr>
              <a:t>benda</a:t>
            </a:r>
            <a:r>
              <a:rPr lang="en-US" sz="32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Comic Sans MS" pitchFamily="66" charset="0"/>
              </a:rPr>
              <a:t>kerja</a:t>
            </a:r>
            <a:r>
              <a:rPr lang="en-US" sz="3200" dirty="0">
                <a:solidFill>
                  <a:schemeClr val="bg1"/>
                </a:solidFill>
                <a:latin typeface="Comic Sans MS" pitchFamily="66" charset="0"/>
              </a:rPr>
              <a:t>; </a:t>
            </a:r>
            <a:r>
              <a:rPr lang="en-US" sz="3200" dirty="0" err="1">
                <a:solidFill>
                  <a:schemeClr val="bg1"/>
                </a:solidFill>
                <a:latin typeface="Comic Sans MS" pitchFamily="66" charset="0"/>
              </a:rPr>
              <a:t>terdapat</a:t>
            </a:r>
            <a:r>
              <a:rPr lang="en-US" sz="32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Comic Sans MS" pitchFamily="66" charset="0"/>
              </a:rPr>
              <a:t>gerakan</a:t>
            </a:r>
            <a:r>
              <a:rPr lang="en-US" sz="3200" dirty="0">
                <a:solidFill>
                  <a:schemeClr val="bg1"/>
                </a:solidFill>
                <a:latin typeface="Comic Sans MS" pitchFamily="66" charset="0"/>
              </a:rPr>
              <a:t> setting </a:t>
            </a:r>
            <a:r>
              <a:rPr lang="en-US" sz="3200" dirty="0" err="1">
                <a:solidFill>
                  <a:schemeClr val="bg1"/>
                </a:solidFill>
                <a:latin typeface="Comic Sans MS" pitchFamily="66" charset="0"/>
              </a:rPr>
              <a:t>pemakanan</a:t>
            </a:r>
            <a:r>
              <a:rPr lang="en-US" sz="3200" dirty="0">
                <a:solidFill>
                  <a:schemeClr val="bg1"/>
                </a:solidFill>
                <a:latin typeface="Comic Sans MS" pitchFamily="66" charset="0"/>
              </a:rPr>
              <a:t>; </a:t>
            </a:r>
            <a:r>
              <a:rPr lang="en-US" sz="3200" dirty="0" err="1">
                <a:solidFill>
                  <a:schemeClr val="bg1"/>
                </a:solidFill>
                <a:latin typeface="Comic Sans MS" pitchFamily="66" charset="0"/>
              </a:rPr>
              <a:t>menghasilkan</a:t>
            </a:r>
            <a:r>
              <a:rPr lang="en-US" sz="3200" dirty="0">
                <a:solidFill>
                  <a:schemeClr val="bg1"/>
                </a:solidFill>
                <a:latin typeface="Comic Sans MS" pitchFamily="66" charset="0"/>
              </a:rPr>
              <a:t> chip; </a:t>
            </a:r>
            <a:r>
              <a:rPr lang="en-US" sz="3200" dirty="0" err="1">
                <a:solidFill>
                  <a:schemeClr val="bg1"/>
                </a:solidFill>
                <a:latin typeface="Comic Sans MS" pitchFamily="66" charset="0"/>
              </a:rPr>
              <a:t>benda</a:t>
            </a:r>
            <a:r>
              <a:rPr lang="en-US" sz="3200" dirty="0">
                <a:solidFill>
                  <a:schemeClr val="bg1"/>
                </a:solidFill>
                <a:latin typeface="Comic Sans MS" pitchFamily="66" charset="0"/>
              </a:rPr>
              <a:t> yang </a:t>
            </a:r>
            <a:r>
              <a:rPr lang="en-US" sz="3200" dirty="0" err="1">
                <a:solidFill>
                  <a:schemeClr val="bg1"/>
                </a:solidFill>
                <a:latin typeface="Comic Sans MS" pitchFamily="66" charset="0"/>
              </a:rPr>
              <a:t>dihasilkan</a:t>
            </a:r>
            <a:r>
              <a:rPr lang="en-US" sz="32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Comic Sans MS" pitchFamily="66" charset="0"/>
              </a:rPr>
              <a:t>kebanyakan</a:t>
            </a:r>
            <a:r>
              <a:rPr lang="en-US" sz="32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Comic Sans MS" pitchFamily="66" charset="0"/>
              </a:rPr>
              <a:t>berupa</a:t>
            </a:r>
            <a:r>
              <a:rPr lang="en-US" sz="32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Comic Sans MS" pitchFamily="66" charset="0"/>
              </a:rPr>
              <a:t>benda</a:t>
            </a:r>
            <a:r>
              <a:rPr lang="en-US" sz="32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Comic Sans MS" pitchFamily="66" charset="0"/>
              </a:rPr>
              <a:t>silindris</a:t>
            </a:r>
            <a:r>
              <a:rPr lang="en-US" sz="32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Comic Sans MS" pitchFamily="66" charset="0"/>
              </a:rPr>
              <a:t>tapi</a:t>
            </a:r>
            <a:r>
              <a:rPr lang="en-US" sz="32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Comic Sans MS" pitchFamily="66" charset="0"/>
              </a:rPr>
              <a:t>pasti</a:t>
            </a:r>
            <a:r>
              <a:rPr lang="en-US" sz="32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Comic Sans MS" pitchFamily="66" charset="0"/>
              </a:rPr>
              <a:t>berpenampang</a:t>
            </a:r>
            <a:r>
              <a:rPr lang="en-US" sz="32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Comic Sans MS" pitchFamily="66" charset="0"/>
              </a:rPr>
              <a:t>lingkaran</a:t>
            </a: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.</a:t>
            </a:r>
            <a:endParaRPr lang="en-US" sz="3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59532" y="2604973"/>
            <a:ext cx="8352928" cy="313932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b="1" dirty="0">
                <a:latin typeface="Comic Sans MS" pitchFamily="66" charset="0"/>
              </a:rPr>
              <a:t> 1. Main Motion : </a:t>
            </a:r>
            <a:r>
              <a:rPr lang="en-US" b="1" dirty="0" err="1">
                <a:latin typeface="Comic Sans MS" pitchFamily="66" charset="0"/>
              </a:rPr>
              <a:t>berputarnya</a:t>
            </a:r>
            <a:r>
              <a:rPr lang="en-US" b="1" dirty="0">
                <a:latin typeface="Comic Sans MS" pitchFamily="66" charset="0"/>
              </a:rPr>
              <a:t> </a:t>
            </a:r>
            <a:r>
              <a:rPr lang="en-US" b="1" dirty="0" err="1">
                <a:latin typeface="Comic Sans MS" pitchFamily="66" charset="0"/>
              </a:rPr>
              <a:t>Spindel</a:t>
            </a:r>
            <a:r>
              <a:rPr lang="en-US" b="1" dirty="0">
                <a:latin typeface="Comic Sans MS" pitchFamily="66" charset="0"/>
              </a:rPr>
              <a:t> </a:t>
            </a:r>
            <a:r>
              <a:rPr lang="en-US" b="1" dirty="0" err="1">
                <a:latin typeface="Comic Sans MS" pitchFamily="66" charset="0"/>
              </a:rPr>
              <a:t>utama</a:t>
            </a:r>
            <a:r>
              <a:rPr lang="en-US" b="1" dirty="0">
                <a:latin typeface="Comic Sans MS" pitchFamily="66" charset="0"/>
              </a:rPr>
              <a:t> yang </a:t>
            </a:r>
            <a:r>
              <a:rPr lang="en-US" b="1" dirty="0" err="1">
                <a:latin typeface="Comic Sans MS" pitchFamily="66" charset="0"/>
              </a:rPr>
              <a:t>menggerakan</a:t>
            </a:r>
            <a:r>
              <a:rPr lang="en-US" b="1" dirty="0">
                <a:latin typeface="Comic Sans MS" pitchFamily="66" charset="0"/>
              </a:rPr>
              <a:t> </a:t>
            </a:r>
            <a:r>
              <a:rPr lang="en-US" b="1" dirty="0" smtClean="0">
                <a:latin typeface="Comic Sans MS" pitchFamily="66" charset="0"/>
              </a:rPr>
              <a:t>		</a:t>
            </a:r>
            <a:r>
              <a:rPr lang="en-US" b="1" dirty="0" err="1" smtClean="0">
                <a:latin typeface="Comic Sans MS" pitchFamily="66" charset="0"/>
              </a:rPr>
              <a:t>benda</a:t>
            </a:r>
            <a:r>
              <a:rPr lang="en-US" b="1" dirty="0" smtClean="0">
                <a:latin typeface="Comic Sans MS" pitchFamily="66" charset="0"/>
              </a:rPr>
              <a:t> </a:t>
            </a:r>
            <a:r>
              <a:rPr lang="en-US" b="1" dirty="0" err="1" smtClean="0">
                <a:latin typeface="Comic Sans MS" pitchFamily="66" charset="0"/>
              </a:rPr>
              <a:t>kerja</a:t>
            </a:r>
            <a:r>
              <a:rPr lang="en-US" b="1" dirty="0" smtClean="0">
                <a:latin typeface="Comic Sans MS" pitchFamily="66" charset="0"/>
              </a:rPr>
              <a:t> 		</a:t>
            </a:r>
          </a:p>
          <a:p>
            <a:r>
              <a:rPr lang="en-US" b="1" dirty="0">
                <a:latin typeface="Comic Sans MS" pitchFamily="66" charset="0"/>
              </a:rPr>
              <a:t>	</a:t>
            </a:r>
            <a:r>
              <a:rPr lang="en-US" b="1" dirty="0" smtClean="0">
                <a:latin typeface="Comic Sans MS" pitchFamily="66" charset="0"/>
              </a:rPr>
              <a:t>	</a:t>
            </a:r>
            <a:r>
              <a:rPr lang="it-IT" dirty="0" smtClean="0">
                <a:latin typeface="Comic Sans MS" pitchFamily="66" charset="0"/>
              </a:rPr>
              <a:t>satuan </a:t>
            </a:r>
            <a:r>
              <a:rPr lang="it-IT" dirty="0">
                <a:latin typeface="Comic Sans MS" pitchFamily="66" charset="0"/>
              </a:rPr>
              <a:t>Rotasi Per Minuete (RPM)</a:t>
            </a:r>
          </a:p>
          <a:p>
            <a:r>
              <a:rPr lang="en-US" b="1" dirty="0">
                <a:latin typeface="Comic Sans MS" pitchFamily="66" charset="0"/>
              </a:rPr>
              <a:t>  2. Feed motion : </a:t>
            </a:r>
            <a:r>
              <a:rPr lang="en-US" b="1" dirty="0" err="1">
                <a:latin typeface="Comic Sans MS" pitchFamily="66" charset="0"/>
              </a:rPr>
              <a:t>gerakan</a:t>
            </a:r>
            <a:r>
              <a:rPr lang="en-US" b="1" dirty="0">
                <a:latin typeface="Comic Sans MS" pitchFamily="66" charset="0"/>
              </a:rPr>
              <a:t> </a:t>
            </a:r>
            <a:r>
              <a:rPr lang="en-US" b="1" dirty="0" err="1">
                <a:latin typeface="Comic Sans MS" pitchFamily="66" charset="0"/>
              </a:rPr>
              <a:t>pahat</a:t>
            </a:r>
            <a:r>
              <a:rPr lang="en-US" b="1" dirty="0">
                <a:latin typeface="Comic Sans MS" pitchFamily="66" charset="0"/>
              </a:rPr>
              <a:t> </a:t>
            </a:r>
            <a:r>
              <a:rPr lang="en-US" b="1" dirty="0" err="1">
                <a:latin typeface="Comic Sans MS" pitchFamily="66" charset="0"/>
              </a:rPr>
              <a:t>memakan</a:t>
            </a:r>
            <a:r>
              <a:rPr lang="en-US" b="1" dirty="0">
                <a:latin typeface="Comic Sans MS" pitchFamily="66" charset="0"/>
              </a:rPr>
              <a:t> </a:t>
            </a:r>
            <a:r>
              <a:rPr lang="en-US" b="1" dirty="0" err="1">
                <a:latin typeface="Comic Sans MS" pitchFamily="66" charset="0"/>
              </a:rPr>
              <a:t>atau</a:t>
            </a:r>
            <a:r>
              <a:rPr lang="en-US" b="1" dirty="0">
                <a:latin typeface="Comic Sans MS" pitchFamily="66" charset="0"/>
              </a:rPr>
              <a:t> </a:t>
            </a:r>
            <a:r>
              <a:rPr lang="en-US" b="1" dirty="0" err="1">
                <a:latin typeface="Comic Sans MS" pitchFamily="66" charset="0"/>
              </a:rPr>
              <a:t>menyayat</a:t>
            </a:r>
            <a:r>
              <a:rPr lang="en-US" b="1" dirty="0">
                <a:latin typeface="Comic Sans MS" pitchFamily="66" charset="0"/>
              </a:rPr>
              <a:t> </a:t>
            </a:r>
            <a:r>
              <a:rPr lang="en-US" b="1" dirty="0" err="1">
                <a:latin typeface="Comic Sans MS" pitchFamily="66" charset="0"/>
              </a:rPr>
              <a:t>benda</a:t>
            </a:r>
            <a:r>
              <a:rPr lang="en-US" b="1" dirty="0">
                <a:latin typeface="Comic Sans MS" pitchFamily="66" charset="0"/>
              </a:rPr>
              <a:t> </a:t>
            </a:r>
            <a:r>
              <a:rPr lang="en-US" b="1" dirty="0" smtClean="0">
                <a:latin typeface="Comic Sans MS" pitchFamily="66" charset="0"/>
              </a:rPr>
              <a:t>		</a:t>
            </a:r>
            <a:r>
              <a:rPr lang="en-US" b="1" dirty="0" err="1" smtClean="0">
                <a:latin typeface="Comic Sans MS" pitchFamily="66" charset="0"/>
              </a:rPr>
              <a:t>kerja</a:t>
            </a:r>
            <a:endParaRPr lang="en-US" b="1" dirty="0">
              <a:latin typeface="Comic Sans MS" pitchFamily="66" charset="0"/>
            </a:endParaRPr>
          </a:p>
          <a:p>
            <a:r>
              <a:rPr lang="en-US" b="1" dirty="0">
                <a:latin typeface="Comic Sans MS" pitchFamily="66" charset="0"/>
              </a:rPr>
              <a:t>    </a:t>
            </a:r>
            <a:r>
              <a:rPr lang="en-US" b="1" dirty="0" smtClean="0">
                <a:latin typeface="Comic Sans MS" pitchFamily="66" charset="0"/>
              </a:rPr>
              <a:t>		</a:t>
            </a:r>
            <a:r>
              <a:rPr lang="en-US" dirty="0" err="1" smtClean="0">
                <a:latin typeface="Comic Sans MS" pitchFamily="66" charset="0"/>
              </a:rPr>
              <a:t>satuan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>
                <a:latin typeface="Comic Sans MS" pitchFamily="66" charset="0"/>
              </a:rPr>
              <a:t>mm/</a:t>
            </a:r>
            <a:r>
              <a:rPr lang="en-US" dirty="0" err="1">
                <a:latin typeface="Comic Sans MS" pitchFamily="66" charset="0"/>
              </a:rPr>
              <a:t>putaran</a:t>
            </a:r>
            <a:endParaRPr lang="en-US" dirty="0">
              <a:latin typeface="Comic Sans MS" pitchFamily="66" charset="0"/>
            </a:endParaRPr>
          </a:p>
          <a:p>
            <a:r>
              <a:rPr lang="fi-FI" b="1" dirty="0">
                <a:latin typeface="Comic Sans MS" pitchFamily="66" charset="0"/>
              </a:rPr>
              <a:t>  3. Adjusting motion : gerakan setting kedalaman pemakanan pahat.</a:t>
            </a:r>
          </a:p>
          <a:p>
            <a:r>
              <a:rPr lang="en-US" b="1" dirty="0">
                <a:latin typeface="Comic Sans MS" pitchFamily="66" charset="0"/>
              </a:rPr>
              <a:t>    </a:t>
            </a:r>
            <a:r>
              <a:rPr lang="en-US" b="1" dirty="0" smtClean="0">
                <a:latin typeface="Comic Sans MS" pitchFamily="66" charset="0"/>
              </a:rPr>
              <a:t>		</a:t>
            </a:r>
            <a:r>
              <a:rPr lang="en-US" dirty="0" err="1" smtClean="0">
                <a:latin typeface="Comic Sans MS" pitchFamily="66" charset="0"/>
              </a:rPr>
              <a:t>satuan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>
                <a:latin typeface="Comic Sans MS" pitchFamily="66" charset="0"/>
              </a:rPr>
              <a:t>mm</a:t>
            </a:r>
          </a:p>
          <a:p>
            <a:r>
              <a:rPr lang="en-US" b="1" dirty="0">
                <a:latin typeface="Comic Sans MS" pitchFamily="66" charset="0"/>
              </a:rPr>
              <a:t>  4. </a:t>
            </a:r>
            <a:r>
              <a:rPr lang="en-US" b="1" dirty="0" err="1">
                <a:latin typeface="Comic Sans MS" pitchFamily="66" charset="0"/>
              </a:rPr>
              <a:t>Menghasilkan</a:t>
            </a:r>
            <a:r>
              <a:rPr lang="en-US" b="1" dirty="0">
                <a:latin typeface="Comic Sans MS" pitchFamily="66" charset="0"/>
              </a:rPr>
              <a:t> Chip</a:t>
            </a:r>
          </a:p>
          <a:p>
            <a:r>
              <a:rPr lang="en-US" b="1" dirty="0">
                <a:latin typeface="Comic Sans MS" pitchFamily="66" charset="0"/>
              </a:rPr>
              <a:t>  5. Benda yang </a:t>
            </a:r>
            <a:r>
              <a:rPr lang="en-US" b="1" dirty="0" err="1">
                <a:latin typeface="Comic Sans MS" pitchFamily="66" charset="0"/>
              </a:rPr>
              <a:t>dihasilkan</a:t>
            </a:r>
            <a:r>
              <a:rPr lang="en-US" b="1" dirty="0">
                <a:latin typeface="Comic Sans MS" pitchFamily="66" charset="0"/>
              </a:rPr>
              <a:t> </a:t>
            </a:r>
            <a:r>
              <a:rPr lang="en-US" b="1" dirty="0" err="1">
                <a:latin typeface="Comic Sans MS" pitchFamily="66" charset="0"/>
              </a:rPr>
              <a:t>kebanyakan</a:t>
            </a:r>
            <a:r>
              <a:rPr lang="en-US" b="1" dirty="0">
                <a:latin typeface="Comic Sans MS" pitchFamily="66" charset="0"/>
              </a:rPr>
              <a:t> </a:t>
            </a:r>
            <a:r>
              <a:rPr lang="en-US" b="1" dirty="0" err="1">
                <a:latin typeface="Comic Sans MS" pitchFamily="66" charset="0"/>
              </a:rPr>
              <a:t>berupa</a:t>
            </a:r>
            <a:r>
              <a:rPr lang="en-US" b="1" dirty="0">
                <a:latin typeface="Comic Sans MS" pitchFamily="66" charset="0"/>
              </a:rPr>
              <a:t> </a:t>
            </a:r>
            <a:r>
              <a:rPr lang="en-US" b="1" dirty="0" err="1">
                <a:latin typeface="Comic Sans MS" pitchFamily="66" charset="0"/>
              </a:rPr>
              <a:t>benda</a:t>
            </a:r>
            <a:r>
              <a:rPr lang="en-US" b="1" dirty="0">
                <a:latin typeface="Comic Sans MS" pitchFamily="66" charset="0"/>
              </a:rPr>
              <a:t> </a:t>
            </a:r>
            <a:r>
              <a:rPr lang="en-US" b="1" dirty="0" err="1">
                <a:latin typeface="Comic Sans MS" pitchFamily="66" charset="0"/>
              </a:rPr>
              <a:t>silindris</a:t>
            </a:r>
            <a:r>
              <a:rPr lang="en-US" b="1" dirty="0">
                <a:latin typeface="Comic Sans MS" pitchFamily="66" charset="0"/>
              </a:rPr>
              <a:t> </a:t>
            </a:r>
          </a:p>
          <a:p>
            <a:r>
              <a:rPr lang="en-US" b="1" dirty="0">
                <a:latin typeface="Comic Sans MS" pitchFamily="66" charset="0"/>
              </a:rPr>
              <a:t>  6. </a:t>
            </a:r>
            <a:r>
              <a:rPr lang="en-US" b="1" dirty="0" err="1">
                <a:latin typeface="Comic Sans MS" pitchFamily="66" charset="0"/>
              </a:rPr>
              <a:t>Penampang</a:t>
            </a:r>
            <a:r>
              <a:rPr lang="en-US" b="1" dirty="0">
                <a:latin typeface="Comic Sans MS" pitchFamily="66" charset="0"/>
              </a:rPr>
              <a:t> </a:t>
            </a:r>
            <a:r>
              <a:rPr lang="en-US" b="1" dirty="0" err="1">
                <a:latin typeface="Comic Sans MS" pitchFamily="66" charset="0"/>
              </a:rPr>
              <a:t>benda</a:t>
            </a:r>
            <a:r>
              <a:rPr lang="en-US" b="1" dirty="0">
                <a:latin typeface="Comic Sans MS" pitchFamily="66" charset="0"/>
              </a:rPr>
              <a:t> yang </a:t>
            </a:r>
            <a:r>
              <a:rPr lang="en-US" b="1" dirty="0" err="1">
                <a:latin typeface="Comic Sans MS" pitchFamily="66" charset="0"/>
              </a:rPr>
              <a:t>dihasilkan</a:t>
            </a:r>
            <a:r>
              <a:rPr lang="en-US" b="1" dirty="0">
                <a:latin typeface="Comic Sans MS" pitchFamily="66" charset="0"/>
              </a:rPr>
              <a:t> </a:t>
            </a:r>
            <a:r>
              <a:rPr lang="en-US" b="1" dirty="0" err="1">
                <a:latin typeface="Comic Sans MS" pitchFamily="66" charset="0"/>
              </a:rPr>
              <a:t>pasti</a:t>
            </a:r>
            <a:r>
              <a:rPr lang="en-US" b="1" dirty="0">
                <a:latin typeface="Comic Sans MS" pitchFamily="66" charset="0"/>
              </a:rPr>
              <a:t> </a:t>
            </a:r>
            <a:r>
              <a:rPr lang="en-US" b="1" dirty="0" err="1">
                <a:latin typeface="Comic Sans MS" pitchFamily="66" charset="0"/>
              </a:rPr>
              <a:t>berbentuk</a:t>
            </a:r>
            <a:r>
              <a:rPr lang="en-US" b="1" dirty="0">
                <a:latin typeface="Comic Sans MS" pitchFamily="66" charset="0"/>
              </a:rPr>
              <a:t> </a:t>
            </a:r>
            <a:r>
              <a:rPr lang="en-US" b="1" dirty="0" err="1">
                <a:latin typeface="Comic Sans MS" pitchFamily="66" charset="0"/>
              </a:rPr>
              <a:t>lingkaran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60828" y="1124744"/>
            <a:ext cx="801033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cap="all" spc="0" dirty="0" err="1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Pengertian</a:t>
            </a:r>
            <a:r>
              <a:rPr lang="en-US" sz="44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sz="4400" b="1" cap="all" spc="0" dirty="0" err="1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pembubutan</a:t>
            </a:r>
            <a:endParaRPr lang="en-US" sz="4400" b="1" cap="all" spc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9669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4" grpId="0" animBg="1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490276" y="1435281"/>
            <a:ext cx="532859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cap="all" spc="0" dirty="0" err="1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Hasil</a:t>
            </a:r>
            <a:r>
              <a:rPr lang="en-US" sz="32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sz="3200" b="1" cap="all" dirty="0" err="1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produksi</a:t>
            </a:r>
            <a:r>
              <a:rPr lang="en-US" sz="32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sz="3200" b="1" cap="all" dirty="0" err="1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bubut</a:t>
            </a:r>
            <a:endParaRPr lang="en-US" sz="3200" b="1" cap="all" spc="0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6" name="Picture 5" descr="IMG_2844.jpg"/>
          <p:cNvPicPr>
            <a:picLocks noChangeAspect="1"/>
          </p:cNvPicPr>
          <p:nvPr/>
        </p:nvPicPr>
        <p:blipFill>
          <a:blip r:embed="rId2" cstate="print">
            <a:lum bright="23000" contrast="34000"/>
          </a:blip>
          <a:srcRect/>
          <a:stretch>
            <a:fillRect/>
          </a:stretch>
        </p:blipFill>
        <p:spPr>
          <a:xfrm>
            <a:off x="214282" y="1071546"/>
            <a:ext cx="2857520" cy="239234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86116" y="2578776"/>
            <a:ext cx="14879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200" dirty="0" smtClean="0"/>
              <a:t>Silindris</a:t>
            </a:r>
            <a:endParaRPr lang="id-ID" sz="3200" dirty="0"/>
          </a:p>
        </p:txBody>
      </p:sp>
      <p:pic>
        <p:nvPicPr>
          <p:cNvPr id="8" name="Picture 7" descr="IMG_2844.jpg"/>
          <p:cNvPicPr>
            <a:picLocks noChangeAspect="1"/>
          </p:cNvPicPr>
          <p:nvPr/>
        </p:nvPicPr>
        <p:blipFill>
          <a:blip r:embed="rId3" cstate="print">
            <a:lum bright="20000" contrast="28000"/>
          </a:blip>
          <a:srcRect/>
          <a:stretch>
            <a:fillRect/>
          </a:stretch>
        </p:blipFill>
        <p:spPr>
          <a:xfrm>
            <a:off x="5503330" y="3459162"/>
            <a:ext cx="3071834" cy="282932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144941" y="2554340"/>
            <a:ext cx="15274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200" dirty="0" smtClean="0"/>
              <a:t>Tapered</a:t>
            </a:r>
            <a:endParaRPr lang="id-ID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3397717" y="4635815"/>
            <a:ext cx="12647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200" dirty="0" smtClean="0"/>
              <a:t>Round</a:t>
            </a:r>
            <a:endParaRPr lang="id-ID" sz="3200" dirty="0"/>
          </a:p>
        </p:txBody>
      </p:sp>
      <p:pic>
        <p:nvPicPr>
          <p:cNvPr id="11" name="Picture 10" descr="IMG_2844.jpg"/>
          <p:cNvPicPr>
            <a:picLocks noChangeAspect="1"/>
          </p:cNvPicPr>
          <p:nvPr/>
        </p:nvPicPr>
        <p:blipFill>
          <a:blip r:embed="rId4" cstate="print">
            <a:lum bright="32000" contrast="26000"/>
          </a:blip>
          <a:srcRect/>
          <a:stretch>
            <a:fillRect/>
          </a:stretch>
        </p:blipFill>
        <p:spPr>
          <a:xfrm>
            <a:off x="285720" y="3787335"/>
            <a:ext cx="2857520" cy="285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477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96828" y="1012341"/>
            <a:ext cx="7797584" cy="68232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id-ID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3 Gerakan Utama Bubut</a:t>
            </a:r>
            <a:endParaRPr lang="id-ID" sz="4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2 Main Motion.jpg"/>
          <p:cNvPicPr>
            <a:picLocks noChangeAspect="1"/>
          </p:cNvPicPr>
          <p:nvPr/>
        </p:nvPicPr>
        <p:blipFill>
          <a:blip r:embed="rId2" cstate="print">
            <a:lum bright="27000" contrast="38000"/>
          </a:blip>
          <a:srcRect/>
          <a:stretch>
            <a:fillRect/>
          </a:stretch>
        </p:blipFill>
        <p:spPr>
          <a:xfrm>
            <a:off x="899592" y="1671331"/>
            <a:ext cx="7242598" cy="500722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895345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 Main Motion.jpg"/>
          <p:cNvPicPr>
            <a:picLocks noChangeAspect="1"/>
          </p:cNvPicPr>
          <p:nvPr/>
        </p:nvPicPr>
        <p:blipFill>
          <a:blip r:embed="rId2" cstate="print">
            <a:lum bright="27000" contrast="38000"/>
          </a:blip>
          <a:srcRect/>
          <a:stretch>
            <a:fillRect/>
          </a:stretch>
        </p:blipFill>
        <p:spPr>
          <a:xfrm>
            <a:off x="539552" y="1899635"/>
            <a:ext cx="3714776" cy="2568241"/>
          </a:xfrm>
          <a:prstGeom prst="rect">
            <a:avLst/>
          </a:prstGeom>
        </p:spPr>
      </p:pic>
      <p:sp>
        <p:nvSpPr>
          <p:cNvPr id="3" name="Down Arrow 2"/>
          <p:cNvSpPr/>
          <p:nvPr/>
        </p:nvSpPr>
        <p:spPr>
          <a:xfrm rot="14258367">
            <a:off x="3826718" y="447047"/>
            <a:ext cx="398315" cy="2548738"/>
          </a:xfrm>
          <a:prstGeom prst="downArrow">
            <a:avLst>
              <a:gd name="adj1" fmla="val 50000"/>
              <a:gd name="adj2" fmla="val 14775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TextBox 3"/>
          <p:cNvSpPr txBox="1"/>
          <p:nvPr/>
        </p:nvSpPr>
        <p:spPr>
          <a:xfrm>
            <a:off x="5143504" y="357166"/>
            <a:ext cx="3776675" cy="2092881"/>
          </a:xfrm>
          <a:prstGeom prst="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d-ID" sz="3200" i="1" dirty="0" smtClean="0"/>
              <a:t>1. Main Motion</a:t>
            </a:r>
            <a:r>
              <a:rPr lang="id-ID" dirty="0" smtClean="0"/>
              <a:t>:</a:t>
            </a:r>
          </a:p>
          <a:p>
            <a:r>
              <a:rPr lang="id-ID" sz="2000" dirty="0" smtClean="0"/>
              <a:t>Gerakan berputarnya benda kerja</a:t>
            </a:r>
          </a:p>
          <a:p>
            <a:r>
              <a:rPr lang="id-ID" sz="2000" dirty="0" smtClean="0"/>
              <a:t>Satuan rpm ( rotation per miniute)</a:t>
            </a:r>
          </a:p>
          <a:p>
            <a:endParaRPr lang="id-ID" sz="2000" dirty="0"/>
          </a:p>
          <a:p>
            <a:r>
              <a:rPr lang="id-ID" sz="2000" dirty="0" smtClean="0"/>
              <a:t>n = 1000 x cs / ( phi x d )</a:t>
            </a:r>
          </a:p>
          <a:p>
            <a:endParaRPr lang="id-ID" dirty="0"/>
          </a:p>
        </p:txBody>
      </p:sp>
      <p:sp>
        <p:nvSpPr>
          <p:cNvPr id="5" name="Down Arrow 4"/>
          <p:cNvSpPr/>
          <p:nvPr/>
        </p:nvSpPr>
        <p:spPr>
          <a:xfrm rot="18568509">
            <a:off x="2371465" y="4147366"/>
            <a:ext cx="611146" cy="2000264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TextBox 5"/>
          <p:cNvSpPr txBox="1"/>
          <p:nvPr/>
        </p:nvSpPr>
        <p:spPr>
          <a:xfrm>
            <a:off x="3643306" y="4786322"/>
            <a:ext cx="3776675" cy="1785104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d-ID" sz="3200" i="1" dirty="0" smtClean="0"/>
              <a:t>2. Feed Motion:</a:t>
            </a:r>
            <a:endParaRPr lang="id-ID" dirty="0" smtClean="0"/>
          </a:p>
          <a:p>
            <a:r>
              <a:rPr lang="id-ID" sz="2000" dirty="0" smtClean="0"/>
              <a:t>Pergerakan </a:t>
            </a:r>
            <a:r>
              <a:rPr lang="id-ID" sz="2000" i="1" dirty="0" smtClean="0"/>
              <a:t>tool </a:t>
            </a:r>
            <a:r>
              <a:rPr lang="id-ID" sz="2000" dirty="0" smtClean="0"/>
              <a:t>memotong/menyayat benda kerja</a:t>
            </a:r>
          </a:p>
          <a:p>
            <a:r>
              <a:rPr lang="id-ID" sz="2000" i="1" dirty="0" smtClean="0"/>
              <a:t>Satuan : mm/put</a:t>
            </a:r>
          </a:p>
          <a:p>
            <a:endParaRPr lang="id-ID" dirty="0"/>
          </a:p>
        </p:txBody>
      </p:sp>
      <p:sp>
        <p:nvSpPr>
          <p:cNvPr id="7" name="Down Arrow 6"/>
          <p:cNvSpPr/>
          <p:nvPr/>
        </p:nvSpPr>
        <p:spPr>
          <a:xfrm rot="15830959">
            <a:off x="3685674" y="2972849"/>
            <a:ext cx="535785" cy="2214578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TextBox 7"/>
          <p:cNvSpPr txBox="1"/>
          <p:nvPr/>
        </p:nvSpPr>
        <p:spPr>
          <a:xfrm>
            <a:off x="5072066" y="2571744"/>
            <a:ext cx="3776675" cy="1785104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d-ID" sz="3200" i="1" dirty="0" smtClean="0"/>
              <a:t>3. Adjusting Motion</a:t>
            </a:r>
            <a:r>
              <a:rPr lang="id-ID" dirty="0" smtClean="0"/>
              <a:t>:</a:t>
            </a:r>
          </a:p>
          <a:p>
            <a:r>
              <a:rPr lang="id-ID" sz="2000" dirty="0" smtClean="0"/>
              <a:t>Gerakan setting kedalaman (dept of cut (doc))</a:t>
            </a:r>
          </a:p>
          <a:p>
            <a:r>
              <a:rPr lang="id-ID" sz="2000" dirty="0" smtClean="0"/>
              <a:t>Satuan: millimeter (mm)</a:t>
            </a:r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9849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619672" y="1052736"/>
            <a:ext cx="6126998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28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</a:rPr>
              <a:t> Proses-proses </a:t>
            </a:r>
            <a:r>
              <a:rPr lang="en-US" sz="2800" b="1" cap="all" dirty="0" err="1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</a:rPr>
              <a:t>dasar</a:t>
            </a:r>
            <a:r>
              <a:rPr lang="en-US" sz="28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sz="2800" b="1" cap="all" dirty="0" err="1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</a:rPr>
              <a:t>bubut</a:t>
            </a:r>
            <a:endParaRPr lang="en-US" sz="28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1648" y="1904999"/>
            <a:ext cx="7279126" cy="92333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en-US" b="1" dirty="0">
                <a:solidFill>
                  <a:prstClr val="white"/>
                </a:solidFill>
              </a:rPr>
              <a:t>1. Longitudinal Turning</a:t>
            </a:r>
          </a:p>
          <a:p>
            <a:pPr lvl="0"/>
            <a:r>
              <a:rPr lang="fi-FI" b="1" dirty="0">
                <a:solidFill>
                  <a:prstClr val="white"/>
                </a:solidFill>
              </a:rPr>
              <a:t>    a. Pengerjaan Diameter Luar menggunakan Pahat ISO 6</a:t>
            </a:r>
          </a:p>
          <a:p>
            <a:pPr lvl="0"/>
            <a:r>
              <a:rPr lang="en-US" b="1" dirty="0">
                <a:solidFill>
                  <a:prstClr val="white"/>
                </a:solidFill>
              </a:rPr>
              <a:t>    b. </a:t>
            </a:r>
            <a:r>
              <a:rPr lang="en-US" b="1" dirty="0" err="1">
                <a:solidFill>
                  <a:prstClr val="white"/>
                </a:solidFill>
              </a:rPr>
              <a:t>Pengerjaan</a:t>
            </a:r>
            <a:r>
              <a:rPr lang="en-US" b="1" dirty="0">
                <a:solidFill>
                  <a:prstClr val="white"/>
                </a:solidFill>
              </a:rPr>
              <a:t> Diameter </a:t>
            </a:r>
            <a:r>
              <a:rPr lang="en-US" b="1" dirty="0" err="1">
                <a:solidFill>
                  <a:prstClr val="white"/>
                </a:solidFill>
              </a:rPr>
              <a:t>dalam</a:t>
            </a:r>
            <a:r>
              <a:rPr lang="en-US" b="1" dirty="0">
                <a:solidFill>
                  <a:prstClr val="white"/>
                </a:solidFill>
              </a:rPr>
              <a:t> </a:t>
            </a:r>
            <a:r>
              <a:rPr lang="en-US" b="1" dirty="0" err="1">
                <a:solidFill>
                  <a:prstClr val="white"/>
                </a:solidFill>
              </a:rPr>
              <a:t>menggunakan</a:t>
            </a:r>
            <a:r>
              <a:rPr lang="en-US" b="1" dirty="0">
                <a:solidFill>
                  <a:prstClr val="white"/>
                </a:solidFill>
              </a:rPr>
              <a:t> </a:t>
            </a:r>
            <a:r>
              <a:rPr lang="en-US" b="1" dirty="0" err="1">
                <a:solidFill>
                  <a:prstClr val="white"/>
                </a:solidFill>
              </a:rPr>
              <a:t>Pahat</a:t>
            </a:r>
            <a:r>
              <a:rPr lang="en-US" b="1" dirty="0">
                <a:solidFill>
                  <a:prstClr val="white"/>
                </a:solidFill>
              </a:rPr>
              <a:t> ISO 9 </a:t>
            </a:r>
            <a:r>
              <a:rPr lang="en-US" b="1" dirty="0" err="1">
                <a:solidFill>
                  <a:prstClr val="white"/>
                </a:solidFill>
              </a:rPr>
              <a:t>atau</a:t>
            </a:r>
            <a:r>
              <a:rPr lang="en-US" b="1" dirty="0">
                <a:solidFill>
                  <a:prstClr val="white"/>
                </a:solidFill>
              </a:rPr>
              <a:t> ISO 8</a:t>
            </a:r>
            <a:endParaRPr lang="en-US" b="1" dirty="0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72" y="3356992"/>
            <a:ext cx="8532440" cy="22234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Rectangle 5"/>
          <p:cNvSpPr/>
          <p:nvPr/>
        </p:nvSpPr>
        <p:spPr>
          <a:xfrm>
            <a:off x="839871" y="1904999"/>
            <a:ext cx="7300903" cy="92333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b="1" dirty="0"/>
              <a:t>2. </a:t>
            </a:r>
            <a:r>
              <a:rPr lang="en-US" b="1" dirty="0" err="1"/>
              <a:t>Tranversal</a:t>
            </a:r>
            <a:r>
              <a:rPr lang="en-US" b="1" dirty="0"/>
              <a:t> Turning / Facing</a:t>
            </a:r>
          </a:p>
          <a:p>
            <a:r>
              <a:rPr lang="fi-FI" b="1" dirty="0"/>
              <a:t>    a. Pengerjaan Diameter Luar menggunakan Pahat ISO 2</a:t>
            </a:r>
          </a:p>
          <a:p>
            <a:r>
              <a:rPr lang="fi-FI" b="1" dirty="0"/>
              <a:t>    b. Pengerjaan Diameter </a:t>
            </a:r>
            <a:r>
              <a:rPr lang="fi-FI" b="1" dirty="0" smtClean="0"/>
              <a:t>dalam menggunakan </a:t>
            </a:r>
            <a:r>
              <a:rPr lang="fi-FI" b="1" dirty="0"/>
              <a:t>Pahat ISO 9 </a:t>
            </a:r>
            <a:r>
              <a:rPr lang="fi-FI" b="1" dirty="0" smtClean="0"/>
              <a:t> 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72" y="3392388"/>
            <a:ext cx="8532440" cy="2458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Rectangle 7"/>
          <p:cNvSpPr/>
          <p:nvPr/>
        </p:nvSpPr>
        <p:spPr>
          <a:xfrm>
            <a:off x="839870" y="1904999"/>
            <a:ext cx="7300903" cy="92333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b="1" dirty="0"/>
              <a:t>3. Angular Turning / Taper Turning</a:t>
            </a:r>
          </a:p>
          <a:p>
            <a:r>
              <a:rPr lang="fi-FI" b="1" dirty="0"/>
              <a:t>    a. Pengerjaan Diameter Luar menggunakan Pahat ISO 6</a:t>
            </a:r>
          </a:p>
          <a:p>
            <a:r>
              <a:rPr lang="en-US" b="1" dirty="0"/>
              <a:t>    b. </a:t>
            </a:r>
            <a:r>
              <a:rPr lang="en-US" b="1" dirty="0" err="1"/>
              <a:t>Pengerjaan</a:t>
            </a:r>
            <a:r>
              <a:rPr lang="en-US" b="1" dirty="0"/>
              <a:t> Diameter </a:t>
            </a:r>
            <a:r>
              <a:rPr lang="en-US" b="1" dirty="0" err="1"/>
              <a:t>dalam</a:t>
            </a:r>
            <a:r>
              <a:rPr lang="en-US" b="1" dirty="0"/>
              <a:t> </a:t>
            </a:r>
            <a:r>
              <a:rPr lang="en-US" b="1" dirty="0" err="1"/>
              <a:t>menggunakan</a:t>
            </a:r>
            <a:r>
              <a:rPr lang="en-US" b="1" dirty="0"/>
              <a:t> </a:t>
            </a:r>
            <a:r>
              <a:rPr lang="en-US" b="1" dirty="0" err="1"/>
              <a:t>Pahat</a:t>
            </a:r>
            <a:r>
              <a:rPr lang="en-US" b="1" dirty="0"/>
              <a:t> ISO 9 </a:t>
            </a:r>
            <a:r>
              <a:rPr lang="en-US" b="1" dirty="0" err="1"/>
              <a:t>atau</a:t>
            </a:r>
            <a:r>
              <a:rPr lang="en-US" b="1" dirty="0"/>
              <a:t> ISO 8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21" y="3356991"/>
            <a:ext cx="8522891" cy="24938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Rectangle 9"/>
          <p:cNvSpPr/>
          <p:nvPr/>
        </p:nvSpPr>
        <p:spPr>
          <a:xfrm>
            <a:off x="861648" y="1879664"/>
            <a:ext cx="7310752" cy="9233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b="1" dirty="0"/>
              <a:t>4. Profile Turning</a:t>
            </a:r>
          </a:p>
          <a:p>
            <a:r>
              <a:rPr lang="en-US" b="1" dirty="0"/>
              <a:t>    a. </a:t>
            </a:r>
            <a:r>
              <a:rPr lang="en-US" b="1" dirty="0" err="1"/>
              <a:t>Pengerjaan</a:t>
            </a:r>
            <a:r>
              <a:rPr lang="en-US" b="1" dirty="0"/>
              <a:t> Diameter </a:t>
            </a:r>
            <a:r>
              <a:rPr lang="en-US" b="1" dirty="0" err="1"/>
              <a:t>Luar</a:t>
            </a:r>
            <a:r>
              <a:rPr lang="en-US" b="1" dirty="0"/>
              <a:t> </a:t>
            </a:r>
            <a:r>
              <a:rPr lang="en-US" b="1" dirty="0" err="1"/>
              <a:t>menggunakan</a:t>
            </a:r>
            <a:r>
              <a:rPr lang="en-US" b="1" dirty="0"/>
              <a:t> </a:t>
            </a:r>
            <a:r>
              <a:rPr lang="en-US" b="1" dirty="0" err="1"/>
              <a:t>Pahat</a:t>
            </a:r>
            <a:r>
              <a:rPr lang="en-US" b="1" dirty="0"/>
              <a:t> </a:t>
            </a:r>
            <a:r>
              <a:rPr lang="en-US" b="1" dirty="0" err="1"/>
              <a:t>Profil</a:t>
            </a:r>
            <a:r>
              <a:rPr lang="en-US" b="1" dirty="0"/>
              <a:t> </a:t>
            </a:r>
            <a:r>
              <a:rPr lang="en-US" b="1" dirty="0" err="1"/>
              <a:t>Luar</a:t>
            </a:r>
            <a:endParaRPr lang="en-US" b="1" dirty="0"/>
          </a:p>
          <a:p>
            <a:r>
              <a:rPr lang="en-US" b="1" dirty="0"/>
              <a:t>    b. </a:t>
            </a:r>
            <a:r>
              <a:rPr lang="en-US" b="1" dirty="0" err="1"/>
              <a:t>Pengerjaan</a:t>
            </a:r>
            <a:r>
              <a:rPr lang="en-US" b="1" dirty="0"/>
              <a:t> Diameter </a:t>
            </a:r>
            <a:r>
              <a:rPr lang="en-US" b="1" dirty="0" err="1"/>
              <a:t>dalam</a:t>
            </a:r>
            <a:r>
              <a:rPr lang="en-US" b="1" dirty="0"/>
              <a:t> </a:t>
            </a:r>
            <a:r>
              <a:rPr lang="en-US" b="1" dirty="0" err="1"/>
              <a:t>menggunakan</a:t>
            </a:r>
            <a:r>
              <a:rPr lang="en-US" b="1" dirty="0"/>
              <a:t> </a:t>
            </a:r>
            <a:r>
              <a:rPr lang="en-US" b="1" dirty="0" err="1"/>
              <a:t>Pahat</a:t>
            </a:r>
            <a:r>
              <a:rPr lang="en-US" b="1" dirty="0"/>
              <a:t> </a:t>
            </a:r>
            <a:r>
              <a:rPr lang="en-US" b="1" dirty="0" err="1"/>
              <a:t>Profil</a:t>
            </a:r>
            <a:r>
              <a:rPr lang="en-US" b="1" dirty="0"/>
              <a:t> </a:t>
            </a:r>
            <a:r>
              <a:rPr lang="en-US" b="1" dirty="0" err="1"/>
              <a:t>dalam</a:t>
            </a:r>
            <a:endParaRPr lang="en-US" b="1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21" y="3342505"/>
            <a:ext cx="8522892" cy="2237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Rectangle 1"/>
          <p:cNvSpPr/>
          <p:nvPr/>
        </p:nvSpPr>
        <p:spPr>
          <a:xfrm>
            <a:off x="855074" y="1936626"/>
            <a:ext cx="7317326" cy="92333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b="1" dirty="0" smtClean="0"/>
              <a:t>5. </a:t>
            </a:r>
            <a:r>
              <a:rPr lang="en-US" b="1" dirty="0"/>
              <a:t>Threading</a:t>
            </a:r>
          </a:p>
          <a:p>
            <a:r>
              <a:rPr lang="en-US" b="1" dirty="0"/>
              <a:t>    a. </a:t>
            </a:r>
            <a:r>
              <a:rPr lang="en-US" b="1" dirty="0" err="1"/>
              <a:t>Pengerjaan</a:t>
            </a:r>
            <a:r>
              <a:rPr lang="en-US" b="1" dirty="0"/>
              <a:t> Diameter </a:t>
            </a:r>
            <a:r>
              <a:rPr lang="en-US" b="1" dirty="0" err="1"/>
              <a:t>Luar</a:t>
            </a:r>
            <a:r>
              <a:rPr lang="en-US" b="1" dirty="0"/>
              <a:t> </a:t>
            </a:r>
            <a:r>
              <a:rPr lang="en-US" b="1" dirty="0" err="1"/>
              <a:t>menggunakan</a:t>
            </a:r>
            <a:r>
              <a:rPr lang="en-US" b="1" dirty="0"/>
              <a:t> </a:t>
            </a:r>
            <a:r>
              <a:rPr lang="en-US" b="1" dirty="0" err="1"/>
              <a:t>Pahat</a:t>
            </a:r>
            <a:r>
              <a:rPr lang="en-US" b="1" dirty="0"/>
              <a:t> </a:t>
            </a:r>
            <a:r>
              <a:rPr lang="en-US" b="1" dirty="0" err="1"/>
              <a:t>Ulir</a:t>
            </a:r>
            <a:r>
              <a:rPr lang="en-US" b="1" dirty="0"/>
              <a:t> </a:t>
            </a:r>
            <a:r>
              <a:rPr lang="en-US" b="1" dirty="0" err="1"/>
              <a:t>Luar</a:t>
            </a:r>
            <a:endParaRPr lang="en-US" b="1" dirty="0"/>
          </a:p>
          <a:p>
            <a:r>
              <a:rPr lang="en-US" b="1" dirty="0"/>
              <a:t>    b. </a:t>
            </a:r>
            <a:r>
              <a:rPr lang="en-US" b="1" dirty="0" err="1"/>
              <a:t>Pengerjaan</a:t>
            </a:r>
            <a:r>
              <a:rPr lang="en-US" b="1" dirty="0"/>
              <a:t> Diameter </a:t>
            </a:r>
            <a:r>
              <a:rPr lang="en-US" b="1" dirty="0" err="1"/>
              <a:t>dalam</a:t>
            </a:r>
            <a:r>
              <a:rPr lang="en-US" b="1" dirty="0"/>
              <a:t> </a:t>
            </a:r>
            <a:r>
              <a:rPr lang="en-US" b="1" dirty="0" err="1"/>
              <a:t>menggunakan</a:t>
            </a:r>
            <a:r>
              <a:rPr lang="en-US" b="1" dirty="0"/>
              <a:t> </a:t>
            </a:r>
            <a:r>
              <a:rPr lang="en-US" b="1" dirty="0" err="1"/>
              <a:t>Pahat</a:t>
            </a:r>
            <a:r>
              <a:rPr lang="en-US" b="1" dirty="0"/>
              <a:t> </a:t>
            </a:r>
            <a:r>
              <a:rPr lang="en-US" b="1" dirty="0" err="1"/>
              <a:t>Ulir</a:t>
            </a:r>
            <a:r>
              <a:rPr lang="en-US" b="1" dirty="0"/>
              <a:t> </a:t>
            </a:r>
            <a:r>
              <a:rPr lang="en-US" b="1" dirty="0" err="1"/>
              <a:t>Dalam</a:t>
            </a:r>
            <a:endParaRPr lang="en-US" b="1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25" y="3342505"/>
            <a:ext cx="8539287" cy="2237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9" name="Rectangle 18"/>
          <p:cNvSpPr/>
          <p:nvPr/>
        </p:nvSpPr>
        <p:spPr>
          <a:xfrm>
            <a:off x="922605" y="1630030"/>
            <a:ext cx="7279126" cy="92333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en-US" b="1" dirty="0">
                <a:solidFill>
                  <a:prstClr val="white"/>
                </a:solidFill>
              </a:rPr>
              <a:t>1. Longitudinal Turning</a:t>
            </a:r>
          </a:p>
          <a:p>
            <a:pPr lvl="0"/>
            <a:r>
              <a:rPr lang="fi-FI" b="1" dirty="0">
                <a:solidFill>
                  <a:prstClr val="white"/>
                </a:solidFill>
              </a:rPr>
              <a:t>    a. Pengerjaan Diameter Luar menggunakan Pahat ISO 6</a:t>
            </a:r>
          </a:p>
          <a:p>
            <a:pPr lvl="0"/>
            <a:r>
              <a:rPr lang="en-US" b="1" dirty="0">
                <a:solidFill>
                  <a:prstClr val="white"/>
                </a:solidFill>
              </a:rPr>
              <a:t>    b. </a:t>
            </a:r>
            <a:r>
              <a:rPr lang="en-US" b="1" dirty="0" err="1">
                <a:solidFill>
                  <a:prstClr val="white"/>
                </a:solidFill>
              </a:rPr>
              <a:t>Pengerjaan</a:t>
            </a:r>
            <a:r>
              <a:rPr lang="en-US" b="1" dirty="0">
                <a:solidFill>
                  <a:prstClr val="white"/>
                </a:solidFill>
              </a:rPr>
              <a:t> Diameter </a:t>
            </a:r>
            <a:r>
              <a:rPr lang="en-US" b="1" dirty="0" err="1">
                <a:solidFill>
                  <a:prstClr val="white"/>
                </a:solidFill>
              </a:rPr>
              <a:t>dalam</a:t>
            </a:r>
            <a:r>
              <a:rPr lang="en-US" b="1" dirty="0">
                <a:solidFill>
                  <a:prstClr val="white"/>
                </a:solidFill>
              </a:rPr>
              <a:t> </a:t>
            </a:r>
            <a:r>
              <a:rPr lang="en-US" b="1" dirty="0" err="1">
                <a:solidFill>
                  <a:prstClr val="white"/>
                </a:solidFill>
              </a:rPr>
              <a:t>menggunakan</a:t>
            </a:r>
            <a:r>
              <a:rPr lang="en-US" b="1" dirty="0">
                <a:solidFill>
                  <a:prstClr val="white"/>
                </a:solidFill>
              </a:rPr>
              <a:t> </a:t>
            </a:r>
            <a:r>
              <a:rPr lang="en-US" b="1" dirty="0" err="1">
                <a:solidFill>
                  <a:prstClr val="white"/>
                </a:solidFill>
              </a:rPr>
              <a:t>Pahat</a:t>
            </a:r>
            <a:r>
              <a:rPr lang="en-US" b="1" dirty="0">
                <a:solidFill>
                  <a:prstClr val="white"/>
                </a:solidFill>
              </a:rPr>
              <a:t> ISO 9 </a:t>
            </a:r>
            <a:r>
              <a:rPr lang="en-US" b="1" dirty="0" err="1">
                <a:solidFill>
                  <a:prstClr val="white"/>
                </a:solidFill>
              </a:rPr>
              <a:t>atau</a:t>
            </a:r>
            <a:r>
              <a:rPr lang="en-US" b="1" dirty="0">
                <a:solidFill>
                  <a:prstClr val="white"/>
                </a:solidFill>
              </a:rPr>
              <a:t> ISO 8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922605" y="2612627"/>
            <a:ext cx="7300903" cy="92333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b="1" dirty="0"/>
              <a:t>2. </a:t>
            </a:r>
            <a:r>
              <a:rPr lang="en-US" b="1" dirty="0" err="1"/>
              <a:t>Tranversal</a:t>
            </a:r>
            <a:r>
              <a:rPr lang="en-US" b="1" dirty="0"/>
              <a:t> Turning / Facing</a:t>
            </a:r>
          </a:p>
          <a:p>
            <a:r>
              <a:rPr lang="fi-FI" b="1" dirty="0"/>
              <a:t>    a. Pengerjaan Diameter Luar menggunakan Pahat ISO 2</a:t>
            </a:r>
          </a:p>
          <a:p>
            <a:r>
              <a:rPr lang="fi-FI" b="1" dirty="0"/>
              <a:t>    b. Pengerjaan Diameter </a:t>
            </a:r>
            <a:r>
              <a:rPr lang="fi-FI" b="1" dirty="0" smtClean="0"/>
              <a:t>dalam menggunakan </a:t>
            </a:r>
            <a:r>
              <a:rPr lang="fi-FI" b="1" dirty="0"/>
              <a:t>Pahat ISO 9 </a:t>
            </a:r>
            <a:r>
              <a:rPr lang="fi-FI" b="1" dirty="0" smtClean="0"/>
              <a:t> 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922705" y="3647350"/>
            <a:ext cx="7300903" cy="92333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b="1" dirty="0"/>
              <a:t>3. Angular Turning / Taper Turning</a:t>
            </a:r>
          </a:p>
          <a:p>
            <a:r>
              <a:rPr lang="fi-FI" b="1" dirty="0"/>
              <a:t>    a. Pengerjaan Diameter Luar menggunakan Pahat ISO 6</a:t>
            </a:r>
          </a:p>
          <a:p>
            <a:r>
              <a:rPr lang="en-US" b="1" dirty="0"/>
              <a:t>    b. </a:t>
            </a:r>
            <a:r>
              <a:rPr lang="en-US" b="1" dirty="0" err="1"/>
              <a:t>Pengerjaan</a:t>
            </a:r>
            <a:r>
              <a:rPr lang="en-US" b="1" dirty="0"/>
              <a:t> Diameter </a:t>
            </a:r>
            <a:r>
              <a:rPr lang="en-US" b="1" dirty="0" err="1"/>
              <a:t>dalam</a:t>
            </a:r>
            <a:r>
              <a:rPr lang="en-US" b="1" dirty="0"/>
              <a:t> </a:t>
            </a:r>
            <a:r>
              <a:rPr lang="en-US" b="1" dirty="0" err="1"/>
              <a:t>menggunakan</a:t>
            </a:r>
            <a:r>
              <a:rPr lang="en-US" b="1" dirty="0"/>
              <a:t> </a:t>
            </a:r>
            <a:r>
              <a:rPr lang="en-US" b="1" dirty="0" err="1"/>
              <a:t>Pahat</a:t>
            </a:r>
            <a:r>
              <a:rPr lang="en-US" b="1" dirty="0"/>
              <a:t> ISO 9 </a:t>
            </a:r>
            <a:r>
              <a:rPr lang="en-US" b="1" dirty="0" err="1"/>
              <a:t>atau</a:t>
            </a:r>
            <a:r>
              <a:rPr lang="en-US" b="1" dirty="0"/>
              <a:t> ISO 8</a:t>
            </a:r>
          </a:p>
        </p:txBody>
      </p:sp>
      <p:sp>
        <p:nvSpPr>
          <p:cNvPr id="22" name="Rectangle 21"/>
          <p:cNvSpPr/>
          <p:nvPr/>
        </p:nvSpPr>
        <p:spPr>
          <a:xfrm>
            <a:off x="944483" y="4680788"/>
            <a:ext cx="7310752" cy="9233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b="1" dirty="0"/>
              <a:t>4. Profile Turning</a:t>
            </a:r>
          </a:p>
          <a:p>
            <a:r>
              <a:rPr lang="en-US" b="1" dirty="0"/>
              <a:t>    a. </a:t>
            </a:r>
            <a:r>
              <a:rPr lang="en-US" b="1" dirty="0" err="1"/>
              <a:t>Pengerjaan</a:t>
            </a:r>
            <a:r>
              <a:rPr lang="en-US" b="1" dirty="0"/>
              <a:t> Diameter </a:t>
            </a:r>
            <a:r>
              <a:rPr lang="en-US" b="1" dirty="0" err="1"/>
              <a:t>Luar</a:t>
            </a:r>
            <a:r>
              <a:rPr lang="en-US" b="1" dirty="0"/>
              <a:t> </a:t>
            </a:r>
            <a:r>
              <a:rPr lang="en-US" b="1" dirty="0" err="1"/>
              <a:t>menggunakan</a:t>
            </a:r>
            <a:r>
              <a:rPr lang="en-US" b="1" dirty="0"/>
              <a:t> </a:t>
            </a:r>
            <a:r>
              <a:rPr lang="en-US" b="1" dirty="0" err="1"/>
              <a:t>Pahat</a:t>
            </a:r>
            <a:r>
              <a:rPr lang="en-US" b="1" dirty="0"/>
              <a:t> </a:t>
            </a:r>
            <a:r>
              <a:rPr lang="en-US" b="1" dirty="0" err="1"/>
              <a:t>Profil</a:t>
            </a:r>
            <a:r>
              <a:rPr lang="en-US" b="1" dirty="0"/>
              <a:t> </a:t>
            </a:r>
            <a:r>
              <a:rPr lang="en-US" b="1" dirty="0" err="1"/>
              <a:t>Luar</a:t>
            </a:r>
            <a:endParaRPr lang="en-US" b="1" dirty="0"/>
          </a:p>
          <a:p>
            <a:r>
              <a:rPr lang="en-US" b="1" dirty="0"/>
              <a:t>    b. </a:t>
            </a:r>
            <a:r>
              <a:rPr lang="en-US" b="1" dirty="0" err="1"/>
              <a:t>Pengerjaan</a:t>
            </a:r>
            <a:r>
              <a:rPr lang="en-US" b="1" dirty="0"/>
              <a:t> Diameter </a:t>
            </a:r>
            <a:r>
              <a:rPr lang="en-US" b="1" dirty="0" err="1"/>
              <a:t>dalam</a:t>
            </a:r>
            <a:r>
              <a:rPr lang="en-US" b="1" dirty="0"/>
              <a:t> </a:t>
            </a:r>
            <a:r>
              <a:rPr lang="en-US" b="1" dirty="0" err="1"/>
              <a:t>menggunakan</a:t>
            </a:r>
            <a:r>
              <a:rPr lang="en-US" b="1" dirty="0"/>
              <a:t> </a:t>
            </a:r>
            <a:r>
              <a:rPr lang="en-US" b="1" dirty="0" err="1"/>
              <a:t>Pahat</a:t>
            </a:r>
            <a:r>
              <a:rPr lang="en-US" b="1" dirty="0"/>
              <a:t> </a:t>
            </a:r>
            <a:r>
              <a:rPr lang="en-US" b="1" dirty="0" err="1"/>
              <a:t>Profil</a:t>
            </a:r>
            <a:r>
              <a:rPr lang="en-US" b="1" dirty="0"/>
              <a:t> </a:t>
            </a:r>
            <a:r>
              <a:rPr lang="en-US" b="1" dirty="0" err="1"/>
              <a:t>dalam</a:t>
            </a:r>
            <a:endParaRPr lang="en-US" b="1" dirty="0"/>
          </a:p>
        </p:txBody>
      </p:sp>
      <p:sp>
        <p:nvSpPr>
          <p:cNvPr id="23" name="Rectangle 22"/>
          <p:cNvSpPr/>
          <p:nvPr/>
        </p:nvSpPr>
        <p:spPr>
          <a:xfrm>
            <a:off x="922705" y="5741858"/>
            <a:ext cx="7317326" cy="92333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b="1" dirty="0" smtClean="0"/>
              <a:t>5. </a:t>
            </a:r>
            <a:r>
              <a:rPr lang="en-US" b="1" dirty="0"/>
              <a:t>Threading</a:t>
            </a:r>
          </a:p>
          <a:p>
            <a:r>
              <a:rPr lang="en-US" b="1" dirty="0"/>
              <a:t>    a. </a:t>
            </a:r>
            <a:r>
              <a:rPr lang="en-US" b="1" dirty="0" err="1"/>
              <a:t>Pengerjaan</a:t>
            </a:r>
            <a:r>
              <a:rPr lang="en-US" b="1" dirty="0"/>
              <a:t> Diameter </a:t>
            </a:r>
            <a:r>
              <a:rPr lang="en-US" b="1" dirty="0" err="1"/>
              <a:t>Luar</a:t>
            </a:r>
            <a:r>
              <a:rPr lang="en-US" b="1" dirty="0"/>
              <a:t> </a:t>
            </a:r>
            <a:r>
              <a:rPr lang="en-US" b="1" dirty="0" err="1"/>
              <a:t>menggunakan</a:t>
            </a:r>
            <a:r>
              <a:rPr lang="en-US" b="1" dirty="0"/>
              <a:t> </a:t>
            </a:r>
            <a:r>
              <a:rPr lang="en-US" b="1" dirty="0" err="1"/>
              <a:t>Pahat</a:t>
            </a:r>
            <a:r>
              <a:rPr lang="en-US" b="1" dirty="0"/>
              <a:t> </a:t>
            </a:r>
            <a:r>
              <a:rPr lang="en-US" b="1" dirty="0" err="1"/>
              <a:t>Ulir</a:t>
            </a:r>
            <a:r>
              <a:rPr lang="en-US" b="1" dirty="0"/>
              <a:t> </a:t>
            </a:r>
            <a:r>
              <a:rPr lang="en-US" b="1" dirty="0" err="1"/>
              <a:t>Luar</a:t>
            </a:r>
            <a:endParaRPr lang="en-US" b="1" dirty="0"/>
          </a:p>
          <a:p>
            <a:r>
              <a:rPr lang="en-US" b="1" dirty="0"/>
              <a:t>    b. </a:t>
            </a:r>
            <a:r>
              <a:rPr lang="en-US" b="1" dirty="0" err="1"/>
              <a:t>Pengerjaan</a:t>
            </a:r>
            <a:r>
              <a:rPr lang="en-US" b="1" dirty="0"/>
              <a:t> Diameter </a:t>
            </a:r>
            <a:r>
              <a:rPr lang="en-US" b="1" dirty="0" err="1"/>
              <a:t>dalam</a:t>
            </a:r>
            <a:r>
              <a:rPr lang="en-US" b="1" dirty="0"/>
              <a:t> </a:t>
            </a:r>
            <a:r>
              <a:rPr lang="en-US" b="1" dirty="0" err="1"/>
              <a:t>menggunakan</a:t>
            </a:r>
            <a:r>
              <a:rPr lang="en-US" b="1" dirty="0"/>
              <a:t> </a:t>
            </a:r>
            <a:r>
              <a:rPr lang="en-US" b="1" dirty="0" err="1"/>
              <a:t>Pahat</a:t>
            </a:r>
            <a:r>
              <a:rPr lang="en-US" b="1" dirty="0"/>
              <a:t> </a:t>
            </a:r>
            <a:r>
              <a:rPr lang="en-US" b="1" dirty="0" err="1"/>
              <a:t>Ulir</a:t>
            </a:r>
            <a:r>
              <a:rPr lang="en-US" b="1" dirty="0"/>
              <a:t> </a:t>
            </a:r>
            <a:r>
              <a:rPr lang="en-US" b="1" dirty="0" err="1"/>
              <a:t>Dalam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13998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4" grpId="1" animBg="1"/>
      <p:bldP spid="6" grpId="0" animBg="1"/>
      <p:bldP spid="6" grpId="1" animBg="1"/>
      <p:bldP spid="8" grpId="0" animBg="1"/>
      <p:bldP spid="8" grpId="1" animBg="1"/>
      <p:bldP spid="10" grpId="0" animBg="1"/>
      <p:bldP spid="10" grpId="1" animBg="1"/>
      <p:bldP spid="2" grpId="0" animBg="1"/>
      <p:bldP spid="2" grpId="1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2. Picture\Anak kampus\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011" y="282864"/>
            <a:ext cx="7029639" cy="657513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32722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2. Picture\Anak kampus\9afacb80-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99" y="675184"/>
            <a:ext cx="4297089" cy="5767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2141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709443717"/>
              </p:ext>
            </p:extLst>
          </p:nvPr>
        </p:nvGraphicFramePr>
        <p:xfrm>
          <a:off x="-5553694" y="188640"/>
          <a:ext cx="20306256" cy="6525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830E820-81D1-47D5-9D34-001592ED5C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F830E820-81D1-47D5-9D34-001592ED5C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F830E820-81D1-47D5-9D34-001592ED5C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graphicEl>
                                              <a:dgm id="{F830E820-81D1-47D5-9D34-001592ED5C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AAAABBF-BA42-4965-9B8E-35D6AB767B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graphicEl>
                                              <a:dgm id="{7AAAABBF-BA42-4965-9B8E-35D6AB767B7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7AAAABBF-BA42-4965-9B8E-35D6AB767B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dgm id="{7AAAABBF-BA42-4965-9B8E-35D6AB767B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F14810F-F791-4F25-9D39-94914C43D8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graphicEl>
                                              <a:dgm id="{7F14810F-F791-4F25-9D39-94914C43D87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dgm id="{7F14810F-F791-4F25-9D39-94914C43D8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graphicEl>
                                              <a:dgm id="{7F14810F-F791-4F25-9D39-94914C43D8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2730C1D-309D-4A69-A541-4CEA166637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graphicEl>
                                              <a:dgm id="{72730C1D-309D-4A69-A541-4CEA1666375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graphicEl>
                                              <a:dgm id="{72730C1D-309D-4A69-A541-4CEA166637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graphicEl>
                                              <a:dgm id="{72730C1D-309D-4A69-A541-4CEA166637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1DC85B2-A497-4E1B-9BFA-BF9F3DCCAA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graphicEl>
                                              <a:dgm id="{41DC85B2-A497-4E1B-9BFA-BF9F3DCCAAF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graphicEl>
                                              <a:dgm id="{41DC85B2-A497-4E1B-9BFA-BF9F3DCCAA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graphicEl>
                                              <a:dgm id="{41DC85B2-A497-4E1B-9BFA-BF9F3DCCAA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ECED6B-FC79-4422-BFB1-402E44789D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graphicEl>
                                              <a:dgm id="{75ECED6B-FC79-4422-BFB1-402E44789D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graphicEl>
                                              <a:dgm id="{75ECED6B-FC79-4422-BFB1-402E44789D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graphicEl>
                                              <a:dgm id="{75ECED6B-FC79-4422-BFB1-402E44789D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F714FDA-17DD-4FBD-B0F5-35085A82F4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>
                                            <p:graphicEl>
                                              <a:dgm id="{2F714FDA-17DD-4FBD-B0F5-35085A82F46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graphicEl>
                                              <a:dgm id="{2F714FDA-17DD-4FBD-B0F5-35085A82F4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graphicEl>
                                              <a:dgm id="{2F714FDA-17DD-4FBD-B0F5-35085A82F4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C41989D-DB07-4271-A8E5-A1CB1342EE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">
                                            <p:graphicEl>
                                              <a:dgm id="{5C41989D-DB07-4271-A8E5-A1CB1342EE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graphicEl>
                                              <a:dgm id="{5C41989D-DB07-4271-A8E5-A1CB1342EE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graphicEl>
                                              <a:dgm id="{5C41989D-DB07-4271-A8E5-A1CB1342EE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F5CABA7-F0BF-4AE8-9CF8-EF9EC85264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">
                                            <p:graphicEl>
                                              <a:dgm id="{BF5CABA7-F0BF-4AE8-9CF8-EF9EC85264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graphicEl>
                                              <a:dgm id="{BF5CABA7-F0BF-4AE8-9CF8-EF9EC85264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>
                                            <p:graphicEl>
                                              <a:dgm id="{BF5CABA7-F0BF-4AE8-9CF8-EF9EC85264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630199B-982E-49B2-98E6-11B4CA1DEB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">
                                            <p:graphicEl>
                                              <a:dgm id="{8630199B-982E-49B2-98E6-11B4CA1DEB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graphicEl>
                                              <a:dgm id="{8630199B-982E-49B2-98E6-11B4CA1DEB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graphicEl>
                                              <a:dgm id="{8630199B-982E-49B2-98E6-11B4CA1DEB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9A05486-F37A-4470-BD70-9462202075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">
                                            <p:graphicEl>
                                              <a:dgm id="{F9A05486-F37A-4470-BD70-9462202075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>
                                            <p:graphicEl>
                                              <a:dgm id="{F9A05486-F37A-4470-BD70-9462202075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graphicEl>
                                              <a:dgm id="{F9A05486-F37A-4470-BD70-9462202075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5A3D751-0BC3-4E76-B8F4-E134D48176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">
                                            <p:graphicEl>
                                              <a:dgm id="{05A3D751-0BC3-4E76-B8F4-E134D48176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">
                                            <p:graphicEl>
                                              <a:dgm id="{05A3D751-0BC3-4E76-B8F4-E134D48176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>
                                            <p:graphicEl>
                                              <a:dgm id="{05A3D751-0BC3-4E76-B8F4-E134D48176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E1DFD8D-459A-4F9E-AF86-6407E1736D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">
                                            <p:graphicEl>
                                              <a:dgm id="{0E1DFD8D-459A-4F9E-AF86-6407E1736DB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">
                                            <p:graphicEl>
                                              <a:dgm id="{0E1DFD8D-459A-4F9E-AF86-6407E1736D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">
                                            <p:graphicEl>
                                              <a:dgm id="{0E1DFD8D-459A-4F9E-AF86-6407E1736D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1"/>
          <p:cNvSpPr/>
          <p:nvPr/>
        </p:nvSpPr>
        <p:spPr>
          <a:xfrm>
            <a:off x="2611016" y="224644"/>
            <a:ext cx="4104456" cy="2124236"/>
          </a:xfrm>
          <a:prstGeom prst="diamond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800" dirty="0" smtClean="0">
                <a:latin typeface="Chattery Teeth" pitchFamily="34" charset="0"/>
              </a:rPr>
              <a:t>Target </a:t>
            </a:r>
            <a:r>
              <a:rPr lang="en-US" sz="2800" dirty="0" err="1" smtClean="0">
                <a:latin typeface="Chattery Teeth" pitchFamily="34" charset="0"/>
              </a:rPr>
              <a:t>Waktu</a:t>
            </a:r>
            <a:endParaRPr lang="en-US" sz="2800" dirty="0" smtClean="0">
              <a:latin typeface="Chattery Teeth" pitchFamily="34" charset="0"/>
            </a:endParaRPr>
          </a:p>
        </p:txBody>
      </p:sp>
      <p:sp>
        <p:nvSpPr>
          <p:cNvPr id="3" name="Teardrop 2"/>
          <p:cNvSpPr/>
          <p:nvPr/>
        </p:nvSpPr>
        <p:spPr>
          <a:xfrm>
            <a:off x="821935" y="1321755"/>
            <a:ext cx="1728192" cy="1512168"/>
          </a:xfrm>
          <a:prstGeom prst="teardrop">
            <a:avLst>
              <a:gd name="adj" fmla="val 70972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Broadway BT" pitchFamily="82" charset="0"/>
              </a:rPr>
              <a:t>7/9/11 &amp;</a:t>
            </a:r>
          </a:p>
          <a:p>
            <a:pPr algn="ctr"/>
            <a:r>
              <a:rPr lang="en-US" dirty="0" smtClean="0">
                <a:latin typeface="Broadway BT" pitchFamily="82" charset="0"/>
              </a:rPr>
              <a:t>14/9/11</a:t>
            </a:r>
            <a:endParaRPr lang="en-US" dirty="0">
              <a:latin typeface="Broadway BT" pitchFamily="82" charset="0"/>
            </a:endParaRPr>
          </a:p>
        </p:txBody>
      </p:sp>
      <p:sp>
        <p:nvSpPr>
          <p:cNvPr id="14" name="Flowchart: Alternate Process 13"/>
          <p:cNvSpPr/>
          <p:nvPr/>
        </p:nvSpPr>
        <p:spPr>
          <a:xfrm>
            <a:off x="249408" y="3284984"/>
            <a:ext cx="2873246" cy="1872208"/>
          </a:xfrm>
          <a:prstGeom prst="flowChartAlternate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Ø"/>
            </a:pPr>
            <a:r>
              <a:rPr lang="en-US" b="1" dirty="0" err="1" smtClean="0"/>
              <a:t>Prinsip</a:t>
            </a:r>
            <a:r>
              <a:rPr lang="en-US" b="1" dirty="0" smtClean="0"/>
              <a:t> </a:t>
            </a:r>
            <a:r>
              <a:rPr lang="en-US" b="1" dirty="0" err="1" smtClean="0"/>
              <a:t>Dasar</a:t>
            </a:r>
            <a:r>
              <a:rPr lang="en-US" b="1" dirty="0" smtClean="0"/>
              <a:t> </a:t>
            </a:r>
            <a:r>
              <a:rPr lang="en-US" b="1" dirty="0" err="1" smtClean="0"/>
              <a:t>Mesin</a:t>
            </a:r>
            <a:r>
              <a:rPr lang="en-US" b="1" dirty="0" smtClean="0"/>
              <a:t> </a:t>
            </a:r>
            <a:r>
              <a:rPr lang="en-US" b="1" dirty="0" err="1" smtClean="0"/>
              <a:t>Bubut</a:t>
            </a:r>
            <a:endParaRPr lang="en-US" b="1" dirty="0" smtClean="0"/>
          </a:p>
          <a:p>
            <a:pPr marL="285750" indent="-285750">
              <a:buFont typeface="Wingdings" pitchFamily="2" charset="2"/>
              <a:buChar char="Ø"/>
            </a:pPr>
            <a:r>
              <a:rPr lang="en-US" b="1" dirty="0" err="1" smtClean="0"/>
              <a:t>Mesin</a:t>
            </a:r>
            <a:r>
              <a:rPr lang="en-US" b="1" dirty="0" smtClean="0"/>
              <a:t> </a:t>
            </a:r>
            <a:r>
              <a:rPr lang="en-US" b="1" dirty="0" err="1" smtClean="0"/>
              <a:t>Bubut</a:t>
            </a:r>
            <a:r>
              <a:rPr lang="en-US" b="1" dirty="0" smtClean="0"/>
              <a:t> Modern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b="1" dirty="0" err="1" smtClean="0"/>
              <a:t>Sejarah</a:t>
            </a:r>
            <a:r>
              <a:rPr lang="en-US" b="1" dirty="0" smtClean="0"/>
              <a:t> </a:t>
            </a:r>
            <a:r>
              <a:rPr lang="en-US" b="1" dirty="0" err="1" smtClean="0"/>
              <a:t>Mesin</a:t>
            </a:r>
            <a:r>
              <a:rPr lang="en-US" b="1" dirty="0" smtClean="0"/>
              <a:t> </a:t>
            </a:r>
            <a:r>
              <a:rPr lang="en-US" b="1" dirty="0" err="1" smtClean="0"/>
              <a:t>Bubut</a:t>
            </a:r>
            <a:endParaRPr lang="en-US" b="1" dirty="0"/>
          </a:p>
        </p:txBody>
      </p:sp>
      <p:sp>
        <p:nvSpPr>
          <p:cNvPr id="18" name="Teardrop 17"/>
          <p:cNvSpPr/>
          <p:nvPr/>
        </p:nvSpPr>
        <p:spPr>
          <a:xfrm>
            <a:off x="3707903" y="2618776"/>
            <a:ext cx="1944215" cy="1620180"/>
          </a:xfrm>
          <a:prstGeom prst="teardrop">
            <a:avLst>
              <a:gd name="adj" fmla="val 70541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Broadway BT" pitchFamily="82" charset="0"/>
              </a:rPr>
              <a:t>19/10/11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Broadway BT" pitchFamily="82" charset="0"/>
              </a:rPr>
              <a:t>&amp;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Broadway BT" pitchFamily="82" charset="0"/>
              </a:rPr>
              <a:t>26/10/11</a:t>
            </a:r>
          </a:p>
        </p:txBody>
      </p:sp>
      <p:sp>
        <p:nvSpPr>
          <p:cNvPr id="19" name="Flowchart: Alternate Process 18"/>
          <p:cNvSpPr/>
          <p:nvPr/>
        </p:nvSpPr>
        <p:spPr>
          <a:xfrm>
            <a:off x="3243389" y="4418353"/>
            <a:ext cx="2873246" cy="1872208"/>
          </a:xfrm>
          <a:prstGeom prst="flowChartAlternate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Ø"/>
            </a:pPr>
            <a:r>
              <a:rPr lang="en-US" b="1" dirty="0" smtClean="0">
                <a:solidFill>
                  <a:schemeClr val="bg1"/>
                </a:solidFill>
              </a:rPr>
              <a:t>Norma </a:t>
            </a:r>
            <a:r>
              <a:rPr lang="en-US" b="1" dirty="0" err="1" smtClean="0">
                <a:solidFill>
                  <a:schemeClr val="bg1"/>
                </a:solidFill>
              </a:rPr>
              <a:t>Keselamatan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Kerja</a:t>
            </a:r>
            <a:endParaRPr lang="en-US" b="1" dirty="0" smtClean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en-US" b="1" dirty="0" err="1" smtClean="0">
                <a:solidFill>
                  <a:schemeClr val="bg1"/>
                </a:solidFill>
              </a:rPr>
              <a:t>Alat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Potong</a:t>
            </a:r>
            <a:r>
              <a:rPr lang="en-US" b="1" dirty="0" smtClean="0">
                <a:solidFill>
                  <a:schemeClr val="bg1"/>
                </a:solidFill>
              </a:rPr>
              <a:t> di </a:t>
            </a:r>
            <a:r>
              <a:rPr lang="en-US" b="1" dirty="0" err="1" smtClean="0">
                <a:solidFill>
                  <a:schemeClr val="bg1"/>
                </a:solidFill>
              </a:rPr>
              <a:t>mesin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Bubut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0" name="Teardrop 19"/>
          <p:cNvSpPr/>
          <p:nvPr/>
        </p:nvSpPr>
        <p:spPr>
          <a:xfrm>
            <a:off x="6732240" y="1225963"/>
            <a:ext cx="1944215" cy="1620180"/>
          </a:xfrm>
          <a:prstGeom prst="teardrop">
            <a:avLst>
              <a:gd name="adj" fmla="val 7054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latin typeface="Broadway BT" pitchFamily="82" charset="0"/>
              </a:rPr>
              <a:t>30/11/11</a:t>
            </a:r>
            <a:endParaRPr lang="en-US" sz="1600" dirty="0">
              <a:solidFill>
                <a:schemeClr val="bg1"/>
              </a:solidFill>
              <a:latin typeface="Broadway BT" pitchFamily="82" charset="0"/>
            </a:endParaRP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Broadway BT" pitchFamily="82" charset="0"/>
              </a:rPr>
              <a:t>&amp;</a:t>
            </a:r>
          </a:p>
          <a:p>
            <a:pPr algn="ctr"/>
            <a:r>
              <a:rPr lang="en-US" sz="1600" dirty="0" smtClean="0">
                <a:solidFill>
                  <a:schemeClr val="bg1"/>
                </a:solidFill>
                <a:latin typeface="Broadway BT" pitchFamily="82" charset="0"/>
              </a:rPr>
              <a:t>7/12/11</a:t>
            </a:r>
            <a:endParaRPr lang="en-US" sz="1600" dirty="0">
              <a:solidFill>
                <a:schemeClr val="bg1"/>
              </a:solidFill>
              <a:latin typeface="Broadway BT" pitchFamily="82" charset="0"/>
            </a:endParaRPr>
          </a:p>
        </p:txBody>
      </p:sp>
      <p:sp>
        <p:nvSpPr>
          <p:cNvPr id="21" name="Flowchart: Alternate Process 20"/>
          <p:cNvSpPr/>
          <p:nvPr/>
        </p:nvSpPr>
        <p:spPr>
          <a:xfrm>
            <a:off x="6234252" y="3284984"/>
            <a:ext cx="2873246" cy="1872208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Ø"/>
            </a:pPr>
            <a:r>
              <a:rPr lang="en-US" b="1" dirty="0" err="1" smtClean="0">
                <a:solidFill>
                  <a:schemeClr val="bg1"/>
                </a:solidFill>
              </a:rPr>
              <a:t>Alat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Potong</a:t>
            </a:r>
            <a:r>
              <a:rPr lang="en-US" b="1" dirty="0" smtClean="0">
                <a:solidFill>
                  <a:schemeClr val="bg1"/>
                </a:solidFill>
              </a:rPr>
              <a:t> di </a:t>
            </a:r>
            <a:r>
              <a:rPr lang="en-US" b="1" dirty="0" err="1" smtClean="0">
                <a:solidFill>
                  <a:schemeClr val="bg1"/>
                </a:solidFill>
              </a:rPr>
              <a:t>mesin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bubut</a:t>
            </a:r>
            <a:endParaRPr lang="en-US" b="1" dirty="0" smtClean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en-US" b="1" dirty="0" err="1" smtClean="0">
                <a:solidFill>
                  <a:schemeClr val="bg1"/>
                </a:solidFill>
              </a:rPr>
              <a:t>Alat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Cekam</a:t>
            </a:r>
            <a:r>
              <a:rPr lang="en-US" b="1" dirty="0" smtClean="0">
                <a:solidFill>
                  <a:schemeClr val="bg1"/>
                </a:solidFill>
              </a:rPr>
              <a:t> di </a:t>
            </a:r>
            <a:r>
              <a:rPr lang="en-US" b="1" dirty="0" err="1" smtClean="0">
                <a:solidFill>
                  <a:schemeClr val="bg1"/>
                </a:solidFill>
              </a:rPr>
              <a:t>mesin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bubut</a:t>
            </a:r>
            <a:endParaRPr lang="en-US" b="1" dirty="0">
              <a:solidFill>
                <a:schemeClr val="bg1"/>
              </a:solidFill>
            </a:endParaRPr>
          </a:p>
        </p:txBody>
      </p:sp>
      <p:cxnSp>
        <p:nvCxnSpPr>
          <p:cNvPr id="23" name="Straight Connector 22"/>
          <p:cNvCxnSpPr>
            <a:stCxn id="2" idx="1"/>
            <a:endCxn id="3" idx="7"/>
          </p:cNvCxnSpPr>
          <p:nvPr/>
        </p:nvCxnSpPr>
        <p:spPr>
          <a:xfrm flipH="1">
            <a:off x="2299297" y="1286762"/>
            <a:ext cx="311719" cy="25446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3" idx="2"/>
            <a:endCxn id="14" idx="0"/>
          </p:cNvCxnSpPr>
          <p:nvPr/>
        </p:nvCxnSpPr>
        <p:spPr>
          <a:xfrm>
            <a:off x="1686031" y="2833923"/>
            <a:ext cx="0" cy="451061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2" idx="2"/>
            <a:endCxn id="18" idx="6"/>
          </p:cNvCxnSpPr>
          <p:nvPr/>
        </p:nvCxnSpPr>
        <p:spPr>
          <a:xfrm>
            <a:off x="4663244" y="2348880"/>
            <a:ext cx="16767" cy="269896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stCxn id="18" idx="2"/>
            <a:endCxn id="19" idx="0"/>
          </p:cNvCxnSpPr>
          <p:nvPr/>
        </p:nvCxnSpPr>
        <p:spPr>
          <a:xfrm>
            <a:off x="4680011" y="4238956"/>
            <a:ext cx="1" cy="179397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2" idx="3"/>
            <a:endCxn id="20" idx="5"/>
          </p:cNvCxnSpPr>
          <p:nvPr/>
        </p:nvCxnSpPr>
        <p:spPr>
          <a:xfrm>
            <a:off x="6715472" y="1286762"/>
            <a:ext cx="301492" cy="176471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endCxn id="20" idx="2"/>
          </p:cNvCxnSpPr>
          <p:nvPr/>
        </p:nvCxnSpPr>
        <p:spPr>
          <a:xfrm flipV="1">
            <a:off x="7670876" y="2846143"/>
            <a:ext cx="33472" cy="438842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41" name="Flowchart: Alternate Process 40"/>
          <p:cNvSpPr/>
          <p:nvPr/>
        </p:nvSpPr>
        <p:spPr>
          <a:xfrm>
            <a:off x="1298998" y="6230748"/>
            <a:ext cx="1229785" cy="512440"/>
          </a:xfrm>
          <a:prstGeom prst="flowChartAlternate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Ø"/>
            </a:pPr>
            <a:r>
              <a:rPr lang="en-US" b="1" dirty="0" smtClean="0">
                <a:solidFill>
                  <a:schemeClr val="bg1"/>
                </a:solidFill>
              </a:rPr>
              <a:t>Test I</a:t>
            </a:r>
            <a:endParaRPr lang="en-US" b="1" dirty="0">
              <a:solidFill>
                <a:schemeClr val="bg1"/>
              </a:solidFill>
            </a:endParaRPr>
          </a:p>
        </p:txBody>
      </p:sp>
      <p:cxnSp>
        <p:nvCxnSpPr>
          <p:cNvPr id="43" name="Straight Connector 42"/>
          <p:cNvCxnSpPr>
            <a:stCxn id="19" idx="1"/>
            <a:endCxn id="41" idx="3"/>
          </p:cNvCxnSpPr>
          <p:nvPr/>
        </p:nvCxnSpPr>
        <p:spPr>
          <a:xfrm flipH="1">
            <a:off x="2528783" y="5354457"/>
            <a:ext cx="714606" cy="1132511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6" name="Flowchart: Alternate Process 45"/>
          <p:cNvSpPr/>
          <p:nvPr/>
        </p:nvSpPr>
        <p:spPr>
          <a:xfrm>
            <a:off x="7072719" y="5462757"/>
            <a:ext cx="1229785" cy="512440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Ø"/>
            </a:pPr>
            <a:r>
              <a:rPr lang="en-US" b="1" dirty="0" smtClean="0">
                <a:solidFill>
                  <a:schemeClr val="bg1"/>
                </a:solidFill>
              </a:rPr>
              <a:t>Test II</a:t>
            </a:r>
            <a:endParaRPr lang="en-US" b="1" dirty="0">
              <a:solidFill>
                <a:schemeClr val="bg1"/>
              </a:solidFill>
            </a:endParaRPr>
          </a:p>
        </p:txBody>
      </p:sp>
      <p:cxnSp>
        <p:nvCxnSpPr>
          <p:cNvPr id="47" name="Straight Connector 46"/>
          <p:cNvCxnSpPr>
            <a:stCxn id="21" idx="2"/>
            <a:endCxn id="46" idx="0"/>
          </p:cNvCxnSpPr>
          <p:nvPr/>
        </p:nvCxnSpPr>
        <p:spPr>
          <a:xfrm>
            <a:off x="7670875" y="5157192"/>
            <a:ext cx="16737" cy="305565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53" name="Flowchart: Alternate Process 52"/>
          <p:cNvSpPr/>
          <p:nvPr/>
        </p:nvSpPr>
        <p:spPr>
          <a:xfrm>
            <a:off x="1075043" y="5483969"/>
            <a:ext cx="1229785" cy="512440"/>
          </a:xfrm>
          <a:prstGeom prst="flowChartAlternate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Ø"/>
            </a:pPr>
            <a:r>
              <a:rPr lang="en-US" b="1" dirty="0" err="1" smtClean="0"/>
              <a:t>Tugas</a:t>
            </a:r>
            <a:endParaRPr lang="en-US" b="1" dirty="0"/>
          </a:p>
        </p:txBody>
      </p:sp>
      <p:cxnSp>
        <p:nvCxnSpPr>
          <p:cNvPr id="56" name="Straight Connector 55"/>
          <p:cNvCxnSpPr>
            <a:stCxn id="14" idx="2"/>
            <a:endCxn id="53" idx="0"/>
          </p:cNvCxnSpPr>
          <p:nvPr/>
        </p:nvCxnSpPr>
        <p:spPr>
          <a:xfrm>
            <a:off x="1686031" y="5157192"/>
            <a:ext cx="3905" cy="32677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0" name="Flowchart: Alternate Process 59"/>
          <p:cNvSpPr/>
          <p:nvPr/>
        </p:nvSpPr>
        <p:spPr>
          <a:xfrm>
            <a:off x="6341761" y="6192648"/>
            <a:ext cx="2658228" cy="512440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/>
              <a:t>Ujian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Teori</a:t>
            </a:r>
            <a:r>
              <a:rPr lang="en-US" sz="2000" b="1" dirty="0" smtClean="0"/>
              <a:t> (20/1/12)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398230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9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41" grpId="0" animBg="1"/>
      <p:bldP spid="46" grpId="0" animBg="1"/>
      <p:bldP spid="53" grpId="0" animBg="1"/>
      <p:bldP spid="6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5976" y="2114600"/>
            <a:ext cx="4608512" cy="3906688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2400" dirty="0" smtClean="0">
                <a:ln w="3175">
                  <a:noFill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Ravie" pitchFamily="82" charset="0"/>
              </a:rPr>
              <a:t>All about machine tools</a:t>
            </a:r>
            <a:br>
              <a:rPr lang="en-US" sz="2400" dirty="0" smtClean="0">
                <a:ln w="3175">
                  <a:noFill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Ravie" pitchFamily="82" charset="0"/>
              </a:rPr>
            </a:br>
            <a:r>
              <a:rPr lang="en-US" sz="2400" dirty="0" smtClean="0">
                <a:ln w="3175">
                  <a:noFill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Ravie" pitchFamily="82" charset="0"/>
              </a:rPr>
              <a:t/>
            </a:r>
            <a:br>
              <a:rPr lang="en-US" sz="2400" dirty="0" smtClean="0">
                <a:ln w="3175">
                  <a:noFill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Ravie" pitchFamily="82" charset="0"/>
              </a:rPr>
            </a:br>
            <a:r>
              <a:rPr lang="en-US" sz="2400" dirty="0" smtClean="0">
                <a:ln w="3175">
                  <a:noFill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Rockwell Condensed" pitchFamily="18" charset="0"/>
              </a:rPr>
              <a:t>by:</a:t>
            </a:r>
            <a:br>
              <a:rPr lang="en-US" sz="2400" dirty="0" smtClean="0">
                <a:ln w="3175">
                  <a:noFill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Rockwell Condensed" pitchFamily="18" charset="0"/>
              </a:rPr>
            </a:br>
            <a:r>
              <a:rPr lang="en-US" sz="2400" dirty="0" smtClean="0">
                <a:ln w="3175">
                  <a:noFill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Rockwell Condensed" pitchFamily="18" charset="0"/>
              </a:rPr>
              <a:t>Heinrich </a:t>
            </a:r>
            <a:r>
              <a:rPr lang="en-US" sz="2400" dirty="0" err="1" smtClean="0">
                <a:ln w="3175">
                  <a:noFill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Rockwell Condensed" pitchFamily="18" charset="0"/>
              </a:rPr>
              <a:t>gerling</a:t>
            </a:r>
            <a:r>
              <a:rPr lang="en-US" sz="2400" dirty="0" smtClean="0">
                <a:ln w="3175">
                  <a:noFill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Rockwell Condensed" pitchFamily="18" charset="0"/>
              </a:rPr>
              <a:t/>
            </a:r>
            <a:br>
              <a:rPr lang="en-US" sz="2400" dirty="0" smtClean="0">
                <a:ln w="3175">
                  <a:noFill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Rockwell Condensed" pitchFamily="18" charset="0"/>
              </a:rPr>
            </a:br>
            <a:r>
              <a:rPr lang="en-US" sz="2400" dirty="0">
                <a:ln w="3175">
                  <a:noFill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Rockwell Condensed" pitchFamily="18" charset="0"/>
              </a:rPr>
              <a:t/>
            </a:r>
            <a:br>
              <a:rPr lang="en-US" sz="2400" dirty="0">
                <a:ln w="3175">
                  <a:noFill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Rockwell Condensed" pitchFamily="18" charset="0"/>
              </a:rPr>
            </a:br>
            <a:r>
              <a:rPr lang="en-US" sz="2400" dirty="0" smtClean="0">
                <a:ln w="3175">
                  <a:noFill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Rockwell Condensed" pitchFamily="18" charset="0"/>
              </a:rPr>
              <a:t>Wiley Eastern private limited new </a:t>
            </a:r>
            <a:r>
              <a:rPr lang="en-US" sz="2400" dirty="0" err="1" smtClean="0">
                <a:ln w="3175">
                  <a:noFill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Rockwell Condensed" pitchFamily="18" charset="0"/>
              </a:rPr>
              <a:t>dehli</a:t>
            </a:r>
            <a:r>
              <a:rPr lang="en-US" sz="2400" dirty="0" smtClean="0">
                <a:ln w="3175">
                  <a:noFill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Rockwell Condensed" pitchFamily="18" charset="0"/>
              </a:rPr>
              <a:t/>
            </a:r>
            <a:br>
              <a:rPr lang="en-US" sz="2400" dirty="0" smtClean="0">
                <a:ln w="3175">
                  <a:noFill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Rockwell Condensed" pitchFamily="18" charset="0"/>
              </a:rPr>
            </a:br>
            <a:r>
              <a:rPr lang="en-US" sz="2400" dirty="0">
                <a:ln w="3175">
                  <a:noFill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Rockwell Condensed" pitchFamily="18" charset="0"/>
              </a:rPr>
              <a:t/>
            </a:r>
            <a:br>
              <a:rPr lang="en-US" sz="2400" dirty="0">
                <a:ln w="3175">
                  <a:noFill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Rockwell Condensed" pitchFamily="18" charset="0"/>
              </a:rPr>
            </a:br>
            <a:r>
              <a:rPr lang="en-US" sz="2400" dirty="0" smtClean="0">
                <a:ln w="3175">
                  <a:noFill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Rockwell Condensed" pitchFamily="18" charset="0"/>
              </a:rPr>
              <a:t>1974</a:t>
            </a:r>
            <a:endParaRPr lang="en-US" sz="2400" dirty="0">
              <a:ln w="3175">
                <a:noFill/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  <a:latin typeface="Rockwell Condensed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1800" y="980728"/>
            <a:ext cx="3744416" cy="54585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2400" b="1" dirty="0" err="1" smtClean="0">
                <a:latin typeface="Elephant" pitchFamily="18" charset="0"/>
              </a:rPr>
              <a:t>Buku</a:t>
            </a:r>
            <a:r>
              <a:rPr lang="en-US" sz="2400" b="1" dirty="0" smtClean="0">
                <a:latin typeface="Elephant" pitchFamily="18" charset="0"/>
              </a:rPr>
              <a:t> </a:t>
            </a:r>
            <a:r>
              <a:rPr lang="en-US" sz="2400" b="1" dirty="0" err="1" smtClean="0">
                <a:latin typeface="Elephant" pitchFamily="18" charset="0"/>
              </a:rPr>
              <a:t>Bacaan</a:t>
            </a:r>
            <a:r>
              <a:rPr lang="en-US" sz="2400" b="1" dirty="0" smtClean="0">
                <a:latin typeface="Elephant" pitchFamily="18" charset="0"/>
              </a:rPr>
              <a:t> </a:t>
            </a:r>
            <a:r>
              <a:rPr lang="en-US" sz="2400" b="1" dirty="0" err="1" smtClean="0">
                <a:latin typeface="Elephant" pitchFamily="18" charset="0"/>
              </a:rPr>
              <a:t>Wajib</a:t>
            </a:r>
            <a:endParaRPr lang="en-US" sz="2400" b="1" dirty="0">
              <a:latin typeface="Elephant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1772816"/>
            <a:ext cx="3190875" cy="4572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4283968" y="5949280"/>
            <a:ext cx="4608512" cy="54585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err="1" smtClean="0">
                <a:latin typeface="Elephant" pitchFamily="18" charset="0"/>
              </a:rPr>
              <a:t>Punya</a:t>
            </a:r>
            <a:r>
              <a:rPr lang="en-US" sz="2400" b="1" dirty="0" smtClean="0">
                <a:latin typeface="Elephant" pitchFamily="18" charset="0"/>
              </a:rPr>
              <a:t> </a:t>
            </a:r>
            <a:r>
              <a:rPr lang="en-US" sz="2400" b="1" dirty="0" err="1" smtClean="0">
                <a:latin typeface="Elephant" pitchFamily="18" charset="0"/>
              </a:rPr>
              <a:t>kartu</a:t>
            </a:r>
            <a:r>
              <a:rPr lang="en-US" sz="2400" b="1" dirty="0" smtClean="0">
                <a:latin typeface="Elephant" pitchFamily="18" charset="0"/>
              </a:rPr>
              <a:t> </a:t>
            </a:r>
            <a:r>
              <a:rPr lang="en-US" sz="2400" b="1" dirty="0" err="1" smtClean="0">
                <a:latin typeface="Elephant" pitchFamily="18" charset="0"/>
              </a:rPr>
              <a:t>perpustakaan</a:t>
            </a:r>
            <a:endParaRPr lang="en-US" sz="2400" b="1" dirty="0" smtClean="0">
              <a:latin typeface="Elephan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0293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mph" presetSubtype="0" fill="remove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50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50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50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50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 animBg="1"/>
      <p:bldP spid="5" grpId="0" animBg="1"/>
      <p:bldP spid="5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2771800" y="980728"/>
            <a:ext cx="3744416" cy="545852"/>
          </a:xfrm>
          <a:prstGeom prst="rect">
            <a:avLst/>
          </a:prstGeom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err="1" smtClean="0">
                <a:latin typeface="Elephant" pitchFamily="18" charset="0"/>
              </a:rPr>
              <a:t>Buku</a:t>
            </a:r>
            <a:r>
              <a:rPr lang="en-US" sz="2400" b="1" dirty="0" smtClean="0">
                <a:latin typeface="Elephant" pitchFamily="18" charset="0"/>
              </a:rPr>
              <a:t> </a:t>
            </a:r>
            <a:r>
              <a:rPr lang="en-US" sz="2400" b="1" dirty="0" err="1" smtClean="0">
                <a:latin typeface="Elephant" pitchFamily="18" charset="0"/>
              </a:rPr>
              <a:t>Bacaan</a:t>
            </a:r>
            <a:r>
              <a:rPr lang="en-US" sz="2400" b="1" dirty="0" smtClean="0">
                <a:latin typeface="Elephant" pitchFamily="18" charset="0"/>
              </a:rPr>
              <a:t> </a:t>
            </a:r>
            <a:endParaRPr lang="en-US" sz="2400" b="1" dirty="0">
              <a:latin typeface="Elephant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5" t="7338" r="11606" b="9038"/>
          <a:stretch/>
        </p:blipFill>
        <p:spPr bwMode="auto">
          <a:xfrm>
            <a:off x="502507" y="1700808"/>
            <a:ext cx="2941188" cy="4820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8-Point Star 5"/>
          <p:cNvSpPr/>
          <p:nvPr/>
        </p:nvSpPr>
        <p:spPr>
          <a:xfrm>
            <a:off x="3893662" y="1916832"/>
            <a:ext cx="576064" cy="648072"/>
          </a:xfrm>
          <a:prstGeom prst="star8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ysClr val="windowText" lastClr="000000"/>
                </a:solidFill>
              </a:rPr>
              <a:t>1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9" name="8-Point Star 8"/>
          <p:cNvSpPr/>
          <p:nvPr/>
        </p:nvSpPr>
        <p:spPr>
          <a:xfrm>
            <a:off x="3893662" y="3065868"/>
            <a:ext cx="576064" cy="648072"/>
          </a:xfrm>
          <a:prstGeom prst="star8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ysClr val="windowText" lastClr="000000"/>
                </a:solidFill>
              </a:rPr>
              <a:t>2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10" name="8-Point Star 9"/>
          <p:cNvSpPr/>
          <p:nvPr/>
        </p:nvSpPr>
        <p:spPr>
          <a:xfrm>
            <a:off x="3912809" y="4210624"/>
            <a:ext cx="576064" cy="648072"/>
          </a:xfrm>
          <a:prstGeom prst="star8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ysClr val="windowText" lastClr="000000"/>
                </a:solidFill>
              </a:rPr>
              <a:t>3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11" name="8-Point Star 10"/>
          <p:cNvSpPr/>
          <p:nvPr/>
        </p:nvSpPr>
        <p:spPr>
          <a:xfrm>
            <a:off x="3912809" y="5373216"/>
            <a:ext cx="576064" cy="648072"/>
          </a:xfrm>
          <a:prstGeom prst="star8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8" name="Rectangle 7">
            <a:hlinkClick r:id="rId3" action="ppaction://hlinkfile"/>
          </p:cNvPr>
          <p:cNvSpPr/>
          <p:nvPr/>
        </p:nvSpPr>
        <p:spPr>
          <a:xfrm>
            <a:off x="4788024" y="2056202"/>
            <a:ext cx="3960440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ysClr val="windowText" lastClr="000000"/>
                </a:solidFill>
              </a:rPr>
              <a:t>Advanced Machine Work</a:t>
            </a:r>
          </a:p>
        </p:txBody>
      </p:sp>
      <p:sp>
        <p:nvSpPr>
          <p:cNvPr id="12" name="Rectangle 11">
            <a:hlinkClick r:id="rId4" action="ppaction://hlinkfile"/>
          </p:cNvPr>
          <p:cNvSpPr/>
          <p:nvPr/>
        </p:nvSpPr>
        <p:spPr>
          <a:xfrm>
            <a:off x="4784041" y="3103511"/>
            <a:ext cx="3964423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ysClr val="windowText" lastClr="000000"/>
                </a:solidFill>
              </a:rPr>
              <a:t>INSTRUCTIONS TO LEARN HOW TO USE A LATHE WEB</a:t>
            </a:r>
          </a:p>
        </p:txBody>
      </p:sp>
      <p:sp>
        <p:nvSpPr>
          <p:cNvPr id="13" name="Rectangle 12">
            <a:hlinkClick r:id="rId5" action="ppaction://hlinkfile"/>
          </p:cNvPr>
          <p:cNvSpPr/>
          <p:nvPr/>
        </p:nvSpPr>
        <p:spPr>
          <a:xfrm>
            <a:off x="4788024" y="4212365"/>
            <a:ext cx="3960440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ysClr val="windowText" lastClr="000000"/>
                </a:solidFill>
              </a:rPr>
              <a:t>Lathe Design, Construction And Operation</a:t>
            </a:r>
          </a:p>
        </p:txBody>
      </p:sp>
      <p:sp>
        <p:nvSpPr>
          <p:cNvPr id="14" name="Rectangle 13">
            <a:hlinkClick r:id="rId6" action="ppaction://hlinkfile"/>
          </p:cNvPr>
          <p:cNvSpPr/>
          <p:nvPr/>
        </p:nvSpPr>
        <p:spPr>
          <a:xfrm>
            <a:off x="4784041" y="5557882"/>
            <a:ext cx="3960440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dirty="0" smtClean="0"/>
              <a:t>US Army Machinist Course Lathe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1717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animBg="1"/>
      <p:bldP spid="9" grpId="0" animBg="1"/>
      <p:bldP spid="10" grpId="0" animBg="1"/>
      <p:bldP spid="11" grpId="0" animBg="1"/>
      <p:bldP spid="8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1720" y="1301716"/>
            <a:ext cx="5184576" cy="44017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1273990"/>
            <a:ext cx="3752025" cy="28140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8688" y="583942"/>
            <a:ext cx="5090639" cy="3817979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7561" y="1273990"/>
            <a:ext cx="4722715" cy="35420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02537">
            <a:off x="457726" y="3063131"/>
            <a:ext cx="4219258" cy="31644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96878">
            <a:off x="1087188" y="944377"/>
            <a:ext cx="7113639" cy="53352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grpSp>
        <p:nvGrpSpPr>
          <p:cNvPr id="2" name="Group 1"/>
          <p:cNvGrpSpPr/>
          <p:nvPr/>
        </p:nvGrpSpPr>
        <p:grpSpPr>
          <a:xfrm>
            <a:off x="1914023" y="738996"/>
            <a:ext cx="5322273" cy="5245259"/>
            <a:chOff x="9357560" y="1600"/>
            <a:chExt cx="1591135" cy="1591135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3" name="Oval 2"/>
            <p:cNvSpPr/>
            <p:nvPr/>
          </p:nvSpPr>
          <p:spPr>
            <a:xfrm>
              <a:off x="9357560" y="1600"/>
              <a:ext cx="1591135" cy="1591135"/>
            </a:xfrm>
            <a:prstGeom prst="ellipse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</p:sp>
        <p:sp>
          <p:nvSpPr>
            <p:cNvPr id="4" name="Oval 4"/>
            <p:cNvSpPr/>
            <p:nvPr/>
          </p:nvSpPr>
          <p:spPr>
            <a:xfrm>
              <a:off x="9590576" y="234616"/>
              <a:ext cx="1125103" cy="112510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5400" kern="1200" dirty="0" err="1" smtClean="0">
                  <a:latin typeface="Bernard MT Condensed" pitchFamily="18" charset="0"/>
                </a:rPr>
                <a:t>Prinsip</a:t>
              </a:r>
              <a:r>
                <a:rPr lang="en-US" sz="5400" kern="1200" dirty="0" smtClean="0">
                  <a:latin typeface="Bernard MT Condensed" pitchFamily="18" charset="0"/>
                </a:rPr>
                <a:t> </a:t>
              </a:r>
              <a:r>
                <a:rPr lang="en-US" sz="5400" kern="1200" dirty="0" err="1" smtClean="0">
                  <a:latin typeface="Bernard MT Condensed" pitchFamily="18" charset="0"/>
                </a:rPr>
                <a:t>Dasar</a:t>
              </a:r>
              <a:r>
                <a:rPr lang="en-US" sz="5400" kern="1200" dirty="0" smtClean="0">
                  <a:latin typeface="Bernard MT Condensed" pitchFamily="18" charset="0"/>
                </a:rPr>
                <a:t> </a:t>
              </a:r>
              <a:r>
                <a:rPr lang="en-US" sz="5400" kern="1200" dirty="0" err="1" smtClean="0">
                  <a:latin typeface="Bernard MT Condensed" pitchFamily="18" charset="0"/>
                </a:rPr>
                <a:t>Mesin</a:t>
              </a:r>
              <a:r>
                <a:rPr lang="en-US" sz="5400" kern="1200" dirty="0" smtClean="0">
                  <a:latin typeface="Bernard MT Condensed" pitchFamily="18" charset="0"/>
                </a:rPr>
                <a:t> </a:t>
              </a:r>
              <a:r>
                <a:rPr lang="en-US" sz="5400" kern="1200" dirty="0" err="1" smtClean="0">
                  <a:latin typeface="Bernard MT Condensed" pitchFamily="18" charset="0"/>
                </a:rPr>
                <a:t>Bubut</a:t>
              </a:r>
              <a:endParaRPr lang="en-US" sz="5400" kern="1200" dirty="0">
                <a:latin typeface="Bernard MT Condensed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3752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500"/>
                            </p:stCondLst>
                            <p:childTnLst>
                              <p:par>
                                <p:cTn id="4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000"/>
                            </p:stCondLst>
                            <p:childTnLst>
                              <p:par>
                                <p:cTn id="51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000"/>
                            </p:stCondLst>
                            <p:childTnLst>
                              <p:par>
                                <p:cTn id="5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283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 rot="16200000">
            <a:off x="88454" y="1473131"/>
            <a:ext cx="5572164" cy="47490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928662" y="216544"/>
            <a:ext cx="7429552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id-ID" sz="28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Beragam jenis benda kerja industri</a:t>
            </a:r>
            <a:endParaRPr lang="id-ID" sz="28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87108" y="2776062"/>
            <a:ext cx="3429024" cy="175432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id-ID" i="1" dirty="0" smtClean="0"/>
              <a:t>Contoh:</a:t>
            </a:r>
          </a:p>
          <a:p>
            <a:pPr algn="just"/>
            <a:r>
              <a:rPr lang="id-ID" i="1" dirty="0" smtClean="0"/>
              <a:t>a. Bolt, b. Shaft, c. Eccentric shaft, d. Handle, e. Butt strap, f. Lever end, g. Bush, h. Cover plate,     </a:t>
            </a:r>
          </a:p>
          <a:p>
            <a:pPr algn="just"/>
            <a:r>
              <a:rPr lang="id-ID" i="1" dirty="0" smtClean="0"/>
              <a:t> i. Bearing, k. Guide way, l. Frame,  m. gear.</a:t>
            </a:r>
            <a:endParaRPr lang="id-ID" i="1" dirty="0"/>
          </a:p>
        </p:txBody>
      </p:sp>
      <p:pic>
        <p:nvPicPr>
          <p:cNvPr id="5" name="Picture 4" descr="IMG_283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 rot="16200000">
            <a:off x="1636248" y="-74664"/>
            <a:ext cx="2857521" cy="48441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 descr="IMG_2833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 rot="16200000">
            <a:off x="1217988" y="-299346"/>
            <a:ext cx="3071834" cy="52221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6" descr="IMG_2833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 rot="16200000">
            <a:off x="1098327" y="177505"/>
            <a:ext cx="3589759" cy="47863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 descr="IMG_2833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 rot="16200000">
            <a:off x="-220399" y="1710545"/>
            <a:ext cx="3941194" cy="22145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8" descr="IMG_2833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 rot="16200000">
            <a:off x="992957" y="782942"/>
            <a:ext cx="3000396" cy="37004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9" descr="IMG_2833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>
          <a:xfrm rot="16200000">
            <a:off x="1285860" y="-10026"/>
            <a:ext cx="2857520" cy="50006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10" descr="IMG_2833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>
          <a:xfrm rot="16200000">
            <a:off x="1250132" y="668643"/>
            <a:ext cx="2857520" cy="39290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11" descr="IMG_2833.jp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>
          <a:xfrm rot="16200000">
            <a:off x="843889" y="1289199"/>
            <a:ext cx="3169943" cy="34290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Picture 12" descr="IMG_2833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>
          <a:xfrm rot="16200000">
            <a:off x="936182" y="1625534"/>
            <a:ext cx="3271108" cy="41434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Picture 13" descr="IMG_2833.jpg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>
          <a:xfrm rot="16200000">
            <a:off x="1679905" y="1381878"/>
            <a:ext cx="1997979" cy="49292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Picture 14" descr="IMG_2833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>
          <a:xfrm rot="16200000">
            <a:off x="914743" y="2718543"/>
            <a:ext cx="3786215" cy="43298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Picture 15" descr="IMG_2833.jpg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>
          <a:xfrm rot="16200000">
            <a:off x="946786" y="2043560"/>
            <a:ext cx="4107158" cy="40005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198309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6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6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7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8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6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9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9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2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6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4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283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 rot="16200000">
            <a:off x="376301" y="1614219"/>
            <a:ext cx="2250771" cy="2500330"/>
          </a:xfrm>
          <a:prstGeom prst="rect">
            <a:avLst/>
          </a:prstGeom>
        </p:spPr>
      </p:pic>
      <p:pic>
        <p:nvPicPr>
          <p:cNvPr id="3" name="Picture 2" descr="IMG_2836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 rot="16200000">
            <a:off x="3430512" y="1203213"/>
            <a:ext cx="2214579" cy="3286149"/>
          </a:xfrm>
          <a:prstGeom prst="rect">
            <a:avLst/>
          </a:prstGeom>
        </p:spPr>
      </p:pic>
      <p:pic>
        <p:nvPicPr>
          <p:cNvPr id="4" name="Picture 3" descr="IMG_2836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 rot="16200000">
            <a:off x="696635" y="4151404"/>
            <a:ext cx="1928826" cy="2819054"/>
          </a:xfrm>
          <a:prstGeom prst="rect">
            <a:avLst/>
          </a:prstGeom>
        </p:spPr>
      </p:pic>
      <p:pic>
        <p:nvPicPr>
          <p:cNvPr id="5" name="Picture 4" descr="IMG_2836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 rot="16200000">
            <a:off x="6555924" y="1542543"/>
            <a:ext cx="2143140" cy="2678925"/>
          </a:xfrm>
          <a:prstGeom prst="rect">
            <a:avLst/>
          </a:prstGeom>
        </p:spPr>
      </p:pic>
      <p:pic>
        <p:nvPicPr>
          <p:cNvPr id="6" name="Picture 5" descr="IMG_2836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 rot="16200000">
            <a:off x="6220166" y="4200037"/>
            <a:ext cx="1850244" cy="264320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1033236"/>
            <a:ext cx="8715437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id-ID" sz="3200" b="1" cap="all" dirty="0" smtClean="0">
                <a:ln w="0"/>
                <a:solidFill>
                  <a:srgbClr val="FFFF0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Proses Pengerjaan Benda Kerja</a:t>
            </a:r>
            <a:endParaRPr lang="id-ID" sz="3200" b="1" cap="all" dirty="0">
              <a:ln w="0"/>
              <a:solidFill>
                <a:srgbClr val="FFFF0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47864" y="4600877"/>
            <a:ext cx="2214578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defPPr>
              <a:defRPr lang="en-US"/>
            </a:defPPr>
            <a:lvl1pPr algn="ctr">
              <a:defRPr sz="3200" b="1" cap="all">
                <a:ln w="0"/>
                <a:solidFill>
                  <a:srgbClr val="FFFF0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defRPr>
            </a:lvl1pPr>
          </a:lstStyle>
          <a:p>
            <a:r>
              <a:rPr lang="id-ID" dirty="0"/>
              <a:t>Non Cutting Process</a:t>
            </a:r>
          </a:p>
        </p:txBody>
      </p:sp>
    </p:spTree>
    <p:extLst>
      <p:ext uri="{BB962C8B-B14F-4D97-AF65-F5344CB8AC3E}">
        <p14:creationId xmlns:p14="http://schemas.microsoft.com/office/powerpoint/2010/main" val="3700057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theme/theme1.xml><?xml version="1.0" encoding="utf-8"?>
<a:theme xmlns:a="http://schemas.openxmlformats.org/drawingml/2006/main" name="Presentasi Politeknik ATMI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Presentasi Politeknik ATMI</Template>
  <TotalTime>956</TotalTime>
  <Words>838</Words>
  <Application>Microsoft Office PowerPoint</Application>
  <PresentationFormat>On-screen Show (4:3)</PresentationFormat>
  <Paragraphs>175</Paragraphs>
  <Slides>26</Slides>
  <Notes>3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Presentasi Politeknik ATMI</vt:lpstr>
      <vt:lpstr>PowerPoint Presentation</vt:lpstr>
      <vt:lpstr>Teori Bubut Kelas A  14 September 2011</vt:lpstr>
      <vt:lpstr>PowerPoint Presentation</vt:lpstr>
      <vt:lpstr>PowerPoint Presentation</vt:lpstr>
      <vt:lpstr>All about machine tools  by: Heinrich gerling  Wiley Eastern private limited new dehli  1974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Personal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Agus Kurniawan</dc:creator>
  <cp:lastModifiedBy>Misgi</cp:lastModifiedBy>
  <cp:revision>50</cp:revision>
  <dcterms:created xsi:type="dcterms:W3CDTF">2011-08-27T02:21:03Z</dcterms:created>
  <dcterms:modified xsi:type="dcterms:W3CDTF">2011-09-14T07:37:31Z</dcterms:modified>
</cp:coreProperties>
</file>