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2"/>
  </p:sldMasterIdLst>
  <p:notesMasterIdLst>
    <p:notesMasterId r:id="rId39"/>
  </p:notesMasterIdLst>
  <p:handoutMasterIdLst>
    <p:handoutMasterId r:id="rId40"/>
  </p:handoutMasterIdLst>
  <p:sldIdLst>
    <p:sldId id="256" r:id="rId3"/>
    <p:sldId id="280" r:id="rId4"/>
    <p:sldId id="281" r:id="rId5"/>
    <p:sldId id="282" r:id="rId6"/>
    <p:sldId id="283" r:id="rId7"/>
    <p:sldId id="284" r:id="rId8"/>
    <p:sldId id="285" r:id="rId9"/>
    <p:sldId id="286" r:id="rId10"/>
    <p:sldId id="287" r:id="rId11"/>
    <p:sldId id="288" r:id="rId12"/>
    <p:sldId id="290" r:id="rId13"/>
    <p:sldId id="311" r:id="rId14"/>
    <p:sldId id="291" r:id="rId15"/>
    <p:sldId id="292" r:id="rId16"/>
    <p:sldId id="293" r:id="rId17"/>
    <p:sldId id="294" r:id="rId18"/>
    <p:sldId id="295" r:id="rId19"/>
    <p:sldId id="296" r:id="rId20"/>
    <p:sldId id="297" r:id="rId21"/>
    <p:sldId id="298" r:id="rId22"/>
    <p:sldId id="299" r:id="rId23"/>
    <p:sldId id="306" r:id="rId24"/>
    <p:sldId id="307" r:id="rId25"/>
    <p:sldId id="308" r:id="rId26"/>
    <p:sldId id="309" r:id="rId27"/>
    <p:sldId id="310" r:id="rId28"/>
    <p:sldId id="300" r:id="rId29"/>
    <p:sldId id="301" r:id="rId30"/>
    <p:sldId id="302" r:id="rId31"/>
    <p:sldId id="303" r:id="rId32"/>
    <p:sldId id="304" r:id="rId33"/>
    <p:sldId id="305" r:id="rId34"/>
    <p:sldId id="289" r:id="rId35"/>
    <p:sldId id="312" r:id="rId36"/>
    <p:sldId id="313" r:id="rId37"/>
    <p:sldId id="314" r:id="rId38"/>
  </p:sldIdLst>
  <p:sldSz cx="9144000" cy="6858000" type="screen4x3"/>
  <p:notesSz cx="6858000" cy="9144000"/>
  <p:embeddedFontLst>
    <p:embeddedFont>
      <p:font typeface="Calibri" pitchFamily="34" charset="0"/>
      <p:regular r:id="rId41"/>
      <p:bold r:id="rId42"/>
      <p:italic r:id="rId43"/>
      <p:boldItalic r:id="rId44"/>
    </p:embeddedFont>
    <p:embeddedFont>
      <p:font typeface="Perpetua" pitchFamily="18" charset="0"/>
      <p:regular r:id="rId45"/>
      <p:bold r:id="rId46"/>
      <p:italic r:id="rId47"/>
      <p:boldItalic r:id="rId48"/>
    </p:embeddedFont>
    <p:embeddedFont>
      <p:font typeface="Cambria Math" pitchFamily="18" charset="0"/>
      <p:regular r:id="rId49"/>
    </p:embeddedFont>
    <p:embeddedFont>
      <p:font typeface="Constantia" pitchFamily="18" charset="0"/>
      <p:regular r:id="rId50"/>
      <p:bold r:id="rId51"/>
      <p:italic r:id="rId52"/>
      <p:boldItalic r:id="rId53"/>
    </p:embeddedFont>
    <p:embeddedFont>
      <p:font typeface="Verdana" pitchFamily="34" charset="0"/>
      <p:regular r:id="rId54"/>
      <p:bold r:id="rId55"/>
      <p:italic r:id="rId56"/>
      <p:boldItalic r:id="rId57"/>
    </p:embeddedFont>
    <p:embeddedFont>
      <p:font typeface="Comic Sans MS" pitchFamily="66" charset="0"/>
      <p:regular r:id="rId58"/>
      <p:bold r:id="rId59"/>
    </p:embeddedFont>
    <p:embeddedFont>
      <p:font typeface="Segoe UI" pitchFamily="34" charset="0"/>
      <p:regular r:id="rId60"/>
      <p:bold r:id="rId61"/>
      <p:italic r:id="rId62"/>
      <p:boldItalic r:id="rId6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50" autoAdjust="0"/>
  </p:normalViewPr>
  <p:slideViewPr>
    <p:cSldViewPr>
      <p:cViewPr>
        <p:scale>
          <a:sx n="75" d="100"/>
          <a:sy n="75" d="100"/>
        </p:scale>
        <p:origin x="-1236" y="114"/>
      </p:cViewPr>
      <p:guideLst>
        <p:guide orient="horz" pos="2160"/>
        <p:guide pos="2880"/>
      </p:guideLst>
    </p:cSldViewPr>
  </p:slideViewPr>
  <p:outlineViewPr>
    <p:cViewPr>
      <p:scale>
        <a:sx n="33" d="100"/>
        <a:sy n="33" d="100"/>
      </p:scale>
      <p:origin x="0" y="762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253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63" Type="http://schemas.openxmlformats.org/officeDocument/2006/relationships/font" Target="fonts/font23.fntdata"/><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9.fntdata"/><Relationship Id="rId57" Type="http://schemas.openxmlformats.org/officeDocument/2006/relationships/font" Target="fonts/font17.fntdata"/><Relationship Id="rId61" Type="http://schemas.openxmlformats.org/officeDocument/2006/relationships/font" Target="fonts/font2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font" Target="fonts/font20.fntdata"/><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11.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6.fntdata"/><Relationship Id="rId59" Type="http://schemas.openxmlformats.org/officeDocument/2006/relationships/font" Target="fonts/font19.fntdata"/><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font" Target="fonts/font22.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288B8DF-24AD-4F40-BBFC-89725AEAF415}" type="datetimeFigureOut">
              <a:rPr lang="en-US" smtClean="0"/>
              <a:pPr/>
              <a:t>10/17/2011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F2352DE-026B-4B56-8316-D39959E3BD60}" type="slidenum">
              <a:rPr lang="en-US" smtClean="0"/>
              <a:pPr/>
              <a:t>‹#›</a:t>
            </a:fld>
            <a:endParaRPr lang="en-US"/>
          </a:p>
        </p:txBody>
      </p:sp>
    </p:spTree>
    <p:extLst>
      <p:ext uri="{BB962C8B-B14F-4D97-AF65-F5344CB8AC3E}">
        <p14:creationId xmlns:p14="http://schemas.microsoft.com/office/powerpoint/2010/main" val="9289629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D9D4B4-0EC2-42AE-ABEC-26842DCC58CF}" type="datetimeFigureOut">
              <a:rPr lang="en-US" smtClean="0"/>
              <a:pPr/>
              <a:t>10/17/2011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1105E4-9E70-4B8C-B294-1B0219D99967}" type="slidenum">
              <a:rPr lang="en-US" smtClean="0"/>
              <a:pPr/>
              <a:t>‹#›</a:t>
            </a:fld>
            <a:endParaRPr lang="en-US"/>
          </a:p>
        </p:txBody>
      </p:sp>
    </p:spTree>
    <p:extLst>
      <p:ext uri="{BB962C8B-B14F-4D97-AF65-F5344CB8AC3E}">
        <p14:creationId xmlns:p14="http://schemas.microsoft.com/office/powerpoint/2010/main" val="32176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1105E4-9E70-4B8C-B294-1B0219D99967}" type="slidenum">
              <a:rPr lang="en-US" smtClean="0"/>
              <a:pPr/>
              <a:t>9</a:t>
            </a:fld>
            <a:endParaRPr lang="en-US"/>
          </a:p>
        </p:txBody>
      </p:sp>
    </p:spTree>
    <p:extLst>
      <p:ext uri="{BB962C8B-B14F-4D97-AF65-F5344CB8AC3E}">
        <p14:creationId xmlns:p14="http://schemas.microsoft.com/office/powerpoint/2010/main" val="14838990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5286600"/>
            <a:ext cx="7772400" cy="860425"/>
          </a:xfrm>
        </p:spPr>
        <p:txBody>
          <a:bodyPr anchor="b" anchorCtr="0"/>
          <a:lstStyle>
            <a:lvl1pPr algn="r">
              <a:defRPr>
                <a:solidFill>
                  <a:schemeClr val="tx2">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61600" y="6005400"/>
            <a:ext cx="7753800" cy="1752600"/>
          </a:xfrm>
        </p:spPr>
        <p:txBody>
          <a:bodyPr>
            <a:normAutofit/>
          </a:bodyPr>
          <a:lstStyle>
            <a:lvl1pPr marL="0" indent="0" algn="r">
              <a:buNone/>
              <a:defRPr sz="24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endParaRPr lang="en-US" dirty="0"/>
          </a:p>
        </p:txBody>
      </p:sp>
      <p:sp>
        <p:nvSpPr>
          <p:cNvPr id="7"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447800"/>
            <a:ext cx="5111750" cy="4678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1752600"/>
            <a:ext cx="2855913" cy="4373563"/>
          </a:xfrm>
        </p:spPr>
        <p:txBody>
          <a:bodyPr/>
          <a:lstStyle>
            <a:lvl1pPr marL="0" indent="0">
              <a:lnSpc>
                <a:spcPts val="1600"/>
              </a:lnSpc>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itle 1"/>
          <p:cNvSpPr>
            <a:spLocks noGrp="1"/>
          </p:cNvSpPr>
          <p:nvPr>
            <p:ph type="title"/>
          </p:nvPr>
        </p:nvSpPr>
        <p:spPr>
          <a:xfrm>
            <a:off x="609600" y="733200"/>
            <a:ext cx="8229600" cy="639762"/>
          </a:xfrm>
        </p:spPr>
        <p:txBody>
          <a:bodyPr/>
          <a:lstStyle/>
          <a:p>
            <a:r>
              <a:rPr lang="en-US" smtClean="0"/>
              <a:t>Click to edit Master title style</a:t>
            </a:r>
            <a:endParaRPr lang="en-US" dirty="0"/>
          </a:p>
        </p:txBody>
      </p:sp>
      <p:sp>
        <p:nvSpPr>
          <p:cNvPr id="9" name="Text Placeholder 10"/>
          <p:cNvSpPr>
            <a:spLocks noGrp="1"/>
          </p:cNvSpPr>
          <p:nvPr>
            <p:ph type="body" sz="quarter" idx="13"/>
          </p:nvPr>
        </p:nvSpPr>
        <p:spPr>
          <a:xfrm>
            <a:off x="631200" y="1219200"/>
            <a:ext cx="8153400" cy="457200"/>
          </a:xfrm>
        </p:spPr>
        <p:txBody>
          <a:bodyPr>
            <a:normAutofit/>
          </a:bodyPr>
          <a:lstStyle>
            <a:lvl1pPr>
              <a:buFontTx/>
              <a:buNone/>
              <a:defRPr sz="2400"/>
            </a:lvl1pPr>
          </a:lstStyle>
          <a:p>
            <a:pPr lvl="0"/>
            <a:r>
              <a:rPr lang="en-US" smtClean="0"/>
              <a:t>Click to edit Master text styles</a:t>
            </a:r>
          </a:p>
        </p:txBody>
      </p:sp>
      <p:sp>
        <p:nvSpPr>
          <p:cNvPr id="10"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endParaRPr lang="en-US" dirty="0"/>
          </a:p>
        </p:txBody>
      </p:sp>
      <p:sp>
        <p:nvSpPr>
          <p:cNvPr id="11"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19600" y="5181600"/>
            <a:ext cx="3962400" cy="338138"/>
          </a:xfrm>
        </p:spPr>
        <p:txBody>
          <a:bodyPr anchor="b"/>
          <a:lstStyle>
            <a:lvl1pPr algn="l">
              <a:defRPr sz="1800" b="1"/>
            </a:lvl1pPr>
          </a:lstStyle>
          <a:p>
            <a:r>
              <a:rPr lang="en-US" smtClean="0"/>
              <a:t>Click to edit Master title style</a:t>
            </a:r>
            <a:endParaRPr lang="en-US" dirty="0"/>
          </a:p>
        </p:txBody>
      </p:sp>
      <p:sp>
        <p:nvSpPr>
          <p:cNvPr id="3" name="Picture Placeholder 2"/>
          <p:cNvSpPr>
            <a:spLocks noGrp="1"/>
          </p:cNvSpPr>
          <p:nvPr>
            <p:ph type="pic" idx="1"/>
          </p:nvPr>
        </p:nvSpPr>
        <p:spPr>
          <a:xfrm>
            <a:off x="0" y="381000"/>
            <a:ext cx="9144000" cy="4724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419600" y="5486400"/>
            <a:ext cx="3962400" cy="804862"/>
          </a:xfrm>
        </p:spPr>
        <p:txBody>
          <a:bodyPr>
            <a:normAutofit/>
          </a:bodyPr>
          <a:lstStyle>
            <a:lvl1pPr marL="0" indent="0">
              <a:lnSpc>
                <a:spcPts val="1400"/>
              </a:lnSpc>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endParaRPr lang="en-US" dirty="0"/>
          </a:p>
        </p:txBody>
      </p:sp>
      <p:sp>
        <p:nvSpPr>
          <p:cNvPr id="10"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39"/>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US"/>
          </a:p>
        </p:txBody>
      </p:sp>
      <p:sp>
        <p:nvSpPr>
          <p:cNvPr id="5" name="Rectangle 140"/>
          <p:cNvSpPr>
            <a:spLocks noGrp="1" noChangeArrowheads="1"/>
          </p:cNvSpPr>
          <p:nvPr>
            <p:ph type="ftr" sz="quarter" idx="11"/>
          </p:nvPr>
        </p:nvSpPr>
        <p:spPr>
          <a:ln/>
        </p:spPr>
        <p:txBody>
          <a:bodyPr/>
          <a:lstStyle>
            <a:lvl1pPr>
              <a:defRPr/>
            </a:lvl1pPr>
          </a:lstStyle>
          <a:p>
            <a:pPr>
              <a:defRPr/>
            </a:pPr>
            <a:endParaRPr lang="en-US"/>
          </a:p>
        </p:txBody>
      </p:sp>
      <p:sp>
        <p:nvSpPr>
          <p:cNvPr id="6" name="Rectangle 141"/>
          <p:cNvSpPr>
            <a:spLocks noGrp="1" noChangeArrowheads="1"/>
          </p:cNvSpPr>
          <p:nvPr>
            <p:ph type="sldNum" sz="quarter" idx="12"/>
          </p:nvPr>
        </p:nvSpPr>
        <p:spPr>
          <a:ln/>
        </p:spPr>
        <p:txBody>
          <a:bodyPr/>
          <a:lstStyle>
            <a:lvl1pPr>
              <a:defRPr/>
            </a:lvl1pPr>
          </a:lstStyle>
          <a:p>
            <a:pPr>
              <a:defRPr/>
            </a:pPr>
            <a:fld id="{71E01FD9-644D-42D2-B981-35EA6705100B}" type="slidenum">
              <a:rPr lang="en-US"/>
              <a:pPr>
                <a:defRPr/>
              </a:pPr>
              <a:t>‹#›</a:t>
            </a:fld>
            <a:endParaRPr lang="en-US"/>
          </a:p>
        </p:txBody>
      </p:sp>
    </p:spTree>
    <p:extLst>
      <p:ext uri="{BB962C8B-B14F-4D97-AF65-F5344CB8AC3E}">
        <p14:creationId xmlns:p14="http://schemas.microsoft.com/office/powerpoint/2010/main" val="3036013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33200"/>
            <a:ext cx="8229600" cy="639762"/>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609600" y="1752600"/>
            <a:ext cx="8229600" cy="4373563"/>
          </a:xfrm>
        </p:spPr>
        <p:txBody>
          <a:bodyPr/>
          <a:lstStyle>
            <a:lvl1pPr marL="0" indent="0">
              <a:lnSpc>
                <a:spcPts val="2600"/>
              </a:lnSpc>
              <a:buFontTx/>
              <a:buNone/>
              <a:defRPr sz="2800" b="1"/>
            </a:lvl1pPr>
            <a:lvl2pPr marL="684213" indent="-227013">
              <a:lnSpc>
                <a:spcPts val="2600"/>
              </a:lnSpc>
              <a:defRPr sz="2400"/>
            </a:lvl2pPr>
            <a:lvl3pPr marL="1087438" indent="-173038">
              <a:lnSpc>
                <a:spcPts val="2600"/>
              </a:lnSpc>
              <a:defRPr sz="2000"/>
            </a:lvl3pPr>
            <a:lvl4pPr marL="1541463" indent="-169863">
              <a:lnSpc>
                <a:spcPts val="2600"/>
              </a:lnSpc>
              <a:defRPr sz="1600"/>
            </a:lvl4pPr>
            <a:lvl5pPr marL="2001838" indent="-173038">
              <a:lnSpc>
                <a:spcPts val="2600"/>
              </a:lnSpc>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631200" y="1219200"/>
            <a:ext cx="8153400" cy="457200"/>
          </a:xfrm>
        </p:spPr>
        <p:txBody>
          <a:bodyPr>
            <a:normAutofit/>
          </a:bodyPr>
          <a:lstStyle>
            <a:lvl1pPr>
              <a:buFontTx/>
              <a:buNone/>
              <a:defRPr sz="2400"/>
            </a:lvl1pPr>
          </a:lstStyle>
          <a:p>
            <a:pPr lvl="0"/>
            <a:r>
              <a:rPr lang="en-US" smtClean="0"/>
              <a:t>Click to edit Master text styles</a:t>
            </a:r>
          </a:p>
        </p:txBody>
      </p:sp>
      <p:sp>
        <p:nvSpPr>
          <p:cNvPr id="7"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endParaRPr lang="en-US" dirty="0"/>
          </a:p>
        </p:txBody>
      </p:sp>
      <p:sp>
        <p:nvSpPr>
          <p:cNvPr id="8"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1981200" y="1981200"/>
            <a:ext cx="6629400" cy="838200"/>
          </a:xfrm>
        </p:spPr>
        <p:txBody>
          <a:bodyPr>
            <a:normAutofit/>
          </a:bodyPr>
          <a:lstStyle>
            <a:lvl1pPr marL="57150" indent="0">
              <a:buFontTx/>
              <a:buNone/>
              <a:defRPr sz="2400" baseline="0"/>
            </a:lvl1pPr>
          </a:lstStyle>
          <a:p>
            <a:pPr lvl="0"/>
            <a:r>
              <a:rPr lang="en-US" smtClean="0"/>
              <a:t>Click to edit Master text styles</a:t>
            </a:r>
          </a:p>
        </p:txBody>
      </p:sp>
      <p:sp>
        <p:nvSpPr>
          <p:cNvPr id="10" name="Title 1"/>
          <p:cNvSpPr>
            <a:spLocks noGrp="1"/>
          </p:cNvSpPr>
          <p:nvPr>
            <p:ph type="title"/>
          </p:nvPr>
        </p:nvSpPr>
        <p:spPr>
          <a:xfrm>
            <a:off x="609600" y="762000"/>
            <a:ext cx="8229600" cy="639762"/>
          </a:xfrm>
        </p:spPr>
        <p:txBody>
          <a:bodyPr/>
          <a:lstStyle/>
          <a:p>
            <a:r>
              <a:rPr lang="en-US" smtClean="0"/>
              <a:t>Click to edit Master title style</a:t>
            </a:r>
            <a:endParaRPr lang="en-US" dirty="0"/>
          </a:p>
        </p:txBody>
      </p:sp>
      <p:sp>
        <p:nvSpPr>
          <p:cNvPr id="11" name="Text Placeholder 10"/>
          <p:cNvSpPr>
            <a:spLocks noGrp="1"/>
          </p:cNvSpPr>
          <p:nvPr>
            <p:ph type="body" sz="quarter" idx="13"/>
          </p:nvPr>
        </p:nvSpPr>
        <p:spPr>
          <a:xfrm>
            <a:off x="631200" y="1248000"/>
            <a:ext cx="81534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871787"/>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685800" y="1371600"/>
            <a:ext cx="7772400" cy="1500187"/>
          </a:xfrm>
        </p:spPr>
        <p:txBody>
          <a:bodyPr anchor="b"/>
          <a:lstStyle>
            <a:lvl1pPr marL="0" indent="0">
              <a:buNone/>
              <a:defRPr sz="2000">
                <a:solidFill>
                  <a:schemeClr val="bg2">
                    <a:lumMod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endParaRPr lang="en-US" dirty="0"/>
          </a:p>
        </p:txBody>
      </p:sp>
      <p:sp>
        <p:nvSpPr>
          <p:cNvPr id="7"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52600"/>
            <a:ext cx="4038600" cy="4373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Title 1"/>
          <p:cNvSpPr>
            <a:spLocks noGrp="1"/>
          </p:cNvSpPr>
          <p:nvPr>
            <p:ph type="title"/>
          </p:nvPr>
        </p:nvSpPr>
        <p:spPr>
          <a:xfrm>
            <a:off x="609600" y="809400"/>
            <a:ext cx="8229600" cy="639762"/>
          </a:xfrm>
        </p:spPr>
        <p:txBody>
          <a:bodyPr/>
          <a:lstStyle/>
          <a:p>
            <a:r>
              <a:rPr lang="en-US" smtClean="0"/>
              <a:t>Click to edit Master title style</a:t>
            </a:r>
            <a:endParaRPr lang="en-US" dirty="0"/>
          </a:p>
        </p:txBody>
      </p:sp>
      <p:sp>
        <p:nvSpPr>
          <p:cNvPr id="16" name="Text Placeholder 10"/>
          <p:cNvSpPr>
            <a:spLocks noGrp="1"/>
          </p:cNvSpPr>
          <p:nvPr>
            <p:ph type="body" sz="quarter" idx="13"/>
          </p:nvPr>
        </p:nvSpPr>
        <p:spPr>
          <a:xfrm>
            <a:off x="631200" y="1295400"/>
            <a:ext cx="8153400" cy="457200"/>
          </a:xfrm>
        </p:spPr>
        <p:txBody>
          <a:bodyPr>
            <a:normAutofit/>
          </a:bodyPr>
          <a:lstStyle>
            <a:lvl1pPr>
              <a:buFontTx/>
              <a:buNone/>
              <a:defRPr sz="2400"/>
            </a:lvl1pPr>
          </a:lstStyle>
          <a:p>
            <a:pPr lvl="0"/>
            <a:r>
              <a:rPr lang="en-US" smtClean="0"/>
              <a:t>Click to edit Master text styles</a:t>
            </a:r>
          </a:p>
        </p:txBody>
      </p:sp>
      <p:sp>
        <p:nvSpPr>
          <p:cNvPr id="8"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endParaRPr lang="en-US" dirty="0"/>
          </a:p>
        </p:txBody>
      </p:sp>
      <p:sp>
        <p:nvSpPr>
          <p:cNvPr id="11"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5" name="Content Placeholder 2"/>
          <p:cNvSpPr>
            <a:spLocks noGrp="1"/>
          </p:cNvSpPr>
          <p:nvPr>
            <p:ph sz="half" idx="1"/>
          </p:nvPr>
        </p:nvSpPr>
        <p:spPr>
          <a:xfrm>
            <a:off x="457200" y="1752601"/>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6" name="Content Placeholder 3"/>
          <p:cNvSpPr>
            <a:spLocks noGrp="1"/>
          </p:cNvSpPr>
          <p:nvPr>
            <p:ph sz="half" idx="2"/>
          </p:nvPr>
        </p:nvSpPr>
        <p:spPr>
          <a:xfrm>
            <a:off x="2971800" y="1752601"/>
            <a:ext cx="57150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7" name="Title 1"/>
          <p:cNvSpPr>
            <a:spLocks noGrp="1"/>
          </p:cNvSpPr>
          <p:nvPr>
            <p:ph type="title"/>
          </p:nvPr>
        </p:nvSpPr>
        <p:spPr>
          <a:xfrm>
            <a:off x="609600" y="733200"/>
            <a:ext cx="8229600" cy="639762"/>
          </a:xfrm>
        </p:spPr>
        <p:txBody>
          <a:bodyPr/>
          <a:lstStyle/>
          <a:p>
            <a:r>
              <a:rPr lang="en-US" smtClean="0"/>
              <a:t>Click to edit Master title style</a:t>
            </a:r>
            <a:endParaRPr lang="en-US" dirty="0"/>
          </a:p>
        </p:txBody>
      </p:sp>
      <p:sp>
        <p:nvSpPr>
          <p:cNvPr id="8" name="Text Placeholder 10"/>
          <p:cNvSpPr>
            <a:spLocks noGrp="1"/>
          </p:cNvSpPr>
          <p:nvPr>
            <p:ph type="body" sz="quarter" idx="13"/>
          </p:nvPr>
        </p:nvSpPr>
        <p:spPr>
          <a:xfrm>
            <a:off x="631200" y="1219200"/>
            <a:ext cx="8153400" cy="457200"/>
          </a:xfrm>
        </p:spPr>
        <p:txBody>
          <a:bodyPr>
            <a:normAutofit/>
          </a:bodyPr>
          <a:lstStyle>
            <a:lvl1pPr>
              <a:buFontTx/>
              <a:buNone/>
              <a:defRPr sz="2400"/>
            </a:lvl1pPr>
          </a:lstStyle>
          <a:p>
            <a:pPr lvl="0"/>
            <a:r>
              <a:rPr lang="en-US" smtClean="0"/>
              <a:t>Click to edit Master text styles</a:t>
            </a:r>
          </a:p>
        </p:txBody>
      </p:sp>
      <p:sp>
        <p:nvSpPr>
          <p:cNvPr id="9" name="Content Placeholder 2"/>
          <p:cNvSpPr>
            <a:spLocks noGrp="1"/>
          </p:cNvSpPr>
          <p:nvPr>
            <p:ph sz="half" idx="14"/>
          </p:nvPr>
        </p:nvSpPr>
        <p:spPr>
          <a:xfrm>
            <a:off x="457200" y="3352800"/>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15"/>
          </p:nvPr>
        </p:nvSpPr>
        <p:spPr>
          <a:xfrm>
            <a:off x="2971800" y="3352800"/>
            <a:ext cx="57150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7" name="Title 1"/>
          <p:cNvSpPr>
            <a:spLocks noGrp="1"/>
          </p:cNvSpPr>
          <p:nvPr>
            <p:ph type="title"/>
          </p:nvPr>
        </p:nvSpPr>
        <p:spPr>
          <a:xfrm>
            <a:off x="609600" y="809400"/>
            <a:ext cx="8229600" cy="639762"/>
          </a:xfrm>
        </p:spPr>
        <p:txBody>
          <a:bodyPr/>
          <a:lstStyle/>
          <a:p>
            <a:r>
              <a:rPr lang="en-US" smtClean="0"/>
              <a:t>Click to edit Master title style</a:t>
            </a:r>
            <a:endParaRPr lang="en-US" dirty="0"/>
          </a:p>
        </p:txBody>
      </p:sp>
      <p:sp>
        <p:nvSpPr>
          <p:cNvPr id="8" name="Text Placeholder 10"/>
          <p:cNvSpPr>
            <a:spLocks noGrp="1"/>
          </p:cNvSpPr>
          <p:nvPr>
            <p:ph type="body" sz="quarter" idx="13"/>
          </p:nvPr>
        </p:nvSpPr>
        <p:spPr>
          <a:xfrm>
            <a:off x="631200" y="1295400"/>
            <a:ext cx="8153400" cy="457200"/>
          </a:xfrm>
        </p:spPr>
        <p:txBody>
          <a:bodyPr>
            <a:normAutofit/>
          </a:bodyPr>
          <a:lstStyle>
            <a:lvl1pPr>
              <a:buFontTx/>
              <a:buNone/>
              <a:defRPr sz="2400"/>
            </a:lvl1pPr>
          </a:lstStyle>
          <a:p>
            <a:pPr lvl="0"/>
            <a:r>
              <a:rPr lang="en-US" smtClean="0"/>
              <a:t>Click to edit Master text styles</a:t>
            </a:r>
          </a:p>
        </p:txBody>
      </p:sp>
      <p:sp>
        <p:nvSpPr>
          <p:cNvPr id="9" name="Content Placeholder 2"/>
          <p:cNvSpPr>
            <a:spLocks noGrp="1"/>
          </p:cNvSpPr>
          <p:nvPr>
            <p:ph sz="half" idx="1"/>
          </p:nvPr>
        </p:nvSpPr>
        <p:spPr>
          <a:xfrm>
            <a:off x="457200" y="35814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2"/>
          </p:nvPr>
        </p:nvSpPr>
        <p:spPr>
          <a:xfrm>
            <a:off x="3238500" y="35814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Content Placeholder 3"/>
          <p:cNvSpPr>
            <a:spLocks noGrp="1"/>
          </p:cNvSpPr>
          <p:nvPr>
            <p:ph sz="half" idx="14"/>
          </p:nvPr>
        </p:nvSpPr>
        <p:spPr>
          <a:xfrm>
            <a:off x="6019800" y="35814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cxnSp>
        <p:nvCxnSpPr>
          <p:cNvPr id="13" name="Straight Connector 12"/>
          <p:cNvCxnSpPr>
            <a:endCxn id="9" idx="3"/>
          </p:cNvCxnSpPr>
          <p:nvPr userDrawn="1"/>
        </p:nvCxnSpPr>
        <p:spPr>
          <a:xfrm rot="5400000">
            <a:off x="1650603" y="3303191"/>
            <a:ext cx="3100388" cy="794"/>
          </a:xfrm>
          <a:prstGeom prst="line">
            <a:avLst/>
          </a:prstGeom>
          <a:ln w="25400">
            <a:solidFill>
              <a:schemeClr val="accent4">
                <a:lumMod val="75000"/>
                <a:alpha val="22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rot="5400000">
            <a:off x="3963591" y="3809602"/>
            <a:ext cx="4114007" cy="1588"/>
          </a:xfrm>
          <a:prstGeom prst="line">
            <a:avLst/>
          </a:prstGeom>
          <a:ln w="25400">
            <a:solidFill>
              <a:schemeClr val="accent4">
                <a:lumMod val="75000"/>
                <a:alpha val="22000"/>
              </a:schemeClr>
            </a:solidFill>
          </a:ln>
        </p:spPr>
        <p:style>
          <a:lnRef idx="1">
            <a:schemeClr val="accent1"/>
          </a:lnRef>
          <a:fillRef idx="0">
            <a:schemeClr val="accent1"/>
          </a:fillRef>
          <a:effectRef idx="0">
            <a:schemeClr val="accent1"/>
          </a:effectRef>
          <a:fontRef idx="minor">
            <a:schemeClr val="tx1"/>
          </a:fontRef>
        </p:style>
      </p:cxnSp>
      <p:sp>
        <p:nvSpPr>
          <p:cNvPr id="15" name="Content Placeholder 2"/>
          <p:cNvSpPr>
            <a:spLocks noGrp="1"/>
          </p:cNvSpPr>
          <p:nvPr>
            <p:ph sz="half" idx="15"/>
          </p:nvPr>
        </p:nvSpPr>
        <p:spPr>
          <a:xfrm>
            <a:off x="457200" y="1752600"/>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6" name="Content Placeholder 3"/>
          <p:cNvSpPr>
            <a:spLocks noGrp="1"/>
          </p:cNvSpPr>
          <p:nvPr>
            <p:ph sz="half" idx="16"/>
          </p:nvPr>
        </p:nvSpPr>
        <p:spPr>
          <a:xfrm>
            <a:off x="3238500" y="1752600"/>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7" name="Content Placeholder 3"/>
          <p:cNvSpPr>
            <a:spLocks noGrp="1"/>
          </p:cNvSpPr>
          <p:nvPr>
            <p:ph sz="half" idx="17"/>
          </p:nvPr>
        </p:nvSpPr>
        <p:spPr>
          <a:xfrm>
            <a:off x="6019800" y="1752600"/>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52600"/>
            <a:ext cx="4040188" cy="304801"/>
          </a:xfrm>
          <a:solidFill>
            <a:schemeClr val="accent5">
              <a:lumMod val="20000"/>
              <a:lumOff val="80000"/>
              <a:alpha val="39000"/>
            </a:schemeClr>
          </a:solidFill>
        </p:spPr>
        <p:txBody>
          <a:bodyPr tIns="320040" anchor="b">
            <a:noAutofit/>
          </a:bodyPr>
          <a:lstStyle>
            <a:lvl1pPr marL="0" indent="0">
              <a:buNone/>
              <a:defRPr sz="1800" b="1" cap="all" baseline="0">
                <a:solidFill>
                  <a:schemeClr val="tx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057400"/>
            <a:ext cx="4040188" cy="4068763"/>
          </a:xfrm>
        </p:spPr>
        <p:txBody>
          <a:bodyPr/>
          <a:lstStyle>
            <a:lvl1pPr>
              <a:lnSpc>
                <a:spcPct val="100000"/>
              </a:lnSpc>
              <a:defRPr sz="2000"/>
            </a:lvl1pPr>
            <a:lvl2pPr>
              <a:lnSpc>
                <a:spcPct val="100000"/>
              </a:lnSpc>
              <a:defRPr sz="2000"/>
            </a:lvl2pPr>
            <a:lvl3pPr>
              <a:lnSpc>
                <a:spcPct val="100000"/>
              </a:lnSpc>
              <a:defRPr sz="1800"/>
            </a:lvl3pPr>
            <a:lvl4pPr>
              <a:lnSpc>
                <a:spcPct val="100000"/>
              </a:lnSpc>
              <a:defRPr sz="1600"/>
            </a:lvl4pPr>
            <a:lvl5pPr>
              <a:lnSpc>
                <a:spcPct val="100000"/>
              </a:lnSpc>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057400"/>
            <a:ext cx="4041775" cy="4068763"/>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idx="12"/>
          </p:nvPr>
        </p:nvSpPr>
        <p:spPr>
          <a:xfrm>
            <a:off x="4648200" y="1752601"/>
            <a:ext cx="4040188" cy="304801"/>
          </a:xfrm>
          <a:solidFill>
            <a:schemeClr val="accent5">
              <a:lumMod val="20000"/>
              <a:lumOff val="80000"/>
              <a:alpha val="39000"/>
            </a:schemeClr>
          </a:solidFill>
        </p:spPr>
        <p:txBody>
          <a:bodyPr tIns="320040" anchor="b">
            <a:noAutofit/>
          </a:bodyPr>
          <a:lstStyle>
            <a:lvl1pPr marL="0" indent="0">
              <a:buNone/>
              <a:defRPr sz="1800" b="1" cap="all" baseline="0">
                <a:solidFill>
                  <a:schemeClr val="tx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Title 1"/>
          <p:cNvSpPr>
            <a:spLocks noGrp="1"/>
          </p:cNvSpPr>
          <p:nvPr>
            <p:ph type="title"/>
          </p:nvPr>
        </p:nvSpPr>
        <p:spPr>
          <a:xfrm>
            <a:off x="609600" y="733200"/>
            <a:ext cx="8229600" cy="639762"/>
          </a:xfrm>
        </p:spPr>
        <p:txBody>
          <a:bodyPr/>
          <a:lstStyle/>
          <a:p>
            <a:r>
              <a:rPr lang="en-US" smtClean="0"/>
              <a:t>Click to edit Master title style</a:t>
            </a:r>
            <a:endParaRPr lang="en-US" dirty="0"/>
          </a:p>
        </p:txBody>
      </p:sp>
      <p:sp>
        <p:nvSpPr>
          <p:cNvPr id="14" name="Text Placeholder 10"/>
          <p:cNvSpPr>
            <a:spLocks noGrp="1"/>
          </p:cNvSpPr>
          <p:nvPr>
            <p:ph type="body" sz="quarter" idx="13"/>
          </p:nvPr>
        </p:nvSpPr>
        <p:spPr>
          <a:xfrm>
            <a:off x="631200" y="1219200"/>
            <a:ext cx="8153400" cy="457200"/>
          </a:xfrm>
        </p:spPr>
        <p:txBody>
          <a:bodyPr>
            <a:normAutofit/>
          </a:bodyPr>
          <a:lstStyle>
            <a:lvl1pPr>
              <a:buFontTx/>
              <a:buNone/>
              <a:defRPr sz="2400"/>
            </a:lvl1pPr>
          </a:lstStyle>
          <a:p>
            <a:pPr lvl="0"/>
            <a:r>
              <a:rPr lang="en-US" smtClean="0"/>
              <a:t>Click to edit Master text styles</a:t>
            </a:r>
          </a:p>
        </p:txBody>
      </p:sp>
      <p:sp>
        <p:nvSpPr>
          <p:cNvPr id="15"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endParaRPr lang="en-US" dirty="0"/>
          </a:p>
        </p:txBody>
      </p:sp>
      <p:sp>
        <p:nvSpPr>
          <p:cNvPr id="16" name="Slide Number Placeholder 5"/>
          <p:cNvSpPr>
            <a:spLocks noGrp="1"/>
          </p:cNvSpPr>
          <p:nvPr>
            <p:ph type="sldNum" sz="quarter" idx="1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1"/>
          <p:cNvSpPr>
            <a:spLocks noGrp="1"/>
          </p:cNvSpPr>
          <p:nvPr>
            <p:ph type="title"/>
          </p:nvPr>
        </p:nvSpPr>
        <p:spPr>
          <a:xfrm>
            <a:off x="609600" y="733200"/>
            <a:ext cx="8229600" cy="639762"/>
          </a:xfrm>
        </p:spPr>
        <p:txBody>
          <a:bodyPr/>
          <a:lstStyle/>
          <a:p>
            <a:r>
              <a:rPr lang="en-US" smtClean="0"/>
              <a:t>Click to edit Master title style</a:t>
            </a:r>
            <a:endParaRPr lang="en-US" dirty="0"/>
          </a:p>
        </p:txBody>
      </p:sp>
      <p:sp>
        <p:nvSpPr>
          <p:cNvPr id="8" name="Text Placeholder 10"/>
          <p:cNvSpPr>
            <a:spLocks noGrp="1"/>
          </p:cNvSpPr>
          <p:nvPr>
            <p:ph type="body" sz="quarter" idx="13"/>
          </p:nvPr>
        </p:nvSpPr>
        <p:spPr>
          <a:xfrm>
            <a:off x="631200" y="1219200"/>
            <a:ext cx="8153400" cy="457200"/>
          </a:xfrm>
        </p:spPr>
        <p:txBody>
          <a:bodyPr>
            <a:normAutofit/>
          </a:bodyPr>
          <a:lstStyle>
            <a:lvl1pPr>
              <a:buFontTx/>
              <a:buNone/>
              <a:defRPr sz="2400"/>
            </a:lvl1pPr>
          </a:lstStyle>
          <a:p>
            <a:pPr lvl="0"/>
            <a:r>
              <a:rPr lang="en-US" smtClean="0"/>
              <a:t>Click to edit Master text styles</a:t>
            </a:r>
          </a:p>
        </p:txBody>
      </p:sp>
      <p:sp>
        <p:nvSpPr>
          <p:cNvPr id="6"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endParaRPr lang="en-US" dirty="0"/>
          </a:p>
        </p:txBody>
      </p:sp>
      <p:sp>
        <p:nvSpPr>
          <p:cNvPr id="11"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4400" y="655638"/>
            <a:ext cx="8229600" cy="639762"/>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95400"/>
            <a:ext cx="8229600" cy="48307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Footer Placeholder 4"/>
          <p:cNvSpPr>
            <a:spLocks noGrp="1"/>
          </p:cNvSpPr>
          <p:nvPr>
            <p:ph type="ftr" sz="quarter" idx="3"/>
          </p:nvPr>
        </p:nvSpPr>
        <p:spPr>
          <a:xfrm>
            <a:off x="5105400" y="6541800"/>
            <a:ext cx="2895600" cy="365125"/>
          </a:xfrm>
          <a:prstGeom prst="rect">
            <a:avLst/>
          </a:prstGeom>
        </p:spPr>
        <p:txBody>
          <a:bodyPr/>
          <a:lstStyle>
            <a:lvl1pPr algn="ctr">
              <a:defRPr sz="1000">
                <a:solidFill>
                  <a:schemeClr val="bg2"/>
                </a:solidFill>
                <a:latin typeface="Segoe UI" pitchFamily="34" charset="0"/>
                <a:cs typeface="Segoe UI" pitchFamily="34" charset="0"/>
              </a:defRPr>
            </a:lvl1pPr>
          </a:lstStyle>
          <a:p>
            <a:endParaRPr lang="en-US" dirty="0"/>
          </a:p>
        </p:txBody>
      </p:sp>
      <p:sp>
        <p:nvSpPr>
          <p:cNvPr id="11" name="Slide Number Placeholder 5"/>
          <p:cNvSpPr>
            <a:spLocks noGrp="1"/>
          </p:cNvSpPr>
          <p:nvPr>
            <p:ph type="sldNum" sz="quarter" idx="4"/>
          </p:nvPr>
        </p:nvSpPr>
        <p:spPr>
          <a:xfrm>
            <a:off x="76200" y="6477000"/>
            <a:ext cx="2133600" cy="365125"/>
          </a:xfrm>
          <a:prstGeom prst="rect">
            <a:avLst/>
          </a:prstGeom>
        </p:spPr>
        <p:txBody>
          <a:bodyPr/>
          <a:lstStyle>
            <a:lvl1pPr algn="l">
              <a:defRPr sz="1600" b="1">
                <a:solidFill>
                  <a:schemeClr val="bg2"/>
                </a:solidFill>
                <a:latin typeface="Segoe UI" pitchFamily="34" charset="0"/>
                <a:cs typeface="Segoe UI" pitchFamily="34" charset="0"/>
              </a:defRPr>
            </a:lvl1pPr>
          </a:lstStyle>
          <a:p>
            <a:fld id="{81582BD6-FC20-4557-852B-8433F8572D3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61" r:id="rId6"/>
    <p:sldLayoutId id="2147483662" r:id="rId7"/>
    <p:sldLayoutId id="2147483653" r:id="rId8"/>
    <p:sldLayoutId id="2147483654" r:id="rId9"/>
    <p:sldLayoutId id="2147483655" r:id="rId10"/>
    <p:sldLayoutId id="2147483656" r:id="rId11"/>
    <p:sldLayoutId id="2147483657" r:id="rId12"/>
    <p:sldLayoutId id="2147483663" r:id="rId13"/>
  </p:sldLayoutIdLst>
  <p:hf sldNum="0" hdr="0" ftr="0" dt="0"/>
  <p:txStyles>
    <p:titleStyle>
      <a:lvl1pPr algn="l" defTabSz="914400" rtl="0" eaLnBrk="1" latinLnBrk="0" hangingPunct="1">
        <a:spcBef>
          <a:spcPct val="0"/>
        </a:spcBef>
        <a:buNone/>
        <a:defRPr sz="3600" b="1" kern="1200" baseline="0">
          <a:solidFill>
            <a:schemeClr val="tx2">
              <a:lumMod val="75000"/>
            </a:schemeClr>
          </a:solidFill>
          <a:latin typeface="+mj-lt"/>
          <a:ea typeface="+mj-ea"/>
          <a:cs typeface="Segoe UI" pitchFamily="34" charset="0"/>
        </a:defRPr>
      </a:lvl1pPr>
    </p:titleStyle>
    <p:bodyStyle>
      <a:lvl1pPr marL="0" indent="0" algn="l" defTabSz="914400" rtl="0" eaLnBrk="1" latinLnBrk="0" hangingPunct="1">
        <a:lnSpc>
          <a:spcPct val="100000"/>
        </a:lnSpc>
        <a:spcBef>
          <a:spcPct val="20000"/>
        </a:spcBef>
        <a:buClr>
          <a:schemeClr val="tx2">
            <a:lumMod val="75000"/>
          </a:schemeClr>
        </a:buClr>
        <a:buSzPct val="70000"/>
        <a:buFont typeface="Arial" pitchFamily="34" charset="0"/>
        <a:buNone/>
        <a:defRPr sz="3200" kern="1200">
          <a:solidFill>
            <a:schemeClr val="tx2">
              <a:lumMod val="75000"/>
            </a:schemeClr>
          </a:solidFill>
          <a:latin typeface="+mn-lt"/>
          <a:ea typeface="+mn-ea"/>
          <a:cs typeface="Segoe UI" pitchFamily="34" charset="0"/>
        </a:defRPr>
      </a:lvl1pPr>
      <a:lvl2pPr marL="627063" indent="-169863" algn="l" defTabSz="914400" rtl="0" eaLnBrk="1" latinLnBrk="0" hangingPunct="1">
        <a:lnSpc>
          <a:spcPct val="100000"/>
        </a:lnSpc>
        <a:spcBef>
          <a:spcPct val="20000"/>
        </a:spcBef>
        <a:buClr>
          <a:schemeClr val="tx2">
            <a:lumMod val="75000"/>
          </a:schemeClr>
        </a:buClr>
        <a:buSzPct val="70000"/>
        <a:buFont typeface="Arial" pitchFamily="34" charset="0"/>
        <a:buChar char="•"/>
        <a:defRPr sz="2800" kern="1200">
          <a:solidFill>
            <a:schemeClr val="tx2">
              <a:lumMod val="75000"/>
            </a:schemeClr>
          </a:solidFill>
          <a:latin typeface="+mn-lt"/>
          <a:ea typeface="+mn-ea"/>
          <a:cs typeface="Segoe UI" pitchFamily="34" charset="0"/>
        </a:defRPr>
      </a:lvl2pPr>
      <a:lvl3pPr marL="1030288" indent="-115888" algn="l" defTabSz="914400" rtl="0" eaLnBrk="1" latinLnBrk="0" hangingPunct="1">
        <a:lnSpc>
          <a:spcPct val="100000"/>
        </a:lnSpc>
        <a:spcBef>
          <a:spcPct val="20000"/>
        </a:spcBef>
        <a:buClr>
          <a:schemeClr val="tx2">
            <a:lumMod val="75000"/>
          </a:schemeClr>
        </a:buClr>
        <a:buSzPct val="70000"/>
        <a:buFont typeface="Arial" pitchFamily="34" charset="0"/>
        <a:buChar char="•"/>
        <a:defRPr sz="2400" kern="1200">
          <a:solidFill>
            <a:schemeClr val="tx2">
              <a:lumMod val="75000"/>
            </a:schemeClr>
          </a:solidFill>
          <a:latin typeface="+mn-lt"/>
          <a:ea typeface="+mn-ea"/>
          <a:cs typeface="Segoe UI" pitchFamily="34" charset="0"/>
        </a:defRPr>
      </a:lvl3pPr>
      <a:lvl4pPr marL="1482725" indent="-111125" algn="l" defTabSz="914400" rtl="0" eaLnBrk="1" latinLnBrk="0" hangingPunct="1">
        <a:lnSpc>
          <a:spcPct val="100000"/>
        </a:lnSpc>
        <a:spcBef>
          <a:spcPct val="20000"/>
        </a:spcBef>
        <a:buClr>
          <a:schemeClr val="tx2">
            <a:lumMod val="75000"/>
          </a:schemeClr>
        </a:buClr>
        <a:buSzPct val="70000"/>
        <a:buFont typeface="Arial" pitchFamily="34" charset="0"/>
        <a:buChar char="•"/>
        <a:defRPr sz="2000" kern="1200">
          <a:solidFill>
            <a:schemeClr val="tx2">
              <a:lumMod val="75000"/>
            </a:schemeClr>
          </a:solidFill>
          <a:latin typeface="+mn-lt"/>
          <a:ea typeface="+mn-ea"/>
          <a:cs typeface="Segoe UI" pitchFamily="34" charset="0"/>
        </a:defRPr>
      </a:lvl4pPr>
      <a:lvl5pPr marL="1944688" indent="-115888" algn="l" defTabSz="914400" rtl="0" eaLnBrk="1" latinLnBrk="0" hangingPunct="1">
        <a:lnSpc>
          <a:spcPct val="100000"/>
        </a:lnSpc>
        <a:spcBef>
          <a:spcPct val="20000"/>
        </a:spcBef>
        <a:buClr>
          <a:schemeClr val="tx2">
            <a:lumMod val="75000"/>
          </a:schemeClr>
        </a:buClr>
        <a:buSzPct val="70000"/>
        <a:buFont typeface="Arial" pitchFamily="34" charset="0"/>
        <a:buChar char="•"/>
        <a:defRPr sz="2000" kern="1200">
          <a:solidFill>
            <a:schemeClr val="tx2">
              <a:lumMod val="75000"/>
            </a:schemeClr>
          </a:solidFill>
          <a:latin typeface="+mn-lt"/>
          <a:ea typeface="+mn-ea"/>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1.xml"/><Relationship Id="rId6" Type="http://schemas.openxmlformats.org/officeDocument/2006/relationships/slide" Target="slide8.xml"/><Relationship Id="rId5" Type="http://schemas.openxmlformats.org/officeDocument/2006/relationships/slide" Target="slide3.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file:///H:\imgres_files\differene-between-turret-lathes-and-capstan-lathes_data\Turret-Lathes.jpg" TargetMode="External"/><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file:///H:\imgres_files\differene-between-turret-lathes-and-capstan-lathes_data\Capstan-Lathes.jpg" TargetMode="External"/><Relationship Id="rId2" Type="http://schemas.openxmlformats.org/officeDocument/2006/relationships/image" Target="../media/image32.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4.jpeg"/><Relationship Id="rId1" Type="http://schemas.openxmlformats.org/officeDocument/2006/relationships/slideLayout" Target="../slideLayouts/slideLayout10.xml"/><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0.xml"/><Relationship Id="rId5" Type="http://schemas.openxmlformats.org/officeDocument/2006/relationships/slide" Target="slide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slide" Target="slide2.xml"/><Relationship Id="rId2" Type="http://schemas.openxmlformats.org/officeDocument/2006/relationships/image" Target="../media/image8.jpg"/><Relationship Id="rId1" Type="http://schemas.openxmlformats.org/officeDocument/2006/relationships/slideLayout" Target="../slideLayouts/slideLayout10.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16.jpg"/><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Pertemuan</a:t>
            </a:r>
            <a:r>
              <a:rPr lang="en-US" dirty="0" smtClean="0"/>
              <a:t> </a:t>
            </a:r>
            <a:r>
              <a:rPr lang="en-US" dirty="0" err="1" smtClean="0"/>
              <a:t>ke</a:t>
            </a:r>
            <a:r>
              <a:rPr lang="en-US" dirty="0" smtClean="0"/>
              <a:t> </a:t>
            </a:r>
            <a:r>
              <a:rPr lang="en-US" dirty="0" smtClean="0"/>
              <a:t>3</a:t>
            </a:r>
            <a:endParaRPr lang="en-US" dirty="0"/>
          </a:p>
        </p:txBody>
      </p:sp>
      <p:sp>
        <p:nvSpPr>
          <p:cNvPr id="3" name="Subtitle 2"/>
          <p:cNvSpPr>
            <a:spLocks noGrp="1"/>
          </p:cNvSpPr>
          <p:nvPr>
            <p:ph type="subTitle" idx="1"/>
          </p:nvPr>
        </p:nvSpPr>
        <p:spPr/>
        <p:txBody>
          <a:bodyPr/>
          <a:lstStyle/>
          <a:p>
            <a:r>
              <a:rPr lang="en-US" dirty="0" err="1" smtClean="0"/>
              <a:t>Kelas</a:t>
            </a:r>
            <a:r>
              <a:rPr lang="en-US" dirty="0" smtClean="0"/>
              <a:t> </a:t>
            </a:r>
            <a:r>
              <a:rPr lang="en-US" dirty="0" smtClean="0"/>
              <a:t>A </a:t>
            </a:r>
            <a:r>
              <a:rPr lang="en-US" dirty="0" smtClean="0"/>
              <a:t>: </a:t>
            </a:r>
            <a:r>
              <a:rPr lang="en-US" dirty="0" smtClean="0"/>
              <a:t>19 </a:t>
            </a:r>
            <a:r>
              <a:rPr lang="en-US" dirty="0" err="1" smtClean="0"/>
              <a:t>Oktober</a:t>
            </a:r>
            <a:r>
              <a:rPr lang="en-US" dirty="0" smtClean="0"/>
              <a:t> 2011</a:t>
            </a:r>
            <a:endParaRPr lang="en-US" dirty="0"/>
          </a:p>
        </p:txBody>
      </p:sp>
      <p:sp>
        <p:nvSpPr>
          <p:cNvPr id="5" name="TextBox 4"/>
          <p:cNvSpPr txBox="1"/>
          <p:nvPr/>
        </p:nvSpPr>
        <p:spPr>
          <a:xfrm>
            <a:off x="6477000" y="6553200"/>
            <a:ext cx="2362200" cy="228600"/>
          </a:xfrm>
          <a:prstGeom prst="rect">
            <a:avLst/>
          </a:prstGeom>
        </p:spPr>
        <p:txBody>
          <a:bodyPr vert="horz" wrap="square" lIns="91440" tIns="45720" rIns="91440" bIns="45720" rtlCol="0" anchor="ctr">
            <a:normAutofit fontScale="47500" lnSpcReduction="20000"/>
          </a:bodyPr>
          <a:lstStyle/>
          <a:p>
            <a:pPr algn="r">
              <a:spcBef>
                <a:spcPct val="0"/>
              </a:spcBef>
            </a:pPr>
            <a:r>
              <a:rPr lang="en-US" sz="2400" dirty="0"/>
              <a:t>By </a:t>
            </a:r>
            <a:r>
              <a:rPr lang="en-US" sz="2400" b="1" dirty="0" smtClean="0"/>
              <a:t>Novi </a:t>
            </a:r>
            <a:r>
              <a:rPr lang="en-US" sz="2400" b="1" dirty="0" err="1" smtClean="0"/>
              <a:t>Misgi</a:t>
            </a:r>
            <a:r>
              <a:rPr lang="en-US" sz="2400" b="1" dirty="0" smtClean="0"/>
              <a:t> PA</a:t>
            </a: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6699" y="2514600"/>
            <a:ext cx="7630615" cy="923330"/>
          </a:xfrm>
          <a:prstGeom prst="rect">
            <a:avLst/>
          </a:prstGeom>
          <a:noFill/>
        </p:spPr>
        <p:txBody>
          <a:bodyPr wrap="none" lIns="91440" tIns="45720" rIns="91440" bIns="45720">
            <a:spAutoFit/>
          </a:bodyPr>
          <a:lstStyle/>
          <a:p>
            <a:pPr algn="ctr"/>
            <a:r>
              <a:rPr lang="en-US" sz="5400" b="1" spc="300" dirty="0" err="1" smtClean="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rPr>
              <a:t>Sejarah</a:t>
            </a:r>
            <a:r>
              <a:rPr lang="en-US" sz="5400" b="1" spc="300" dirty="0" smtClean="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rPr>
              <a:t> </a:t>
            </a:r>
            <a:r>
              <a:rPr lang="en-US" sz="5400" b="1" spc="300" dirty="0" err="1" smtClean="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rPr>
              <a:t>Mesin</a:t>
            </a:r>
            <a:r>
              <a:rPr lang="en-US" sz="5400" b="1" spc="300" dirty="0" smtClean="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rPr>
              <a:t> </a:t>
            </a:r>
            <a:r>
              <a:rPr lang="en-US" sz="5400" b="1" spc="300" dirty="0" err="1" smtClean="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rPr>
              <a:t>Bubut</a:t>
            </a:r>
            <a:endParaRPr lang="en-US" sz="5400" b="1" spc="300" dirty="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465046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3"/>
          <p:cNvSpPr txBox="1">
            <a:spLocks noChangeArrowheads="1"/>
          </p:cNvSpPr>
          <p:nvPr/>
        </p:nvSpPr>
        <p:spPr bwMode="auto">
          <a:xfrm>
            <a:off x="685800" y="990600"/>
            <a:ext cx="739140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b="1" dirty="0">
                <a:latin typeface="Constantia" pitchFamily="18" charset="0"/>
              </a:rPr>
              <a:t>	</a:t>
            </a:r>
            <a:r>
              <a:rPr lang="en-US" b="1" dirty="0" err="1">
                <a:latin typeface="Constantia" pitchFamily="18" charset="0"/>
              </a:rPr>
              <a:t>Sejarah</a:t>
            </a:r>
            <a:r>
              <a:rPr lang="en-US" b="1" dirty="0">
                <a:latin typeface="Constantia" pitchFamily="18" charset="0"/>
              </a:rPr>
              <a:t> </a:t>
            </a:r>
            <a:r>
              <a:rPr lang="en-US" b="1" dirty="0" err="1">
                <a:latin typeface="Constantia" pitchFamily="18" charset="0"/>
              </a:rPr>
              <a:t>berawal</a:t>
            </a:r>
            <a:r>
              <a:rPr lang="en-US" b="1" dirty="0">
                <a:latin typeface="Constantia" pitchFamily="18" charset="0"/>
              </a:rPr>
              <a:t> </a:t>
            </a:r>
            <a:r>
              <a:rPr lang="en-US" b="1" dirty="0" err="1">
                <a:latin typeface="Constantia" pitchFamily="18" charset="0"/>
              </a:rPr>
              <a:t>ketika</a:t>
            </a:r>
            <a:r>
              <a:rPr lang="en-US" b="1" dirty="0">
                <a:latin typeface="Constantia" pitchFamily="18" charset="0"/>
              </a:rPr>
              <a:t> </a:t>
            </a:r>
            <a:r>
              <a:rPr lang="en-US" b="1" dirty="0" err="1">
                <a:latin typeface="Constantia" pitchFamily="18" charset="0"/>
              </a:rPr>
              <a:t>manusia</a:t>
            </a:r>
            <a:r>
              <a:rPr lang="en-US" b="1" dirty="0">
                <a:latin typeface="Constantia" pitchFamily="18" charset="0"/>
              </a:rPr>
              <a:t> </a:t>
            </a:r>
            <a:r>
              <a:rPr lang="en-US" b="1" dirty="0" err="1">
                <a:latin typeface="Constantia" pitchFamily="18" charset="0"/>
              </a:rPr>
              <a:t>pertama</a:t>
            </a:r>
            <a:r>
              <a:rPr lang="en-US" b="1" dirty="0">
                <a:latin typeface="Constantia" pitchFamily="18" charset="0"/>
              </a:rPr>
              <a:t> kali </a:t>
            </a:r>
            <a:r>
              <a:rPr lang="en-US" b="1" dirty="0" err="1">
                <a:latin typeface="Constantia" pitchFamily="18" charset="0"/>
              </a:rPr>
              <a:t>membangun</a:t>
            </a:r>
            <a:r>
              <a:rPr lang="en-US" b="1" dirty="0">
                <a:latin typeface="Constantia" pitchFamily="18" charset="0"/>
              </a:rPr>
              <a:t> </a:t>
            </a:r>
            <a:r>
              <a:rPr lang="en-US" b="1" dirty="0" err="1">
                <a:latin typeface="Constantia" pitchFamily="18" charset="0"/>
              </a:rPr>
              <a:t>sebuah</a:t>
            </a:r>
            <a:r>
              <a:rPr lang="en-US" b="1" dirty="0">
                <a:latin typeface="Constantia" pitchFamily="18" charset="0"/>
              </a:rPr>
              <a:t> </a:t>
            </a:r>
            <a:r>
              <a:rPr lang="en-US" b="1" dirty="0" err="1">
                <a:latin typeface="Constantia" pitchFamily="18" charset="0"/>
              </a:rPr>
              <a:t>rangka</a:t>
            </a:r>
            <a:r>
              <a:rPr lang="en-US" b="1" dirty="0">
                <a:latin typeface="Constantia" pitchFamily="18" charset="0"/>
              </a:rPr>
              <a:t> </a:t>
            </a:r>
            <a:r>
              <a:rPr lang="en-US" b="1" dirty="0" err="1">
                <a:latin typeface="Constantia" pitchFamily="18" charset="0"/>
              </a:rPr>
              <a:t>kaku</a:t>
            </a:r>
            <a:r>
              <a:rPr lang="en-US" b="1" dirty="0">
                <a:latin typeface="Constantia" pitchFamily="18" charset="0"/>
              </a:rPr>
              <a:t> </a:t>
            </a:r>
            <a:r>
              <a:rPr lang="en-US" b="1" dirty="0" err="1">
                <a:latin typeface="Constantia" pitchFamily="18" charset="0"/>
              </a:rPr>
              <a:t>bantalan</a:t>
            </a:r>
            <a:r>
              <a:rPr lang="en-US" b="1" dirty="0">
                <a:latin typeface="Constantia" pitchFamily="18" charset="0"/>
              </a:rPr>
              <a:t>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mendukung</a:t>
            </a:r>
            <a:r>
              <a:rPr lang="en-US" b="1" dirty="0">
                <a:latin typeface="Constantia" pitchFamily="18" charset="0"/>
              </a:rPr>
              <a:t> </a:t>
            </a:r>
            <a:r>
              <a:rPr lang="en-US" b="1" dirty="0" err="1">
                <a:latin typeface="Constantia" pitchFamily="18" charset="0"/>
              </a:rPr>
              <a:t>benda</a:t>
            </a:r>
            <a:r>
              <a:rPr lang="en-US" b="1" dirty="0">
                <a:latin typeface="Constantia" pitchFamily="18" charset="0"/>
              </a:rPr>
              <a:t> </a:t>
            </a:r>
            <a:r>
              <a:rPr lang="en-US" b="1" dirty="0" err="1">
                <a:latin typeface="Constantia" pitchFamily="18" charset="0"/>
              </a:rPr>
              <a:t>kerja</a:t>
            </a:r>
            <a:r>
              <a:rPr lang="en-US" b="1" dirty="0">
                <a:latin typeface="Constantia" pitchFamily="18" charset="0"/>
              </a:rPr>
              <a:t> yang </a:t>
            </a:r>
            <a:r>
              <a:rPr lang="en-US" b="1" dirty="0" err="1">
                <a:latin typeface="Constantia" pitchFamily="18" charset="0"/>
              </a:rPr>
              <a:t>dapat</a:t>
            </a:r>
            <a:r>
              <a:rPr lang="en-US" b="1" dirty="0">
                <a:latin typeface="Constantia" pitchFamily="18" charset="0"/>
              </a:rPr>
              <a:t> </a:t>
            </a:r>
            <a:r>
              <a:rPr lang="en-US" b="1" dirty="0" err="1">
                <a:latin typeface="Constantia" pitchFamily="18" charset="0"/>
              </a:rPr>
              <a:t>diputar</a:t>
            </a:r>
            <a:r>
              <a:rPr lang="en-US" b="1" dirty="0">
                <a:latin typeface="Constantia" pitchFamily="18" charset="0"/>
              </a:rPr>
              <a:t> </a:t>
            </a:r>
            <a:r>
              <a:rPr lang="en-US" b="1" dirty="0" err="1">
                <a:latin typeface="Constantia" pitchFamily="18" charset="0"/>
              </a:rPr>
              <a:t>pada</a:t>
            </a:r>
            <a:r>
              <a:rPr lang="en-US" b="1" dirty="0">
                <a:latin typeface="Constantia" pitchFamily="18" charset="0"/>
              </a:rPr>
              <a:t> </a:t>
            </a:r>
            <a:r>
              <a:rPr lang="en-US" b="1" dirty="0" err="1">
                <a:latin typeface="Constantia" pitchFamily="18" charset="0"/>
              </a:rPr>
              <a:t>sebuah</a:t>
            </a:r>
            <a:r>
              <a:rPr lang="en-US" b="1" dirty="0">
                <a:latin typeface="Constantia" pitchFamily="18" charset="0"/>
              </a:rPr>
              <a:t> </a:t>
            </a:r>
            <a:r>
              <a:rPr lang="en-US" b="1" dirty="0" err="1">
                <a:latin typeface="Constantia" pitchFamily="18" charset="0"/>
              </a:rPr>
              <a:t>kumparan</a:t>
            </a:r>
            <a:r>
              <a:rPr lang="en-US" b="1" dirty="0">
                <a:latin typeface="Constantia" pitchFamily="18" charset="0"/>
              </a:rPr>
              <a:t>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dipotong</a:t>
            </a:r>
            <a:r>
              <a:rPr lang="en-US" b="1" dirty="0">
                <a:latin typeface="Constantia" pitchFamily="18" charset="0"/>
              </a:rPr>
              <a:t> </a:t>
            </a:r>
            <a:r>
              <a:rPr lang="en-US" b="1" dirty="0" err="1">
                <a:latin typeface="Constantia" pitchFamily="18" charset="0"/>
              </a:rPr>
              <a:t>menjadi</a:t>
            </a:r>
            <a:r>
              <a:rPr lang="en-US" b="1" dirty="0">
                <a:latin typeface="Constantia" pitchFamily="18" charset="0"/>
              </a:rPr>
              <a:t> </a:t>
            </a:r>
            <a:r>
              <a:rPr lang="en-US" b="1" dirty="0" err="1">
                <a:latin typeface="Constantia" pitchFamily="18" charset="0"/>
              </a:rPr>
              <a:t>bentuk</a:t>
            </a:r>
            <a:r>
              <a:rPr lang="en-US" b="1" dirty="0">
                <a:latin typeface="Constantia" pitchFamily="18" charset="0"/>
              </a:rPr>
              <a:t> </a:t>
            </a:r>
            <a:r>
              <a:rPr lang="en-US" b="1" dirty="0" err="1">
                <a:latin typeface="Constantia" pitchFamily="18" charset="0"/>
              </a:rPr>
              <a:t>melingkar</a:t>
            </a:r>
            <a:r>
              <a:rPr lang="en-US" b="1" dirty="0">
                <a:latin typeface="Constantia" pitchFamily="18" charset="0"/>
              </a:rPr>
              <a:t> </a:t>
            </a:r>
            <a:r>
              <a:rPr lang="en-US" b="1" dirty="0" err="1">
                <a:latin typeface="Constantia" pitchFamily="18" charset="0"/>
              </a:rPr>
              <a:t>dengan</a:t>
            </a:r>
            <a:r>
              <a:rPr lang="en-US" b="1" dirty="0">
                <a:latin typeface="Constantia" pitchFamily="18" charset="0"/>
              </a:rPr>
              <a:t> </a:t>
            </a:r>
            <a:r>
              <a:rPr lang="en-US" b="1" dirty="0" err="1">
                <a:latin typeface="Constantia" pitchFamily="18" charset="0"/>
              </a:rPr>
              <a:t>alat</a:t>
            </a:r>
            <a:r>
              <a:rPr lang="en-US" b="1" dirty="0">
                <a:latin typeface="Constantia" pitchFamily="18" charset="0"/>
              </a:rPr>
              <a:t> </a:t>
            </a:r>
            <a:r>
              <a:rPr lang="en-US" b="1" dirty="0" err="1">
                <a:latin typeface="Constantia" pitchFamily="18" charset="0"/>
              </a:rPr>
              <a:t>genggam</a:t>
            </a:r>
            <a:r>
              <a:rPr lang="en-US" b="1" dirty="0">
                <a:latin typeface="Constantia" pitchFamily="18" charset="0"/>
              </a:rPr>
              <a:t>. </a:t>
            </a:r>
          </a:p>
          <a:p>
            <a:pPr algn="just" eaLnBrk="1" hangingPunct="1"/>
            <a:r>
              <a:rPr lang="en-US" b="1" dirty="0">
                <a:latin typeface="Constantia" pitchFamily="18" charset="0"/>
              </a:rPr>
              <a:t>	</a:t>
            </a:r>
            <a:r>
              <a:rPr lang="en-US" b="1" dirty="0" err="1">
                <a:latin typeface="Constantia" pitchFamily="18" charset="0"/>
              </a:rPr>
              <a:t>Metode</a:t>
            </a:r>
            <a:r>
              <a:rPr lang="en-US" b="1" dirty="0">
                <a:latin typeface="Constantia" pitchFamily="18" charset="0"/>
              </a:rPr>
              <a:t> </a:t>
            </a:r>
            <a:r>
              <a:rPr lang="en-US" b="1" dirty="0" err="1">
                <a:latin typeface="Constantia" pitchFamily="18" charset="0"/>
              </a:rPr>
              <a:t>ini</a:t>
            </a:r>
            <a:r>
              <a:rPr lang="en-US" b="1" dirty="0">
                <a:latin typeface="Constantia" pitchFamily="18" charset="0"/>
              </a:rPr>
              <a:t> </a:t>
            </a:r>
            <a:r>
              <a:rPr lang="en-US" b="1" dirty="0" err="1">
                <a:latin typeface="Constantia" pitchFamily="18" charset="0"/>
              </a:rPr>
              <a:t>digunakan</a:t>
            </a:r>
            <a:r>
              <a:rPr lang="en-US" b="1" dirty="0">
                <a:latin typeface="Constantia" pitchFamily="18" charset="0"/>
              </a:rPr>
              <a:t> </a:t>
            </a:r>
            <a:r>
              <a:rPr lang="en-US" b="1" dirty="0" err="1">
                <a:latin typeface="Constantia" pitchFamily="18" charset="0"/>
              </a:rPr>
              <a:t>pertama</a:t>
            </a:r>
            <a:r>
              <a:rPr lang="en-US" b="1" dirty="0">
                <a:latin typeface="Constantia" pitchFamily="18" charset="0"/>
              </a:rPr>
              <a:t> kali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pembuatan</a:t>
            </a:r>
            <a:r>
              <a:rPr lang="en-US" b="1" dirty="0">
                <a:latin typeface="Constantia" pitchFamily="18" charset="0"/>
              </a:rPr>
              <a:t> </a:t>
            </a:r>
            <a:r>
              <a:rPr lang="en-US" b="1" dirty="0" err="1">
                <a:latin typeface="Constantia" pitchFamily="18" charset="0"/>
              </a:rPr>
              <a:t>mangkuk</a:t>
            </a:r>
            <a:r>
              <a:rPr lang="en-US" b="1" dirty="0">
                <a:latin typeface="Constantia" pitchFamily="18" charset="0"/>
              </a:rPr>
              <a:t> </a:t>
            </a:r>
            <a:r>
              <a:rPr lang="en-US" b="1" dirty="0" err="1">
                <a:latin typeface="Constantia" pitchFamily="18" charset="0"/>
              </a:rPr>
              <a:t>dangkal</a:t>
            </a:r>
            <a:r>
              <a:rPr lang="en-US" b="1" dirty="0">
                <a:latin typeface="Constantia" pitchFamily="18" charset="0"/>
              </a:rPr>
              <a:t> </a:t>
            </a:r>
            <a:r>
              <a:rPr lang="en-US" b="1" dirty="0" err="1">
                <a:latin typeface="Constantia" pitchFamily="18" charset="0"/>
              </a:rPr>
              <a:t>pada</a:t>
            </a:r>
            <a:r>
              <a:rPr lang="en-US" b="1" dirty="0">
                <a:latin typeface="Constantia" pitchFamily="18" charset="0"/>
              </a:rPr>
              <a:t> </a:t>
            </a:r>
            <a:r>
              <a:rPr lang="en-US" b="1" dirty="0" err="1">
                <a:latin typeface="Constantia" pitchFamily="18" charset="0"/>
              </a:rPr>
              <a:t>tahun</a:t>
            </a:r>
            <a:r>
              <a:rPr lang="en-US" b="1" dirty="0">
                <a:latin typeface="Constantia" pitchFamily="18" charset="0"/>
              </a:rPr>
              <a:t> 1200 SM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ditemukan</a:t>
            </a:r>
            <a:r>
              <a:rPr lang="en-US" b="1" dirty="0">
                <a:latin typeface="Constantia" pitchFamily="18" charset="0"/>
              </a:rPr>
              <a:t> di </a:t>
            </a:r>
            <a:r>
              <a:rPr lang="en-US" b="1" dirty="0" err="1">
                <a:latin typeface="Constantia" pitchFamily="18" charset="0"/>
              </a:rPr>
              <a:t>sebuah</a:t>
            </a:r>
            <a:r>
              <a:rPr lang="en-US" b="1" dirty="0">
                <a:latin typeface="Constantia" pitchFamily="18" charset="0"/>
              </a:rPr>
              <a:t> </a:t>
            </a:r>
            <a:r>
              <a:rPr lang="en-US" b="1" dirty="0" err="1">
                <a:latin typeface="Constantia" pitchFamily="18" charset="0"/>
              </a:rPr>
              <a:t>kuburan</a:t>
            </a:r>
            <a:r>
              <a:rPr lang="en-US" b="1" dirty="0">
                <a:latin typeface="Constantia" pitchFamily="18" charset="0"/>
              </a:rPr>
              <a:t> di </a:t>
            </a:r>
            <a:r>
              <a:rPr lang="en-US" b="1" i="1" dirty="0">
                <a:latin typeface="Constantia" pitchFamily="18" charset="0"/>
              </a:rPr>
              <a:t>Mycenae</a:t>
            </a:r>
            <a:r>
              <a:rPr lang="en-US" b="1" dirty="0">
                <a:latin typeface="Constantia" pitchFamily="18" charset="0"/>
              </a:rPr>
              <a:t> yang </a:t>
            </a:r>
            <a:r>
              <a:rPr lang="en-US" b="1" dirty="0" err="1">
                <a:latin typeface="Constantia" pitchFamily="18" charset="0"/>
              </a:rPr>
              <a:t>diyakini</a:t>
            </a:r>
            <a:r>
              <a:rPr lang="en-US" b="1" dirty="0">
                <a:latin typeface="Constantia" pitchFamily="18" charset="0"/>
              </a:rPr>
              <a:t> </a:t>
            </a:r>
            <a:r>
              <a:rPr lang="en-US" b="1" dirty="0" err="1">
                <a:latin typeface="Constantia" pitchFamily="18" charset="0"/>
              </a:rPr>
              <a:t>telah</a:t>
            </a:r>
            <a:r>
              <a:rPr lang="en-US" b="1" dirty="0">
                <a:latin typeface="Constantia" pitchFamily="18" charset="0"/>
              </a:rPr>
              <a:t> </a:t>
            </a:r>
            <a:r>
              <a:rPr lang="en-US" b="1" dirty="0" err="1">
                <a:latin typeface="Constantia" pitchFamily="18" charset="0"/>
              </a:rPr>
              <a:t>berubah</a:t>
            </a:r>
            <a:r>
              <a:rPr lang="en-US" b="1" dirty="0">
                <a:latin typeface="Constantia" pitchFamily="18" charset="0"/>
              </a:rPr>
              <a:t>. </a:t>
            </a:r>
            <a:r>
              <a:rPr lang="en-US" b="1" dirty="0" err="1">
                <a:latin typeface="Constantia" pitchFamily="18" charset="0"/>
              </a:rPr>
              <a:t>Tak</a:t>
            </a:r>
            <a:r>
              <a:rPr lang="en-US" b="1" dirty="0">
                <a:latin typeface="Constantia" pitchFamily="18" charset="0"/>
              </a:rPr>
              <a:t> </a:t>
            </a:r>
            <a:r>
              <a:rPr lang="en-US" b="1" dirty="0" err="1">
                <a:latin typeface="Constantia" pitchFamily="18" charset="0"/>
              </a:rPr>
              <a:t>terbantahkan</a:t>
            </a:r>
            <a:r>
              <a:rPr lang="en-US" b="1" dirty="0">
                <a:latin typeface="Constantia" pitchFamily="18" charset="0"/>
              </a:rPr>
              <a:t> </a:t>
            </a:r>
            <a:r>
              <a:rPr lang="en-US" b="1" dirty="0" err="1">
                <a:latin typeface="Constantia" pitchFamily="18" charset="0"/>
              </a:rPr>
              <a:t>lagi</a:t>
            </a:r>
            <a:r>
              <a:rPr lang="en-US" b="1" dirty="0">
                <a:latin typeface="Constantia" pitchFamily="18" charset="0"/>
              </a:rPr>
              <a:t> </a:t>
            </a:r>
            <a:r>
              <a:rPr lang="en-US" b="1" dirty="0" err="1">
                <a:latin typeface="Constantia" pitchFamily="18" charset="0"/>
              </a:rPr>
              <a:t>contoh</a:t>
            </a:r>
            <a:r>
              <a:rPr lang="en-US" b="1" dirty="0">
                <a:latin typeface="Constantia" pitchFamily="18" charset="0"/>
              </a:rPr>
              <a:t> paling </a:t>
            </a:r>
            <a:r>
              <a:rPr lang="en-US" b="1" dirty="0" err="1">
                <a:latin typeface="Constantia" pitchFamily="18" charset="0"/>
              </a:rPr>
              <a:t>kuno</a:t>
            </a:r>
            <a:r>
              <a:rPr lang="en-US" b="1" dirty="0">
                <a:latin typeface="Constantia" pitchFamily="18" charset="0"/>
              </a:rPr>
              <a:t> </a:t>
            </a:r>
            <a:r>
              <a:rPr lang="en-US" b="1" dirty="0" err="1">
                <a:latin typeface="Constantia" pitchFamily="18" charset="0"/>
              </a:rPr>
              <a:t>dari</a:t>
            </a:r>
            <a:r>
              <a:rPr lang="en-US" b="1" dirty="0">
                <a:latin typeface="Constantia" pitchFamily="18" charset="0"/>
              </a:rPr>
              <a:t> </a:t>
            </a:r>
            <a:r>
              <a:rPr lang="en-US" b="1" dirty="0" err="1">
                <a:latin typeface="Constantia" pitchFamily="18" charset="0"/>
              </a:rPr>
              <a:t>seni</a:t>
            </a:r>
            <a:r>
              <a:rPr lang="en-US" b="1" dirty="0">
                <a:latin typeface="Constantia" pitchFamily="18" charset="0"/>
              </a:rPr>
              <a:t> </a:t>
            </a:r>
            <a:r>
              <a:rPr lang="en-US" b="1" dirty="0" err="1">
                <a:latin typeface="Constantia" pitchFamily="18" charset="0"/>
              </a:rPr>
              <a:t>pembubutan</a:t>
            </a:r>
            <a:r>
              <a:rPr lang="en-US" b="1" dirty="0">
                <a:latin typeface="Constantia" pitchFamily="18" charset="0"/>
              </a:rPr>
              <a:t> </a:t>
            </a:r>
            <a:r>
              <a:rPr lang="en-US" b="1" dirty="0" err="1">
                <a:latin typeface="Constantia" pitchFamily="18" charset="0"/>
              </a:rPr>
              <a:t>sejauh</a:t>
            </a:r>
            <a:r>
              <a:rPr lang="en-US" b="1" dirty="0">
                <a:latin typeface="Constantia" pitchFamily="18" charset="0"/>
              </a:rPr>
              <a:t> </a:t>
            </a:r>
            <a:r>
              <a:rPr lang="en-US" b="1" dirty="0" err="1">
                <a:latin typeface="Constantia" pitchFamily="18" charset="0"/>
              </a:rPr>
              <a:t>ini</a:t>
            </a:r>
            <a:r>
              <a:rPr lang="en-US" b="1" dirty="0">
                <a:latin typeface="Constantia" pitchFamily="18" charset="0"/>
              </a:rPr>
              <a:t> </a:t>
            </a:r>
            <a:r>
              <a:rPr lang="en-US" b="1" dirty="0" err="1">
                <a:latin typeface="Constantia" pitchFamily="18" charset="0"/>
              </a:rPr>
              <a:t>ditemukan</a:t>
            </a:r>
            <a:r>
              <a:rPr lang="en-US" b="1" dirty="0">
                <a:latin typeface="Constantia" pitchFamily="18" charset="0"/>
              </a:rPr>
              <a:t> </a:t>
            </a:r>
            <a:r>
              <a:rPr lang="en-US" b="1" dirty="0" err="1">
                <a:latin typeface="Constantia" pitchFamily="18" charset="0"/>
              </a:rPr>
              <a:t>adalah</a:t>
            </a:r>
            <a:r>
              <a:rPr lang="en-US" b="1" dirty="0">
                <a:latin typeface="Constantia" pitchFamily="18" charset="0"/>
              </a:rPr>
              <a:t> </a:t>
            </a:r>
            <a:r>
              <a:rPr lang="en-US" b="1" dirty="0" err="1">
                <a:latin typeface="Constantia" pitchFamily="18" charset="0"/>
              </a:rPr>
              <a:t>fragmen</a:t>
            </a:r>
            <a:r>
              <a:rPr lang="en-US" b="1" dirty="0">
                <a:latin typeface="Constantia" pitchFamily="18" charset="0"/>
              </a:rPr>
              <a:t> </a:t>
            </a:r>
            <a:r>
              <a:rPr lang="en-US" b="1" dirty="0" err="1">
                <a:latin typeface="Constantia" pitchFamily="18" charset="0"/>
              </a:rPr>
              <a:t>dari</a:t>
            </a:r>
            <a:r>
              <a:rPr lang="en-US" b="1" dirty="0">
                <a:latin typeface="Constantia" pitchFamily="18" charset="0"/>
              </a:rPr>
              <a:t> </a:t>
            </a:r>
            <a:r>
              <a:rPr lang="en-US" b="1" dirty="0" err="1">
                <a:latin typeface="Constantia" pitchFamily="18" charset="0"/>
              </a:rPr>
              <a:t>sebuah</a:t>
            </a:r>
            <a:r>
              <a:rPr lang="en-US" b="1" dirty="0">
                <a:latin typeface="Constantia" pitchFamily="18" charset="0"/>
              </a:rPr>
              <a:t> </a:t>
            </a:r>
            <a:r>
              <a:rPr lang="en-US" b="1" dirty="0" err="1">
                <a:latin typeface="Constantia" pitchFamily="18" charset="0"/>
              </a:rPr>
              <a:t>mangkuk</a:t>
            </a:r>
            <a:r>
              <a:rPr lang="en-US" b="1" dirty="0">
                <a:latin typeface="Constantia" pitchFamily="18" charset="0"/>
              </a:rPr>
              <a:t> </a:t>
            </a:r>
            <a:r>
              <a:rPr lang="en-US" b="1" dirty="0" err="1">
                <a:latin typeface="Constantia" pitchFamily="18" charset="0"/>
              </a:rPr>
              <a:t>kayu</a:t>
            </a:r>
            <a:r>
              <a:rPr lang="en-US" b="1" dirty="0">
                <a:latin typeface="Constantia" pitchFamily="18" charset="0"/>
              </a:rPr>
              <a:t> Etruscan, yang </a:t>
            </a:r>
            <a:r>
              <a:rPr lang="en-US" b="1" dirty="0" err="1">
                <a:latin typeface="Constantia" pitchFamily="18" charset="0"/>
              </a:rPr>
              <a:t>dibuat</a:t>
            </a:r>
            <a:r>
              <a:rPr lang="en-US" b="1" dirty="0">
                <a:latin typeface="Constantia" pitchFamily="18" charset="0"/>
              </a:rPr>
              <a:t> </a:t>
            </a:r>
            <a:r>
              <a:rPr lang="en-US" b="1" dirty="0" err="1">
                <a:latin typeface="Constantia" pitchFamily="18" charset="0"/>
              </a:rPr>
              <a:t>sekitar</a:t>
            </a:r>
            <a:r>
              <a:rPr lang="en-US" b="1" dirty="0">
                <a:latin typeface="Constantia" pitchFamily="18" charset="0"/>
              </a:rPr>
              <a:t> </a:t>
            </a:r>
            <a:r>
              <a:rPr lang="en-US" b="1" dirty="0" err="1">
                <a:latin typeface="Constantia" pitchFamily="18" charset="0"/>
              </a:rPr>
              <a:t>tahun</a:t>
            </a:r>
            <a:r>
              <a:rPr lang="en-US" b="1" dirty="0">
                <a:latin typeface="Constantia" pitchFamily="18" charset="0"/>
              </a:rPr>
              <a:t> 700 SM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ditemukan</a:t>
            </a:r>
            <a:r>
              <a:rPr lang="en-US" b="1" dirty="0">
                <a:latin typeface="Constantia" pitchFamily="18" charset="0"/>
              </a:rPr>
              <a:t> di </a:t>
            </a:r>
            <a:r>
              <a:rPr lang="en-US" b="1" i="1" dirty="0" err="1">
                <a:latin typeface="Constantia" pitchFamily="18" charset="0"/>
              </a:rPr>
              <a:t>Makam</a:t>
            </a:r>
            <a:r>
              <a:rPr lang="en-US" b="1" i="1" dirty="0">
                <a:latin typeface="Constantia" pitchFamily="18" charset="0"/>
              </a:rPr>
              <a:t> </a:t>
            </a:r>
            <a:r>
              <a:rPr lang="en-US" b="1" i="1" dirty="0" err="1">
                <a:latin typeface="Constantia" pitchFamily="18" charset="0"/>
              </a:rPr>
              <a:t>Pejuang</a:t>
            </a:r>
            <a:r>
              <a:rPr lang="en-US" b="1" i="1" dirty="0">
                <a:latin typeface="Constantia" pitchFamily="18" charset="0"/>
              </a:rPr>
              <a:t> di </a:t>
            </a:r>
            <a:r>
              <a:rPr lang="en-US" b="1" i="1" dirty="0" err="1">
                <a:latin typeface="Constantia" pitchFamily="18" charset="0"/>
              </a:rPr>
              <a:t>Cornetto</a:t>
            </a:r>
            <a:r>
              <a:rPr lang="en-US" b="1" i="1" dirty="0">
                <a:latin typeface="Constantia" pitchFamily="18" charset="0"/>
              </a:rPr>
              <a:t>.</a:t>
            </a:r>
            <a:r>
              <a:rPr lang="en-US" b="1" dirty="0">
                <a:latin typeface="Constantia" pitchFamily="18" charset="0"/>
              </a:rPr>
              <a:t> </a:t>
            </a:r>
          </a:p>
        </p:txBody>
      </p:sp>
      <p:pic>
        <p:nvPicPr>
          <p:cNvPr id="6147"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4038600"/>
            <a:ext cx="45720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4317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wipe(down)">
                                      <p:cBhvr>
                                        <p:cTn id="7" dur="500"/>
                                        <p:tgtEl>
                                          <p:spTgt spid="61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wipe(down)">
                                      <p:cBhvr>
                                        <p:cTn id="12" dur="500"/>
                                        <p:tgtEl>
                                          <p:spTgt spid="614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6147"/>
                                        </p:tgtEl>
                                        <p:attrNameLst>
                                          <p:attrName>style.visibility</p:attrName>
                                        </p:attrNameLst>
                                      </p:cBhvr>
                                      <p:to>
                                        <p:strVal val="visible"/>
                                      </p:to>
                                    </p:set>
                                    <p:anim calcmode="lin" valueType="num">
                                      <p:cBhvr additive="base">
                                        <p:cTn id="17" dur="500" fill="hold"/>
                                        <p:tgtEl>
                                          <p:spTgt spid="6147"/>
                                        </p:tgtEl>
                                        <p:attrNameLst>
                                          <p:attrName>ppt_x</p:attrName>
                                        </p:attrNameLst>
                                      </p:cBhvr>
                                      <p:tavLst>
                                        <p:tav tm="0">
                                          <p:val>
                                            <p:strVal val="#ppt_x"/>
                                          </p:val>
                                        </p:tav>
                                        <p:tav tm="100000">
                                          <p:val>
                                            <p:strVal val="#ppt_x"/>
                                          </p:val>
                                        </p:tav>
                                      </p:tavLst>
                                    </p:anim>
                                    <p:anim calcmode="lin" valueType="num">
                                      <p:cBhvr additive="base">
                                        <p:cTn id="1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p:cNvPicPr>
            <a:picLocks noChangeAspect="1" noChangeArrowheads="1"/>
          </p:cNvPicPr>
          <p:nvPr/>
        </p:nvPicPr>
        <p:blipFill>
          <a:blip r:embed="rId2">
            <a:extLst>
              <a:ext uri="{28A0092B-C50C-407E-A947-70E740481C1C}">
                <a14:useLocalDpi xmlns:a14="http://schemas.microsoft.com/office/drawing/2010/main" val="0"/>
              </a:ext>
            </a:extLst>
          </a:blip>
          <a:srcRect b="5038"/>
          <a:stretch>
            <a:fillRect/>
          </a:stretch>
        </p:blipFill>
        <p:spPr bwMode="auto">
          <a:xfrm>
            <a:off x="2133600" y="533400"/>
            <a:ext cx="4235450" cy="579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4417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1"/>
          <p:cNvSpPr txBox="1">
            <a:spLocks noChangeArrowheads="1"/>
          </p:cNvSpPr>
          <p:nvPr/>
        </p:nvSpPr>
        <p:spPr bwMode="auto">
          <a:xfrm>
            <a:off x="533400" y="1143000"/>
            <a:ext cx="4114800"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b="1" dirty="0">
                <a:latin typeface="Constantia" pitchFamily="18" charset="0"/>
              </a:rPr>
              <a:t>	</a:t>
            </a:r>
            <a:r>
              <a:rPr lang="en-US" b="1" dirty="0" err="1">
                <a:latin typeface="Constantia" pitchFamily="18" charset="0"/>
              </a:rPr>
              <a:t>Pembubut</a:t>
            </a:r>
            <a:r>
              <a:rPr lang="en-US" b="1" dirty="0">
                <a:latin typeface="Constantia" pitchFamily="18" charset="0"/>
              </a:rPr>
              <a:t> </a:t>
            </a:r>
            <a:r>
              <a:rPr lang="en-US" b="1" dirty="0" err="1">
                <a:latin typeface="Constantia" pitchFamily="18" charset="0"/>
              </a:rPr>
              <a:t>dari</a:t>
            </a:r>
            <a:r>
              <a:rPr lang="en-US" b="1" dirty="0">
                <a:latin typeface="Constantia" pitchFamily="18" charset="0"/>
              </a:rPr>
              <a:t> </a:t>
            </a:r>
            <a:r>
              <a:rPr lang="en-US" b="1" dirty="0" err="1">
                <a:latin typeface="Constantia" pitchFamily="18" charset="0"/>
              </a:rPr>
              <a:t>Timur</a:t>
            </a:r>
            <a:r>
              <a:rPr lang="en-US" b="1" dirty="0">
                <a:latin typeface="Constantia" pitchFamily="18" charset="0"/>
              </a:rPr>
              <a:t> </a:t>
            </a:r>
            <a:r>
              <a:rPr lang="en-US" b="1" dirty="0" err="1">
                <a:latin typeface="Constantia" pitchFamily="18" charset="0"/>
              </a:rPr>
              <a:t>awalnya</a:t>
            </a:r>
            <a:r>
              <a:rPr lang="en-US" b="1" dirty="0">
                <a:latin typeface="Constantia" pitchFamily="18" charset="0"/>
              </a:rPr>
              <a:t> </a:t>
            </a:r>
            <a:r>
              <a:rPr lang="en-US" b="1" dirty="0" err="1">
                <a:latin typeface="Constantia" pitchFamily="18" charset="0"/>
              </a:rPr>
              <a:t>duduk</a:t>
            </a:r>
            <a:r>
              <a:rPr lang="en-US" b="1" dirty="0">
                <a:latin typeface="Constantia" pitchFamily="18" charset="0"/>
              </a:rPr>
              <a:t> di </a:t>
            </a:r>
            <a:r>
              <a:rPr lang="en-US" b="1" dirty="0" err="1">
                <a:latin typeface="Constantia" pitchFamily="18" charset="0"/>
              </a:rPr>
              <a:t>tanah</a:t>
            </a:r>
            <a:r>
              <a:rPr lang="en-US" b="1" dirty="0">
                <a:latin typeface="Constantia" pitchFamily="18" charset="0"/>
              </a:rPr>
              <a:t> </a:t>
            </a:r>
            <a:r>
              <a:rPr lang="en-US" b="1" dirty="0" err="1">
                <a:latin typeface="Constantia" pitchFamily="18" charset="0"/>
              </a:rPr>
              <a:t>pada</a:t>
            </a:r>
            <a:r>
              <a:rPr lang="en-US" b="1" dirty="0">
                <a:latin typeface="Constantia" pitchFamily="18" charset="0"/>
              </a:rPr>
              <a:t>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primitif</a:t>
            </a:r>
            <a:r>
              <a:rPr lang="en-US" b="1" dirty="0">
                <a:latin typeface="Constantia" pitchFamily="18" charset="0"/>
              </a:rPr>
              <a:t> </a:t>
            </a:r>
            <a:r>
              <a:rPr lang="en-US" b="1" dirty="0" err="1">
                <a:latin typeface="Constantia" pitchFamily="18" charset="0"/>
              </a:rPr>
              <a:t>mereka</a:t>
            </a:r>
            <a:r>
              <a:rPr lang="en-US" b="1" dirty="0">
                <a:latin typeface="Constantia" pitchFamily="18" charset="0"/>
              </a:rPr>
              <a:t>, </a:t>
            </a:r>
            <a:r>
              <a:rPr lang="en-US" b="1" dirty="0" err="1">
                <a:latin typeface="Constantia" pitchFamily="18" charset="0"/>
              </a:rPr>
              <a:t>dengan</a:t>
            </a:r>
            <a:r>
              <a:rPr lang="en-US" b="1" dirty="0">
                <a:latin typeface="Constantia" pitchFamily="18" charset="0"/>
              </a:rPr>
              <a:t> </a:t>
            </a:r>
            <a:r>
              <a:rPr lang="en-US" b="1" dirty="0" err="1">
                <a:latin typeface="Constantia" pitchFamily="18" charset="0"/>
              </a:rPr>
              <a:t>menggunakan</a:t>
            </a:r>
            <a:r>
              <a:rPr lang="en-US" b="1" dirty="0">
                <a:latin typeface="Constantia" pitchFamily="18" charset="0"/>
              </a:rPr>
              <a:t> </a:t>
            </a:r>
            <a:r>
              <a:rPr lang="en-US" b="1" dirty="0" err="1">
                <a:latin typeface="Constantia" pitchFamily="18" charset="0"/>
              </a:rPr>
              <a:t>satu</a:t>
            </a:r>
            <a:r>
              <a:rPr lang="en-US" b="1" dirty="0">
                <a:latin typeface="Constantia" pitchFamily="18" charset="0"/>
              </a:rPr>
              <a:t> </a:t>
            </a:r>
            <a:r>
              <a:rPr lang="en-US" b="1" dirty="0" err="1">
                <a:latin typeface="Constantia" pitchFamily="18" charset="0"/>
              </a:rPr>
              <a:t>tangan</a:t>
            </a:r>
            <a:r>
              <a:rPr lang="en-US" b="1" dirty="0">
                <a:latin typeface="Constantia" pitchFamily="18" charset="0"/>
              </a:rPr>
              <a:t>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memutar</a:t>
            </a:r>
            <a:r>
              <a:rPr lang="en-US" b="1" dirty="0">
                <a:latin typeface="Constantia" pitchFamily="18" charset="0"/>
              </a:rPr>
              <a:t> </a:t>
            </a:r>
            <a:r>
              <a:rPr lang="en-US" b="1" dirty="0" err="1">
                <a:latin typeface="Constantia" pitchFamily="18" charset="0"/>
              </a:rPr>
              <a:t>kumparan</a:t>
            </a:r>
            <a:r>
              <a:rPr lang="en-US" b="1" dirty="0">
                <a:latin typeface="Constantia" pitchFamily="18" charset="0"/>
              </a:rPr>
              <a:t> </a:t>
            </a:r>
            <a:r>
              <a:rPr lang="en-US" b="1" dirty="0" err="1">
                <a:latin typeface="Constantia" pitchFamily="18" charset="0"/>
              </a:rPr>
              <a:t>sambil</a:t>
            </a:r>
            <a:r>
              <a:rPr lang="en-US" b="1" dirty="0">
                <a:latin typeface="Constantia" pitchFamily="18" charset="0"/>
              </a:rPr>
              <a:t> </a:t>
            </a:r>
            <a:r>
              <a:rPr lang="en-US" b="1" dirty="0" err="1">
                <a:latin typeface="Constantia" pitchFamily="18" charset="0"/>
              </a:rPr>
              <a:t>membungkuk</a:t>
            </a:r>
            <a:r>
              <a:rPr lang="en-US" b="1" dirty="0">
                <a:latin typeface="Constantia" pitchFamily="18" charset="0"/>
              </a:rPr>
              <a:t> </a:t>
            </a:r>
            <a:r>
              <a:rPr lang="en-US" b="1" dirty="0" err="1">
                <a:latin typeface="Constantia" pitchFamily="18" charset="0"/>
              </a:rPr>
              <a:t>sementara</a:t>
            </a:r>
            <a:r>
              <a:rPr lang="en-US" b="1" dirty="0">
                <a:latin typeface="Constantia" pitchFamily="18" charset="0"/>
              </a:rPr>
              <a:t> </a:t>
            </a:r>
            <a:r>
              <a:rPr lang="en-US" b="1" dirty="0" err="1">
                <a:latin typeface="Constantia" pitchFamily="18" charset="0"/>
              </a:rPr>
              <a:t>tangan</a:t>
            </a:r>
            <a:r>
              <a:rPr lang="en-US" b="1" dirty="0">
                <a:latin typeface="Constantia" pitchFamily="18" charset="0"/>
              </a:rPr>
              <a:t> lain </a:t>
            </a:r>
            <a:r>
              <a:rPr lang="en-US" b="1" dirty="0" err="1">
                <a:latin typeface="Constantia" pitchFamily="18" charset="0"/>
              </a:rPr>
              <a:t>memegang</a:t>
            </a:r>
            <a:r>
              <a:rPr lang="en-US" b="1" dirty="0">
                <a:latin typeface="Constantia" pitchFamily="18" charset="0"/>
              </a:rPr>
              <a:t> </a:t>
            </a:r>
            <a:r>
              <a:rPr lang="en-US" b="1" dirty="0" err="1">
                <a:latin typeface="Constantia" pitchFamily="18" charset="0"/>
              </a:rPr>
              <a:t>gagang</a:t>
            </a:r>
            <a:r>
              <a:rPr lang="en-US" b="1" dirty="0">
                <a:latin typeface="Constantia" pitchFamily="18" charset="0"/>
              </a:rPr>
              <a:t> </a:t>
            </a:r>
            <a:r>
              <a:rPr lang="en-US" b="1" dirty="0" err="1" smtClean="0">
                <a:latin typeface="Constantia" pitchFamily="18" charset="0"/>
              </a:rPr>
              <a:t>pahat</a:t>
            </a:r>
            <a:r>
              <a:rPr lang="en-US" b="1" dirty="0" smtClean="0">
                <a:latin typeface="Constantia" pitchFamily="18" charset="0"/>
              </a:rPr>
              <a:t>. </a:t>
            </a:r>
            <a:r>
              <a:rPr lang="en-US" b="1" dirty="0">
                <a:latin typeface="Constantia" pitchFamily="18" charset="0"/>
              </a:rPr>
              <a:t>	</a:t>
            </a:r>
            <a:r>
              <a:rPr lang="en-US" b="1" dirty="0" err="1">
                <a:latin typeface="Constantia" pitchFamily="18" charset="0"/>
              </a:rPr>
              <a:t>Mereka</a:t>
            </a:r>
            <a:r>
              <a:rPr lang="en-US" b="1" dirty="0">
                <a:latin typeface="Constantia" pitchFamily="18" charset="0"/>
              </a:rPr>
              <a:t> </a:t>
            </a:r>
            <a:r>
              <a:rPr lang="en-US" b="1" dirty="0" err="1">
                <a:latin typeface="Constantia" pitchFamily="18" charset="0"/>
              </a:rPr>
              <a:t>menggunakan</a:t>
            </a:r>
            <a:r>
              <a:rPr lang="en-US" b="1" dirty="0">
                <a:latin typeface="Constantia" pitchFamily="18" charset="0"/>
              </a:rPr>
              <a:t> </a:t>
            </a:r>
            <a:r>
              <a:rPr lang="en-US" b="1" dirty="0" err="1">
                <a:latin typeface="Constantia" pitchFamily="18" charset="0"/>
              </a:rPr>
              <a:t>satu</a:t>
            </a:r>
            <a:r>
              <a:rPr lang="en-US" b="1" dirty="0">
                <a:latin typeface="Constantia" pitchFamily="18" charset="0"/>
              </a:rPr>
              <a:t> kaki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menjaga</a:t>
            </a:r>
            <a:r>
              <a:rPr lang="en-US" b="1" dirty="0">
                <a:latin typeface="Constantia" pitchFamily="18" charset="0"/>
              </a:rPr>
              <a:t> </a:t>
            </a:r>
            <a:r>
              <a:rPr lang="en-US" b="1" dirty="0" err="1">
                <a:latin typeface="Constantia" pitchFamily="18" charset="0"/>
              </a:rPr>
              <a:t>kestabilan</a:t>
            </a:r>
            <a:r>
              <a:rPr lang="en-US" b="1" dirty="0">
                <a:latin typeface="Constantia" pitchFamily="18" charset="0"/>
              </a:rPr>
              <a:t>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bertindak</a:t>
            </a:r>
            <a:r>
              <a:rPr lang="en-US" b="1" dirty="0">
                <a:latin typeface="Constantia" pitchFamily="18" charset="0"/>
              </a:rPr>
              <a:t> </a:t>
            </a:r>
            <a:r>
              <a:rPr lang="en-US" b="1" dirty="0" err="1">
                <a:latin typeface="Constantia" pitchFamily="18" charset="0"/>
              </a:rPr>
              <a:t>sebagai</a:t>
            </a:r>
            <a:r>
              <a:rPr lang="en-US" b="1" dirty="0">
                <a:latin typeface="Constantia" pitchFamily="18" charset="0"/>
              </a:rPr>
              <a:t> </a:t>
            </a:r>
            <a:r>
              <a:rPr lang="en-US" b="1" dirty="0" err="1">
                <a:latin typeface="Constantia" pitchFamily="18" charset="0"/>
              </a:rPr>
              <a:t>alat</a:t>
            </a:r>
            <a:r>
              <a:rPr lang="en-US" b="1" dirty="0">
                <a:latin typeface="Constantia" pitchFamily="18" charset="0"/>
              </a:rPr>
              <a:t> </a:t>
            </a:r>
            <a:r>
              <a:rPr lang="en-US" b="1" dirty="0" err="1" smtClean="0">
                <a:latin typeface="Constantia" pitchFamily="18" charset="0"/>
              </a:rPr>
              <a:t>penumpu</a:t>
            </a:r>
            <a:r>
              <a:rPr lang="en-US" b="1" dirty="0" smtClean="0">
                <a:latin typeface="Constantia" pitchFamily="18" charset="0"/>
              </a:rPr>
              <a:t>, </a:t>
            </a:r>
            <a:r>
              <a:rPr lang="en-US" b="1" dirty="0" err="1">
                <a:latin typeface="Constantia" pitchFamily="18" charset="0"/>
              </a:rPr>
              <a:t>sementara</a:t>
            </a:r>
            <a:r>
              <a:rPr lang="en-US" b="1" dirty="0">
                <a:latin typeface="Constantia" pitchFamily="18" charset="0"/>
              </a:rPr>
              <a:t> </a:t>
            </a:r>
            <a:r>
              <a:rPr lang="en-US" b="1" dirty="0" err="1">
                <a:latin typeface="Constantia" pitchFamily="18" charset="0"/>
              </a:rPr>
              <a:t>ujung</a:t>
            </a:r>
            <a:r>
              <a:rPr lang="en-US" b="1" dirty="0">
                <a:latin typeface="Constantia" pitchFamily="18" charset="0"/>
              </a:rPr>
              <a:t> kaki yang lain </a:t>
            </a:r>
            <a:r>
              <a:rPr lang="en-US" b="1" dirty="0" err="1">
                <a:latin typeface="Constantia" pitchFamily="18" charset="0"/>
              </a:rPr>
              <a:t>digunakan</a:t>
            </a:r>
            <a:r>
              <a:rPr lang="en-US" b="1" dirty="0">
                <a:latin typeface="Constantia" pitchFamily="18" charset="0"/>
              </a:rPr>
              <a:t>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memandu</a:t>
            </a:r>
            <a:r>
              <a:rPr lang="en-US" b="1" dirty="0">
                <a:latin typeface="Constantia" pitchFamily="18" charset="0"/>
              </a:rPr>
              <a:t> </a:t>
            </a:r>
            <a:r>
              <a:rPr lang="en-US" b="1" dirty="0" err="1">
                <a:latin typeface="Constantia" pitchFamily="18" charset="0"/>
              </a:rPr>
              <a:t>titik</a:t>
            </a:r>
            <a:r>
              <a:rPr lang="en-US" b="1" dirty="0">
                <a:latin typeface="Constantia" pitchFamily="18" charset="0"/>
              </a:rPr>
              <a:t> </a:t>
            </a:r>
            <a:r>
              <a:rPr lang="en-US" b="1" dirty="0" err="1">
                <a:latin typeface="Constantia" pitchFamily="18" charset="0"/>
              </a:rPr>
              <a:t>alat</a:t>
            </a:r>
            <a:r>
              <a:rPr lang="en-US" b="1" dirty="0">
                <a:latin typeface="Constantia" pitchFamily="18" charset="0"/>
              </a:rPr>
              <a:t> </a:t>
            </a:r>
            <a:r>
              <a:rPr lang="en-US" b="1" dirty="0" err="1">
                <a:latin typeface="Constantia" pitchFamily="18" charset="0"/>
              </a:rPr>
              <a:t>pemotongan</a:t>
            </a:r>
            <a:r>
              <a:rPr lang="en-US" b="1" dirty="0">
                <a:latin typeface="Constantia" pitchFamily="18" charset="0"/>
              </a:rPr>
              <a:t>. </a:t>
            </a:r>
            <a:r>
              <a:rPr lang="en-US" b="1" dirty="0" err="1">
                <a:latin typeface="Constantia" pitchFamily="18" charset="0"/>
              </a:rPr>
              <a:t>Alat</a:t>
            </a:r>
            <a:r>
              <a:rPr lang="en-US" b="1" dirty="0">
                <a:latin typeface="Constantia" pitchFamily="18" charset="0"/>
              </a:rPr>
              <a:t> </a:t>
            </a:r>
            <a:r>
              <a:rPr lang="en-US" b="1" dirty="0" err="1">
                <a:latin typeface="Constantia" pitchFamily="18" charset="0"/>
              </a:rPr>
              <a:t>primitif</a:t>
            </a:r>
            <a:r>
              <a:rPr lang="en-US" b="1" dirty="0">
                <a:latin typeface="Constantia" pitchFamily="18" charset="0"/>
              </a:rPr>
              <a:t> </a:t>
            </a:r>
            <a:r>
              <a:rPr lang="en-US" b="1" dirty="0" err="1">
                <a:latin typeface="Constantia" pitchFamily="18" charset="0"/>
              </a:rPr>
              <a:t>seperti</a:t>
            </a:r>
            <a:r>
              <a:rPr lang="en-US" b="1" dirty="0">
                <a:latin typeface="Constantia" pitchFamily="18" charset="0"/>
              </a:rPr>
              <a:t>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kuno</a:t>
            </a:r>
            <a:r>
              <a:rPr lang="en-US" b="1" dirty="0">
                <a:latin typeface="Constantia" pitchFamily="18" charset="0"/>
              </a:rPr>
              <a:t> </a:t>
            </a:r>
            <a:r>
              <a:rPr lang="en-US" b="1" dirty="0" err="1">
                <a:latin typeface="Constantia" pitchFamily="18" charset="0"/>
              </a:rPr>
              <a:t>masih</a:t>
            </a:r>
            <a:r>
              <a:rPr lang="en-US" b="1" dirty="0">
                <a:latin typeface="Constantia" pitchFamily="18" charset="0"/>
              </a:rPr>
              <a:t> </a:t>
            </a:r>
            <a:r>
              <a:rPr lang="en-US" b="1" dirty="0" err="1">
                <a:latin typeface="Constantia" pitchFamily="18" charset="0"/>
              </a:rPr>
              <a:t>dapat</a:t>
            </a:r>
            <a:r>
              <a:rPr lang="en-US" b="1" dirty="0">
                <a:latin typeface="Constantia" pitchFamily="18" charset="0"/>
              </a:rPr>
              <a:t> </a:t>
            </a:r>
            <a:r>
              <a:rPr lang="en-US" b="1" dirty="0" err="1">
                <a:latin typeface="Constantia" pitchFamily="18" charset="0"/>
              </a:rPr>
              <a:t>kita</a:t>
            </a:r>
            <a:r>
              <a:rPr lang="en-US" b="1" dirty="0">
                <a:latin typeface="Constantia" pitchFamily="18" charset="0"/>
              </a:rPr>
              <a:t> </a:t>
            </a:r>
            <a:r>
              <a:rPr lang="en-US" b="1" dirty="0" err="1">
                <a:latin typeface="Constantia" pitchFamily="18" charset="0"/>
              </a:rPr>
              <a:t>lihat</a:t>
            </a:r>
            <a:r>
              <a:rPr lang="en-US" b="1" dirty="0">
                <a:latin typeface="Constantia" pitchFamily="18" charset="0"/>
              </a:rPr>
              <a:t> </a:t>
            </a:r>
            <a:r>
              <a:rPr lang="en-US" b="1" dirty="0" err="1">
                <a:latin typeface="Constantia" pitchFamily="18" charset="0"/>
              </a:rPr>
              <a:t>saat</a:t>
            </a:r>
            <a:r>
              <a:rPr lang="en-US" b="1" dirty="0">
                <a:latin typeface="Constantia" pitchFamily="18" charset="0"/>
              </a:rPr>
              <a:t> </a:t>
            </a:r>
            <a:r>
              <a:rPr lang="en-US" b="1" dirty="0" err="1">
                <a:latin typeface="Constantia" pitchFamily="18" charset="0"/>
              </a:rPr>
              <a:t>ini</a:t>
            </a:r>
            <a:r>
              <a:rPr lang="en-US" b="1" dirty="0">
                <a:latin typeface="Constantia" pitchFamily="18" charset="0"/>
              </a:rPr>
              <a:t>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digunakan</a:t>
            </a:r>
            <a:r>
              <a:rPr lang="en-US" b="1" dirty="0">
                <a:latin typeface="Constantia" pitchFamily="18" charset="0"/>
              </a:rPr>
              <a:t> di </a:t>
            </a:r>
            <a:r>
              <a:rPr lang="en-US" b="1" dirty="0" err="1">
                <a:latin typeface="Constantia" pitchFamily="18" charset="0"/>
              </a:rPr>
              <a:t>pasar-pasar</a:t>
            </a:r>
            <a:r>
              <a:rPr lang="en-US" b="1" dirty="0">
                <a:latin typeface="Constantia" pitchFamily="18" charset="0"/>
              </a:rPr>
              <a:t> di </a:t>
            </a:r>
            <a:r>
              <a:rPr lang="en-US" b="1" dirty="0" err="1">
                <a:latin typeface="Constantia" pitchFamily="18" charset="0"/>
              </a:rPr>
              <a:t>Timur</a:t>
            </a:r>
            <a:r>
              <a:rPr lang="en-US" b="1" dirty="0">
                <a:latin typeface="Constantia" pitchFamily="18" charset="0"/>
              </a:rPr>
              <a:t> </a:t>
            </a:r>
            <a:r>
              <a:rPr lang="en-US" b="1" dirty="0" err="1">
                <a:latin typeface="Constantia" pitchFamily="18" charset="0"/>
              </a:rPr>
              <a:t>Dekat</a:t>
            </a:r>
            <a:r>
              <a:rPr lang="en-US" b="1" dirty="0">
                <a:latin typeface="Constantia" pitchFamily="18" charset="0"/>
              </a:rPr>
              <a:t> </a:t>
            </a:r>
            <a:r>
              <a:rPr lang="en-US" b="1" dirty="0" err="1">
                <a:latin typeface="Constantia" pitchFamily="18" charset="0"/>
              </a:rPr>
              <a:t>dan</a:t>
            </a:r>
            <a:r>
              <a:rPr lang="en-US" b="1" dirty="0">
                <a:latin typeface="Constantia" pitchFamily="18" charset="0"/>
              </a:rPr>
              <a:t> Asia. </a:t>
            </a:r>
          </a:p>
        </p:txBody>
      </p:sp>
      <p:pic>
        <p:nvPicPr>
          <p:cNvPr id="717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371600"/>
            <a:ext cx="3748088" cy="396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15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wipe(down)">
                                      <p:cBhvr>
                                        <p:cTn id="7" dur="500"/>
                                        <p:tgtEl>
                                          <p:spTgt spid="7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 calcmode="lin" valueType="num">
                                      <p:cBhvr additive="base">
                                        <p:cTn id="12" dur="500" fill="hold"/>
                                        <p:tgtEl>
                                          <p:spTgt spid="7171"/>
                                        </p:tgtEl>
                                        <p:attrNameLst>
                                          <p:attrName>ppt_x</p:attrName>
                                        </p:attrNameLst>
                                      </p:cBhvr>
                                      <p:tavLst>
                                        <p:tav tm="0">
                                          <p:val>
                                            <p:strVal val="#ppt_x"/>
                                          </p:val>
                                        </p:tav>
                                        <p:tav tm="100000">
                                          <p:val>
                                            <p:strVal val="#ppt_x"/>
                                          </p:val>
                                        </p:tav>
                                      </p:tavLst>
                                    </p:anim>
                                    <p:anim calcmode="lin" valueType="num">
                                      <p:cBhvr additive="base">
                                        <p:cTn id="13"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
          <p:cNvSpPr txBox="1">
            <a:spLocks noChangeArrowheads="1"/>
          </p:cNvSpPr>
          <p:nvPr/>
        </p:nvSpPr>
        <p:spPr bwMode="auto">
          <a:xfrm>
            <a:off x="381000" y="2057400"/>
            <a:ext cx="38862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b="1" dirty="0">
                <a:latin typeface="Constantia" pitchFamily="18" charset="0"/>
              </a:rPr>
              <a:t>	Di China, orang </a:t>
            </a:r>
            <a:r>
              <a:rPr lang="en-US" b="1" dirty="0" err="1">
                <a:latin typeface="Constantia" pitchFamily="18" charset="0"/>
              </a:rPr>
              <a:t>duduk</a:t>
            </a:r>
            <a:r>
              <a:rPr lang="en-US" b="1" dirty="0">
                <a:latin typeface="Constantia" pitchFamily="18" charset="0"/>
              </a:rPr>
              <a:t> di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menggunakan</a:t>
            </a:r>
            <a:r>
              <a:rPr lang="en-US" b="1" dirty="0">
                <a:latin typeface="Constantia" pitchFamily="18" charset="0"/>
              </a:rPr>
              <a:t> </a:t>
            </a:r>
            <a:r>
              <a:rPr lang="en-US" b="1" dirty="0" err="1">
                <a:latin typeface="Constantia" pitchFamily="18" charset="0"/>
              </a:rPr>
              <a:t>kakinya</a:t>
            </a:r>
            <a:r>
              <a:rPr lang="en-US" b="1" dirty="0">
                <a:latin typeface="Constantia" pitchFamily="18" charset="0"/>
              </a:rPr>
              <a:t>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membuat</a:t>
            </a:r>
            <a:r>
              <a:rPr lang="en-US" b="1" dirty="0">
                <a:latin typeface="Constantia" pitchFamily="18" charset="0"/>
              </a:rPr>
              <a:t> </a:t>
            </a:r>
            <a:r>
              <a:rPr lang="en-US" b="1" dirty="0" err="1">
                <a:latin typeface="Constantia" pitchFamily="18" charset="0"/>
              </a:rPr>
              <a:t>gerakan</a:t>
            </a:r>
            <a:r>
              <a:rPr lang="en-US" b="1" dirty="0">
                <a:latin typeface="Constantia" pitchFamily="18" charset="0"/>
              </a:rPr>
              <a:t> </a:t>
            </a:r>
            <a:r>
              <a:rPr lang="en-US" b="1" dirty="0" err="1">
                <a:latin typeface="Constantia" pitchFamily="18" charset="0"/>
              </a:rPr>
              <a:t>bolak-balik</a:t>
            </a:r>
            <a:r>
              <a:rPr lang="en-US" b="1" dirty="0">
                <a:latin typeface="Constantia" pitchFamily="18" charset="0"/>
              </a:rPr>
              <a:t> (reciprocating) </a:t>
            </a:r>
            <a:r>
              <a:rPr lang="en-US" b="1" dirty="0" err="1">
                <a:latin typeface="Constantia" pitchFamily="18" charset="0"/>
              </a:rPr>
              <a:t>oleh</a:t>
            </a:r>
            <a:r>
              <a:rPr lang="en-US" b="1" dirty="0">
                <a:latin typeface="Constantia" pitchFamily="18" charset="0"/>
              </a:rPr>
              <a:t> pedal </a:t>
            </a:r>
            <a:r>
              <a:rPr lang="en-US" b="1" dirty="0" err="1">
                <a:latin typeface="Constantia" pitchFamily="18" charset="0"/>
              </a:rPr>
              <a:t>secara</a:t>
            </a:r>
            <a:r>
              <a:rPr lang="en-US" b="1" dirty="0">
                <a:latin typeface="Constantia" pitchFamily="18" charset="0"/>
              </a:rPr>
              <a:t> </a:t>
            </a:r>
            <a:r>
              <a:rPr lang="en-US" b="1" dirty="0" err="1">
                <a:latin typeface="Constantia" pitchFamily="18" charset="0"/>
              </a:rPr>
              <a:t>bergantian</a:t>
            </a:r>
            <a:r>
              <a:rPr lang="en-US" b="1" dirty="0">
                <a:latin typeface="Constantia" pitchFamily="18" charset="0"/>
              </a:rPr>
              <a:t> kaki </a:t>
            </a:r>
            <a:r>
              <a:rPr lang="en-US" b="1" dirty="0" err="1">
                <a:latin typeface="Constantia" pitchFamily="18" charset="0"/>
              </a:rPr>
              <a:t>kiri</a:t>
            </a:r>
            <a:r>
              <a:rPr lang="en-US" b="1" dirty="0">
                <a:latin typeface="Constantia" pitchFamily="18" charset="0"/>
              </a:rPr>
              <a:t>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kanan</a:t>
            </a:r>
            <a:r>
              <a:rPr lang="en-US" b="1" dirty="0">
                <a:latin typeface="Constantia" pitchFamily="18" charset="0"/>
              </a:rPr>
              <a:t> </a:t>
            </a:r>
            <a:r>
              <a:rPr lang="en-US" b="1" dirty="0" err="1">
                <a:latin typeface="Constantia" pitchFamily="18" charset="0"/>
              </a:rPr>
              <a:t>pada</a:t>
            </a:r>
            <a:r>
              <a:rPr lang="en-US" b="1" dirty="0">
                <a:latin typeface="Constantia" pitchFamily="18" charset="0"/>
              </a:rPr>
              <a:t> </a:t>
            </a:r>
            <a:r>
              <a:rPr lang="en-US" b="1" dirty="0" err="1">
                <a:latin typeface="Constantia" pitchFamily="18" charset="0"/>
              </a:rPr>
              <a:t>papan</a:t>
            </a:r>
            <a:r>
              <a:rPr lang="en-US" b="1" dirty="0">
                <a:latin typeface="Constantia" pitchFamily="18" charset="0"/>
              </a:rPr>
              <a:t> yang </a:t>
            </a:r>
            <a:r>
              <a:rPr lang="en-US" b="1" dirty="0" err="1">
                <a:latin typeface="Constantia" pitchFamily="18" charset="0"/>
              </a:rPr>
              <a:t>dikaitkan</a:t>
            </a:r>
            <a:r>
              <a:rPr lang="en-US" b="1" dirty="0">
                <a:latin typeface="Constantia" pitchFamily="18" charset="0"/>
              </a:rPr>
              <a:t> </a:t>
            </a:r>
            <a:r>
              <a:rPr lang="en-US" b="1" dirty="0" err="1">
                <a:latin typeface="Constantia" pitchFamily="18" charset="0"/>
              </a:rPr>
              <a:t>pada</a:t>
            </a:r>
            <a:r>
              <a:rPr lang="en-US" b="1" dirty="0">
                <a:latin typeface="Constantia" pitchFamily="18" charset="0"/>
              </a:rPr>
              <a:t> </a:t>
            </a:r>
            <a:r>
              <a:rPr lang="en-US" b="1" dirty="0" err="1">
                <a:latin typeface="Constantia" pitchFamily="18" charset="0"/>
              </a:rPr>
              <a:t>tali</a:t>
            </a:r>
            <a:r>
              <a:rPr lang="en-US" b="1" dirty="0">
                <a:latin typeface="Constantia" pitchFamily="18" charset="0"/>
              </a:rPr>
              <a:t> yang </a:t>
            </a:r>
            <a:r>
              <a:rPr lang="en-US" b="1" dirty="0" err="1">
                <a:latin typeface="Constantia" pitchFamily="18" charset="0"/>
              </a:rPr>
              <a:t>dililitkan</a:t>
            </a:r>
            <a:r>
              <a:rPr lang="en-US" b="1" dirty="0">
                <a:latin typeface="Constantia" pitchFamily="18" charset="0"/>
              </a:rPr>
              <a:t> </a:t>
            </a:r>
            <a:r>
              <a:rPr lang="en-US" b="1" dirty="0" err="1">
                <a:latin typeface="Constantia" pitchFamily="18" charset="0"/>
              </a:rPr>
              <a:t>pada</a:t>
            </a:r>
            <a:r>
              <a:rPr lang="en-US" b="1" dirty="0">
                <a:latin typeface="Constantia" pitchFamily="18" charset="0"/>
              </a:rPr>
              <a:t> </a:t>
            </a:r>
            <a:r>
              <a:rPr lang="en-US" b="1" dirty="0" err="1">
                <a:latin typeface="Constantia" pitchFamily="18" charset="0"/>
              </a:rPr>
              <a:t>mesin</a:t>
            </a:r>
            <a:r>
              <a:rPr lang="en-US" b="1" dirty="0">
                <a:latin typeface="Constantia" pitchFamily="18" charset="0"/>
              </a:rPr>
              <a:t> spindle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sehingga</a:t>
            </a:r>
            <a:r>
              <a:rPr lang="en-US" b="1" dirty="0">
                <a:latin typeface="Constantia" pitchFamily="18" charset="0"/>
              </a:rPr>
              <a:t> </a:t>
            </a:r>
            <a:r>
              <a:rPr lang="en-US" b="1" dirty="0" err="1">
                <a:latin typeface="Constantia" pitchFamily="18" charset="0"/>
              </a:rPr>
              <a:t>membuat</a:t>
            </a:r>
            <a:r>
              <a:rPr lang="en-US" b="1" dirty="0">
                <a:latin typeface="Constantia" pitchFamily="18" charset="0"/>
              </a:rPr>
              <a:t> </a:t>
            </a:r>
            <a:r>
              <a:rPr lang="en-US" b="1" dirty="0" err="1">
                <a:latin typeface="Constantia" pitchFamily="18" charset="0"/>
              </a:rPr>
              <a:t>kedua</a:t>
            </a:r>
            <a:r>
              <a:rPr lang="en-US" b="1" dirty="0">
                <a:latin typeface="Constantia" pitchFamily="18" charset="0"/>
              </a:rPr>
              <a:t> </a:t>
            </a:r>
            <a:r>
              <a:rPr lang="en-US" b="1" dirty="0" err="1">
                <a:latin typeface="Constantia" pitchFamily="18" charset="0"/>
              </a:rPr>
              <a:t>tangan</a:t>
            </a:r>
            <a:r>
              <a:rPr lang="en-US" b="1" dirty="0">
                <a:latin typeface="Constantia" pitchFamily="18" charset="0"/>
              </a:rPr>
              <a:t> </a:t>
            </a:r>
            <a:r>
              <a:rPr lang="en-US" b="1" dirty="0" err="1">
                <a:latin typeface="Constantia" pitchFamily="18" charset="0"/>
              </a:rPr>
              <a:t>bebas</a:t>
            </a:r>
            <a:r>
              <a:rPr lang="en-US" b="1" dirty="0">
                <a:latin typeface="Constantia" pitchFamily="18" charset="0"/>
              </a:rPr>
              <a:t>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memegang</a:t>
            </a:r>
            <a:r>
              <a:rPr lang="en-US" b="1" dirty="0">
                <a:latin typeface="Constantia" pitchFamily="18" charset="0"/>
              </a:rPr>
              <a:t>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mengarahkan</a:t>
            </a:r>
            <a:r>
              <a:rPr lang="en-US" b="1" dirty="0">
                <a:latin typeface="Constantia" pitchFamily="18" charset="0"/>
              </a:rPr>
              <a:t> </a:t>
            </a:r>
            <a:r>
              <a:rPr lang="en-US" b="1" dirty="0" err="1">
                <a:latin typeface="Constantia" pitchFamily="18" charset="0"/>
              </a:rPr>
              <a:t>pahat</a:t>
            </a:r>
            <a:r>
              <a:rPr lang="en-US" b="1" dirty="0">
                <a:latin typeface="Constantia" pitchFamily="18" charset="0"/>
              </a:rPr>
              <a:t> </a:t>
            </a:r>
            <a:r>
              <a:rPr lang="en-US" b="1" dirty="0" err="1">
                <a:latin typeface="Constantia" pitchFamily="18" charset="0"/>
              </a:rPr>
              <a:t>pemotong</a:t>
            </a:r>
            <a:r>
              <a:rPr lang="en-US" b="1" dirty="0">
                <a:latin typeface="Constantia" pitchFamily="18" charset="0"/>
              </a:rPr>
              <a:t>. </a:t>
            </a:r>
          </a:p>
          <a:p>
            <a:pPr eaLnBrk="1" hangingPunct="1"/>
            <a:endParaRPr lang="en-US" b="1" dirty="0">
              <a:latin typeface="Constantia" pitchFamily="18" charset="0"/>
            </a:endParaRPr>
          </a:p>
        </p:txBody>
      </p:sp>
      <p:pic>
        <p:nvPicPr>
          <p:cNvPr id="8195" name="Picture 5"/>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343400" y="1676400"/>
            <a:ext cx="4467225" cy="3581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774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additive="base">
                                        <p:cTn id="13" dur="500" fill="hold"/>
                                        <p:tgtEl>
                                          <p:spTgt spid="8195"/>
                                        </p:tgtEl>
                                        <p:attrNameLst>
                                          <p:attrName>ppt_x</p:attrName>
                                        </p:attrNameLst>
                                      </p:cBhvr>
                                      <p:tavLst>
                                        <p:tav tm="0">
                                          <p:val>
                                            <p:strVal val="#ppt_x"/>
                                          </p:val>
                                        </p:tav>
                                        <p:tav tm="100000">
                                          <p:val>
                                            <p:strVal val="#ppt_x"/>
                                          </p:val>
                                        </p:tav>
                                      </p:tavLst>
                                    </p:anim>
                                    <p:anim calcmode="lin" valueType="num">
                                      <p:cBhvr additive="base">
                                        <p:cTn id="14"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
          <p:cNvSpPr txBox="1">
            <a:spLocks noChangeArrowheads="1"/>
          </p:cNvSpPr>
          <p:nvPr/>
        </p:nvSpPr>
        <p:spPr bwMode="auto">
          <a:xfrm>
            <a:off x="609600" y="1447800"/>
            <a:ext cx="34290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b="1" dirty="0">
                <a:latin typeface="Constantia" pitchFamily="18" charset="0"/>
              </a:rPr>
              <a:t>	Orang Barat, </a:t>
            </a:r>
            <a:r>
              <a:rPr lang="en-US" b="1" dirty="0" err="1">
                <a:latin typeface="Constantia" pitchFamily="18" charset="0"/>
              </a:rPr>
              <a:t>lebih</a:t>
            </a:r>
            <a:r>
              <a:rPr lang="en-US" b="1" dirty="0">
                <a:latin typeface="Constantia" pitchFamily="18" charset="0"/>
              </a:rPr>
              <a:t> </a:t>
            </a:r>
            <a:r>
              <a:rPr lang="en-US" b="1" dirty="0" err="1">
                <a:latin typeface="Constantia" pitchFamily="18" charset="0"/>
              </a:rPr>
              <a:t>memilih</a:t>
            </a:r>
            <a:r>
              <a:rPr lang="en-US" b="1" dirty="0">
                <a:latin typeface="Constantia" pitchFamily="18" charset="0"/>
              </a:rPr>
              <a:t>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berdiri</a:t>
            </a:r>
            <a:r>
              <a:rPr lang="en-US" b="1" dirty="0">
                <a:latin typeface="Constantia" pitchFamily="18" charset="0"/>
              </a:rPr>
              <a:t> di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Mereka</a:t>
            </a:r>
            <a:r>
              <a:rPr lang="en-US" b="1" dirty="0">
                <a:latin typeface="Constantia" pitchFamily="18" charset="0"/>
              </a:rPr>
              <a:t> </a:t>
            </a:r>
            <a:r>
              <a:rPr lang="en-US" b="1" dirty="0" err="1">
                <a:latin typeface="Constantia" pitchFamily="18" charset="0"/>
              </a:rPr>
              <a:t>mengembangkan</a:t>
            </a:r>
            <a:r>
              <a:rPr lang="en-US" b="1" dirty="0">
                <a:latin typeface="Constantia" pitchFamily="18" charset="0"/>
              </a:rPr>
              <a:t>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tiang</a:t>
            </a:r>
            <a:r>
              <a:rPr lang="en-US" b="1" dirty="0">
                <a:latin typeface="Constantia" pitchFamily="18" charset="0"/>
              </a:rPr>
              <a:t> </a:t>
            </a:r>
            <a:r>
              <a:rPr lang="en-US" b="1" dirty="0" err="1">
                <a:latin typeface="Constantia" pitchFamily="18" charset="0"/>
              </a:rPr>
              <a:t>dimana</a:t>
            </a:r>
            <a:r>
              <a:rPr lang="en-US" b="1" dirty="0">
                <a:latin typeface="Constantia" pitchFamily="18" charset="0"/>
              </a:rPr>
              <a:t> </a:t>
            </a:r>
            <a:r>
              <a:rPr lang="en-US" b="1" dirty="0" err="1">
                <a:latin typeface="Constantia" pitchFamily="18" charset="0"/>
              </a:rPr>
              <a:t>hanya</a:t>
            </a:r>
            <a:r>
              <a:rPr lang="en-US" b="1" dirty="0">
                <a:latin typeface="Constantia" pitchFamily="18" charset="0"/>
              </a:rPr>
              <a:t> </a:t>
            </a:r>
            <a:r>
              <a:rPr lang="en-US" b="1" dirty="0" err="1">
                <a:latin typeface="Constantia" pitchFamily="18" charset="0"/>
              </a:rPr>
              <a:t>satu</a:t>
            </a:r>
            <a:r>
              <a:rPr lang="en-US" b="1" dirty="0">
                <a:latin typeface="Constantia" pitchFamily="18" charset="0"/>
              </a:rPr>
              <a:t> kaki yang </a:t>
            </a:r>
            <a:r>
              <a:rPr lang="en-US" b="1" dirty="0" err="1">
                <a:latin typeface="Constantia" pitchFamily="18" charset="0"/>
              </a:rPr>
              <a:t>dibutuhkan</a:t>
            </a:r>
            <a:r>
              <a:rPr lang="en-US" b="1" dirty="0">
                <a:latin typeface="Constantia" pitchFamily="18" charset="0"/>
              </a:rPr>
              <a:t>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gerakan</a:t>
            </a:r>
            <a:r>
              <a:rPr lang="en-US" b="1" dirty="0">
                <a:latin typeface="Constantia" pitchFamily="18" charset="0"/>
              </a:rPr>
              <a:t> </a:t>
            </a:r>
            <a:r>
              <a:rPr lang="en-US" b="1" dirty="0" err="1">
                <a:latin typeface="Constantia" pitchFamily="18" charset="0"/>
              </a:rPr>
              <a:t>bolak-balik</a:t>
            </a:r>
            <a:r>
              <a:rPr lang="en-US" b="1" dirty="0">
                <a:latin typeface="Constantia" pitchFamily="18" charset="0"/>
              </a:rPr>
              <a:t>. </a:t>
            </a:r>
            <a:r>
              <a:rPr lang="en-US" b="1" dirty="0" err="1">
                <a:latin typeface="Constantia" pitchFamily="18" charset="0"/>
              </a:rPr>
              <a:t>Ilustrasi</a:t>
            </a:r>
            <a:r>
              <a:rPr lang="en-US" b="1" dirty="0">
                <a:latin typeface="Constantia" pitchFamily="18" charset="0"/>
              </a:rPr>
              <a:t> </a:t>
            </a:r>
            <a:r>
              <a:rPr lang="en-US" b="1" dirty="0" err="1">
                <a:latin typeface="Constantia" pitchFamily="18" charset="0"/>
              </a:rPr>
              <a:t>pertama</a:t>
            </a:r>
            <a:r>
              <a:rPr lang="en-US" b="1" dirty="0">
                <a:latin typeface="Constantia" pitchFamily="18" charset="0"/>
              </a:rPr>
              <a:t> yang </a:t>
            </a:r>
            <a:r>
              <a:rPr lang="en-US" b="1" dirty="0" err="1">
                <a:latin typeface="Constantia" pitchFamily="18" charset="0"/>
              </a:rPr>
              <a:t>diketahui</a:t>
            </a:r>
            <a:r>
              <a:rPr lang="en-US" b="1" dirty="0">
                <a:latin typeface="Constantia" pitchFamily="18" charset="0"/>
              </a:rPr>
              <a:t> </a:t>
            </a:r>
            <a:r>
              <a:rPr lang="en-US" b="1" dirty="0" err="1">
                <a:latin typeface="Constantia" pitchFamily="18" charset="0"/>
              </a:rPr>
              <a:t>dari</a:t>
            </a:r>
            <a:r>
              <a:rPr lang="en-US" b="1" dirty="0">
                <a:latin typeface="Constantia" pitchFamily="18" charset="0"/>
              </a:rPr>
              <a:t>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tiang</a:t>
            </a:r>
            <a:r>
              <a:rPr lang="en-US" b="1" dirty="0">
                <a:latin typeface="Constantia" pitchFamily="18" charset="0"/>
              </a:rPr>
              <a:t> </a:t>
            </a:r>
            <a:r>
              <a:rPr lang="en-US" b="1" dirty="0" err="1">
                <a:latin typeface="Constantia" pitchFamily="18" charset="0"/>
              </a:rPr>
              <a:t>muncul</a:t>
            </a:r>
            <a:r>
              <a:rPr lang="en-US" b="1" dirty="0">
                <a:latin typeface="Constantia" pitchFamily="18" charset="0"/>
              </a:rPr>
              <a:t> </a:t>
            </a:r>
            <a:r>
              <a:rPr lang="en-US" b="1" dirty="0" err="1">
                <a:latin typeface="Constantia" pitchFamily="18" charset="0"/>
              </a:rPr>
              <a:t>pada</a:t>
            </a:r>
            <a:r>
              <a:rPr lang="en-US" b="1" dirty="0">
                <a:latin typeface="Constantia" pitchFamily="18" charset="0"/>
              </a:rPr>
              <a:t> </a:t>
            </a:r>
            <a:r>
              <a:rPr lang="en-US" b="1" dirty="0" err="1">
                <a:latin typeface="Constantia" pitchFamily="18" charset="0"/>
              </a:rPr>
              <a:t>abad</a:t>
            </a:r>
            <a:r>
              <a:rPr lang="en-US" b="1" dirty="0">
                <a:latin typeface="Constantia" pitchFamily="18" charset="0"/>
              </a:rPr>
              <a:t> ke-13 di </a:t>
            </a:r>
            <a:r>
              <a:rPr lang="en-US" b="1" dirty="0" err="1">
                <a:latin typeface="Constantia" pitchFamily="18" charset="0"/>
              </a:rPr>
              <a:t>jendela</a:t>
            </a:r>
            <a:r>
              <a:rPr lang="en-US" b="1" dirty="0">
                <a:latin typeface="Constantia" pitchFamily="18" charset="0"/>
              </a:rPr>
              <a:t> </a:t>
            </a:r>
            <a:r>
              <a:rPr lang="en-US" b="1" dirty="0" err="1">
                <a:latin typeface="Constantia" pitchFamily="18" charset="0"/>
              </a:rPr>
              <a:t>kaca</a:t>
            </a:r>
            <a:r>
              <a:rPr lang="en-US" b="1" dirty="0">
                <a:latin typeface="Constantia" pitchFamily="18" charset="0"/>
              </a:rPr>
              <a:t> </a:t>
            </a:r>
            <a:r>
              <a:rPr lang="en-US" b="1" dirty="0" err="1">
                <a:latin typeface="Constantia" pitchFamily="18" charset="0"/>
              </a:rPr>
              <a:t>patri</a:t>
            </a:r>
            <a:r>
              <a:rPr lang="en-US" b="1" dirty="0">
                <a:latin typeface="Constantia" pitchFamily="18" charset="0"/>
              </a:rPr>
              <a:t> di Chartres yang </a:t>
            </a:r>
            <a:r>
              <a:rPr lang="en-US" b="1" dirty="0" err="1">
                <a:latin typeface="Constantia" pitchFamily="18" charset="0"/>
              </a:rPr>
              <a:t>diberikan</a:t>
            </a:r>
            <a:r>
              <a:rPr lang="en-US" b="1" dirty="0">
                <a:latin typeface="Constantia" pitchFamily="18" charset="0"/>
              </a:rPr>
              <a:t> </a:t>
            </a:r>
            <a:r>
              <a:rPr lang="en-US" b="1" dirty="0" err="1">
                <a:latin typeface="Constantia" pitchFamily="18" charset="0"/>
              </a:rPr>
              <a:t>oleh</a:t>
            </a:r>
            <a:r>
              <a:rPr lang="en-US" b="1" dirty="0">
                <a:latin typeface="Constantia" pitchFamily="18" charset="0"/>
              </a:rPr>
              <a:t> </a:t>
            </a:r>
            <a:r>
              <a:rPr lang="en-US" b="1" dirty="0" err="1">
                <a:latin typeface="Constantia" pitchFamily="18" charset="0"/>
              </a:rPr>
              <a:t>pembubut</a:t>
            </a:r>
            <a:r>
              <a:rPr lang="en-US" b="1" dirty="0">
                <a:latin typeface="Constantia" pitchFamily="18" charset="0"/>
              </a:rPr>
              <a:t> </a:t>
            </a:r>
            <a:r>
              <a:rPr lang="en-US" b="1" dirty="0" err="1">
                <a:latin typeface="Constantia" pitchFamily="18" charset="0"/>
              </a:rPr>
              <a:t>gilda</a:t>
            </a:r>
            <a:r>
              <a:rPr lang="en-US" b="1" dirty="0">
                <a:latin typeface="Constantia" pitchFamily="18" charset="0"/>
              </a:rPr>
              <a:t> </a:t>
            </a:r>
            <a:r>
              <a:rPr lang="en-US" b="1" dirty="0" err="1">
                <a:latin typeface="Constantia" pitchFamily="18" charset="0"/>
              </a:rPr>
              <a:t>setempat</a:t>
            </a:r>
            <a:r>
              <a:rPr lang="en-US" b="1" dirty="0">
                <a:latin typeface="Constantia" pitchFamily="18" charset="0"/>
              </a:rPr>
              <a:t>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menghormati</a:t>
            </a:r>
            <a:r>
              <a:rPr lang="en-US" b="1" dirty="0">
                <a:latin typeface="Constantia" pitchFamily="18" charset="0"/>
              </a:rPr>
              <a:t> </a:t>
            </a:r>
            <a:r>
              <a:rPr lang="en-US" b="1" dirty="0" err="1">
                <a:latin typeface="Constantia" pitchFamily="18" charset="0"/>
              </a:rPr>
              <a:t>pelindung</a:t>
            </a:r>
            <a:r>
              <a:rPr lang="en-US" b="1" dirty="0">
                <a:latin typeface="Constantia" pitchFamily="18" charset="0"/>
              </a:rPr>
              <a:t> </a:t>
            </a:r>
            <a:r>
              <a:rPr lang="en-US" b="1" dirty="0" err="1">
                <a:latin typeface="Constantia" pitchFamily="18" charset="0"/>
              </a:rPr>
              <a:t>mereka</a:t>
            </a:r>
            <a:r>
              <a:rPr lang="en-US" b="1" dirty="0">
                <a:latin typeface="Constantia" pitchFamily="18" charset="0"/>
              </a:rPr>
              <a:t>, Saint </a:t>
            </a:r>
            <a:r>
              <a:rPr lang="en-US" b="1" dirty="0" err="1">
                <a:latin typeface="Constantia" pitchFamily="18" charset="0"/>
              </a:rPr>
              <a:t>Julien</a:t>
            </a:r>
            <a:r>
              <a:rPr lang="en-US" b="1" dirty="0">
                <a:latin typeface="Constantia" pitchFamily="18" charset="0"/>
              </a:rPr>
              <a:t>.</a:t>
            </a:r>
          </a:p>
        </p:txBody>
      </p:sp>
      <p:pic>
        <p:nvPicPr>
          <p:cNvPr id="921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524000"/>
            <a:ext cx="3806825" cy="396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881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ppt_x"/>
                                          </p:val>
                                        </p:tav>
                                        <p:tav tm="100000">
                                          <p:val>
                                            <p:strVal val="#ppt_x"/>
                                          </p:val>
                                        </p:tav>
                                      </p:tavLst>
                                    </p:anim>
                                    <p:anim calcmode="lin" valueType="num">
                                      <p:cBhvr additive="base">
                                        <p:cTn id="14"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304800" y="990600"/>
            <a:ext cx="403860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b="1" dirty="0">
                <a:latin typeface="Constantia" pitchFamily="18" charset="0"/>
              </a:rPr>
              <a:t>	</a:t>
            </a:r>
            <a:r>
              <a:rPr lang="en-US" b="1" dirty="0" err="1">
                <a:latin typeface="Constantia" pitchFamily="18" charset="0"/>
              </a:rPr>
              <a:t>Perkembangan</a:t>
            </a:r>
            <a:r>
              <a:rPr lang="en-US" b="1" dirty="0">
                <a:latin typeface="Constantia" pitchFamily="18" charset="0"/>
              </a:rPr>
              <a:t> </a:t>
            </a:r>
            <a:r>
              <a:rPr lang="en-US" b="1" dirty="0" err="1">
                <a:latin typeface="Constantia" pitchFamily="18" charset="0"/>
              </a:rPr>
              <a:t>berikutnya</a:t>
            </a:r>
            <a:r>
              <a:rPr lang="en-US" b="1" dirty="0">
                <a:latin typeface="Constantia" pitchFamily="18" charset="0"/>
              </a:rPr>
              <a:t>, </a:t>
            </a:r>
            <a:r>
              <a:rPr lang="en-US" b="1" dirty="0" err="1">
                <a:latin typeface="Constantia" pitchFamily="18" charset="0"/>
              </a:rPr>
              <a:t>terlihat</a:t>
            </a:r>
            <a:r>
              <a:rPr lang="en-US" b="1" dirty="0">
                <a:latin typeface="Constantia" pitchFamily="18" charset="0"/>
              </a:rPr>
              <a:t> di </a:t>
            </a:r>
            <a:r>
              <a:rPr lang="en-US" b="1" dirty="0" err="1">
                <a:latin typeface="Constantia" pitchFamily="18" charset="0"/>
              </a:rPr>
              <a:t>sini</a:t>
            </a:r>
            <a:r>
              <a:rPr lang="en-US" b="1" dirty="0">
                <a:latin typeface="Constantia" pitchFamily="18" charset="0"/>
              </a:rPr>
              <a:t> </a:t>
            </a:r>
            <a:r>
              <a:rPr lang="en-US" b="1" dirty="0" err="1">
                <a:latin typeface="Constantia" pitchFamily="18" charset="0"/>
              </a:rPr>
              <a:t>dalam</a:t>
            </a:r>
            <a:r>
              <a:rPr lang="en-US" b="1" dirty="0">
                <a:latin typeface="Constantia" pitchFamily="18" charset="0"/>
              </a:rPr>
              <a:t> </a:t>
            </a:r>
            <a:r>
              <a:rPr lang="en-US" b="1" dirty="0" err="1">
                <a:latin typeface="Constantia" pitchFamily="18" charset="0"/>
              </a:rPr>
              <a:t>sebuah</a:t>
            </a:r>
            <a:r>
              <a:rPr lang="en-US" b="1" dirty="0">
                <a:latin typeface="Constantia" pitchFamily="18" charset="0"/>
              </a:rPr>
              <a:t> </a:t>
            </a:r>
            <a:r>
              <a:rPr lang="en-US" b="1" dirty="0" err="1">
                <a:latin typeface="Constantia" pitchFamily="18" charset="0"/>
              </a:rPr>
              <a:t>ilustrasi</a:t>
            </a:r>
            <a:r>
              <a:rPr lang="en-US" b="1" dirty="0">
                <a:latin typeface="Constantia" pitchFamily="18" charset="0"/>
              </a:rPr>
              <a:t> </a:t>
            </a:r>
            <a:r>
              <a:rPr lang="en-US" b="1" dirty="0" err="1">
                <a:latin typeface="Constantia" pitchFamily="18" charset="0"/>
              </a:rPr>
              <a:t>dari</a:t>
            </a:r>
            <a:r>
              <a:rPr lang="en-US" b="1" dirty="0">
                <a:latin typeface="Constantia" pitchFamily="18" charset="0"/>
              </a:rPr>
              <a:t> </a:t>
            </a:r>
            <a:r>
              <a:rPr lang="en-US" b="1" i="1" dirty="0" err="1">
                <a:latin typeface="Constantia" pitchFamily="18" charset="0"/>
              </a:rPr>
              <a:t>Mendelsches</a:t>
            </a:r>
            <a:r>
              <a:rPr lang="en-US" b="1" i="1" dirty="0">
                <a:latin typeface="Constantia" pitchFamily="18" charset="0"/>
              </a:rPr>
              <a:t> </a:t>
            </a:r>
            <a:r>
              <a:rPr lang="en-US" b="1" i="1" dirty="0" err="1">
                <a:latin typeface="Constantia" pitchFamily="18" charset="0"/>
              </a:rPr>
              <a:t>Bruderbuch</a:t>
            </a:r>
            <a:r>
              <a:rPr lang="en-US" b="1" i="1" dirty="0">
                <a:latin typeface="Constantia" pitchFamily="18" charset="0"/>
              </a:rPr>
              <a:t> 1395,</a:t>
            </a:r>
            <a:r>
              <a:rPr lang="en-US" b="1" dirty="0">
                <a:latin typeface="Constantia" pitchFamily="18" charset="0"/>
              </a:rPr>
              <a:t> </a:t>
            </a:r>
            <a:r>
              <a:rPr lang="en-US" b="1" dirty="0" err="1">
                <a:latin typeface="Constantia" pitchFamily="18" charset="0"/>
              </a:rPr>
              <a:t>menunjukkan</a:t>
            </a:r>
            <a:r>
              <a:rPr lang="en-US" b="1" dirty="0">
                <a:latin typeface="Constantia" pitchFamily="18" charset="0"/>
              </a:rPr>
              <a:t> </a:t>
            </a:r>
            <a:r>
              <a:rPr lang="en-US" b="1" dirty="0" err="1">
                <a:latin typeface="Constantia" pitchFamily="18" charset="0"/>
              </a:rPr>
              <a:t>bingkai</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eretan</a:t>
            </a:r>
            <a:r>
              <a:rPr lang="en-US" b="1" dirty="0">
                <a:latin typeface="Constantia" pitchFamily="18" charset="0"/>
              </a:rPr>
              <a:t> yang </a:t>
            </a:r>
            <a:r>
              <a:rPr lang="en-US" b="1" dirty="0" err="1">
                <a:latin typeface="Constantia" pitchFamily="18" charset="0"/>
              </a:rPr>
              <a:t>terbuat</a:t>
            </a:r>
            <a:r>
              <a:rPr lang="en-US" b="1" dirty="0">
                <a:latin typeface="Constantia" pitchFamily="18" charset="0"/>
              </a:rPr>
              <a:t> </a:t>
            </a:r>
            <a:r>
              <a:rPr lang="en-US" b="1" dirty="0" err="1">
                <a:latin typeface="Constantia" pitchFamily="18" charset="0"/>
              </a:rPr>
              <a:t>dari</a:t>
            </a:r>
            <a:r>
              <a:rPr lang="en-US" b="1" dirty="0">
                <a:latin typeface="Constantia" pitchFamily="18" charset="0"/>
              </a:rPr>
              <a:t> </a:t>
            </a:r>
            <a:r>
              <a:rPr lang="en-US" b="1" dirty="0" err="1">
                <a:latin typeface="Constantia" pitchFamily="18" charset="0"/>
              </a:rPr>
              <a:t>kayu-kayu</a:t>
            </a:r>
            <a:r>
              <a:rPr lang="en-US" b="1" dirty="0">
                <a:latin typeface="Constantia" pitchFamily="18" charset="0"/>
              </a:rPr>
              <a:t> yang </a:t>
            </a:r>
            <a:r>
              <a:rPr lang="en-US" b="1" dirty="0" err="1">
                <a:latin typeface="Constantia" pitchFamily="18" charset="0"/>
              </a:rPr>
              <a:t>berat</a:t>
            </a:r>
            <a:r>
              <a:rPr lang="en-US" b="1" dirty="0">
                <a:latin typeface="Constantia" pitchFamily="18" charset="0"/>
              </a:rPr>
              <a:t>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meningkatkan</a:t>
            </a:r>
            <a:r>
              <a:rPr lang="en-US" b="1" dirty="0">
                <a:latin typeface="Constantia" pitchFamily="18" charset="0"/>
              </a:rPr>
              <a:t> </a:t>
            </a:r>
            <a:r>
              <a:rPr lang="en-US" b="1" dirty="0" err="1">
                <a:latin typeface="Constantia" pitchFamily="18" charset="0"/>
              </a:rPr>
              <a:t>kekakuan</a:t>
            </a:r>
            <a:r>
              <a:rPr lang="en-US" b="1" dirty="0">
                <a:latin typeface="Constantia" pitchFamily="18" charset="0"/>
              </a:rPr>
              <a:t>. </a:t>
            </a:r>
          </a:p>
          <a:p>
            <a:pPr algn="just" eaLnBrk="1" hangingPunct="1"/>
            <a:r>
              <a:rPr lang="en-US" b="1" dirty="0">
                <a:latin typeface="Constantia" pitchFamily="18" charset="0"/>
              </a:rPr>
              <a:t>	</a:t>
            </a:r>
            <a:r>
              <a:rPr lang="en-US" b="1" dirty="0" err="1">
                <a:latin typeface="Constantia" pitchFamily="18" charset="0"/>
              </a:rPr>
              <a:t>Kesulitan</a:t>
            </a:r>
            <a:r>
              <a:rPr lang="en-US" b="1" dirty="0">
                <a:latin typeface="Constantia" pitchFamily="18" charset="0"/>
              </a:rPr>
              <a:t> </a:t>
            </a:r>
            <a:r>
              <a:rPr lang="en-US" b="1" dirty="0" err="1">
                <a:latin typeface="Constantia" pitchFamily="18" charset="0"/>
              </a:rPr>
              <a:t>memegang</a:t>
            </a:r>
            <a:r>
              <a:rPr lang="en-US" b="1" dirty="0">
                <a:latin typeface="Constantia" pitchFamily="18" charset="0"/>
              </a:rPr>
              <a:t> </a:t>
            </a:r>
            <a:r>
              <a:rPr lang="en-US" b="1" dirty="0" err="1">
                <a:latin typeface="Constantia" pitchFamily="18" charset="0"/>
              </a:rPr>
              <a:t>alat</a:t>
            </a:r>
            <a:r>
              <a:rPr lang="en-US" b="1" dirty="0">
                <a:latin typeface="Constantia" pitchFamily="18" charset="0"/>
              </a:rPr>
              <a:t> </a:t>
            </a:r>
            <a:r>
              <a:rPr lang="en-US" b="1" dirty="0" err="1">
                <a:latin typeface="Constantia" pitchFamily="18" charset="0"/>
              </a:rPr>
              <a:t>pemotong</a:t>
            </a:r>
            <a:r>
              <a:rPr lang="en-US" b="1" dirty="0">
                <a:latin typeface="Constantia" pitchFamily="18" charset="0"/>
              </a:rPr>
              <a:t> </a:t>
            </a:r>
            <a:r>
              <a:rPr lang="en-US" b="1" dirty="0" err="1">
                <a:latin typeface="Constantia" pitchFamily="18" charset="0"/>
              </a:rPr>
              <a:t>dengan</a:t>
            </a:r>
            <a:r>
              <a:rPr lang="en-US" b="1" dirty="0">
                <a:latin typeface="Constantia" pitchFamily="18" charset="0"/>
              </a:rPr>
              <a:t> </a:t>
            </a:r>
            <a:r>
              <a:rPr lang="en-US" b="1" dirty="0" err="1">
                <a:latin typeface="Constantia" pitchFamily="18" charset="0"/>
              </a:rPr>
              <a:t>kuat</a:t>
            </a:r>
            <a:r>
              <a:rPr lang="en-US" b="1" dirty="0">
                <a:latin typeface="Constantia" pitchFamily="18" charset="0"/>
              </a:rPr>
              <a:t> </a:t>
            </a:r>
            <a:r>
              <a:rPr lang="en-US" b="1" dirty="0" err="1">
                <a:latin typeface="Constantia" pitchFamily="18" charset="0"/>
              </a:rPr>
              <a:t>ketika</a:t>
            </a:r>
            <a:r>
              <a:rPr lang="en-US" b="1" dirty="0">
                <a:latin typeface="Constantia" pitchFamily="18" charset="0"/>
              </a:rPr>
              <a:t> </a:t>
            </a:r>
            <a:r>
              <a:rPr lang="en-US" b="1" dirty="0" err="1">
                <a:latin typeface="Constantia" pitchFamily="18" charset="0"/>
              </a:rPr>
              <a:t>memotong</a:t>
            </a:r>
            <a:r>
              <a:rPr lang="en-US" b="1" dirty="0">
                <a:latin typeface="Constantia" pitchFamily="18" charset="0"/>
              </a:rPr>
              <a:t> material yang </a:t>
            </a:r>
            <a:r>
              <a:rPr lang="en-US" b="1" dirty="0" err="1">
                <a:latin typeface="Constantia" pitchFamily="18" charset="0"/>
              </a:rPr>
              <a:t>keras</a:t>
            </a:r>
            <a:r>
              <a:rPr lang="en-US" b="1" dirty="0">
                <a:latin typeface="Constantia" pitchFamily="18" charset="0"/>
              </a:rPr>
              <a:t> </a:t>
            </a:r>
            <a:r>
              <a:rPr lang="en-US" b="1" dirty="0" err="1">
                <a:latin typeface="Constantia" pitchFamily="18" charset="0"/>
              </a:rPr>
              <a:t>melahirkan</a:t>
            </a:r>
            <a:r>
              <a:rPr lang="en-US" b="1" dirty="0">
                <a:latin typeface="Constantia" pitchFamily="18" charset="0"/>
              </a:rPr>
              <a:t> </a:t>
            </a:r>
            <a:r>
              <a:rPr lang="en-US" b="1" dirty="0" err="1">
                <a:latin typeface="Constantia" pitchFamily="18" charset="0"/>
              </a:rPr>
              <a:t>penemuan</a:t>
            </a:r>
            <a:r>
              <a:rPr lang="en-US" b="1" dirty="0">
                <a:latin typeface="Constantia" pitchFamily="18" charset="0"/>
              </a:rPr>
              <a:t> </a:t>
            </a:r>
            <a:r>
              <a:rPr lang="en-US" b="1" dirty="0" err="1">
                <a:latin typeface="Constantia" pitchFamily="18" charset="0"/>
              </a:rPr>
              <a:t>eretan</a:t>
            </a:r>
            <a:r>
              <a:rPr lang="en-US" b="1" dirty="0">
                <a:latin typeface="Constantia" pitchFamily="18" charset="0"/>
              </a:rPr>
              <a:t> </a:t>
            </a:r>
            <a:r>
              <a:rPr lang="en-US" b="1" dirty="0" err="1">
                <a:latin typeface="Constantia" pitchFamily="18" charset="0"/>
              </a:rPr>
              <a:t>utama</a:t>
            </a:r>
            <a:r>
              <a:rPr lang="en-US" b="1" dirty="0">
                <a:latin typeface="Constantia" pitchFamily="18" charset="0"/>
              </a:rPr>
              <a:t> di </a:t>
            </a:r>
            <a:r>
              <a:rPr lang="en-US" b="1" dirty="0" err="1">
                <a:latin typeface="Constantia" pitchFamily="18" charset="0"/>
              </a:rPr>
              <a:t>mana</a:t>
            </a:r>
            <a:r>
              <a:rPr lang="en-US" b="1" dirty="0">
                <a:latin typeface="Constantia" pitchFamily="18" charset="0"/>
              </a:rPr>
              <a:t> </a:t>
            </a:r>
            <a:r>
              <a:rPr lang="en-US" b="1" dirty="0" err="1">
                <a:latin typeface="Constantia" pitchFamily="18" charset="0"/>
              </a:rPr>
              <a:t>alat</a:t>
            </a:r>
            <a:r>
              <a:rPr lang="en-US" b="1" dirty="0">
                <a:latin typeface="Constantia" pitchFamily="18" charset="0"/>
              </a:rPr>
              <a:t> </a:t>
            </a:r>
            <a:r>
              <a:rPr lang="en-US" b="1" dirty="0" err="1">
                <a:latin typeface="Constantia" pitchFamily="18" charset="0"/>
              </a:rPr>
              <a:t>ini</a:t>
            </a:r>
            <a:r>
              <a:rPr lang="en-US" b="1" dirty="0">
                <a:latin typeface="Constantia" pitchFamily="18" charset="0"/>
              </a:rPr>
              <a:t> </a:t>
            </a:r>
            <a:r>
              <a:rPr lang="en-US" b="1" dirty="0" err="1">
                <a:latin typeface="Constantia" pitchFamily="18" charset="0"/>
              </a:rPr>
              <a:t>berpegang</a:t>
            </a:r>
            <a:r>
              <a:rPr lang="en-US" b="1" dirty="0">
                <a:latin typeface="Constantia" pitchFamily="18" charset="0"/>
              </a:rPr>
              <a:t> </a:t>
            </a:r>
            <a:r>
              <a:rPr lang="en-US" b="1" dirty="0" err="1">
                <a:latin typeface="Constantia" pitchFamily="18" charset="0"/>
              </a:rPr>
              <a:t>kuat</a:t>
            </a:r>
            <a:r>
              <a:rPr lang="en-US" b="1" dirty="0">
                <a:latin typeface="Constantia" pitchFamily="18" charset="0"/>
              </a:rPr>
              <a:t>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maju</a:t>
            </a:r>
            <a:r>
              <a:rPr lang="en-US" b="1" dirty="0">
                <a:latin typeface="Constantia" pitchFamily="18" charset="0"/>
              </a:rPr>
              <a:t> </a:t>
            </a:r>
            <a:r>
              <a:rPr lang="en-US" b="1" dirty="0" err="1">
                <a:latin typeface="Constantia" pitchFamily="18" charset="0"/>
              </a:rPr>
              <a:t>dipotong</a:t>
            </a:r>
            <a:r>
              <a:rPr lang="en-US" b="1" dirty="0">
                <a:latin typeface="Constantia" pitchFamily="18" charset="0"/>
              </a:rPr>
              <a:t> </a:t>
            </a:r>
            <a:r>
              <a:rPr lang="en-US" b="1" dirty="0" err="1">
                <a:latin typeface="Constantia" pitchFamily="18" charset="0"/>
              </a:rPr>
              <a:t>oleh</a:t>
            </a:r>
            <a:r>
              <a:rPr lang="en-US" b="1" dirty="0">
                <a:latin typeface="Constantia" pitchFamily="18" charset="0"/>
              </a:rPr>
              <a:t> </a:t>
            </a:r>
            <a:r>
              <a:rPr lang="en-US" b="1" dirty="0" err="1">
                <a:latin typeface="Constantia" pitchFamily="18" charset="0"/>
              </a:rPr>
              <a:t>sebuah</a:t>
            </a:r>
            <a:r>
              <a:rPr lang="en-US" b="1" dirty="0">
                <a:latin typeface="Constantia" pitchFamily="18" charset="0"/>
              </a:rPr>
              <a:t> slide di </a:t>
            </a:r>
            <a:r>
              <a:rPr lang="en-US" b="1" dirty="0" err="1">
                <a:latin typeface="Constantia" pitchFamily="18" charset="0"/>
              </a:rPr>
              <a:t>bawah</a:t>
            </a:r>
            <a:r>
              <a:rPr lang="en-US" b="1" dirty="0">
                <a:latin typeface="Constantia" pitchFamily="18" charset="0"/>
              </a:rPr>
              <a:t> </a:t>
            </a:r>
            <a:r>
              <a:rPr lang="en-US" b="1" dirty="0" err="1">
                <a:latin typeface="Constantia" pitchFamily="18" charset="0"/>
              </a:rPr>
              <a:t>kendali</a:t>
            </a:r>
            <a:r>
              <a:rPr lang="en-US" b="1" dirty="0">
                <a:latin typeface="Constantia" pitchFamily="18" charset="0"/>
              </a:rPr>
              <a:t> </a:t>
            </a:r>
            <a:r>
              <a:rPr lang="en-US" b="1" dirty="0" err="1">
                <a:latin typeface="Constantia" pitchFamily="18" charset="0"/>
              </a:rPr>
              <a:t>sebuah</a:t>
            </a:r>
            <a:r>
              <a:rPr lang="en-US" b="1" dirty="0">
                <a:latin typeface="Constantia" pitchFamily="18" charset="0"/>
              </a:rPr>
              <a:t> </a:t>
            </a:r>
            <a:r>
              <a:rPr lang="en-US" b="1" dirty="0" err="1">
                <a:latin typeface="Constantia" pitchFamily="18" charset="0"/>
              </a:rPr>
              <a:t>sekrup</a:t>
            </a:r>
            <a:r>
              <a:rPr lang="en-US" b="1" dirty="0">
                <a:latin typeface="Constantia" pitchFamily="18" charset="0"/>
              </a:rPr>
              <a:t>.  </a:t>
            </a:r>
            <a:r>
              <a:rPr lang="en-US" b="1" dirty="0" err="1">
                <a:latin typeface="Constantia" pitchFamily="18" charset="0"/>
              </a:rPr>
              <a:t>Ini</a:t>
            </a:r>
            <a:r>
              <a:rPr lang="en-US" b="1" dirty="0">
                <a:latin typeface="Constantia" pitchFamily="18" charset="0"/>
              </a:rPr>
              <a:t> </a:t>
            </a:r>
            <a:r>
              <a:rPr lang="en-US" b="1" dirty="0" err="1">
                <a:latin typeface="Constantia" pitchFamily="18" charset="0"/>
              </a:rPr>
              <a:t>ilustrasi</a:t>
            </a:r>
            <a:r>
              <a:rPr lang="en-US" b="1" dirty="0">
                <a:latin typeface="Constantia" pitchFamily="18" charset="0"/>
              </a:rPr>
              <a:t> </a:t>
            </a:r>
            <a:r>
              <a:rPr lang="en-US" b="1" dirty="0" err="1">
                <a:latin typeface="Constantia" pitchFamily="18" charset="0"/>
              </a:rPr>
              <a:t>dari</a:t>
            </a:r>
            <a:r>
              <a:rPr lang="en-US" b="1" dirty="0">
                <a:latin typeface="Constantia" pitchFamily="18" charset="0"/>
              </a:rPr>
              <a:t> </a:t>
            </a:r>
            <a:r>
              <a:rPr lang="en-US" b="1" i="1" dirty="0" err="1">
                <a:latin typeface="Constantia" pitchFamily="18" charset="0"/>
              </a:rPr>
              <a:t>Mittelalterliche</a:t>
            </a:r>
            <a:r>
              <a:rPr lang="en-US" b="1" i="1" dirty="0">
                <a:latin typeface="Constantia" pitchFamily="18" charset="0"/>
              </a:rPr>
              <a:t> </a:t>
            </a:r>
            <a:r>
              <a:rPr lang="en-US" b="1" i="1" dirty="0" err="1">
                <a:latin typeface="Constantia" pitchFamily="18" charset="0"/>
              </a:rPr>
              <a:t>Hausbuch</a:t>
            </a:r>
            <a:r>
              <a:rPr lang="en-US" b="1" dirty="0">
                <a:latin typeface="Constantia" pitchFamily="18" charset="0"/>
              </a:rPr>
              <a:t> </a:t>
            </a:r>
            <a:r>
              <a:rPr lang="en-US" b="1" dirty="0" err="1">
                <a:latin typeface="Constantia" pitchFamily="18" charset="0"/>
              </a:rPr>
              <a:t>dari</a:t>
            </a:r>
            <a:r>
              <a:rPr lang="en-US" b="1" dirty="0">
                <a:latin typeface="Constantia" pitchFamily="18" charset="0"/>
              </a:rPr>
              <a:t> 1480 </a:t>
            </a:r>
            <a:r>
              <a:rPr lang="en-US" b="1" dirty="0" err="1">
                <a:latin typeface="Constantia" pitchFamily="18" charset="0"/>
              </a:rPr>
              <a:t>menunjukkan</a:t>
            </a:r>
            <a:r>
              <a:rPr lang="en-US" b="1" dirty="0">
                <a:latin typeface="Constantia" pitchFamily="18" charset="0"/>
              </a:rPr>
              <a:t> </a:t>
            </a:r>
            <a:r>
              <a:rPr lang="en-US" b="1" dirty="0" err="1">
                <a:latin typeface="Constantia" pitchFamily="18" charset="0"/>
              </a:rPr>
              <a:t>bentuk</a:t>
            </a:r>
            <a:r>
              <a:rPr lang="en-US" b="1" dirty="0">
                <a:latin typeface="Constantia" pitchFamily="18" charset="0"/>
              </a:rPr>
              <a:t> yang </a:t>
            </a:r>
            <a:r>
              <a:rPr lang="en-US" b="1" dirty="0" err="1">
                <a:latin typeface="Constantia" pitchFamily="18" charset="0"/>
              </a:rPr>
              <a:t>sangat</a:t>
            </a:r>
            <a:r>
              <a:rPr lang="en-US" b="1" dirty="0">
                <a:latin typeface="Constantia" pitchFamily="18" charset="0"/>
              </a:rPr>
              <a:t> </a:t>
            </a:r>
            <a:r>
              <a:rPr lang="en-US" b="1" dirty="0" err="1">
                <a:latin typeface="Constantia" pitchFamily="18" charset="0"/>
              </a:rPr>
              <a:t>awal</a:t>
            </a:r>
            <a:r>
              <a:rPr lang="en-US" b="1" dirty="0">
                <a:latin typeface="Constantia" pitchFamily="18" charset="0"/>
              </a:rPr>
              <a:t>. </a:t>
            </a:r>
          </a:p>
          <a:p>
            <a:pPr eaLnBrk="1" hangingPunct="1"/>
            <a:endParaRPr lang="en-US" b="1" dirty="0">
              <a:latin typeface="Constantia" pitchFamily="18" charset="0"/>
            </a:endParaRPr>
          </a:p>
        </p:txBody>
      </p:sp>
      <p:pic>
        <p:nvPicPr>
          <p:cNvPr id="10243" name="Picture 2"/>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724400" y="1981200"/>
            <a:ext cx="3556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8758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wipe(down)">
                                      <p:cBhvr>
                                        <p:cTn id="7" dur="500"/>
                                        <p:tgtEl>
                                          <p:spTgt spid="102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242">
                                            <p:txEl>
                                              <p:pRg st="1" end="1"/>
                                            </p:txEl>
                                          </p:spTgt>
                                        </p:tgtEl>
                                        <p:attrNameLst>
                                          <p:attrName>style.visibility</p:attrName>
                                        </p:attrNameLst>
                                      </p:cBhvr>
                                      <p:to>
                                        <p:strVal val="visible"/>
                                      </p:to>
                                    </p:set>
                                    <p:animEffect transition="in" filter="wipe(down)">
                                      <p:cBhvr>
                                        <p:cTn id="12" dur="500"/>
                                        <p:tgtEl>
                                          <p:spTgt spid="1024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0243"/>
                                        </p:tgtEl>
                                        <p:attrNameLst>
                                          <p:attrName>style.visibility</p:attrName>
                                        </p:attrNameLst>
                                      </p:cBhvr>
                                      <p:to>
                                        <p:strVal val="visible"/>
                                      </p:to>
                                    </p:set>
                                    <p:anim calcmode="lin" valueType="num">
                                      <p:cBhvr additive="base">
                                        <p:cTn id="17" dur="500" fill="hold"/>
                                        <p:tgtEl>
                                          <p:spTgt spid="10243"/>
                                        </p:tgtEl>
                                        <p:attrNameLst>
                                          <p:attrName>ppt_x</p:attrName>
                                        </p:attrNameLst>
                                      </p:cBhvr>
                                      <p:tavLst>
                                        <p:tav tm="0">
                                          <p:val>
                                            <p:strVal val="#ppt_x"/>
                                          </p:val>
                                        </p:tav>
                                        <p:tav tm="100000">
                                          <p:val>
                                            <p:strVal val="#ppt_x"/>
                                          </p:val>
                                        </p:tav>
                                      </p:tavLst>
                                    </p:anim>
                                    <p:anim calcmode="lin" valueType="num">
                                      <p:cBhvr additive="base">
                                        <p:cTn id="1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304800" y="1524000"/>
            <a:ext cx="35052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b="1">
                <a:latin typeface="Constantia" pitchFamily="18" charset="0"/>
              </a:rPr>
              <a:t>	Pemanfaatan putaran roda memiliki keuntungan luar biasa karena menghasilkan kecepatan konstan dan dengan demikian meningkatkan kontrol atas alat potong. Ilustrasi ini juga yang pertama menunjukkan Drive antara dua bantalan dari headstock dan sebuah tailstock dengan penyesuaian untuk memutar sekrup benda kerja panjang yang berbeda antara pusat-pusat. </a:t>
            </a:r>
          </a:p>
          <a:p>
            <a:pPr eaLnBrk="1" hangingPunct="1"/>
            <a:endParaRPr lang="en-US" b="1">
              <a:latin typeface="Constantia" pitchFamily="18" charset="0"/>
            </a:endParaRPr>
          </a:p>
        </p:txBody>
      </p:sp>
      <p:pic>
        <p:nvPicPr>
          <p:cNvPr id="11267" name="Picture 2"/>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191000" y="685800"/>
            <a:ext cx="2243138" cy="2486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1268" name="Picture 3"/>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029200" y="3657600"/>
            <a:ext cx="2406650" cy="2489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8257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down)">
                                      <p:cBhvr>
                                        <p:cTn id="7" dur="500"/>
                                        <p:tgtEl>
                                          <p:spTgt spid="112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additive="base">
                                        <p:cTn id="12" dur="500" fill="hold"/>
                                        <p:tgtEl>
                                          <p:spTgt spid="11267"/>
                                        </p:tgtEl>
                                        <p:attrNameLst>
                                          <p:attrName>ppt_x</p:attrName>
                                        </p:attrNameLst>
                                      </p:cBhvr>
                                      <p:tavLst>
                                        <p:tav tm="0">
                                          <p:val>
                                            <p:strVal val="#ppt_x"/>
                                          </p:val>
                                        </p:tav>
                                        <p:tav tm="100000">
                                          <p:val>
                                            <p:strVal val="#ppt_x"/>
                                          </p:val>
                                        </p:tav>
                                      </p:tavLst>
                                    </p:anim>
                                    <p:anim calcmode="lin" valueType="num">
                                      <p:cBhvr additive="base">
                                        <p:cTn id="13"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1268"/>
                                        </p:tgtEl>
                                        <p:attrNameLst>
                                          <p:attrName>style.visibility</p:attrName>
                                        </p:attrNameLst>
                                      </p:cBhvr>
                                      <p:to>
                                        <p:strVal val="visible"/>
                                      </p:to>
                                    </p:set>
                                    <p:anim calcmode="lin" valueType="num">
                                      <p:cBhvr additive="base">
                                        <p:cTn id="18" dur="500" fill="hold"/>
                                        <p:tgtEl>
                                          <p:spTgt spid="11268"/>
                                        </p:tgtEl>
                                        <p:attrNameLst>
                                          <p:attrName>ppt_x</p:attrName>
                                        </p:attrNameLst>
                                      </p:cBhvr>
                                      <p:tavLst>
                                        <p:tav tm="0">
                                          <p:val>
                                            <p:strVal val="#ppt_x"/>
                                          </p:val>
                                        </p:tav>
                                        <p:tav tm="100000">
                                          <p:val>
                                            <p:strVal val="#ppt_x"/>
                                          </p:val>
                                        </p:tav>
                                      </p:tavLst>
                                    </p:anim>
                                    <p:anim calcmode="lin" valueType="num">
                                      <p:cBhvr additive="base">
                                        <p:cTn id="19"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381000" y="1219200"/>
            <a:ext cx="35052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b="1" dirty="0">
                <a:latin typeface="Constantia" pitchFamily="18" charset="0"/>
              </a:rPr>
              <a:t>	Leonardo, </a:t>
            </a:r>
            <a:r>
              <a:rPr lang="en-US" b="1" dirty="0" err="1">
                <a:latin typeface="Constantia" pitchFamily="18" charset="0"/>
              </a:rPr>
              <a:t>pengganti</a:t>
            </a:r>
            <a:r>
              <a:rPr lang="en-US" b="1" dirty="0">
                <a:latin typeface="Constantia" pitchFamily="18" charset="0"/>
              </a:rPr>
              <a:t> Jacques </a:t>
            </a:r>
            <a:r>
              <a:rPr lang="en-US" b="1" dirty="0" err="1">
                <a:latin typeface="Constantia" pitchFamily="18" charset="0"/>
              </a:rPr>
              <a:t>Besson</a:t>
            </a:r>
            <a:r>
              <a:rPr lang="en-US" b="1" dirty="0">
                <a:latin typeface="Constantia" pitchFamily="18" charset="0"/>
              </a:rPr>
              <a:t> </a:t>
            </a:r>
            <a:r>
              <a:rPr lang="en-US" b="1" dirty="0" err="1">
                <a:latin typeface="Constantia" pitchFamily="18" charset="0"/>
              </a:rPr>
              <a:t>sebagai</a:t>
            </a:r>
            <a:r>
              <a:rPr lang="en-US" b="1" dirty="0">
                <a:latin typeface="Constantia" pitchFamily="18" charset="0"/>
              </a:rPr>
              <a:t> </a:t>
            </a:r>
            <a:r>
              <a:rPr lang="en-US" b="1" dirty="0" err="1">
                <a:latin typeface="Constantia" pitchFamily="18" charset="0"/>
              </a:rPr>
              <a:t>insinyur</a:t>
            </a:r>
            <a:r>
              <a:rPr lang="en-US" b="1" dirty="0">
                <a:latin typeface="Constantia" pitchFamily="18" charset="0"/>
              </a:rPr>
              <a:t> di </a:t>
            </a:r>
            <a:r>
              <a:rPr lang="en-US" b="1" dirty="0" err="1">
                <a:latin typeface="Constantia" pitchFamily="18" charset="0"/>
              </a:rPr>
              <a:t>Pengadilan</a:t>
            </a:r>
            <a:r>
              <a:rPr lang="en-US" b="1" dirty="0">
                <a:latin typeface="Constantia" pitchFamily="18" charset="0"/>
              </a:rPr>
              <a:t> </a:t>
            </a:r>
            <a:r>
              <a:rPr lang="en-US" b="1" dirty="0" err="1">
                <a:latin typeface="Constantia" pitchFamily="18" charset="0"/>
              </a:rPr>
              <a:t>Perancis</a:t>
            </a:r>
            <a:r>
              <a:rPr lang="en-US" b="1" dirty="0">
                <a:latin typeface="Constantia" pitchFamily="18" charset="0"/>
              </a:rPr>
              <a:t>, </a:t>
            </a:r>
            <a:r>
              <a:rPr lang="en-US" b="1" dirty="0" err="1">
                <a:latin typeface="Constantia" pitchFamily="18" charset="0"/>
              </a:rPr>
              <a:t>juga</a:t>
            </a:r>
            <a:r>
              <a:rPr lang="en-US" b="1" dirty="0">
                <a:latin typeface="Constantia" pitchFamily="18" charset="0"/>
              </a:rPr>
              <a:t> </a:t>
            </a:r>
            <a:r>
              <a:rPr lang="en-US" b="1" dirty="0" err="1">
                <a:latin typeface="Constantia" pitchFamily="18" charset="0"/>
              </a:rPr>
              <a:t>tertarik</a:t>
            </a:r>
            <a:r>
              <a:rPr lang="en-US" b="1" dirty="0">
                <a:latin typeface="Constantia" pitchFamily="18" charset="0"/>
              </a:rPr>
              <a:t> </a:t>
            </a:r>
            <a:r>
              <a:rPr lang="en-US" b="1" dirty="0" err="1">
                <a:latin typeface="Constantia" pitchFamily="18" charset="0"/>
              </a:rPr>
              <a:t>pada</a:t>
            </a:r>
            <a:r>
              <a:rPr lang="en-US" b="1" dirty="0">
                <a:latin typeface="Constantia" pitchFamily="18" charset="0"/>
              </a:rPr>
              <a:t> </a:t>
            </a:r>
            <a:r>
              <a:rPr lang="en-US" b="1" dirty="0" err="1">
                <a:latin typeface="Constantia" pitchFamily="18" charset="0"/>
              </a:rPr>
              <a:t>pengembangan</a:t>
            </a:r>
            <a:r>
              <a:rPr lang="en-US" b="1" dirty="0">
                <a:latin typeface="Constantia" pitchFamily="18" charset="0"/>
              </a:rPr>
              <a:t>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membawa</a:t>
            </a:r>
            <a:r>
              <a:rPr lang="en-US" b="1" dirty="0">
                <a:latin typeface="Constantia" pitchFamily="18" charset="0"/>
              </a:rPr>
              <a:t> </a:t>
            </a:r>
            <a:r>
              <a:rPr lang="en-US" b="1" dirty="0" err="1">
                <a:latin typeface="Constantia" pitchFamily="18" charset="0"/>
              </a:rPr>
              <a:t>beberapa</a:t>
            </a:r>
            <a:r>
              <a:rPr lang="en-US" b="1" dirty="0">
                <a:latin typeface="Constantia" pitchFamily="18" charset="0"/>
              </a:rPr>
              <a:t> ide </a:t>
            </a:r>
            <a:r>
              <a:rPr lang="en-US" b="1" dirty="0" err="1">
                <a:latin typeface="Constantia" pitchFamily="18" charset="0"/>
              </a:rPr>
              <a:t>menjadi</a:t>
            </a:r>
            <a:r>
              <a:rPr lang="en-US" b="1" dirty="0">
                <a:latin typeface="Constantia" pitchFamily="18" charset="0"/>
              </a:rPr>
              <a:t> </a:t>
            </a:r>
            <a:r>
              <a:rPr lang="en-US" b="1" dirty="0" err="1">
                <a:latin typeface="Constantia" pitchFamily="18" charset="0"/>
              </a:rPr>
              <a:t>realitas</a:t>
            </a:r>
            <a:r>
              <a:rPr lang="en-US" b="1" dirty="0">
                <a:latin typeface="Constantia" pitchFamily="18" charset="0"/>
              </a:rPr>
              <a:t> </a:t>
            </a:r>
            <a:r>
              <a:rPr lang="en-US" b="1" dirty="0" err="1">
                <a:latin typeface="Constantia" pitchFamily="18" charset="0"/>
              </a:rPr>
              <a:t>praktis</a:t>
            </a:r>
            <a:r>
              <a:rPr lang="en-US" b="1" dirty="0">
                <a:latin typeface="Constantia" pitchFamily="18" charset="0"/>
              </a:rPr>
              <a:t> </a:t>
            </a:r>
            <a:r>
              <a:rPr lang="en-US" b="1" dirty="0" err="1">
                <a:latin typeface="Constantia" pitchFamily="18" charset="0"/>
              </a:rPr>
              <a:t>dengan</a:t>
            </a:r>
            <a:r>
              <a:rPr lang="en-US" b="1" dirty="0">
                <a:latin typeface="Constantia" pitchFamily="18" charset="0"/>
              </a:rPr>
              <a:t> </a:t>
            </a:r>
            <a:r>
              <a:rPr lang="en-US" b="1" dirty="0" err="1">
                <a:latin typeface="Constantia" pitchFamily="18" charset="0"/>
              </a:rPr>
              <a:t>membangun</a:t>
            </a:r>
            <a:r>
              <a:rPr lang="en-US" b="1" dirty="0">
                <a:latin typeface="Constantia" pitchFamily="18" charset="0"/>
              </a:rPr>
              <a:t> </a:t>
            </a:r>
            <a:r>
              <a:rPr lang="en-US" b="1" dirty="0" err="1">
                <a:latin typeface="Constantia" pitchFamily="18" charset="0"/>
              </a:rPr>
              <a:t>sebuah</a:t>
            </a:r>
            <a:r>
              <a:rPr lang="en-US" b="1" dirty="0">
                <a:latin typeface="Constantia" pitchFamily="18" charset="0"/>
              </a:rPr>
              <a:t> </a:t>
            </a:r>
            <a:r>
              <a:rPr lang="en-US" b="1" dirty="0" err="1">
                <a:latin typeface="Constantia" pitchFamily="18" charset="0"/>
              </a:rPr>
              <a:t>sekrup-pemotongan</a:t>
            </a:r>
            <a:r>
              <a:rPr lang="en-US" b="1" dirty="0">
                <a:latin typeface="Constantia" pitchFamily="18" charset="0"/>
              </a:rPr>
              <a:t> </a:t>
            </a:r>
            <a:r>
              <a:rPr lang="en-US" b="1" dirty="0" err="1">
                <a:latin typeface="Constantia" pitchFamily="18" charset="0"/>
              </a:rPr>
              <a:t>dan</a:t>
            </a:r>
            <a:r>
              <a:rPr lang="en-US" b="1" dirty="0">
                <a:latin typeface="Constantia" pitchFamily="18" charset="0"/>
              </a:rPr>
              <a:t> </a:t>
            </a:r>
            <a:r>
              <a:rPr lang="en-US" b="1" dirty="0" err="1">
                <a:latin typeface="Constantia" pitchFamily="18" charset="0"/>
              </a:rPr>
              <a:t>dua</a:t>
            </a:r>
            <a:r>
              <a:rPr lang="en-US" b="1" dirty="0">
                <a:latin typeface="Constantia" pitchFamily="18" charset="0"/>
              </a:rPr>
              <a:t>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hias</a:t>
            </a:r>
            <a:r>
              <a:rPr lang="en-US" b="1" dirty="0">
                <a:latin typeface="Constantia" pitchFamily="18" charset="0"/>
              </a:rPr>
              <a:t> </a:t>
            </a:r>
            <a:r>
              <a:rPr lang="en-US" b="1" dirty="0" err="1">
                <a:latin typeface="Constantia" pitchFamily="18" charset="0"/>
              </a:rPr>
              <a:t>berputar</a:t>
            </a:r>
            <a:r>
              <a:rPr lang="en-US" b="1" dirty="0">
                <a:latin typeface="Constantia" pitchFamily="18" charset="0"/>
              </a:rPr>
              <a:t>. </a:t>
            </a:r>
          </a:p>
          <a:p>
            <a:pPr algn="just" eaLnBrk="1" hangingPunct="1"/>
            <a:r>
              <a:rPr lang="en-US" b="1" dirty="0">
                <a:latin typeface="Constantia" pitchFamily="18" charset="0"/>
              </a:rPr>
              <a:t>	</a:t>
            </a:r>
            <a:r>
              <a:rPr lang="en-US" b="1" dirty="0" err="1">
                <a:latin typeface="Constantia" pitchFamily="18" charset="0"/>
              </a:rPr>
              <a:t>Ilustrasi</a:t>
            </a:r>
            <a:r>
              <a:rPr lang="en-US" b="1" dirty="0">
                <a:latin typeface="Constantia" pitchFamily="18" charset="0"/>
              </a:rPr>
              <a:t> di </a:t>
            </a:r>
            <a:r>
              <a:rPr lang="en-US" b="1" dirty="0" err="1">
                <a:latin typeface="Constantia" pitchFamily="18" charset="0"/>
              </a:rPr>
              <a:t>samping</a:t>
            </a:r>
            <a:r>
              <a:rPr lang="en-US" b="1" dirty="0">
                <a:latin typeface="Constantia" pitchFamily="18" charset="0"/>
              </a:rPr>
              <a:t> </a:t>
            </a:r>
            <a:r>
              <a:rPr lang="en-US" b="1" dirty="0" err="1">
                <a:latin typeface="Constantia" pitchFamily="18" charset="0"/>
              </a:rPr>
              <a:t>ini</a:t>
            </a:r>
            <a:r>
              <a:rPr lang="en-US" b="1" dirty="0">
                <a:latin typeface="Constantia" pitchFamily="18" charset="0"/>
              </a:rPr>
              <a:t> </a:t>
            </a:r>
            <a:r>
              <a:rPr lang="en-US" b="1" dirty="0" err="1">
                <a:latin typeface="Constantia" pitchFamily="18" charset="0"/>
              </a:rPr>
              <a:t>dari</a:t>
            </a:r>
            <a:r>
              <a:rPr lang="en-US" b="1" dirty="0">
                <a:latin typeface="Constantia" pitchFamily="18" charset="0"/>
              </a:rPr>
              <a:t> </a:t>
            </a:r>
            <a:r>
              <a:rPr lang="en-US" b="1" dirty="0" err="1">
                <a:latin typeface="Constantia" pitchFamily="18" charset="0"/>
              </a:rPr>
              <a:t>buku</a:t>
            </a:r>
            <a:r>
              <a:rPr lang="en-US" b="1" dirty="0">
                <a:latin typeface="Constantia" pitchFamily="18" charset="0"/>
              </a:rPr>
              <a:t> </a:t>
            </a:r>
            <a:r>
              <a:rPr lang="en-US" b="1" dirty="0" err="1">
                <a:latin typeface="Constantia" pitchFamily="18" charset="0"/>
              </a:rPr>
              <a:t>Besson</a:t>
            </a:r>
            <a:r>
              <a:rPr lang="en-US" b="1" dirty="0">
                <a:latin typeface="Constantia" pitchFamily="18" charset="0"/>
              </a:rPr>
              <a:t> </a:t>
            </a:r>
            <a:r>
              <a:rPr lang="en-US" b="1" i="1" dirty="0">
                <a:latin typeface="Constantia" pitchFamily="18" charset="0"/>
              </a:rPr>
              <a:t>"</a:t>
            </a:r>
            <a:r>
              <a:rPr lang="en-US" b="1" i="1" dirty="0" err="1">
                <a:latin typeface="Constantia" pitchFamily="18" charset="0"/>
              </a:rPr>
              <a:t>Teater</a:t>
            </a:r>
            <a:r>
              <a:rPr lang="en-US" b="1" i="1" dirty="0">
                <a:latin typeface="Constantia" pitchFamily="18" charset="0"/>
              </a:rPr>
              <a:t> </a:t>
            </a:r>
            <a:r>
              <a:rPr lang="en-US" b="1" i="1" dirty="0" err="1">
                <a:latin typeface="Constantia" pitchFamily="18" charset="0"/>
              </a:rPr>
              <a:t>Instrumens</a:t>
            </a:r>
            <a:r>
              <a:rPr lang="en-US" b="1" i="1" dirty="0">
                <a:latin typeface="Constantia" pitchFamily="18" charset="0"/>
              </a:rPr>
              <a:t> </a:t>
            </a:r>
            <a:r>
              <a:rPr lang="en-US" b="1" i="1" dirty="0" err="1">
                <a:latin typeface="Constantia" pitchFamily="18" charset="0"/>
              </a:rPr>
              <a:t>Mathématiques</a:t>
            </a:r>
            <a:r>
              <a:rPr lang="en-US" b="1" i="1" dirty="0">
                <a:latin typeface="Constantia" pitchFamily="18" charset="0"/>
              </a:rPr>
              <a:t> et des </a:t>
            </a:r>
            <a:r>
              <a:rPr lang="en-US" b="1" i="1" dirty="0" err="1">
                <a:latin typeface="Constantia" pitchFamily="18" charset="0"/>
              </a:rPr>
              <a:t>Mecanique</a:t>
            </a:r>
            <a:r>
              <a:rPr lang="en-US" b="1" i="1" dirty="0">
                <a:latin typeface="Constantia" pitchFamily="18" charset="0"/>
              </a:rPr>
              <a:t>" (1578).</a:t>
            </a:r>
            <a:r>
              <a:rPr lang="en-US" b="1" dirty="0">
                <a:latin typeface="Constantia" pitchFamily="18" charset="0"/>
              </a:rPr>
              <a:t> </a:t>
            </a:r>
          </a:p>
          <a:p>
            <a:pPr algn="just" eaLnBrk="1" hangingPunct="1"/>
            <a:endParaRPr lang="en-US" b="1" dirty="0">
              <a:latin typeface="Constantia" pitchFamily="18" charset="0"/>
            </a:endParaRPr>
          </a:p>
        </p:txBody>
      </p:sp>
      <p:pic>
        <p:nvPicPr>
          <p:cNvPr id="12291" name="Picture 2"/>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343400" y="1143000"/>
            <a:ext cx="2495550" cy="2725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2292" name="Picture 3"/>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6400800" y="3352800"/>
            <a:ext cx="2505075" cy="27495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674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wipe(down)">
                                      <p:cBhvr>
                                        <p:cTn id="7" dur="500"/>
                                        <p:tgtEl>
                                          <p:spTgt spid="122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290">
                                            <p:txEl>
                                              <p:pRg st="1" end="1"/>
                                            </p:txEl>
                                          </p:spTgt>
                                        </p:tgtEl>
                                        <p:attrNameLst>
                                          <p:attrName>style.visibility</p:attrName>
                                        </p:attrNameLst>
                                      </p:cBhvr>
                                      <p:to>
                                        <p:strVal val="visible"/>
                                      </p:to>
                                    </p:set>
                                    <p:animEffect transition="in" filter="wipe(down)">
                                      <p:cBhvr>
                                        <p:cTn id="12" dur="500"/>
                                        <p:tgtEl>
                                          <p:spTgt spid="1229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2291"/>
                                        </p:tgtEl>
                                        <p:attrNameLst>
                                          <p:attrName>style.visibility</p:attrName>
                                        </p:attrNameLst>
                                      </p:cBhvr>
                                      <p:to>
                                        <p:strVal val="visible"/>
                                      </p:to>
                                    </p:set>
                                    <p:anim calcmode="lin" valueType="num">
                                      <p:cBhvr additive="base">
                                        <p:cTn id="17" dur="500" fill="hold"/>
                                        <p:tgtEl>
                                          <p:spTgt spid="12291"/>
                                        </p:tgtEl>
                                        <p:attrNameLst>
                                          <p:attrName>ppt_x</p:attrName>
                                        </p:attrNameLst>
                                      </p:cBhvr>
                                      <p:tavLst>
                                        <p:tav tm="0">
                                          <p:val>
                                            <p:strVal val="#ppt_x"/>
                                          </p:val>
                                        </p:tav>
                                        <p:tav tm="100000">
                                          <p:val>
                                            <p:strVal val="#ppt_x"/>
                                          </p:val>
                                        </p:tav>
                                      </p:tavLst>
                                    </p:anim>
                                    <p:anim calcmode="lin" valueType="num">
                                      <p:cBhvr additive="base">
                                        <p:cTn id="1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xit" presetSubtype="4" fill="hold" nodeType="clickEffect">
                                  <p:stCondLst>
                                    <p:cond delay="0"/>
                                  </p:stCondLst>
                                  <p:childTnLst>
                                    <p:anim calcmode="lin" valueType="num">
                                      <p:cBhvr additive="base">
                                        <p:cTn id="22" dur="500"/>
                                        <p:tgtEl>
                                          <p:spTgt spid="12291"/>
                                        </p:tgtEl>
                                        <p:attrNameLst>
                                          <p:attrName>ppt_x</p:attrName>
                                        </p:attrNameLst>
                                      </p:cBhvr>
                                      <p:tavLst>
                                        <p:tav tm="0">
                                          <p:val>
                                            <p:strVal val="ppt_x"/>
                                          </p:val>
                                        </p:tav>
                                        <p:tav tm="100000">
                                          <p:val>
                                            <p:strVal val="ppt_x"/>
                                          </p:val>
                                        </p:tav>
                                      </p:tavLst>
                                    </p:anim>
                                    <p:anim calcmode="lin" valueType="num">
                                      <p:cBhvr additive="base">
                                        <p:cTn id="23" dur="500"/>
                                        <p:tgtEl>
                                          <p:spTgt spid="12291"/>
                                        </p:tgtEl>
                                        <p:attrNameLst>
                                          <p:attrName>ppt_y</p:attrName>
                                        </p:attrNameLst>
                                      </p:cBhvr>
                                      <p:tavLst>
                                        <p:tav tm="0">
                                          <p:val>
                                            <p:strVal val="ppt_y"/>
                                          </p:val>
                                        </p:tav>
                                        <p:tav tm="100000">
                                          <p:val>
                                            <p:strVal val="1+ppt_h/2"/>
                                          </p:val>
                                        </p:tav>
                                      </p:tavLst>
                                    </p:anim>
                                    <p:set>
                                      <p:cBhvr>
                                        <p:cTn id="24" dur="1" fill="hold">
                                          <p:stCondLst>
                                            <p:cond delay="499"/>
                                          </p:stCondLst>
                                        </p:cTn>
                                        <p:tgtEl>
                                          <p:spTgt spid="12291"/>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2292"/>
                                        </p:tgtEl>
                                        <p:attrNameLst>
                                          <p:attrName>style.visibility</p:attrName>
                                        </p:attrNameLst>
                                      </p:cBhvr>
                                      <p:to>
                                        <p:strVal val="visible"/>
                                      </p:to>
                                    </p:set>
                                    <p:anim calcmode="lin" valueType="num">
                                      <p:cBhvr additive="base">
                                        <p:cTn id="29" dur="500" fill="hold"/>
                                        <p:tgtEl>
                                          <p:spTgt spid="12292"/>
                                        </p:tgtEl>
                                        <p:attrNameLst>
                                          <p:attrName>ppt_x</p:attrName>
                                        </p:attrNameLst>
                                      </p:cBhvr>
                                      <p:tavLst>
                                        <p:tav tm="0">
                                          <p:val>
                                            <p:strVal val="#ppt_x"/>
                                          </p:val>
                                        </p:tav>
                                        <p:tav tm="100000">
                                          <p:val>
                                            <p:strVal val="#ppt_x"/>
                                          </p:val>
                                        </p:tav>
                                      </p:tavLst>
                                    </p:anim>
                                    <p:anim calcmode="lin" valueType="num">
                                      <p:cBhvr additive="base">
                                        <p:cTn id="30"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a:spLocks noChangeArrowheads="1"/>
          </p:cNvSpPr>
          <p:nvPr/>
        </p:nvSpPr>
        <p:spPr bwMode="auto">
          <a:xfrm>
            <a:off x="533400" y="1371600"/>
            <a:ext cx="29718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b="1" dirty="0">
                <a:latin typeface="Constantia" pitchFamily="18" charset="0"/>
              </a:rPr>
              <a:t>	</a:t>
            </a:r>
            <a:r>
              <a:rPr lang="en-US" b="1" dirty="0" err="1">
                <a:latin typeface="Constantia" pitchFamily="18" charset="0"/>
              </a:rPr>
              <a:t>Pada</a:t>
            </a:r>
            <a:r>
              <a:rPr lang="en-US" b="1" dirty="0">
                <a:latin typeface="Constantia" pitchFamily="18" charset="0"/>
              </a:rPr>
              <a:t> </a:t>
            </a:r>
            <a:r>
              <a:rPr lang="en-US" b="1" dirty="0" err="1">
                <a:latin typeface="Constantia" pitchFamily="18" charset="0"/>
              </a:rPr>
              <a:t>tahun</a:t>
            </a:r>
            <a:r>
              <a:rPr lang="en-US" b="1" dirty="0">
                <a:latin typeface="Constantia" pitchFamily="18" charset="0"/>
              </a:rPr>
              <a:t> 1615 </a:t>
            </a:r>
            <a:r>
              <a:rPr lang="en-US" b="1" i="1" dirty="0">
                <a:latin typeface="Constantia" pitchFamily="18" charset="0"/>
              </a:rPr>
              <a:t>Salomon de </a:t>
            </a:r>
            <a:r>
              <a:rPr lang="en-US" b="1" i="1" dirty="0" err="1">
                <a:latin typeface="Constantia" pitchFamily="18" charset="0"/>
              </a:rPr>
              <a:t>Caus</a:t>
            </a:r>
            <a:r>
              <a:rPr lang="en-US" b="1" i="1" dirty="0">
                <a:latin typeface="Constantia" pitchFamily="18" charset="0"/>
              </a:rPr>
              <a:t> </a:t>
            </a:r>
            <a:r>
              <a:rPr lang="en-US" b="1" dirty="0" err="1">
                <a:latin typeface="Constantia" pitchFamily="18" charset="0"/>
              </a:rPr>
              <a:t>dari</a:t>
            </a:r>
            <a:r>
              <a:rPr lang="en-US" b="1" dirty="0">
                <a:latin typeface="Constantia" pitchFamily="18" charset="0"/>
              </a:rPr>
              <a:t> Wales</a:t>
            </a:r>
            <a:r>
              <a:rPr lang="en-US" b="1" i="1" dirty="0">
                <a:latin typeface="Constantia" pitchFamily="18" charset="0"/>
              </a:rPr>
              <a:t> </a:t>
            </a:r>
            <a:r>
              <a:rPr lang="en-US" b="1" dirty="0" err="1">
                <a:latin typeface="Constantia" pitchFamily="18" charset="0"/>
              </a:rPr>
              <a:t>menggambarkan</a:t>
            </a:r>
            <a:r>
              <a:rPr lang="en-US" b="1" dirty="0">
                <a:latin typeface="Constantia" pitchFamily="18" charset="0"/>
              </a:rPr>
              <a:t> </a:t>
            </a:r>
            <a:r>
              <a:rPr lang="en-US" b="1" dirty="0" err="1">
                <a:latin typeface="Constantia" pitchFamily="18" charset="0"/>
              </a:rPr>
              <a:t>sebuah</a:t>
            </a:r>
            <a:r>
              <a:rPr lang="en-US" b="1" dirty="0">
                <a:latin typeface="Constantia" pitchFamily="18" charset="0"/>
              </a:rPr>
              <a:t>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r>
              <a:rPr lang="en-US" b="1" dirty="0" err="1">
                <a:latin typeface="Constantia" pitchFamily="18" charset="0"/>
              </a:rPr>
              <a:t>eksentrik</a:t>
            </a:r>
            <a:r>
              <a:rPr lang="en-US" b="1" dirty="0">
                <a:latin typeface="Constantia" pitchFamily="18" charset="0"/>
              </a:rPr>
              <a:t> (Eccentric Lathe)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mengubah</a:t>
            </a:r>
            <a:r>
              <a:rPr lang="en-US" b="1" dirty="0">
                <a:latin typeface="Constantia" pitchFamily="18" charset="0"/>
              </a:rPr>
              <a:t> </a:t>
            </a:r>
            <a:r>
              <a:rPr lang="en-US" b="1" dirty="0" err="1">
                <a:latin typeface="Constantia" pitchFamily="18" charset="0"/>
              </a:rPr>
              <a:t>benda</a:t>
            </a:r>
            <a:r>
              <a:rPr lang="en-US" b="1" dirty="0">
                <a:latin typeface="Constantia" pitchFamily="18" charset="0"/>
              </a:rPr>
              <a:t> oval. </a:t>
            </a:r>
            <a:r>
              <a:rPr lang="en-US" b="1" dirty="0" err="1">
                <a:latin typeface="Constantia" pitchFamily="18" charset="0"/>
              </a:rPr>
              <a:t>Untuk</a:t>
            </a:r>
            <a:r>
              <a:rPr lang="en-US" b="1" dirty="0">
                <a:latin typeface="Constantia" pitchFamily="18" charset="0"/>
              </a:rPr>
              <a:t> </a:t>
            </a:r>
            <a:r>
              <a:rPr lang="en-US" b="1" dirty="0" err="1">
                <a:latin typeface="Constantia" pitchFamily="18" charset="0"/>
              </a:rPr>
              <a:t>pertama</a:t>
            </a:r>
            <a:r>
              <a:rPr lang="en-US" b="1" dirty="0">
                <a:latin typeface="Constantia" pitchFamily="18" charset="0"/>
              </a:rPr>
              <a:t> </a:t>
            </a:r>
            <a:r>
              <a:rPr lang="en-US" b="1" dirty="0" err="1">
                <a:latin typeface="Constantia" pitchFamily="18" charset="0"/>
              </a:rPr>
              <a:t>kalinya</a:t>
            </a:r>
            <a:r>
              <a:rPr lang="en-US" b="1" dirty="0">
                <a:latin typeface="Constantia" pitchFamily="18" charset="0"/>
              </a:rPr>
              <a:t>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spindle yang </a:t>
            </a:r>
            <a:r>
              <a:rPr lang="en-US" b="1" dirty="0" err="1">
                <a:latin typeface="Constantia" pitchFamily="18" charset="0"/>
              </a:rPr>
              <a:t>dapat</a:t>
            </a:r>
            <a:r>
              <a:rPr lang="en-US" b="1" dirty="0">
                <a:latin typeface="Constantia" pitchFamily="18" charset="0"/>
              </a:rPr>
              <a:t> </a:t>
            </a:r>
            <a:r>
              <a:rPr lang="en-US" b="1" dirty="0" err="1">
                <a:latin typeface="Constantia" pitchFamily="18" charset="0"/>
              </a:rPr>
              <a:t>diubah</a:t>
            </a:r>
            <a:r>
              <a:rPr lang="en-US" b="1" dirty="0">
                <a:latin typeface="Constantia" pitchFamily="18" charset="0"/>
              </a:rPr>
              <a:t> di </a:t>
            </a:r>
            <a:r>
              <a:rPr lang="en-US" b="1" dirty="0" err="1">
                <a:latin typeface="Constantia" pitchFamily="18" charset="0"/>
              </a:rPr>
              <a:t>bawah</a:t>
            </a:r>
            <a:r>
              <a:rPr lang="en-US" b="1" dirty="0">
                <a:latin typeface="Constantia" pitchFamily="18" charset="0"/>
              </a:rPr>
              <a:t> </a:t>
            </a:r>
            <a:r>
              <a:rPr lang="en-US" b="1" dirty="0" err="1">
                <a:latin typeface="Constantia" pitchFamily="18" charset="0"/>
              </a:rPr>
              <a:t>kendali</a:t>
            </a:r>
            <a:r>
              <a:rPr lang="en-US" b="1" dirty="0">
                <a:latin typeface="Constantia" pitchFamily="18" charset="0"/>
              </a:rPr>
              <a:t> </a:t>
            </a:r>
            <a:r>
              <a:rPr lang="en-US" b="1" dirty="0" err="1">
                <a:latin typeface="Constantia" pitchFamily="18" charset="0"/>
              </a:rPr>
              <a:t>eksentrik</a:t>
            </a:r>
            <a:r>
              <a:rPr lang="en-US" b="1" dirty="0">
                <a:latin typeface="Constantia" pitchFamily="18" charset="0"/>
              </a:rPr>
              <a:t> Cams </a:t>
            </a:r>
            <a:r>
              <a:rPr lang="en-US" b="1" dirty="0" err="1">
                <a:latin typeface="Constantia" pitchFamily="18" charset="0"/>
              </a:rPr>
              <a:t>terhadap</a:t>
            </a:r>
            <a:r>
              <a:rPr lang="en-US" b="1" dirty="0">
                <a:latin typeface="Constantia" pitchFamily="18" charset="0"/>
              </a:rPr>
              <a:t> </a:t>
            </a:r>
            <a:r>
              <a:rPr lang="en-US" b="1" dirty="0" err="1">
                <a:latin typeface="Constantia" pitchFamily="18" charset="0"/>
              </a:rPr>
              <a:t>tekanan</a:t>
            </a:r>
            <a:r>
              <a:rPr lang="en-US" b="1" dirty="0">
                <a:latin typeface="Constantia" pitchFamily="18" charset="0"/>
              </a:rPr>
              <a:t> </a:t>
            </a:r>
            <a:r>
              <a:rPr lang="en-US" b="1" dirty="0" err="1">
                <a:latin typeface="Constantia" pitchFamily="18" charset="0"/>
              </a:rPr>
              <a:t>tegangan</a:t>
            </a:r>
            <a:r>
              <a:rPr lang="en-US" b="1" dirty="0">
                <a:latin typeface="Constantia" pitchFamily="18" charset="0"/>
              </a:rPr>
              <a:t> </a:t>
            </a:r>
            <a:r>
              <a:rPr lang="en-US" b="1" dirty="0" err="1">
                <a:latin typeface="Constantia" pitchFamily="18" charset="0"/>
              </a:rPr>
              <a:t>tali</a:t>
            </a:r>
            <a:r>
              <a:rPr lang="en-US" b="1" dirty="0">
                <a:latin typeface="Constantia" pitchFamily="18" charset="0"/>
              </a:rPr>
              <a:t>. </a:t>
            </a:r>
            <a:r>
              <a:rPr lang="en-US" b="1" dirty="0" err="1">
                <a:latin typeface="Constantia" pitchFamily="18" charset="0"/>
              </a:rPr>
              <a:t>Ini</a:t>
            </a:r>
            <a:r>
              <a:rPr lang="en-US" b="1" dirty="0">
                <a:latin typeface="Constantia" pitchFamily="18" charset="0"/>
              </a:rPr>
              <a:t> </a:t>
            </a:r>
            <a:r>
              <a:rPr lang="en-US" b="1" dirty="0" err="1">
                <a:latin typeface="Constantia" pitchFamily="18" charset="0"/>
              </a:rPr>
              <a:t>merupakan</a:t>
            </a:r>
            <a:r>
              <a:rPr lang="en-US" b="1" dirty="0">
                <a:latin typeface="Constantia" pitchFamily="18" charset="0"/>
              </a:rPr>
              <a:t> </a:t>
            </a:r>
            <a:r>
              <a:rPr lang="en-US" b="1" dirty="0" err="1">
                <a:latin typeface="Constantia" pitchFamily="18" charset="0"/>
              </a:rPr>
              <a:t>ilustrasi</a:t>
            </a:r>
            <a:r>
              <a:rPr lang="en-US" b="1" dirty="0">
                <a:latin typeface="Constantia" pitchFamily="18" charset="0"/>
              </a:rPr>
              <a:t> </a:t>
            </a:r>
            <a:r>
              <a:rPr lang="en-US" b="1" dirty="0" err="1">
                <a:latin typeface="Constantia" pitchFamily="18" charset="0"/>
              </a:rPr>
              <a:t>awal</a:t>
            </a:r>
            <a:r>
              <a:rPr lang="en-US" b="1" dirty="0">
                <a:latin typeface="Constantia" pitchFamily="18" charset="0"/>
              </a:rPr>
              <a:t> </a:t>
            </a:r>
            <a:r>
              <a:rPr lang="en-US" b="1" dirty="0" err="1">
                <a:latin typeface="Constantia" pitchFamily="18" charset="0"/>
              </a:rPr>
              <a:t>prinsip</a:t>
            </a:r>
            <a:r>
              <a:rPr lang="en-US" b="1" dirty="0">
                <a:latin typeface="Constantia" pitchFamily="18" charset="0"/>
              </a:rPr>
              <a:t> </a:t>
            </a:r>
            <a:r>
              <a:rPr lang="en-US" b="1" dirty="0" err="1">
                <a:latin typeface="Constantia" pitchFamily="18" charset="0"/>
              </a:rPr>
              <a:t>mesin</a:t>
            </a:r>
            <a:r>
              <a:rPr lang="en-US" b="1" dirty="0">
                <a:latin typeface="Constantia" pitchFamily="18" charset="0"/>
              </a:rPr>
              <a:t> </a:t>
            </a:r>
            <a:r>
              <a:rPr lang="en-US" b="1" dirty="0" err="1">
                <a:latin typeface="Constantia" pitchFamily="18" charset="0"/>
              </a:rPr>
              <a:t>bubut</a:t>
            </a:r>
            <a:r>
              <a:rPr lang="en-US" b="1" dirty="0">
                <a:latin typeface="Constantia" pitchFamily="18" charset="0"/>
              </a:rPr>
              <a:t>. </a:t>
            </a:r>
          </a:p>
          <a:p>
            <a:pPr algn="just" eaLnBrk="1" hangingPunct="1"/>
            <a:endParaRPr lang="en-US" b="1" dirty="0">
              <a:latin typeface="Constantia" pitchFamily="18" charset="0"/>
            </a:endParaRPr>
          </a:p>
        </p:txBody>
      </p:sp>
      <p:pic>
        <p:nvPicPr>
          <p:cNvPr id="133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762000"/>
            <a:ext cx="3949700" cy="5105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5346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ipe(down)">
                                      <p:cBhvr>
                                        <p:cTn id="7" dur="500"/>
                                        <p:tgtEl>
                                          <p:spTgt spid="133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3315"/>
                                        </p:tgtEl>
                                        <p:attrNameLst>
                                          <p:attrName>style.visibility</p:attrName>
                                        </p:attrNameLst>
                                      </p:cBhvr>
                                      <p:to>
                                        <p:strVal val="visible"/>
                                      </p:to>
                                    </p:set>
                                    <p:anim calcmode="lin" valueType="num">
                                      <p:cBhvr additive="base">
                                        <p:cTn id="12" dur="500" fill="hold"/>
                                        <p:tgtEl>
                                          <p:spTgt spid="13315"/>
                                        </p:tgtEl>
                                        <p:attrNameLst>
                                          <p:attrName>ppt_x</p:attrName>
                                        </p:attrNameLst>
                                      </p:cBhvr>
                                      <p:tavLst>
                                        <p:tav tm="0">
                                          <p:val>
                                            <p:strVal val="#ppt_x"/>
                                          </p:val>
                                        </p:tav>
                                        <p:tav tm="100000">
                                          <p:val>
                                            <p:strVal val="#ppt_x"/>
                                          </p:val>
                                        </p:tav>
                                      </p:tavLst>
                                    </p:anim>
                                    <p:anim calcmode="lin" valueType="num">
                                      <p:cBhvr additive="base">
                                        <p:cTn id="13"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18483"/>
            <a:ext cx="9144000" cy="838200"/>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6000" cap="all" dirty="0" smtClean="0">
                <a:ln/>
                <a:solidFill>
                  <a:schemeClr val="bg1"/>
                </a:solidFill>
                <a:effectLst>
                  <a:glow rad="101600">
                    <a:srgbClr val="002060">
                      <a:alpha val="60000"/>
                    </a:srgbClr>
                  </a:glow>
                  <a:outerShdw blurRad="19685" dist="12700" dir="5400000" algn="tl" rotWithShape="0">
                    <a:schemeClr val="accent1">
                      <a:satMod val="130000"/>
                      <a:alpha val="60000"/>
                    </a:schemeClr>
                  </a:outerShdw>
                  <a:reflection blurRad="10000" stA="55000" endPos="48000" dist="500" dir="5400000" sy="-100000" algn="bl" rotWithShape="0"/>
                </a:effectLst>
              </a:rPr>
              <a:t>Review….!</a:t>
            </a:r>
            <a:endParaRPr lang="en-US" sz="6000" cap="all" dirty="0">
              <a:ln/>
              <a:solidFill>
                <a:schemeClr val="bg1"/>
              </a:solidFill>
              <a:effectLst>
                <a:glow rad="101600">
                  <a:srgbClr val="002060">
                    <a:alpha val="60000"/>
                  </a:srgbClr>
                </a:glow>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Rectangle 3"/>
          <p:cNvSpPr/>
          <p:nvPr/>
        </p:nvSpPr>
        <p:spPr>
          <a:xfrm>
            <a:off x="156381" y="1943100"/>
            <a:ext cx="8382000" cy="3046988"/>
          </a:xfrm>
          <a:prstGeom prst="rect">
            <a:avLst/>
          </a:prstGeom>
          <a:noFill/>
        </p:spPr>
        <p:txBody>
          <a:bodyPr wrap="square" lIns="91440" tIns="45720" rIns="91440" bIns="45720">
            <a:spAutoFit/>
          </a:bodyPr>
          <a:lstStyle/>
          <a:p>
            <a:pPr marL="742950" indent="-742950">
              <a:buAutoNum type="arabicPeriod"/>
            </a:pPr>
            <a:r>
              <a:rPr lang="en-US" sz="40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Pengertian</a:t>
            </a:r>
            <a:r>
              <a:rPr lang="en-US" sz="40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en-US" sz="40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Pembubutan</a:t>
            </a:r>
            <a:r>
              <a:rPr lang="en-US" sz="40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p>
          <a:p>
            <a:pPr marL="742950" indent="-742950">
              <a:buAutoNum type="arabicPeriod"/>
            </a:pPr>
            <a:r>
              <a:rPr lang="en-US" sz="40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Hasil</a:t>
            </a:r>
            <a:r>
              <a:rPr lang="en-US" sz="40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en-US" sz="40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Produksi</a:t>
            </a:r>
            <a:r>
              <a:rPr lang="en-US" sz="40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en-US" sz="40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Bubut</a:t>
            </a:r>
            <a:r>
              <a:rPr lang="en-US" sz="40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p>
          <a:p>
            <a:pPr marL="742950" indent="-742950">
              <a:buAutoNum type="arabicPeriod"/>
            </a:pPr>
            <a:r>
              <a:rPr lang="en-US" sz="36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Tiga</a:t>
            </a:r>
            <a:r>
              <a:rPr lang="en-US" sz="36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en-US" sz="36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gerakan</a:t>
            </a:r>
            <a:r>
              <a:rPr lang="en-US" sz="36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en-US" sz="36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utama</a:t>
            </a:r>
            <a:r>
              <a:rPr lang="en-US" sz="3600" b="1" dirty="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en-US" sz="36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mesin</a:t>
            </a:r>
            <a:r>
              <a:rPr lang="en-US" sz="36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en-US" sz="36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bubut</a:t>
            </a:r>
            <a:r>
              <a:rPr lang="en-US" sz="36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p>
          <a:p>
            <a:pPr marL="742950" indent="-742950">
              <a:buAutoNum type="arabicPeriod"/>
            </a:pPr>
            <a:r>
              <a:rPr lang="en-US" sz="36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Proses-proses </a:t>
            </a:r>
            <a:r>
              <a:rPr lang="en-US" sz="36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dasar</a:t>
            </a:r>
            <a:r>
              <a:rPr lang="en-US" sz="36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en-US" sz="3600" b="1" dirty="0" err="1"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bubut</a:t>
            </a:r>
            <a:r>
              <a:rPr lang="en-US" sz="36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p>
          <a:p>
            <a:pPr marL="742950" indent="-742950">
              <a:buAutoNum type="arabicPeriod"/>
            </a:pPr>
            <a:endParaRPr lang="en-US" sz="4000" b="1" dirty="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3" name="Smiley Face 2">
            <a:hlinkClick r:id="rId2" action="ppaction://hlinksldjump"/>
          </p:cNvPr>
          <p:cNvSpPr/>
          <p:nvPr/>
        </p:nvSpPr>
        <p:spPr>
          <a:xfrm>
            <a:off x="8510517" y="3199894"/>
            <a:ext cx="533400" cy="533400"/>
          </a:xfrm>
          <a:prstGeom prst="smileyFac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Smiley Face 4">
            <a:hlinkClick r:id="rId3" action="ppaction://hlinksldjump"/>
          </p:cNvPr>
          <p:cNvSpPr/>
          <p:nvPr/>
        </p:nvSpPr>
        <p:spPr>
          <a:xfrm>
            <a:off x="7620000" y="3810000"/>
            <a:ext cx="533400" cy="533400"/>
          </a:xfrm>
          <a:prstGeom prst="smileyFac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6" name="Smiley Face 5">
            <a:hlinkClick r:id="rId4" action="ppaction://hlinksldjump"/>
          </p:cNvPr>
          <p:cNvSpPr/>
          <p:nvPr/>
        </p:nvSpPr>
        <p:spPr>
          <a:xfrm>
            <a:off x="6705600" y="2648928"/>
            <a:ext cx="533400" cy="533400"/>
          </a:xfrm>
          <a:prstGeom prst="smileyFac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 name="Smiley Face 6">
            <a:hlinkClick r:id="rId5" action="ppaction://hlinksldjump"/>
          </p:cNvPr>
          <p:cNvSpPr/>
          <p:nvPr/>
        </p:nvSpPr>
        <p:spPr>
          <a:xfrm>
            <a:off x="7353300" y="2070604"/>
            <a:ext cx="533400" cy="533400"/>
          </a:xfrm>
          <a:prstGeom prst="smileyFac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Sun 7">
            <a:hlinkClick r:id="rId6" action="ppaction://hlinksldjump"/>
          </p:cNvPr>
          <p:cNvSpPr/>
          <p:nvPr/>
        </p:nvSpPr>
        <p:spPr>
          <a:xfrm>
            <a:off x="6705600" y="5715000"/>
            <a:ext cx="1066800" cy="91440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591815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iterate type="wd">
                                    <p:tmPct val="10000"/>
                                  </p:iterate>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additive="base">
                                        <p:cTn id="14" dur="10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5" dur="10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iterate type="wd">
                                    <p:tmPct val="10000"/>
                                  </p:iterate>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additive="base">
                                        <p:cTn id="20" dur="10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21" dur="10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iterate type="wd">
                                    <p:tmPct val="10000"/>
                                  </p:iterate>
                                  <p:childTnLst>
                                    <p:set>
                                      <p:cBhvr>
                                        <p:cTn id="25" dur="1" fill="hold">
                                          <p:stCondLst>
                                            <p:cond delay="0"/>
                                          </p:stCondLst>
                                        </p:cTn>
                                        <p:tgtEl>
                                          <p:spTgt spid="4">
                                            <p:txEl>
                                              <p:pRg st="2" end="2"/>
                                            </p:txEl>
                                          </p:spTgt>
                                        </p:tgtEl>
                                        <p:attrNameLst>
                                          <p:attrName>style.visibility</p:attrName>
                                        </p:attrNameLst>
                                      </p:cBhvr>
                                      <p:to>
                                        <p:strVal val="visible"/>
                                      </p:to>
                                    </p:set>
                                    <p:anim calcmode="lin" valueType="num">
                                      <p:cBhvr additive="base">
                                        <p:cTn id="26" dur="10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7" dur="10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iterate type="wd">
                                    <p:tmPct val="10000"/>
                                  </p:iterate>
                                  <p:childTnLst>
                                    <p:set>
                                      <p:cBhvr>
                                        <p:cTn id="31" dur="1" fill="hold">
                                          <p:stCondLst>
                                            <p:cond delay="0"/>
                                          </p:stCondLst>
                                        </p:cTn>
                                        <p:tgtEl>
                                          <p:spTgt spid="4">
                                            <p:txEl>
                                              <p:pRg st="3" end="3"/>
                                            </p:txEl>
                                          </p:spTgt>
                                        </p:tgtEl>
                                        <p:attrNameLst>
                                          <p:attrName>style.visibility</p:attrName>
                                        </p:attrNameLst>
                                      </p:cBhvr>
                                      <p:to>
                                        <p:strVal val="visible"/>
                                      </p:to>
                                    </p:set>
                                    <p:anim calcmode="lin" valueType="num">
                                      <p:cBhvr additive="base">
                                        <p:cTn id="32" dur="10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33" dur="10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ppt_x"/>
                                          </p:val>
                                        </p:tav>
                                        <p:tav tm="100000">
                                          <p:val>
                                            <p:strVal val="#ppt_x"/>
                                          </p:val>
                                        </p:tav>
                                      </p:tavLst>
                                    </p:anim>
                                    <p:anim calcmode="lin" valueType="num">
                                      <p:cBhvr additive="base">
                                        <p:cTn id="5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bldLvl="5"/>
      <p:bldP spid="3" grpId="0" animBg="1"/>
      <p:bldP spid="5" grpId="0" animBg="1"/>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
          <p:cNvSpPr txBox="1">
            <a:spLocks noChangeArrowheads="1"/>
          </p:cNvSpPr>
          <p:nvPr/>
        </p:nvSpPr>
        <p:spPr bwMode="auto">
          <a:xfrm>
            <a:off x="533400" y="838200"/>
            <a:ext cx="4191000"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sz="1700" b="1" dirty="0" smtClean="0">
                <a:latin typeface="Constantia" pitchFamily="18" charset="0"/>
              </a:rPr>
              <a:t>     </a:t>
            </a:r>
            <a:r>
              <a:rPr lang="en-US" sz="1700" b="1" dirty="0" err="1" smtClean="0">
                <a:latin typeface="Constantia" pitchFamily="18" charset="0"/>
              </a:rPr>
              <a:t>Pada</a:t>
            </a:r>
            <a:r>
              <a:rPr lang="en-US" sz="1700" b="1" dirty="0" smtClean="0">
                <a:latin typeface="Constantia" pitchFamily="18" charset="0"/>
              </a:rPr>
              <a:t> </a:t>
            </a:r>
            <a:r>
              <a:rPr lang="en-US" sz="1700" b="1" dirty="0" err="1">
                <a:latin typeface="Constantia" pitchFamily="18" charset="0"/>
              </a:rPr>
              <a:t>tahun</a:t>
            </a:r>
            <a:r>
              <a:rPr lang="en-US" sz="1700" b="1" dirty="0">
                <a:latin typeface="Constantia" pitchFamily="18" charset="0"/>
              </a:rPr>
              <a:t> 1797, Henry </a:t>
            </a:r>
            <a:r>
              <a:rPr lang="en-US" sz="1700" b="1" dirty="0" err="1">
                <a:latin typeface="Constantia" pitchFamily="18" charset="0"/>
              </a:rPr>
              <a:t>Mauldslay</a:t>
            </a:r>
            <a:r>
              <a:rPr lang="en-US" sz="1700" b="1" dirty="0">
                <a:latin typeface="Constantia" pitchFamily="18" charset="0"/>
              </a:rPr>
              <a:t> (1771-1831) </a:t>
            </a:r>
            <a:r>
              <a:rPr lang="en-US" sz="1700" b="1" dirty="0" err="1">
                <a:latin typeface="Constantia" pitchFamily="18" charset="0"/>
              </a:rPr>
              <a:t>mendesain</a:t>
            </a:r>
            <a:r>
              <a:rPr lang="en-US" sz="1700" b="1" dirty="0">
                <a:latin typeface="Constantia" pitchFamily="18" charset="0"/>
              </a:rPr>
              <a:t> </a:t>
            </a:r>
            <a:r>
              <a:rPr lang="en-US" sz="1700" b="1" dirty="0" err="1">
                <a:latin typeface="Constantia" pitchFamily="18" charset="0"/>
              </a:rPr>
              <a:t>dan</a:t>
            </a:r>
            <a:r>
              <a:rPr lang="en-US" sz="1700" b="1" dirty="0">
                <a:latin typeface="Constantia" pitchFamily="18" charset="0"/>
              </a:rPr>
              <a:t> </a:t>
            </a:r>
            <a:r>
              <a:rPr lang="en-US" sz="1700" b="1" dirty="0" err="1">
                <a:latin typeface="Constantia" pitchFamily="18" charset="0"/>
              </a:rPr>
              <a:t>membuat</a:t>
            </a:r>
            <a:r>
              <a:rPr lang="en-US" sz="1700" b="1" dirty="0">
                <a:latin typeface="Constantia" pitchFamily="18" charset="0"/>
              </a:rPr>
              <a:t> </a:t>
            </a:r>
            <a:r>
              <a:rPr lang="en-US" sz="1700" b="1" dirty="0" err="1">
                <a:latin typeface="Constantia" pitchFamily="18" charset="0"/>
              </a:rPr>
              <a:t>mesin</a:t>
            </a:r>
            <a:r>
              <a:rPr lang="en-US" sz="1700" b="1" dirty="0">
                <a:latin typeface="Constantia" pitchFamily="18" charset="0"/>
              </a:rPr>
              <a:t> </a:t>
            </a:r>
            <a:r>
              <a:rPr lang="en-US" sz="1700" b="1" dirty="0" err="1">
                <a:latin typeface="Constantia" pitchFamily="18" charset="0"/>
              </a:rPr>
              <a:t>bubut</a:t>
            </a:r>
            <a:r>
              <a:rPr lang="en-US" sz="1700" b="1" dirty="0">
                <a:latin typeface="Constantia" pitchFamily="18" charset="0"/>
              </a:rPr>
              <a:t> yang </a:t>
            </a:r>
            <a:r>
              <a:rPr lang="en-US" sz="1700" b="1" dirty="0" err="1">
                <a:latin typeface="Constantia" pitchFamily="18" charset="0"/>
              </a:rPr>
              <a:t>disebut</a:t>
            </a:r>
            <a:r>
              <a:rPr lang="en-US" sz="1700" b="1" dirty="0">
                <a:latin typeface="Constantia" pitchFamily="18" charset="0"/>
              </a:rPr>
              <a:t> </a:t>
            </a:r>
            <a:r>
              <a:rPr lang="en-US" sz="1700" b="1" dirty="0" err="1">
                <a:latin typeface="Constantia" pitchFamily="18" charset="0"/>
              </a:rPr>
              <a:t>sebagai</a:t>
            </a:r>
            <a:r>
              <a:rPr lang="en-US" sz="1700" b="1" dirty="0">
                <a:latin typeface="Constantia" pitchFamily="18" charset="0"/>
              </a:rPr>
              <a:t> </a:t>
            </a:r>
            <a:r>
              <a:rPr lang="en-US" sz="1700" b="1" i="1" dirty="0">
                <a:latin typeface="Constantia" pitchFamily="18" charset="0"/>
              </a:rPr>
              <a:t>screw cutting lathe, </a:t>
            </a:r>
            <a:r>
              <a:rPr lang="en-US" sz="1700" b="1" i="1" dirty="0" err="1">
                <a:latin typeface="Constantia" pitchFamily="18" charset="0"/>
              </a:rPr>
              <a:t>s</a:t>
            </a:r>
            <a:r>
              <a:rPr lang="en-US" sz="1700" b="1" dirty="0" err="1">
                <a:latin typeface="Constantia" pitchFamily="18" charset="0"/>
              </a:rPr>
              <a:t>alah</a:t>
            </a:r>
            <a:r>
              <a:rPr lang="en-US" sz="1700" b="1" dirty="0">
                <a:latin typeface="Constantia" pitchFamily="18" charset="0"/>
              </a:rPr>
              <a:t> </a:t>
            </a:r>
            <a:r>
              <a:rPr lang="en-US" sz="1700" b="1" dirty="0" err="1">
                <a:latin typeface="Constantia" pitchFamily="18" charset="0"/>
              </a:rPr>
              <a:t>satu</a:t>
            </a:r>
            <a:r>
              <a:rPr lang="en-US" sz="1700" b="1" dirty="0">
                <a:latin typeface="Constantia" pitchFamily="18" charset="0"/>
              </a:rPr>
              <a:t> </a:t>
            </a:r>
            <a:r>
              <a:rPr lang="en-US" sz="1700" b="1" dirty="0" err="1">
                <a:latin typeface="Constantia" pitchFamily="18" charset="0"/>
              </a:rPr>
              <a:t>karyanya</a:t>
            </a:r>
            <a:r>
              <a:rPr lang="en-US" sz="1700" b="1" dirty="0">
                <a:latin typeface="Constantia" pitchFamily="18" charset="0"/>
              </a:rPr>
              <a:t> yang </a:t>
            </a:r>
            <a:r>
              <a:rPr lang="en-US" sz="1700" b="1" dirty="0" err="1">
                <a:latin typeface="Constantia" pitchFamily="18" charset="0"/>
              </a:rPr>
              <a:t>berkembang</a:t>
            </a:r>
            <a:r>
              <a:rPr lang="en-US" sz="1700" b="1" dirty="0">
                <a:latin typeface="Constantia" pitchFamily="18" charset="0"/>
              </a:rPr>
              <a:t> di Negara </a:t>
            </a:r>
            <a:r>
              <a:rPr lang="en-US" sz="1700" b="1" dirty="0" err="1">
                <a:latin typeface="Constantia" pitchFamily="18" charset="0"/>
              </a:rPr>
              <a:t>bagian</a:t>
            </a:r>
            <a:r>
              <a:rPr lang="en-US" sz="1700" b="1" dirty="0">
                <a:latin typeface="Constantia" pitchFamily="18" charset="0"/>
              </a:rPr>
              <a:t> New England. </a:t>
            </a:r>
            <a:r>
              <a:rPr lang="en-US" sz="1700" b="1" dirty="0" err="1">
                <a:latin typeface="Constantia" pitchFamily="18" charset="0"/>
              </a:rPr>
              <a:t>Waktu</a:t>
            </a:r>
            <a:r>
              <a:rPr lang="en-US" sz="1700" b="1" dirty="0">
                <a:latin typeface="Constantia" pitchFamily="18" charset="0"/>
              </a:rPr>
              <a:t> </a:t>
            </a:r>
            <a:r>
              <a:rPr lang="en-US" sz="1700" b="1" dirty="0" err="1">
                <a:latin typeface="Constantia" pitchFamily="18" charset="0"/>
              </a:rPr>
              <a:t>itu</a:t>
            </a:r>
            <a:r>
              <a:rPr lang="en-US" sz="1700" b="1" dirty="0">
                <a:latin typeface="Constantia" pitchFamily="18" charset="0"/>
              </a:rPr>
              <a:t>, </a:t>
            </a:r>
            <a:r>
              <a:rPr lang="en-US" sz="1700" b="1" dirty="0" err="1">
                <a:latin typeface="Constantia" pitchFamily="18" charset="0"/>
              </a:rPr>
              <a:t>Amerika</a:t>
            </a:r>
            <a:r>
              <a:rPr lang="en-US" sz="1700" b="1" dirty="0">
                <a:latin typeface="Constantia" pitchFamily="18" charset="0"/>
              </a:rPr>
              <a:t> </a:t>
            </a:r>
            <a:r>
              <a:rPr lang="en-US" sz="1700" b="1" dirty="0" err="1">
                <a:latin typeface="Constantia" pitchFamily="18" charset="0"/>
              </a:rPr>
              <a:t>Serikat</a:t>
            </a:r>
            <a:r>
              <a:rPr lang="en-US" sz="1700" b="1" dirty="0">
                <a:latin typeface="Constantia" pitchFamily="18" charset="0"/>
              </a:rPr>
              <a:t> </a:t>
            </a:r>
            <a:r>
              <a:rPr lang="en-US" sz="1700" b="1" dirty="0" err="1">
                <a:latin typeface="Constantia" pitchFamily="18" charset="0"/>
              </a:rPr>
              <a:t>masih</a:t>
            </a:r>
            <a:r>
              <a:rPr lang="en-US" sz="1700" b="1" dirty="0">
                <a:latin typeface="Constantia" pitchFamily="18" charset="0"/>
              </a:rPr>
              <a:t> </a:t>
            </a:r>
            <a:r>
              <a:rPr lang="en-US" sz="1700" b="1" dirty="0" err="1">
                <a:latin typeface="Constantia" pitchFamily="18" charset="0"/>
              </a:rPr>
              <a:t>mengalami</a:t>
            </a:r>
            <a:r>
              <a:rPr lang="en-US" sz="1700" b="1" dirty="0">
                <a:latin typeface="Constantia" pitchFamily="18" charset="0"/>
              </a:rPr>
              <a:t> </a:t>
            </a:r>
            <a:r>
              <a:rPr lang="en-US" sz="1700" b="1" dirty="0" err="1">
                <a:latin typeface="Constantia" pitchFamily="18" charset="0"/>
              </a:rPr>
              <a:t>hambatan</a:t>
            </a:r>
            <a:r>
              <a:rPr lang="en-US" sz="1700" b="1" dirty="0">
                <a:latin typeface="Constantia" pitchFamily="18" charset="0"/>
              </a:rPr>
              <a:t> yang </a:t>
            </a:r>
            <a:r>
              <a:rPr lang="en-US" sz="1700" b="1" dirty="0" err="1">
                <a:latin typeface="Constantia" pitchFamily="18" charset="0"/>
              </a:rPr>
              <a:t>sangat</a:t>
            </a:r>
            <a:r>
              <a:rPr lang="en-US" sz="1700" b="1" dirty="0">
                <a:latin typeface="Constantia" pitchFamily="18" charset="0"/>
              </a:rPr>
              <a:t> </a:t>
            </a:r>
            <a:r>
              <a:rPr lang="en-US" sz="1700" b="1" dirty="0" err="1">
                <a:latin typeface="Constantia" pitchFamily="18" charset="0"/>
              </a:rPr>
              <a:t>ketat</a:t>
            </a:r>
            <a:r>
              <a:rPr lang="en-US" sz="1700" b="1" dirty="0">
                <a:latin typeface="Constantia" pitchFamily="18" charset="0"/>
              </a:rPr>
              <a:t> </a:t>
            </a:r>
            <a:r>
              <a:rPr lang="en-US" sz="1700" b="1" dirty="0" err="1">
                <a:latin typeface="Constantia" pitchFamily="18" charset="0"/>
              </a:rPr>
              <a:t>dengan</a:t>
            </a:r>
            <a:r>
              <a:rPr lang="en-US" sz="1700" b="1" dirty="0">
                <a:latin typeface="Constantia" pitchFamily="18" charset="0"/>
              </a:rPr>
              <a:t> </a:t>
            </a:r>
            <a:r>
              <a:rPr lang="en-US" sz="1700" b="1" dirty="0" err="1">
                <a:latin typeface="Constantia" pitchFamily="18" charset="0"/>
              </a:rPr>
              <a:t>undang-undang</a:t>
            </a:r>
            <a:r>
              <a:rPr lang="en-US" sz="1700" b="1" dirty="0">
                <a:latin typeface="Constantia" pitchFamily="18" charset="0"/>
              </a:rPr>
              <a:t> </a:t>
            </a:r>
            <a:r>
              <a:rPr lang="en-US" sz="1700" b="1" dirty="0" err="1">
                <a:latin typeface="Constantia" pitchFamily="18" charset="0"/>
              </a:rPr>
              <a:t>negeri</a:t>
            </a:r>
            <a:r>
              <a:rPr lang="en-US" sz="1700" b="1" dirty="0">
                <a:latin typeface="Constantia" pitchFamily="18" charset="0"/>
              </a:rPr>
              <a:t> </a:t>
            </a:r>
            <a:r>
              <a:rPr lang="en-US" sz="1700" b="1" dirty="0" err="1">
                <a:latin typeface="Constantia" pitchFamily="18" charset="0"/>
              </a:rPr>
              <a:t>Inggris</a:t>
            </a:r>
            <a:r>
              <a:rPr lang="en-US" sz="1700" b="1" dirty="0">
                <a:latin typeface="Constantia" pitchFamily="18" charset="0"/>
              </a:rPr>
              <a:t> yang </a:t>
            </a:r>
            <a:r>
              <a:rPr lang="en-US" sz="1700" b="1" dirty="0" err="1">
                <a:latin typeface="Constantia" pitchFamily="18" charset="0"/>
              </a:rPr>
              <a:t>melarang</a:t>
            </a:r>
            <a:r>
              <a:rPr lang="en-US" sz="1700" b="1" dirty="0">
                <a:latin typeface="Constantia" pitchFamily="18" charset="0"/>
              </a:rPr>
              <a:t> </a:t>
            </a:r>
            <a:r>
              <a:rPr lang="en-US" sz="1700" b="1" dirty="0" err="1">
                <a:latin typeface="Constantia" pitchFamily="18" charset="0"/>
              </a:rPr>
              <a:t>ekspor</a:t>
            </a:r>
            <a:r>
              <a:rPr lang="en-US" sz="1700" b="1" dirty="0">
                <a:latin typeface="Constantia" pitchFamily="18" charset="0"/>
              </a:rPr>
              <a:t> </a:t>
            </a:r>
            <a:r>
              <a:rPr lang="en-US" sz="1700" b="1" dirty="0" err="1">
                <a:latin typeface="Constantia" pitchFamily="18" charset="0"/>
              </a:rPr>
              <a:t>mesin-mesin</a:t>
            </a:r>
            <a:r>
              <a:rPr lang="en-US" sz="1700" b="1" dirty="0">
                <a:latin typeface="Constantia" pitchFamily="18" charset="0"/>
              </a:rPr>
              <a:t> </a:t>
            </a:r>
            <a:r>
              <a:rPr lang="en-US" sz="1700" b="1" dirty="0" err="1">
                <a:latin typeface="Constantia" pitchFamily="18" charset="0"/>
              </a:rPr>
              <a:t>ke</a:t>
            </a:r>
            <a:r>
              <a:rPr lang="en-US" sz="1700" b="1" dirty="0">
                <a:latin typeface="Constantia" pitchFamily="18" charset="0"/>
              </a:rPr>
              <a:t> </a:t>
            </a:r>
            <a:r>
              <a:rPr lang="en-US" sz="1700" b="1" dirty="0" err="1">
                <a:latin typeface="Constantia" pitchFamily="18" charset="0"/>
              </a:rPr>
              <a:t>luar</a:t>
            </a:r>
            <a:r>
              <a:rPr lang="en-US" sz="1700" b="1" dirty="0">
                <a:latin typeface="Constantia" pitchFamily="18" charset="0"/>
              </a:rPr>
              <a:t> </a:t>
            </a:r>
            <a:r>
              <a:rPr lang="en-US" sz="1700" b="1" dirty="0" err="1">
                <a:latin typeface="Constantia" pitchFamily="18" charset="0"/>
              </a:rPr>
              <a:t>negeri</a:t>
            </a:r>
            <a:r>
              <a:rPr lang="en-US" sz="1700" b="1" dirty="0">
                <a:latin typeface="Constantia" pitchFamily="18" charset="0"/>
              </a:rPr>
              <a:t>. </a:t>
            </a:r>
            <a:r>
              <a:rPr lang="en-US" sz="1700" b="1" dirty="0" err="1">
                <a:latin typeface="Constantia" pitchFamily="18" charset="0"/>
              </a:rPr>
              <a:t>Sementara</a:t>
            </a:r>
            <a:r>
              <a:rPr lang="en-US" sz="1700" b="1" dirty="0">
                <a:latin typeface="Constantia" pitchFamily="18" charset="0"/>
              </a:rPr>
              <a:t> </a:t>
            </a:r>
            <a:r>
              <a:rPr lang="en-US" sz="1700" b="1" dirty="0" err="1">
                <a:latin typeface="Constantia" pitchFamily="18" charset="0"/>
              </a:rPr>
              <a:t>undang-undang</a:t>
            </a:r>
            <a:r>
              <a:rPr lang="en-US" sz="1700" b="1" dirty="0">
                <a:latin typeface="Constantia" pitchFamily="18" charset="0"/>
              </a:rPr>
              <a:t> </a:t>
            </a:r>
            <a:r>
              <a:rPr lang="en-US" sz="1700" b="1" dirty="0" err="1">
                <a:latin typeface="Constantia" pitchFamily="18" charset="0"/>
              </a:rPr>
              <a:t>ini</a:t>
            </a:r>
            <a:r>
              <a:rPr lang="en-US" sz="1700" b="1" dirty="0">
                <a:latin typeface="Constantia" pitchFamily="18" charset="0"/>
              </a:rPr>
              <a:t> </a:t>
            </a:r>
            <a:r>
              <a:rPr lang="en-US" sz="1700" b="1" dirty="0" err="1">
                <a:latin typeface="Constantia" pitchFamily="18" charset="0"/>
              </a:rPr>
              <a:t>merupakan</a:t>
            </a:r>
            <a:r>
              <a:rPr lang="en-US" sz="1700" b="1" dirty="0">
                <a:latin typeface="Constantia" pitchFamily="18" charset="0"/>
              </a:rPr>
              <a:t> </a:t>
            </a:r>
            <a:r>
              <a:rPr lang="en-US" sz="1700" b="1" dirty="0" err="1">
                <a:latin typeface="Constantia" pitchFamily="18" charset="0"/>
              </a:rPr>
              <a:t>penghambat</a:t>
            </a:r>
            <a:r>
              <a:rPr lang="en-US" sz="1700" b="1" dirty="0">
                <a:latin typeface="Constantia" pitchFamily="18" charset="0"/>
              </a:rPr>
              <a:t> </a:t>
            </a:r>
            <a:r>
              <a:rPr lang="en-US" sz="1700" b="1" dirty="0" err="1">
                <a:latin typeface="Constantia" pitchFamily="18" charset="0"/>
              </a:rPr>
              <a:t>untuk</a:t>
            </a:r>
            <a:r>
              <a:rPr lang="en-US" sz="1700" b="1" dirty="0">
                <a:latin typeface="Constantia" pitchFamily="18" charset="0"/>
              </a:rPr>
              <a:t> </a:t>
            </a:r>
            <a:r>
              <a:rPr lang="en-US" sz="1700" b="1" dirty="0" err="1">
                <a:latin typeface="Constantia" pitchFamily="18" charset="0"/>
              </a:rPr>
              <a:t>sementara</a:t>
            </a:r>
            <a:r>
              <a:rPr lang="en-US" sz="1700" b="1" dirty="0">
                <a:latin typeface="Constantia" pitchFamily="18" charset="0"/>
              </a:rPr>
              <a:t> </a:t>
            </a:r>
            <a:r>
              <a:rPr lang="en-US" sz="1700" b="1" dirty="0" err="1">
                <a:latin typeface="Constantia" pitchFamily="18" charset="0"/>
              </a:rPr>
              <a:t>waktu</a:t>
            </a:r>
            <a:r>
              <a:rPr lang="en-US" sz="1700" b="1" dirty="0">
                <a:latin typeface="Constantia" pitchFamily="18" charset="0"/>
              </a:rPr>
              <a:t> </a:t>
            </a:r>
            <a:r>
              <a:rPr lang="en-US" sz="1700" b="1" dirty="0" err="1">
                <a:latin typeface="Constantia" pitchFamily="18" charset="0"/>
              </a:rPr>
              <a:t>tapi</a:t>
            </a:r>
            <a:r>
              <a:rPr lang="en-US" sz="1700" b="1" dirty="0">
                <a:latin typeface="Constantia" pitchFamily="18" charset="0"/>
              </a:rPr>
              <a:t> </a:t>
            </a:r>
            <a:r>
              <a:rPr lang="en-US" sz="1700" b="1" dirty="0" err="1">
                <a:latin typeface="Constantia" pitchFamily="18" charset="0"/>
              </a:rPr>
              <a:t>tidak</a:t>
            </a:r>
            <a:r>
              <a:rPr lang="en-US" sz="1700" b="1" dirty="0">
                <a:latin typeface="Constantia" pitchFamily="18" charset="0"/>
              </a:rPr>
              <a:t> </a:t>
            </a:r>
            <a:r>
              <a:rPr lang="en-US" sz="1700" b="1" dirty="0" err="1">
                <a:latin typeface="Constantia" pitchFamily="18" charset="0"/>
              </a:rPr>
              <a:t>memakan</a:t>
            </a:r>
            <a:r>
              <a:rPr lang="en-US" sz="1700" b="1" dirty="0">
                <a:latin typeface="Constantia" pitchFamily="18" charset="0"/>
              </a:rPr>
              <a:t> </a:t>
            </a:r>
            <a:r>
              <a:rPr lang="en-US" sz="1700" b="1" dirty="0" err="1">
                <a:latin typeface="Constantia" pitchFamily="18" charset="0"/>
              </a:rPr>
              <a:t>waktu</a:t>
            </a:r>
            <a:r>
              <a:rPr lang="en-US" sz="1700" b="1" dirty="0">
                <a:latin typeface="Constantia" pitchFamily="18" charset="0"/>
              </a:rPr>
              <a:t> </a:t>
            </a:r>
            <a:r>
              <a:rPr lang="en-US" sz="1700" b="1" dirty="0" err="1">
                <a:latin typeface="Constantia" pitchFamily="18" charset="0"/>
              </a:rPr>
              <a:t>terlalu</a:t>
            </a:r>
            <a:r>
              <a:rPr lang="en-US" sz="1700" b="1" dirty="0">
                <a:latin typeface="Constantia" pitchFamily="18" charset="0"/>
              </a:rPr>
              <a:t> lama </a:t>
            </a:r>
            <a:r>
              <a:rPr lang="en-US" sz="1700" b="1" dirty="0" err="1">
                <a:latin typeface="Constantia" pitchFamily="18" charset="0"/>
              </a:rPr>
              <a:t>bagi</a:t>
            </a:r>
            <a:r>
              <a:rPr lang="en-US" sz="1700" b="1" dirty="0">
                <a:latin typeface="Constantia" pitchFamily="18" charset="0"/>
              </a:rPr>
              <a:t> </a:t>
            </a:r>
            <a:r>
              <a:rPr lang="en-US" sz="1700" b="1" dirty="0" err="1">
                <a:latin typeface="Constantia" pitchFamily="18" charset="0"/>
              </a:rPr>
              <a:t>bangsa</a:t>
            </a:r>
            <a:r>
              <a:rPr lang="en-US" sz="1700" b="1" dirty="0">
                <a:latin typeface="Constantia" pitchFamily="18" charset="0"/>
              </a:rPr>
              <a:t> </a:t>
            </a:r>
            <a:r>
              <a:rPr lang="en-US" sz="1700" b="1" dirty="0" err="1">
                <a:latin typeface="Constantia" pitchFamily="18" charset="0"/>
              </a:rPr>
              <a:t>Amerika</a:t>
            </a:r>
            <a:r>
              <a:rPr lang="en-US" sz="1700" b="1" dirty="0">
                <a:latin typeface="Constantia" pitchFamily="18" charset="0"/>
              </a:rPr>
              <a:t> yang </a:t>
            </a:r>
            <a:r>
              <a:rPr lang="en-US" sz="1700" b="1" dirty="0" err="1">
                <a:latin typeface="Constantia" pitchFamily="18" charset="0"/>
              </a:rPr>
              <a:t>bersifat</a:t>
            </a:r>
            <a:r>
              <a:rPr lang="en-US" sz="1700" b="1" dirty="0">
                <a:latin typeface="Constantia" pitchFamily="18" charset="0"/>
              </a:rPr>
              <a:t> </a:t>
            </a:r>
            <a:r>
              <a:rPr lang="en-US" sz="1700" b="1" dirty="0" err="1">
                <a:latin typeface="Constantia" pitchFamily="18" charset="0"/>
              </a:rPr>
              <a:t>revolusioner</a:t>
            </a:r>
            <a:r>
              <a:rPr lang="en-US" sz="1700" b="1" dirty="0">
                <a:latin typeface="Constantia" pitchFamily="18" charset="0"/>
              </a:rPr>
              <a:t> </a:t>
            </a:r>
            <a:r>
              <a:rPr lang="en-US" sz="1700" b="1" dirty="0" err="1">
                <a:latin typeface="Constantia" pitchFamily="18" charset="0"/>
              </a:rPr>
              <a:t>untuk</a:t>
            </a:r>
            <a:r>
              <a:rPr lang="en-US" sz="1700" b="1" dirty="0">
                <a:latin typeface="Constantia" pitchFamily="18" charset="0"/>
              </a:rPr>
              <a:t> </a:t>
            </a:r>
            <a:r>
              <a:rPr lang="en-US" sz="1700" b="1" dirty="0" err="1">
                <a:latin typeface="Constantia" pitchFamily="18" charset="0"/>
              </a:rPr>
              <a:t>memberikan</a:t>
            </a:r>
            <a:r>
              <a:rPr lang="en-US" sz="1700" b="1" dirty="0">
                <a:latin typeface="Constantia" pitchFamily="18" charset="0"/>
              </a:rPr>
              <a:t> modal </a:t>
            </a:r>
            <a:r>
              <a:rPr lang="en-US" sz="1700" b="1" dirty="0" err="1">
                <a:latin typeface="Constantia" pitchFamily="18" charset="0"/>
              </a:rPr>
              <a:t>pada</a:t>
            </a:r>
            <a:r>
              <a:rPr lang="en-US" sz="1700" b="1" dirty="0">
                <a:latin typeface="Constantia" pitchFamily="18" charset="0"/>
              </a:rPr>
              <a:t> </a:t>
            </a:r>
            <a:r>
              <a:rPr lang="en-US" sz="1700" b="1" dirty="0" err="1">
                <a:latin typeface="Constantia" pitchFamily="18" charset="0"/>
              </a:rPr>
              <a:t>perkembangan</a:t>
            </a:r>
            <a:r>
              <a:rPr lang="en-US" sz="1700" b="1" dirty="0">
                <a:latin typeface="Constantia" pitchFamily="18" charset="0"/>
              </a:rPr>
              <a:t> </a:t>
            </a:r>
            <a:r>
              <a:rPr lang="en-US" sz="1700" b="1" dirty="0" err="1">
                <a:latin typeface="Constantia" pitchFamily="18" charset="0"/>
              </a:rPr>
              <a:t>mesin</a:t>
            </a:r>
            <a:r>
              <a:rPr lang="en-US" sz="1700" b="1" dirty="0">
                <a:latin typeface="Constantia" pitchFamily="18" charset="0"/>
              </a:rPr>
              <a:t> </a:t>
            </a:r>
            <a:r>
              <a:rPr lang="en-US" sz="1700" b="1" dirty="0" err="1">
                <a:latin typeface="Constantia" pitchFamily="18" charset="0"/>
              </a:rPr>
              <a:t>bubut</a:t>
            </a:r>
            <a:r>
              <a:rPr lang="en-US" sz="1700" b="1" dirty="0">
                <a:latin typeface="Constantia" pitchFamily="18" charset="0"/>
              </a:rPr>
              <a:t> </a:t>
            </a:r>
            <a:r>
              <a:rPr lang="en-US" sz="1700" b="1" dirty="0" err="1">
                <a:latin typeface="Constantia" pitchFamily="18" charset="0"/>
              </a:rPr>
              <a:t>Maudslay</a:t>
            </a:r>
            <a:r>
              <a:rPr lang="en-US" sz="1700" b="1" dirty="0">
                <a:latin typeface="Constantia" pitchFamily="18" charset="0"/>
              </a:rPr>
              <a:t>. Dan </a:t>
            </a:r>
            <a:r>
              <a:rPr lang="en-US" sz="1700" b="1" dirty="0" err="1">
                <a:latin typeface="Constantia" pitchFamily="18" charset="0"/>
              </a:rPr>
              <a:t>dibuatlah</a:t>
            </a:r>
            <a:r>
              <a:rPr lang="en-US" sz="1700" b="1" dirty="0">
                <a:latin typeface="Constantia" pitchFamily="18" charset="0"/>
              </a:rPr>
              <a:t> </a:t>
            </a:r>
            <a:r>
              <a:rPr lang="en-US" sz="1700" b="1" dirty="0" err="1">
                <a:latin typeface="Constantia" pitchFamily="18" charset="0"/>
              </a:rPr>
              <a:t>mesin-mesin</a:t>
            </a:r>
            <a:r>
              <a:rPr lang="en-US" sz="1700" b="1" dirty="0">
                <a:latin typeface="Constantia" pitchFamily="18" charset="0"/>
              </a:rPr>
              <a:t> </a:t>
            </a:r>
            <a:r>
              <a:rPr lang="en-US" sz="1700" b="1" dirty="0" err="1">
                <a:latin typeface="Constantia" pitchFamily="18" charset="0"/>
              </a:rPr>
              <a:t>bubut</a:t>
            </a:r>
            <a:r>
              <a:rPr lang="en-US" sz="1700" b="1" dirty="0">
                <a:latin typeface="Constantia" pitchFamily="18" charset="0"/>
              </a:rPr>
              <a:t> yang </a:t>
            </a:r>
            <a:r>
              <a:rPr lang="en-US" sz="1700" b="1" dirty="0" err="1">
                <a:latin typeface="Constantia" pitchFamily="18" charset="0"/>
              </a:rPr>
              <a:t>serupa</a:t>
            </a:r>
            <a:r>
              <a:rPr lang="en-US" sz="1700" b="1" dirty="0">
                <a:latin typeface="Constantia" pitchFamily="18" charset="0"/>
              </a:rPr>
              <a:t> </a:t>
            </a:r>
            <a:r>
              <a:rPr lang="en-US" sz="1700" b="1" dirty="0" err="1">
                <a:latin typeface="Constantia" pitchFamily="18" charset="0"/>
              </a:rPr>
              <a:t>dengan</a:t>
            </a:r>
            <a:r>
              <a:rPr lang="en-US" sz="1700" b="1" dirty="0">
                <a:latin typeface="Constantia" pitchFamily="18" charset="0"/>
              </a:rPr>
              <a:t> bed-bed </a:t>
            </a:r>
            <a:r>
              <a:rPr lang="en-US" sz="1700" b="1" dirty="0" err="1">
                <a:latin typeface="Constantia" pitchFamily="18" charset="0"/>
              </a:rPr>
              <a:t>mesin</a:t>
            </a:r>
            <a:r>
              <a:rPr lang="en-US" sz="1700" b="1" dirty="0">
                <a:latin typeface="Constantia" pitchFamily="18" charset="0"/>
              </a:rPr>
              <a:t> </a:t>
            </a:r>
            <a:r>
              <a:rPr lang="en-US" sz="1700" b="1" dirty="0" err="1">
                <a:latin typeface="Constantia" pitchFamily="18" charset="0"/>
              </a:rPr>
              <a:t>dari</a:t>
            </a:r>
            <a:r>
              <a:rPr lang="en-US" sz="1700" b="1" dirty="0">
                <a:latin typeface="Constantia" pitchFamily="18" charset="0"/>
              </a:rPr>
              <a:t> </a:t>
            </a:r>
            <a:r>
              <a:rPr lang="en-US" sz="1700" b="1" dirty="0" err="1">
                <a:latin typeface="Constantia" pitchFamily="18" charset="0"/>
              </a:rPr>
              <a:t>kayu</a:t>
            </a:r>
            <a:r>
              <a:rPr lang="en-US" sz="1700" b="1" dirty="0">
                <a:latin typeface="Constantia" pitchFamily="18" charset="0"/>
              </a:rPr>
              <a:t> </a:t>
            </a:r>
            <a:r>
              <a:rPr lang="en-US" sz="1700" b="1" dirty="0" err="1">
                <a:latin typeface="Constantia" pitchFamily="18" charset="0"/>
              </a:rPr>
              <a:t>dan</a:t>
            </a:r>
            <a:r>
              <a:rPr lang="en-US" sz="1700" b="1" dirty="0">
                <a:latin typeface="Constantia" pitchFamily="18" charset="0"/>
              </a:rPr>
              <a:t> </a:t>
            </a:r>
            <a:r>
              <a:rPr lang="en-US" sz="1700" b="1" dirty="0" err="1">
                <a:latin typeface="Constantia" pitchFamily="18" charset="0"/>
              </a:rPr>
              <a:t>alurnya</a:t>
            </a:r>
            <a:r>
              <a:rPr lang="en-US" sz="1700" b="1" dirty="0">
                <a:latin typeface="Constantia" pitchFamily="18" charset="0"/>
              </a:rPr>
              <a:t> </a:t>
            </a:r>
            <a:r>
              <a:rPr lang="en-US" sz="1700" b="1" dirty="0" err="1">
                <a:latin typeface="Constantia" pitchFamily="18" charset="0"/>
              </a:rPr>
              <a:t>terbuat</a:t>
            </a:r>
            <a:r>
              <a:rPr lang="en-US" sz="1700" b="1" dirty="0">
                <a:latin typeface="Constantia" pitchFamily="18" charset="0"/>
              </a:rPr>
              <a:t> </a:t>
            </a:r>
            <a:r>
              <a:rPr lang="en-US" sz="1700" b="1" dirty="0" err="1">
                <a:latin typeface="Constantia" pitchFamily="18" charset="0"/>
              </a:rPr>
              <a:t>dari</a:t>
            </a:r>
            <a:r>
              <a:rPr lang="en-US" sz="1700" b="1" dirty="0">
                <a:latin typeface="Constantia" pitchFamily="18" charset="0"/>
              </a:rPr>
              <a:t> </a:t>
            </a:r>
            <a:r>
              <a:rPr lang="en-US" sz="1700" b="1" dirty="0" err="1">
                <a:latin typeface="Constantia" pitchFamily="18" charset="0"/>
              </a:rPr>
              <a:t>besi</a:t>
            </a:r>
            <a:r>
              <a:rPr lang="en-US" sz="1700" b="1" dirty="0">
                <a:latin typeface="Constantia" pitchFamily="18" charset="0"/>
              </a:rPr>
              <a:t>. </a:t>
            </a:r>
          </a:p>
        </p:txBody>
      </p:sp>
      <p:pic>
        <p:nvPicPr>
          <p:cNvPr id="14339" name="Picture 2" descr="Science__Society_103074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066800"/>
            <a:ext cx="3476625"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9225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down)">
                                      <p:cBhvr>
                                        <p:cTn id="7" dur="500"/>
                                        <p:tgtEl>
                                          <p:spTgt spid="143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4339"/>
                                        </p:tgtEl>
                                        <p:attrNameLst>
                                          <p:attrName>style.visibility</p:attrName>
                                        </p:attrNameLst>
                                      </p:cBhvr>
                                      <p:to>
                                        <p:strVal val="visible"/>
                                      </p:to>
                                    </p:set>
                                    <p:anim calcmode="lin" valueType="num">
                                      <p:cBhvr additive="base">
                                        <p:cTn id="12" dur="500" fill="hold"/>
                                        <p:tgtEl>
                                          <p:spTgt spid="14339"/>
                                        </p:tgtEl>
                                        <p:attrNameLst>
                                          <p:attrName>ppt_x</p:attrName>
                                        </p:attrNameLst>
                                      </p:cBhvr>
                                      <p:tavLst>
                                        <p:tav tm="0">
                                          <p:val>
                                            <p:strVal val="#ppt_x"/>
                                          </p:val>
                                        </p:tav>
                                        <p:tav tm="100000">
                                          <p:val>
                                            <p:strVal val="#ppt_x"/>
                                          </p:val>
                                        </p:tav>
                                      </p:tavLst>
                                    </p:anim>
                                    <p:anim calcmode="lin" valueType="num">
                                      <p:cBhvr additive="base">
                                        <p:cTn id="13"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609600"/>
            <a:ext cx="8229600" cy="5632311"/>
          </a:xfrm>
          <a:prstGeom prst="rect">
            <a:avLst/>
          </a:prstGeom>
          <a:noFill/>
        </p:spPr>
        <p:txBody>
          <a:bodyPr wrap="square">
            <a:spAutoFit/>
          </a:bodyPr>
          <a:lstStyle/>
          <a:p>
            <a:pPr algn="just">
              <a:defRPr/>
            </a:pPr>
            <a:r>
              <a:rPr lang="en-US" b="1" dirty="0">
                <a:latin typeface="+mn-lt"/>
              </a:rPr>
              <a:t>	</a:t>
            </a:r>
            <a:r>
              <a:rPr lang="en-US" b="1" dirty="0" err="1">
                <a:latin typeface="+mn-lt"/>
              </a:rPr>
              <a:t>Tahun</a:t>
            </a:r>
            <a:r>
              <a:rPr lang="en-US" b="1" dirty="0">
                <a:latin typeface="+mn-lt"/>
              </a:rPr>
              <a:t> 1863 </a:t>
            </a:r>
            <a:r>
              <a:rPr lang="en-US" b="1" dirty="0" err="1">
                <a:latin typeface="+mn-lt"/>
              </a:rPr>
              <a:t>seorang</a:t>
            </a:r>
            <a:r>
              <a:rPr lang="en-US" b="1" dirty="0">
                <a:latin typeface="+mn-lt"/>
              </a:rPr>
              <a:t> </a:t>
            </a:r>
            <a:r>
              <a:rPr lang="en-US" b="1" dirty="0" err="1">
                <a:latin typeface="+mn-lt"/>
              </a:rPr>
              <a:t>mekanik</a:t>
            </a:r>
            <a:r>
              <a:rPr lang="en-US" b="1" dirty="0">
                <a:latin typeface="+mn-lt"/>
              </a:rPr>
              <a:t> Putnam </a:t>
            </a:r>
            <a:r>
              <a:rPr lang="en-US" b="1" dirty="0" err="1">
                <a:latin typeface="+mn-lt"/>
              </a:rPr>
              <a:t>membuat</a:t>
            </a:r>
            <a:r>
              <a:rPr lang="en-US" b="1" dirty="0">
                <a:latin typeface="+mn-lt"/>
              </a:rPr>
              <a:t> </a:t>
            </a:r>
            <a:r>
              <a:rPr lang="en-US" b="1" dirty="0" err="1">
                <a:latin typeface="+mn-lt"/>
              </a:rPr>
              <a:t>mesin</a:t>
            </a:r>
            <a:r>
              <a:rPr lang="en-US" b="1" dirty="0">
                <a:latin typeface="+mn-lt"/>
              </a:rPr>
              <a:t> </a:t>
            </a:r>
            <a:r>
              <a:rPr lang="en-US" b="1" dirty="0" err="1">
                <a:latin typeface="+mn-lt"/>
              </a:rPr>
              <a:t>bubut</a:t>
            </a:r>
            <a:r>
              <a:rPr lang="en-US" b="1" dirty="0">
                <a:latin typeface="+mn-lt"/>
              </a:rPr>
              <a:t> </a:t>
            </a:r>
            <a:r>
              <a:rPr lang="en-US" b="1" i="1" dirty="0">
                <a:latin typeface="+mn-lt"/>
              </a:rPr>
              <a:t>screw cutting lathe</a:t>
            </a:r>
            <a:r>
              <a:rPr lang="en-US" b="1" dirty="0">
                <a:latin typeface="+mn-lt"/>
              </a:rPr>
              <a:t> </a:t>
            </a:r>
            <a:r>
              <a:rPr lang="en-US" b="1" dirty="0" err="1">
                <a:latin typeface="+mn-lt"/>
              </a:rPr>
              <a:t>di</a:t>
            </a:r>
            <a:r>
              <a:rPr lang="en-US" b="1" dirty="0">
                <a:latin typeface="+mn-lt"/>
              </a:rPr>
              <a:t> Fitchburg, Massachusetts. </a:t>
            </a:r>
            <a:r>
              <a:rPr lang="en-US" b="1" dirty="0" err="1">
                <a:latin typeface="+mn-lt"/>
              </a:rPr>
              <a:t>Mesin-mesin</a:t>
            </a:r>
            <a:r>
              <a:rPr lang="en-US" b="1" dirty="0">
                <a:latin typeface="+mn-lt"/>
              </a:rPr>
              <a:t> </a:t>
            </a:r>
            <a:r>
              <a:rPr lang="en-US" b="1" dirty="0" err="1">
                <a:latin typeface="+mn-lt"/>
              </a:rPr>
              <a:t>bubut</a:t>
            </a:r>
            <a:r>
              <a:rPr lang="en-US" b="1" dirty="0">
                <a:latin typeface="+mn-lt"/>
              </a:rPr>
              <a:t> yang </a:t>
            </a:r>
            <a:r>
              <a:rPr lang="en-US" b="1" dirty="0" err="1">
                <a:latin typeface="+mn-lt"/>
              </a:rPr>
              <a:t>memakai</a:t>
            </a:r>
            <a:r>
              <a:rPr lang="en-US" b="1" dirty="0">
                <a:latin typeface="+mn-lt"/>
              </a:rPr>
              <a:t> bed-bed </a:t>
            </a:r>
            <a:r>
              <a:rPr lang="en-US" b="1" dirty="0" err="1">
                <a:latin typeface="+mn-lt"/>
              </a:rPr>
              <a:t>besi</a:t>
            </a:r>
            <a:r>
              <a:rPr lang="en-US" b="1" dirty="0">
                <a:latin typeface="+mn-lt"/>
              </a:rPr>
              <a:t> </a:t>
            </a:r>
            <a:r>
              <a:rPr lang="en-US" b="1" dirty="0" err="1">
                <a:latin typeface="+mn-lt"/>
              </a:rPr>
              <a:t>dibuat</a:t>
            </a:r>
            <a:r>
              <a:rPr lang="en-US" b="1" dirty="0">
                <a:latin typeface="+mn-lt"/>
              </a:rPr>
              <a:t> </a:t>
            </a:r>
            <a:r>
              <a:rPr lang="en-US" b="1" dirty="0" err="1">
                <a:latin typeface="+mn-lt"/>
              </a:rPr>
              <a:t>pada</a:t>
            </a:r>
            <a:r>
              <a:rPr lang="en-US" b="1" dirty="0">
                <a:latin typeface="+mn-lt"/>
              </a:rPr>
              <a:t> </a:t>
            </a:r>
            <a:r>
              <a:rPr lang="en-US" b="1" dirty="0" err="1">
                <a:latin typeface="+mn-lt"/>
              </a:rPr>
              <a:t>permulaan</a:t>
            </a:r>
            <a:r>
              <a:rPr lang="en-US" b="1" dirty="0">
                <a:latin typeface="+mn-lt"/>
              </a:rPr>
              <a:t> </a:t>
            </a:r>
            <a:r>
              <a:rPr lang="en-US" b="1" dirty="0" err="1">
                <a:latin typeface="+mn-lt"/>
              </a:rPr>
              <a:t>tahun</a:t>
            </a:r>
            <a:r>
              <a:rPr lang="en-US" b="1" dirty="0">
                <a:latin typeface="+mn-lt"/>
              </a:rPr>
              <a:t> 1850 </a:t>
            </a:r>
            <a:r>
              <a:rPr lang="en-US" b="1" dirty="0" err="1">
                <a:latin typeface="+mn-lt"/>
              </a:rPr>
              <a:t>di</a:t>
            </a:r>
            <a:r>
              <a:rPr lang="en-US" b="1" dirty="0">
                <a:latin typeface="+mn-lt"/>
              </a:rPr>
              <a:t> New Heaven, Connecticut.</a:t>
            </a:r>
          </a:p>
          <a:p>
            <a:pPr algn="just">
              <a:defRPr/>
            </a:pPr>
            <a:endParaRPr lang="en-US" b="1" dirty="0">
              <a:latin typeface="+mn-lt"/>
            </a:endParaRPr>
          </a:p>
          <a:p>
            <a:pPr algn="just">
              <a:defRPr/>
            </a:pPr>
            <a:r>
              <a:rPr lang="en-US" b="1" dirty="0">
                <a:latin typeface="+mn-lt"/>
              </a:rPr>
              <a:t>	</a:t>
            </a:r>
            <a:r>
              <a:rPr lang="en-US" b="1" dirty="0" err="1">
                <a:latin typeface="+mn-lt"/>
              </a:rPr>
              <a:t>Tahun</a:t>
            </a:r>
            <a:r>
              <a:rPr lang="en-US" b="1" dirty="0">
                <a:latin typeface="+mn-lt"/>
              </a:rPr>
              <a:t> 1853 yang </a:t>
            </a:r>
            <a:r>
              <a:rPr lang="en-US" b="1" dirty="0" err="1">
                <a:latin typeface="+mn-lt"/>
              </a:rPr>
              <a:t>memiliki</a:t>
            </a:r>
            <a:r>
              <a:rPr lang="en-US" b="1" dirty="0">
                <a:latin typeface="+mn-lt"/>
              </a:rPr>
              <a:t> bed </a:t>
            </a:r>
            <a:r>
              <a:rPr lang="en-US" b="1" dirty="0" err="1">
                <a:latin typeface="+mn-lt"/>
              </a:rPr>
              <a:t>keseluruhan</a:t>
            </a:r>
            <a:r>
              <a:rPr lang="en-US" b="1" dirty="0">
                <a:latin typeface="+mn-lt"/>
              </a:rPr>
              <a:t> </a:t>
            </a:r>
            <a:r>
              <a:rPr lang="en-US" b="1" dirty="0" err="1">
                <a:latin typeface="+mn-lt"/>
              </a:rPr>
              <a:t>dari</a:t>
            </a:r>
            <a:r>
              <a:rPr lang="en-US" b="1" dirty="0">
                <a:latin typeface="+mn-lt"/>
              </a:rPr>
              <a:t> </a:t>
            </a:r>
            <a:r>
              <a:rPr lang="en-US" b="1" dirty="0" err="1">
                <a:latin typeface="+mn-lt"/>
              </a:rPr>
              <a:t>besi</a:t>
            </a:r>
            <a:r>
              <a:rPr lang="en-US" b="1" dirty="0">
                <a:latin typeface="+mn-lt"/>
              </a:rPr>
              <a:t> </a:t>
            </a:r>
            <a:r>
              <a:rPr lang="en-US" b="1" dirty="0" err="1">
                <a:latin typeface="+mn-lt"/>
              </a:rPr>
              <a:t>dan</a:t>
            </a:r>
            <a:r>
              <a:rPr lang="en-US" b="1" dirty="0">
                <a:latin typeface="+mn-lt"/>
              </a:rPr>
              <a:t> </a:t>
            </a:r>
            <a:r>
              <a:rPr lang="en-US" b="1" i="1" dirty="0">
                <a:latin typeface="+mn-lt"/>
              </a:rPr>
              <a:t>a back geared head</a:t>
            </a:r>
            <a:r>
              <a:rPr lang="en-US" b="1" dirty="0">
                <a:latin typeface="+mn-lt"/>
              </a:rPr>
              <a:t>, </a:t>
            </a:r>
            <a:r>
              <a:rPr lang="en-US" b="1" dirty="0" err="1">
                <a:latin typeface="+mn-lt"/>
              </a:rPr>
              <a:t>dimana</a:t>
            </a:r>
            <a:r>
              <a:rPr lang="en-US" b="1" dirty="0">
                <a:latin typeface="+mn-lt"/>
              </a:rPr>
              <a:t> </a:t>
            </a:r>
            <a:r>
              <a:rPr lang="en-US" b="1" dirty="0" err="1">
                <a:latin typeface="+mn-lt"/>
              </a:rPr>
              <a:t>spindelnya</a:t>
            </a:r>
            <a:r>
              <a:rPr lang="en-US" b="1" dirty="0">
                <a:latin typeface="+mn-lt"/>
              </a:rPr>
              <a:t> </a:t>
            </a:r>
            <a:r>
              <a:rPr lang="en-US" b="1" dirty="0" err="1">
                <a:latin typeface="+mn-lt"/>
              </a:rPr>
              <a:t>dihubungkan</a:t>
            </a:r>
            <a:r>
              <a:rPr lang="en-US" b="1" dirty="0">
                <a:latin typeface="+mn-lt"/>
              </a:rPr>
              <a:t> </a:t>
            </a:r>
            <a:r>
              <a:rPr lang="en-US" b="1" dirty="0" err="1">
                <a:latin typeface="+mn-lt"/>
              </a:rPr>
              <a:t>dengan</a:t>
            </a:r>
            <a:r>
              <a:rPr lang="en-US" b="1" dirty="0">
                <a:latin typeface="+mn-lt"/>
              </a:rPr>
              <a:t> </a:t>
            </a:r>
            <a:r>
              <a:rPr lang="en-US" b="1" dirty="0" err="1">
                <a:latin typeface="+mn-lt"/>
              </a:rPr>
              <a:t>poros</a:t>
            </a:r>
            <a:r>
              <a:rPr lang="en-US" b="1" dirty="0">
                <a:latin typeface="+mn-lt"/>
              </a:rPr>
              <a:t> </a:t>
            </a:r>
            <a:r>
              <a:rPr lang="en-US" b="1" dirty="0" err="1">
                <a:latin typeface="+mn-lt"/>
              </a:rPr>
              <a:t>transportir</a:t>
            </a:r>
            <a:r>
              <a:rPr lang="en-US" b="1" dirty="0">
                <a:latin typeface="+mn-lt"/>
              </a:rPr>
              <a:t> (</a:t>
            </a:r>
            <a:r>
              <a:rPr lang="en-US" b="1" i="1" dirty="0">
                <a:latin typeface="+mn-lt"/>
              </a:rPr>
              <a:t>lead screw</a:t>
            </a:r>
            <a:r>
              <a:rPr lang="en-US" b="1" dirty="0">
                <a:latin typeface="+mn-lt"/>
              </a:rPr>
              <a:t>) </a:t>
            </a:r>
            <a:r>
              <a:rPr lang="en-US" b="1" dirty="0" err="1">
                <a:latin typeface="+mn-lt"/>
              </a:rPr>
              <a:t>dengan</a:t>
            </a:r>
            <a:r>
              <a:rPr lang="en-US" b="1" dirty="0">
                <a:latin typeface="+mn-lt"/>
              </a:rPr>
              <a:t> </a:t>
            </a:r>
            <a:r>
              <a:rPr lang="en-US" b="1" dirty="0" err="1">
                <a:latin typeface="+mn-lt"/>
              </a:rPr>
              <a:t>cara</a:t>
            </a:r>
            <a:r>
              <a:rPr lang="en-US" b="1" dirty="0">
                <a:latin typeface="+mn-lt"/>
              </a:rPr>
              <a:t> </a:t>
            </a:r>
            <a:r>
              <a:rPr lang="en-US" b="1" dirty="0" err="1">
                <a:latin typeface="+mn-lt"/>
              </a:rPr>
              <a:t>memindahkan</a:t>
            </a:r>
            <a:r>
              <a:rPr lang="en-US" b="1" dirty="0">
                <a:latin typeface="+mn-lt"/>
              </a:rPr>
              <a:t> </a:t>
            </a:r>
            <a:r>
              <a:rPr lang="en-US" b="1" dirty="0" err="1">
                <a:latin typeface="+mn-lt"/>
              </a:rPr>
              <a:t>roda</a:t>
            </a:r>
            <a:r>
              <a:rPr lang="en-US" b="1" dirty="0">
                <a:latin typeface="+mn-lt"/>
              </a:rPr>
              <a:t> </a:t>
            </a:r>
            <a:r>
              <a:rPr lang="en-US" b="1" dirty="0" err="1">
                <a:latin typeface="+mn-lt"/>
              </a:rPr>
              <a:t>gigi</a:t>
            </a:r>
            <a:r>
              <a:rPr lang="en-US" b="1" dirty="0">
                <a:latin typeface="+mn-lt"/>
              </a:rPr>
              <a:t>, </a:t>
            </a:r>
            <a:r>
              <a:rPr lang="en-US" b="1" dirty="0" err="1">
                <a:latin typeface="+mn-lt"/>
              </a:rPr>
              <a:t>mesin</a:t>
            </a:r>
            <a:r>
              <a:rPr lang="en-US" b="1" dirty="0">
                <a:latin typeface="+mn-lt"/>
              </a:rPr>
              <a:t> </a:t>
            </a:r>
            <a:r>
              <a:rPr lang="en-US" b="1" dirty="0" err="1">
                <a:latin typeface="+mn-lt"/>
              </a:rPr>
              <a:t>ini</a:t>
            </a:r>
            <a:r>
              <a:rPr lang="en-US" b="1" dirty="0">
                <a:latin typeface="+mn-lt"/>
              </a:rPr>
              <a:t> </a:t>
            </a:r>
            <a:r>
              <a:rPr lang="en-US" b="1" dirty="0" err="1">
                <a:latin typeface="+mn-lt"/>
              </a:rPr>
              <a:t>dibuat</a:t>
            </a:r>
            <a:r>
              <a:rPr lang="en-US" b="1" dirty="0">
                <a:latin typeface="+mn-lt"/>
              </a:rPr>
              <a:t> </a:t>
            </a:r>
            <a:r>
              <a:rPr lang="en-US" b="1" dirty="0" err="1">
                <a:latin typeface="+mn-lt"/>
              </a:rPr>
              <a:t>oleh</a:t>
            </a:r>
            <a:r>
              <a:rPr lang="en-US" b="1" dirty="0">
                <a:latin typeface="+mn-lt"/>
              </a:rPr>
              <a:t> </a:t>
            </a:r>
            <a:r>
              <a:rPr lang="en-US" b="1" dirty="0" err="1">
                <a:latin typeface="+mn-lt"/>
              </a:rPr>
              <a:t>Freelan</a:t>
            </a:r>
            <a:r>
              <a:rPr lang="en-US" b="1" dirty="0">
                <a:latin typeface="+mn-lt"/>
              </a:rPr>
              <a:t> </a:t>
            </a:r>
            <a:r>
              <a:rPr lang="en-US" b="1" dirty="0" err="1">
                <a:latin typeface="+mn-lt"/>
              </a:rPr>
              <a:t>di</a:t>
            </a:r>
            <a:r>
              <a:rPr lang="en-US" b="1" dirty="0">
                <a:latin typeface="+mn-lt"/>
              </a:rPr>
              <a:t> New York City.</a:t>
            </a:r>
          </a:p>
          <a:p>
            <a:pPr algn="just">
              <a:defRPr/>
            </a:pPr>
            <a:endParaRPr lang="en-US" b="1" dirty="0">
              <a:latin typeface="+mn-lt"/>
            </a:endParaRPr>
          </a:p>
          <a:p>
            <a:pPr algn="just">
              <a:defRPr/>
            </a:pPr>
            <a:r>
              <a:rPr lang="en-US" b="1" dirty="0">
                <a:latin typeface="+mn-lt"/>
              </a:rPr>
              <a:t>	</a:t>
            </a:r>
            <a:r>
              <a:rPr lang="en-US" b="1" dirty="0" err="1">
                <a:latin typeface="+mn-lt"/>
              </a:rPr>
              <a:t>Menjelang</a:t>
            </a:r>
            <a:r>
              <a:rPr lang="en-US" b="1" dirty="0">
                <a:latin typeface="+mn-lt"/>
              </a:rPr>
              <a:t> </a:t>
            </a:r>
            <a:r>
              <a:rPr lang="en-US" b="1" dirty="0" err="1">
                <a:latin typeface="+mn-lt"/>
              </a:rPr>
              <a:t>tahun</a:t>
            </a:r>
            <a:r>
              <a:rPr lang="en-US" b="1" dirty="0">
                <a:latin typeface="+mn-lt"/>
              </a:rPr>
              <a:t> 1850 </a:t>
            </a:r>
            <a:r>
              <a:rPr lang="en-US" b="1" dirty="0" err="1">
                <a:latin typeface="+mn-lt"/>
              </a:rPr>
              <a:t>permintaan</a:t>
            </a:r>
            <a:r>
              <a:rPr lang="en-US" b="1" dirty="0">
                <a:latin typeface="+mn-lt"/>
              </a:rPr>
              <a:t> </a:t>
            </a:r>
            <a:r>
              <a:rPr lang="en-US" b="1" dirty="0" err="1">
                <a:latin typeface="+mn-lt"/>
              </a:rPr>
              <a:t>alat-alat</a:t>
            </a:r>
            <a:r>
              <a:rPr lang="en-US" b="1" dirty="0">
                <a:latin typeface="+mn-lt"/>
              </a:rPr>
              <a:t> </a:t>
            </a:r>
            <a:r>
              <a:rPr lang="en-US" b="1" dirty="0" err="1">
                <a:latin typeface="+mn-lt"/>
              </a:rPr>
              <a:t>pertaniaan</a:t>
            </a:r>
            <a:r>
              <a:rPr lang="en-US" b="1" dirty="0">
                <a:latin typeface="+mn-lt"/>
              </a:rPr>
              <a:t>, </a:t>
            </a:r>
            <a:r>
              <a:rPr lang="en-US" b="1" dirty="0" err="1">
                <a:latin typeface="+mn-lt"/>
              </a:rPr>
              <a:t>senjata</a:t>
            </a:r>
            <a:r>
              <a:rPr lang="en-US" b="1" dirty="0">
                <a:latin typeface="+mn-lt"/>
              </a:rPr>
              <a:t> </a:t>
            </a:r>
            <a:r>
              <a:rPr lang="en-US" b="1" dirty="0" err="1">
                <a:latin typeface="+mn-lt"/>
              </a:rPr>
              <a:t>api</a:t>
            </a:r>
            <a:r>
              <a:rPr lang="en-US" b="1" dirty="0">
                <a:latin typeface="+mn-lt"/>
              </a:rPr>
              <a:t>, </a:t>
            </a:r>
            <a:r>
              <a:rPr lang="en-US" b="1" dirty="0" err="1">
                <a:latin typeface="+mn-lt"/>
              </a:rPr>
              <a:t>barang-barang</a:t>
            </a:r>
            <a:r>
              <a:rPr lang="en-US" b="1" dirty="0">
                <a:latin typeface="+mn-lt"/>
              </a:rPr>
              <a:t> </a:t>
            </a:r>
            <a:r>
              <a:rPr lang="en-US" b="1" dirty="0" err="1">
                <a:latin typeface="+mn-lt"/>
              </a:rPr>
              <a:t>dari</a:t>
            </a:r>
            <a:r>
              <a:rPr lang="en-US" b="1" dirty="0">
                <a:latin typeface="+mn-lt"/>
              </a:rPr>
              <a:t> </a:t>
            </a:r>
            <a:r>
              <a:rPr lang="en-US" b="1" dirty="0" err="1">
                <a:latin typeface="+mn-lt"/>
              </a:rPr>
              <a:t>besi</a:t>
            </a:r>
            <a:r>
              <a:rPr lang="en-US" b="1" dirty="0">
                <a:latin typeface="+mn-lt"/>
              </a:rPr>
              <a:t> </a:t>
            </a:r>
            <a:r>
              <a:rPr lang="en-US" b="1" dirty="0" err="1">
                <a:latin typeface="+mn-lt"/>
              </a:rPr>
              <a:t>dan</a:t>
            </a:r>
            <a:r>
              <a:rPr lang="en-US" b="1" dirty="0">
                <a:latin typeface="+mn-lt"/>
              </a:rPr>
              <a:t> </a:t>
            </a:r>
            <a:r>
              <a:rPr lang="en-US" b="1" dirty="0" err="1">
                <a:latin typeface="+mn-lt"/>
              </a:rPr>
              <a:t>alat-alat</a:t>
            </a:r>
            <a:r>
              <a:rPr lang="en-US" b="1" dirty="0">
                <a:latin typeface="+mn-lt"/>
              </a:rPr>
              <a:t> </a:t>
            </a:r>
            <a:r>
              <a:rPr lang="en-US" b="1" dirty="0" err="1">
                <a:latin typeface="+mn-lt"/>
              </a:rPr>
              <a:t>rumah</a:t>
            </a:r>
            <a:r>
              <a:rPr lang="en-US" b="1" dirty="0">
                <a:latin typeface="+mn-lt"/>
              </a:rPr>
              <a:t> </a:t>
            </a:r>
            <a:r>
              <a:rPr lang="en-US" b="1" dirty="0" err="1">
                <a:latin typeface="+mn-lt"/>
              </a:rPr>
              <a:t>tangga</a:t>
            </a:r>
            <a:r>
              <a:rPr lang="en-US" b="1" dirty="0">
                <a:latin typeface="+mn-lt"/>
              </a:rPr>
              <a:t> </a:t>
            </a:r>
            <a:r>
              <a:rPr lang="en-US" b="1" dirty="0" err="1">
                <a:latin typeface="+mn-lt"/>
              </a:rPr>
              <a:t>begitu</a:t>
            </a:r>
            <a:r>
              <a:rPr lang="en-US" b="1" dirty="0">
                <a:latin typeface="+mn-lt"/>
              </a:rPr>
              <a:t> </a:t>
            </a:r>
            <a:r>
              <a:rPr lang="en-US" b="1" dirty="0" err="1">
                <a:latin typeface="+mn-lt"/>
              </a:rPr>
              <a:t>besar</a:t>
            </a:r>
            <a:r>
              <a:rPr lang="en-US" b="1" dirty="0">
                <a:latin typeface="+mn-lt"/>
              </a:rPr>
              <a:t>, </a:t>
            </a:r>
            <a:r>
              <a:rPr lang="en-US" b="1" dirty="0" err="1">
                <a:latin typeface="+mn-lt"/>
              </a:rPr>
              <a:t>sehingga</a:t>
            </a:r>
            <a:r>
              <a:rPr lang="en-US" b="1" dirty="0">
                <a:latin typeface="+mn-lt"/>
              </a:rPr>
              <a:t> </a:t>
            </a:r>
            <a:r>
              <a:rPr lang="en-US" b="1" dirty="0" err="1">
                <a:latin typeface="+mn-lt"/>
              </a:rPr>
              <a:t>banyak</a:t>
            </a:r>
            <a:r>
              <a:rPr lang="en-US" b="1" dirty="0">
                <a:latin typeface="+mn-lt"/>
              </a:rPr>
              <a:t> </a:t>
            </a:r>
            <a:r>
              <a:rPr lang="en-US" b="1" dirty="0" err="1">
                <a:latin typeface="+mn-lt"/>
              </a:rPr>
              <a:t>pabrik</a:t>
            </a:r>
            <a:r>
              <a:rPr lang="en-US" b="1" dirty="0">
                <a:latin typeface="+mn-lt"/>
              </a:rPr>
              <a:t> </a:t>
            </a:r>
            <a:r>
              <a:rPr lang="en-US" b="1" dirty="0" err="1">
                <a:latin typeface="+mn-lt"/>
              </a:rPr>
              <a:t>kecil</a:t>
            </a:r>
            <a:r>
              <a:rPr lang="en-US" b="1" dirty="0">
                <a:latin typeface="+mn-lt"/>
              </a:rPr>
              <a:t> </a:t>
            </a:r>
            <a:r>
              <a:rPr lang="en-US" b="1" dirty="0" err="1">
                <a:latin typeface="+mn-lt"/>
              </a:rPr>
              <a:t>berdiri</a:t>
            </a:r>
            <a:r>
              <a:rPr lang="en-US" b="1" dirty="0">
                <a:latin typeface="+mn-lt"/>
              </a:rPr>
              <a:t> </a:t>
            </a:r>
            <a:r>
              <a:rPr lang="en-US" b="1" dirty="0" err="1">
                <a:latin typeface="+mn-lt"/>
              </a:rPr>
              <a:t>di</a:t>
            </a:r>
            <a:r>
              <a:rPr lang="en-US" b="1" dirty="0">
                <a:latin typeface="+mn-lt"/>
              </a:rPr>
              <a:t> </a:t>
            </a:r>
            <a:r>
              <a:rPr lang="en-US" b="1" dirty="0" err="1">
                <a:latin typeface="+mn-lt"/>
              </a:rPr>
              <a:t>selruh</a:t>
            </a:r>
            <a:r>
              <a:rPr lang="en-US" b="1" dirty="0">
                <a:latin typeface="+mn-lt"/>
              </a:rPr>
              <a:t> Negara </a:t>
            </a:r>
            <a:r>
              <a:rPr lang="en-US" b="1" dirty="0" err="1">
                <a:latin typeface="+mn-lt"/>
              </a:rPr>
              <a:t>bagian</a:t>
            </a:r>
            <a:r>
              <a:rPr lang="en-US" b="1" dirty="0">
                <a:latin typeface="+mn-lt"/>
              </a:rPr>
              <a:t> New England.</a:t>
            </a:r>
          </a:p>
          <a:p>
            <a:pPr algn="just">
              <a:defRPr/>
            </a:pPr>
            <a:endParaRPr lang="en-US" b="1" dirty="0">
              <a:latin typeface="+mn-lt"/>
            </a:endParaRPr>
          </a:p>
          <a:p>
            <a:pPr algn="just">
              <a:defRPr/>
            </a:pPr>
            <a:r>
              <a:rPr lang="en-US" b="1" dirty="0">
                <a:latin typeface="+mn-lt"/>
              </a:rPr>
              <a:t>	</a:t>
            </a:r>
            <a:r>
              <a:rPr lang="en-US" b="1" dirty="0" err="1">
                <a:latin typeface="+mn-lt"/>
              </a:rPr>
              <a:t>Menjelang</a:t>
            </a:r>
            <a:r>
              <a:rPr lang="en-US" b="1" dirty="0">
                <a:latin typeface="+mn-lt"/>
              </a:rPr>
              <a:t> </a:t>
            </a:r>
            <a:r>
              <a:rPr lang="en-US" b="1" dirty="0" err="1">
                <a:latin typeface="+mn-lt"/>
              </a:rPr>
              <a:t>tahun</a:t>
            </a:r>
            <a:r>
              <a:rPr lang="en-US" b="1" dirty="0">
                <a:latin typeface="+mn-lt"/>
              </a:rPr>
              <a:t> 1861 </a:t>
            </a:r>
            <a:r>
              <a:rPr lang="en-US" b="1" dirty="0" err="1">
                <a:latin typeface="+mn-lt"/>
              </a:rPr>
              <a:t>diperkirakan</a:t>
            </a:r>
            <a:r>
              <a:rPr lang="en-US" b="1" dirty="0">
                <a:latin typeface="+mn-lt"/>
              </a:rPr>
              <a:t> </a:t>
            </a:r>
            <a:r>
              <a:rPr lang="en-US" b="1" dirty="0" err="1">
                <a:latin typeface="+mn-lt"/>
              </a:rPr>
              <a:t>akan</a:t>
            </a:r>
            <a:r>
              <a:rPr lang="en-US" b="1" dirty="0">
                <a:latin typeface="+mn-lt"/>
              </a:rPr>
              <a:t> </a:t>
            </a:r>
            <a:r>
              <a:rPr lang="en-US" b="1" dirty="0" err="1">
                <a:latin typeface="+mn-lt"/>
              </a:rPr>
              <a:t>timbul</a:t>
            </a:r>
            <a:r>
              <a:rPr lang="en-US" b="1" dirty="0">
                <a:latin typeface="+mn-lt"/>
              </a:rPr>
              <a:t> </a:t>
            </a:r>
            <a:r>
              <a:rPr lang="en-US" b="1" dirty="0" err="1">
                <a:latin typeface="+mn-lt"/>
              </a:rPr>
              <a:t>perang</a:t>
            </a:r>
            <a:r>
              <a:rPr lang="en-US" b="1" dirty="0">
                <a:latin typeface="+mn-lt"/>
              </a:rPr>
              <a:t> </a:t>
            </a:r>
            <a:r>
              <a:rPr lang="en-US" b="1" dirty="0" err="1">
                <a:latin typeface="+mn-lt"/>
              </a:rPr>
              <a:t>antara</a:t>
            </a:r>
            <a:r>
              <a:rPr lang="en-US" b="1" dirty="0">
                <a:latin typeface="+mn-lt"/>
              </a:rPr>
              <a:t> </a:t>
            </a:r>
            <a:r>
              <a:rPr lang="en-US" b="1" dirty="0" err="1">
                <a:latin typeface="+mn-lt"/>
              </a:rPr>
              <a:t>Amerika</a:t>
            </a:r>
            <a:r>
              <a:rPr lang="en-US" b="1" dirty="0">
                <a:latin typeface="+mn-lt"/>
              </a:rPr>
              <a:t> Utara </a:t>
            </a:r>
            <a:r>
              <a:rPr lang="en-US" b="1" dirty="0" err="1">
                <a:latin typeface="+mn-lt"/>
              </a:rPr>
              <a:t>dan</a:t>
            </a:r>
            <a:r>
              <a:rPr lang="en-US" b="1" dirty="0">
                <a:latin typeface="+mn-lt"/>
              </a:rPr>
              <a:t> </a:t>
            </a:r>
            <a:r>
              <a:rPr lang="en-US" b="1" dirty="0" err="1">
                <a:latin typeface="+mn-lt"/>
              </a:rPr>
              <a:t>Amerika</a:t>
            </a:r>
            <a:r>
              <a:rPr lang="en-US" b="1" dirty="0">
                <a:latin typeface="+mn-lt"/>
              </a:rPr>
              <a:t> Selatan, </a:t>
            </a:r>
            <a:r>
              <a:rPr lang="en-US" b="1" dirty="0" err="1">
                <a:latin typeface="+mn-lt"/>
              </a:rPr>
              <a:t>serta</a:t>
            </a:r>
            <a:r>
              <a:rPr lang="en-US" b="1" dirty="0">
                <a:latin typeface="+mn-lt"/>
              </a:rPr>
              <a:t> </a:t>
            </a:r>
            <a:r>
              <a:rPr lang="en-US" b="1" dirty="0" err="1">
                <a:latin typeface="+mn-lt"/>
              </a:rPr>
              <a:t>perang</a:t>
            </a:r>
            <a:r>
              <a:rPr lang="en-US" b="1" dirty="0">
                <a:latin typeface="+mn-lt"/>
              </a:rPr>
              <a:t> </a:t>
            </a:r>
            <a:r>
              <a:rPr lang="en-US" b="1" dirty="0" err="1">
                <a:latin typeface="+mn-lt"/>
              </a:rPr>
              <a:t>telah</a:t>
            </a:r>
            <a:r>
              <a:rPr lang="en-US" b="1" dirty="0">
                <a:latin typeface="+mn-lt"/>
              </a:rPr>
              <a:t> </a:t>
            </a:r>
            <a:r>
              <a:rPr lang="en-US" b="1" dirty="0" err="1">
                <a:latin typeface="+mn-lt"/>
              </a:rPr>
              <a:t>dinyatakan</a:t>
            </a:r>
            <a:r>
              <a:rPr lang="en-US" b="1" dirty="0">
                <a:latin typeface="+mn-lt"/>
              </a:rPr>
              <a:t>. </a:t>
            </a:r>
            <a:r>
              <a:rPr lang="en-US" b="1" dirty="0" err="1">
                <a:latin typeface="+mn-lt"/>
              </a:rPr>
              <a:t>Keadaan</a:t>
            </a:r>
            <a:r>
              <a:rPr lang="en-US" b="1" dirty="0">
                <a:latin typeface="+mn-lt"/>
              </a:rPr>
              <a:t> </a:t>
            </a:r>
            <a:r>
              <a:rPr lang="en-US" b="1" dirty="0" err="1">
                <a:latin typeface="+mn-lt"/>
              </a:rPr>
              <a:t>ini</a:t>
            </a:r>
            <a:r>
              <a:rPr lang="en-US" b="1" dirty="0">
                <a:latin typeface="+mn-lt"/>
              </a:rPr>
              <a:t> </a:t>
            </a:r>
            <a:r>
              <a:rPr lang="en-US" b="1" dirty="0" err="1">
                <a:latin typeface="+mn-lt"/>
              </a:rPr>
              <a:t>mengakibatkan</a:t>
            </a:r>
            <a:r>
              <a:rPr lang="en-US" b="1" dirty="0">
                <a:latin typeface="+mn-lt"/>
              </a:rPr>
              <a:t> </a:t>
            </a:r>
            <a:r>
              <a:rPr lang="en-US" b="1" dirty="0" err="1">
                <a:latin typeface="+mn-lt"/>
              </a:rPr>
              <a:t>permintaan</a:t>
            </a:r>
            <a:r>
              <a:rPr lang="en-US" b="1" dirty="0">
                <a:latin typeface="+mn-lt"/>
              </a:rPr>
              <a:t> </a:t>
            </a:r>
            <a:r>
              <a:rPr lang="en-US" b="1" dirty="0" err="1">
                <a:latin typeface="+mn-lt"/>
              </a:rPr>
              <a:t>mesin-mesin</a:t>
            </a:r>
            <a:r>
              <a:rPr lang="en-US" b="1" dirty="0">
                <a:latin typeface="+mn-lt"/>
              </a:rPr>
              <a:t> </a:t>
            </a:r>
            <a:r>
              <a:rPr lang="en-US" b="1" dirty="0" err="1">
                <a:latin typeface="+mn-lt"/>
              </a:rPr>
              <a:t>meningkat</a:t>
            </a:r>
            <a:r>
              <a:rPr lang="en-US" b="1" dirty="0">
                <a:latin typeface="+mn-lt"/>
              </a:rPr>
              <a:t>. </a:t>
            </a:r>
            <a:r>
              <a:rPr lang="en-US" b="1" dirty="0" err="1">
                <a:latin typeface="+mn-lt"/>
              </a:rPr>
              <a:t>Dengan</a:t>
            </a:r>
            <a:r>
              <a:rPr lang="en-US" b="1" dirty="0">
                <a:latin typeface="+mn-lt"/>
              </a:rPr>
              <a:t> </a:t>
            </a:r>
            <a:r>
              <a:rPr lang="en-US" b="1" dirty="0" err="1">
                <a:latin typeface="+mn-lt"/>
              </a:rPr>
              <a:t>cepat</a:t>
            </a:r>
            <a:r>
              <a:rPr lang="en-US" b="1" dirty="0">
                <a:latin typeface="+mn-lt"/>
              </a:rPr>
              <a:t> </a:t>
            </a:r>
            <a:r>
              <a:rPr lang="en-US" b="1" dirty="0" err="1">
                <a:latin typeface="+mn-lt"/>
              </a:rPr>
              <a:t>mendorong</a:t>
            </a:r>
            <a:r>
              <a:rPr lang="en-US" b="1" dirty="0">
                <a:latin typeface="+mn-lt"/>
              </a:rPr>
              <a:t> </a:t>
            </a:r>
            <a:r>
              <a:rPr lang="en-US" b="1" dirty="0" err="1">
                <a:latin typeface="+mn-lt"/>
              </a:rPr>
              <a:t>Amerika</a:t>
            </a:r>
            <a:r>
              <a:rPr lang="en-US" b="1" dirty="0">
                <a:latin typeface="+mn-lt"/>
              </a:rPr>
              <a:t> </a:t>
            </a:r>
            <a:r>
              <a:rPr lang="en-US" b="1" dirty="0" err="1">
                <a:latin typeface="+mn-lt"/>
              </a:rPr>
              <a:t>Serikat</a:t>
            </a:r>
            <a:r>
              <a:rPr lang="en-US" b="1" dirty="0">
                <a:latin typeface="+mn-lt"/>
              </a:rPr>
              <a:t> </a:t>
            </a:r>
            <a:r>
              <a:rPr lang="en-US" b="1" dirty="0" err="1">
                <a:latin typeface="+mn-lt"/>
              </a:rPr>
              <a:t>mendahului</a:t>
            </a:r>
            <a:r>
              <a:rPr lang="en-US" b="1" dirty="0">
                <a:latin typeface="+mn-lt"/>
              </a:rPr>
              <a:t> </a:t>
            </a:r>
            <a:r>
              <a:rPr lang="en-US" b="1" dirty="0" err="1">
                <a:latin typeface="+mn-lt"/>
              </a:rPr>
              <a:t>negara-negara</a:t>
            </a:r>
            <a:r>
              <a:rPr lang="en-US" b="1" dirty="0">
                <a:latin typeface="+mn-lt"/>
              </a:rPr>
              <a:t> lain </a:t>
            </a:r>
            <a:r>
              <a:rPr lang="en-US" b="1" dirty="0" err="1">
                <a:latin typeface="+mn-lt"/>
              </a:rPr>
              <a:t>dalam</a:t>
            </a:r>
            <a:r>
              <a:rPr lang="en-US" b="1" dirty="0">
                <a:latin typeface="+mn-lt"/>
              </a:rPr>
              <a:t> </a:t>
            </a:r>
            <a:r>
              <a:rPr lang="en-US" b="1" dirty="0" err="1">
                <a:latin typeface="+mn-lt"/>
              </a:rPr>
              <a:t>perancangan</a:t>
            </a:r>
            <a:r>
              <a:rPr lang="en-US" b="1" dirty="0">
                <a:latin typeface="+mn-lt"/>
              </a:rPr>
              <a:t> </a:t>
            </a:r>
            <a:r>
              <a:rPr lang="en-US" b="1" dirty="0" err="1">
                <a:latin typeface="+mn-lt"/>
              </a:rPr>
              <a:t>dan</a:t>
            </a:r>
            <a:r>
              <a:rPr lang="en-US" b="1" dirty="0">
                <a:latin typeface="+mn-lt"/>
              </a:rPr>
              <a:t> </a:t>
            </a:r>
            <a:r>
              <a:rPr lang="en-US" b="1" dirty="0" err="1">
                <a:latin typeface="+mn-lt"/>
              </a:rPr>
              <a:t>produksi</a:t>
            </a:r>
            <a:r>
              <a:rPr lang="en-US" b="1" dirty="0">
                <a:latin typeface="+mn-lt"/>
              </a:rPr>
              <a:t> </a:t>
            </a:r>
            <a:r>
              <a:rPr lang="en-US" b="1" dirty="0" err="1">
                <a:latin typeface="+mn-lt"/>
              </a:rPr>
              <a:t>mesin</a:t>
            </a:r>
            <a:r>
              <a:rPr lang="en-US" b="1" dirty="0">
                <a:latin typeface="+mn-lt"/>
              </a:rPr>
              <a:t> </a:t>
            </a:r>
            <a:r>
              <a:rPr lang="en-US" b="1" dirty="0" err="1">
                <a:latin typeface="+mn-lt"/>
              </a:rPr>
              <a:t>tersebut</a:t>
            </a:r>
            <a:r>
              <a:rPr lang="en-US" b="1" dirty="0">
                <a:latin typeface="+mn-lt"/>
              </a:rPr>
              <a:t> </a:t>
            </a:r>
            <a:r>
              <a:rPr lang="en-US" b="1" dirty="0" err="1">
                <a:latin typeface="+mn-lt"/>
              </a:rPr>
              <a:t>dengan</a:t>
            </a:r>
            <a:r>
              <a:rPr lang="en-US" b="1" dirty="0">
                <a:latin typeface="+mn-lt"/>
              </a:rPr>
              <a:t> </a:t>
            </a:r>
            <a:r>
              <a:rPr lang="en-US" b="1" dirty="0" err="1">
                <a:latin typeface="+mn-lt"/>
              </a:rPr>
              <a:t>kecepatan</a:t>
            </a:r>
            <a:r>
              <a:rPr lang="en-US" b="1" dirty="0">
                <a:latin typeface="+mn-lt"/>
              </a:rPr>
              <a:t> yang </a:t>
            </a:r>
            <a:r>
              <a:rPr lang="en-US" b="1" dirty="0" err="1">
                <a:latin typeface="+mn-lt"/>
              </a:rPr>
              <a:t>tinggi</a:t>
            </a:r>
            <a:r>
              <a:rPr lang="en-US" b="1" dirty="0">
                <a:latin typeface="+mn-lt"/>
              </a:rPr>
              <a:t>.</a:t>
            </a:r>
          </a:p>
        </p:txBody>
      </p:sp>
    </p:spTree>
    <p:extLst>
      <p:ext uri="{BB962C8B-B14F-4D97-AF65-F5344CB8AC3E}">
        <p14:creationId xmlns:p14="http://schemas.microsoft.com/office/powerpoint/2010/main" val="1530844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4419600" y="1066800"/>
            <a:ext cx="4267200"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en-US"/>
              <a:t>Mesin ini dirancang untuk memproduksi </a:t>
            </a:r>
            <a:r>
              <a:rPr lang="en-US" i="1"/>
              <a:t>screw</a:t>
            </a:r>
            <a:r>
              <a:rPr lang="en-US"/>
              <a:t> (sekrup), sebelum tahun 1777, Ramsden , merancang dan memproduksi mesin pembagi lingkaran yang menghasilkan ukuran skala dari alat astronomi. Di tahun 1779 Ramsden membuat mesin pembagi garis. Mesin ini menyerupai satu lingkaran  dan membutuhkan pengukuran yang teliti. Maka dari itu beliau menciptakan </a:t>
            </a:r>
            <a:r>
              <a:rPr lang="en-US" i="1"/>
              <a:t>screw cutting lathe</a:t>
            </a:r>
            <a:r>
              <a:rPr lang="en-US"/>
              <a:t> untuk membubut secara horisontal.</a:t>
            </a:r>
          </a:p>
          <a:p>
            <a:pPr eaLnBrk="1" hangingPunct="1"/>
            <a:endParaRPr lang="en-US"/>
          </a:p>
        </p:txBody>
      </p:sp>
      <p:pic>
        <p:nvPicPr>
          <p:cNvPr id="27650" name="Picture 2" descr="jramds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19200"/>
            <a:ext cx="3303588"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990600" y="4724400"/>
            <a:ext cx="7543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t>Nama alat		:  J. Ramsden’s screw cutting lathe, C. 1779</a:t>
            </a:r>
          </a:p>
          <a:p>
            <a:pPr eaLnBrk="1" hangingPunct="1"/>
            <a:r>
              <a:rPr lang="en-US"/>
              <a:t>Diproduksi oleh		:  Jesse Ramsden</a:t>
            </a:r>
          </a:p>
          <a:p>
            <a:pPr eaLnBrk="1" hangingPunct="1"/>
            <a:r>
              <a:rPr lang="en-US"/>
              <a:t>Tanggal pembuatan	:  C. 1779</a:t>
            </a:r>
          </a:p>
          <a:p>
            <a:pPr eaLnBrk="1" hangingPunct="1"/>
            <a:endParaRPr lang="en-US"/>
          </a:p>
        </p:txBody>
      </p:sp>
      <p:sp>
        <p:nvSpPr>
          <p:cNvPr id="6" name="TextBox 5"/>
          <p:cNvSpPr txBox="1"/>
          <p:nvPr/>
        </p:nvSpPr>
        <p:spPr>
          <a:xfrm>
            <a:off x="762000" y="533400"/>
            <a:ext cx="6248400" cy="677863"/>
          </a:xfrm>
          <a:prstGeom prst="rect">
            <a:avLst/>
          </a:prstGeom>
          <a:noFill/>
        </p:spPr>
        <p:txBody>
          <a:bodyPr>
            <a:spAutoFit/>
          </a:bodyPr>
          <a:lstStyle/>
          <a:p>
            <a:pPr>
              <a:defRPr/>
            </a:pPr>
            <a:r>
              <a:rPr lang="en-US" sz="2000" b="1" dirty="0">
                <a:solidFill>
                  <a:srgbClr val="002060"/>
                </a:solidFill>
                <a:latin typeface="+mn-lt"/>
              </a:rPr>
              <a:t>1.  J. RAMSDEN’S SCREW CUTTING LATHE</a:t>
            </a:r>
          </a:p>
          <a:p>
            <a:pPr>
              <a:defRPr/>
            </a:pPr>
            <a:endParaRPr lang="en-US" dirty="0"/>
          </a:p>
        </p:txBody>
      </p:sp>
    </p:spTree>
    <p:extLst>
      <p:ext uri="{BB962C8B-B14F-4D97-AF65-F5344CB8AC3E}">
        <p14:creationId xmlns:p14="http://schemas.microsoft.com/office/powerpoint/2010/main" val="2435113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7650"/>
                                        </p:tgtEl>
                                        <p:attrNameLst>
                                          <p:attrName>style.visibility</p:attrName>
                                        </p:attrNameLst>
                                      </p:cBhvr>
                                      <p:to>
                                        <p:strVal val="visible"/>
                                      </p:to>
                                    </p:set>
                                    <p:anim calcmode="lin" valueType="num">
                                      <p:cBhvr additive="base">
                                        <p:cTn id="12" dur="500" fill="hold"/>
                                        <p:tgtEl>
                                          <p:spTgt spid="27650"/>
                                        </p:tgtEl>
                                        <p:attrNameLst>
                                          <p:attrName>ppt_x</p:attrName>
                                        </p:attrNameLst>
                                      </p:cBhvr>
                                      <p:tavLst>
                                        <p:tav tm="0">
                                          <p:val>
                                            <p:strVal val="#ppt_x"/>
                                          </p:val>
                                        </p:tav>
                                        <p:tav tm="100000">
                                          <p:val>
                                            <p:strVal val="#ppt_x"/>
                                          </p:val>
                                        </p:tav>
                                      </p:tavLst>
                                    </p:anim>
                                    <p:anim calcmode="lin" valueType="num">
                                      <p:cBhvr additive="base">
                                        <p:cTn id="13"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amond(in)">
                                      <p:cBhvr>
                                        <p:cTn id="18" dur="2000"/>
                                        <p:tgtEl>
                                          <p:spTgt spid="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609600"/>
            <a:ext cx="6781800" cy="677863"/>
          </a:xfrm>
          <a:prstGeom prst="rect">
            <a:avLst/>
          </a:prstGeom>
          <a:noFill/>
        </p:spPr>
        <p:txBody>
          <a:bodyPr>
            <a:spAutoFit/>
          </a:bodyPr>
          <a:lstStyle/>
          <a:p>
            <a:pPr>
              <a:defRPr/>
            </a:pPr>
            <a:r>
              <a:rPr lang="en-US" sz="2000" b="1" dirty="0">
                <a:solidFill>
                  <a:srgbClr val="002060"/>
                </a:solidFill>
                <a:latin typeface="+mn-lt"/>
              </a:rPr>
              <a:t>2. MAUDSLAY’S ORIGINAL SCREW CUTTING LATHE</a:t>
            </a:r>
          </a:p>
          <a:p>
            <a:pPr>
              <a:defRPr/>
            </a:pPr>
            <a:endParaRPr lang="en-US" dirty="0"/>
          </a:p>
        </p:txBody>
      </p:sp>
      <p:pic>
        <p:nvPicPr>
          <p:cNvPr id="28674" name="Picture 2" descr="Science__Society_103265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95400"/>
            <a:ext cx="3800475"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800600" y="1219200"/>
            <a:ext cx="3581400" cy="3416300"/>
          </a:xfrm>
          <a:prstGeom prst="rect">
            <a:avLst/>
          </a:prstGeom>
          <a:noFill/>
        </p:spPr>
        <p:txBody>
          <a:bodyPr>
            <a:spAutoFit/>
          </a:bodyPr>
          <a:lstStyle/>
          <a:p>
            <a:pPr algn="just">
              <a:defRPr/>
            </a:pPr>
            <a:r>
              <a:rPr lang="en-US" dirty="0">
                <a:latin typeface="+mn-lt"/>
              </a:rPr>
              <a:t>Steeds (1969) </a:t>
            </a:r>
            <a:r>
              <a:rPr lang="en-US" dirty="0" err="1">
                <a:latin typeface="+mn-lt"/>
              </a:rPr>
              <a:t>berpendapat</a:t>
            </a:r>
            <a:r>
              <a:rPr lang="en-US" dirty="0">
                <a:latin typeface="+mn-lt"/>
              </a:rPr>
              <a:t> </a:t>
            </a:r>
            <a:r>
              <a:rPr lang="en-US" dirty="0" err="1">
                <a:latin typeface="+mn-lt"/>
              </a:rPr>
              <a:t>bahwa</a:t>
            </a:r>
            <a:r>
              <a:rPr lang="en-US" dirty="0">
                <a:latin typeface="+mn-lt"/>
              </a:rPr>
              <a:t> </a:t>
            </a:r>
            <a:r>
              <a:rPr lang="en-US" dirty="0" err="1">
                <a:latin typeface="+mn-lt"/>
              </a:rPr>
              <a:t>mesin</a:t>
            </a:r>
            <a:r>
              <a:rPr lang="en-US" dirty="0">
                <a:latin typeface="+mn-lt"/>
              </a:rPr>
              <a:t> </a:t>
            </a:r>
            <a:r>
              <a:rPr lang="en-US" dirty="0" err="1">
                <a:latin typeface="+mn-lt"/>
              </a:rPr>
              <a:t>ini</a:t>
            </a:r>
            <a:r>
              <a:rPr lang="en-US" dirty="0">
                <a:latin typeface="+mn-lt"/>
              </a:rPr>
              <a:t> </a:t>
            </a:r>
            <a:r>
              <a:rPr lang="en-US" dirty="0" err="1">
                <a:latin typeface="+mn-lt"/>
              </a:rPr>
              <a:t>lebih</a:t>
            </a:r>
            <a:r>
              <a:rPr lang="en-US" dirty="0">
                <a:latin typeface="+mn-lt"/>
              </a:rPr>
              <a:t> </a:t>
            </a:r>
            <a:r>
              <a:rPr lang="en-US" dirty="0" err="1">
                <a:latin typeface="+mn-lt"/>
              </a:rPr>
              <a:t>dikenal</a:t>
            </a:r>
            <a:r>
              <a:rPr lang="en-US" dirty="0">
                <a:latin typeface="+mn-lt"/>
              </a:rPr>
              <a:t> </a:t>
            </a:r>
            <a:r>
              <a:rPr lang="en-US" dirty="0" err="1">
                <a:latin typeface="+mn-lt"/>
              </a:rPr>
              <a:t>daripada</a:t>
            </a:r>
            <a:r>
              <a:rPr lang="en-US" dirty="0">
                <a:latin typeface="+mn-lt"/>
              </a:rPr>
              <a:t> </a:t>
            </a:r>
            <a:r>
              <a:rPr lang="en-US" dirty="0" err="1">
                <a:latin typeface="+mn-lt"/>
              </a:rPr>
              <a:t>alat-alat</a:t>
            </a:r>
            <a:r>
              <a:rPr lang="en-US" dirty="0">
                <a:latin typeface="+mn-lt"/>
              </a:rPr>
              <a:t> </a:t>
            </a:r>
            <a:r>
              <a:rPr lang="en-US" dirty="0" err="1">
                <a:latin typeface="+mn-lt"/>
              </a:rPr>
              <a:t>mesin</a:t>
            </a:r>
            <a:r>
              <a:rPr lang="en-US" dirty="0">
                <a:latin typeface="+mn-lt"/>
              </a:rPr>
              <a:t> yang </a:t>
            </a:r>
            <a:r>
              <a:rPr lang="en-US" dirty="0" err="1">
                <a:latin typeface="+mn-lt"/>
              </a:rPr>
              <a:t>dibuat</a:t>
            </a:r>
            <a:r>
              <a:rPr lang="en-US" dirty="0">
                <a:latin typeface="+mn-lt"/>
              </a:rPr>
              <a:t> </a:t>
            </a:r>
            <a:r>
              <a:rPr lang="en-US" dirty="0" err="1">
                <a:latin typeface="+mn-lt"/>
              </a:rPr>
              <a:t>sebelumnya</a:t>
            </a:r>
            <a:r>
              <a:rPr lang="en-US" dirty="0">
                <a:latin typeface="+mn-lt"/>
              </a:rPr>
              <a:t>. </a:t>
            </a:r>
            <a:r>
              <a:rPr lang="en-US" dirty="0" err="1">
                <a:latin typeface="+mn-lt"/>
              </a:rPr>
              <a:t>Mesin</a:t>
            </a:r>
            <a:r>
              <a:rPr lang="en-US" dirty="0">
                <a:latin typeface="+mn-lt"/>
              </a:rPr>
              <a:t> </a:t>
            </a:r>
            <a:r>
              <a:rPr lang="en-US" dirty="0" err="1">
                <a:latin typeface="+mn-lt"/>
              </a:rPr>
              <a:t>bubut</a:t>
            </a:r>
            <a:r>
              <a:rPr lang="en-US" dirty="0">
                <a:latin typeface="+mn-lt"/>
              </a:rPr>
              <a:t> </a:t>
            </a:r>
            <a:r>
              <a:rPr lang="en-US" dirty="0" err="1">
                <a:latin typeface="+mn-lt"/>
              </a:rPr>
              <a:t>ini</a:t>
            </a:r>
            <a:r>
              <a:rPr lang="en-US" dirty="0">
                <a:latin typeface="+mn-lt"/>
              </a:rPr>
              <a:t> </a:t>
            </a:r>
            <a:r>
              <a:rPr lang="en-US" dirty="0" err="1">
                <a:latin typeface="+mn-lt"/>
              </a:rPr>
              <a:t>dibuat</a:t>
            </a:r>
            <a:r>
              <a:rPr lang="en-US" dirty="0">
                <a:latin typeface="+mn-lt"/>
              </a:rPr>
              <a:t> </a:t>
            </a:r>
            <a:r>
              <a:rPr lang="en-US" dirty="0" err="1">
                <a:latin typeface="+mn-lt"/>
              </a:rPr>
              <a:t>tahun</a:t>
            </a:r>
            <a:r>
              <a:rPr lang="en-US" dirty="0">
                <a:latin typeface="+mn-lt"/>
              </a:rPr>
              <a:t> 1798. </a:t>
            </a:r>
            <a:r>
              <a:rPr lang="en-US" dirty="0" err="1">
                <a:latin typeface="+mn-lt"/>
              </a:rPr>
              <a:t>Kepala</a:t>
            </a:r>
            <a:r>
              <a:rPr lang="en-US" dirty="0">
                <a:latin typeface="+mn-lt"/>
              </a:rPr>
              <a:t> </a:t>
            </a:r>
            <a:r>
              <a:rPr lang="en-US" dirty="0" err="1">
                <a:latin typeface="+mn-lt"/>
              </a:rPr>
              <a:t>tetap</a:t>
            </a:r>
            <a:r>
              <a:rPr lang="en-US" dirty="0">
                <a:latin typeface="+mn-lt"/>
              </a:rPr>
              <a:t> </a:t>
            </a:r>
            <a:r>
              <a:rPr lang="en-US" dirty="0" err="1">
                <a:latin typeface="+mn-lt"/>
              </a:rPr>
              <a:t>dan</a:t>
            </a:r>
            <a:r>
              <a:rPr lang="en-US" dirty="0">
                <a:latin typeface="+mn-lt"/>
              </a:rPr>
              <a:t> </a:t>
            </a:r>
            <a:r>
              <a:rPr lang="en-US" dirty="0" err="1">
                <a:latin typeface="+mn-lt"/>
              </a:rPr>
              <a:t>ekor</a:t>
            </a:r>
            <a:r>
              <a:rPr lang="en-US" dirty="0">
                <a:latin typeface="+mn-lt"/>
              </a:rPr>
              <a:t> </a:t>
            </a:r>
            <a:r>
              <a:rPr lang="en-US" dirty="0" err="1">
                <a:latin typeface="+mn-lt"/>
              </a:rPr>
              <a:t>tetap</a:t>
            </a:r>
            <a:r>
              <a:rPr lang="en-US" dirty="0">
                <a:latin typeface="+mn-lt"/>
              </a:rPr>
              <a:t> </a:t>
            </a:r>
            <a:r>
              <a:rPr lang="en-US" dirty="0" err="1">
                <a:latin typeface="+mn-lt"/>
              </a:rPr>
              <a:t>berada</a:t>
            </a:r>
            <a:r>
              <a:rPr lang="en-US" dirty="0">
                <a:latin typeface="+mn-lt"/>
              </a:rPr>
              <a:t> </a:t>
            </a:r>
            <a:r>
              <a:rPr lang="en-US" dirty="0" err="1">
                <a:latin typeface="+mn-lt"/>
              </a:rPr>
              <a:t>di</a:t>
            </a:r>
            <a:r>
              <a:rPr lang="en-US" dirty="0">
                <a:latin typeface="+mn-lt"/>
              </a:rPr>
              <a:t> </a:t>
            </a:r>
            <a:r>
              <a:rPr lang="en-US" dirty="0" err="1">
                <a:latin typeface="+mn-lt"/>
              </a:rPr>
              <a:t>ujung</a:t>
            </a:r>
            <a:r>
              <a:rPr lang="en-US" dirty="0">
                <a:latin typeface="+mn-lt"/>
              </a:rPr>
              <a:t> </a:t>
            </a:r>
            <a:r>
              <a:rPr lang="en-US" dirty="0" err="1">
                <a:latin typeface="+mn-lt"/>
              </a:rPr>
              <a:t>papan</a:t>
            </a:r>
            <a:r>
              <a:rPr lang="en-US" dirty="0">
                <a:latin typeface="+mn-lt"/>
              </a:rPr>
              <a:t> </a:t>
            </a:r>
            <a:r>
              <a:rPr lang="en-US" dirty="0" err="1">
                <a:latin typeface="+mn-lt"/>
              </a:rPr>
              <a:t>serta</a:t>
            </a:r>
            <a:r>
              <a:rPr lang="en-US" dirty="0">
                <a:latin typeface="+mn-lt"/>
              </a:rPr>
              <a:t> </a:t>
            </a:r>
            <a:r>
              <a:rPr lang="en-US" dirty="0" err="1">
                <a:latin typeface="+mn-lt"/>
              </a:rPr>
              <a:t>kepala</a:t>
            </a:r>
            <a:r>
              <a:rPr lang="en-US" dirty="0">
                <a:latin typeface="+mn-lt"/>
              </a:rPr>
              <a:t> </a:t>
            </a:r>
            <a:r>
              <a:rPr lang="en-US" dirty="0" err="1">
                <a:latin typeface="+mn-lt"/>
              </a:rPr>
              <a:t>tetap</a:t>
            </a:r>
            <a:r>
              <a:rPr lang="en-US" dirty="0">
                <a:latin typeface="+mn-lt"/>
              </a:rPr>
              <a:t> </a:t>
            </a:r>
            <a:r>
              <a:rPr lang="en-US" dirty="0" err="1">
                <a:latin typeface="+mn-lt"/>
              </a:rPr>
              <a:t>berada</a:t>
            </a:r>
            <a:r>
              <a:rPr lang="en-US" dirty="0">
                <a:latin typeface="+mn-lt"/>
              </a:rPr>
              <a:t> </a:t>
            </a:r>
            <a:r>
              <a:rPr lang="en-US" dirty="0" err="1">
                <a:latin typeface="+mn-lt"/>
              </a:rPr>
              <a:t>di</a:t>
            </a:r>
            <a:r>
              <a:rPr lang="en-US" dirty="0">
                <a:latin typeface="+mn-lt"/>
              </a:rPr>
              <a:t> </a:t>
            </a:r>
            <a:r>
              <a:rPr lang="en-US" dirty="0" err="1">
                <a:latin typeface="+mn-lt"/>
              </a:rPr>
              <a:t>ujung</a:t>
            </a:r>
            <a:r>
              <a:rPr lang="en-US" dirty="0">
                <a:latin typeface="+mn-lt"/>
              </a:rPr>
              <a:t> </a:t>
            </a:r>
            <a:r>
              <a:rPr lang="en-US" dirty="0" err="1">
                <a:latin typeface="+mn-lt"/>
              </a:rPr>
              <a:t>kanan</a:t>
            </a:r>
            <a:r>
              <a:rPr lang="en-US" dirty="0">
                <a:latin typeface="+mn-lt"/>
              </a:rPr>
              <a:t>. </a:t>
            </a:r>
            <a:r>
              <a:rPr lang="en-US" dirty="0" err="1">
                <a:latin typeface="+mn-lt"/>
              </a:rPr>
              <a:t>Ini</a:t>
            </a:r>
            <a:r>
              <a:rPr lang="en-US" dirty="0">
                <a:latin typeface="+mn-lt"/>
              </a:rPr>
              <a:t> </a:t>
            </a:r>
            <a:r>
              <a:rPr lang="en-US" dirty="0" err="1">
                <a:latin typeface="+mn-lt"/>
              </a:rPr>
              <a:t>adalah</a:t>
            </a:r>
            <a:r>
              <a:rPr lang="en-US" dirty="0">
                <a:latin typeface="+mn-lt"/>
              </a:rPr>
              <a:t> </a:t>
            </a:r>
            <a:r>
              <a:rPr lang="en-US" dirty="0" err="1">
                <a:latin typeface="+mn-lt"/>
              </a:rPr>
              <a:t>pembaruan</a:t>
            </a:r>
            <a:r>
              <a:rPr lang="en-US" dirty="0">
                <a:latin typeface="+mn-lt"/>
              </a:rPr>
              <a:t> </a:t>
            </a:r>
            <a:r>
              <a:rPr lang="en-US" dirty="0" err="1">
                <a:latin typeface="+mn-lt"/>
              </a:rPr>
              <a:t>dari</a:t>
            </a:r>
            <a:r>
              <a:rPr lang="en-US" dirty="0">
                <a:latin typeface="+mn-lt"/>
              </a:rPr>
              <a:t> </a:t>
            </a:r>
            <a:r>
              <a:rPr lang="en-US" dirty="0" err="1">
                <a:latin typeface="+mn-lt"/>
              </a:rPr>
              <a:t>contoh</a:t>
            </a:r>
            <a:r>
              <a:rPr lang="en-US" dirty="0">
                <a:latin typeface="+mn-lt"/>
              </a:rPr>
              <a:t> </a:t>
            </a:r>
            <a:r>
              <a:rPr lang="en-US" dirty="0" err="1">
                <a:latin typeface="+mn-lt"/>
              </a:rPr>
              <a:t>penemuan</a:t>
            </a:r>
            <a:r>
              <a:rPr lang="en-US" dirty="0">
                <a:latin typeface="+mn-lt"/>
              </a:rPr>
              <a:t> </a:t>
            </a:r>
            <a:r>
              <a:rPr lang="en-US" dirty="0" err="1">
                <a:latin typeface="+mn-lt"/>
              </a:rPr>
              <a:t>sebelumnya</a:t>
            </a:r>
            <a:r>
              <a:rPr lang="en-US" dirty="0">
                <a:latin typeface="+mn-lt"/>
              </a:rPr>
              <a:t> </a:t>
            </a:r>
            <a:r>
              <a:rPr lang="en-US" dirty="0" err="1">
                <a:latin typeface="+mn-lt"/>
              </a:rPr>
              <a:t>tahun</a:t>
            </a:r>
            <a:r>
              <a:rPr lang="en-US" dirty="0">
                <a:latin typeface="+mn-lt"/>
              </a:rPr>
              <a:t> 1700 </a:t>
            </a:r>
            <a:r>
              <a:rPr lang="en-US" dirty="0" err="1">
                <a:latin typeface="+mn-lt"/>
              </a:rPr>
              <a:t>hingga</a:t>
            </a:r>
            <a:r>
              <a:rPr lang="en-US" dirty="0">
                <a:latin typeface="+mn-lt"/>
              </a:rPr>
              <a:t> 1850.</a:t>
            </a:r>
          </a:p>
          <a:p>
            <a:pPr>
              <a:defRPr/>
            </a:pPr>
            <a:endParaRPr lang="en-US" dirty="0"/>
          </a:p>
        </p:txBody>
      </p:sp>
      <p:sp>
        <p:nvSpPr>
          <p:cNvPr id="28675" name="Rectangle 3"/>
          <p:cNvSpPr>
            <a:spLocks noChangeArrowheads="1"/>
          </p:cNvSpPr>
          <p:nvPr/>
        </p:nvSpPr>
        <p:spPr bwMode="auto">
          <a:xfrm>
            <a:off x="685800" y="4876800"/>
            <a:ext cx="7631113" cy="923925"/>
          </a:xfrm>
          <a:prstGeom prst="rect">
            <a:avLst/>
          </a:prstGeom>
          <a:noFill/>
          <a:ln w="9525">
            <a:noFill/>
            <a:miter lim="800000"/>
            <a:headEnd/>
            <a:tailEnd/>
          </a:ln>
          <a:effectLst/>
        </p:spPr>
        <p:txBody>
          <a:bodyPr wrap="none" anchor="ctr">
            <a:spAutoFit/>
          </a:bodyPr>
          <a:lstStyle/>
          <a:p>
            <a:pPr algn="just">
              <a:defRPr/>
            </a:pPr>
            <a:r>
              <a:rPr lang="en-US" dirty="0" err="1">
                <a:latin typeface="+mn-lt"/>
                <a:ea typeface="Calibri" pitchFamily="34" charset="0"/>
                <a:cs typeface="Times New Roman" pitchFamily="18" charset="0"/>
              </a:rPr>
              <a:t>Nama</a:t>
            </a:r>
            <a:r>
              <a:rPr lang="en-US" dirty="0">
                <a:latin typeface="+mn-lt"/>
                <a:ea typeface="Calibri" pitchFamily="34" charset="0"/>
                <a:cs typeface="Times New Roman" pitchFamily="18" charset="0"/>
              </a:rPr>
              <a:t> </a:t>
            </a:r>
            <a:r>
              <a:rPr lang="en-US" dirty="0" err="1">
                <a:latin typeface="+mn-lt"/>
                <a:ea typeface="Calibri" pitchFamily="34" charset="0"/>
                <a:cs typeface="Times New Roman" pitchFamily="18" charset="0"/>
              </a:rPr>
              <a:t>alat</a:t>
            </a:r>
            <a:r>
              <a:rPr lang="en-US" dirty="0">
                <a:latin typeface="+mn-lt"/>
                <a:ea typeface="Calibri" pitchFamily="34" charset="0"/>
                <a:cs typeface="Times New Roman" pitchFamily="18" charset="0"/>
              </a:rPr>
              <a:t>		: </a:t>
            </a:r>
            <a:r>
              <a:rPr lang="en-US" dirty="0" err="1">
                <a:latin typeface="+mn-lt"/>
                <a:ea typeface="Calibri" pitchFamily="34" charset="0"/>
                <a:cs typeface="Times New Roman" pitchFamily="18" charset="0"/>
              </a:rPr>
              <a:t>Maudslay’s</a:t>
            </a:r>
            <a:r>
              <a:rPr lang="en-US" dirty="0">
                <a:latin typeface="+mn-lt"/>
                <a:ea typeface="Calibri" pitchFamily="34" charset="0"/>
                <a:cs typeface="Times New Roman" pitchFamily="18" charset="0"/>
              </a:rPr>
              <a:t> original screw cutting lathe, C.1800</a:t>
            </a:r>
            <a:endParaRPr lang="en-US" dirty="0">
              <a:latin typeface="+mn-lt"/>
              <a:cs typeface="Arial" pitchFamily="34" charset="0"/>
            </a:endParaRPr>
          </a:p>
          <a:p>
            <a:pPr algn="just" eaLnBrk="0" hangingPunct="0">
              <a:defRPr/>
            </a:pPr>
            <a:r>
              <a:rPr lang="en-US" dirty="0" err="1">
                <a:latin typeface="+mn-lt"/>
                <a:ea typeface="Calibri" pitchFamily="34" charset="0"/>
                <a:cs typeface="Times New Roman" pitchFamily="18" charset="0"/>
              </a:rPr>
              <a:t>Diproduksi</a:t>
            </a:r>
            <a:r>
              <a:rPr lang="en-US" dirty="0">
                <a:latin typeface="+mn-lt"/>
                <a:ea typeface="Calibri" pitchFamily="34" charset="0"/>
                <a:cs typeface="Times New Roman" pitchFamily="18" charset="0"/>
              </a:rPr>
              <a:t> </a:t>
            </a:r>
            <a:r>
              <a:rPr lang="en-US" dirty="0" err="1">
                <a:latin typeface="+mn-lt"/>
                <a:ea typeface="Calibri" pitchFamily="34" charset="0"/>
                <a:cs typeface="Times New Roman" pitchFamily="18" charset="0"/>
              </a:rPr>
              <a:t>oleh</a:t>
            </a:r>
            <a:r>
              <a:rPr lang="en-US" dirty="0">
                <a:latin typeface="+mn-lt"/>
                <a:ea typeface="Calibri" pitchFamily="34" charset="0"/>
                <a:cs typeface="Times New Roman" pitchFamily="18" charset="0"/>
              </a:rPr>
              <a:t>		: </a:t>
            </a:r>
            <a:r>
              <a:rPr lang="en-US" dirty="0" err="1">
                <a:latin typeface="+mn-lt"/>
                <a:ea typeface="Calibri" pitchFamily="34" charset="0"/>
                <a:cs typeface="Times New Roman" pitchFamily="18" charset="0"/>
              </a:rPr>
              <a:t>Maudslay</a:t>
            </a:r>
            <a:endParaRPr lang="en-US" dirty="0">
              <a:latin typeface="+mn-lt"/>
              <a:cs typeface="Arial" pitchFamily="34" charset="0"/>
            </a:endParaRPr>
          </a:p>
          <a:p>
            <a:pPr algn="just" eaLnBrk="0" hangingPunct="0">
              <a:defRPr/>
            </a:pPr>
            <a:r>
              <a:rPr lang="en-US" dirty="0" err="1">
                <a:latin typeface="+mn-lt"/>
                <a:ea typeface="Calibri" pitchFamily="34" charset="0"/>
                <a:cs typeface="Times New Roman" pitchFamily="18" charset="0"/>
              </a:rPr>
              <a:t>Tanggal</a:t>
            </a:r>
            <a:r>
              <a:rPr lang="en-US" dirty="0">
                <a:latin typeface="+mn-lt"/>
                <a:ea typeface="Calibri" pitchFamily="34" charset="0"/>
                <a:cs typeface="Times New Roman" pitchFamily="18" charset="0"/>
              </a:rPr>
              <a:t> </a:t>
            </a:r>
            <a:r>
              <a:rPr lang="en-US" dirty="0" err="1">
                <a:latin typeface="+mn-lt"/>
                <a:ea typeface="Calibri" pitchFamily="34" charset="0"/>
                <a:cs typeface="Times New Roman" pitchFamily="18" charset="0"/>
              </a:rPr>
              <a:t>pembuatan</a:t>
            </a:r>
            <a:r>
              <a:rPr lang="en-US" dirty="0">
                <a:latin typeface="+mn-lt"/>
                <a:ea typeface="Calibri" pitchFamily="34" charset="0"/>
                <a:cs typeface="Times New Roman" pitchFamily="18" charset="0"/>
              </a:rPr>
              <a:t>	: 1798</a:t>
            </a:r>
            <a:endParaRPr lang="en-US" dirty="0">
              <a:latin typeface="+mn-lt"/>
            </a:endParaRPr>
          </a:p>
        </p:txBody>
      </p:sp>
    </p:spTree>
    <p:extLst>
      <p:ext uri="{BB962C8B-B14F-4D97-AF65-F5344CB8AC3E}">
        <p14:creationId xmlns:p14="http://schemas.microsoft.com/office/powerpoint/2010/main" val="2902242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8674"/>
                                        </p:tgtEl>
                                        <p:attrNameLst>
                                          <p:attrName>style.visibility</p:attrName>
                                        </p:attrNameLst>
                                      </p:cBhvr>
                                      <p:to>
                                        <p:strVal val="visible"/>
                                      </p:to>
                                    </p:set>
                                    <p:anim calcmode="lin" valueType="num">
                                      <p:cBhvr additive="base">
                                        <p:cTn id="12" dur="500" fill="hold"/>
                                        <p:tgtEl>
                                          <p:spTgt spid="28674"/>
                                        </p:tgtEl>
                                        <p:attrNameLst>
                                          <p:attrName>ppt_x</p:attrName>
                                        </p:attrNameLst>
                                      </p:cBhvr>
                                      <p:tavLst>
                                        <p:tav tm="0">
                                          <p:val>
                                            <p:strVal val="#ppt_x"/>
                                          </p:val>
                                        </p:tav>
                                        <p:tav tm="100000">
                                          <p:val>
                                            <p:strVal val="#ppt_x"/>
                                          </p:val>
                                        </p:tav>
                                      </p:tavLst>
                                    </p:anim>
                                    <p:anim calcmode="lin" valueType="num">
                                      <p:cBhvr additive="base">
                                        <p:cTn id="13"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8675"/>
                                        </p:tgtEl>
                                        <p:attrNameLst>
                                          <p:attrName>style.visibility</p:attrName>
                                        </p:attrNameLst>
                                      </p:cBhvr>
                                      <p:to>
                                        <p:strVal val="visible"/>
                                      </p:to>
                                    </p:set>
                                    <p:animEffect transition="in" filter="wipe(down)">
                                      <p:cBhvr>
                                        <p:cTn id="23"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867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685800"/>
            <a:ext cx="3657600" cy="677863"/>
          </a:xfrm>
          <a:prstGeom prst="rect">
            <a:avLst/>
          </a:prstGeom>
          <a:noFill/>
        </p:spPr>
        <p:txBody>
          <a:bodyPr>
            <a:spAutoFit/>
          </a:bodyPr>
          <a:lstStyle/>
          <a:p>
            <a:pPr>
              <a:defRPr/>
            </a:pPr>
            <a:r>
              <a:rPr lang="en-US" sz="2000" b="1" dirty="0">
                <a:solidFill>
                  <a:srgbClr val="002060"/>
                </a:solidFill>
                <a:latin typeface="+mn-lt"/>
              </a:rPr>
              <a:t>3. TURRET LATHE</a:t>
            </a:r>
          </a:p>
          <a:p>
            <a:pPr>
              <a:defRPr/>
            </a:pPr>
            <a:endParaRPr lang="en-US" dirty="0"/>
          </a:p>
        </p:txBody>
      </p:sp>
      <p:sp>
        <p:nvSpPr>
          <p:cNvPr id="4" name="TextBox 3"/>
          <p:cNvSpPr txBox="1"/>
          <p:nvPr/>
        </p:nvSpPr>
        <p:spPr>
          <a:xfrm>
            <a:off x="4419600" y="1295400"/>
            <a:ext cx="3505200" cy="1754188"/>
          </a:xfrm>
          <a:prstGeom prst="rect">
            <a:avLst/>
          </a:prstGeom>
          <a:noFill/>
        </p:spPr>
        <p:txBody>
          <a:bodyPr>
            <a:spAutoFit/>
          </a:bodyPr>
          <a:lstStyle/>
          <a:p>
            <a:pPr algn="just">
              <a:defRPr/>
            </a:pPr>
            <a:r>
              <a:rPr lang="fi-FI" dirty="0">
                <a:latin typeface="+mn-lt"/>
              </a:rPr>
              <a:t>Mesin Turret yang asli ada di Amerika antara tahun 1840 hingga tahun 1850. Ini salah satu jenis mesin periode tahun tersebut yang dapat tercatat.</a:t>
            </a:r>
            <a:endParaRPr lang="en-US" dirty="0">
              <a:latin typeface="+mn-lt"/>
            </a:endParaRPr>
          </a:p>
          <a:p>
            <a:pPr algn="just">
              <a:defRPr/>
            </a:pPr>
            <a:endParaRPr lang="en-US" dirty="0">
              <a:latin typeface="+mn-lt"/>
            </a:endParaRPr>
          </a:p>
        </p:txBody>
      </p:sp>
      <p:pic>
        <p:nvPicPr>
          <p:cNvPr id="43010" name="Picture 2" descr="Turret Lathe"/>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838200" y="1143000"/>
            <a:ext cx="35052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p:cNvGraphicFramePr>
            <a:graphicFrameLocks noGrp="1"/>
          </p:cNvGraphicFramePr>
          <p:nvPr/>
        </p:nvGraphicFramePr>
        <p:xfrm>
          <a:off x="1371600" y="3657600"/>
          <a:ext cx="5973762" cy="1444742"/>
        </p:xfrm>
        <a:graphic>
          <a:graphicData uri="http://schemas.openxmlformats.org/drawingml/2006/table">
            <a:tbl>
              <a:tblPr/>
              <a:tblGrid>
                <a:gridCol w="1991254"/>
                <a:gridCol w="1991254"/>
                <a:gridCol w="1991254"/>
              </a:tblGrid>
              <a:tr h="404586">
                <a:tc>
                  <a:txBody>
                    <a:bodyPr/>
                    <a:lstStyle/>
                    <a:p>
                      <a:pPr>
                        <a:lnSpc>
                          <a:spcPct val="115000"/>
                        </a:lnSpc>
                        <a:spcAft>
                          <a:spcPts val="0"/>
                        </a:spcAft>
                      </a:pPr>
                      <a:r>
                        <a:rPr lang="en-US" sz="1100" b="1" dirty="0">
                          <a:solidFill>
                            <a:srgbClr val="000000"/>
                          </a:solidFill>
                          <a:latin typeface="Verdana"/>
                          <a:ea typeface="Times New Roman"/>
                          <a:cs typeface="Times New Roman"/>
                        </a:rPr>
                        <a:t>A - Headstock </a:t>
                      </a:r>
                      <a:endParaRPr lang="en-US" sz="1100" dirty="0">
                        <a:latin typeface="Calibri"/>
                        <a:ea typeface="Calibri"/>
                        <a:cs typeface="Times New Roman"/>
                      </a:endParaRPr>
                    </a:p>
                  </a:txBody>
                  <a:tcPr marL="10794" marR="10794" marT="9524" marB="9524" anchor="ctr">
                    <a:lnL>
                      <a:noFill/>
                    </a:lnL>
                    <a:lnR>
                      <a:noFill/>
                    </a:lnR>
                    <a:lnT>
                      <a:noFill/>
                    </a:lnT>
                    <a:lnB>
                      <a:noFill/>
                    </a:lnB>
                  </a:tcPr>
                </a:tc>
                <a:tc>
                  <a:txBody>
                    <a:bodyPr/>
                    <a:lstStyle/>
                    <a:p>
                      <a:pPr>
                        <a:lnSpc>
                          <a:spcPct val="115000"/>
                        </a:lnSpc>
                        <a:spcAft>
                          <a:spcPts val="0"/>
                        </a:spcAft>
                      </a:pPr>
                      <a:r>
                        <a:rPr lang="en-US" sz="1100" b="1">
                          <a:solidFill>
                            <a:srgbClr val="000000"/>
                          </a:solidFill>
                          <a:latin typeface="Verdana"/>
                          <a:ea typeface="Times New Roman"/>
                          <a:cs typeface="Times New Roman"/>
                        </a:rPr>
                        <a:t>F - Cross slide </a:t>
                      </a:r>
                      <a:endParaRPr lang="en-US" sz="1100">
                        <a:latin typeface="Calibri"/>
                        <a:ea typeface="Calibri"/>
                        <a:cs typeface="Times New Roman"/>
                      </a:endParaRPr>
                    </a:p>
                  </a:txBody>
                  <a:tcPr marL="10794" marR="10794" marT="9524" marB="9524" anchor="ctr">
                    <a:lnL>
                      <a:noFill/>
                    </a:lnL>
                    <a:lnR>
                      <a:noFill/>
                    </a:lnR>
                    <a:lnT>
                      <a:noFill/>
                    </a:lnT>
                    <a:lnB>
                      <a:noFill/>
                    </a:lnB>
                  </a:tcPr>
                </a:tc>
                <a:tc>
                  <a:txBody>
                    <a:bodyPr/>
                    <a:lstStyle/>
                    <a:p>
                      <a:pPr>
                        <a:lnSpc>
                          <a:spcPct val="115000"/>
                        </a:lnSpc>
                        <a:spcAft>
                          <a:spcPts val="0"/>
                        </a:spcAft>
                      </a:pPr>
                      <a:r>
                        <a:rPr lang="en-US" sz="1100" b="1">
                          <a:solidFill>
                            <a:srgbClr val="000000"/>
                          </a:solidFill>
                          <a:latin typeface="Verdana"/>
                          <a:ea typeface="Times New Roman"/>
                          <a:cs typeface="Times New Roman"/>
                        </a:rPr>
                        <a:t>K - Star Handle for Turret Operation </a:t>
                      </a:r>
                      <a:endParaRPr lang="en-US" sz="1100">
                        <a:latin typeface="Calibri"/>
                        <a:ea typeface="Calibri"/>
                        <a:cs typeface="Times New Roman"/>
                      </a:endParaRPr>
                    </a:p>
                  </a:txBody>
                  <a:tcPr marL="10794" marR="10794" marT="9524" marB="9524" anchor="ctr">
                    <a:lnL>
                      <a:noFill/>
                    </a:lnL>
                    <a:lnR>
                      <a:noFill/>
                    </a:lnR>
                    <a:lnT>
                      <a:noFill/>
                    </a:lnT>
                    <a:lnB>
                      <a:noFill/>
                    </a:lnB>
                  </a:tcPr>
                </a:tc>
              </a:tr>
              <a:tr h="211817">
                <a:tc>
                  <a:txBody>
                    <a:bodyPr/>
                    <a:lstStyle/>
                    <a:p>
                      <a:pPr>
                        <a:lnSpc>
                          <a:spcPct val="115000"/>
                        </a:lnSpc>
                        <a:spcAft>
                          <a:spcPts val="0"/>
                        </a:spcAft>
                      </a:pPr>
                      <a:r>
                        <a:rPr lang="en-US" sz="1100" b="1">
                          <a:solidFill>
                            <a:srgbClr val="000000"/>
                          </a:solidFill>
                          <a:latin typeface="Verdana"/>
                          <a:ea typeface="Times New Roman"/>
                          <a:cs typeface="Times New Roman"/>
                        </a:rPr>
                        <a:t>B - Spindle </a:t>
                      </a:r>
                      <a:endParaRPr lang="en-US" sz="1100">
                        <a:latin typeface="Calibri"/>
                        <a:ea typeface="Calibri"/>
                        <a:cs typeface="Times New Roman"/>
                      </a:endParaRPr>
                    </a:p>
                  </a:txBody>
                  <a:tcPr marL="10794" marR="10794" marT="9524" marB="9524" anchor="ctr">
                    <a:lnL>
                      <a:noFill/>
                    </a:lnL>
                    <a:lnR>
                      <a:noFill/>
                    </a:lnR>
                    <a:lnT>
                      <a:noFill/>
                    </a:lnT>
                    <a:lnB>
                      <a:noFill/>
                    </a:lnB>
                  </a:tcPr>
                </a:tc>
                <a:tc>
                  <a:txBody>
                    <a:bodyPr/>
                    <a:lstStyle/>
                    <a:p>
                      <a:pPr>
                        <a:lnSpc>
                          <a:spcPct val="115000"/>
                        </a:lnSpc>
                        <a:spcAft>
                          <a:spcPts val="0"/>
                        </a:spcAft>
                      </a:pPr>
                      <a:r>
                        <a:rPr lang="en-US" sz="1100" b="1" dirty="0">
                          <a:solidFill>
                            <a:srgbClr val="000000"/>
                          </a:solidFill>
                          <a:latin typeface="Verdana"/>
                          <a:ea typeface="Times New Roman"/>
                          <a:cs typeface="Times New Roman"/>
                        </a:rPr>
                        <a:t>G - Intermediate saddle </a:t>
                      </a:r>
                      <a:endParaRPr lang="en-US" sz="1100" dirty="0">
                        <a:latin typeface="Calibri"/>
                        <a:ea typeface="Calibri"/>
                        <a:cs typeface="Times New Roman"/>
                      </a:endParaRPr>
                    </a:p>
                  </a:txBody>
                  <a:tcPr marL="10794" marR="10794" marT="9524" marB="9524" anchor="ctr">
                    <a:lnL>
                      <a:noFill/>
                    </a:lnL>
                    <a:lnR>
                      <a:noFill/>
                    </a:lnR>
                    <a:lnT>
                      <a:noFill/>
                    </a:lnT>
                    <a:lnB>
                      <a:noFill/>
                    </a:lnB>
                  </a:tcPr>
                </a:tc>
                <a:tc>
                  <a:txBody>
                    <a:bodyPr/>
                    <a:lstStyle/>
                    <a:p>
                      <a:pPr>
                        <a:lnSpc>
                          <a:spcPct val="115000"/>
                        </a:lnSpc>
                        <a:spcAft>
                          <a:spcPts val="0"/>
                        </a:spcAft>
                      </a:pPr>
                      <a:r>
                        <a:rPr lang="en-US" sz="1100" b="1" dirty="0">
                          <a:solidFill>
                            <a:srgbClr val="000000"/>
                          </a:solidFill>
                          <a:latin typeface="Verdana"/>
                          <a:ea typeface="Times New Roman"/>
                          <a:cs typeface="Times New Roman"/>
                        </a:rPr>
                        <a:t>L - Turret Apron </a:t>
                      </a:r>
                      <a:endParaRPr lang="en-US" sz="1100" dirty="0">
                        <a:latin typeface="Calibri"/>
                        <a:ea typeface="Calibri"/>
                        <a:cs typeface="Times New Roman"/>
                      </a:endParaRPr>
                    </a:p>
                  </a:txBody>
                  <a:tcPr marL="10794" marR="10794" marT="9524" marB="9524" anchor="ctr">
                    <a:lnL>
                      <a:noFill/>
                    </a:lnL>
                    <a:lnR>
                      <a:noFill/>
                    </a:lnR>
                    <a:lnT>
                      <a:noFill/>
                    </a:lnT>
                    <a:lnB>
                      <a:noFill/>
                    </a:lnB>
                  </a:tcPr>
                </a:tc>
              </a:tr>
              <a:tr h="211817">
                <a:tc>
                  <a:txBody>
                    <a:bodyPr/>
                    <a:lstStyle/>
                    <a:p>
                      <a:pPr>
                        <a:lnSpc>
                          <a:spcPct val="115000"/>
                        </a:lnSpc>
                        <a:spcAft>
                          <a:spcPts val="0"/>
                        </a:spcAft>
                      </a:pPr>
                      <a:r>
                        <a:rPr lang="en-US" sz="1100" b="1">
                          <a:solidFill>
                            <a:srgbClr val="000000"/>
                          </a:solidFill>
                          <a:latin typeface="Verdana"/>
                          <a:ea typeface="Times New Roman"/>
                          <a:cs typeface="Times New Roman"/>
                        </a:rPr>
                        <a:t>C - Pilot Bar </a:t>
                      </a:r>
                      <a:endParaRPr lang="en-US" sz="1100">
                        <a:latin typeface="Calibri"/>
                        <a:ea typeface="Calibri"/>
                        <a:cs typeface="Times New Roman"/>
                      </a:endParaRPr>
                    </a:p>
                  </a:txBody>
                  <a:tcPr marL="10794" marR="10794" marT="9524" marB="9524" anchor="ctr">
                    <a:lnL>
                      <a:noFill/>
                    </a:lnL>
                    <a:lnR>
                      <a:noFill/>
                    </a:lnR>
                    <a:lnT>
                      <a:noFill/>
                    </a:lnT>
                    <a:lnB>
                      <a:noFill/>
                    </a:lnB>
                  </a:tcPr>
                </a:tc>
                <a:tc>
                  <a:txBody>
                    <a:bodyPr/>
                    <a:lstStyle/>
                    <a:p>
                      <a:pPr>
                        <a:lnSpc>
                          <a:spcPct val="115000"/>
                        </a:lnSpc>
                        <a:spcAft>
                          <a:spcPts val="0"/>
                        </a:spcAft>
                      </a:pPr>
                      <a:r>
                        <a:rPr lang="en-US" sz="1100" b="1">
                          <a:solidFill>
                            <a:srgbClr val="000000"/>
                          </a:solidFill>
                          <a:latin typeface="Verdana"/>
                          <a:ea typeface="Times New Roman"/>
                          <a:cs typeface="Times New Roman"/>
                        </a:rPr>
                        <a:t>H - Turret </a:t>
                      </a:r>
                      <a:endParaRPr lang="en-US" sz="1100">
                        <a:latin typeface="Calibri"/>
                        <a:ea typeface="Calibri"/>
                        <a:cs typeface="Times New Roman"/>
                      </a:endParaRPr>
                    </a:p>
                  </a:txBody>
                  <a:tcPr marL="10794" marR="10794" marT="9524" marB="9524" anchor="ctr">
                    <a:lnL>
                      <a:noFill/>
                    </a:lnL>
                    <a:lnR>
                      <a:noFill/>
                    </a:lnR>
                    <a:lnT>
                      <a:noFill/>
                    </a:lnT>
                    <a:lnB>
                      <a:noFill/>
                    </a:lnB>
                  </a:tcPr>
                </a:tc>
                <a:tc>
                  <a:txBody>
                    <a:bodyPr/>
                    <a:lstStyle/>
                    <a:p>
                      <a:pPr>
                        <a:lnSpc>
                          <a:spcPct val="115000"/>
                        </a:lnSpc>
                        <a:spcAft>
                          <a:spcPts val="0"/>
                        </a:spcAft>
                      </a:pPr>
                      <a:r>
                        <a:rPr lang="en-US" sz="1100" b="1">
                          <a:solidFill>
                            <a:srgbClr val="000000"/>
                          </a:solidFill>
                          <a:latin typeface="Verdana"/>
                          <a:ea typeface="Times New Roman"/>
                          <a:cs typeface="Times New Roman"/>
                        </a:rPr>
                        <a:t>M - Turret saddle </a:t>
                      </a:r>
                      <a:endParaRPr lang="en-US" sz="1100">
                        <a:latin typeface="Calibri"/>
                        <a:ea typeface="Calibri"/>
                        <a:cs typeface="Times New Roman"/>
                      </a:endParaRPr>
                    </a:p>
                  </a:txBody>
                  <a:tcPr marL="10794" marR="10794" marT="9524" marB="9524" anchor="ctr">
                    <a:lnL>
                      <a:noFill/>
                    </a:lnL>
                    <a:lnR>
                      <a:noFill/>
                    </a:lnR>
                    <a:lnT>
                      <a:noFill/>
                    </a:lnT>
                    <a:lnB>
                      <a:noFill/>
                    </a:lnB>
                  </a:tcPr>
                </a:tc>
              </a:tr>
              <a:tr h="404586">
                <a:tc>
                  <a:txBody>
                    <a:bodyPr/>
                    <a:lstStyle/>
                    <a:p>
                      <a:pPr>
                        <a:lnSpc>
                          <a:spcPct val="115000"/>
                        </a:lnSpc>
                        <a:spcAft>
                          <a:spcPts val="0"/>
                        </a:spcAft>
                      </a:pPr>
                      <a:r>
                        <a:rPr lang="en-US" sz="1100" b="1">
                          <a:solidFill>
                            <a:srgbClr val="000000"/>
                          </a:solidFill>
                          <a:latin typeface="Verdana"/>
                          <a:ea typeface="Times New Roman"/>
                          <a:cs typeface="Times New Roman"/>
                        </a:rPr>
                        <a:t>D - Toolpost </a:t>
                      </a:r>
                      <a:endParaRPr lang="en-US" sz="1100">
                        <a:latin typeface="Calibri"/>
                        <a:ea typeface="Calibri"/>
                        <a:cs typeface="Times New Roman"/>
                      </a:endParaRPr>
                    </a:p>
                  </a:txBody>
                  <a:tcPr marL="10794" marR="10794" marT="9524" marB="9524" anchor="ctr">
                    <a:lnL>
                      <a:noFill/>
                    </a:lnL>
                    <a:lnR>
                      <a:noFill/>
                    </a:lnR>
                    <a:lnT>
                      <a:noFill/>
                    </a:lnT>
                    <a:lnB>
                      <a:noFill/>
                    </a:lnB>
                  </a:tcPr>
                </a:tc>
                <a:tc>
                  <a:txBody>
                    <a:bodyPr/>
                    <a:lstStyle/>
                    <a:p>
                      <a:pPr>
                        <a:lnSpc>
                          <a:spcPct val="115000"/>
                        </a:lnSpc>
                        <a:spcAft>
                          <a:spcPts val="0"/>
                        </a:spcAft>
                      </a:pPr>
                      <a:r>
                        <a:rPr lang="en-US" sz="1100" b="1" dirty="0">
                          <a:solidFill>
                            <a:srgbClr val="000000"/>
                          </a:solidFill>
                          <a:latin typeface="Verdana"/>
                          <a:ea typeface="Times New Roman"/>
                          <a:cs typeface="Times New Roman"/>
                        </a:rPr>
                        <a:t>I - Turret Clamp Lever </a:t>
                      </a:r>
                      <a:endParaRPr lang="en-US" sz="1100" dirty="0">
                        <a:latin typeface="Calibri"/>
                        <a:ea typeface="Calibri"/>
                        <a:cs typeface="Times New Roman"/>
                      </a:endParaRPr>
                    </a:p>
                  </a:txBody>
                  <a:tcPr marL="10794" marR="10794" marT="9524" marB="9524" anchor="ctr">
                    <a:lnL>
                      <a:noFill/>
                    </a:lnL>
                    <a:lnR>
                      <a:noFill/>
                    </a:lnR>
                    <a:lnT>
                      <a:noFill/>
                    </a:lnT>
                    <a:lnB>
                      <a:noFill/>
                    </a:lnB>
                  </a:tcPr>
                </a:tc>
                <a:tc>
                  <a:txBody>
                    <a:bodyPr/>
                    <a:lstStyle/>
                    <a:p>
                      <a:pPr>
                        <a:lnSpc>
                          <a:spcPct val="115000"/>
                        </a:lnSpc>
                        <a:spcAft>
                          <a:spcPts val="0"/>
                        </a:spcAft>
                      </a:pPr>
                      <a:r>
                        <a:rPr lang="en-US" sz="1100" b="1">
                          <a:solidFill>
                            <a:srgbClr val="000000"/>
                          </a:solidFill>
                          <a:latin typeface="Verdana"/>
                          <a:ea typeface="Times New Roman"/>
                          <a:cs typeface="Times New Roman"/>
                        </a:rPr>
                        <a:t>N - Intermediate saddle Apron </a:t>
                      </a:r>
                      <a:endParaRPr lang="en-US" sz="1100">
                        <a:latin typeface="Calibri"/>
                        <a:ea typeface="Calibri"/>
                        <a:cs typeface="Times New Roman"/>
                      </a:endParaRPr>
                    </a:p>
                  </a:txBody>
                  <a:tcPr marL="10794" marR="10794" marT="9524" marB="9524" anchor="ctr">
                    <a:lnL>
                      <a:noFill/>
                    </a:lnL>
                    <a:lnR>
                      <a:noFill/>
                    </a:lnR>
                    <a:lnT>
                      <a:noFill/>
                    </a:lnT>
                    <a:lnB>
                      <a:noFill/>
                    </a:lnB>
                  </a:tcPr>
                </a:tc>
              </a:tr>
              <a:tr h="211817">
                <a:tc>
                  <a:txBody>
                    <a:bodyPr/>
                    <a:lstStyle/>
                    <a:p>
                      <a:pPr>
                        <a:lnSpc>
                          <a:spcPct val="115000"/>
                        </a:lnSpc>
                        <a:spcAft>
                          <a:spcPts val="0"/>
                        </a:spcAft>
                      </a:pPr>
                      <a:r>
                        <a:rPr lang="en-US" sz="1100" b="1">
                          <a:solidFill>
                            <a:srgbClr val="000000"/>
                          </a:solidFill>
                          <a:latin typeface="Verdana"/>
                          <a:ea typeface="Times New Roman"/>
                          <a:cs typeface="Times New Roman"/>
                        </a:rPr>
                        <a:t>E - Rear Tool post </a:t>
                      </a:r>
                      <a:endParaRPr lang="en-US" sz="1100">
                        <a:latin typeface="Calibri"/>
                        <a:ea typeface="Calibri"/>
                        <a:cs typeface="Times New Roman"/>
                      </a:endParaRPr>
                    </a:p>
                  </a:txBody>
                  <a:tcPr marL="10794" marR="10794" marT="9524" marB="9524" anchor="ctr">
                    <a:lnL>
                      <a:noFill/>
                    </a:lnL>
                    <a:lnR>
                      <a:noFill/>
                    </a:lnR>
                    <a:lnT>
                      <a:noFill/>
                    </a:lnT>
                    <a:lnB>
                      <a:noFill/>
                    </a:lnB>
                  </a:tcPr>
                </a:tc>
                <a:tc>
                  <a:txBody>
                    <a:bodyPr/>
                    <a:lstStyle/>
                    <a:p>
                      <a:pPr>
                        <a:lnSpc>
                          <a:spcPct val="115000"/>
                        </a:lnSpc>
                        <a:spcAft>
                          <a:spcPts val="0"/>
                        </a:spcAft>
                      </a:pPr>
                      <a:r>
                        <a:rPr lang="en-US" sz="1100" b="1" dirty="0">
                          <a:solidFill>
                            <a:srgbClr val="000000"/>
                          </a:solidFill>
                          <a:latin typeface="Verdana"/>
                          <a:ea typeface="Times New Roman"/>
                          <a:cs typeface="Times New Roman"/>
                        </a:rPr>
                        <a:t>J - Saddle Looking Lever </a:t>
                      </a:r>
                      <a:endParaRPr lang="en-US" sz="1100" dirty="0">
                        <a:latin typeface="Calibri"/>
                        <a:ea typeface="Calibri"/>
                        <a:cs typeface="Times New Roman"/>
                      </a:endParaRPr>
                    </a:p>
                  </a:txBody>
                  <a:tcPr marL="10794" marR="10794" marT="9524" marB="9524" anchor="ctr">
                    <a:lnL>
                      <a:noFill/>
                    </a:lnL>
                    <a:lnR>
                      <a:noFill/>
                    </a:lnR>
                    <a:lnT>
                      <a:noFill/>
                    </a:lnT>
                    <a:lnB>
                      <a:noFill/>
                    </a:lnB>
                  </a:tcPr>
                </a:tc>
                <a:tc>
                  <a:txBody>
                    <a:bodyPr/>
                    <a:lstStyle/>
                    <a:p>
                      <a:pPr>
                        <a:lnSpc>
                          <a:spcPct val="115000"/>
                        </a:lnSpc>
                        <a:spcAft>
                          <a:spcPts val="0"/>
                        </a:spcAft>
                      </a:pPr>
                      <a:r>
                        <a:rPr lang="en-US" sz="1100" b="1" dirty="0">
                          <a:solidFill>
                            <a:srgbClr val="000000"/>
                          </a:solidFill>
                          <a:latin typeface="Verdana"/>
                          <a:ea typeface="Times New Roman"/>
                          <a:cs typeface="Times New Roman"/>
                        </a:rPr>
                        <a:t>O - Feed Gearbox </a:t>
                      </a:r>
                      <a:endParaRPr lang="en-US" sz="1100" dirty="0">
                        <a:latin typeface="Calibri"/>
                        <a:ea typeface="Calibri"/>
                        <a:cs typeface="Times New Roman"/>
                      </a:endParaRPr>
                    </a:p>
                  </a:txBody>
                  <a:tcPr marL="10794" marR="10794" marT="9524" marB="9524" anchor="ctr">
                    <a:lnL>
                      <a:noFill/>
                    </a:lnL>
                    <a:lnR>
                      <a:noFill/>
                    </a:lnR>
                    <a:lnT>
                      <a:noFill/>
                    </a:lnT>
                    <a:lnB>
                      <a:noFill/>
                    </a:lnB>
                  </a:tcPr>
                </a:tc>
              </a:tr>
            </a:tbl>
          </a:graphicData>
        </a:graphic>
      </p:graphicFrame>
      <p:sp>
        <p:nvSpPr>
          <p:cNvPr id="8" name="TextBox 7"/>
          <p:cNvSpPr txBox="1"/>
          <p:nvPr/>
        </p:nvSpPr>
        <p:spPr>
          <a:xfrm>
            <a:off x="1600200" y="5257800"/>
            <a:ext cx="6096000" cy="1200150"/>
          </a:xfrm>
          <a:prstGeom prst="rect">
            <a:avLst/>
          </a:prstGeom>
          <a:noFill/>
        </p:spPr>
        <p:txBody>
          <a:bodyPr>
            <a:spAutoFit/>
          </a:bodyPr>
          <a:lstStyle/>
          <a:p>
            <a:pPr>
              <a:defRPr/>
            </a:pPr>
            <a:r>
              <a:rPr lang="fi-FI" dirty="0">
                <a:latin typeface="+mn-lt"/>
              </a:rPr>
              <a:t>Nama alat		:	Turret lathe</a:t>
            </a:r>
            <a:endParaRPr lang="en-US" dirty="0">
              <a:latin typeface="+mn-lt"/>
            </a:endParaRPr>
          </a:p>
          <a:p>
            <a:pPr>
              <a:defRPr/>
            </a:pPr>
            <a:r>
              <a:rPr lang="fi-FI" dirty="0">
                <a:latin typeface="+mn-lt"/>
              </a:rPr>
              <a:t>Diproduksi oleh		:	Stephen Fitch</a:t>
            </a:r>
            <a:endParaRPr lang="en-US" dirty="0">
              <a:latin typeface="+mn-lt"/>
            </a:endParaRPr>
          </a:p>
          <a:p>
            <a:pPr>
              <a:defRPr/>
            </a:pPr>
            <a:r>
              <a:rPr lang="fi-FI" dirty="0">
                <a:latin typeface="+mn-lt"/>
              </a:rPr>
              <a:t>Tahun pembuatan		:	1850</a:t>
            </a:r>
            <a:endParaRPr lang="en-US" dirty="0">
              <a:latin typeface="+mn-lt"/>
            </a:endParaRPr>
          </a:p>
          <a:p>
            <a:pPr>
              <a:defRPr/>
            </a:pPr>
            <a:endParaRPr lang="en-US" dirty="0">
              <a:latin typeface="+mn-lt"/>
            </a:endParaRPr>
          </a:p>
        </p:txBody>
      </p:sp>
    </p:spTree>
    <p:extLst>
      <p:ext uri="{BB962C8B-B14F-4D97-AF65-F5344CB8AC3E}">
        <p14:creationId xmlns:p14="http://schemas.microsoft.com/office/powerpoint/2010/main" val="3463374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3010"/>
                                        </p:tgtEl>
                                        <p:attrNameLst>
                                          <p:attrName>style.visibility</p:attrName>
                                        </p:attrNameLst>
                                      </p:cBhvr>
                                      <p:to>
                                        <p:strVal val="visible"/>
                                      </p:to>
                                    </p:set>
                                    <p:anim calcmode="lin" valueType="num">
                                      <p:cBhvr additive="base">
                                        <p:cTn id="12" dur="500" fill="hold"/>
                                        <p:tgtEl>
                                          <p:spTgt spid="43010"/>
                                        </p:tgtEl>
                                        <p:attrNameLst>
                                          <p:attrName>ppt_x</p:attrName>
                                        </p:attrNameLst>
                                      </p:cBhvr>
                                      <p:tavLst>
                                        <p:tav tm="0">
                                          <p:val>
                                            <p:strVal val="#ppt_x"/>
                                          </p:val>
                                        </p:tav>
                                        <p:tav tm="100000">
                                          <p:val>
                                            <p:strVal val="#ppt_x"/>
                                          </p:val>
                                        </p:tav>
                                      </p:tavLst>
                                    </p:anim>
                                    <p:anim calcmode="lin" valueType="num">
                                      <p:cBhvr additive="base">
                                        <p:cTn id="13" dur="500" fill="hold"/>
                                        <p:tgtEl>
                                          <p:spTgt spid="4301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762000"/>
            <a:ext cx="3810000" cy="677863"/>
          </a:xfrm>
          <a:prstGeom prst="rect">
            <a:avLst/>
          </a:prstGeom>
          <a:noFill/>
        </p:spPr>
        <p:txBody>
          <a:bodyPr>
            <a:spAutoFit/>
          </a:bodyPr>
          <a:lstStyle/>
          <a:p>
            <a:pPr>
              <a:defRPr/>
            </a:pPr>
            <a:r>
              <a:rPr lang="fi-FI" sz="2000" b="1" dirty="0">
                <a:solidFill>
                  <a:srgbClr val="002060"/>
                </a:solidFill>
                <a:latin typeface="+mn-lt"/>
              </a:rPr>
              <a:t>4. CAPSTAN LATHE</a:t>
            </a:r>
          </a:p>
          <a:p>
            <a:pPr>
              <a:defRPr/>
            </a:pPr>
            <a:endParaRPr lang="en-US" dirty="0"/>
          </a:p>
        </p:txBody>
      </p:sp>
      <p:pic>
        <p:nvPicPr>
          <p:cNvPr id="44034" name="Picture 2" descr="Capstan Lathe"/>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685800" y="1219200"/>
            <a:ext cx="2947988" cy="233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038600" y="1600200"/>
            <a:ext cx="4114800" cy="1477963"/>
          </a:xfrm>
          <a:prstGeom prst="rect">
            <a:avLst/>
          </a:prstGeom>
          <a:noFill/>
        </p:spPr>
        <p:txBody>
          <a:bodyPr>
            <a:spAutoFit/>
          </a:bodyPr>
          <a:lstStyle/>
          <a:p>
            <a:pPr algn="just">
              <a:defRPr/>
            </a:pPr>
            <a:r>
              <a:rPr lang="en-US" dirty="0" err="1">
                <a:latin typeface="+mn-lt"/>
              </a:rPr>
              <a:t>Mesin</a:t>
            </a:r>
            <a:r>
              <a:rPr lang="en-US" dirty="0">
                <a:latin typeface="+mn-lt"/>
              </a:rPr>
              <a:t> </a:t>
            </a:r>
            <a:r>
              <a:rPr lang="en-US" dirty="0" err="1">
                <a:latin typeface="+mn-lt"/>
              </a:rPr>
              <a:t>ini</a:t>
            </a:r>
            <a:r>
              <a:rPr lang="en-US" dirty="0">
                <a:latin typeface="+mn-lt"/>
              </a:rPr>
              <a:t> </a:t>
            </a:r>
            <a:r>
              <a:rPr lang="en-US" dirty="0" err="1">
                <a:latin typeface="+mn-lt"/>
              </a:rPr>
              <a:t>muncul</a:t>
            </a:r>
            <a:r>
              <a:rPr lang="en-US" dirty="0">
                <a:latin typeface="+mn-lt"/>
              </a:rPr>
              <a:t> </a:t>
            </a:r>
            <a:r>
              <a:rPr lang="en-US" dirty="0" err="1">
                <a:latin typeface="+mn-lt"/>
              </a:rPr>
              <a:t>dan</a:t>
            </a:r>
            <a:r>
              <a:rPr lang="en-US" dirty="0">
                <a:latin typeface="+mn-lt"/>
              </a:rPr>
              <a:t> </a:t>
            </a:r>
            <a:r>
              <a:rPr lang="en-US" dirty="0" err="1">
                <a:latin typeface="+mn-lt"/>
              </a:rPr>
              <a:t>menyerupai</a:t>
            </a:r>
            <a:r>
              <a:rPr lang="en-US" dirty="0">
                <a:latin typeface="+mn-lt"/>
              </a:rPr>
              <a:t> model </a:t>
            </a:r>
            <a:r>
              <a:rPr lang="en-US" dirty="0" err="1">
                <a:latin typeface="+mn-lt"/>
              </a:rPr>
              <a:t>mesin</a:t>
            </a:r>
            <a:r>
              <a:rPr lang="en-US" dirty="0">
                <a:latin typeface="+mn-lt"/>
              </a:rPr>
              <a:t> </a:t>
            </a:r>
            <a:r>
              <a:rPr lang="en-US" dirty="0" err="1">
                <a:latin typeface="+mn-lt"/>
              </a:rPr>
              <a:t>sebelumnya</a:t>
            </a:r>
            <a:r>
              <a:rPr lang="en-US" dirty="0">
                <a:latin typeface="+mn-lt"/>
              </a:rPr>
              <a:t> (</a:t>
            </a:r>
            <a:r>
              <a:rPr lang="en-US" dirty="0" err="1">
                <a:latin typeface="+mn-lt"/>
              </a:rPr>
              <a:t>mesin</a:t>
            </a:r>
            <a:r>
              <a:rPr lang="en-US" dirty="0">
                <a:latin typeface="+mn-lt"/>
              </a:rPr>
              <a:t> Turret), </a:t>
            </a:r>
            <a:r>
              <a:rPr lang="en-US" dirty="0" err="1">
                <a:latin typeface="+mn-lt"/>
              </a:rPr>
              <a:t>sejak</a:t>
            </a:r>
            <a:r>
              <a:rPr lang="en-US" dirty="0">
                <a:latin typeface="+mn-lt"/>
              </a:rPr>
              <a:t> </a:t>
            </a:r>
            <a:r>
              <a:rPr lang="en-US" dirty="0" err="1">
                <a:latin typeface="+mn-lt"/>
              </a:rPr>
              <a:t>mesin</a:t>
            </a:r>
            <a:r>
              <a:rPr lang="en-US" dirty="0">
                <a:latin typeface="+mn-lt"/>
              </a:rPr>
              <a:t> </a:t>
            </a:r>
            <a:r>
              <a:rPr lang="en-US" dirty="0" err="1">
                <a:latin typeface="+mn-lt"/>
              </a:rPr>
              <a:t>bubut</a:t>
            </a:r>
            <a:r>
              <a:rPr lang="en-US" dirty="0">
                <a:latin typeface="+mn-lt"/>
              </a:rPr>
              <a:t> Turret </a:t>
            </a:r>
            <a:r>
              <a:rPr lang="en-US" dirty="0" err="1">
                <a:latin typeface="+mn-lt"/>
              </a:rPr>
              <a:t>memakai</a:t>
            </a:r>
            <a:r>
              <a:rPr lang="en-US" dirty="0">
                <a:latin typeface="+mn-lt"/>
              </a:rPr>
              <a:t> </a:t>
            </a:r>
            <a:r>
              <a:rPr lang="en-US" dirty="0" err="1">
                <a:latin typeface="+mn-lt"/>
              </a:rPr>
              <a:t>kenop</a:t>
            </a:r>
            <a:r>
              <a:rPr lang="en-US" dirty="0">
                <a:latin typeface="+mn-lt"/>
              </a:rPr>
              <a:t>.</a:t>
            </a:r>
          </a:p>
          <a:p>
            <a:pPr algn="just">
              <a:defRPr/>
            </a:pPr>
            <a:endParaRPr lang="en-US" dirty="0">
              <a:latin typeface="+mn-lt"/>
            </a:endParaRPr>
          </a:p>
        </p:txBody>
      </p:sp>
      <p:graphicFrame>
        <p:nvGraphicFramePr>
          <p:cNvPr id="5" name="Table 4"/>
          <p:cNvGraphicFramePr>
            <a:graphicFrameLocks noGrp="1"/>
          </p:cNvGraphicFramePr>
          <p:nvPr/>
        </p:nvGraphicFramePr>
        <p:xfrm>
          <a:off x="1676400" y="3657600"/>
          <a:ext cx="5851524" cy="616426"/>
        </p:xfrm>
        <a:graphic>
          <a:graphicData uri="http://schemas.openxmlformats.org/drawingml/2006/table">
            <a:tbl>
              <a:tblPr/>
              <a:tblGrid>
                <a:gridCol w="1950508"/>
                <a:gridCol w="1950508"/>
                <a:gridCol w="1950508"/>
              </a:tblGrid>
              <a:tr h="404289">
                <a:tc>
                  <a:txBody>
                    <a:bodyPr/>
                    <a:lstStyle/>
                    <a:p>
                      <a:pPr>
                        <a:lnSpc>
                          <a:spcPct val="115000"/>
                        </a:lnSpc>
                        <a:spcAft>
                          <a:spcPts val="0"/>
                        </a:spcAft>
                      </a:pPr>
                      <a:r>
                        <a:rPr lang="en-US" sz="1100" b="1" dirty="0">
                          <a:solidFill>
                            <a:srgbClr val="000000"/>
                          </a:solidFill>
                          <a:latin typeface="Verdana"/>
                          <a:ea typeface="Times New Roman"/>
                          <a:cs typeface="Times New Roman"/>
                        </a:rPr>
                        <a:t>A - </a:t>
                      </a:r>
                      <a:r>
                        <a:rPr lang="en-US" sz="1100" b="1" dirty="0" err="1">
                          <a:solidFill>
                            <a:srgbClr val="000000"/>
                          </a:solidFill>
                          <a:latin typeface="Verdana"/>
                          <a:ea typeface="Times New Roman"/>
                          <a:cs typeface="Times New Roman"/>
                        </a:rPr>
                        <a:t>TurretLocking</a:t>
                      </a:r>
                      <a:r>
                        <a:rPr lang="en-US" sz="1100" b="1" dirty="0">
                          <a:solidFill>
                            <a:srgbClr val="000000"/>
                          </a:solidFill>
                          <a:latin typeface="Verdana"/>
                          <a:ea typeface="Times New Roman"/>
                          <a:cs typeface="Times New Roman"/>
                        </a:rPr>
                        <a:t> Handle </a:t>
                      </a:r>
                      <a:endParaRPr lang="en-US" sz="1100" dirty="0">
                        <a:latin typeface="Calibri"/>
                        <a:ea typeface="Calibri"/>
                        <a:cs typeface="Times New Roman"/>
                      </a:endParaRPr>
                    </a:p>
                  </a:txBody>
                  <a:tcPr marL="10794" marR="10794" marT="9517" marB="9517" anchor="ctr">
                    <a:lnL>
                      <a:noFill/>
                    </a:lnL>
                    <a:lnR>
                      <a:noFill/>
                    </a:lnR>
                    <a:lnT>
                      <a:noFill/>
                    </a:lnT>
                    <a:lnB>
                      <a:noFill/>
                    </a:lnB>
                  </a:tcPr>
                </a:tc>
                <a:tc>
                  <a:txBody>
                    <a:bodyPr/>
                    <a:lstStyle/>
                    <a:p>
                      <a:pPr>
                        <a:lnSpc>
                          <a:spcPct val="115000"/>
                        </a:lnSpc>
                        <a:spcAft>
                          <a:spcPts val="0"/>
                        </a:spcAft>
                      </a:pPr>
                      <a:r>
                        <a:rPr lang="en-US" sz="1100" b="1">
                          <a:solidFill>
                            <a:srgbClr val="000000"/>
                          </a:solidFill>
                          <a:latin typeface="Verdana"/>
                          <a:ea typeface="Times New Roman"/>
                          <a:cs typeface="Times New Roman"/>
                        </a:rPr>
                        <a:t>C - Capstan Slide </a:t>
                      </a:r>
                      <a:endParaRPr lang="en-US" sz="1100">
                        <a:latin typeface="Calibri"/>
                        <a:ea typeface="Calibri"/>
                        <a:cs typeface="Times New Roman"/>
                      </a:endParaRPr>
                    </a:p>
                  </a:txBody>
                  <a:tcPr marL="10794" marR="10794" marT="9517" marB="9517" anchor="ctr">
                    <a:lnL>
                      <a:noFill/>
                    </a:lnL>
                    <a:lnR>
                      <a:noFill/>
                    </a:lnR>
                    <a:lnT>
                      <a:noFill/>
                    </a:lnT>
                    <a:lnB>
                      <a:noFill/>
                    </a:lnB>
                  </a:tcPr>
                </a:tc>
                <a:tc>
                  <a:txBody>
                    <a:bodyPr/>
                    <a:lstStyle/>
                    <a:p>
                      <a:pPr>
                        <a:lnSpc>
                          <a:spcPct val="115000"/>
                        </a:lnSpc>
                        <a:spcAft>
                          <a:spcPts val="0"/>
                        </a:spcAft>
                      </a:pPr>
                      <a:r>
                        <a:rPr lang="en-US" sz="1100" b="1">
                          <a:solidFill>
                            <a:srgbClr val="000000"/>
                          </a:solidFill>
                          <a:latin typeface="Verdana"/>
                          <a:ea typeface="Times New Roman"/>
                          <a:cs typeface="Times New Roman"/>
                        </a:rPr>
                        <a:t>E - Capstan Slide Block </a:t>
                      </a:r>
                      <a:endParaRPr lang="en-US" sz="1100">
                        <a:latin typeface="Calibri"/>
                        <a:ea typeface="Calibri"/>
                        <a:cs typeface="Times New Roman"/>
                      </a:endParaRPr>
                    </a:p>
                  </a:txBody>
                  <a:tcPr marL="10794" marR="10794" marT="9517" marB="9517" anchor="ctr">
                    <a:lnL>
                      <a:noFill/>
                    </a:lnL>
                    <a:lnR>
                      <a:noFill/>
                    </a:lnR>
                    <a:lnT>
                      <a:noFill/>
                    </a:lnT>
                    <a:lnB>
                      <a:noFill/>
                    </a:lnB>
                  </a:tcPr>
                </a:tc>
              </a:tr>
              <a:tr h="211661">
                <a:tc>
                  <a:txBody>
                    <a:bodyPr/>
                    <a:lstStyle/>
                    <a:p>
                      <a:pPr>
                        <a:lnSpc>
                          <a:spcPct val="115000"/>
                        </a:lnSpc>
                        <a:spcAft>
                          <a:spcPts val="0"/>
                        </a:spcAft>
                      </a:pPr>
                      <a:r>
                        <a:rPr lang="en-US" sz="1100" b="1">
                          <a:solidFill>
                            <a:srgbClr val="000000"/>
                          </a:solidFill>
                          <a:latin typeface="Verdana"/>
                          <a:ea typeface="Times New Roman"/>
                          <a:cs typeface="Times New Roman"/>
                        </a:rPr>
                        <a:t>B - Turret </a:t>
                      </a:r>
                      <a:endParaRPr lang="en-US" sz="1100">
                        <a:latin typeface="Calibri"/>
                        <a:ea typeface="Calibri"/>
                        <a:cs typeface="Times New Roman"/>
                      </a:endParaRPr>
                    </a:p>
                  </a:txBody>
                  <a:tcPr marL="10794" marR="10794" marT="9517" marB="9517" anchor="ctr">
                    <a:lnL>
                      <a:noFill/>
                    </a:lnL>
                    <a:lnR>
                      <a:noFill/>
                    </a:lnR>
                    <a:lnT>
                      <a:noFill/>
                    </a:lnT>
                    <a:lnB>
                      <a:noFill/>
                    </a:lnB>
                  </a:tcPr>
                </a:tc>
                <a:tc>
                  <a:txBody>
                    <a:bodyPr/>
                    <a:lstStyle/>
                    <a:p>
                      <a:pPr>
                        <a:lnSpc>
                          <a:spcPct val="115000"/>
                        </a:lnSpc>
                        <a:spcAft>
                          <a:spcPts val="0"/>
                        </a:spcAft>
                      </a:pPr>
                      <a:r>
                        <a:rPr lang="en-US" sz="1100" b="1" dirty="0">
                          <a:solidFill>
                            <a:srgbClr val="000000"/>
                          </a:solidFill>
                          <a:latin typeface="Verdana"/>
                          <a:ea typeface="Times New Roman"/>
                          <a:cs typeface="Times New Roman"/>
                        </a:rPr>
                        <a:t>D - Capstan Rest </a:t>
                      </a:r>
                      <a:endParaRPr lang="en-US" sz="1100" dirty="0">
                        <a:latin typeface="Calibri"/>
                        <a:ea typeface="Calibri"/>
                        <a:cs typeface="Times New Roman"/>
                      </a:endParaRPr>
                    </a:p>
                  </a:txBody>
                  <a:tcPr marL="10794" marR="10794" marT="9517" marB="9517" anchor="ctr">
                    <a:lnL>
                      <a:noFill/>
                    </a:lnL>
                    <a:lnR>
                      <a:noFill/>
                    </a:lnR>
                    <a:lnT>
                      <a:noFill/>
                    </a:lnT>
                    <a:lnB>
                      <a:noFill/>
                    </a:lnB>
                  </a:tcPr>
                </a:tc>
                <a:tc>
                  <a:txBody>
                    <a:bodyPr/>
                    <a:lstStyle/>
                    <a:p>
                      <a:pPr>
                        <a:lnSpc>
                          <a:spcPct val="115000"/>
                        </a:lnSpc>
                        <a:spcAft>
                          <a:spcPts val="0"/>
                        </a:spcAft>
                      </a:pPr>
                      <a:r>
                        <a:rPr lang="en-US" sz="1100" b="1" dirty="0">
                          <a:solidFill>
                            <a:srgbClr val="000000"/>
                          </a:solidFill>
                          <a:latin typeface="Verdana"/>
                          <a:ea typeface="Times New Roman"/>
                          <a:cs typeface="Times New Roman"/>
                        </a:rPr>
                        <a:t>F - Sliding Bridge</a:t>
                      </a:r>
                      <a:endParaRPr lang="en-US" sz="1100" dirty="0">
                        <a:latin typeface="Calibri"/>
                        <a:ea typeface="Calibri"/>
                        <a:cs typeface="Times New Roman"/>
                      </a:endParaRPr>
                    </a:p>
                  </a:txBody>
                  <a:tcPr marL="10794" marR="10794" marT="9517" marB="9517" anchor="ctr">
                    <a:lnL>
                      <a:noFill/>
                    </a:lnL>
                    <a:lnR>
                      <a:noFill/>
                    </a:lnR>
                    <a:lnT>
                      <a:noFill/>
                    </a:lnT>
                    <a:lnB>
                      <a:noFill/>
                    </a:lnB>
                  </a:tcPr>
                </a:tc>
              </a:tr>
            </a:tbl>
          </a:graphicData>
        </a:graphic>
      </p:graphicFrame>
      <p:sp>
        <p:nvSpPr>
          <p:cNvPr id="6" name="TextBox 5"/>
          <p:cNvSpPr txBox="1"/>
          <p:nvPr/>
        </p:nvSpPr>
        <p:spPr>
          <a:xfrm>
            <a:off x="914400" y="4876800"/>
            <a:ext cx="6934200" cy="1200150"/>
          </a:xfrm>
          <a:prstGeom prst="rect">
            <a:avLst/>
          </a:prstGeom>
          <a:noFill/>
        </p:spPr>
        <p:txBody>
          <a:bodyPr>
            <a:spAutoFit/>
          </a:bodyPr>
          <a:lstStyle/>
          <a:p>
            <a:pPr>
              <a:defRPr/>
            </a:pPr>
            <a:r>
              <a:rPr lang="fi-FI" dirty="0">
                <a:latin typeface="+mn-lt"/>
              </a:rPr>
              <a:t>Nama alat		: Capstan lathe</a:t>
            </a:r>
            <a:endParaRPr lang="en-US" dirty="0">
              <a:latin typeface="+mn-lt"/>
            </a:endParaRPr>
          </a:p>
          <a:p>
            <a:pPr>
              <a:defRPr/>
            </a:pPr>
            <a:r>
              <a:rPr lang="fi-FI" dirty="0">
                <a:latin typeface="+mn-lt"/>
              </a:rPr>
              <a:t>Diproduksi oleh		: </a:t>
            </a:r>
            <a:r>
              <a:rPr lang="en-US" dirty="0">
                <a:latin typeface="+mn-lt"/>
              </a:rPr>
              <a:t>Smith &amp; Coventry</a:t>
            </a:r>
          </a:p>
          <a:p>
            <a:pPr>
              <a:defRPr/>
            </a:pPr>
            <a:r>
              <a:rPr lang="en-US" dirty="0" err="1">
                <a:latin typeface="+mn-lt"/>
              </a:rPr>
              <a:t>Tahun</a:t>
            </a:r>
            <a:r>
              <a:rPr lang="en-US" dirty="0">
                <a:latin typeface="+mn-lt"/>
              </a:rPr>
              <a:t> </a:t>
            </a:r>
            <a:r>
              <a:rPr lang="en-US" dirty="0" err="1">
                <a:latin typeface="+mn-lt"/>
              </a:rPr>
              <a:t>pembuatan</a:t>
            </a:r>
            <a:r>
              <a:rPr lang="en-US" dirty="0">
                <a:latin typeface="+mn-lt"/>
              </a:rPr>
              <a:t>		: 1860-an</a:t>
            </a:r>
          </a:p>
          <a:p>
            <a:pPr>
              <a:defRPr/>
            </a:pPr>
            <a:endParaRPr lang="en-US" dirty="0">
              <a:latin typeface="+mn-lt"/>
            </a:endParaRPr>
          </a:p>
        </p:txBody>
      </p:sp>
    </p:spTree>
    <p:extLst>
      <p:ext uri="{BB962C8B-B14F-4D97-AF65-F5344CB8AC3E}">
        <p14:creationId xmlns:p14="http://schemas.microsoft.com/office/powerpoint/2010/main" val="812384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4034"/>
                                        </p:tgtEl>
                                        <p:attrNameLst>
                                          <p:attrName>style.visibility</p:attrName>
                                        </p:attrNameLst>
                                      </p:cBhvr>
                                      <p:to>
                                        <p:strVal val="visible"/>
                                      </p:to>
                                    </p:set>
                                    <p:anim calcmode="lin" valueType="num">
                                      <p:cBhvr additive="base">
                                        <p:cTn id="12" dur="500" fill="hold"/>
                                        <p:tgtEl>
                                          <p:spTgt spid="44034"/>
                                        </p:tgtEl>
                                        <p:attrNameLst>
                                          <p:attrName>ppt_x</p:attrName>
                                        </p:attrNameLst>
                                      </p:cBhvr>
                                      <p:tavLst>
                                        <p:tav tm="0">
                                          <p:val>
                                            <p:strVal val="#ppt_x"/>
                                          </p:val>
                                        </p:tav>
                                        <p:tav tm="100000">
                                          <p:val>
                                            <p:strVal val="#ppt_x"/>
                                          </p:val>
                                        </p:tav>
                                      </p:tavLst>
                                    </p:anim>
                                    <p:anim calcmode="lin" valueType="num">
                                      <p:cBhvr additive="base">
                                        <p:cTn id="13" dur="500" fill="hold"/>
                                        <p:tgtEl>
                                          <p:spTgt spid="4403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609600"/>
            <a:ext cx="7924800" cy="708025"/>
          </a:xfrm>
          <a:prstGeom prst="rect">
            <a:avLst/>
          </a:prstGeom>
          <a:noFill/>
        </p:spPr>
        <p:txBody>
          <a:bodyPr>
            <a:spAutoFit/>
          </a:bodyPr>
          <a:lstStyle/>
          <a:p>
            <a:pPr>
              <a:defRPr/>
            </a:pPr>
            <a:r>
              <a:rPr lang="en-US" sz="2000" b="1" dirty="0">
                <a:solidFill>
                  <a:srgbClr val="002060"/>
                </a:solidFill>
                <a:latin typeface="+mn-lt"/>
              </a:rPr>
              <a:t>5. TURRET LATHE WITH FRICTION CLUTCH  HEADSTOCK</a:t>
            </a:r>
          </a:p>
          <a:p>
            <a:pPr>
              <a:defRPr/>
            </a:pPr>
            <a:endParaRPr lang="en-US" sz="2000" dirty="0">
              <a:latin typeface="+mn-lt"/>
            </a:endParaRPr>
          </a:p>
        </p:txBody>
      </p:sp>
      <p:pic>
        <p:nvPicPr>
          <p:cNvPr id="45058" name="Picture 2" descr="cluc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19200"/>
            <a:ext cx="3400425"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572000" y="1447800"/>
            <a:ext cx="3886200" cy="1477963"/>
          </a:xfrm>
          <a:prstGeom prst="rect">
            <a:avLst/>
          </a:prstGeom>
          <a:noFill/>
        </p:spPr>
        <p:txBody>
          <a:bodyPr>
            <a:spAutoFit/>
          </a:bodyPr>
          <a:lstStyle/>
          <a:p>
            <a:pPr algn="just">
              <a:defRPr/>
            </a:pPr>
            <a:r>
              <a:rPr lang="fi-FI" dirty="0">
                <a:latin typeface="+mn-lt"/>
              </a:rPr>
              <a:t>Ini menunjukan pentingnya pembaruan di mesin bubut. Mesin ini menggunakan perpindahan kopling yang digunakan untuk mempercepat perputaran kumparan.</a:t>
            </a:r>
            <a:endParaRPr lang="en-US" dirty="0">
              <a:latin typeface="+mn-lt"/>
            </a:endParaRPr>
          </a:p>
        </p:txBody>
      </p:sp>
      <p:sp>
        <p:nvSpPr>
          <p:cNvPr id="5" name="TextBox 4"/>
          <p:cNvSpPr txBox="1"/>
          <p:nvPr/>
        </p:nvSpPr>
        <p:spPr>
          <a:xfrm>
            <a:off x="685800" y="4800600"/>
            <a:ext cx="7620000" cy="1200150"/>
          </a:xfrm>
          <a:prstGeom prst="rect">
            <a:avLst/>
          </a:prstGeom>
          <a:noFill/>
        </p:spPr>
        <p:txBody>
          <a:bodyPr>
            <a:spAutoFit/>
          </a:bodyPr>
          <a:lstStyle/>
          <a:p>
            <a:pPr>
              <a:defRPr/>
            </a:pPr>
            <a:r>
              <a:rPr lang="en-US" dirty="0" err="1">
                <a:latin typeface="+mn-lt"/>
              </a:rPr>
              <a:t>Nama</a:t>
            </a:r>
            <a:r>
              <a:rPr lang="en-US" dirty="0">
                <a:latin typeface="+mn-lt"/>
              </a:rPr>
              <a:t> </a:t>
            </a:r>
            <a:r>
              <a:rPr lang="en-US" dirty="0" err="1">
                <a:latin typeface="+mn-lt"/>
              </a:rPr>
              <a:t>alat</a:t>
            </a:r>
            <a:r>
              <a:rPr lang="en-US" dirty="0">
                <a:latin typeface="+mn-lt"/>
              </a:rPr>
              <a:t>		: Turret lathe with friction clutch headstock</a:t>
            </a:r>
          </a:p>
          <a:p>
            <a:pPr>
              <a:defRPr/>
            </a:pPr>
            <a:r>
              <a:rPr lang="fi-FI" dirty="0">
                <a:latin typeface="+mn-lt"/>
              </a:rPr>
              <a:t>Diproduksi oleh		: Hurton</a:t>
            </a:r>
            <a:endParaRPr lang="en-US" dirty="0">
              <a:latin typeface="+mn-lt"/>
            </a:endParaRPr>
          </a:p>
          <a:p>
            <a:pPr>
              <a:defRPr/>
            </a:pPr>
            <a:r>
              <a:rPr lang="fi-FI" dirty="0">
                <a:latin typeface="+mn-lt"/>
              </a:rPr>
              <a:t>Tahun pembuatan		: 1885</a:t>
            </a:r>
            <a:endParaRPr lang="en-US" dirty="0">
              <a:latin typeface="+mn-lt"/>
            </a:endParaRPr>
          </a:p>
          <a:p>
            <a:pPr>
              <a:defRPr/>
            </a:pPr>
            <a:endParaRPr lang="en-US" dirty="0">
              <a:latin typeface="+mn-lt"/>
            </a:endParaRPr>
          </a:p>
        </p:txBody>
      </p:sp>
    </p:spTree>
    <p:extLst>
      <p:ext uri="{BB962C8B-B14F-4D97-AF65-F5344CB8AC3E}">
        <p14:creationId xmlns:p14="http://schemas.microsoft.com/office/powerpoint/2010/main" val="792312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5058"/>
                                        </p:tgtEl>
                                        <p:attrNameLst>
                                          <p:attrName>style.visibility</p:attrName>
                                        </p:attrNameLst>
                                      </p:cBhvr>
                                      <p:to>
                                        <p:strVal val="visible"/>
                                      </p:to>
                                    </p:set>
                                    <p:anim calcmode="lin" valueType="num">
                                      <p:cBhvr additive="base">
                                        <p:cTn id="12" dur="500" fill="hold"/>
                                        <p:tgtEl>
                                          <p:spTgt spid="45058"/>
                                        </p:tgtEl>
                                        <p:attrNameLst>
                                          <p:attrName>ppt_x</p:attrName>
                                        </p:attrNameLst>
                                      </p:cBhvr>
                                      <p:tavLst>
                                        <p:tav tm="0">
                                          <p:val>
                                            <p:strVal val="#ppt_x"/>
                                          </p:val>
                                        </p:tav>
                                        <p:tav tm="100000">
                                          <p:val>
                                            <p:strVal val="#ppt_x"/>
                                          </p:val>
                                        </p:tav>
                                      </p:tavLst>
                                    </p:anim>
                                    <p:anim calcmode="lin" valueType="num">
                                      <p:cBhvr additive="base">
                                        <p:cTn id="13" dur="500" fill="hold"/>
                                        <p:tgtEl>
                                          <p:spTgt spid="4505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990600"/>
            <a:ext cx="4038600" cy="5355312"/>
          </a:xfrm>
          <a:prstGeom prst="rect">
            <a:avLst/>
          </a:prstGeom>
          <a:noFill/>
        </p:spPr>
        <p:txBody>
          <a:bodyPr>
            <a:spAutoFit/>
          </a:bodyPr>
          <a:lstStyle/>
          <a:p>
            <a:pPr algn="just">
              <a:defRPr/>
            </a:pPr>
            <a:r>
              <a:rPr lang="en-US" b="1" dirty="0">
                <a:latin typeface="+mn-lt"/>
              </a:rPr>
              <a:t>	</a:t>
            </a:r>
            <a:r>
              <a:rPr lang="en-US" b="1" dirty="0" err="1">
                <a:latin typeface="+mn-lt"/>
              </a:rPr>
              <a:t>Penerapan</a:t>
            </a:r>
            <a:r>
              <a:rPr lang="en-US" b="1" dirty="0">
                <a:latin typeface="+mn-lt"/>
              </a:rPr>
              <a:t> </a:t>
            </a:r>
            <a:r>
              <a:rPr lang="en-US" b="1" dirty="0" err="1">
                <a:latin typeface="+mn-lt"/>
              </a:rPr>
              <a:t>leadscrews</a:t>
            </a:r>
            <a:r>
              <a:rPr lang="en-US" b="1" dirty="0">
                <a:latin typeface="+mn-lt"/>
              </a:rPr>
              <a:t> </a:t>
            </a:r>
            <a:r>
              <a:rPr lang="en-US" b="1" dirty="0" err="1">
                <a:latin typeface="+mn-lt"/>
              </a:rPr>
              <a:t>dan</a:t>
            </a:r>
            <a:r>
              <a:rPr lang="en-US" b="1" dirty="0">
                <a:latin typeface="+mn-lt"/>
              </a:rPr>
              <a:t> gearing </a:t>
            </a:r>
            <a:r>
              <a:rPr lang="en-US" b="1" dirty="0" err="1">
                <a:latin typeface="+mn-lt"/>
              </a:rPr>
              <a:t>praktis</a:t>
            </a:r>
            <a:r>
              <a:rPr lang="en-US" b="1" dirty="0">
                <a:latin typeface="+mn-lt"/>
              </a:rPr>
              <a:t> </a:t>
            </a:r>
            <a:r>
              <a:rPr lang="en-US" b="1" dirty="0" err="1">
                <a:latin typeface="+mn-lt"/>
              </a:rPr>
              <a:t>diproduksi</a:t>
            </a:r>
            <a:r>
              <a:rPr lang="en-US" b="1" dirty="0">
                <a:latin typeface="+mn-lt"/>
              </a:rPr>
              <a:t> </a:t>
            </a:r>
            <a:r>
              <a:rPr lang="en-US" b="1" dirty="0" err="1">
                <a:latin typeface="+mn-lt"/>
              </a:rPr>
              <a:t>secara</a:t>
            </a:r>
            <a:r>
              <a:rPr lang="en-US" b="1" dirty="0">
                <a:latin typeface="+mn-lt"/>
              </a:rPr>
              <a:t> </a:t>
            </a:r>
            <a:r>
              <a:rPr lang="en-US" b="1" dirty="0" err="1">
                <a:latin typeface="+mn-lt"/>
              </a:rPr>
              <a:t>komersial</a:t>
            </a:r>
            <a:r>
              <a:rPr lang="en-US" b="1" dirty="0">
                <a:latin typeface="+mn-lt"/>
              </a:rPr>
              <a:t>. </a:t>
            </a:r>
            <a:r>
              <a:rPr lang="en-US" b="1" dirty="0" err="1">
                <a:latin typeface="+mn-lt"/>
              </a:rPr>
              <a:t>Antara</a:t>
            </a:r>
            <a:r>
              <a:rPr lang="en-US" b="1" dirty="0">
                <a:latin typeface="+mn-lt"/>
              </a:rPr>
              <a:t> </a:t>
            </a:r>
            <a:r>
              <a:rPr lang="en-US" b="1" dirty="0" err="1">
                <a:latin typeface="+mn-lt"/>
              </a:rPr>
              <a:t>akhir</a:t>
            </a:r>
            <a:r>
              <a:rPr lang="en-US" b="1" dirty="0">
                <a:latin typeface="+mn-lt"/>
              </a:rPr>
              <a:t> </a:t>
            </a:r>
            <a:r>
              <a:rPr lang="en-US" b="1" dirty="0" err="1">
                <a:latin typeface="+mn-lt"/>
              </a:rPr>
              <a:t>abad</a:t>
            </a:r>
            <a:r>
              <a:rPr lang="en-US" b="1" dirty="0">
                <a:latin typeface="+mn-lt"/>
              </a:rPr>
              <a:t> ke-19 </a:t>
            </a:r>
            <a:r>
              <a:rPr lang="en-US" b="1" dirty="0" err="1">
                <a:latin typeface="+mn-lt"/>
              </a:rPr>
              <a:t>dan</a:t>
            </a:r>
            <a:r>
              <a:rPr lang="en-US" b="1" dirty="0">
                <a:latin typeface="+mn-lt"/>
              </a:rPr>
              <a:t> </a:t>
            </a:r>
            <a:r>
              <a:rPr lang="en-US" b="1" dirty="0" err="1">
                <a:latin typeface="+mn-lt"/>
              </a:rPr>
              <a:t>pertengahan</a:t>
            </a:r>
            <a:r>
              <a:rPr lang="en-US" b="1" dirty="0">
                <a:latin typeface="+mn-lt"/>
              </a:rPr>
              <a:t> </a:t>
            </a:r>
            <a:r>
              <a:rPr lang="en-US" b="1" dirty="0" err="1">
                <a:latin typeface="+mn-lt"/>
              </a:rPr>
              <a:t>abad</a:t>
            </a:r>
            <a:r>
              <a:rPr lang="en-US" b="1" dirty="0">
                <a:latin typeface="+mn-lt"/>
              </a:rPr>
              <a:t> ke-20, </a:t>
            </a:r>
            <a:r>
              <a:rPr lang="en-US" b="1" dirty="0" err="1">
                <a:latin typeface="+mn-lt"/>
              </a:rPr>
              <a:t>masing-masing</a:t>
            </a:r>
            <a:r>
              <a:rPr lang="en-US" b="1" dirty="0">
                <a:latin typeface="+mn-lt"/>
              </a:rPr>
              <a:t> motor </a:t>
            </a:r>
            <a:r>
              <a:rPr lang="en-US" b="1" dirty="0" err="1">
                <a:latin typeface="+mn-lt"/>
              </a:rPr>
              <a:t>listrik</a:t>
            </a:r>
            <a:r>
              <a:rPr lang="en-US" b="1" dirty="0">
                <a:latin typeface="+mn-lt"/>
              </a:rPr>
              <a:t> </a:t>
            </a:r>
            <a:r>
              <a:rPr lang="en-US" b="1" dirty="0" err="1">
                <a:latin typeface="+mn-lt"/>
              </a:rPr>
              <a:t>pada</a:t>
            </a:r>
            <a:r>
              <a:rPr lang="en-US" b="1" dirty="0">
                <a:latin typeface="+mn-lt"/>
              </a:rPr>
              <a:t> </a:t>
            </a:r>
            <a:r>
              <a:rPr lang="en-US" b="1" dirty="0" err="1">
                <a:latin typeface="+mn-lt"/>
              </a:rPr>
              <a:t>mesin</a:t>
            </a:r>
            <a:r>
              <a:rPr lang="en-US" b="1" dirty="0">
                <a:latin typeface="+mn-lt"/>
              </a:rPr>
              <a:t> </a:t>
            </a:r>
            <a:r>
              <a:rPr lang="en-US" b="1" dirty="0" err="1">
                <a:latin typeface="+mn-lt"/>
              </a:rPr>
              <a:t>bubut</a:t>
            </a:r>
            <a:r>
              <a:rPr lang="en-US" b="1" dirty="0">
                <a:latin typeface="+mn-lt"/>
              </a:rPr>
              <a:t> </a:t>
            </a:r>
            <a:r>
              <a:rPr lang="en-US" b="1" dirty="0" err="1">
                <a:latin typeface="+mn-lt"/>
              </a:rPr>
              <a:t>diganti</a:t>
            </a:r>
            <a:r>
              <a:rPr lang="en-US" b="1" dirty="0">
                <a:latin typeface="+mn-lt"/>
              </a:rPr>
              <a:t> </a:t>
            </a:r>
            <a:r>
              <a:rPr lang="en-US" b="1" dirty="0" err="1">
                <a:latin typeface="+mn-lt"/>
              </a:rPr>
              <a:t>setiap</a:t>
            </a:r>
            <a:r>
              <a:rPr lang="en-US" b="1" dirty="0">
                <a:latin typeface="+mn-lt"/>
              </a:rPr>
              <a:t> </a:t>
            </a:r>
            <a:r>
              <a:rPr lang="en-US" b="1" dirty="0" err="1">
                <a:latin typeface="+mn-lt"/>
              </a:rPr>
              <a:t>baris</a:t>
            </a:r>
            <a:r>
              <a:rPr lang="en-US" b="1" dirty="0">
                <a:latin typeface="+mn-lt"/>
              </a:rPr>
              <a:t> shafting </a:t>
            </a:r>
            <a:r>
              <a:rPr lang="en-US" b="1" dirty="0" err="1">
                <a:latin typeface="+mn-lt"/>
              </a:rPr>
              <a:t>sebagai</a:t>
            </a:r>
            <a:r>
              <a:rPr lang="en-US" b="1" dirty="0">
                <a:latin typeface="+mn-lt"/>
              </a:rPr>
              <a:t> </a:t>
            </a:r>
            <a:r>
              <a:rPr lang="en-US" b="1" dirty="0" err="1">
                <a:latin typeface="+mn-lt"/>
              </a:rPr>
              <a:t>sumber</a:t>
            </a:r>
            <a:r>
              <a:rPr lang="en-US" b="1" dirty="0">
                <a:latin typeface="+mn-lt"/>
              </a:rPr>
              <a:t> </a:t>
            </a:r>
            <a:r>
              <a:rPr lang="en-US" b="1" dirty="0" err="1">
                <a:latin typeface="+mn-lt"/>
              </a:rPr>
              <a:t>listrik</a:t>
            </a:r>
            <a:r>
              <a:rPr lang="en-US" b="1" dirty="0">
                <a:latin typeface="+mn-lt"/>
              </a:rPr>
              <a:t>. 	</a:t>
            </a:r>
            <a:r>
              <a:rPr lang="en-US" b="1" dirty="0" err="1">
                <a:latin typeface="+mn-lt"/>
              </a:rPr>
              <a:t>Dimulai</a:t>
            </a:r>
            <a:r>
              <a:rPr lang="en-US" b="1" dirty="0">
                <a:latin typeface="+mn-lt"/>
              </a:rPr>
              <a:t> </a:t>
            </a:r>
            <a:r>
              <a:rPr lang="en-US" b="1" dirty="0" err="1">
                <a:latin typeface="+mn-lt"/>
              </a:rPr>
              <a:t>pada</a:t>
            </a:r>
            <a:r>
              <a:rPr lang="en-US" b="1" dirty="0">
                <a:latin typeface="+mn-lt"/>
              </a:rPr>
              <a:t> </a:t>
            </a:r>
            <a:r>
              <a:rPr lang="en-US" b="1" dirty="0" err="1">
                <a:latin typeface="+mn-lt"/>
              </a:rPr>
              <a:t>tahun</a:t>
            </a:r>
            <a:r>
              <a:rPr lang="en-US" b="1" dirty="0">
                <a:latin typeface="+mn-lt"/>
              </a:rPr>
              <a:t> 1950-an, servomechanism </a:t>
            </a:r>
            <a:r>
              <a:rPr lang="en-US" b="1" dirty="0" err="1">
                <a:latin typeface="+mn-lt"/>
              </a:rPr>
              <a:t>diaplikasikan</a:t>
            </a:r>
            <a:r>
              <a:rPr lang="en-US" b="1" dirty="0">
                <a:latin typeface="+mn-lt"/>
              </a:rPr>
              <a:t> </a:t>
            </a:r>
            <a:r>
              <a:rPr lang="en-US" b="1" dirty="0" err="1">
                <a:latin typeface="+mn-lt"/>
              </a:rPr>
              <a:t>untuk</a:t>
            </a:r>
            <a:r>
              <a:rPr lang="en-US" b="1" dirty="0">
                <a:latin typeface="+mn-lt"/>
              </a:rPr>
              <a:t> </a:t>
            </a:r>
            <a:r>
              <a:rPr lang="en-US" b="1" dirty="0" err="1">
                <a:latin typeface="+mn-lt"/>
              </a:rPr>
              <a:t>mengendalikan</a:t>
            </a:r>
            <a:r>
              <a:rPr lang="en-US" b="1" dirty="0">
                <a:latin typeface="+mn-lt"/>
              </a:rPr>
              <a:t> </a:t>
            </a:r>
            <a:r>
              <a:rPr lang="en-US" b="1" dirty="0" err="1">
                <a:latin typeface="+mn-lt"/>
              </a:rPr>
              <a:t>mesin</a:t>
            </a:r>
            <a:r>
              <a:rPr lang="en-US" b="1" dirty="0">
                <a:latin typeface="+mn-lt"/>
              </a:rPr>
              <a:t> </a:t>
            </a:r>
            <a:r>
              <a:rPr lang="en-US" b="1" dirty="0" err="1">
                <a:latin typeface="+mn-lt"/>
              </a:rPr>
              <a:t>bubut</a:t>
            </a:r>
            <a:r>
              <a:rPr lang="en-US" b="1" dirty="0">
                <a:latin typeface="+mn-lt"/>
              </a:rPr>
              <a:t> </a:t>
            </a:r>
            <a:r>
              <a:rPr lang="en-US" b="1" dirty="0" err="1">
                <a:latin typeface="+mn-lt"/>
              </a:rPr>
              <a:t>dan</a:t>
            </a:r>
            <a:r>
              <a:rPr lang="en-US" b="1" dirty="0">
                <a:latin typeface="+mn-lt"/>
              </a:rPr>
              <a:t> </a:t>
            </a:r>
            <a:r>
              <a:rPr lang="en-US" b="1" dirty="0" err="1">
                <a:latin typeface="+mn-lt"/>
              </a:rPr>
              <a:t>peralatan</a:t>
            </a:r>
            <a:r>
              <a:rPr lang="en-US" b="1" dirty="0">
                <a:latin typeface="+mn-lt"/>
              </a:rPr>
              <a:t> </a:t>
            </a:r>
            <a:r>
              <a:rPr lang="en-US" b="1" dirty="0" err="1">
                <a:latin typeface="+mn-lt"/>
              </a:rPr>
              <a:t>mesin</a:t>
            </a:r>
            <a:r>
              <a:rPr lang="en-US" b="1" dirty="0">
                <a:latin typeface="+mn-lt"/>
              </a:rPr>
              <a:t> </a:t>
            </a:r>
            <a:r>
              <a:rPr lang="en-US" b="1" dirty="0" err="1">
                <a:latin typeface="+mn-lt"/>
              </a:rPr>
              <a:t>lainnya</a:t>
            </a:r>
            <a:r>
              <a:rPr lang="en-US" b="1" dirty="0">
                <a:latin typeface="+mn-lt"/>
              </a:rPr>
              <a:t> </a:t>
            </a:r>
            <a:r>
              <a:rPr lang="en-US" b="1" dirty="0" err="1">
                <a:latin typeface="+mn-lt"/>
              </a:rPr>
              <a:t>melalui</a:t>
            </a:r>
            <a:r>
              <a:rPr lang="en-US" b="1" dirty="0">
                <a:latin typeface="+mn-lt"/>
              </a:rPr>
              <a:t> </a:t>
            </a:r>
            <a:r>
              <a:rPr lang="en-US" b="1" dirty="0" err="1">
                <a:latin typeface="+mn-lt"/>
              </a:rPr>
              <a:t>kntrol</a:t>
            </a:r>
            <a:r>
              <a:rPr lang="en-US" b="1" dirty="0">
                <a:latin typeface="+mn-lt"/>
              </a:rPr>
              <a:t> </a:t>
            </a:r>
            <a:r>
              <a:rPr lang="en-US" b="1" dirty="0" err="1">
                <a:latin typeface="+mn-lt"/>
              </a:rPr>
              <a:t>numerik</a:t>
            </a:r>
            <a:r>
              <a:rPr lang="en-US" b="1" dirty="0">
                <a:latin typeface="+mn-lt"/>
              </a:rPr>
              <a:t> (NC), yang </a:t>
            </a:r>
            <a:r>
              <a:rPr lang="en-US" b="1" dirty="0" err="1">
                <a:latin typeface="+mn-lt"/>
              </a:rPr>
              <a:t>sering</a:t>
            </a:r>
            <a:r>
              <a:rPr lang="en-US" b="1" dirty="0">
                <a:latin typeface="+mn-lt"/>
              </a:rPr>
              <a:t> </a:t>
            </a:r>
            <a:r>
              <a:rPr lang="en-US" b="1" dirty="0" err="1">
                <a:latin typeface="+mn-lt"/>
              </a:rPr>
              <a:t>digabungkan</a:t>
            </a:r>
            <a:r>
              <a:rPr lang="en-US" b="1" dirty="0">
                <a:latin typeface="+mn-lt"/>
              </a:rPr>
              <a:t> </a:t>
            </a:r>
            <a:r>
              <a:rPr lang="en-US" b="1" dirty="0" err="1">
                <a:latin typeface="+mn-lt"/>
              </a:rPr>
              <a:t>dengan</a:t>
            </a:r>
            <a:r>
              <a:rPr lang="en-US" b="1" dirty="0">
                <a:latin typeface="+mn-lt"/>
              </a:rPr>
              <a:t> </a:t>
            </a:r>
            <a:r>
              <a:rPr lang="en-US" b="1" dirty="0" err="1">
                <a:latin typeface="+mn-lt"/>
              </a:rPr>
              <a:t>komputer</a:t>
            </a:r>
            <a:r>
              <a:rPr lang="en-US" b="1" dirty="0">
                <a:latin typeface="+mn-lt"/>
              </a:rPr>
              <a:t> </a:t>
            </a:r>
            <a:r>
              <a:rPr lang="en-US" b="1" dirty="0" err="1">
                <a:latin typeface="+mn-lt"/>
              </a:rPr>
              <a:t>untuk</a:t>
            </a:r>
            <a:r>
              <a:rPr lang="en-US" b="1" dirty="0">
                <a:latin typeface="+mn-lt"/>
              </a:rPr>
              <a:t> </a:t>
            </a:r>
            <a:r>
              <a:rPr lang="en-US" b="1" dirty="0" err="1">
                <a:latin typeface="+mn-lt"/>
              </a:rPr>
              <a:t>menghasilkan</a:t>
            </a:r>
            <a:r>
              <a:rPr lang="en-US" b="1" dirty="0">
                <a:latin typeface="+mn-lt"/>
              </a:rPr>
              <a:t> </a:t>
            </a:r>
            <a:r>
              <a:rPr lang="en-US" b="1" dirty="0" err="1">
                <a:latin typeface="+mn-lt"/>
              </a:rPr>
              <a:t>kontrol</a:t>
            </a:r>
            <a:r>
              <a:rPr lang="en-US" b="1" dirty="0">
                <a:latin typeface="+mn-lt"/>
              </a:rPr>
              <a:t> </a:t>
            </a:r>
            <a:r>
              <a:rPr lang="en-US" b="1" dirty="0" err="1">
                <a:latin typeface="+mn-lt"/>
              </a:rPr>
              <a:t>numerik</a:t>
            </a:r>
            <a:r>
              <a:rPr lang="en-US" b="1" dirty="0">
                <a:latin typeface="+mn-lt"/>
              </a:rPr>
              <a:t> </a:t>
            </a:r>
            <a:r>
              <a:rPr lang="en-US" b="1" dirty="0" err="1">
                <a:latin typeface="+mn-lt"/>
              </a:rPr>
              <a:t>komputer</a:t>
            </a:r>
            <a:r>
              <a:rPr lang="en-US" b="1" dirty="0">
                <a:latin typeface="+mn-lt"/>
              </a:rPr>
              <a:t> (CNC). </a:t>
            </a:r>
            <a:r>
              <a:rPr lang="en-US" b="1" dirty="0" err="1">
                <a:latin typeface="+mn-lt"/>
              </a:rPr>
              <a:t>Sekarang</a:t>
            </a:r>
            <a:r>
              <a:rPr lang="en-US" b="1" dirty="0">
                <a:latin typeface="+mn-lt"/>
              </a:rPr>
              <a:t> </a:t>
            </a:r>
            <a:r>
              <a:rPr lang="en-US" b="1" dirty="0" err="1">
                <a:latin typeface="+mn-lt"/>
              </a:rPr>
              <a:t>mesin</a:t>
            </a:r>
            <a:r>
              <a:rPr lang="en-US" b="1" dirty="0">
                <a:latin typeface="+mn-lt"/>
              </a:rPr>
              <a:t> </a:t>
            </a:r>
            <a:r>
              <a:rPr lang="en-US" b="1" dirty="0" err="1">
                <a:latin typeface="+mn-lt"/>
              </a:rPr>
              <a:t>bubut</a:t>
            </a:r>
            <a:r>
              <a:rPr lang="en-US" b="1" dirty="0">
                <a:latin typeface="+mn-lt"/>
              </a:rPr>
              <a:t> CNC </a:t>
            </a:r>
            <a:r>
              <a:rPr lang="en-US" b="1" dirty="0" err="1">
                <a:latin typeface="+mn-lt"/>
              </a:rPr>
              <a:t>dikontrol</a:t>
            </a:r>
            <a:r>
              <a:rPr lang="en-US" b="1" dirty="0">
                <a:latin typeface="+mn-lt"/>
              </a:rPr>
              <a:t> </a:t>
            </a:r>
            <a:r>
              <a:rPr lang="en-US" b="1" dirty="0" err="1">
                <a:latin typeface="+mn-lt"/>
              </a:rPr>
              <a:t>dan</a:t>
            </a:r>
            <a:r>
              <a:rPr lang="en-US" b="1" dirty="0">
                <a:latin typeface="+mn-lt"/>
              </a:rPr>
              <a:t> </a:t>
            </a:r>
            <a:r>
              <a:rPr lang="en-US" b="1" dirty="0" err="1">
                <a:latin typeface="+mn-lt"/>
              </a:rPr>
              <a:t>hidup</a:t>
            </a:r>
            <a:r>
              <a:rPr lang="en-US" b="1" dirty="0">
                <a:latin typeface="+mn-lt"/>
              </a:rPr>
              <a:t> </a:t>
            </a:r>
            <a:r>
              <a:rPr lang="en-US" b="1" dirty="0" err="1">
                <a:latin typeface="+mn-lt"/>
              </a:rPr>
              <a:t>berdampingan</a:t>
            </a:r>
            <a:r>
              <a:rPr lang="en-US" b="1" dirty="0">
                <a:latin typeface="+mn-lt"/>
              </a:rPr>
              <a:t> </a:t>
            </a:r>
            <a:r>
              <a:rPr lang="en-US" b="1" dirty="0" err="1">
                <a:latin typeface="+mn-lt"/>
              </a:rPr>
              <a:t>dalam</a:t>
            </a:r>
            <a:r>
              <a:rPr lang="en-US" b="1" dirty="0">
                <a:latin typeface="+mn-lt"/>
              </a:rPr>
              <a:t> </a:t>
            </a:r>
            <a:r>
              <a:rPr lang="en-US" b="1" dirty="0" err="1">
                <a:latin typeface="+mn-lt"/>
              </a:rPr>
              <a:t>industri</a:t>
            </a:r>
            <a:r>
              <a:rPr lang="en-US" b="1" dirty="0">
                <a:latin typeface="+mn-lt"/>
              </a:rPr>
              <a:t> </a:t>
            </a:r>
            <a:r>
              <a:rPr lang="en-US" b="1" dirty="0" err="1">
                <a:latin typeface="+mn-lt"/>
              </a:rPr>
              <a:t>manufaktur</a:t>
            </a:r>
            <a:r>
              <a:rPr lang="en-US" b="1" dirty="0">
                <a:latin typeface="+mn-lt"/>
              </a:rPr>
              <a:t>. </a:t>
            </a:r>
          </a:p>
          <a:p>
            <a:pPr>
              <a:defRPr/>
            </a:pPr>
            <a:endParaRPr lang="en-US" b="1" dirty="0">
              <a:latin typeface="+mn-lt"/>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676400"/>
            <a:ext cx="3736975" cy="3505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155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 calcmode="lin" valueType="num">
                                      <p:cBhvr additive="base">
                                        <p:cTn id="12" dur="500" fill="hold"/>
                                        <p:tgtEl>
                                          <p:spTgt spid="26626"/>
                                        </p:tgtEl>
                                        <p:attrNameLst>
                                          <p:attrName>ppt_x</p:attrName>
                                        </p:attrNameLst>
                                      </p:cBhvr>
                                      <p:tavLst>
                                        <p:tav tm="0">
                                          <p:val>
                                            <p:strVal val="#ppt_x"/>
                                          </p:val>
                                        </p:tav>
                                        <p:tav tm="100000">
                                          <p:val>
                                            <p:strVal val="#ppt_x"/>
                                          </p:val>
                                        </p:tav>
                                      </p:tavLst>
                                    </p:anim>
                                    <p:anim calcmode="lin" valueType="num">
                                      <p:cBhvr additive="base">
                                        <p:cTn id="13"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85800" y="304800"/>
            <a:ext cx="7772400" cy="1462088"/>
          </a:xfrm>
        </p:spPr>
        <p:txBody>
          <a:bodyPr/>
          <a:lstStyle/>
          <a:p>
            <a:pPr eaLnBrk="1" hangingPunct="1"/>
            <a:r>
              <a:rPr lang="en-US" smtClean="0">
                <a:solidFill>
                  <a:srgbClr val="FFFF00"/>
                </a:solidFill>
              </a:rPr>
              <a:t>Lampiran</a:t>
            </a:r>
          </a:p>
        </p:txBody>
      </p:sp>
      <p:pic>
        <p:nvPicPr>
          <p:cNvPr id="3075" name="Picture 2" descr="lathe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752600"/>
            <a:ext cx="7620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1413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lathe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09600"/>
            <a:ext cx="6019800"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24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204864"/>
            <a:ext cx="8712968" cy="353943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n-US" sz="3200" dirty="0">
                <a:solidFill>
                  <a:schemeClr val="bg1"/>
                </a:solidFill>
                <a:effectLst>
                  <a:glow rad="228600">
                    <a:schemeClr val="accent3">
                      <a:satMod val="175000"/>
                      <a:alpha val="40000"/>
                    </a:schemeClr>
                  </a:glow>
                </a:effectLst>
                <a:latin typeface="Comic Sans MS" pitchFamily="66" charset="0"/>
              </a:rPr>
              <a:t>Proses </a:t>
            </a:r>
            <a:r>
              <a:rPr lang="en-US" sz="3200" dirty="0" err="1">
                <a:solidFill>
                  <a:schemeClr val="bg1"/>
                </a:solidFill>
                <a:effectLst>
                  <a:glow rad="228600">
                    <a:schemeClr val="accent3">
                      <a:satMod val="175000"/>
                      <a:alpha val="40000"/>
                    </a:schemeClr>
                  </a:glow>
                </a:effectLst>
                <a:latin typeface="Comic Sans MS" pitchFamily="66" charset="0"/>
              </a:rPr>
              <a:t>Permesinan</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Konvensional</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dengan</a:t>
            </a:r>
            <a:r>
              <a:rPr lang="en-US" sz="3200" dirty="0">
                <a:solidFill>
                  <a:schemeClr val="bg1"/>
                </a:solidFill>
                <a:effectLst>
                  <a:glow rad="228600">
                    <a:schemeClr val="accent3">
                      <a:satMod val="175000"/>
                      <a:alpha val="40000"/>
                    </a:schemeClr>
                  </a:glow>
                </a:effectLst>
                <a:latin typeface="Comic Sans MS" pitchFamily="66" charset="0"/>
              </a:rPr>
              <a:t> 3 </a:t>
            </a:r>
            <a:r>
              <a:rPr lang="en-US" sz="3200" dirty="0" err="1">
                <a:solidFill>
                  <a:schemeClr val="bg1"/>
                </a:solidFill>
                <a:effectLst>
                  <a:glow rad="228600">
                    <a:schemeClr val="accent3">
                      <a:satMod val="175000"/>
                      <a:alpha val="40000"/>
                    </a:schemeClr>
                  </a:glow>
                </a:effectLst>
                <a:latin typeface="Comic Sans MS" pitchFamily="66" charset="0"/>
              </a:rPr>
              <a:t>gerakan</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utama</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yaitu</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berputarnya</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benda</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kerja</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pahat</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memotong</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atau</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menyayat</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benda</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kerja</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terdapat</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gerakan</a:t>
            </a:r>
            <a:r>
              <a:rPr lang="en-US" sz="3200" dirty="0">
                <a:solidFill>
                  <a:schemeClr val="bg1"/>
                </a:solidFill>
                <a:effectLst>
                  <a:glow rad="228600">
                    <a:schemeClr val="accent3">
                      <a:satMod val="175000"/>
                      <a:alpha val="40000"/>
                    </a:schemeClr>
                  </a:glow>
                </a:effectLst>
                <a:latin typeface="Comic Sans MS" pitchFamily="66" charset="0"/>
              </a:rPr>
              <a:t> setting </a:t>
            </a:r>
            <a:r>
              <a:rPr lang="en-US" sz="3200" dirty="0" err="1">
                <a:solidFill>
                  <a:schemeClr val="bg1"/>
                </a:solidFill>
                <a:effectLst>
                  <a:glow rad="228600">
                    <a:schemeClr val="accent3">
                      <a:satMod val="175000"/>
                      <a:alpha val="40000"/>
                    </a:schemeClr>
                  </a:glow>
                </a:effectLst>
                <a:latin typeface="Comic Sans MS" pitchFamily="66" charset="0"/>
              </a:rPr>
              <a:t>pemakanan</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menghasilkan</a:t>
            </a:r>
            <a:r>
              <a:rPr lang="en-US" sz="3200" dirty="0">
                <a:solidFill>
                  <a:schemeClr val="bg1"/>
                </a:solidFill>
                <a:effectLst>
                  <a:glow rad="228600">
                    <a:schemeClr val="accent3">
                      <a:satMod val="175000"/>
                      <a:alpha val="40000"/>
                    </a:schemeClr>
                  </a:glow>
                </a:effectLst>
                <a:latin typeface="Comic Sans MS" pitchFamily="66" charset="0"/>
              </a:rPr>
              <a:t> chip; </a:t>
            </a:r>
            <a:r>
              <a:rPr lang="en-US" sz="3200" dirty="0" err="1">
                <a:solidFill>
                  <a:schemeClr val="bg1"/>
                </a:solidFill>
                <a:effectLst>
                  <a:glow rad="228600">
                    <a:schemeClr val="accent3">
                      <a:satMod val="175000"/>
                      <a:alpha val="40000"/>
                    </a:schemeClr>
                  </a:glow>
                </a:effectLst>
                <a:latin typeface="Comic Sans MS" pitchFamily="66" charset="0"/>
              </a:rPr>
              <a:t>benda</a:t>
            </a:r>
            <a:r>
              <a:rPr lang="en-US" sz="3200" dirty="0">
                <a:solidFill>
                  <a:schemeClr val="bg1"/>
                </a:solidFill>
                <a:effectLst>
                  <a:glow rad="228600">
                    <a:schemeClr val="accent3">
                      <a:satMod val="175000"/>
                      <a:alpha val="40000"/>
                    </a:schemeClr>
                  </a:glow>
                </a:effectLst>
                <a:latin typeface="Comic Sans MS" pitchFamily="66" charset="0"/>
              </a:rPr>
              <a:t> yang </a:t>
            </a:r>
            <a:r>
              <a:rPr lang="en-US" sz="3200" dirty="0" err="1">
                <a:solidFill>
                  <a:schemeClr val="bg1"/>
                </a:solidFill>
                <a:effectLst>
                  <a:glow rad="228600">
                    <a:schemeClr val="accent3">
                      <a:satMod val="175000"/>
                      <a:alpha val="40000"/>
                    </a:schemeClr>
                  </a:glow>
                </a:effectLst>
                <a:latin typeface="Comic Sans MS" pitchFamily="66" charset="0"/>
              </a:rPr>
              <a:t>dihasilkan</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kebanyakan</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berupa</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benda</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silindris</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tapi</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pasti</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berpenampang</a:t>
            </a:r>
            <a:r>
              <a:rPr lang="en-US" sz="3200" dirty="0">
                <a:solidFill>
                  <a:schemeClr val="bg1"/>
                </a:solidFill>
                <a:effectLst>
                  <a:glow rad="228600">
                    <a:schemeClr val="accent3">
                      <a:satMod val="175000"/>
                      <a:alpha val="40000"/>
                    </a:schemeClr>
                  </a:glow>
                </a:effectLst>
                <a:latin typeface="Comic Sans MS" pitchFamily="66" charset="0"/>
              </a:rPr>
              <a:t> </a:t>
            </a:r>
            <a:r>
              <a:rPr lang="en-US" sz="3200" dirty="0" err="1">
                <a:solidFill>
                  <a:schemeClr val="bg1"/>
                </a:solidFill>
                <a:effectLst>
                  <a:glow rad="228600">
                    <a:schemeClr val="accent3">
                      <a:satMod val="175000"/>
                      <a:alpha val="40000"/>
                    </a:schemeClr>
                  </a:glow>
                </a:effectLst>
                <a:latin typeface="Comic Sans MS" pitchFamily="66" charset="0"/>
              </a:rPr>
              <a:t>lingkaran</a:t>
            </a:r>
            <a:r>
              <a:rPr lang="en-US" sz="3200" dirty="0" smtClean="0">
                <a:solidFill>
                  <a:schemeClr val="bg1"/>
                </a:solidFill>
                <a:effectLst>
                  <a:glow rad="228600">
                    <a:schemeClr val="accent3">
                      <a:satMod val="175000"/>
                      <a:alpha val="40000"/>
                    </a:schemeClr>
                  </a:glow>
                </a:effectLst>
                <a:latin typeface="Comic Sans MS" pitchFamily="66" charset="0"/>
              </a:rPr>
              <a:t>.</a:t>
            </a:r>
            <a:endParaRPr lang="en-US" sz="3200" dirty="0">
              <a:solidFill>
                <a:schemeClr val="bg1"/>
              </a:solidFill>
              <a:effectLst>
                <a:glow rad="228600">
                  <a:schemeClr val="accent3">
                    <a:satMod val="175000"/>
                    <a:alpha val="40000"/>
                  </a:schemeClr>
                </a:glow>
              </a:effectLst>
              <a:latin typeface="Comic Sans MS" pitchFamily="66" charset="0"/>
            </a:endParaRPr>
          </a:p>
        </p:txBody>
      </p:sp>
      <p:sp>
        <p:nvSpPr>
          <p:cNvPr id="4" name="Rectangle 3"/>
          <p:cNvSpPr/>
          <p:nvPr/>
        </p:nvSpPr>
        <p:spPr>
          <a:xfrm>
            <a:off x="560828" y="2404918"/>
            <a:ext cx="8352928" cy="3139321"/>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en-US" b="1" dirty="0">
                <a:latin typeface="Comic Sans MS" pitchFamily="66" charset="0"/>
              </a:rPr>
              <a:t> 1. Main Motion : </a:t>
            </a:r>
            <a:r>
              <a:rPr lang="en-US" b="1" dirty="0" err="1">
                <a:latin typeface="Comic Sans MS" pitchFamily="66" charset="0"/>
              </a:rPr>
              <a:t>berputarnya</a:t>
            </a:r>
            <a:r>
              <a:rPr lang="en-US" b="1" dirty="0">
                <a:latin typeface="Comic Sans MS" pitchFamily="66" charset="0"/>
              </a:rPr>
              <a:t> </a:t>
            </a:r>
            <a:r>
              <a:rPr lang="en-US" b="1" dirty="0" err="1">
                <a:latin typeface="Comic Sans MS" pitchFamily="66" charset="0"/>
              </a:rPr>
              <a:t>Spindel</a:t>
            </a:r>
            <a:r>
              <a:rPr lang="en-US" b="1" dirty="0">
                <a:latin typeface="Comic Sans MS" pitchFamily="66" charset="0"/>
              </a:rPr>
              <a:t> </a:t>
            </a:r>
            <a:r>
              <a:rPr lang="en-US" b="1" dirty="0" err="1">
                <a:latin typeface="Comic Sans MS" pitchFamily="66" charset="0"/>
              </a:rPr>
              <a:t>utama</a:t>
            </a:r>
            <a:r>
              <a:rPr lang="en-US" b="1" dirty="0">
                <a:latin typeface="Comic Sans MS" pitchFamily="66" charset="0"/>
              </a:rPr>
              <a:t> yang </a:t>
            </a:r>
            <a:r>
              <a:rPr lang="en-US" b="1" dirty="0" err="1">
                <a:latin typeface="Comic Sans MS" pitchFamily="66" charset="0"/>
              </a:rPr>
              <a:t>menggerakan</a:t>
            </a:r>
            <a:r>
              <a:rPr lang="en-US" b="1" dirty="0">
                <a:latin typeface="Comic Sans MS" pitchFamily="66" charset="0"/>
              </a:rPr>
              <a:t> </a:t>
            </a:r>
            <a:r>
              <a:rPr lang="en-US" b="1" dirty="0" smtClean="0">
                <a:latin typeface="Comic Sans MS" pitchFamily="66" charset="0"/>
              </a:rPr>
              <a:t>		</a:t>
            </a:r>
            <a:r>
              <a:rPr lang="en-US" b="1" dirty="0" err="1" smtClean="0">
                <a:latin typeface="Comic Sans MS" pitchFamily="66" charset="0"/>
              </a:rPr>
              <a:t>benda</a:t>
            </a:r>
            <a:r>
              <a:rPr lang="en-US" b="1" dirty="0" smtClean="0">
                <a:latin typeface="Comic Sans MS" pitchFamily="66" charset="0"/>
              </a:rPr>
              <a:t> </a:t>
            </a:r>
            <a:r>
              <a:rPr lang="en-US" b="1" dirty="0" err="1" smtClean="0">
                <a:latin typeface="Comic Sans MS" pitchFamily="66" charset="0"/>
              </a:rPr>
              <a:t>kerja</a:t>
            </a:r>
            <a:r>
              <a:rPr lang="en-US" b="1" dirty="0" smtClean="0">
                <a:latin typeface="Comic Sans MS" pitchFamily="66" charset="0"/>
              </a:rPr>
              <a:t> 		</a:t>
            </a:r>
          </a:p>
          <a:p>
            <a:r>
              <a:rPr lang="en-US" b="1" dirty="0">
                <a:latin typeface="Comic Sans MS" pitchFamily="66" charset="0"/>
              </a:rPr>
              <a:t>	</a:t>
            </a:r>
            <a:r>
              <a:rPr lang="en-US" b="1" dirty="0" smtClean="0">
                <a:latin typeface="Comic Sans MS" pitchFamily="66" charset="0"/>
              </a:rPr>
              <a:t>	</a:t>
            </a:r>
            <a:r>
              <a:rPr lang="it-IT" dirty="0" smtClean="0">
                <a:latin typeface="Comic Sans MS" pitchFamily="66" charset="0"/>
              </a:rPr>
              <a:t>satuan </a:t>
            </a:r>
            <a:r>
              <a:rPr lang="it-IT" dirty="0">
                <a:latin typeface="Comic Sans MS" pitchFamily="66" charset="0"/>
              </a:rPr>
              <a:t>Rotasi Per Minuete (RPM)</a:t>
            </a:r>
          </a:p>
          <a:p>
            <a:r>
              <a:rPr lang="en-US" b="1" dirty="0">
                <a:latin typeface="Comic Sans MS" pitchFamily="66" charset="0"/>
              </a:rPr>
              <a:t>  2. Feed motion : </a:t>
            </a:r>
            <a:r>
              <a:rPr lang="en-US" b="1" dirty="0" err="1">
                <a:latin typeface="Comic Sans MS" pitchFamily="66" charset="0"/>
              </a:rPr>
              <a:t>gerakan</a:t>
            </a:r>
            <a:r>
              <a:rPr lang="en-US" b="1" dirty="0">
                <a:latin typeface="Comic Sans MS" pitchFamily="66" charset="0"/>
              </a:rPr>
              <a:t> </a:t>
            </a:r>
            <a:r>
              <a:rPr lang="en-US" b="1" dirty="0" err="1">
                <a:latin typeface="Comic Sans MS" pitchFamily="66" charset="0"/>
              </a:rPr>
              <a:t>pahat</a:t>
            </a:r>
            <a:r>
              <a:rPr lang="en-US" b="1" dirty="0">
                <a:latin typeface="Comic Sans MS" pitchFamily="66" charset="0"/>
              </a:rPr>
              <a:t> </a:t>
            </a:r>
            <a:r>
              <a:rPr lang="en-US" b="1" dirty="0" err="1">
                <a:latin typeface="Comic Sans MS" pitchFamily="66" charset="0"/>
              </a:rPr>
              <a:t>memakan</a:t>
            </a:r>
            <a:r>
              <a:rPr lang="en-US" b="1" dirty="0">
                <a:latin typeface="Comic Sans MS" pitchFamily="66" charset="0"/>
              </a:rPr>
              <a:t> </a:t>
            </a:r>
            <a:r>
              <a:rPr lang="en-US" b="1" dirty="0" err="1">
                <a:latin typeface="Comic Sans MS" pitchFamily="66" charset="0"/>
              </a:rPr>
              <a:t>atau</a:t>
            </a:r>
            <a:r>
              <a:rPr lang="en-US" b="1" dirty="0">
                <a:latin typeface="Comic Sans MS" pitchFamily="66" charset="0"/>
              </a:rPr>
              <a:t> </a:t>
            </a:r>
            <a:r>
              <a:rPr lang="en-US" b="1" dirty="0" err="1">
                <a:latin typeface="Comic Sans MS" pitchFamily="66" charset="0"/>
              </a:rPr>
              <a:t>menyayat</a:t>
            </a:r>
            <a:r>
              <a:rPr lang="en-US" b="1" dirty="0">
                <a:latin typeface="Comic Sans MS" pitchFamily="66" charset="0"/>
              </a:rPr>
              <a:t> </a:t>
            </a:r>
            <a:r>
              <a:rPr lang="en-US" b="1" dirty="0" err="1">
                <a:latin typeface="Comic Sans MS" pitchFamily="66" charset="0"/>
              </a:rPr>
              <a:t>benda</a:t>
            </a:r>
            <a:r>
              <a:rPr lang="en-US" b="1" dirty="0">
                <a:latin typeface="Comic Sans MS" pitchFamily="66" charset="0"/>
              </a:rPr>
              <a:t> </a:t>
            </a:r>
            <a:r>
              <a:rPr lang="en-US" b="1" dirty="0" smtClean="0">
                <a:latin typeface="Comic Sans MS" pitchFamily="66" charset="0"/>
              </a:rPr>
              <a:t>		</a:t>
            </a:r>
            <a:r>
              <a:rPr lang="en-US" b="1" dirty="0" err="1" smtClean="0">
                <a:latin typeface="Comic Sans MS" pitchFamily="66" charset="0"/>
              </a:rPr>
              <a:t>kerja</a:t>
            </a:r>
            <a:endParaRPr lang="en-US" b="1" dirty="0">
              <a:latin typeface="Comic Sans MS" pitchFamily="66" charset="0"/>
            </a:endParaRPr>
          </a:p>
          <a:p>
            <a:r>
              <a:rPr lang="en-US" b="1" dirty="0">
                <a:latin typeface="Comic Sans MS" pitchFamily="66" charset="0"/>
              </a:rPr>
              <a:t>    </a:t>
            </a:r>
            <a:r>
              <a:rPr lang="en-US" b="1" dirty="0" smtClean="0">
                <a:latin typeface="Comic Sans MS" pitchFamily="66" charset="0"/>
              </a:rPr>
              <a:t>		</a:t>
            </a:r>
            <a:r>
              <a:rPr lang="en-US" dirty="0" err="1" smtClean="0">
                <a:latin typeface="Comic Sans MS" pitchFamily="66" charset="0"/>
              </a:rPr>
              <a:t>satuan</a:t>
            </a:r>
            <a:r>
              <a:rPr lang="en-US" dirty="0" smtClean="0">
                <a:latin typeface="Comic Sans MS" pitchFamily="66" charset="0"/>
              </a:rPr>
              <a:t> </a:t>
            </a:r>
            <a:r>
              <a:rPr lang="en-US" dirty="0">
                <a:latin typeface="Comic Sans MS" pitchFamily="66" charset="0"/>
              </a:rPr>
              <a:t>mm/</a:t>
            </a:r>
            <a:r>
              <a:rPr lang="en-US" dirty="0" err="1">
                <a:latin typeface="Comic Sans MS" pitchFamily="66" charset="0"/>
              </a:rPr>
              <a:t>putaran</a:t>
            </a:r>
            <a:endParaRPr lang="en-US" dirty="0">
              <a:latin typeface="Comic Sans MS" pitchFamily="66" charset="0"/>
            </a:endParaRPr>
          </a:p>
          <a:p>
            <a:r>
              <a:rPr lang="fi-FI" b="1" dirty="0">
                <a:latin typeface="Comic Sans MS" pitchFamily="66" charset="0"/>
              </a:rPr>
              <a:t>  3. Adjusting motion : gerakan setting kedalaman pemakanan pahat.</a:t>
            </a:r>
          </a:p>
          <a:p>
            <a:r>
              <a:rPr lang="en-US" b="1" dirty="0">
                <a:latin typeface="Comic Sans MS" pitchFamily="66" charset="0"/>
              </a:rPr>
              <a:t>    </a:t>
            </a:r>
            <a:r>
              <a:rPr lang="en-US" b="1" dirty="0" smtClean="0">
                <a:latin typeface="Comic Sans MS" pitchFamily="66" charset="0"/>
              </a:rPr>
              <a:t>		</a:t>
            </a:r>
            <a:r>
              <a:rPr lang="en-US" dirty="0" err="1" smtClean="0">
                <a:latin typeface="Comic Sans MS" pitchFamily="66" charset="0"/>
              </a:rPr>
              <a:t>satuan</a:t>
            </a:r>
            <a:r>
              <a:rPr lang="en-US" dirty="0" smtClean="0">
                <a:latin typeface="Comic Sans MS" pitchFamily="66" charset="0"/>
              </a:rPr>
              <a:t> </a:t>
            </a:r>
            <a:r>
              <a:rPr lang="en-US" dirty="0">
                <a:latin typeface="Comic Sans MS" pitchFamily="66" charset="0"/>
              </a:rPr>
              <a:t>mm</a:t>
            </a:r>
          </a:p>
          <a:p>
            <a:r>
              <a:rPr lang="en-US" b="1" dirty="0">
                <a:latin typeface="Comic Sans MS" pitchFamily="66" charset="0"/>
              </a:rPr>
              <a:t>  4. </a:t>
            </a:r>
            <a:r>
              <a:rPr lang="en-US" b="1" dirty="0" err="1">
                <a:latin typeface="Comic Sans MS" pitchFamily="66" charset="0"/>
              </a:rPr>
              <a:t>Menghasilkan</a:t>
            </a:r>
            <a:r>
              <a:rPr lang="en-US" b="1" dirty="0">
                <a:latin typeface="Comic Sans MS" pitchFamily="66" charset="0"/>
              </a:rPr>
              <a:t> Chip</a:t>
            </a:r>
          </a:p>
          <a:p>
            <a:r>
              <a:rPr lang="en-US" b="1" dirty="0">
                <a:latin typeface="Comic Sans MS" pitchFamily="66" charset="0"/>
              </a:rPr>
              <a:t>  5. Benda yang </a:t>
            </a:r>
            <a:r>
              <a:rPr lang="en-US" b="1" dirty="0" err="1">
                <a:latin typeface="Comic Sans MS" pitchFamily="66" charset="0"/>
              </a:rPr>
              <a:t>dihasilkan</a:t>
            </a:r>
            <a:r>
              <a:rPr lang="en-US" b="1" dirty="0">
                <a:latin typeface="Comic Sans MS" pitchFamily="66" charset="0"/>
              </a:rPr>
              <a:t> </a:t>
            </a:r>
            <a:r>
              <a:rPr lang="en-US" b="1" dirty="0" err="1">
                <a:latin typeface="Comic Sans MS" pitchFamily="66" charset="0"/>
              </a:rPr>
              <a:t>kebanyakan</a:t>
            </a:r>
            <a:r>
              <a:rPr lang="en-US" b="1" dirty="0">
                <a:latin typeface="Comic Sans MS" pitchFamily="66" charset="0"/>
              </a:rPr>
              <a:t> </a:t>
            </a:r>
            <a:r>
              <a:rPr lang="en-US" b="1" dirty="0" err="1">
                <a:latin typeface="Comic Sans MS" pitchFamily="66" charset="0"/>
              </a:rPr>
              <a:t>berupa</a:t>
            </a:r>
            <a:r>
              <a:rPr lang="en-US" b="1" dirty="0">
                <a:latin typeface="Comic Sans MS" pitchFamily="66" charset="0"/>
              </a:rPr>
              <a:t> </a:t>
            </a:r>
            <a:r>
              <a:rPr lang="en-US" b="1" dirty="0" err="1">
                <a:latin typeface="Comic Sans MS" pitchFamily="66" charset="0"/>
              </a:rPr>
              <a:t>benda</a:t>
            </a:r>
            <a:r>
              <a:rPr lang="en-US" b="1" dirty="0">
                <a:latin typeface="Comic Sans MS" pitchFamily="66" charset="0"/>
              </a:rPr>
              <a:t> </a:t>
            </a:r>
            <a:r>
              <a:rPr lang="en-US" b="1" dirty="0" err="1">
                <a:latin typeface="Comic Sans MS" pitchFamily="66" charset="0"/>
              </a:rPr>
              <a:t>silindris</a:t>
            </a:r>
            <a:r>
              <a:rPr lang="en-US" b="1" dirty="0">
                <a:latin typeface="Comic Sans MS" pitchFamily="66" charset="0"/>
              </a:rPr>
              <a:t> </a:t>
            </a:r>
          </a:p>
          <a:p>
            <a:r>
              <a:rPr lang="en-US" b="1" dirty="0">
                <a:latin typeface="Comic Sans MS" pitchFamily="66" charset="0"/>
              </a:rPr>
              <a:t>  6. </a:t>
            </a:r>
            <a:r>
              <a:rPr lang="en-US" b="1" dirty="0" err="1">
                <a:latin typeface="Comic Sans MS" pitchFamily="66" charset="0"/>
              </a:rPr>
              <a:t>Penampang</a:t>
            </a:r>
            <a:r>
              <a:rPr lang="en-US" b="1" dirty="0">
                <a:latin typeface="Comic Sans MS" pitchFamily="66" charset="0"/>
              </a:rPr>
              <a:t> </a:t>
            </a:r>
            <a:r>
              <a:rPr lang="en-US" b="1" dirty="0" err="1">
                <a:latin typeface="Comic Sans MS" pitchFamily="66" charset="0"/>
              </a:rPr>
              <a:t>benda</a:t>
            </a:r>
            <a:r>
              <a:rPr lang="en-US" b="1" dirty="0">
                <a:latin typeface="Comic Sans MS" pitchFamily="66" charset="0"/>
              </a:rPr>
              <a:t> yang </a:t>
            </a:r>
            <a:r>
              <a:rPr lang="en-US" b="1" dirty="0" err="1">
                <a:latin typeface="Comic Sans MS" pitchFamily="66" charset="0"/>
              </a:rPr>
              <a:t>dihasilkan</a:t>
            </a:r>
            <a:r>
              <a:rPr lang="en-US" b="1" dirty="0">
                <a:latin typeface="Comic Sans MS" pitchFamily="66" charset="0"/>
              </a:rPr>
              <a:t> </a:t>
            </a:r>
            <a:r>
              <a:rPr lang="en-US" b="1" dirty="0" err="1">
                <a:latin typeface="Comic Sans MS" pitchFamily="66" charset="0"/>
              </a:rPr>
              <a:t>pasti</a:t>
            </a:r>
            <a:r>
              <a:rPr lang="en-US" b="1" dirty="0">
                <a:latin typeface="Comic Sans MS" pitchFamily="66" charset="0"/>
              </a:rPr>
              <a:t> </a:t>
            </a:r>
            <a:r>
              <a:rPr lang="en-US" b="1" dirty="0" err="1">
                <a:latin typeface="Comic Sans MS" pitchFamily="66" charset="0"/>
              </a:rPr>
              <a:t>berbentuk</a:t>
            </a:r>
            <a:r>
              <a:rPr lang="en-US" b="1" dirty="0">
                <a:latin typeface="Comic Sans MS" pitchFamily="66" charset="0"/>
              </a:rPr>
              <a:t> </a:t>
            </a:r>
            <a:r>
              <a:rPr lang="en-US" b="1" dirty="0" err="1">
                <a:latin typeface="Comic Sans MS" pitchFamily="66" charset="0"/>
              </a:rPr>
              <a:t>lingkaran</a:t>
            </a:r>
            <a:endParaRPr lang="en-US" dirty="0">
              <a:latin typeface="Comic Sans MS" pitchFamily="66" charset="0"/>
            </a:endParaRPr>
          </a:p>
        </p:txBody>
      </p:sp>
      <p:sp>
        <p:nvSpPr>
          <p:cNvPr id="5" name="Rectangle 4"/>
          <p:cNvSpPr/>
          <p:nvPr/>
        </p:nvSpPr>
        <p:spPr>
          <a:xfrm>
            <a:off x="560828" y="1124744"/>
            <a:ext cx="8010333" cy="76944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400" b="1" cap="all" spc="0" dirty="0" err="1" smtClean="0">
                <a:ln w="0"/>
                <a:solidFill>
                  <a:srgbClr val="FF0000"/>
                </a:solidFill>
                <a:effectLst>
                  <a:reflection blurRad="12700" stA="50000" endPos="50000" dist="5000" dir="5400000" sy="-100000" rotWithShape="0"/>
                </a:effectLst>
              </a:rPr>
              <a:t>Pengertian</a:t>
            </a:r>
            <a:r>
              <a:rPr lang="en-US" sz="4400" b="1" cap="all" spc="0" dirty="0" smtClean="0">
                <a:ln w="0"/>
                <a:solidFill>
                  <a:srgbClr val="FF0000"/>
                </a:solidFill>
                <a:effectLst>
                  <a:reflection blurRad="12700" stA="50000" endPos="50000" dist="5000" dir="5400000" sy="-100000" rotWithShape="0"/>
                </a:effectLst>
              </a:rPr>
              <a:t> </a:t>
            </a:r>
            <a:r>
              <a:rPr lang="en-US" sz="4400" b="1" cap="all" spc="0" dirty="0" err="1" smtClean="0">
                <a:ln w="0"/>
                <a:solidFill>
                  <a:srgbClr val="FF0000"/>
                </a:solidFill>
                <a:effectLst>
                  <a:reflection blurRad="12700" stA="50000" endPos="50000" dist="5000" dir="5400000" sy="-100000" rotWithShape="0"/>
                </a:effectLst>
              </a:rPr>
              <a:t>pembubutan</a:t>
            </a:r>
            <a:endParaRPr lang="en-US" sz="4400" b="1" cap="all" spc="0" dirty="0">
              <a:ln w="0"/>
              <a:solidFill>
                <a:srgbClr val="FF0000"/>
              </a:solidFill>
              <a:effectLst>
                <a:reflection blurRad="12700" stA="50000" endPos="50000" dist="5000" dir="5400000" sy="-100000" rotWithShape="0"/>
              </a:effectLst>
            </a:endParaRPr>
          </a:p>
        </p:txBody>
      </p:sp>
      <p:sp>
        <p:nvSpPr>
          <p:cNvPr id="3" name="Action Button: Home 2">
            <a:hlinkClick r:id="rId2" action="ppaction://hlinksldjump" highlightClick="1"/>
          </p:cNvPr>
          <p:cNvSpPr/>
          <p:nvPr/>
        </p:nvSpPr>
        <p:spPr>
          <a:xfrm>
            <a:off x="7543800" y="6096000"/>
            <a:ext cx="838200" cy="609600"/>
          </a:xfrm>
          <a:prstGeom prst="actionButtonHom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723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lathe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762000"/>
            <a:ext cx="6705600" cy="503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4868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lathe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838200"/>
            <a:ext cx="6176963"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1278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lathe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9063" y="708025"/>
            <a:ext cx="6611937" cy="546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3327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219200"/>
            <a:ext cx="2406650" cy="24876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914400"/>
            <a:ext cx="2247900" cy="2486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3505200"/>
            <a:ext cx="2243138" cy="2486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3949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143000"/>
            <a:ext cx="2495550" cy="35321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1143000"/>
            <a:ext cx="2505075" cy="34464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6808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29888" y="1219200"/>
            <a:ext cx="5909631" cy="923330"/>
          </a:xfrm>
          <a:prstGeom prst="rect">
            <a:avLst/>
          </a:prstGeom>
          <a:noFill/>
        </p:spPr>
        <p:txBody>
          <a:bodyPr wrap="none" lIns="91440" tIns="45720" rIns="91440" bIns="45720">
            <a:spAutoFit/>
          </a:bodyPr>
          <a:lstStyle/>
          <a:p>
            <a:pPr algn="ctr"/>
            <a:r>
              <a:rPr lang="en-US" sz="5400" b="1" cap="none" spc="0"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Perhitungan</a:t>
            </a:r>
            <a:r>
              <a:rPr 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RPM</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mc:AlternateContent xmlns:mc="http://schemas.openxmlformats.org/markup-compatibility/2006" xmlns:a14="http://schemas.microsoft.com/office/drawing/2010/main">
        <mc:Choice Requires="a14">
          <p:sp>
            <p:nvSpPr>
              <p:cNvPr id="3" name="Rectangle 2"/>
              <p:cNvSpPr/>
              <p:nvPr/>
            </p:nvSpPr>
            <p:spPr>
              <a:xfrm>
                <a:off x="1803403" y="2514600"/>
                <a:ext cx="5562600" cy="1826910"/>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a14:m>
                  <m:oMathPara xmlns:m="http://schemas.openxmlformats.org/officeDocument/2006/math">
                    <m:oMathParaPr>
                      <m:jc m:val="centerGroup"/>
                    </m:oMathParaPr>
                    <m:oMath xmlns:m="http://schemas.openxmlformats.org/officeDocument/2006/math">
                      <m:r>
                        <a:rPr lang="en-US" sz="6000" b="1" i="1">
                          <a:latin typeface="Cambria Math"/>
                        </a:rPr>
                        <m:t>𝒏</m:t>
                      </m:r>
                      <m:r>
                        <a:rPr lang="en-US" sz="6000" b="1" i="1">
                          <a:latin typeface="Cambria Math"/>
                        </a:rPr>
                        <m:t>=</m:t>
                      </m:r>
                      <m:f>
                        <m:fPr>
                          <m:ctrlPr>
                            <a:rPr lang="en-US" sz="6000" b="1" i="1">
                              <a:latin typeface="Cambria Math"/>
                            </a:rPr>
                          </m:ctrlPr>
                        </m:fPr>
                        <m:num>
                          <m:r>
                            <a:rPr lang="en-US" sz="6000" b="1" i="1">
                              <a:latin typeface="Cambria Math"/>
                            </a:rPr>
                            <m:t>𝟏𝟎𝟎𝟎</m:t>
                          </m:r>
                          <m:r>
                            <a:rPr lang="en-US" sz="6000" b="1" i="1">
                              <a:latin typeface="Cambria Math"/>
                            </a:rPr>
                            <m:t>. </m:t>
                          </m:r>
                          <m:r>
                            <a:rPr lang="en-US" sz="6000" b="1" i="1">
                              <a:latin typeface="Cambria Math"/>
                            </a:rPr>
                            <m:t>𝒄𝒔</m:t>
                          </m:r>
                        </m:num>
                        <m:den>
                          <m:r>
                            <a:rPr lang="en-US" sz="6000" b="1" i="1">
                              <a:latin typeface="Cambria Math"/>
                            </a:rPr>
                            <m:t>𝝅</m:t>
                          </m:r>
                          <m:r>
                            <a:rPr lang="en-US" sz="6000" b="1" i="1">
                              <a:latin typeface="Cambria Math"/>
                            </a:rPr>
                            <m:t>.</m:t>
                          </m:r>
                          <m:r>
                            <a:rPr lang="en-US" sz="6000" b="1" i="1">
                              <a:latin typeface="Cambria Math"/>
                            </a:rPr>
                            <m:t>𝒅</m:t>
                          </m:r>
                        </m:den>
                      </m:f>
                    </m:oMath>
                  </m:oMathPara>
                </a14:m>
                <a:endParaRPr lang="en-US" sz="6000" dirty="0"/>
              </a:p>
            </p:txBody>
          </p:sp>
        </mc:Choice>
        <mc:Fallback xmlns="">
          <p:sp>
            <p:nvSpPr>
              <p:cNvPr id="3" name="Rectangle 2"/>
              <p:cNvSpPr>
                <a:spLocks noRot="1" noChangeAspect="1" noMove="1" noResize="1" noEditPoints="1" noAdjustHandles="1" noChangeArrowheads="1" noChangeShapeType="1" noTextEdit="1"/>
              </p:cNvSpPr>
              <p:nvPr/>
            </p:nvSpPr>
            <p:spPr>
              <a:xfrm>
                <a:off x="1803403" y="2514600"/>
                <a:ext cx="5562600" cy="1826910"/>
              </a:xfrm>
              <a:prstGeom prst="rect">
                <a:avLst/>
              </a:prstGeom>
              <a:blipFill rotWithShape="1">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5702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46703624"/>
              </p:ext>
            </p:extLst>
          </p:nvPr>
        </p:nvGraphicFramePr>
        <p:xfrm>
          <a:off x="457200" y="914400"/>
          <a:ext cx="8381999" cy="5426085"/>
        </p:xfrm>
        <a:graphic>
          <a:graphicData uri="http://schemas.openxmlformats.org/drawingml/2006/table">
            <a:tbl>
              <a:tblPr/>
              <a:tblGrid>
                <a:gridCol w="331540"/>
                <a:gridCol w="1963735"/>
                <a:gridCol w="1071127"/>
                <a:gridCol w="2907348"/>
                <a:gridCol w="595070"/>
                <a:gridCol w="629074"/>
                <a:gridCol w="884105"/>
              </a:tblGrid>
              <a:tr h="375077">
                <a:tc gridSpan="7">
                  <a:txBody>
                    <a:bodyPr/>
                    <a:lstStyle/>
                    <a:p>
                      <a:pPr algn="ctr" fontAlgn="b"/>
                      <a:r>
                        <a:rPr lang="en-US" sz="2400" b="1" i="0" u="none" strike="noStrike" dirty="0">
                          <a:solidFill>
                            <a:srgbClr val="000000"/>
                          </a:solidFill>
                          <a:effectLst/>
                          <a:latin typeface="Arial"/>
                        </a:rPr>
                        <a:t>Turning Cutting Speed ( </a:t>
                      </a:r>
                      <a:r>
                        <a:rPr lang="en-US" sz="2400" b="1" i="0" u="none" strike="noStrike" dirty="0" err="1">
                          <a:solidFill>
                            <a:srgbClr val="000000"/>
                          </a:solidFill>
                          <a:effectLst/>
                          <a:latin typeface="Arial"/>
                        </a:rPr>
                        <a:t>cs</a:t>
                      </a:r>
                      <a:r>
                        <a:rPr lang="en-US" sz="2400" b="1" i="0" u="none" strike="noStrike" dirty="0">
                          <a:solidFill>
                            <a:srgbClr val="000000"/>
                          </a:solidFill>
                          <a:effectLst/>
                          <a:latin typeface="Arial"/>
                        </a:rPr>
                        <a:t> )</a:t>
                      </a:r>
                    </a:p>
                  </a:txBody>
                  <a:tcPr marL="6985" marR="6985" marT="6985" marB="0" anchor="b">
                    <a:lnL>
                      <a:noFill/>
                    </a:lnL>
                    <a:lnR>
                      <a:noFill/>
                    </a:lnR>
                    <a:lnT>
                      <a:noFill/>
                    </a:lnT>
                    <a:lnB w="25400" cap="flat" cmpd="dbl"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4096">
                <a:tc rowSpan="3">
                  <a:txBody>
                    <a:bodyPr/>
                    <a:lstStyle/>
                    <a:p>
                      <a:pPr algn="ctr" fontAlgn="ctr"/>
                      <a:r>
                        <a:rPr lang="en-US" sz="1400" b="1" i="0" u="none" strike="noStrike">
                          <a:solidFill>
                            <a:srgbClr val="000000"/>
                          </a:solidFill>
                          <a:effectLst/>
                          <a:latin typeface="Arial"/>
                        </a:rPr>
                        <a:t>No</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rowSpan="3">
                  <a:txBody>
                    <a:bodyPr/>
                    <a:lstStyle/>
                    <a:p>
                      <a:pPr algn="ctr" fontAlgn="ctr"/>
                      <a:r>
                        <a:rPr lang="en-US" sz="1400" b="1" i="0" u="none" strike="noStrike" dirty="0">
                          <a:solidFill>
                            <a:srgbClr val="000000"/>
                          </a:solidFill>
                          <a:effectLst/>
                          <a:latin typeface="Arial"/>
                        </a:rPr>
                        <a:t>Material</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rowSpan="3">
                  <a:txBody>
                    <a:bodyPr/>
                    <a:lstStyle/>
                    <a:p>
                      <a:pPr algn="ctr" fontAlgn="ctr"/>
                      <a:r>
                        <a:rPr lang="el-GR" sz="1600" b="1" i="0" u="none" strike="noStrike">
                          <a:solidFill>
                            <a:srgbClr val="000000"/>
                          </a:solidFill>
                          <a:effectLst/>
                          <a:latin typeface="Arial"/>
                        </a:rPr>
                        <a:t>σ</a:t>
                      </a:r>
                      <a:r>
                        <a:rPr lang="en-US" sz="1400" b="1" i="0" u="none" strike="noStrike" baseline="-25000">
                          <a:solidFill>
                            <a:srgbClr val="000000"/>
                          </a:solidFill>
                          <a:effectLst/>
                          <a:latin typeface="Arial"/>
                        </a:rPr>
                        <a:t>B</a:t>
                      </a:r>
                      <a:r>
                        <a:rPr lang="en-US" sz="1400" b="1" i="0" u="none" strike="noStrike">
                          <a:solidFill>
                            <a:srgbClr val="000000"/>
                          </a:solidFill>
                          <a:effectLst/>
                          <a:latin typeface="Arial"/>
                        </a:rPr>
                        <a:t> (</a:t>
                      </a:r>
                      <a:r>
                        <a:rPr lang="en-US" sz="1050" b="1" i="0" u="none" strike="noStrike">
                          <a:solidFill>
                            <a:srgbClr val="000000"/>
                          </a:solidFill>
                          <a:effectLst/>
                          <a:latin typeface="Arial"/>
                        </a:rPr>
                        <a:t>kp/mm2</a:t>
                      </a:r>
                      <a:r>
                        <a:rPr lang="en-US" sz="1400" b="1" i="0" u="none" strike="noStrike">
                          <a:solidFill>
                            <a:srgbClr val="000000"/>
                          </a:solidFill>
                          <a:effectLst/>
                          <a:latin typeface="Arial"/>
                        </a:rPr>
                        <a:t>)</a:t>
                      </a:r>
                      <a:endParaRPr lang="en-US" sz="1600" b="1" i="0" u="none" strike="noStrike">
                        <a:solidFill>
                          <a:srgbClr val="000000"/>
                        </a:solidFill>
                        <a:effectLst/>
                        <a:latin typeface="Arial"/>
                      </a:endParaRP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rowSpan="3">
                  <a:txBody>
                    <a:bodyPr/>
                    <a:lstStyle/>
                    <a:p>
                      <a:pPr algn="ctr" fontAlgn="ctr"/>
                      <a:r>
                        <a:rPr lang="en-US" sz="1400" b="1" i="0" u="none" strike="noStrike">
                          <a:solidFill>
                            <a:srgbClr val="000000"/>
                          </a:solidFill>
                          <a:effectLst/>
                          <a:latin typeface="Arial"/>
                        </a:rPr>
                        <a:t>Description</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gridSpan="3">
                  <a:txBody>
                    <a:bodyPr/>
                    <a:lstStyle/>
                    <a:p>
                      <a:pPr algn="ctr" fontAlgn="b"/>
                      <a:r>
                        <a:rPr lang="en-US" sz="1000" b="1" i="0" u="none" strike="noStrike">
                          <a:solidFill>
                            <a:srgbClr val="000000"/>
                          </a:solidFill>
                          <a:effectLst/>
                          <a:latin typeface="Arial"/>
                        </a:rPr>
                        <a:t>Cutting Speed ( m/min)</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r>
              <a:tr h="164096">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ctr" fontAlgn="ctr"/>
                      <a:r>
                        <a:rPr lang="en-US" sz="1050" b="1" i="0" u="none" strike="noStrike">
                          <a:solidFill>
                            <a:srgbClr val="000000"/>
                          </a:solidFill>
                          <a:effectLst/>
                          <a:latin typeface="Arial"/>
                        </a:rPr>
                        <a:t>HSS</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gridSpan="2">
                  <a:txBody>
                    <a:bodyPr/>
                    <a:lstStyle/>
                    <a:p>
                      <a:pPr algn="ctr" fontAlgn="b"/>
                      <a:r>
                        <a:rPr lang="en-US" sz="1000" b="1" i="0" u="none" strike="noStrike">
                          <a:solidFill>
                            <a:srgbClr val="000000"/>
                          </a:solidFill>
                          <a:effectLst/>
                          <a:latin typeface="Arial"/>
                        </a:rPr>
                        <a:t>Carbide</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164096">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US" sz="1000" b="1" i="0" u="none" strike="noStrike">
                          <a:solidFill>
                            <a:srgbClr val="000000"/>
                          </a:solidFill>
                          <a:effectLst/>
                          <a:latin typeface="Arial"/>
                        </a:rPr>
                        <a:t>Brazed</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solidFill>
                            <a:srgbClr val="000000"/>
                          </a:solidFill>
                          <a:effectLst/>
                          <a:latin typeface="Arial"/>
                        </a:rPr>
                        <a:t>Throw Away</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226608">
                <a:tc>
                  <a:txBody>
                    <a:bodyPr/>
                    <a:lstStyle/>
                    <a:p>
                      <a:pPr algn="ctr" fontAlgn="ctr"/>
                      <a:r>
                        <a:rPr lang="en-US" sz="1400" b="1" i="0" u="none" strike="noStrike">
                          <a:solidFill>
                            <a:srgbClr val="000000"/>
                          </a:solidFill>
                          <a:effectLst/>
                          <a:latin typeface="Arial"/>
                        </a:rPr>
                        <a:t>1</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l" fontAlgn="ctr"/>
                      <a:r>
                        <a:rPr lang="en-US" sz="1400" b="1" i="0" u="none" strike="noStrike">
                          <a:solidFill>
                            <a:srgbClr val="000000"/>
                          </a:solidFill>
                          <a:effectLst/>
                          <a:latin typeface="Arial"/>
                        </a:rPr>
                        <a:t>Alumunium</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ctr"/>
                      <a:r>
                        <a:rPr lang="en-US" sz="1400" b="1" i="0" u="none" strike="noStrike">
                          <a:solidFill>
                            <a:srgbClr val="000000"/>
                          </a:solidFill>
                          <a:effectLst/>
                          <a:latin typeface="Arial"/>
                        </a:rPr>
                        <a:t> </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ctr"/>
                      <a:r>
                        <a:rPr lang="en-US" sz="1400" b="1" i="0" u="none" strike="noStrike">
                          <a:solidFill>
                            <a:srgbClr val="000000"/>
                          </a:solidFill>
                          <a:effectLst/>
                          <a:latin typeface="Arial"/>
                        </a:rPr>
                        <a:t> </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ctr"/>
                      <a:r>
                        <a:rPr lang="en-US" sz="1050" b="1" i="0" u="none" strike="noStrike">
                          <a:solidFill>
                            <a:srgbClr val="000000"/>
                          </a:solidFill>
                          <a:effectLst/>
                          <a:latin typeface="Arial"/>
                        </a:rPr>
                        <a:t> </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400-900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l" fontAlgn="b"/>
                      <a:r>
                        <a:rPr lang="en-US" sz="100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2</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St 37 / MS</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40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Low Carbon steel</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46-52</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125-250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145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12404">
                <a:tc>
                  <a:txBody>
                    <a:bodyPr/>
                    <a:lstStyle/>
                    <a:p>
                      <a:pPr algn="ctr" fontAlgn="ctr"/>
                      <a:r>
                        <a:rPr lang="en-US" sz="1400" b="1" i="0" u="none" strike="noStrike">
                          <a:solidFill>
                            <a:srgbClr val="000000"/>
                          </a:solidFill>
                          <a:effectLst/>
                          <a:latin typeface="Arial"/>
                        </a:rPr>
                        <a:t>3</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St 50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50-60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Low Carbon steel</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36-48</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120-200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145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4</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St 60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60-70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Medium Carbon steel</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30-38</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100-140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190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12404">
                <a:tc>
                  <a:txBody>
                    <a:bodyPr/>
                    <a:lstStyle/>
                    <a:p>
                      <a:pPr algn="ctr" fontAlgn="ctr"/>
                      <a:r>
                        <a:rPr lang="en-US" sz="1400" b="1" i="0" u="none" strike="noStrike">
                          <a:solidFill>
                            <a:srgbClr val="000000"/>
                          </a:solidFill>
                          <a:effectLst/>
                          <a:latin typeface="Arial"/>
                        </a:rPr>
                        <a:t>5</a:t>
                      </a:r>
                    </a:p>
                  </a:txBody>
                  <a:tcPr marL="6985" marR="6985" marT="6985" marB="0" anchor="ctr">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St 70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70-90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High Carbon steel</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22-30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80-125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120-160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6</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St.St.</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100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Carbon steel ( Cold Forming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14-25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90-110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125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7538">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l"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l"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r>
              <a:tr h="209418">
                <a:tc>
                  <a:txBody>
                    <a:bodyPr/>
                    <a:lstStyle/>
                    <a:p>
                      <a:pPr algn="ctr" fontAlgn="b"/>
                      <a:r>
                        <a:rPr lang="en-US" sz="1050" b="1" i="0" u="none" strike="noStrike">
                          <a:solidFill>
                            <a:srgbClr val="000000"/>
                          </a:solidFill>
                          <a:effectLst/>
                          <a:latin typeface="Arial"/>
                        </a:rPr>
                        <a:t>7</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ASSAB 709/ VCL / 7225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90-100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Free Machining Alloy steel</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21-27</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90-110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110-140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8</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DURAX WZ / ASSAB M4</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70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Tool steel Wroght ( Shock Resisting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27-32</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100-130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120-160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9</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VERESTA V / DF2</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66</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Tool steel Wroght ( Cold Work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23-26</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85-97</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100-120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7538">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r>
              <a:tr h="209418">
                <a:tc>
                  <a:txBody>
                    <a:bodyPr/>
                    <a:lstStyle/>
                    <a:p>
                      <a:pPr algn="ctr" fontAlgn="b"/>
                      <a:r>
                        <a:rPr lang="en-US" sz="1050" b="1" i="0" u="none" strike="noStrike">
                          <a:solidFill>
                            <a:srgbClr val="000000"/>
                          </a:solidFill>
                          <a:effectLst/>
                          <a:latin typeface="Arial"/>
                        </a:rPr>
                        <a:t>10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Sp.K 5 / XW 10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75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Tool steel Wroght ( Cold  Work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27-32</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110-130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120-160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11</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Sp.KNL / XW 41 / 2379</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75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Tool steel Wroght ( Cold Work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23-26</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85-97</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100-120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12</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Sp.K / XW5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75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Tool steel Wroght ( Cold Work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13-18</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50-65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60-80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13</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ASSAB K100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58</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Tool steel Wroght ( Water Hardening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35-45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157-210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190-240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14</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ASSAB 8407</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60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Tool steel Wroght ( Hot Work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27,4-42</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105-125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125-160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7538">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r>
              <a:tr h="209418">
                <a:tc>
                  <a:txBody>
                    <a:bodyPr/>
                    <a:lstStyle/>
                    <a:p>
                      <a:pPr algn="ctr" fontAlgn="b"/>
                      <a:r>
                        <a:rPr lang="en-US" sz="1050" b="1" i="0" u="none" strike="noStrike">
                          <a:solidFill>
                            <a:srgbClr val="000000"/>
                          </a:solidFill>
                          <a:effectLst/>
                          <a:latin typeface="Arial"/>
                        </a:rPr>
                        <a:t>15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Cast Iron 200 HB</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Grey Cast Iron ( Pearlitic-ferritic)</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27,4-42</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110-138</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120-162</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16</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Cast Iron 200 - 250 HB</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25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Grey Cast Iron ( Pearlitic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24-36</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42-108</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102-123</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17</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CK 45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70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Carbon steel</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16-30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110-135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80-110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09418">
                <a:tc>
                  <a:txBody>
                    <a:bodyPr/>
                    <a:lstStyle/>
                    <a:p>
                      <a:pPr algn="ctr" fontAlgn="b"/>
                      <a:r>
                        <a:rPr lang="en-US" sz="1050" b="1" i="0" u="none" strike="noStrike">
                          <a:solidFill>
                            <a:srgbClr val="000000"/>
                          </a:solidFill>
                          <a:effectLst/>
                          <a:latin typeface="Arial"/>
                        </a:rPr>
                        <a:t>18</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Bearing steel</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50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50" b="1" i="0" u="none" strike="noStrike">
                          <a:solidFill>
                            <a:srgbClr val="000000"/>
                          </a:solidFill>
                          <a:effectLst/>
                          <a:latin typeface="Arial"/>
                        </a:rPr>
                        <a:t>Wear Resistant</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10 - 15</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60-90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50" b="1" i="0" u="none" strike="noStrike">
                          <a:solidFill>
                            <a:srgbClr val="000000"/>
                          </a:solidFill>
                          <a:effectLst/>
                          <a:latin typeface="Arial"/>
                        </a:rPr>
                        <a:t>90-100</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87538">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c>
                  <a:txBody>
                    <a:bodyPr/>
                    <a:lstStyle/>
                    <a:p>
                      <a:pPr algn="ctr" fontAlgn="b"/>
                      <a:r>
                        <a:rPr lang="en-US" sz="1050" b="1" i="0" u="none" strike="noStrike" dirty="0">
                          <a:solidFill>
                            <a:srgbClr val="000000"/>
                          </a:solidFill>
                          <a:effectLst/>
                          <a:latin typeface="Arial"/>
                        </a:rPr>
                        <a:t> </a:t>
                      </a:r>
                    </a:p>
                  </a:txBody>
                  <a:tcPr marL="6985" marR="6985" marT="698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pattFill prst="diagCross">
                      <a:fgClr>
                        <a:srgbClr val="000000"/>
                      </a:fgClr>
                      <a:bgClr>
                        <a:srgbClr val="FFFFFF"/>
                      </a:bgClr>
                    </a:pattFill>
                  </a:tcPr>
                </a:tc>
              </a:tr>
            </a:tbl>
          </a:graphicData>
        </a:graphic>
      </p:graphicFrame>
    </p:spTree>
    <p:extLst>
      <p:ext uri="{BB962C8B-B14F-4D97-AF65-F5344CB8AC3E}">
        <p14:creationId xmlns:p14="http://schemas.microsoft.com/office/powerpoint/2010/main" val="25258420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90276" y="1435281"/>
            <a:ext cx="5328592" cy="584775"/>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200" b="1" cap="all" spc="0" dirty="0" err="1" smtClean="0">
                <a:ln w="0"/>
                <a:solidFill>
                  <a:srgbClr val="FFFF00"/>
                </a:solidFill>
                <a:effectLst>
                  <a:reflection blurRad="12700" stA="50000" endPos="50000" dist="5000" dir="5400000" sy="-100000" rotWithShape="0"/>
                </a:effectLst>
              </a:rPr>
              <a:t>Hasil</a:t>
            </a:r>
            <a:r>
              <a:rPr lang="en-US" sz="3200" b="1" cap="all" dirty="0">
                <a:ln w="0"/>
                <a:solidFill>
                  <a:srgbClr val="FFFF00"/>
                </a:solidFill>
                <a:effectLst>
                  <a:reflection blurRad="12700" stA="50000" endPos="50000" dist="5000" dir="5400000" sy="-100000" rotWithShape="0"/>
                </a:effectLst>
              </a:rPr>
              <a:t> </a:t>
            </a:r>
            <a:r>
              <a:rPr lang="en-US" sz="3200" b="1" cap="all" dirty="0" err="1" smtClean="0">
                <a:ln w="0"/>
                <a:solidFill>
                  <a:srgbClr val="FFFF00"/>
                </a:solidFill>
                <a:effectLst>
                  <a:reflection blurRad="12700" stA="50000" endPos="50000" dist="5000" dir="5400000" sy="-100000" rotWithShape="0"/>
                </a:effectLst>
              </a:rPr>
              <a:t>produksi</a:t>
            </a:r>
            <a:r>
              <a:rPr lang="en-US" sz="3200" b="1" cap="all" dirty="0" smtClean="0">
                <a:ln w="0"/>
                <a:solidFill>
                  <a:srgbClr val="FFFF00"/>
                </a:solidFill>
                <a:effectLst>
                  <a:reflection blurRad="12700" stA="50000" endPos="50000" dist="5000" dir="5400000" sy="-100000" rotWithShape="0"/>
                </a:effectLst>
              </a:rPr>
              <a:t> </a:t>
            </a:r>
            <a:r>
              <a:rPr lang="en-US" sz="3200" b="1" cap="all" dirty="0" err="1" smtClean="0">
                <a:ln w="0"/>
                <a:solidFill>
                  <a:srgbClr val="FFFF00"/>
                </a:solidFill>
                <a:effectLst>
                  <a:reflection blurRad="12700" stA="50000" endPos="50000" dist="5000" dir="5400000" sy="-100000" rotWithShape="0"/>
                </a:effectLst>
              </a:rPr>
              <a:t>bubut</a:t>
            </a:r>
            <a:endParaRPr lang="en-US" sz="3200" b="1" cap="all" spc="0" dirty="0">
              <a:ln w="0"/>
              <a:solidFill>
                <a:srgbClr val="FFFF00"/>
              </a:solidFill>
              <a:effectLst>
                <a:reflection blurRad="12700" stA="50000" endPos="50000" dist="5000" dir="5400000" sy="-100000" rotWithShape="0"/>
              </a:effectLst>
            </a:endParaRPr>
          </a:p>
        </p:txBody>
      </p:sp>
      <p:pic>
        <p:nvPicPr>
          <p:cNvPr id="6" name="Picture 5" descr="IMG_2844.jpg"/>
          <p:cNvPicPr>
            <a:picLocks noChangeAspect="1"/>
          </p:cNvPicPr>
          <p:nvPr/>
        </p:nvPicPr>
        <p:blipFill>
          <a:blip r:embed="rId2" cstate="screen">
            <a:lum bright="23000" contrast="34000"/>
            <a:extLst>
              <a:ext uri="{28A0092B-C50C-407E-A947-70E740481C1C}">
                <a14:useLocalDpi xmlns:a14="http://schemas.microsoft.com/office/drawing/2010/main"/>
              </a:ext>
            </a:extLst>
          </a:blip>
          <a:srcRect/>
          <a:stretch>
            <a:fillRect/>
          </a:stretch>
        </p:blipFill>
        <p:spPr>
          <a:xfrm>
            <a:off x="214282" y="1071546"/>
            <a:ext cx="2857520" cy="2392343"/>
          </a:xfrm>
          <a:prstGeom prst="rect">
            <a:avLst/>
          </a:prstGeom>
        </p:spPr>
      </p:pic>
      <p:sp>
        <p:nvSpPr>
          <p:cNvPr id="7" name="TextBox 6"/>
          <p:cNvSpPr txBox="1"/>
          <p:nvPr/>
        </p:nvSpPr>
        <p:spPr>
          <a:xfrm>
            <a:off x="3286116" y="2578776"/>
            <a:ext cx="1487908" cy="584775"/>
          </a:xfrm>
          <a:prstGeom prst="rect">
            <a:avLst/>
          </a:prstGeom>
          <a:noFill/>
        </p:spPr>
        <p:txBody>
          <a:bodyPr wrap="none" rtlCol="0">
            <a:spAutoFit/>
          </a:bodyPr>
          <a:lstStyle/>
          <a:p>
            <a:r>
              <a:rPr lang="id-ID" sz="3200" dirty="0" smtClean="0"/>
              <a:t>Silindris</a:t>
            </a:r>
            <a:endParaRPr lang="id-ID" sz="3200" dirty="0"/>
          </a:p>
        </p:txBody>
      </p:sp>
      <p:pic>
        <p:nvPicPr>
          <p:cNvPr id="8" name="Picture 7" descr="IMG_2844.jpg"/>
          <p:cNvPicPr>
            <a:picLocks noChangeAspect="1"/>
          </p:cNvPicPr>
          <p:nvPr/>
        </p:nvPicPr>
        <p:blipFill>
          <a:blip r:embed="rId3" cstate="screen">
            <a:lum bright="20000" contrast="28000"/>
            <a:extLst>
              <a:ext uri="{28A0092B-C50C-407E-A947-70E740481C1C}">
                <a14:useLocalDpi xmlns:a14="http://schemas.microsoft.com/office/drawing/2010/main"/>
              </a:ext>
            </a:extLst>
          </a:blip>
          <a:srcRect/>
          <a:stretch>
            <a:fillRect/>
          </a:stretch>
        </p:blipFill>
        <p:spPr>
          <a:xfrm>
            <a:off x="5529488" y="3176646"/>
            <a:ext cx="3071834" cy="2829321"/>
          </a:xfrm>
          <a:prstGeom prst="rect">
            <a:avLst/>
          </a:prstGeom>
        </p:spPr>
      </p:pic>
      <p:sp>
        <p:nvSpPr>
          <p:cNvPr id="9" name="TextBox 8"/>
          <p:cNvSpPr txBox="1"/>
          <p:nvPr/>
        </p:nvSpPr>
        <p:spPr>
          <a:xfrm>
            <a:off x="6144941" y="2554340"/>
            <a:ext cx="1527406" cy="584775"/>
          </a:xfrm>
          <a:prstGeom prst="rect">
            <a:avLst/>
          </a:prstGeom>
          <a:noFill/>
        </p:spPr>
        <p:txBody>
          <a:bodyPr wrap="none" rtlCol="0">
            <a:spAutoFit/>
          </a:bodyPr>
          <a:lstStyle/>
          <a:p>
            <a:r>
              <a:rPr lang="id-ID" sz="3200" dirty="0" smtClean="0"/>
              <a:t>Tapered</a:t>
            </a:r>
            <a:endParaRPr lang="id-ID" sz="3200" dirty="0"/>
          </a:p>
        </p:txBody>
      </p:sp>
      <p:sp>
        <p:nvSpPr>
          <p:cNvPr id="10" name="TextBox 9"/>
          <p:cNvSpPr txBox="1"/>
          <p:nvPr/>
        </p:nvSpPr>
        <p:spPr>
          <a:xfrm>
            <a:off x="3397717" y="4635815"/>
            <a:ext cx="1264705" cy="584775"/>
          </a:xfrm>
          <a:prstGeom prst="rect">
            <a:avLst/>
          </a:prstGeom>
          <a:noFill/>
        </p:spPr>
        <p:txBody>
          <a:bodyPr wrap="none" rtlCol="0">
            <a:spAutoFit/>
          </a:bodyPr>
          <a:lstStyle/>
          <a:p>
            <a:r>
              <a:rPr lang="id-ID" sz="3200" dirty="0" smtClean="0"/>
              <a:t>Round</a:t>
            </a:r>
            <a:endParaRPr lang="id-ID" sz="3200" dirty="0"/>
          </a:p>
        </p:txBody>
      </p:sp>
      <p:pic>
        <p:nvPicPr>
          <p:cNvPr id="11" name="Picture 10" descr="IMG_2844.jpg"/>
          <p:cNvPicPr>
            <a:picLocks noChangeAspect="1"/>
          </p:cNvPicPr>
          <p:nvPr/>
        </p:nvPicPr>
        <p:blipFill>
          <a:blip r:embed="rId4" cstate="screen">
            <a:lum bright="32000" contrast="26000"/>
            <a:extLst>
              <a:ext uri="{28A0092B-C50C-407E-A947-70E740481C1C}">
                <a14:useLocalDpi xmlns:a14="http://schemas.microsoft.com/office/drawing/2010/main"/>
              </a:ext>
            </a:extLst>
          </a:blip>
          <a:srcRect/>
          <a:stretch>
            <a:fillRect/>
          </a:stretch>
        </p:blipFill>
        <p:spPr>
          <a:xfrm>
            <a:off x="285720" y="3787335"/>
            <a:ext cx="2857520" cy="2855229"/>
          </a:xfrm>
          <a:prstGeom prst="rect">
            <a:avLst/>
          </a:prstGeom>
        </p:spPr>
      </p:pic>
      <p:sp>
        <p:nvSpPr>
          <p:cNvPr id="12" name="Action Button: Home 11">
            <a:hlinkClick r:id="rId5" action="ppaction://hlinksldjump" highlightClick="1"/>
          </p:cNvPr>
          <p:cNvSpPr/>
          <p:nvPr/>
        </p:nvSpPr>
        <p:spPr>
          <a:xfrm>
            <a:off x="7738132" y="6119400"/>
            <a:ext cx="838200" cy="609600"/>
          </a:xfrm>
          <a:prstGeom prst="actionButtonHom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35393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linds(horizontal)">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96828" y="1012341"/>
            <a:ext cx="7797584" cy="682329"/>
          </a:xfrm>
          <a:prstGeom prst="rect">
            <a:avLst/>
          </a:prstGeom>
        </p:spPr>
        <p:txBody>
          <a:bodyPr>
            <a:normAutofit lnSpcReduction="10000"/>
          </a:bodyPr>
          <a:lstStyle>
            <a:lvl1pPr algn="ctr" rtl="0" eaLnBrk="0" fontAlgn="base" hangingPunct="0">
              <a:spcBef>
                <a:spcPct val="0"/>
              </a:spcBef>
              <a:spcAft>
                <a:spcPct val="0"/>
              </a:spcAft>
              <a:defRPr sz="3600" kern="1200">
                <a:solidFill>
                  <a:schemeClr val="bg1"/>
                </a:solidFill>
                <a:latin typeface="+mj-lt"/>
                <a:ea typeface="+mj-ea"/>
                <a:cs typeface="+mj-cs"/>
              </a:defRPr>
            </a:lvl1pPr>
            <a:lvl2pPr algn="ctr" rtl="0" eaLnBrk="0" fontAlgn="base" hangingPunct="0">
              <a:spcBef>
                <a:spcPct val="0"/>
              </a:spcBef>
              <a:spcAft>
                <a:spcPct val="0"/>
              </a:spcAft>
              <a:defRPr sz="3600">
                <a:solidFill>
                  <a:schemeClr val="bg1"/>
                </a:solidFill>
                <a:latin typeface="Calibri" pitchFamily="34" charset="0"/>
              </a:defRPr>
            </a:lvl2pPr>
            <a:lvl3pPr algn="ctr" rtl="0" eaLnBrk="0" fontAlgn="base" hangingPunct="0">
              <a:spcBef>
                <a:spcPct val="0"/>
              </a:spcBef>
              <a:spcAft>
                <a:spcPct val="0"/>
              </a:spcAft>
              <a:defRPr sz="3600">
                <a:solidFill>
                  <a:schemeClr val="bg1"/>
                </a:solidFill>
                <a:latin typeface="Calibri" pitchFamily="34" charset="0"/>
              </a:defRPr>
            </a:lvl3pPr>
            <a:lvl4pPr algn="ctr" rtl="0" eaLnBrk="0" fontAlgn="base" hangingPunct="0">
              <a:spcBef>
                <a:spcPct val="0"/>
              </a:spcBef>
              <a:spcAft>
                <a:spcPct val="0"/>
              </a:spcAft>
              <a:defRPr sz="3600">
                <a:solidFill>
                  <a:schemeClr val="bg1"/>
                </a:solidFill>
                <a:latin typeface="Calibri" pitchFamily="34" charset="0"/>
              </a:defRPr>
            </a:lvl4pPr>
            <a:lvl5pPr algn="ctr" rtl="0" eaLnBrk="0" fontAlgn="base" hangingPunct="0">
              <a:spcBef>
                <a:spcPct val="0"/>
              </a:spcBef>
              <a:spcAft>
                <a:spcPct val="0"/>
              </a:spcAft>
              <a:defRPr sz="3600">
                <a:solidFill>
                  <a:schemeClr val="bg1"/>
                </a:solidFill>
                <a:latin typeface="Calibri" pitchFamily="34" charset="0"/>
              </a:defRPr>
            </a:lvl5pPr>
            <a:lvl6pPr marL="457200" algn="ctr" rtl="0" eaLnBrk="1" fontAlgn="base" hangingPunct="1">
              <a:spcBef>
                <a:spcPct val="0"/>
              </a:spcBef>
              <a:spcAft>
                <a:spcPct val="0"/>
              </a:spcAft>
              <a:defRPr sz="3600">
                <a:solidFill>
                  <a:schemeClr val="bg1"/>
                </a:solidFill>
                <a:latin typeface="Calibri" pitchFamily="34" charset="0"/>
              </a:defRPr>
            </a:lvl6pPr>
            <a:lvl7pPr marL="914400" algn="ctr" rtl="0" eaLnBrk="1" fontAlgn="base" hangingPunct="1">
              <a:spcBef>
                <a:spcPct val="0"/>
              </a:spcBef>
              <a:spcAft>
                <a:spcPct val="0"/>
              </a:spcAft>
              <a:defRPr sz="3600">
                <a:solidFill>
                  <a:schemeClr val="bg1"/>
                </a:solidFill>
                <a:latin typeface="Calibri" pitchFamily="34" charset="0"/>
              </a:defRPr>
            </a:lvl7pPr>
            <a:lvl8pPr marL="1371600" algn="ctr" rtl="0" eaLnBrk="1" fontAlgn="base" hangingPunct="1">
              <a:spcBef>
                <a:spcPct val="0"/>
              </a:spcBef>
              <a:spcAft>
                <a:spcPct val="0"/>
              </a:spcAft>
              <a:defRPr sz="3600">
                <a:solidFill>
                  <a:schemeClr val="bg1"/>
                </a:solidFill>
                <a:latin typeface="Calibri" pitchFamily="34" charset="0"/>
              </a:defRPr>
            </a:lvl8pPr>
            <a:lvl9pPr marL="1828800" algn="ctr" rtl="0" eaLnBrk="1" fontAlgn="base" hangingPunct="1">
              <a:spcBef>
                <a:spcPct val="0"/>
              </a:spcBef>
              <a:spcAft>
                <a:spcPct val="0"/>
              </a:spcAft>
              <a:defRPr sz="3600">
                <a:solidFill>
                  <a:schemeClr val="bg1"/>
                </a:solidFill>
                <a:latin typeface="Calibri" pitchFamily="34" charset="0"/>
              </a:defRPr>
            </a:lvl9pPr>
          </a:lstStyle>
          <a:p>
            <a:r>
              <a:rPr lang="id-ID"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63500">
                    <a:schemeClr val="accent2">
                      <a:satMod val="175000"/>
                      <a:alpha val="40000"/>
                    </a:schemeClr>
                  </a:glow>
                  <a:outerShdw blurRad="60007" dist="310007" dir="7680000" sy="30000" kx="1300200" algn="ctr" rotWithShape="0">
                    <a:prstClr val="black">
                      <a:alpha val="32000"/>
                    </a:prstClr>
                  </a:outerShdw>
                </a:effectLst>
                <a:latin typeface="Arial" pitchFamily="34" charset="0"/>
                <a:cs typeface="Arial" pitchFamily="34" charset="0"/>
              </a:rPr>
              <a:t>3 Gerakan Utama Bubut</a:t>
            </a:r>
            <a:endParaRPr lang="id-ID"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63500">
                  <a:schemeClr val="accent2">
                    <a:satMod val="175000"/>
                    <a:alpha val="40000"/>
                  </a:schemeClr>
                </a:glow>
                <a:outerShdw blurRad="60007" dist="310007" dir="7680000" sy="30000" kx="1300200" algn="ctr" rotWithShape="0">
                  <a:prstClr val="black">
                    <a:alpha val="32000"/>
                  </a:prstClr>
                </a:outerShdw>
              </a:effectLst>
              <a:latin typeface="Arial" pitchFamily="34" charset="0"/>
              <a:cs typeface="Arial" pitchFamily="34" charset="0"/>
            </a:endParaRPr>
          </a:p>
        </p:txBody>
      </p:sp>
      <p:pic>
        <p:nvPicPr>
          <p:cNvPr id="3" name="Picture 2" descr="2 Main Motion.jpg"/>
          <p:cNvPicPr>
            <a:picLocks noChangeAspect="1"/>
          </p:cNvPicPr>
          <p:nvPr/>
        </p:nvPicPr>
        <p:blipFill>
          <a:blip r:embed="rId2" cstate="screen">
            <a:lum bright="27000" contrast="38000"/>
            <a:extLst>
              <a:ext uri="{28A0092B-C50C-407E-A947-70E740481C1C}">
                <a14:useLocalDpi xmlns:a14="http://schemas.microsoft.com/office/drawing/2010/main"/>
              </a:ext>
            </a:extLst>
          </a:blip>
          <a:srcRect/>
          <a:stretch>
            <a:fillRect/>
          </a:stretch>
        </p:blipFill>
        <p:spPr>
          <a:xfrm>
            <a:off x="997316" y="1671330"/>
            <a:ext cx="6796608" cy="469888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210960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 Main Motion.jpg"/>
          <p:cNvPicPr>
            <a:picLocks noChangeAspect="1"/>
          </p:cNvPicPr>
          <p:nvPr/>
        </p:nvPicPr>
        <p:blipFill>
          <a:blip r:embed="rId2" cstate="screen">
            <a:lum bright="27000" contrast="38000"/>
            <a:extLst>
              <a:ext uri="{28A0092B-C50C-407E-A947-70E740481C1C}">
                <a14:useLocalDpi xmlns:a14="http://schemas.microsoft.com/office/drawing/2010/main"/>
              </a:ext>
            </a:extLst>
          </a:blip>
          <a:srcRect/>
          <a:stretch>
            <a:fillRect/>
          </a:stretch>
        </p:blipFill>
        <p:spPr>
          <a:xfrm>
            <a:off x="539552" y="1899635"/>
            <a:ext cx="3714776" cy="2568241"/>
          </a:xfrm>
          <a:prstGeom prst="rect">
            <a:avLst/>
          </a:prstGeom>
        </p:spPr>
      </p:pic>
      <p:sp>
        <p:nvSpPr>
          <p:cNvPr id="3" name="Down Arrow 2"/>
          <p:cNvSpPr/>
          <p:nvPr/>
        </p:nvSpPr>
        <p:spPr>
          <a:xfrm rot="14258367">
            <a:off x="3826718" y="447047"/>
            <a:ext cx="398315" cy="2548738"/>
          </a:xfrm>
          <a:prstGeom prst="downArrow">
            <a:avLst>
              <a:gd name="adj1" fmla="val 50000"/>
              <a:gd name="adj2" fmla="val 147750"/>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id-ID"/>
          </a:p>
        </p:txBody>
      </p:sp>
      <p:sp>
        <p:nvSpPr>
          <p:cNvPr id="4" name="TextBox 3"/>
          <p:cNvSpPr txBox="1"/>
          <p:nvPr/>
        </p:nvSpPr>
        <p:spPr>
          <a:xfrm>
            <a:off x="5143504" y="357166"/>
            <a:ext cx="3776675" cy="2092881"/>
          </a:xfrm>
          <a:prstGeom prst="rect">
            <a:avLst/>
          </a:prstGeom>
          <a:ln/>
        </p:spPr>
        <p:style>
          <a:lnRef idx="3">
            <a:schemeClr val="lt1"/>
          </a:lnRef>
          <a:fillRef idx="1">
            <a:schemeClr val="accent1"/>
          </a:fillRef>
          <a:effectRef idx="1">
            <a:schemeClr val="accent1"/>
          </a:effectRef>
          <a:fontRef idx="minor">
            <a:schemeClr val="lt1"/>
          </a:fontRef>
        </p:style>
        <p:txBody>
          <a:bodyPr wrap="square" rtlCol="0">
            <a:spAutoFit/>
          </a:bodyPr>
          <a:lstStyle/>
          <a:p>
            <a:r>
              <a:rPr lang="id-ID" sz="3200" i="1" dirty="0" smtClean="0"/>
              <a:t>1. Main Motion</a:t>
            </a:r>
            <a:r>
              <a:rPr lang="id-ID" dirty="0" smtClean="0"/>
              <a:t>:</a:t>
            </a:r>
          </a:p>
          <a:p>
            <a:r>
              <a:rPr lang="id-ID" sz="2000" dirty="0" smtClean="0"/>
              <a:t>Gerakan berputarnya benda kerja</a:t>
            </a:r>
          </a:p>
          <a:p>
            <a:r>
              <a:rPr lang="id-ID" sz="2000" dirty="0" smtClean="0"/>
              <a:t>Satuan rpm ( rotation per miniute)</a:t>
            </a:r>
          </a:p>
          <a:p>
            <a:endParaRPr lang="id-ID" sz="2000" dirty="0"/>
          </a:p>
          <a:p>
            <a:r>
              <a:rPr lang="id-ID" sz="2000" dirty="0" smtClean="0"/>
              <a:t>n = 1000 x cs / ( phi x d )</a:t>
            </a:r>
          </a:p>
          <a:p>
            <a:endParaRPr lang="id-ID" dirty="0"/>
          </a:p>
        </p:txBody>
      </p:sp>
      <p:sp>
        <p:nvSpPr>
          <p:cNvPr id="5" name="Down Arrow 4"/>
          <p:cNvSpPr/>
          <p:nvPr/>
        </p:nvSpPr>
        <p:spPr>
          <a:xfrm rot="18568509">
            <a:off x="2371465" y="4147366"/>
            <a:ext cx="611146" cy="2000264"/>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d-ID"/>
          </a:p>
        </p:txBody>
      </p:sp>
      <p:sp>
        <p:nvSpPr>
          <p:cNvPr id="6" name="TextBox 5"/>
          <p:cNvSpPr txBox="1"/>
          <p:nvPr/>
        </p:nvSpPr>
        <p:spPr>
          <a:xfrm>
            <a:off x="3643306" y="4786322"/>
            <a:ext cx="3776675" cy="1785104"/>
          </a:xfrm>
          <a:prstGeom prst="rect">
            <a:avLst/>
          </a:prstGeom>
          <a:ln/>
        </p:spPr>
        <p:style>
          <a:lnRef idx="3">
            <a:schemeClr val="lt1"/>
          </a:lnRef>
          <a:fillRef idx="1">
            <a:schemeClr val="accent6"/>
          </a:fillRef>
          <a:effectRef idx="1">
            <a:schemeClr val="accent6"/>
          </a:effectRef>
          <a:fontRef idx="minor">
            <a:schemeClr val="lt1"/>
          </a:fontRef>
        </p:style>
        <p:txBody>
          <a:bodyPr wrap="square" rtlCol="0">
            <a:spAutoFit/>
          </a:bodyPr>
          <a:lstStyle/>
          <a:p>
            <a:r>
              <a:rPr lang="id-ID" sz="3200" i="1" dirty="0" smtClean="0"/>
              <a:t>2. Feed Motion:</a:t>
            </a:r>
            <a:endParaRPr lang="id-ID" dirty="0" smtClean="0"/>
          </a:p>
          <a:p>
            <a:r>
              <a:rPr lang="id-ID" sz="2000" dirty="0" smtClean="0"/>
              <a:t>Pergerakan </a:t>
            </a:r>
            <a:r>
              <a:rPr lang="id-ID" sz="2000" i="1" dirty="0" smtClean="0"/>
              <a:t>tool </a:t>
            </a:r>
            <a:r>
              <a:rPr lang="id-ID" sz="2000" dirty="0" smtClean="0"/>
              <a:t>memotong/menyayat benda kerja</a:t>
            </a:r>
          </a:p>
          <a:p>
            <a:r>
              <a:rPr lang="id-ID" sz="2000" i="1" dirty="0" smtClean="0"/>
              <a:t>Satuan : mm/put</a:t>
            </a:r>
          </a:p>
          <a:p>
            <a:endParaRPr lang="id-ID" dirty="0"/>
          </a:p>
        </p:txBody>
      </p:sp>
      <p:sp>
        <p:nvSpPr>
          <p:cNvPr id="7" name="Down Arrow 6"/>
          <p:cNvSpPr/>
          <p:nvPr/>
        </p:nvSpPr>
        <p:spPr>
          <a:xfrm rot="15830959">
            <a:off x="3685674" y="2972849"/>
            <a:ext cx="535785" cy="221457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d-ID"/>
          </a:p>
        </p:txBody>
      </p:sp>
      <p:sp>
        <p:nvSpPr>
          <p:cNvPr id="8" name="TextBox 7"/>
          <p:cNvSpPr txBox="1"/>
          <p:nvPr/>
        </p:nvSpPr>
        <p:spPr>
          <a:xfrm>
            <a:off x="5072066" y="2571744"/>
            <a:ext cx="3776675" cy="1785104"/>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r>
              <a:rPr lang="id-ID" sz="3200" i="1" dirty="0" smtClean="0"/>
              <a:t>3. Adjusting Motion</a:t>
            </a:r>
            <a:r>
              <a:rPr lang="id-ID" dirty="0" smtClean="0"/>
              <a:t>:</a:t>
            </a:r>
          </a:p>
          <a:p>
            <a:r>
              <a:rPr lang="id-ID" sz="2000" dirty="0" smtClean="0"/>
              <a:t>Gerakan setting kedalaman (dept of cut (doc))</a:t>
            </a:r>
          </a:p>
          <a:p>
            <a:r>
              <a:rPr lang="id-ID" sz="2000" dirty="0" smtClean="0"/>
              <a:t>Satuan: millimeter (mm)</a:t>
            </a:r>
          </a:p>
          <a:p>
            <a:endParaRPr lang="id-ID" dirty="0"/>
          </a:p>
        </p:txBody>
      </p:sp>
      <p:sp>
        <p:nvSpPr>
          <p:cNvPr id="9" name="Action Button: Home 8">
            <a:hlinkClick r:id="rId3" action="ppaction://hlinksldjump" highlightClick="1"/>
          </p:cNvPr>
          <p:cNvSpPr/>
          <p:nvPr/>
        </p:nvSpPr>
        <p:spPr>
          <a:xfrm>
            <a:off x="7848600" y="5961826"/>
            <a:ext cx="838200" cy="609600"/>
          </a:xfrm>
          <a:prstGeom prst="actionButtonHom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7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amond(in)">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ox(i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diamond(in)">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9601" y="1904999"/>
            <a:ext cx="8151729" cy="923330"/>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a:solidFill>
                  <a:schemeClr val="bg1"/>
                </a:solidFill>
                <a:effectLst>
                  <a:glow rad="101600">
                    <a:srgbClr val="FF0000">
                      <a:alpha val="60000"/>
                    </a:srgbClr>
                  </a:glow>
                </a:effectLst>
              </a:rPr>
              <a:t>2. </a:t>
            </a:r>
            <a:r>
              <a:rPr lang="en-US" b="1" dirty="0" err="1">
                <a:solidFill>
                  <a:schemeClr val="bg1"/>
                </a:solidFill>
                <a:effectLst>
                  <a:glow rad="101600">
                    <a:srgbClr val="FF0000">
                      <a:alpha val="60000"/>
                    </a:srgbClr>
                  </a:glow>
                </a:effectLst>
              </a:rPr>
              <a:t>Tranversal</a:t>
            </a:r>
            <a:r>
              <a:rPr lang="en-US" b="1" dirty="0">
                <a:solidFill>
                  <a:schemeClr val="bg1"/>
                </a:solidFill>
                <a:effectLst>
                  <a:glow rad="101600">
                    <a:srgbClr val="FF0000">
                      <a:alpha val="60000"/>
                    </a:srgbClr>
                  </a:glow>
                </a:effectLst>
              </a:rPr>
              <a:t> Turning / Facing</a:t>
            </a:r>
          </a:p>
          <a:p>
            <a:r>
              <a:rPr lang="fi-FI" b="1" dirty="0">
                <a:solidFill>
                  <a:schemeClr val="bg1"/>
                </a:solidFill>
                <a:effectLst>
                  <a:glow rad="101600">
                    <a:srgbClr val="FF0000">
                      <a:alpha val="60000"/>
                    </a:srgbClr>
                  </a:glow>
                </a:effectLst>
              </a:rPr>
              <a:t>    a. Pengerjaan Diameter Luar menggunakan Pahat ISO 2</a:t>
            </a:r>
          </a:p>
          <a:p>
            <a:r>
              <a:rPr lang="fi-FI" b="1" dirty="0">
                <a:solidFill>
                  <a:schemeClr val="bg1"/>
                </a:solidFill>
                <a:effectLst>
                  <a:glow rad="101600">
                    <a:srgbClr val="FF0000">
                      <a:alpha val="60000"/>
                    </a:srgbClr>
                  </a:glow>
                </a:effectLst>
              </a:rPr>
              <a:t>    b. Pengerjaan Diameter </a:t>
            </a:r>
            <a:r>
              <a:rPr lang="fi-FI" b="1" dirty="0" smtClean="0">
                <a:solidFill>
                  <a:schemeClr val="bg1"/>
                </a:solidFill>
                <a:effectLst>
                  <a:glow rad="101600">
                    <a:srgbClr val="FF0000">
                      <a:alpha val="60000"/>
                    </a:srgbClr>
                  </a:glow>
                </a:effectLst>
              </a:rPr>
              <a:t>dalam menggunakan </a:t>
            </a:r>
            <a:r>
              <a:rPr lang="fi-FI" b="1" dirty="0">
                <a:solidFill>
                  <a:schemeClr val="bg1"/>
                </a:solidFill>
                <a:effectLst>
                  <a:glow rad="101600">
                    <a:srgbClr val="FF0000">
                      <a:alpha val="60000"/>
                    </a:srgbClr>
                  </a:glow>
                </a:effectLst>
              </a:rPr>
              <a:t>Pahat ISO 9 </a:t>
            </a:r>
            <a:r>
              <a:rPr lang="fi-FI" b="1" dirty="0" smtClean="0">
                <a:solidFill>
                  <a:schemeClr val="bg1"/>
                </a:solidFill>
                <a:effectLst>
                  <a:glow rad="101600">
                    <a:srgbClr val="FF0000">
                      <a:alpha val="60000"/>
                    </a:srgbClr>
                  </a:glow>
                </a:effectLst>
              </a:rPr>
              <a:t> </a:t>
            </a:r>
            <a:endParaRPr lang="en-US" dirty="0">
              <a:solidFill>
                <a:schemeClr val="bg1"/>
              </a:solidFill>
              <a:effectLst>
                <a:glow rad="101600">
                  <a:srgbClr val="FF0000">
                    <a:alpha val="60000"/>
                  </a:srgbClr>
                </a:glow>
              </a:effectLst>
            </a:endParaRPr>
          </a:p>
        </p:txBody>
      </p:sp>
      <p:sp>
        <p:nvSpPr>
          <p:cNvPr id="8" name="Rectangle 7"/>
          <p:cNvSpPr/>
          <p:nvPr/>
        </p:nvSpPr>
        <p:spPr>
          <a:xfrm>
            <a:off x="609600" y="1904999"/>
            <a:ext cx="8151728" cy="92333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en-US" b="1" dirty="0">
                <a:solidFill>
                  <a:schemeClr val="bg1"/>
                </a:solidFill>
                <a:effectLst>
                  <a:glow rad="101600">
                    <a:srgbClr val="FF0000">
                      <a:alpha val="60000"/>
                    </a:srgbClr>
                  </a:glow>
                </a:effectLst>
              </a:rPr>
              <a:t>3. Angular Turning / Taper Turning</a:t>
            </a:r>
          </a:p>
          <a:p>
            <a:r>
              <a:rPr lang="fi-FI" b="1" dirty="0">
                <a:solidFill>
                  <a:schemeClr val="bg1"/>
                </a:solidFill>
                <a:effectLst>
                  <a:glow rad="101600">
                    <a:srgbClr val="FF0000">
                      <a:alpha val="60000"/>
                    </a:srgbClr>
                  </a:glow>
                </a:effectLst>
              </a:rPr>
              <a:t>    a. Pengerjaan Diameter Luar menggunakan Pahat ISO 6</a:t>
            </a:r>
          </a:p>
          <a:p>
            <a:r>
              <a:rPr lang="en-US" b="1" dirty="0">
                <a:solidFill>
                  <a:schemeClr val="bg1"/>
                </a:solidFill>
                <a:effectLst>
                  <a:glow rad="101600">
                    <a:srgbClr val="FF0000">
                      <a:alpha val="60000"/>
                    </a:srgbClr>
                  </a:glow>
                </a:effectLst>
              </a:rPr>
              <a:t>    b.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dalam</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ISO 9 </a:t>
            </a:r>
            <a:r>
              <a:rPr lang="en-US" b="1" dirty="0" err="1">
                <a:solidFill>
                  <a:schemeClr val="bg1"/>
                </a:solidFill>
                <a:effectLst>
                  <a:glow rad="101600">
                    <a:srgbClr val="FF0000">
                      <a:alpha val="60000"/>
                    </a:srgbClr>
                  </a:glow>
                </a:effectLst>
              </a:rPr>
              <a:t>atau</a:t>
            </a:r>
            <a:r>
              <a:rPr lang="en-US" b="1" dirty="0">
                <a:solidFill>
                  <a:schemeClr val="bg1"/>
                </a:solidFill>
                <a:effectLst>
                  <a:glow rad="101600">
                    <a:srgbClr val="FF0000">
                      <a:alpha val="60000"/>
                    </a:srgbClr>
                  </a:glow>
                </a:effectLst>
              </a:rPr>
              <a:t> ISO 8</a:t>
            </a:r>
          </a:p>
        </p:txBody>
      </p:sp>
      <p:sp>
        <p:nvSpPr>
          <p:cNvPr id="10" name="Rectangle 9"/>
          <p:cNvSpPr/>
          <p:nvPr/>
        </p:nvSpPr>
        <p:spPr>
          <a:xfrm>
            <a:off x="631377" y="1879664"/>
            <a:ext cx="8129951"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en-US" b="1" dirty="0">
                <a:solidFill>
                  <a:schemeClr val="bg1"/>
                </a:solidFill>
                <a:effectLst>
                  <a:glow rad="101600">
                    <a:srgbClr val="FF0000">
                      <a:alpha val="60000"/>
                    </a:srgbClr>
                  </a:glow>
                </a:effectLst>
              </a:rPr>
              <a:t>4. Profile Turning</a:t>
            </a:r>
          </a:p>
          <a:p>
            <a:r>
              <a:rPr lang="en-US" b="1" dirty="0">
                <a:solidFill>
                  <a:schemeClr val="bg1"/>
                </a:solidFill>
                <a:effectLst>
                  <a:glow rad="101600">
                    <a:srgbClr val="FF0000">
                      <a:alpha val="60000"/>
                    </a:srgbClr>
                  </a:glow>
                </a:effectLst>
              </a:rPr>
              <a:t>    a.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Luar</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Profil</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Luar</a:t>
            </a:r>
            <a:endParaRPr lang="en-US" b="1" dirty="0">
              <a:solidFill>
                <a:schemeClr val="bg1"/>
              </a:solidFill>
              <a:effectLst>
                <a:glow rad="101600">
                  <a:srgbClr val="FF0000">
                    <a:alpha val="60000"/>
                  </a:srgbClr>
                </a:glow>
              </a:effectLst>
            </a:endParaRPr>
          </a:p>
          <a:p>
            <a:r>
              <a:rPr lang="en-US" b="1" dirty="0">
                <a:solidFill>
                  <a:schemeClr val="bg1"/>
                </a:solidFill>
                <a:effectLst>
                  <a:glow rad="101600">
                    <a:srgbClr val="FF0000">
                      <a:alpha val="60000"/>
                    </a:srgbClr>
                  </a:glow>
                </a:effectLst>
              </a:rPr>
              <a:t>    b.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dalam</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Profil</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dalam</a:t>
            </a:r>
            <a:endParaRPr lang="en-US" b="1" dirty="0">
              <a:solidFill>
                <a:schemeClr val="bg1"/>
              </a:solidFill>
              <a:effectLst>
                <a:glow rad="101600">
                  <a:srgbClr val="FF0000">
                    <a:alpha val="60000"/>
                  </a:srgbClr>
                </a:glow>
              </a:effectLst>
            </a:endParaRPr>
          </a:p>
        </p:txBody>
      </p:sp>
      <p:sp>
        <p:nvSpPr>
          <p:cNvPr id="2" name="Rectangle 1"/>
          <p:cNvSpPr/>
          <p:nvPr/>
        </p:nvSpPr>
        <p:spPr>
          <a:xfrm>
            <a:off x="624804" y="1936626"/>
            <a:ext cx="7317326" cy="92333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en-US" b="1" dirty="0" smtClean="0">
                <a:solidFill>
                  <a:schemeClr val="bg1"/>
                </a:solidFill>
                <a:effectLst>
                  <a:glow rad="101600">
                    <a:srgbClr val="FF0000">
                      <a:alpha val="60000"/>
                    </a:srgbClr>
                  </a:glow>
                </a:effectLst>
              </a:rPr>
              <a:t>5. </a:t>
            </a:r>
            <a:r>
              <a:rPr lang="en-US" b="1" dirty="0">
                <a:solidFill>
                  <a:schemeClr val="bg1"/>
                </a:solidFill>
                <a:effectLst>
                  <a:glow rad="101600">
                    <a:srgbClr val="FF0000">
                      <a:alpha val="60000"/>
                    </a:srgbClr>
                  </a:glow>
                </a:effectLst>
              </a:rPr>
              <a:t>Threading</a:t>
            </a:r>
          </a:p>
          <a:p>
            <a:r>
              <a:rPr lang="en-US" b="1" dirty="0">
                <a:solidFill>
                  <a:schemeClr val="bg1"/>
                </a:solidFill>
                <a:effectLst>
                  <a:glow rad="101600">
                    <a:srgbClr val="FF0000">
                      <a:alpha val="60000"/>
                    </a:srgbClr>
                  </a:glow>
                </a:effectLst>
              </a:rPr>
              <a:t>    a.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Luar</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Ulir</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Luar</a:t>
            </a:r>
            <a:endParaRPr lang="en-US" b="1" dirty="0">
              <a:solidFill>
                <a:schemeClr val="bg1"/>
              </a:solidFill>
              <a:effectLst>
                <a:glow rad="101600">
                  <a:srgbClr val="FF0000">
                    <a:alpha val="60000"/>
                  </a:srgbClr>
                </a:glow>
              </a:effectLst>
            </a:endParaRPr>
          </a:p>
          <a:p>
            <a:r>
              <a:rPr lang="en-US" b="1" dirty="0">
                <a:solidFill>
                  <a:schemeClr val="bg1"/>
                </a:solidFill>
                <a:effectLst>
                  <a:glow rad="101600">
                    <a:srgbClr val="FF0000">
                      <a:alpha val="60000"/>
                    </a:srgbClr>
                  </a:glow>
                </a:effectLst>
              </a:rPr>
              <a:t>    b.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dalam</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Ulir</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Dalam</a:t>
            </a:r>
            <a:endParaRPr lang="en-US" b="1" dirty="0">
              <a:solidFill>
                <a:schemeClr val="bg1"/>
              </a:solidFill>
              <a:effectLst>
                <a:glow rad="101600">
                  <a:srgbClr val="FF0000">
                    <a:alpha val="60000"/>
                  </a:srgbClr>
                </a:glow>
              </a:effectLst>
            </a:endParaRPr>
          </a:p>
        </p:txBody>
      </p:sp>
      <p:sp>
        <p:nvSpPr>
          <p:cNvPr id="19" name="Rectangle 18"/>
          <p:cNvSpPr/>
          <p:nvPr/>
        </p:nvSpPr>
        <p:spPr>
          <a:xfrm>
            <a:off x="692334" y="1630030"/>
            <a:ext cx="8068996" cy="92333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lvl="0"/>
            <a:r>
              <a:rPr lang="en-US" b="1" dirty="0">
                <a:solidFill>
                  <a:schemeClr val="bg1"/>
                </a:solidFill>
                <a:effectLst>
                  <a:glow rad="101600">
                    <a:srgbClr val="FF0000">
                      <a:alpha val="60000"/>
                    </a:srgbClr>
                  </a:glow>
                </a:effectLst>
              </a:rPr>
              <a:t>1. Longitudinal Turning</a:t>
            </a:r>
          </a:p>
          <a:p>
            <a:pPr lvl="0"/>
            <a:r>
              <a:rPr lang="fi-FI" b="1" dirty="0">
                <a:solidFill>
                  <a:schemeClr val="bg1"/>
                </a:solidFill>
                <a:effectLst>
                  <a:glow rad="101600">
                    <a:srgbClr val="FF0000">
                      <a:alpha val="60000"/>
                    </a:srgbClr>
                  </a:glow>
                </a:effectLst>
              </a:rPr>
              <a:t>    a. Pengerjaan Diameter Luar menggunakan Pahat ISO 6</a:t>
            </a:r>
          </a:p>
          <a:p>
            <a:pPr lvl="0"/>
            <a:r>
              <a:rPr lang="en-US" b="1" dirty="0">
                <a:solidFill>
                  <a:schemeClr val="bg1"/>
                </a:solidFill>
                <a:effectLst>
                  <a:glow rad="101600">
                    <a:srgbClr val="FF0000">
                      <a:alpha val="60000"/>
                    </a:srgbClr>
                  </a:glow>
                </a:effectLst>
              </a:rPr>
              <a:t>    b.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dalam</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ISO 9 </a:t>
            </a:r>
            <a:r>
              <a:rPr lang="en-US" b="1" dirty="0" err="1">
                <a:solidFill>
                  <a:schemeClr val="bg1"/>
                </a:solidFill>
                <a:effectLst>
                  <a:glow rad="101600">
                    <a:srgbClr val="FF0000">
                      <a:alpha val="60000"/>
                    </a:srgbClr>
                  </a:glow>
                </a:effectLst>
              </a:rPr>
              <a:t>atau</a:t>
            </a:r>
            <a:r>
              <a:rPr lang="en-US" b="1" dirty="0">
                <a:solidFill>
                  <a:schemeClr val="bg1"/>
                </a:solidFill>
                <a:effectLst>
                  <a:glow rad="101600">
                    <a:srgbClr val="FF0000">
                      <a:alpha val="60000"/>
                    </a:srgbClr>
                  </a:glow>
                </a:effectLst>
              </a:rPr>
              <a:t> ISO 8</a:t>
            </a:r>
          </a:p>
        </p:txBody>
      </p:sp>
      <p:sp>
        <p:nvSpPr>
          <p:cNvPr id="3" name="Rectangle 2"/>
          <p:cNvSpPr/>
          <p:nvPr/>
        </p:nvSpPr>
        <p:spPr>
          <a:xfrm>
            <a:off x="1619672" y="791126"/>
            <a:ext cx="6126998" cy="523220"/>
          </a:xfrm>
          <a:prstGeom prst="rect">
            <a:avLst/>
          </a:prstGeom>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800" b="1" cap="all" dirty="0">
                <a:ln w="0"/>
                <a:solidFill>
                  <a:srgbClr val="00B0F0"/>
                </a:solidFill>
                <a:effectLst>
                  <a:reflection blurRad="12700" stA="50000" endPos="50000" dist="5000" dir="5400000" sy="-100000" rotWithShape="0"/>
                </a:effectLst>
              </a:rPr>
              <a:t> Proses-proses </a:t>
            </a:r>
            <a:r>
              <a:rPr lang="en-US" sz="2800" b="1" cap="all" dirty="0" err="1">
                <a:ln w="0"/>
                <a:solidFill>
                  <a:srgbClr val="00B0F0"/>
                </a:solidFill>
                <a:effectLst>
                  <a:reflection blurRad="12700" stA="50000" endPos="50000" dist="5000" dir="5400000" sy="-100000" rotWithShape="0"/>
                </a:effectLst>
              </a:rPr>
              <a:t>dasar</a:t>
            </a:r>
            <a:r>
              <a:rPr lang="en-US" sz="2800" b="1" cap="all" dirty="0">
                <a:ln w="0"/>
                <a:solidFill>
                  <a:srgbClr val="00B0F0"/>
                </a:solidFill>
                <a:effectLst>
                  <a:reflection blurRad="12700" stA="50000" endPos="50000" dist="5000" dir="5400000" sy="-100000" rotWithShape="0"/>
                </a:effectLst>
              </a:rPr>
              <a:t> </a:t>
            </a:r>
            <a:r>
              <a:rPr lang="en-US" sz="2800" b="1" cap="all" dirty="0" err="1">
                <a:ln w="0"/>
                <a:solidFill>
                  <a:srgbClr val="00B0F0"/>
                </a:solidFill>
                <a:effectLst>
                  <a:reflection blurRad="12700" stA="50000" endPos="50000" dist="5000" dir="5400000" sy="-100000" rotWithShape="0"/>
                </a:effectLst>
              </a:rPr>
              <a:t>bubut</a:t>
            </a:r>
            <a:endParaRPr lang="en-US" sz="2800" b="1" cap="all" dirty="0">
              <a:ln w="0"/>
              <a:solidFill>
                <a:srgbClr val="00B0F0"/>
              </a:solidFill>
              <a:effectLst>
                <a:reflection blurRad="12700" stA="50000" endPos="50000" dist="5000" dir="5400000" sy="-100000" rotWithShape="0"/>
              </a:effectLst>
            </a:endParaRPr>
          </a:p>
        </p:txBody>
      </p:sp>
      <p:sp>
        <p:nvSpPr>
          <p:cNvPr id="4" name="Rectangle 3"/>
          <p:cNvSpPr/>
          <p:nvPr/>
        </p:nvSpPr>
        <p:spPr>
          <a:xfrm>
            <a:off x="631378" y="1904999"/>
            <a:ext cx="8129952" cy="923330"/>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lvl="0"/>
            <a:r>
              <a:rPr lang="en-US" b="1" dirty="0">
                <a:solidFill>
                  <a:schemeClr val="bg1"/>
                </a:solidFill>
                <a:effectLst>
                  <a:glow rad="101600">
                    <a:srgbClr val="FF0000">
                      <a:alpha val="60000"/>
                    </a:srgbClr>
                  </a:glow>
                </a:effectLst>
              </a:rPr>
              <a:t>1. Longitudinal Turning</a:t>
            </a:r>
          </a:p>
          <a:p>
            <a:pPr lvl="0"/>
            <a:r>
              <a:rPr lang="fi-FI" b="1" dirty="0">
                <a:solidFill>
                  <a:schemeClr val="bg1"/>
                </a:solidFill>
                <a:effectLst>
                  <a:glow rad="101600">
                    <a:srgbClr val="FF0000">
                      <a:alpha val="60000"/>
                    </a:srgbClr>
                  </a:glow>
                </a:effectLst>
              </a:rPr>
              <a:t>    a. Pengerjaan Diameter Luar menggunakan Pahat ISO 6</a:t>
            </a:r>
          </a:p>
          <a:p>
            <a:pPr lvl="0"/>
            <a:r>
              <a:rPr lang="en-US" b="1" dirty="0">
                <a:solidFill>
                  <a:schemeClr val="bg1"/>
                </a:solidFill>
                <a:effectLst>
                  <a:glow rad="101600">
                    <a:srgbClr val="FF0000">
                      <a:alpha val="60000"/>
                    </a:srgbClr>
                  </a:glow>
                </a:effectLst>
              </a:rPr>
              <a:t>    b.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dalam</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ISO 9 </a:t>
            </a:r>
            <a:r>
              <a:rPr lang="en-US" b="1" dirty="0" err="1">
                <a:solidFill>
                  <a:schemeClr val="bg1"/>
                </a:solidFill>
                <a:effectLst>
                  <a:glow rad="101600">
                    <a:srgbClr val="FF0000">
                      <a:alpha val="60000"/>
                    </a:srgbClr>
                  </a:glow>
                </a:effectLst>
              </a:rPr>
              <a:t>atau</a:t>
            </a:r>
            <a:r>
              <a:rPr lang="en-US" b="1" dirty="0">
                <a:solidFill>
                  <a:schemeClr val="bg1"/>
                </a:solidFill>
                <a:effectLst>
                  <a:glow rad="101600">
                    <a:srgbClr val="FF0000">
                      <a:alpha val="60000"/>
                    </a:srgbClr>
                  </a:glow>
                </a:effectLst>
              </a:rPr>
              <a:t> ISO 8</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8572" y="3356992"/>
            <a:ext cx="8532440" cy="22234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8572" y="3392388"/>
            <a:ext cx="8532440" cy="2458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8121" y="3356991"/>
            <a:ext cx="8522891" cy="24938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28121" y="3342505"/>
            <a:ext cx="8522892" cy="2237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1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11725" y="3342505"/>
            <a:ext cx="8539287" cy="2237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 name="Rectangle 19"/>
          <p:cNvSpPr/>
          <p:nvPr/>
        </p:nvSpPr>
        <p:spPr>
          <a:xfrm>
            <a:off x="692335" y="2612627"/>
            <a:ext cx="8068995" cy="923330"/>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a:solidFill>
                  <a:schemeClr val="bg1"/>
                </a:solidFill>
                <a:effectLst>
                  <a:glow rad="101600">
                    <a:srgbClr val="FF0000">
                      <a:alpha val="60000"/>
                    </a:srgbClr>
                  </a:glow>
                </a:effectLst>
              </a:rPr>
              <a:t>2. </a:t>
            </a:r>
            <a:r>
              <a:rPr lang="en-US" b="1" dirty="0" err="1">
                <a:solidFill>
                  <a:schemeClr val="bg1"/>
                </a:solidFill>
                <a:effectLst>
                  <a:glow rad="101600">
                    <a:srgbClr val="FF0000">
                      <a:alpha val="60000"/>
                    </a:srgbClr>
                  </a:glow>
                </a:effectLst>
              </a:rPr>
              <a:t>Tranversal</a:t>
            </a:r>
            <a:r>
              <a:rPr lang="en-US" b="1" dirty="0">
                <a:solidFill>
                  <a:schemeClr val="bg1"/>
                </a:solidFill>
                <a:effectLst>
                  <a:glow rad="101600">
                    <a:srgbClr val="FF0000">
                      <a:alpha val="60000"/>
                    </a:srgbClr>
                  </a:glow>
                </a:effectLst>
              </a:rPr>
              <a:t> Turning / Facing</a:t>
            </a:r>
          </a:p>
          <a:p>
            <a:r>
              <a:rPr lang="fi-FI" b="1" dirty="0">
                <a:solidFill>
                  <a:schemeClr val="bg1"/>
                </a:solidFill>
                <a:effectLst>
                  <a:glow rad="101600">
                    <a:srgbClr val="FF0000">
                      <a:alpha val="60000"/>
                    </a:srgbClr>
                  </a:glow>
                </a:effectLst>
              </a:rPr>
              <a:t>    a. Pengerjaan Diameter Luar menggunakan Pahat ISO 2</a:t>
            </a:r>
          </a:p>
          <a:p>
            <a:r>
              <a:rPr lang="fi-FI" b="1" dirty="0">
                <a:solidFill>
                  <a:schemeClr val="bg1"/>
                </a:solidFill>
                <a:effectLst>
                  <a:glow rad="101600">
                    <a:srgbClr val="FF0000">
                      <a:alpha val="60000"/>
                    </a:srgbClr>
                  </a:glow>
                </a:effectLst>
              </a:rPr>
              <a:t>    b. Pengerjaan Diameter </a:t>
            </a:r>
            <a:r>
              <a:rPr lang="fi-FI" b="1" dirty="0" smtClean="0">
                <a:solidFill>
                  <a:schemeClr val="bg1"/>
                </a:solidFill>
                <a:effectLst>
                  <a:glow rad="101600">
                    <a:srgbClr val="FF0000">
                      <a:alpha val="60000"/>
                    </a:srgbClr>
                  </a:glow>
                </a:effectLst>
              </a:rPr>
              <a:t>dalam menggunakan </a:t>
            </a:r>
            <a:r>
              <a:rPr lang="fi-FI" b="1" dirty="0">
                <a:solidFill>
                  <a:schemeClr val="bg1"/>
                </a:solidFill>
                <a:effectLst>
                  <a:glow rad="101600">
                    <a:srgbClr val="FF0000">
                      <a:alpha val="60000"/>
                    </a:srgbClr>
                  </a:glow>
                </a:effectLst>
              </a:rPr>
              <a:t>Pahat ISO 9 </a:t>
            </a:r>
            <a:r>
              <a:rPr lang="fi-FI" b="1" dirty="0" smtClean="0">
                <a:solidFill>
                  <a:schemeClr val="bg1"/>
                </a:solidFill>
                <a:effectLst>
                  <a:glow rad="101600">
                    <a:srgbClr val="FF0000">
                      <a:alpha val="60000"/>
                    </a:srgbClr>
                  </a:glow>
                </a:effectLst>
              </a:rPr>
              <a:t> </a:t>
            </a:r>
            <a:endParaRPr lang="en-US" dirty="0">
              <a:solidFill>
                <a:schemeClr val="bg1"/>
              </a:solidFill>
              <a:effectLst>
                <a:glow rad="101600">
                  <a:srgbClr val="FF0000">
                    <a:alpha val="60000"/>
                  </a:srgbClr>
                </a:glow>
              </a:effectLst>
            </a:endParaRPr>
          </a:p>
        </p:txBody>
      </p:sp>
      <p:sp>
        <p:nvSpPr>
          <p:cNvPr id="21" name="Rectangle 20"/>
          <p:cNvSpPr/>
          <p:nvPr/>
        </p:nvSpPr>
        <p:spPr>
          <a:xfrm>
            <a:off x="692435" y="3647350"/>
            <a:ext cx="8068895" cy="92333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en-US" b="1" dirty="0">
                <a:solidFill>
                  <a:schemeClr val="bg1"/>
                </a:solidFill>
                <a:effectLst>
                  <a:glow rad="101600">
                    <a:srgbClr val="FF0000">
                      <a:alpha val="60000"/>
                    </a:srgbClr>
                  </a:glow>
                </a:effectLst>
              </a:rPr>
              <a:t>3. Angular Turning / Taper Turning</a:t>
            </a:r>
          </a:p>
          <a:p>
            <a:r>
              <a:rPr lang="fi-FI" b="1" dirty="0">
                <a:solidFill>
                  <a:schemeClr val="bg1"/>
                </a:solidFill>
                <a:effectLst>
                  <a:glow rad="101600">
                    <a:srgbClr val="FF0000">
                      <a:alpha val="60000"/>
                    </a:srgbClr>
                  </a:glow>
                </a:effectLst>
              </a:rPr>
              <a:t>    a. Pengerjaan Diameter Luar menggunakan Pahat ISO 6</a:t>
            </a:r>
          </a:p>
          <a:p>
            <a:r>
              <a:rPr lang="en-US" b="1" dirty="0">
                <a:solidFill>
                  <a:schemeClr val="bg1"/>
                </a:solidFill>
                <a:effectLst>
                  <a:glow rad="101600">
                    <a:srgbClr val="FF0000">
                      <a:alpha val="60000"/>
                    </a:srgbClr>
                  </a:glow>
                </a:effectLst>
              </a:rPr>
              <a:t>    b.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dalam</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ISO 9 </a:t>
            </a:r>
            <a:r>
              <a:rPr lang="en-US" b="1" dirty="0" err="1">
                <a:solidFill>
                  <a:schemeClr val="bg1"/>
                </a:solidFill>
                <a:effectLst>
                  <a:glow rad="101600">
                    <a:srgbClr val="FF0000">
                      <a:alpha val="60000"/>
                    </a:srgbClr>
                  </a:glow>
                </a:effectLst>
              </a:rPr>
              <a:t>atau</a:t>
            </a:r>
            <a:r>
              <a:rPr lang="en-US" b="1" dirty="0">
                <a:solidFill>
                  <a:schemeClr val="bg1"/>
                </a:solidFill>
                <a:effectLst>
                  <a:glow rad="101600">
                    <a:srgbClr val="FF0000">
                      <a:alpha val="60000"/>
                    </a:srgbClr>
                  </a:glow>
                </a:effectLst>
              </a:rPr>
              <a:t> ISO 8</a:t>
            </a:r>
          </a:p>
        </p:txBody>
      </p:sp>
      <p:sp>
        <p:nvSpPr>
          <p:cNvPr id="22" name="Rectangle 21"/>
          <p:cNvSpPr/>
          <p:nvPr/>
        </p:nvSpPr>
        <p:spPr>
          <a:xfrm>
            <a:off x="714212" y="4680788"/>
            <a:ext cx="8047117"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en-US" b="1" dirty="0">
                <a:solidFill>
                  <a:schemeClr val="bg1"/>
                </a:solidFill>
                <a:effectLst>
                  <a:glow rad="101600">
                    <a:srgbClr val="FF0000">
                      <a:alpha val="60000"/>
                    </a:srgbClr>
                  </a:glow>
                </a:effectLst>
              </a:rPr>
              <a:t>4. Profile Turning</a:t>
            </a:r>
          </a:p>
          <a:p>
            <a:r>
              <a:rPr lang="en-US" b="1" dirty="0">
                <a:solidFill>
                  <a:schemeClr val="bg1"/>
                </a:solidFill>
                <a:effectLst>
                  <a:glow rad="101600">
                    <a:srgbClr val="FF0000">
                      <a:alpha val="60000"/>
                    </a:srgbClr>
                  </a:glow>
                </a:effectLst>
              </a:rPr>
              <a:t>    a.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Luar</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Profil</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Luar</a:t>
            </a:r>
            <a:endParaRPr lang="en-US" b="1" dirty="0">
              <a:solidFill>
                <a:schemeClr val="bg1"/>
              </a:solidFill>
              <a:effectLst>
                <a:glow rad="101600">
                  <a:srgbClr val="FF0000">
                    <a:alpha val="60000"/>
                  </a:srgbClr>
                </a:glow>
              </a:effectLst>
            </a:endParaRPr>
          </a:p>
          <a:p>
            <a:r>
              <a:rPr lang="en-US" b="1" dirty="0">
                <a:solidFill>
                  <a:schemeClr val="bg1"/>
                </a:solidFill>
                <a:effectLst>
                  <a:glow rad="101600">
                    <a:srgbClr val="FF0000">
                      <a:alpha val="60000"/>
                    </a:srgbClr>
                  </a:glow>
                </a:effectLst>
              </a:rPr>
              <a:t>    b.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dalam</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Profil</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dalam</a:t>
            </a:r>
            <a:endParaRPr lang="en-US" b="1" dirty="0">
              <a:solidFill>
                <a:schemeClr val="bg1"/>
              </a:solidFill>
              <a:effectLst>
                <a:glow rad="101600">
                  <a:srgbClr val="FF0000">
                    <a:alpha val="60000"/>
                  </a:srgbClr>
                </a:glow>
              </a:effectLst>
            </a:endParaRPr>
          </a:p>
        </p:txBody>
      </p:sp>
      <p:sp>
        <p:nvSpPr>
          <p:cNvPr id="23" name="Rectangle 22"/>
          <p:cNvSpPr/>
          <p:nvPr/>
        </p:nvSpPr>
        <p:spPr>
          <a:xfrm>
            <a:off x="692435" y="5741858"/>
            <a:ext cx="8068894" cy="923330"/>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en-US" b="1" dirty="0" smtClean="0">
                <a:solidFill>
                  <a:schemeClr val="bg1"/>
                </a:solidFill>
                <a:effectLst>
                  <a:glow rad="101600">
                    <a:srgbClr val="FF0000">
                      <a:alpha val="60000"/>
                    </a:srgbClr>
                  </a:glow>
                </a:effectLst>
              </a:rPr>
              <a:t>5. </a:t>
            </a:r>
            <a:r>
              <a:rPr lang="en-US" b="1" dirty="0">
                <a:solidFill>
                  <a:schemeClr val="bg1"/>
                </a:solidFill>
                <a:effectLst>
                  <a:glow rad="101600">
                    <a:srgbClr val="FF0000">
                      <a:alpha val="60000"/>
                    </a:srgbClr>
                  </a:glow>
                </a:effectLst>
              </a:rPr>
              <a:t>Threading</a:t>
            </a:r>
          </a:p>
          <a:p>
            <a:r>
              <a:rPr lang="en-US" b="1" dirty="0">
                <a:solidFill>
                  <a:schemeClr val="bg1"/>
                </a:solidFill>
                <a:effectLst>
                  <a:glow rad="101600">
                    <a:srgbClr val="FF0000">
                      <a:alpha val="60000"/>
                    </a:srgbClr>
                  </a:glow>
                </a:effectLst>
              </a:rPr>
              <a:t>    a.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Luar</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Ulir</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Luar</a:t>
            </a:r>
            <a:endParaRPr lang="en-US" b="1" dirty="0">
              <a:solidFill>
                <a:schemeClr val="bg1"/>
              </a:solidFill>
              <a:effectLst>
                <a:glow rad="101600">
                  <a:srgbClr val="FF0000">
                    <a:alpha val="60000"/>
                  </a:srgbClr>
                </a:glow>
              </a:effectLst>
            </a:endParaRPr>
          </a:p>
          <a:p>
            <a:r>
              <a:rPr lang="en-US" b="1" dirty="0">
                <a:solidFill>
                  <a:schemeClr val="bg1"/>
                </a:solidFill>
                <a:effectLst>
                  <a:glow rad="101600">
                    <a:srgbClr val="FF0000">
                      <a:alpha val="60000"/>
                    </a:srgbClr>
                  </a:glow>
                </a:effectLst>
              </a:rPr>
              <a:t>    b. </a:t>
            </a:r>
            <a:r>
              <a:rPr lang="en-US" b="1" dirty="0" err="1">
                <a:solidFill>
                  <a:schemeClr val="bg1"/>
                </a:solidFill>
                <a:effectLst>
                  <a:glow rad="101600">
                    <a:srgbClr val="FF0000">
                      <a:alpha val="60000"/>
                    </a:srgbClr>
                  </a:glow>
                </a:effectLst>
              </a:rPr>
              <a:t>Pengerjaan</a:t>
            </a:r>
            <a:r>
              <a:rPr lang="en-US" b="1" dirty="0">
                <a:solidFill>
                  <a:schemeClr val="bg1"/>
                </a:solidFill>
                <a:effectLst>
                  <a:glow rad="101600">
                    <a:srgbClr val="FF0000">
                      <a:alpha val="60000"/>
                    </a:srgbClr>
                  </a:glow>
                </a:effectLst>
              </a:rPr>
              <a:t> Diameter </a:t>
            </a:r>
            <a:r>
              <a:rPr lang="en-US" b="1" dirty="0" err="1">
                <a:solidFill>
                  <a:schemeClr val="bg1"/>
                </a:solidFill>
                <a:effectLst>
                  <a:glow rad="101600">
                    <a:srgbClr val="FF0000">
                      <a:alpha val="60000"/>
                    </a:srgbClr>
                  </a:glow>
                </a:effectLst>
              </a:rPr>
              <a:t>dalam</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menggunakan</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Pahat</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Ulir</a:t>
            </a:r>
            <a:r>
              <a:rPr lang="en-US" b="1" dirty="0">
                <a:solidFill>
                  <a:schemeClr val="bg1"/>
                </a:solidFill>
                <a:effectLst>
                  <a:glow rad="101600">
                    <a:srgbClr val="FF0000">
                      <a:alpha val="60000"/>
                    </a:srgbClr>
                  </a:glow>
                </a:effectLst>
              </a:rPr>
              <a:t> </a:t>
            </a:r>
            <a:r>
              <a:rPr lang="en-US" b="1" dirty="0" err="1">
                <a:solidFill>
                  <a:schemeClr val="bg1"/>
                </a:solidFill>
                <a:effectLst>
                  <a:glow rad="101600">
                    <a:srgbClr val="FF0000">
                      <a:alpha val="60000"/>
                    </a:srgbClr>
                  </a:glow>
                </a:effectLst>
              </a:rPr>
              <a:t>Dalam</a:t>
            </a:r>
            <a:endParaRPr lang="en-US" b="1" dirty="0">
              <a:solidFill>
                <a:schemeClr val="bg1"/>
              </a:solidFill>
              <a:effectLst>
                <a:glow rad="101600">
                  <a:srgbClr val="FF0000">
                    <a:alpha val="60000"/>
                  </a:srgbClr>
                </a:glow>
              </a:effectLst>
            </a:endParaRPr>
          </a:p>
        </p:txBody>
      </p:sp>
      <p:sp>
        <p:nvSpPr>
          <p:cNvPr id="18" name="Action Button: Home 17">
            <a:hlinkClick r:id="rId7" action="ppaction://hlinksldjump" highlightClick="1"/>
          </p:cNvPr>
          <p:cNvSpPr/>
          <p:nvPr/>
        </p:nvSpPr>
        <p:spPr>
          <a:xfrm>
            <a:off x="7746670" y="304800"/>
            <a:ext cx="838200" cy="609600"/>
          </a:xfrm>
          <a:prstGeom prst="actionButtonHom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0209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par>
                                <p:cTn id="25" presetID="42" presetClass="exit" presetSubtype="0" fill="hold" nodeType="withEffect">
                                  <p:stCondLst>
                                    <p:cond delay="0"/>
                                  </p:stCondLst>
                                  <p:childTnLst>
                                    <p:animEffect transition="out" filter="fade">
                                      <p:cBhvr>
                                        <p:cTn id="26" dur="1000"/>
                                        <p:tgtEl>
                                          <p:spTgt spid="5"/>
                                        </p:tgtEl>
                                      </p:cBhvr>
                                    </p:animEffect>
                                    <p:anim calcmode="lin" valueType="num">
                                      <p:cBhvr>
                                        <p:cTn id="27" dur="1000"/>
                                        <p:tgtEl>
                                          <p:spTgt spid="5"/>
                                        </p:tgtEl>
                                        <p:attrNameLst>
                                          <p:attrName>ppt_x</p:attrName>
                                        </p:attrNameLst>
                                      </p:cBhvr>
                                      <p:tavLst>
                                        <p:tav tm="0">
                                          <p:val>
                                            <p:strVal val="ppt_x"/>
                                          </p:val>
                                        </p:tav>
                                        <p:tav tm="100000">
                                          <p:val>
                                            <p:strVal val="ppt_x"/>
                                          </p:val>
                                        </p:tav>
                                      </p:tavLst>
                                    </p:anim>
                                    <p:anim calcmode="lin" valueType="num">
                                      <p:cBhvr>
                                        <p:cTn id="28" dur="1000"/>
                                        <p:tgtEl>
                                          <p:spTgt spid="5"/>
                                        </p:tgtEl>
                                        <p:attrNameLst>
                                          <p:attrName>ppt_y</p:attrName>
                                        </p:attrNameLst>
                                      </p:cBhvr>
                                      <p:tavLst>
                                        <p:tav tm="0">
                                          <p:val>
                                            <p:strVal val="ppt_y"/>
                                          </p:val>
                                        </p:tav>
                                        <p:tav tm="100000">
                                          <p:val>
                                            <p:strVal val="ppt_y+.1"/>
                                          </p:val>
                                        </p:tav>
                                      </p:tavLst>
                                    </p:anim>
                                    <p:set>
                                      <p:cBhvr>
                                        <p:cTn id="29" dur="1" fill="hold">
                                          <p:stCondLst>
                                            <p:cond delay="999"/>
                                          </p:stCondLst>
                                        </p:cTn>
                                        <p:tgtEl>
                                          <p:spTgt spid="5"/>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xit" presetSubtype="0" fill="hold" grpId="1" nodeType="clickEffect">
                                  <p:stCondLst>
                                    <p:cond delay="0"/>
                                  </p:stCondLst>
                                  <p:childTnLst>
                                    <p:animEffect transition="out" filter="fade">
                                      <p:cBhvr>
                                        <p:cTn id="44" dur="1000"/>
                                        <p:tgtEl>
                                          <p:spTgt spid="6"/>
                                        </p:tgtEl>
                                      </p:cBhvr>
                                    </p:animEffect>
                                    <p:anim calcmode="lin" valueType="num">
                                      <p:cBhvr>
                                        <p:cTn id="45" dur="1000"/>
                                        <p:tgtEl>
                                          <p:spTgt spid="6"/>
                                        </p:tgtEl>
                                        <p:attrNameLst>
                                          <p:attrName>ppt_x</p:attrName>
                                        </p:attrNameLst>
                                      </p:cBhvr>
                                      <p:tavLst>
                                        <p:tav tm="0">
                                          <p:val>
                                            <p:strVal val="ppt_x"/>
                                          </p:val>
                                        </p:tav>
                                        <p:tav tm="100000">
                                          <p:val>
                                            <p:strVal val="ppt_x"/>
                                          </p:val>
                                        </p:tav>
                                      </p:tavLst>
                                    </p:anim>
                                    <p:anim calcmode="lin" valueType="num">
                                      <p:cBhvr>
                                        <p:cTn id="46" dur="1000"/>
                                        <p:tgtEl>
                                          <p:spTgt spid="6"/>
                                        </p:tgtEl>
                                        <p:attrNameLst>
                                          <p:attrName>ppt_y</p:attrName>
                                        </p:attrNameLst>
                                      </p:cBhvr>
                                      <p:tavLst>
                                        <p:tav tm="0">
                                          <p:val>
                                            <p:strVal val="ppt_y"/>
                                          </p:val>
                                        </p:tav>
                                        <p:tav tm="100000">
                                          <p:val>
                                            <p:strVal val="ppt_y+.1"/>
                                          </p:val>
                                        </p:tav>
                                      </p:tavLst>
                                    </p:anim>
                                    <p:set>
                                      <p:cBhvr>
                                        <p:cTn id="47" dur="1" fill="hold">
                                          <p:stCondLst>
                                            <p:cond delay="999"/>
                                          </p:stCondLst>
                                        </p:cTn>
                                        <p:tgtEl>
                                          <p:spTgt spid="6"/>
                                        </p:tgtEl>
                                        <p:attrNameLst>
                                          <p:attrName>style.visibility</p:attrName>
                                        </p:attrNameLst>
                                      </p:cBhvr>
                                      <p:to>
                                        <p:strVal val="hidden"/>
                                      </p:to>
                                    </p:set>
                                  </p:childTnLst>
                                </p:cTn>
                              </p:par>
                              <p:par>
                                <p:cTn id="48" presetID="16" presetClass="exit" presetSubtype="21" fill="hold" nodeType="withEffect">
                                  <p:stCondLst>
                                    <p:cond delay="0"/>
                                  </p:stCondLst>
                                  <p:childTnLst>
                                    <p:animEffect transition="out" filter="barn(inVertical)">
                                      <p:cBhvr>
                                        <p:cTn id="49" dur="500"/>
                                        <p:tgtEl>
                                          <p:spTgt spid="7"/>
                                        </p:tgtEl>
                                      </p:cBhvr>
                                    </p:animEffect>
                                    <p:set>
                                      <p:cBhvr>
                                        <p:cTn id="50" dur="1" fill="hold">
                                          <p:stCondLst>
                                            <p:cond delay="499"/>
                                          </p:stCondLst>
                                        </p:cTn>
                                        <p:tgtEl>
                                          <p:spTgt spid="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circle(in)">
                                      <p:cBhvr>
                                        <p:cTn id="55" dur="20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heel(1)">
                                      <p:cBhvr>
                                        <p:cTn id="60" dur="2000"/>
                                        <p:tgtEl>
                                          <p:spTgt spid="9"/>
                                        </p:tgtEl>
                                      </p:cBhvr>
                                    </p:animEffect>
                                  </p:childTnLst>
                                </p:cTn>
                              </p:par>
                            </p:childTnLst>
                          </p:cTn>
                        </p:par>
                      </p:childTnLst>
                    </p:cTn>
                  </p:par>
                  <p:par>
                    <p:cTn id="61" fill="hold">
                      <p:stCondLst>
                        <p:cond delay="indefinite"/>
                      </p:stCondLst>
                      <p:childTnLst>
                        <p:par>
                          <p:cTn id="62" fill="hold">
                            <p:stCondLst>
                              <p:cond delay="0"/>
                            </p:stCondLst>
                            <p:childTnLst>
                              <p:par>
                                <p:cTn id="63" presetID="6" presetClass="exit" presetSubtype="32" fill="hold" grpId="1" nodeType="clickEffect">
                                  <p:stCondLst>
                                    <p:cond delay="0"/>
                                  </p:stCondLst>
                                  <p:childTnLst>
                                    <p:animEffect transition="out" filter="circle(out)">
                                      <p:cBhvr>
                                        <p:cTn id="64" dur="2000"/>
                                        <p:tgtEl>
                                          <p:spTgt spid="8"/>
                                        </p:tgtEl>
                                      </p:cBhvr>
                                    </p:animEffect>
                                    <p:set>
                                      <p:cBhvr>
                                        <p:cTn id="65" dur="1" fill="hold">
                                          <p:stCondLst>
                                            <p:cond delay="1999"/>
                                          </p:stCondLst>
                                        </p:cTn>
                                        <p:tgtEl>
                                          <p:spTgt spid="8"/>
                                        </p:tgtEl>
                                        <p:attrNameLst>
                                          <p:attrName>style.visibility</p:attrName>
                                        </p:attrNameLst>
                                      </p:cBhvr>
                                      <p:to>
                                        <p:strVal val="hidden"/>
                                      </p:to>
                                    </p:set>
                                  </p:childTnLst>
                                </p:cTn>
                              </p:par>
                              <p:par>
                                <p:cTn id="66" presetID="21" presetClass="exit" presetSubtype="1" fill="hold" nodeType="withEffect">
                                  <p:stCondLst>
                                    <p:cond delay="0"/>
                                  </p:stCondLst>
                                  <p:childTnLst>
                                    <p:animEffect transition="out" filter="wheel(1)">
                                      <p:cBhvr>
                                        <p:cTn id="67" dur="2000"/>
                                        <p:tgtEl>
                                          <p:spTgt spid="9"/>
                                        </p:tgtEl>
                                      </p:cBhvr>
                                    </p:animEffect>
                                    <p:set>
                                      <p:cBhvr>
                                        <p:cTn id="68" dur="1" fill="hold">
                                          <p:stCondLst>
                                            <p:cond delay="1999"/>
                                          </p:stCondLst>
                                        </p:cTn>
                                        <p:tgtEl>
                                          <p:spTgt spid="9"/>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arn(inVertical)">
                                      <p:cBhvr>
                                        <p:cTn id="73" dur="500"/>
                                        <p:tgtEl>
                                          <p:spTgt spid="10"/>
                                        </p:tgtEl>
                                      </p:cBhvr>
                                    </p:animEffect>
                                  </p:childTnLst>
                                </p:cTn>
                              </p:par>
                            </p:childTnLst>
                          </p:cTn>
                        </p:par>
                      </p:childTnLst>
                    </p:cTn>
                  </p:par>
                  <p:par>
                    <p:cTn id="74" fill="hold">
                      <p:stCondLst>
                        <p:cond delay="indefinite"/>
                      </p:stCondLst>
                      <p:childTnLst>
                        <p:par>
                          <p:cTn id="75" fill="hold">
                            <p:stCondLst>
                              <p:cond delay="0"/>
                            </p:stCondLst>
                            <p:childTnLst>
                              <p:par>
                                <p:cTn id="76" presetID="14" presetClass="entr" presetSubtype="10" fill="hold"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randombar(horizontal)">
                                      <p:cBhvr>
                                        <p:cTn id="78" dur="500"/>
                                        <p:tgtEl>
                                          <p:spTgt spid="11"/>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xit" presetSubtype="21" fill="hold" grpId="1" nodeType="clickEffect">
                                  <p:stCondLst>
                                    <p:cond delay="0"/>
                                  </p:stCondLst>
                                  <p:childTnLst>
                                    <p:animEffect transition="out" filter="barn(inVertical)">
                                      <p:cBhvr>
                                        <p:cTn id="82" dur="500"/>
                                        <p:tgtEl>
                                          <p:spTgt spid="10"/>
                                        </p:tgtEl>
                                      </p:cBhvr>
                                    </p:animEffect>
                                    <p:set>
                                      <p:cBhvr>
                                        <p:cTn id="83" dur="1" fill="hold">
                                          <p:stCondLst>
                                            <p:cond delay="499"/>
                                          </p:stCondLst>
                                        </p:cTn>
                                        <p:tgtEl>
                                          <p:spTgt spid="10"/>
                                        </p:tgtEl>
                                        <p:attrNameLst>
                                          <p:attrName>style.visibility</p:attrName>
                                        </p:attrNameLst>
                                      </p:cBhvr>
                                      <p:to>
                                        <p:strVal val="hidden"/>
                                      </p:to>
                                    </p:set>
                                  </p:childTnLst>
                                </p:cTn>
                              </p:par>
                              <p:par>
                                <p:cTn id="84" presetID="14" presetClass="exit" presetSubtype="10" fill="hold" nodeType="withEffect">
                                  <p:stCondLst>
                                    <p:cond delay="0"/>
                                  </p:stCondLst>
                                  <p:childTnLst>
                                    <p:animEffect transition="out" filter="randombar(horizontal)">
                                      <p:cBhvr>
                                        <p:cTn id="85" dur="500"/>
                                        <p:tgtEl>
                                          <p:spTgt spid="11"/>
                                        </p:tgtEl>
                                      </p:cBhvr>
                                    </p:animEffect>
                                    <p:set>
                                      <p:cBhvr>
                                        <p:cTn id="86" dur="1" fill="hold">
                                          <p:stCondLst>
                                            <p:cond delay="499"/>
                                          </p:stCondLst>
                                        </p:cTn>
                                        <p:tgtEl>
                                          <p:spTgt spid="11"/>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31" presetClass="entr" presetSubtype="0" fill="hold" grpId="0" nodeType="clickEffect">
                                  <p:stCondLst>
                                    <p:cond delay="0"/>
                                  </p:stCondLst>
                                  <p:childTnLst>
                                    <p:set>
                                      <p:cBhvr>
                                        <p:cTn id="90" dur="1" fill="hold">
                                          <p:stCondLst>
                                            <p:cond delay="0"/>
                                          </p:stCondLst>
                                        </p:cTn>
                                        <p:tgtEl>
                                          <p:spTgt spid="2"/>
                                        </p:tgtEl>
                                        <p:attrNameLst>
                                          <p:attrName>style.visibility</p:attrName>
                                        </p:attrNameLst>
                                      </p:cBhvr>
                                      <p:to>
                                        <p:strVal val="visible"/>
                                      </p:to>
                                    </p:set>
                                    <p:anim calcmode="lin" valueType="num">
                                      <p:cBhvr>
                                        <p:cTn id="91" dur="1000" fill="hold"/>
                                        <p:tgtEl>
                                          <p:spTgt spid="2"/>
                                        </p:tgtEl>
                                        <p:attrNameLst>
                                          <p:attrName>ppt_w</p:attrName>
                                        </p:attrNameLst>
                                      </p:cBhvr>
                                      <p:tavLst>
                                        <p:tav tm="0">
                                          <p:val>
                                            <p:fltVal val="0"/>
                                          </p:val>
                                        </p:tav>
                                        <p:tav tm="100000">
                                          <p:val>
                                            <p:strVal val="#ppt_w"/>
                                          </p:val>
                                        </p:tav>
                                      </p:tavLst>
                                    </p:anim>
                                    <p:anim calcmode="lin" valueType="num">
                                      <p:cBhvr>
                                        <p:cTn id="92" dur="1000" fill="hold"/>
                                        <p:tgtEl>
                                          <p:spTgt spid="2"/>
                                        </p:tgtEl>
                                        <p:attrNameLst>
                                          <p:attrName>ppt_h</p:attrName>
                                        </p:attrNameLst>
                                      </p:cBhvr>
                                      <p:tavLst>
                                        <p:tav tm="0">
                                          <p:val>
                                            <p:fltVal val="0"/>
                                          </p:val>
                                        </p:tav>
                                        <p:tav tm="100000">
                                          <p:val>
                                            <p:strVal val="#ppt_h"/>
                                          </p:val>
                                        </p:tav>
                                      </p:tavLst>
                                    </p:anim>
                                    <p:anim calcmode="lin" valueType="num">
                                      <p:cBhvr>
                                        <p:cTn id="93" dur="1000" fill="hold"/>
                                        <p:tgtEl>
                                          <p:spTgt spid="2"/>
                                        </p:tgtEl>
                                        <p:attrNameLst>
                                          <p:attrName>style.rotation</p:attrName>
                                        </p:attrNameLst>
                                      </p:cBhvr>
                                      <p:tavLst>
                                        <p:tav tm="0">
                                          <p:val>
                                            <p:fltVal val="90"/>
                                          </p:val>
                                        </p:tav>
                                        <p:tav tm="100000">
                                          <p:val>
                                            <p:fltVal val="0"/>
                                          </p:val>
                                        </p:tav>
                                      </p:tavLst>
                                    </p:anim>
                                    <p:animEffect transition="in" filter="fade">
                                      <p:cBhvr>
                                        <p:cTn id="94" dur="1000"/>
                                        <p:tgtEl>
                                          <p:spTgt spid="2"/>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nodeType="clickEffect">
                                  <p:stCondLst>
                                    <p:cond delay="0"/>
                                  </p:stCondLst>
                                  <p:childTnLst>
                                    <p:set>
                                      <p:cBhvr>
                                        <p:cTn id="98" dur="1" fill="hold">
                                          <p:stCondLst>
                                            <p:cond delay="0"/>
                                          </p:stCondLst>
                                        </p:cTn>
                                        <p:tgtEl>
                                          <p:spTgt spid="12"/>
                                        </p:tgtEl>
                                        <p:attrNameLst>
                                          <p:attrName>style.visibility</p:attrName>
                                        </p:attrNameLst>
                                      </p:cBhvr>
                                      <p:to>
                                        <p:strVal val="visible"/>
                                      </p:to>
                                    </p:set>
                                    <p:anim calcmode="lin" valueType="num">
                                      <p:cBhvr>
                                        <p:cTn id="99" dur="500" fill="hold"/>
                                        <p:tgtEl>
                                          <p:spTgt spid="12"/>
                                        </p:tgtEl>
                                        <p:attrNameLst>
                                          <p:attrName>ppt_w</p:attrName>
                                        </p:attrNameLst>
                                      </p:cBhvr>
                                      <p:tavLst>
                                        <p:tav tm="0">
                                          <p:val>
                                            <p:fltVal val="0"/>
                                          </p:val>
                                        </p:tav>
                                        <p:tav tm="100000">
                                          <p:val>
                                            <p:strVal val="#ppt_w"/>
                                          </p:val>
                                        </p:tav>
                                      </p:tavLst>
                                    </p:anim>
                                    <p:anim calcmode="lin" valueType="num">
                                      <p:cBhvr>
                                        <p:cTn id="100" dur="500" fill="hold"/>
                                        <p:tgtEl>
                                          <p:spTgt spid="12"/>
                                        </p:tgtEl>
                                        <p:attrNameLst>
                                          <p:attrName>ppt_h</p:attrName>
                                        </p:attrNameLst>
                                      </p:cBhvr>
                                      <p:tavLst>
                                        <p:tav tm="0">
                                          <p:val>
                                            <p:fltVal val="0"/>
                                          </p:val>
                                        </p:tav>
                                        <p:tav tm="100000">
                                          <p:val>
                                            <p:strVal val="#ppt_h"/>
                                          </p:val>
                                        </p:tav>
                                      </p:tavLst>
                                    </p:anim>
                                    <p:animEffect transition="in" filter="fade">
                                      <p:cBhvr>
                                        <p:cTn id="101" dur="500"/>
                                        <p:tgtEl>
                                          <p:spTgt spid="12"/>
                                        </p:tgtEl>
                                      </p:cBhvr>
                                    </p:animEffect>
                                  </p:childTnLst>
                                </p:cTn>
                              </p:par>
                            </p:childTnLst>
                          </p:cTn>
                        </p:par>
                      </p:childTnLst>
                    </p:cTn>
                  </p:par>
                  <p:par>
                    <p:cTn id="102" fill="hold">
                      <p:stCondLst>
                        <p:cond delay="indefinite"/>
                      </p:stCondLst>
                      <p:childTnLst>
                        <p:par>
                          <p:cTn id="103" fill="hold">
                            <p:stCondLst>
                              <p:cond delay="0"/>
                            </p:stCondLst>
                            <p:childTnLst>
                              <p:par>
                                <p:cTn id="104" presetID="31" presetClass="exit" presetSubtype="0" fill="hold" grpId="1" nodeType="clickEffect">
                                  <p:stCondLst>
                                    <p:cond delay="0"/>
                                  </p:stCondLst>
                                  <p:childTnLst>
                                    <p:anim calcmode="lin" valueType="num">
                                      <p:cBhvr>
                                        <p:cTn id="105" dur="1000"/>
                                        <p:tgtEl>
                                          <p:spTgt spid="2"/>
                                        </p:tgtEl>
                                        <p:attrNameLst>
                                          <p:attrName>ppt_w</p:attrName>
                                        </p:attrNameLst>
                                      </p:cBhvr>
                                      <p:tavLst>
                                        <p:tav tm="0">
                                          <p:val>
                                            <p:strVal val="ppt_w"/>
                                          </p:val>
                                        </p:tav>
                                        <p:tav tm="100000">
                                          <p:val>
                                            <p:fltVal val="0"/>
                                          </p:val>
                                        </p:tav>
                                      </p:tavLst>
                                    </p:anim>
                                    <p:anim calcmode="lin" valueType="num">
                                      <p:cBhvr>
                                        <p:cTn id="106" dur="1000"/>
                                        <p:tgtEl>
                                          <p:spTgt spid="2"/>
                                        </p:tgtEl>
                                        <p:attrNameLst>
                                          <p:attrName>ppt_h</p:attrName>
                                        </p:attrNameLst>
                                      </p:cBhvr>
                                      <p:tavLst>
                                        <p:tav tm="0">
                                          <p:val>
                                            <p:strVal val="ppt_h"/>
                                          </p:val>
                                        </p:tav>
                                        <p:tav tm="100000">
                                          <p:val>
                                            <p:fltVal val="0"/>
                                          </p:val>
                                        </p:tav>
                                      </p:tavLst>
                                    </p:anim>
                                    <p:anim calcmode="lin" valueType="num">
                                      <p:cBhvr>
                                        <p:cTn id="107" dur="1000"/>
                                        <p:tgtEl>
                                          <p:spTgt spid="2"/>
                                        </p:tgtEl>
                                        <p:attrNameLst>
                                          <p:attrName>style.rotation</p:attrName>
                                        </p:attrNameLst>
                                      </p:cBhvr>
                                      <p:tavLst>
                                        <p:tav tm="0">
                                          <p:val>
                                            <p:fltVal val="0"/>
                                          </p:val>
                                        </p:tav>
                                        <p:tav tm="100000">
                                          <p:val>
                                            <p:fltVal val="90"/>
                                          </p:val>
                                        </p:tav>
                                      </p:tavLst>
                                    </p:anim>
                                    <p:animEffect transition="out" filter="fade">
                                      <p:cBhvr>
                                        <p:cTn id="108" dur="1000"/>
                                        <p:tgtEl>
                                          <p:spTgt spid="2"/>
                                        </p:tgtEl>
                                      </p:cBhvr>
                                    </p:animEffect>
                                    <p:set>
                                      <p:cBhvr>
                                        <p:cTn id="109" dur="1" fill="hold">
                                          <p:stCondLst>
                                            <p:cond delay="999"/>
                                          </p:stCondLst>
                                        </p:cTn>
                                        <p:tgtEl>
                                          <p:spTgt spid="2"/>
                                        </p:tgtEl>
                                        <p:attrNameLst>
                                          <p:attrName>style.visibility</p:attrName>
                                        </p:attrNameLst>
                                      </p:cBhvr>
                                      <p:to>
                                        <p:strVal val="hidden"/>
                                      </p:to>
                                    </p:set>
                                  </p:childTnLst>
                                </p:cTn>
                              </p:par>
                              <p:par>
                                <p:cTn id="110" presetID="53" presetClass="exit" presetSubtype="32" fill="hold" nodeType="withEffect">
                                  <p:stCondLst>
                                    <p:cond delay="0"/>
                                  </p:stCondLst>
                                  <p:childTnLst>
                                    <p:anim calcmode="lin" valueType="num">
                                      <p:cBhvr>
                                        <p:cTn id="111" dur="500"/>
                                        <p:tgtEl>
                                          <p:spTgt spid="12"/>
                                        </p:tgtEl>
                                        <p:attrNameLst>
                                          <p:attrName>ppt_w</p:attrName>
                                        </p:attrNameLst>
                                      </p:cBhvr>
                                      <p:tavLst>
                                        <p:tav tm="0">
                                          <p:val>
                                            <p:strVal val="ppt_w"/>
                                          </p:val>
                                        </p:tav>
                                        <p:tav tm="100000">
                                          <p:val>
                                            <p:fltVal val="0"/>
                                          </p:val>
                                        </p:tav>
                                      </p:tavLst>
                                    </p:anim>
                                    <p:anim calcmode="lin" valueType="num">
                                      <p:cBhvr>
                                        <p:cTn id="112" dur="500"/>
                                        <p:tgtEl>
                                          <p:spTgt spid="12"/>
                                        </p:tgtEl>
                                        <p:attrNameLst>
                                          <p:attrName>ppt_h</p:attrName>
                                        </p:attrNameLst>
                                      </p:cBhvr>
                                      <p:tavLst>
                                        <p:tav tm="0">
                                          <p:val>
                                            <p:strVal val="ppt_h"/>
                                          </p:val>
                                        </p:tav>
                                        <p:tav tm="100000">
                                          <p:val>
                                            <p:fltVal val="0"/>
                                          </p:val>
                                        </p:tav>
                                      </p:tavLst>
                                    </p:anim>
                                    <p:animEffect transition="out" filter="fade">
                                      <p:cBhvr>
                                        <p:cTn id="113" dur="500"/>
                                        <p:tgtEl>
                                          <p:spTgt spid="12"/>
                                        </p:tgtEl>
                                      </p:cBhvr>
                                    </p:animEffect>
                                    <p:set>
                                      <p:cBhvr>
                                        <p:cTn id="114" dur="1" fill="hold">
                                          <p:stCondLst>
                                            <p:cond delay="499"/>
                                          </p:stCondLst>
                                        </p:cTn>
                                        <p:tgtEl>
                                          <p:spTgt spid="12"/>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19"/>
                                        </p:tgtEl>
                                        <p:attrNameLst>
                                          <p:attrName>style.visibility</p:attrName>
                                        </p:attrNameLst>
                                      </p:cBhvr>
                                      <p:to>
                                        <p:strVal val="visible"/>
                                      </p:to>
                                    </p:set>
                                    <p:animEffect transition="in" filter="fade">
                                      <p:cBhvr>
                                        <p:cTn id="119" dur="500"/>
                                        <p:tgtEl>
                                          <p:spTgt spid="1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20"/>
                                        </p:tgtEl>
                                        <p:attrNameLst>
                                          <p:attrName>style.visibility</p:attrName>
                                        </p:attrNameLst>
                                      </p:cBhvr>
                                      <p:to>
                                        <p:strVal val="visible"/>
                                      </p:to>
                                    </p:set>
                                    <p:animEffect transition="in" filter="fade">
                                      <p:cBhvr>
                                        <p:cTn id="122" dur="500"/>
                                        <p:tgtEl>
                                          <p:spTgt spid="20"/>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fade">
                                      <p:cBhvr>
                                        <p:cTn id="125" dur="500"/>
                                        <p:tgtEl>
                                          <p:spTgt spid="21"/>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fade">
                                      <p:cBhvr>
                                        <p:cTn id="128" dur="500"/>
                                        <p:tgtEl>
                                          <p:spTgt spid="22"/>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23"/>
                                        </p:tgtEl>
                                        <p:attrNameLst>
                                          <p:attrName>style.visibility</p:attrName>
                                        </p:attrNameLst>
                                      </p:cBhvr>
                                      <p:to>
                                        <p:strVal val="visible"/>
                                      </p:to>
                                    </p:set>
                                    <p:animEffect transition="in" filter="fade">
                                      <p:cBhvr>
                                        <p:cTn id="1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0" grpId="0" animBg="1"/>
      <p:bldP spid="10" grpId="1" animBg="1"/>
      <p:bldP spid="2" grpId="0" animBg="1"/>
      <p:bldP spid="2" grpId="1" animBg="1"/>
      <p:bldP spid="19" grpId="0" animBg="1"/>
      <p:bldP spid="3" grpId="0"/>
      <p:bldP spid="4" grpId="0" animBg="1"/>
      <p:bldP spid="4" grpId="1" animBg="1"/>
      <p:bldP spid="20" grpId="0" animBg="1"/>
      <p:bldP spid="21"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6699" y="2514600"/>
            <a:ext cx="7630615" cy="923330"/>
          </a:xfrm>
          <a:prstGeom prst="rect">
            <a:avLst/>
          </a:prstGeom>
          <a:noFill/>
        </p:spPr>
        <p:txBody>
          <a:bodyPr wrap="none" lIns="91440" tIns="45720" rIns="91440" bIns="45720">
            <a:spAutoFit/>
          </a:bodyPr>
          <a:lstStyle/>
          <a:p>
            <a:pPr algn="ctr"/>
            <a:r>
              <a:rPr lang="en-US" sz="5400" b="1" spc="300" dirty="0" err="1" smtClean="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rPr>
              <a:t>Sejarah</a:t>
            </a:r>
            <a:r>
              <a:rPr lang="en-US" sz="5400" b="1" spc="300" dirty="0" smtClean="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rPr>
              <a:t> </a:t>
            </a:r>
            <a:r>
              <a:rPr lang="en-US" sz="5400" b="1" spc="300" dirty="0" err="1" smtClean="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rPr>
              <a:t>Mesin</a:t>
            </a:r>
            <a:r>
              <a:rPr lang="en-US" sz="5400" b="1" spc="300" dirty="0" smtClean="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rPr>
              <a:t> </a:t>
            </a:r>
            <a:r>
              <a:rPr lang="en-US" sz="5400" b="1" spc="300" dirty="0" err="1" smtClean="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rPr>
              <a:t>Bubut</a:t>
            </a:r>
            <a:endParaRPr lang="en-US" sz="5400" b="1" spc="300" dirty="0">
              <a:ln w="28575">
                <a:solidFill>
                  <a:schemeClr val="tx2">
                    <a:satMod val="155000"/>
                  </a:schemeClr>
                </a:solidFill>
                <a:prstDash val="solid"/>
              </a:ln>
              <a:solidFill>
                <a:schemeClr val="bg1"/>
              </a:solidFill>
              <a:effectLst>
                <a:glow rad="101600">
                  <a:schemeClr val="accent1">
                    <a:lumMod val="40000"/>
                    <a:lumOff val="60000"/>
                    <a:alpha val="60000"/>
                  </a:schemeClr>
                </a:glow>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204454338"/>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8592" t="4072" r="8345" b="9601"/>
          <a:stretch/>
        </p:blipFill>
        <p:spPr>
          <a:xfrm>
            <a:off x="4572000" y="671157"/>
            <a:ext cx="4053385" cy="549663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6811" y="680682"/>
            <a:ext cx="4299046" cy="54966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9525"/>
            <a:ext cx="9144000" cy="6858000"/>
          </a:xfrm>
          <a:prstGeom prst="rect">
            <a:avLst/>
          </a:prstGeom>
        </p:spPr>
      </p:pic>
      <p:sp>
        <p:nvSpPr>
          <p:cNvPr id="7" name="Oval 6"/>
          <p:cNvSpPr/>
          <p:nvPr/>
        </p:nvSpPr>
        <p:spPr>
          <a:xfrm>
            <a:off x="3352800" y="4419600"/>
            <a:ext cx="838200" cy="1066800"/>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67234" y="2514600"/>
            <a:ext cx="838200" cy="1066800"/>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736427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1" nodeType="click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45" presetClass="entr" presetSubtype="0"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2000"/>
                                        <p:tgtEl>
                                          <p:spTgt spid="6"/>
                                        </p:tgtEl>
                                      </p:cBhvr>
                                    </p:animEffect>
                                    <p:anim calcmode="lin" valueType="num">
                                      <p:cBhvr>
                                        <p:cTn id="55" dur="2000" fill="hold"/>
                                        <p:tgtEl>
                                          <p:spTgt spid="6"/>
                                        </p:tgtEl>
                                        <p:attrNameLst>
                                          <p:attrName>ppt_w</p:attrName>
                                        </p:attrNameLst>
                                      </p:cBhvr>
                                      <p:tavLst>
                                        <p:tav tm="0" fmla="#ppt_w*sin(2.5*pi*$)">
                                          <p:val>
                                            <p:fltVal val="0"/>
                                          </p:val>
                                        </p:tav>
                                        <p:tav tm="100000">
                                          <p:val>
                                            <p:fltVal val="1"/>
                                          </p:val>
                                        </p:tav>
                                      </p:tavLst>
                                    </p:anim>
                                    <p:anim calcmode="lin" valueType="num">
                                      <p:cBhvr>
                                        <p:cTn id="56"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Lst>
  </p:timing>
</p:sld>
</file>

<file path=ppt/theme/theme1.xml><?xml version="1.0" encoding="utf-8"?>
<a:theme xmlns:a="http://schemas.openxmlformats.org/drawingml/2006/main" name="PM_organic_molecules">
  <a:themeElements>
    <a:clrScheme name="organic_molecules">
      <a:dk1>
        <a:sysClr val="windowText" lastClr="000000"/>
      </a:dk1>
      <a:lt1>
        <a:sysClr val="window" lastClr="FFFFFF"/>
      </a:lt1>
      <a:dk2>
        <a:srgbClr val="03327F"/>
      </a:dk2>
      <a:lt2>
        <a:srgbClr val="C2D9FE"/>
      </a:lt2>
      <a:accent1>
        <a:srgbClr val="0F6FC6"/>
      </a:accent1>
      <a:accent2>
        <a:srgbClr val="009DD9"/>
      </a:accent2>
      <a:accent3>
        <a:srgbClr val="0BD0D9"/>
      </a:accent3>
      <a:accent4>
        <a:srgbClr val="10CF9B"/>
      </a:accent4>
      <a:accent5>
        <a:srgbClr val="5ECE71"/>
      </a:accent5>
      <a:accent6>
        <a:srgbClr val="319B3B"/>
      </a:accent6>
      <a:hlink>
        <a:srgbClr val="087BDA"/>
      </a:hlink>
      <a:folHlink>
        <a:srgbClr val="A984E0"/>
      </a:folHlink>
    </a:clrScheme>
    <a:fontScheme name="Organic">
      <a:majorFont>
        <a:latin typeface="Segoe UI"/>
        <a:ea typeface=""/>
        <a:cs typeface=""/>
      </a:majorFont>
      <a:minorFont>
        <a:latin typeface="Segoe UI"/>
        <a:ea typeface=""/>
        <a:cs typeface=""/>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l" defTabSz="914400" rtl="0" eaLnBrk="1" fontAlgn="auto" latinLnBrk="0" hangingPunct="1">
          <a:lnSpc>
            <a:spcPct val="100000"/>
          </a:lnSpc>
          <a:spcBef>
            <a:spcPct val="0"/>
          </a:spcBef>
          <a:spcAft>
            <a:spcPts val="0"/>
          </a:spcAft>
          <a:buClrTx/>
          <a:buSzTx/>
          <a:buFontTx/>
          <a:buNone/>
          <a:tabLst/>
          <a:defRPr kumimoji="0" sz="2400" b="0" i="0" u="none" strike="noStrike" kern="1200" cap="none" spc="0" normalizeH="0" baseline="0" noProof="0" dirty="0" smtClean="0">
            <a:ln>
              <a:noFill/>
            </a:ln>
            <a:solidFill>
              <a:schemeClr val="tx1"/>
            </a:solidFill>
            <a:effectLst/>
            <a:uLnTx/>
            <a:uFillTx/>
            <a:latin typeface="Perpetua" pitchFamily="18" charset="0"/>
            <a:ea typeface="+mj-ea"/>
            <a:cs typeface="+mj-cs"/>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C31007B-A76D-4FF3-95F4-4A4380F875E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PM_organic_molecules</Template>
  <TotalTime>570</TotalTime>
  <Words>1109</Words>
  <Application>Microsoft Office PowerPoint</Application>
  <PresentationFormat>On-screen Show (4:3)</PresentationFormat>
  <Paragraphs>302</Paragraphs>
  <Slides>36</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Arial</vt:lpstr>
      <vt:lpstr>Calibri</vt:lpstr>
      <vt:lpstr>Perpetua</vt:lpstr>
      <vt:lpstr>Times New Roman</vt:lpstr>
      <vt:lpstr>Cambria Math</vt:lpstr>
      <vt:lpstr>Constantia</vt:lpstr>
      <vt:lpstr>Verdana</vt:lpstr>
      <vt:lpstr>Comic Sans MS</vt:lpstr>
      <vt:lpstr>Segoe UI</vt:lpstr>
      <vt:lpstr>PM_organic_molecules</vt:lpstr>
      <vt:lpstr>Pertemuan ke 3</vt:lpstr>
      <vt:lpstr>Review….!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Lampiran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Organic Molecules</dc:title>
  <dc:creator>Misgi</dc:creator>
  <cp:lastModifiedBy>Misgi</cp:lastModifiedBy>
  <cp:revision>28</cp:revision>
  <dcterms:created xsi:type="dcterms:W3CDTF">2011-09-23T04:25:54Z</dcterms:created>
  <dcterms:modified xsi:type="dcterms:W3CDTF">2011-10-17T13:15:00Z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TC101857273</vt:lpwstr>
  </property>
</Properties>
</file>