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79" r:id="rId4"/>
    <p:sldId id="278" r:id="rId5"/>
    <p:sldId id="264" r:id="rId6"/>
    <p:sldId id="267" r:id="rId7"/>
    <p:sldId id="280" r:id="rId8"/>
    <p:sldId id="281" r:id="rId9"/>
    <p:sldId id="282" r:id="rId10"/>
    <p:sldId id="283" r:id="rId11"/>
    <p:sldId id="284" r:id="rId12"/>
    <p:sldId id="28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6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572E5-7C1A-4C7C-8AF1-2AD600D8C7E9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9196E-4AA1-407F-9D84-02FE2796DA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 smtClean="0"/>
              <a:t>GRAFIKA KOMPUTER</a:t>
            </a:r>
            <a:br>
              <a:rPr lang="en-CA" dirty="0" smtClean="0"/>
            </a:br>
            <a:r>
              <a:rPr lang="en-CA" dirty="0" smtClean="0"/>
              <a:t>(TIN 3221)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CA" sz="1800" dirty="0"/>
          </a:p>
          <a:p>
            <a:pPr algn="ctr"/>
            <a:r>
              <a:rPr lang="en-CA" sz="1800" dirty="0" err="1" smtClean="0"/>
              <a:t>Hilman</a:t>
            </a:r>
            <a:r>
              <a:rPr lang="en-CA" sz="1800" dirty="0" smtClean="0"/>
              <a:t> </a:t>
            </a:r>
            <a:r>
              <a:rPr lang="en-CA" sz="1800" dirty="0" err="1" smtClean="0"/>
              <a:t>Fauzi</a:t>
            </a:r>
            <a:r>
              <a:rPr lang="en-CA" sz="1800" dirty="0" smtClean="0"/>
              <a:t> TSP, ST</a:t>
            </a:r>
            <a:endParaRPr lang="en-US" sz="1800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PENERAPAN GRAFIKA KOMPUTER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Aided Design (CAD)</a:t>
            </a:r>
          </a:p>
          <a:p>
            <a:r>
              <a:rPr lang="en-US" dirty="0" err="1"/>
              <a:t>Presentasi</a:t>
            </a:r>
            <a:endParaRPr lang="en-US" dirty="0"/>
          </a:p>
          <a:p>
            <a:r>
              <a:rPr lang="en-US" dirty="0"/>
              <a:t>Art</a:t>
            </a:r>
          </a:p>
          <a:p>
            <a:r>
              <a:rPr lang="en-US" dirty="0" err="1"/>
              <a:t>HIburan</a:t>
            </a:r>
            <a:endParaRPr lang="en-US" dirty="0"/>
          </a:p>
          <a:p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Pelatihan</a:t>
            </a:r>
            <a:endParaRPr lang="en-US" dirty="0"/>
          </a:p>
          <a:p>
            <a:r>
              <a:rPr lang="en-US" dirty="0" err="1"/>
              <a:t>Visualisasi</a:t>
            </a:r>
            <a:endParaRPr lang="en-US" dirty="0"/>
          </a:p>
          <a:p>
            <a:r>
              <a:rPr lang="en-US" dirty="0"/>
              <a:t>GUI (Graphical User Interface)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PERANGKAT LUNAK GRAFIS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28800"/>
            <a:ext cx="7125112" cy="299323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Corel Draw</a:t>
            </a:r>
          </a:p>
          <a:p>
            <a:pPr>
              <a:lnSpc>
                <a:spcPct val="150000"/>
              </a:lnSpc>
            </a:pPr>
            <a:r>
              <a:rPr lang="en-US" dirty="0"/>
              <a:t>Auto CAD</a:t>
            </a:r>
          </a:p>
          <a:p>
            <a:pPr>
              <a:lnSpc>
                <a:spcPct val="150000"/>
              </a:lnSpc>
            </a:pPr>
            <a:r>
              <a:rPr lang="en-US" dirty="0"/>
              <a:t>3D Studio MAX</a:t>
            </a:r>
          </a:p>
          <a:p>
            <a:pPr>
              <a:lnSpc>
                <a:spcPct val="150000"/>
              </a:lnSpc>
            </a:pPr>
            <a:r>
              <a:rPr lang="en-US" dirty="0"/>
              <a:t>Visio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84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GRAFIKA KOMPUTER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Fungsi</a:t>
            </a:r>
            <a:r>
              <a:rPr lang="en-US" sz="2000" dirty="0" smtClean="0"/>
              <a:t> </a:t>
            </a:r>
            <a:r>
              <a:rPr lang="en-US" sz="2000" dirty="0" err="1" smtClean="0"/>
              <a:t>Komputer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err="1" smtClean="0">
                <a:sym typeface="Wingdings" pitchFamily="2" charset="2"/>
              </a:rPr>
              <a:t>mempercepat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perhitungan</a:t>
            </a:r>
            <a:endParaRPr lang="en-US" sz="2000" dirty="0" smtClean="0"/>
          </a:p>
          <a:p>
            <a:r>
              <a:rPr lang="en-US" sz="2000" dirty="0" err="1" smtClean="0"/>
              <a:t>Jumlah</a:t>
            </a:r>
            <a:r>
              <a:rPr lang="en-US" sz="2000" dirty="0" smtClean="0"/>
              <a:t> data yang </a:t>
            </a:r>
            <a:r>
              <a:rPr lang="en-US" sz="2000" dirty="0" err="1" smtClean="0"/>
              <a:t>besar</a:t>
            </a:r>
            <a:endParaRPr lang="en-US" sz="2000" dirty="0" smtClean="0"/>
          </a:p>
          <a:p>
            <a:r>
              <a:rPr lang="en-US" sz="2000" dirty="0" err="1" smtClean="0"/>
              <a:t>Penyajian</a:t>
            </a:r>
            <a:r>
              <a:rPr lang="en-US" sz="2000" dirty="0" smtClean="0"/>
              <a:t> data yang </a:t>
            </a:r>
            <a:r>
              <a:rPr lang="en-US" sz="2000" dirty="0" err="1" smtClean="0"/>
              <a:t>efisien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efektif</a:t>
            </a:r>
            <a:endParaRPr lang="en-US" sz="2000" dirty="0" smtClean="0"/>
          </a:p>
          <a:p>
            <a:r>
              <a:rPr lang="en-US" sz="2000" dirty="0" err="1" smtClean="0"/>
              <a:t>Penyajian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grafis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err="1" smtClean="0">
                <a:sym typeface="Wingdings" pitchFamily="2" charset="2"/>
              </a:rPr>
              <a:t>munculnya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i="1" dirty="0" smtClean="0">
                <a:sym typeface="Wingdings" pitchFamily="2" charset="2"/>
              </a:rPr>
              <a:t>computer graphics</a:t>
            </a:r>
          </a:p>
          <a:p>
            <a:r>
              <a:rPr lang="en-US" sz="2000" i="1" dirty="0" smtClean="0">
                <a:sym typeface="Wingdings" pitchFamily="2" charset="2"/>
              </a:rPr>
              <a:t>Computer Graphics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err="1" smtClean="0">
                <a:sym typeface="Wingdings" pitchFamily="2" charset="2"/>
              </a:rPr>
              <a:t>meningkatkan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komunikasi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manusia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dengan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mesin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SISTEM GRAFIKA KOMPUTER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Data </a:t>
            </a:r>
            <a:r>
              <a:rPr lang="en-US" sz="2400" dirty="0" smtClean="0">
                <a:sym typeface="Wingdings" pitchFamily="2" charset="2"/>
              </a:rPr>
              <a:t> </a:t>
            </a:r>
            <a:r>
              <a:rPr lang="en-US" sz="2400" dirty="0" err="1" smtClean="0">
                <a:sym typeface="Wingdings" pitchFamily="2" charset="2"/>
              </a:rPr>
              <a:t>Grafik</a:t>
            </a:r>
            <a:r>
              <a:rPr lang="en-US" sz="2400" dirty="0" smtClean="0">
                <a:sym typeface="Wingdings" pitchFamily="2" charset="2"/>
              </a:rPr>
              <a:t>, operator </a:t>
            </a:r>
            <a:r>
              <a:rPr lang="en-US" sz="2400" dirty="0" err="1" smtClean="0">
                <a:sym typeface="Wingdings" pitchFamily="2" charset="2"/>
              </a:rPr>
              <a:t>tidak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dapat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berinteraksi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komputer</a:t>
            </a:r>
            <a:r>
              <a:rPr lang="en-US" sz="2400" dirty="0" smtClean="0">
                <a:sym typeface="Wingdings" pitchFamily="2" charset="2"/>
              </a:rPr>
              <a:t> (</a:t>
            </a:r>
            <a:r>
              <a:rPr lang="en-US" sz="2400" dirty="0" err="1" smtClean="0">
                <a:sym typeface="Wingdings" pitchFamily="2" charset="2"/>
              </a:rPr>
              <a:t>statis</a:t>
            </a:r>
            <a:r>
              <a:rPr lang="en-US" sz="2400" dirty="0" smtClean="0">
                <a:sym typeface="Wingdings" pitchFamily="2" charset="2"/>
              </a:rPr>
              <a:t>)</a:t>
            </a:r>
          </a:p>
          <a:p>
            <a:r>
              <a:rPr lang="en-US" sz="2400" dirty="0" err="1" smtClean="0">
                <a:sym typeface="Wingdings" pitchFamily="2" charset="2"/>
              </a:rPr>
              <a:t>Diinginkan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Interactive Computer Graphic </a:t>
            </a:r>
            <a:r>
              <a:rPr lang="en-US" sz="2400" dirty="0" smtClean="0">
                <a:sym typeface="Wingdings" pitchFamily="2" charset="2"/>
              </a:rPr>
              <a:t> operator </a:t>
            </a:r>
            <a:r>
              <a:rPr lang="en-US" sz="2400" dirty="0" err="1" smtClean="0">
                <a:sym typeface="Wingdings" pitchFamily="2" charset="2"/>
              </a:rPr>
              <a:t>bisa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mengendalikan</a:t>
            </a:r>
            <a:r>
              <a:rPr lang="en-US" sz="2400" dirty="0" smtClean="0">
                <a:sym typeface="Wingdings" pitchFamily="2" charset="2"/>
              </a:rPr>
              <a:t> : </a:t>
            </a:r>
            <a:r>
              <a:rPr lang="en-US" sz="2400" dirty="0" err="1" smtClean="0">
                <a:sym typeface="Wingdings" pitchFamily="2" charset="2"/>
              </a:rPr>
              <a:t>isi</a:t>
            </a:r>
            <a:r>
              <a:rPr lang="en-US" sz="2400" dirty="0" smtClean="0">
                <a:sym typeface="Wingdings" pitchFamily="2" charset="2"/>
              </a:rPr>
              <a:t>, format, </a:t>
            </a:r>
            <a:r>
              <a:rPr lang="en-US" sz="2400" dirty="0" err="1" smtClean="0">
                <a:sym typeface="Wingdings" pitchFamily="2" charset="2"/>
              </a:rPr>
              <a:t>bentuk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ukuran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warna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r>
              <a:rPr lang="en-US" sz="2400" dirty="0" err="1" smtClean="0">
                <a:sym typeface="Wingdings" pitchFamily="2" charset="2"/>
              </a:rPr>
              <a:t>Sistem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interaktif</a:t>
            </a:r>
            <a:r>
              <a:rPr lang="en-US" sz="2400" dirty="0" smtClean="0">
                <a:sym typeface="Wingdings" pitchFamily="2" charset="2"/>
              </a:rPr>
              <a:t>  </a:t>
            </a:r>
            <a:r>
              <a:rPr lang="en-US" sz="2400" dirty="0" err="1" smtClean="0">
                <a:sym typeface="Wingdings" pitchFamily="2" charset="2"/>
              </a:rPr>
              <a:t>mensimulasikan</a:t>
            </a:r>
            <a:r>
              <a:rPr lang="en-US" sz="2400" dirty="0" smtClean="0">
                <a:sym typeface="Wingdings" pitchFamily="2" charset="2"/>
              </a:rPr>
              <a:t> real world </a:t>
            </a:r>
            <a:r>
              <a:rPr lang="en-US" sz="2400" dirty="0" err="1" smtClean="0">
                <a:sym typeface="Wingdings" pitchFamily="2" charset="2"/>
              </a:rPr>
              <a:t>pada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layar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komputer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SISTEM GRAFIKA KOMPUTER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pandang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layar</a:t>
            </a:r>
            <a:r>
              <a:rPr lang="en-US" sz="2000" dirty="0" smtClean="0"/>
              <a:t> :</a:t>
            </a:r>
          </a:p>
          <a:p>
            <a:r>
              <a:rPr lang="en-US" sz="2000" b="1" dirty="0" smtClean="0"/>
              <a:t>Motion dynamic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err="1" smtClean="0">
                <a:sym typeface="Wingdings" pitchFamily="2" charset="2"/>
              </a:rPr>
              <a:t>objek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bergerak</a:t>
            </a:r>
            <a:r>
              <a:rPr lang="en-US" sz="2000" dirty="0" smtClean="0">
                <a:sym typeface="Wingdings" pitchFamily="2" charset="2"/>
              </a:rPr>
              <a:t>, </a:t>
            </a:r>
            <a:r>
              <a:rPr lang="en-US" sz="2000" dirty="0" err="1" smtClean="0">
                <a:sym typeface="Wingdings" pitchFamily="2" charset="2"/>
              </a:rPr>
              <a:t>kita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sbg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pengamat</a:t>
            </a:r>
            <a:r>
              <a:rPr lang="en-US" sz="2000" dirty="0" smtClean="0">
                <a:sym typeface="Wingdings" pitchFamily="2" charset="2"/>
              </a:rPr>
              <a:t> (</a:t>
            </a:r>
            <a:r>
              <a:rPr lang="en-US" sz="2000" dirty="0" err="1" smtClean="0">
                <a:sym typeface="Wingdings" pitchFamily="2" charset="2"/>
              </a:rPr>
              <a:t>diam</a:t>
            </a:r>
            <a:r>
              <a:rPr lang="en-US" sz="2000" dirty="0" smtClean="0">
                <a:sym typeface="Wingdings" pitchFamily="2" charset="2"/>
              </a:rPr>
              <a:t>) </a:t>
            </a:r>
            <a:r>
              <a:rPr lang="en-US" sz="2000" dirty="0" err="1" smtClean="0">
                <a:sym typeface="Wingdings" pitchFamily="2" charset="2"/>
              </a:rPr>
              <a:t>atau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sebaliknya</a:t>
            </a:r>
            <a:r>
              <a:rPr lang="en-US" sz="2000" dirty="0" smtClean="0">
                <a:sym typeface="Wingdings" pitchFamily="2" charset="2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	ex : </a:t>
            </a:r>
            <a:r>
              <a:rPr lang="en-US" sz="2000" i="1" dirty="0" smtClean="0"/>
              <a:t>flight simulator</a:t>
            </a:r>
            <a:endParaRPr lang="en-US" sz="2000" dirty="0" smtClean="0"/>
          </a:p>
          <a:p>
            <a:r>
              <a:rPr lang="en-US" sz="2000" b="1" dirty="0" smtClean="0"/>
              <a:t>Update dynamic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err="1" smtClean="0">
                <a:sym typeface="Wingdings" pitchFamily="2" charset="2"/>
              </a:rPr>
              <a:t>perubahan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sifat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pada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objek</a:t>
            </a:r>
            <a:r>
              <a:rPr lang="en-US" sz="2000" dirty="0" smtClean="0">
                <a:sym typeface="Wingdings" pitchFamily="2" charset="2"/>
              </a:rPr>
              <a:t> (</a:t>
            </a:r>
            <a:r>
              <a:rPr lang="en-US" sz="2000" dirty="0" err="1" smtClean="0">
                <a:sym typeface="Wingdings" pitchFamily="2" charset="2"/>
              </a:rPr>
              <a:t>bentuk,warna</a:t>
            </a:r>
            <a:r>
              <a:rPr lang="en-US" sz="2000" dirty="0" smtClean="0">
                <a:sym typeface="Wingdings" pitchFamily="2" charset="2"/>
              </a:rPr>
              <a:t>).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	ex : </a:t>
            </a:r>
            <a:r>
              <a:rPr lang="en-US" sz="2000" dirty="0" err="1" smtClean="0"/>
              <a:t>simulasi</a:t>
            </a:r>
            <a:r>
              <a:rPr lang="en-US" sz="2000" dirty="0" smtClean="0"/>
              <a:t> </a:t>
            </a:r>
            <a:r>
              <a:rPr lang="en-US" sz="2000" dirty="0" err="1" smtClean="0"/>
              <a:t>tabrakan</a:t>
            </a:r>
            <a:r>
              <a:rPr lang="en-US" sz="2000" dirty="0" smtClean="0"/>
              <a:t> </a:t>
            </a:r>
            <a:r>
              <a:rPr lang="en-US" sz="2000" dirty="0" err="1" smtClean="0"/>
              <a:t>mobil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KLASIFIKASI PENERAPAN GRAFIKA KOMPUTER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tipe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objek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dihasilkan</a:t>
            </a:r>
            <a:endParaRPr lang="en-US" sz="2400" dirty="0" smtClean="0"/>
          </a:p>
          <a:p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interaksi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derajat</a:t>
            </a:r>
            <a:r>
              <a:rPr lang="en-US" sz="2400" dirty="0" smtClean="0"/>
              <a:t> </a:t>
            </a:r>
            <a:r>
              <a:rPr lang="en-US" sz="2400" dirty="0" err="1" smtClean="0"/>
              <a:t>pengendalian</a:t>
            </a:r>
            <a:r>
              <a:rPr lang="en-US" sz="2400" dirty="0" smtClean="0"/>
              <a:t> </a:t>
            </a:r>
            <a:r>
              <a:rPr lang="en-US" sz="2400" dirty="0" err="1" smtClean="0"/>
              <a:t>objek</a:t>
            </a:r>
            <a:r>
              <a:rPr lang="en-US" sz="2400" dirty="0" smtClean="0"/>
              <a:t>/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layar</a:t>
            </a:r>
            <a:endParaRPr lang="en-US" sz="2400" dirty="0" smtClean="0"/>
          </a:p>
          <a:p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i="1" dirty="0" smtClean="0"/>
              <a:t>role of the picture</a:t>
            </a:r>
            <a:endParaRPr lang="en-US" sz="2400" dirty="0" smtClean="0"/>
          </a:p>
          <a:p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objek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tertampil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 err="1" smtClean="0"/>
              <a:t>Komponen</a:t>
            </a:r>
            <a:r>
              <a:rPr lang="en-US" sz="2400" dirty="0" smtClean="0"/>
              <a:t> </a:t>
            </a:r>
            <a:r>
              <a:rPr lang="en-US" sz="2400" dirty="0" err="1" smtClean="0"/>
              <a:t>Utama</a:t>
            </a:r>
            <a:r>
              <a:rPr lang="en-US" sz="2400" dirty="0" smtClean="0"/>
              <a:t> Monitor 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Display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Frame Buffer </a:t>
            </a:r>
            <a:r>
              <a:rPr lang="en-US" sz="2400" dirty="0" smtClean="0">
                <a:sym typeface="Wingdings" pitchFamily="2" charset="2"/>
              </a:rPr>
              <a:t> </a:t>
            </a:r>
            <a:r>
              <a:rPr lang="en-US" sz="2400" dirty="0" err="1" smtClean="0">
                <a:sym typeface="Wingdings" pitchFamily="2" charset="2"/>
              </a:rPr>
              <a:t>berbentuk</a:t>
            </a:r>
            <a:r>
              <a:rPr lang="en-US" sz="2400" dirty="0" smtClean="0">
                <a:sym typeface="Wingdings" pitchFamily="2" charset="2"/>
              </a:rPr>
              <a:t> matrix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Display Controller/Display processor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 smtClean="0"/>
              <a:t>Dari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menampilkan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:</a:t>
            </a:r>
          </a:p>
          <a:p>
            <a:pPr>
              <a:lnSpc>
                <a:spcPct val="150000"/>
              </a:lnSpc>
            </a:pPr>
            <a:r>
              <a:rPr lang="en-US" sz="2400" i="1" dirty="0" smtClean="0"/>
              <a:t>Vector Display/Calligraphic Display/Stroke Display (60-An)</a:t>
            </a:r>
          </a:p>
          <a:p>
            <a:pPr>
              <a:lnSpc>
                <a:spcPct val="150000"/>
              </a:lnSpc>
            </a:pPr>
            <a:r>
              <a:rPr lang="en-US" sz="2400" i="1" dirty="0" smtClean="0"/>
              <a:t>Raster Display. (70-an)</a:t>
            </a:r>
            <a:r>
              <a:rPr lang="en-US" sz="2400" dirty="0" smtClean="0"/>
              <a:t> 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VEKTOR DISPLAY</a:t>
            </a:r>
            <a:endParaRPr lang="en-US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143000" y="1600200"/>
          <a:ext cx="6248400" cy="487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Visio" r:id="rId3" imgW="6725841" imgH="5414010" progId="Visio.Drawing.11">
                  <p:embed/>
                </p:oleObj>
              </mc:Choice>
              <mc:Fallback>
                <p:oleObj name="Visio" r:id="rId3" imgW="6725841" imgH="5414010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6248400" cy="4875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RASTER DISPLAY</a:t>
            </a:r>
            <a:endParaRPr lang="en-US" dirty="0"/>
          </a:p>
        </p:txBody>
      </p:sp>
      <p:graphicFrame>
        <p:nvGraphicFramePr>
          <p:cNvPr id="23554" name="Object 2"/>
          <p:cNvGraphicFramePr>
            <a:graphicFrameLocks noGrp="1" noChangeAspect="1"/>
          </p:cNvGraphicFramePr>
          <p:nvPr/>
        </p:nvGraphicFramePr>
        <p:xfrm>
          <a:off x="1143000" y="1570037"/>
          <a:ext cx="6172200" cy="483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Visio" r:id="rId3" imgW="7024211" imgH="5496798" progId="Visio.Drawing.11">
                  <p:embed/>
                </p:oleObj>
              </mc:Choice>
              <mc:Fallback>
                <p:oleObj name="Visio" r:id="rId3" imgW="7024211" imgH="5496798" progId="Visio.Drawing.11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570037"/>
                        <a:ext cx="6172200" cy="483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SILABUS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Pengantar</a:t>
            </a:r>
            <a:r>
              <a:rPr lang="en-US" dirty="0"/>
              <a:t> </a:t>
            </a:r>
            <a:r>
              <a:rPr lang="en-US" dirty="0" err="1"/>
              <a:t>grafika</a:t>
            </a:r>
            <a:r>
              <a:rPr lang="en-US" dirty="0"/>
              <a:t> </a:t>
            </a:r>
            <a:r>
              <a:rPr lang="en-US" dirty="0" err="1"/>
              <a:t>komputer</a:t>
            </a:r>
            <a:r>
              <a:rPr lang="en-US" dirty="0"/>
              <a:t>;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Primitif</a:t>
            </a:r>
            <a:r>
              <a:rPr lang="en-US" dirty="0" smtClean="0"/>
              <a:t> </a:t>
            </a:r>
            <a:r>
              <a:rPr lang="en-US" dirty="0" err="1"/>
              <a:t>keluaran</a:t>
            </a:r>
            <a:r>
              <a:rPr lang="en-US" dirty="0"/>
              <a:t>: </a:t>
            </a:r>
            <a:r>
              <a:rPr lang="en-US" dirty="0" err="1"/>
              <a:t>algoritma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</a:t>
            </a:r>
            <a:r>
              <a:rPr lang="en-US" dirty="0" err="1"/>
              <a:t>pembuatan</a:t>
            </a:r>
            <a:r>
              <a:rPr lang="en-US" dirty="0"/>
              <a:t> </a:t>
            </a:r>
            <a:r>
              <a:rPr lang="en-US" dirty="0" err="1"/>
              <a:t>primitif</a:t>
            </a:r>
            <a:r>
              <a:rPr lang="en-US" dirty="0"/>
              <a:t>;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Transformasi</a:t>
            </a:r>
            <a:r>
              <a:rPr lang="en-US" dirty="0"/>
              <a:t>;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Windowing </a:t>
            </a:r>
            <a:r>
              <a:rPr lang="en-US" dirty="0" err="1"/>
              <a:t>dan</a:t>
            </a:r>
            <a:r>
              <a:rPr lang="en-US" dirty="0"/>
              <a:t> Clipping;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Kurva</a:t>
            </a:r>
            <a:r>
              <a:rPr lang="en-US" dirty="0"/>
              <a:t>: Bezier, B-spline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CA" dirty="0" smtClean="0"/>
              <a:t>------------------------------------------UTS----------------------------------</a:t>
            </a:r>
            <a:endParaRPr lang="en-US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Realism</a:t>
            </a:r>
            <a:r>
              <a:rPr lang="en-US" dirty="0"/>
              <a:t>: </a:t>
            </a:r>
            <a:r>
              <a:rPr lang="en-US" i="1" dirty="0"/>
              <a:t>Hidden line elimination</a:t>
            </a:r>
            <a:r>
              <a:rPr lang="en-US" dirty="0"/>
              <a:t>, </a:t>
            </a:r>
            <a:r>
              <a:rPr lang="en-US" i="1" dirty="0"/>
              <a:t>hidden surface removal</a:t>
            </a:r>
            <a:r>
              <a:rPr lang="en-US" dirty="0"/>
              <a:t>, model </a:t>
            </a:r>
            <a:r>
              <a:rPr lang="en-US" dirty="0" err="1"/>
              <a:t>Illuminasi</a:t>
            </a:r>
            <a:r>
              <a:rPr lang="en-US" dirty="0"/>
              <a:t>, </a:t>
            </a:r>
            <a:r>
              <a:rPr lang="en-US" dirty="0" err="1"/>
              <a:t>Gouroud</a:t>
            </a:r>
            <a:r>
              <a:rPr lang="en-US" dirty="0"/>
              <a:t> Shading, </a:t>
            </a:r>
            <a:r>
              <a:rPr lang="en-US" dirty="0" err="1"/>
              <a:t>Phong</a:t>
            </a:r>
            <a:r>
              <a:rPr lang="en-US" dirty="0"/>
              <a:t> Shading, </a:t>
            </a:r>
            <a:r>
              <a:rPr lang="en-US" i="1" dirty="0"/>
              <a:t>dithering</a:t>
            </a:r>
            <a:r>
              <a:rPr lang="en-US" dirty="0"/>
              <a:t>, fractal objects, model-model </a:t>
            </a:r>
            <a:r>
              <a:rPr lang="en-US" dirty="0" err="1"/>
              <a:t>warna</a:t>
            </a:r>
            <a:r>
              <a:rPr lang="en-US" dirty="0"/>
              <a:t>; </a:t>
            </a:r>
            <a:endParaRPr lang="en-US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Geometric </a:t>
            </a:r>
            <a:r>
              <a:rPr lang="en-US" dirty="0"/>
              <a:t>Modeling; </a:t>
            </a:r>
            <a:endParaRPr lang="en-US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Ray </a:t>
            </a:r>
            <a:r>
              <a:rPr lang="en-US" dirty="0"/>
              <a:t>Tracing;  </a:t>
            </a:r>
            <a:endParaRPr lang="en-US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dirty="0" err="1" smtClean="0"/>
              <a:t>Pengantar</a:t>
            </a:r>
            <a:r>
              <a:rPr lang="en-US" dirty="0" smtClean="0"/>
              <a:t> </a:t>
            </a:r>
            <a:r>
              <a:rPr lang="en-US" dirty="0" err="1"/>
              <a:t>Antarmuka</a:t>
            </a:r>
            <a:r>
              <a:rPr lang="en-US" dirty="0"/>
              <a:t> </a:t>
            </a:r>
            <a:r>
              <a:rPr lang="en-US" dirty="0" err="1"/>
              <a:t>Grafika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830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 err="1" smtClean="0"/>
              <a:t>Jenis</a:t>
            </a:r>
            <a:r>
              <a:rPr lang="en-US" sz="2400" dirty="0" smtClean="0"/>
              <a:t> Monitor :</a:t>
            </a:r>
          </a:p>
          <a:p>
            <a:pPr>
              <a:lnSpc>
                <a:spcPct val="150000"/>
              </a:lnSpc>
            </a:pPr>
            <a:r>
              <a:rPr lang="en-US" sz="2400" i="1" dirty="0" err="1" smtClean="0"/>
              <a:t>Layar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Tabung</a:t>
            </a:r>
            <a:r>
              <a:rPr lang="en-US" sz="2400" i="1" dirty="0" smtClean="0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400" i="1" dirty="0" smtClean="0"/>
              <a:t>	(CRT = Cathode-Ray Tube)</a:t>
            </a:r>
          </a:p>
          <a:p>
            <a:pPr>
              <a:lnSpc>
                <a:spcPct val="150000"/>
              </a:lnSpc>
            </a:pPr>
            <a:r>
              <a:rPr lang="en-US" sz="2400" i="1" dirty="0" err="1" smtClean="0"/>
              <a:t>Layar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Tanpa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Tabung</a:t>
            </a:r>
            <a:r>
              <a:rPr lang="en-US" sz="2400" i="1" dirty="0" smtClean="0"/>
              <a:t> (LED, LCD, Plasma Display)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REFERENSI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id-ID" dirty="0"/>
              <a:t>Hearn, Donald, M. Pauline Baker, </a:t>
            </a:r>
            <a:r>
              <a:rPr lang="id-ID" i="1" dirty="0"/>
              <a:t>Computer Graphics</a:t>
            </a:r>
            <a:r>
              <a:rPr lang="id-ID" dirty="0"/>
              <a:t>, Prentice Hall.</a:t>
            </a:r>
            <a:endParaRPr lang="en-US" dirty="0"/>
          </a:p>
          <a:p>
            <a:pPr marL="609600" indent="-609600">
              <a:lnSpc>
                <a:spcPct val="80000"/>
              </a:lnSpc>
            </a:pPr>
            <a:r>
              <a:rPr lang="id-ID" dirty="0"/>
              <a:t>Watt, Alan, </a:t>
            </a:r>
            <a:r>
              <a:rPr lang="id-ID" i="1" dirty="0"/>
              <a:t>3D Computer Graphics</a:t>
            </a:r>
            <a:r>
              <a:rPr lang="id-ID" dirty="0"/>
              <a:t>, Pearson Education.</a:t>
            </a:r>
            <a:endParaRPr lang="en-US" dirty="0"/>
          </a:p>
          <a:p>
            <a:pPr marL="609600" indent="-609600">
              <a:lnSpc>
                <a:spcPct val="80000"/>
              </a:lnSpc>
            </a:pPr>
            <a:r>
              <a:rPr lang="en-US" dirty="0"/>
              <a:t>Gonzalez, Rafael C </a:t>
            </a:r>
            <a:r>
              <a:rPr lang="en-US" dirty="0" err="1"/>
              <a:t>dan</a:t>
            </a:r>
            <a:r>
              <a:rPr lang="en-US" dirty="0"/>
              <a:t> Paul </a:t>
            </a:r>
            <a:r>
              <a:rPr lang="en-US" dirty="0" err="1"/>
              <a:t>Wintz</a:t>
            </a:r>
            <a:r>
              <a:rPr lang="en-US" dirty="0"/>
              <a:t>. 1987. Digital Image Processing. Addison-Wesley Publishing Company. </a:t>
            </a:r>
          </a:p>
          <a:p>
            <a:pPr marL="609600" indent="-609600">
              <a:lnSpc>
                <a:spcPct val="80000"/>
              </a:lnSpc>
            </a:pPr>
            <a:r>
              <a:rPr lang="en-US" dirty="0"/>
              <a:t>Pitas, </a:t>
            </a:r>
            <a:r>
              <a:rPr lang="en-US" dirty="0" err="1"/>
              <a:t>Ioannis</a:t>
            </a:r>
            <a:r>
              <a:rPr lang="en-US" dirty="0"/>
              <a:t>. 1993. Digital Image Processing Algorithms. Prentice Hall International (UK) Ltd</a:t>
            </a:r>
          </a:p>
          <a:p>
            <a:pPr marL="609600" indent="-609600">
              <a:lnSpc>
                <a:spcPct val="80000"/>
              </a:lnSpc>
            </a:pPr>
            <a:r>
              <a:rPr lang="en-US" dirty="0"/>
              <a:t>Kay, David </a:t>
            </a:r>
            <a:r>
              <a:rPr lang="en-US" dirty="0" err="1"/>
              <a:t>dan</a:t>
            </a:r>
            <a:r>
              <a:rPr lang="en-US" dirty="0"/>
              <a:t> John Levine. 1995. </a:t>
            </a:r>
            <a:r>
              <a:rPr lang="en-US" i="1" dirty="0"/>
              <a:t>Graphics File Formats.</a:t>
            </a:r>
            <a:r>
              <a:rPr lang="en-US" dirty="0"/>
              <a:t> </a:t>
            </a:r>
            <a:r>
              <a:rPr lang="en-US" dirty="0" err="1"/>
              <a:t>Windcrest</a:t>
            </a:r>
            <a:r>
              <a:rPr lang="en-US" dirty="0"/>
              <a:t>/McGraw-Hill</a:t>
            </a:r>
          </a:p>
          <a:p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ATURAN NILAI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3600" dirty="0" smtClean="0"/>
              <a:t>UTS	: 30%</a:t>
            </a:r>
          </a:p>
          <a:p>
            <a:pPr marL="0" indent="0">
              <a:buNone/>
            </a:pPr>
            <a:r>
              <a:rPr lang="en-CA" sz="3600" dirty="0" smtClean="0"/>
              <a:t>UAS	: 30%</a:t>
            </a:r>
          </a:p>
          <a:p>
            <a:pPr marL="0" indent="0">
              <a:buNone/>
            </a:pPr>
            <a:r>
              <a:rPr lang="en-CA" sz="3600" dirty="0" smtClean="0"/>
              <a:t>PRESENTASI/TUGAS : 40%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749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/>
              <a:t>IMAGE PROCESSING VS COMPUTER GRAPHICS</a:t>
            </a:r>
            <a:endParaRPr lang="en-US" sz="2800" dirty="0"/>
          </a:p>
        </p:txBody>
      </p:sp>
      <p:graphicFrame>
        <p:nvGraphicFramePr>
          <p:cNvPr id="5" name="Group 2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981200"/>
          <a:ext cx="8229600" cy="409289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Image Processing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Computer Graphics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Berorientasi pixel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Berorientasi Vektor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Mengolah data citra untuk mendapatkan interpretasi 2D/3D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Menggunakan model 2D/3D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 hasil realistik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Titik berat pada memanipulasi citra sesuai dengan keperluan user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Cenderung mempelajari konsep dan implementasi metode untuk pembangkitan citra/animasi (2D/3D)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Berawal dari citra digital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 deskripsi objek pada citra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Mendeskripsikan objek dengan primitif dasar grafis untuk mem-bentuk citra 2D/3D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4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533400" y="1447800"/>
            <a:ext cx="1905000" cy="1905000"/>
            <a:chOff x="2340" y="7920"/>
            <a:chExt cx="1728" cy="1756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2628" y="8236"/>
              <a:ext cx="1440" cy="1440"/>
              <a:chOff x="2628" y="8236"/>
              <a:chExt cx="1440" cy="1440"/>
            </a:xfrm>
          </p:grpSpPr>
          <p:sp>
            <p:nvSpPr>
              <p:cNvPr id="21" name="Text Box 6"/>
              <p:cNvSpPr txBox="1">
                <a:spLocks noChangeArrowheads="1"/>
              </p:cNvSpPr>
              <p:nvPr/>
            </p:nvSpPr>
            <p:spPr bwMode="auto">
              <a:xfrm>
                <a:off x="2628" y="8236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2" name="Text Box 7"/>
              <p:cNvSpPr txBox="1">
                <a:spLocks noChangeArrowheads="1"/>
              </p:cNvSpPr>
              <p:nvPr/>
            </p:nvSpPr>
            <p:spPr bwMode="auto">
              <a:xfrm>
                <a:off x="2916" y="8236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3204" y="8236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4" name="Text Box 9"/>
              <p:cNvSpPr txBox="1">
                <a:spLocks noChangeArrowheads="1"/>
              </p:cNvSpPr>
              <p:nvPr/>
            </p:nvSpPr>
            <p:spPr bwMode="auto">
              <a:xfrm>
                <a:off x="3492" y="8236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5" name="Text Box 10"/>
              <p:cNvSpPr txBox="1">
                <a:spLocks noChangeArrowheads="1"/>
              </p:cNvSpPr>
              <p:nvPr/>
            </p:nvSpPr>
            <p:spPr bwMode="auto">
              <a:xfrm>
                <a:off x="3780" y="8236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6" name="Text Box 11"/>
              <p:cNvSpPr txBox="1">
                <a:spLocks noChangeArrowheads="1"/>
              </p:cNvSpPr>
              <p:nvPr/>
            </p:nvSpPr>
            <p:spPr bwMode="auto">
              <a:xfrm>
                <a:off x="2628" y="8524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7" name="Text Box 12"/>
              <p:cNvSpPr txBox="1">
                <a:spLocks noChangeArrowheads="1"/>
              </p:cNvSpPr>
              <p:nvPr/>
            </p:nvSpPr>
            <p:spPr bwMode="auto">
              <a:xfrm>
                <a:off x="2916" y="8524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8" name="Text Box 13"/>
              <p:cNvSpPr txBox="1">
                <a:spLocks noChangeArrowheads="1"/>
              </p:cNvSpPr>
              <p:nvPr/>
            </p:nvSpPr>
            <p:spPr bwMode="auto">
              <a:xfrm>
                <a:off x="3204" y="8524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9" name="Text Box 14"/>
              <p:cNvSpPr txBox="1">
                <a:spLocks noChangeArrowheads="1"/>
              </p:cNvSpPr>
              <p:nvPr/>
            </p:nvSpPr>
            <p:spPr bwMode="auto">
              <a:xfrm>
                <a:off x="3492" y="8524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0" name="Text Box 15"/>
              <p:cNvSpPr txBox="1">
                <a:spLocks noChangeArrowheads="1"/>
              </p:cNvSpPr>
              <p:nvPr/>
            </p:nvSpPr>
            <p:spPr bwMode="auto">
              <a:xfrm>
                <a:off x="3780" y="8524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1" name="Text Box 16"/>
              <p:cNvSpPr txBox="1">
                <a:spLocks noChangeArrowheads="1"/>
              </p:cNvSpPr>
              <p:nvPr/>
            </p:nvSpPr>
            <p:spPr bwMode="auto">
              <a:xfrm>
                <a:off x="2628" y="8812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2" name="Text Box 17"/>
              <p:cNvSpPr txBox="1">
                <a:spLocks noChangeArrowheads="1"/>
              </p:cNvSpPr>
              <p:nvPr/>
            </p:nvSpPr>
            <p:spPr bwMode="auto">
              <a:xfrm>
                <a:off x="2916" y="8812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3" name="Text Box 18"/>
              <p:cNvSpPr txBox="1">
                <a:spLocks noChangeArrowheads="1"/>
              </p:cNvSpPr>
              <p:nvPr/>
            </p:nvSpPr>
            <p:spPr bwMode="auto">
              <a:xfrm>
                <a:off x="3204" y="8812"/>
                <a:ext cx="288" cy="288"/>
              </a:xfrm>
              <a:prstGeom prst="rect">
                <a:avLst/>
              </a:prstGeom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4" name="Text Box 19"/>
              <p:cNvSpPr txBox="1">
                <a:spLocks noChangeArrowheads="1"/>
              </p:cNvSpPr>
              <p:nvPr/>
            </p:nvSpPr>
            <p:spPr bwMode="auto">
              <a:xfrm>
                <a:off x="3492" y="8812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5" name="Text Box 20"/>
              <p:cNvSpPr txBox="1">
                <a:spLocks noChangeArrowheads="1"/>
              </p:cNvSpPr>
              <p:nvPr/>
            </p:nvSpPr>
            <p:spPr bwMode="auto">
              <a:xfrm>
                <a:off x="3780" y="8812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6" name="Text Box 21"/>
              <p:cNvSpPr txBox="1">
                <a:spLocks noChangeArrowheads="1"/>
              </p:cNvSpPr>
              <p:nvPr/>
            </p:nvSpPr>
            <p:spPr bwMode="auto">
              <a:xfrm>
                <a:off x="2628" y="9100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7" name="Text Box 22"/>
              <p:cNvSpPr txBox="1">
                <a:spLocks noChangeArrowheads="1"/>
              </p:cNvSpPr>
              <p:nvPr/>
            </p:nvSpPr>
            <p:spPr bwMode="auto">
              <a:xfrm>
                <a:off x="2916" y="9100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8" name="Text Box 23"/>
              <p:cNvSpPr txBox="1">
                <a:spLocks noChangeArrowheads="1"/>
              </p:cNvSpPr>
              <p:nvPr/>
            </p:nvSpPr>
            <p:spPr bwMode="auto">
              <a:xfrm>
                <a:off x="3204" y="9100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9" name="Text Box 24"/>
              <p:cNvSpPr txBox="1">
                <a:spLocks noChangeArrowheads="1"/>
              </p:cNvSpPr>
              <p:nvPr/>
            </p:nvSpPr>
            <p:spPr bwMode="auto">
              <a:xfrm>
                <a:off x="3492" y="9100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0" name="Text Box 25"/>
              <p:cNvSpPr txBox="1">
                <a:spLocks noChangeArrowheads="1"/>
              </p:cNvSpPr>
              <p:nvPr/>
            </p:nvSpPr>
            <p:spPr bwMode="auto">
              <a:xfrm>
                <a:off x="3780" y="9100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1" name="Text Box 26"/>
              <p:cNvSpPr txBox="1">
                <a:spLocks noChangeArrowheads="1"/>
              </p:cNvSpPr>
              <p:nvPr/>
            </p:nvSpPr>
            <p:spPr bwMode="auto">
              <a:xfrm>
                <a:off x="2628" y="9388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2" name="Text Box 27"/>
              <p:cNvSpPr txBox="1">
                <a:spLocks noChangeArrowheads="1"/>
              </p:cNvSpPr>
              <p:nvPr/>
            </p:nvSpPr>
            <p:spPr bwMode="auto">
              <a:xfrm>
                <a:off x="2916" y="9388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3" name="Text Box 28"/>
              <p:cNvSpPr txBox="1">
                <a:spLocks noChangeArrowheads="1"/>
              </p:cNvSpPr>
              <p:nvPr/>
            </p:nvSpPr>
            <p:spPr bwMode="auto">
              <a:xfrm>
                <a:off x="3204" y="9388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4" name="Text Box 29"/>
              <p:cNvSpPr txBox="1">
                <a:spLocks noChangeArrowheads="1"/>
              </p:cNvSpPr>
              <p:nvPr/>
            </p:nvSpPr>
            <p:spPr bwMode="auto">
              <a:xfrm>
                <a:off x="3492" y="9388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5" name="Text Box 30"/>
              <p:cNvSpPr txBox="1">
                <a:spLocks noChangeArrowheads="1"/>
              </p:cNvSpPr>
              <p:nvPr/>
            </p:nvSpPr>
            <p:spPr bwMode="auto">
              <a:xfrm>
                <a:off x="3780" y="9388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</p:grpSp>
        <p:grpSp>
          <p:nvGrpSpPr>
            <p:cNvPr id="9" name="Group 31"/>
            <p:cNvGrpSpPr>
              <a:grpSpLocks/>
            </p:cNvGrpSpPr>
            <p:nvPr/>
          </p:nvGrpSpPr>
          <p:grpSpPr bwMode="auto">
            <a:xfrm>
              <a:off x="2628" y="7920"/>
              <a:ext cx="1440" cy="288"/>
              <a:chOff x="2160" y="2160"/>
              <a:chExt cx="1440" cy="288"/>
            </a:xfrm>
          </p:grpSpPr>
          <p:sp>
            <p:nvSpPr>
              <p:cNvPr id="16" name="Text Box 32"/>
              <p:cNvSpPr txBox="1">
                <a:spLocks noChangeArrowheads="1"/>
              </p:cNvSpPr>
              <p:nvPr/>
            </p:nvSpPr>
            <p:spPr bwMode="auto">
              <a:xfrm>
                <a:off x="2160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0</a:t>
                </a:r>
                <a:endParaRPr lang="en-US"/>
              </a:p>
            </p:txBody>
          </p:sp>
          <p:sp>
            <p:nvSpPr>
              <p:cNvPr id="17" name="Text Box 33"/>
              <p:cNvSpPr txBox="1">
                <a:spLocks noChangeArrowheads="1"/>
              </p:cNvSpPr>
              <p:nvPr/>
            </p:nvSpPr>
            <p:spPr bwMode="auto">
              <a:xfrm>
                <a:off x="2448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1</a:t>
                </a:r>
                <a:endParaRPr lang="en-US"/>
              </a:p>
            </p:txBody>
          </p:sp>
          <p:sp>
            <p:nvSpPr>
              <p:cNvPr id="18" name="Text Box 34"/>
              <p:cNvSpPr txBox="1">
                <a:spLocks noChangeArrowheads="1"/>
              </p:cNvSpPr>
              <p:nvPr/>
            </p:nvSpPr>
            <p:spPr bwMode="auto">
              <a:xfrm>
                <a:off x="2736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2</a:t>
                </a:r>
                <a:endParaRPr lang="en-US"/>
              </a:p>
            </p:txBody>
          </p:sp>
          <p:sp>
            <p:nvSpPr>
              <p:cNvPr id="19" name="Text Box 35"/>
              <p:cNvSpPr txBox="1">
                <a:spLocks noChangeArrowheads="1"/>
              </p:cNvSpPr>
              <p:nvPr/>
            </p:nvSpPr>
            <p:spPr bwMode="auto">
              <a:xfrm>
                <a:off x="3024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3</a:t>
                </a:r>
                <a:endParaRPr lang="en-US"/>
              </a:p>
            </p:txBody>
          </p:sp>
          <p:sp>
            <p:nvSpPr>
              <p:cNvPr id="20" name="Text Box 36"/>
              <p:cNvSpPr txBox="1">
                <a:spLocks noChangeArrowheads="1"/>
              </p:cNvSpPr>
              <p:nvPr/>
            </p:nvSpPr>
            <p:spPr bwMode="auto">
              <a:xfrm>
                <a:off x="3312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4</a:t>
                </a:r>
                <a:endParaRPr lang="en-US"/>
              </a:p>
            </p:txBody>
          </p:sp>
        </p:grp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>
              <a:off x="2340" y="8208"/>
              <a:ext cx="288" cy="1440"/>
              <a:chOff x="1872" y="2448"/>
              <a:chExt cx="288" cy="1440"/>
            </a:xfrm>
          </p:grpSpPr>
          <p:sp>
            <p:nvSpPr>
              <p:cNvPr id="11" name="Text Box 38"/>
              <p:cNvSpPr txBox="1">
                <a:spLocks noChangeArrowheads="1"/>
              </p:cNvSpPr>
              <p:nvPr/>
            </p:nvSpPr>
            <p:spPr bwMode="auto">
              <a:xfrm>
                <a:off x="1872" y="27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1</a:t>
                </a:r>
                <a:endParaRPr lang="en-US"/>
              </a:p>
            </p:txBody>
          </p:sp>
          <p:sp>
            <p:nvSpPr>
              <p:cNvPr id="12" name="Text Box 39"/>
              <p:cNvSpPr txBox="1">
                <a:spLocks noChangeArrowheads="1"/>
              </p:cNvSpPr>
              <p:nvPr/>
            </p:nvSpPr>
            <p:spPr bwMode="auto">
              <a:xfrm>
                <a:off x="1872" y="30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2</a:t>
                </a:r>
                <a:endParaRPr lang="en-US"/>
              </a:p>
            </p:txBody>
          </p:sp>
          <p:sp>
            <p:nvSpPr>
              <p:cNvPr id="13" name="Text Box 40"/>
              <p:cNvSpPr txBox="1">
                <a:spLocks noChangeArrowheads="1"/>
              </p:cNvSpPr>
              <p:nvPr/>
            </p:nvSpPr>
            <p:spPr bwMode="auto">
              <a:xfrm>
                <a:off x="1872" y="33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3</a:t>
                </a:r>
                <a:endParaRPr lang="en-US"/>
              </a:p>
            </p:txBody>
          </p:sp>
          <p:sp>
            <p:nvSpPr>
              <p:cNvPr id="14" name="Text Box 41"/>
              <p:cNvSpPr txBox="1">
                <a:spLocks noChangeArrowheads="1"/>
              </p:cNvSpPr>
              <p:nvPr/>
            </p:nvSpPr>
            <p:spPr bwMode="auto">
              <a:xfrm>
                <a:off x="1872" y="36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4</a:t>
                </a:r>
                <a:endParaRPr lang="en-US"/>
              </a:p>
            </p:txBody>
          </p:sp>
          <p:sp>
            <p:nvSpPr>
              <p:cNvPr id="15" name="Text Box 42"/>
              <p:cNvSpPr txBox="1">
                <a:spLocks noChangeArrowheads="1"/>
              </p:cNvSpPr>
              <p:nvPr/>
            </p:nvSpPr>
            <p:spPr bwMode="auto">
              <a:xfrm>
                <a:off x="1872" y="244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0</a:t>
                </a:r>
                <a:endParaRPr lang="en-US"/>
              </a:p>
            </p:txBody>
          </p:sp>
        </p:grpSp>
      </p:grpSp>
      <p:grpSp>
        <p:nvGrpSpPr>
          <p:cNvPr id="46" name="Group 43"/>
          <p:cNvGrpSpPr>
            <a:grpSpLocks/>
          </p:cNvGrpSpPr>
          <p:nvPr/>
        </p:nvGrpSpPr>
        <p:grpSpPr bwMode="auto">
          <a:xfrm>
            <a:off x="6248400" y="1752600"/>
            <a:ext cx="1752600" cy="1752600"/>
            <a:chOff x="6660" y="8640"/>
            <a:chExt cx="1740" cy="1440"/>
          </a:xfrm>
        </p:grpSpPr>
        <p:grpSp>
          <p:nvGrpSpPr>
            <p:cNvPr id="47" name="Group 44"/>
            <p:cNvGrpSpPr>
              <a:grpSpLocks/>
            </p:cNvGrpSpPr>
            <p:nvPr/>
          </p:nvGrpSpPr>
          <p:grpSpPr bwMode="auto">
            <a:xfrm>
              <a:off x="6840" y="8640"/>
              <a:ext cx="1440" cy="1440"/>
              <a:chOff x="2628" y="8236"/>
              <a:chExt cx="1440" cy="1440"/>
            </a:xfrm>
          </p:grpSpPr>
          <p:sp>
            <p:nvSpPr>
              <p:cNvPr id="50" name="Text Box 45"/>
              <p:cNvSpPr txBox="1">
                <a:spLocks noChangeArrowheads="1"/>
              </p:cNvSpPr>
              <p:nvPr/>
            </p:nvSpPr>
            <p:spPr bwMode="auto">
              <a:xfrm>
                <a:off x="2628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1" name="Text Box 46"/>
              <p:cNvSpPr txBox="1">
                <a:spLocks noChangeArrowheads="1"/>
              </p:cNvSpPr>
              <p:nvPr/>
            </p:nvSpPr>
            <p:spPr bwMode="auto">
              <a:xfrm>
                <a:off x="2916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2" name="Text Box 47"/>
              <p:cNvSpPr txBox="1">
                <a:spLocks noChangeArrowheads="1"/>
              </p:cNvSpPr>
              <p:nvPr/>
            </p:nvSpPr>
            <p:spPr bwMode="auto">
              <a:xfrm>
                <a:off x="3204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3" name="Text Box 48"/>
              <p:cNvSpPr txBox="1">
                <a:spLocks noChangeArrowheads="1"/>
              </p:cNvSpPr>
              <p:nvPr/>
            </p:nvSpPr>
            <p:spPr bwMode="auto">
              <a:xfrm>
                <a:off x="3492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4" name="Text Box 49"/>
              <p:cNvSpPr txBox="1">
                <a:spLocks noChangeArrowheads="1"/>
              </p:cNvSpPr>
              <p:nvPr/>
            </p:nvSpPr>
            <p:spPr bwMode="auto">
              <a:xfrm>
                <a:off x="3780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5" name="Text Box 50"/>
              <p:cNvSpPr txBox="1">
                <a:spLocks noChangeArrowheads="1"/>
              </p:cNvSpPr>
              <p:nvPr/>
            </p:nvSpPr>
            <p:spPr bwMode="auto">
              <a:xfrm>
                <a:off x="2628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6" name="Text Box 51"/>
              <p:cNvSpPr txBox="1">
                <a:spLocks noChangeArrowheads="1"/>
              </p:cNvSpPr>
              <p:nvPr/>
            </p:nvSpPr>
            <p:spPr bwMode="auto">
              <a:xfrm>
                <a:off x="2916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7" name="Text Box 52"/>
              <p:cNvSpPr txBox="1">
                <a:spLocks noChangeArrowheads="1"/>
              </p:cNvSpPr>
              <p:nvPr/>
            </p:nvSpPr>
            <p:spPr bwMode="auto">
              <a:xfrm>
                <a:off x="3204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8" name="Text Box 53"/>
              <p:cNvSpPr txBox="1">
                <a:spLocks noChangeArrowheads="1"/>
              </p:cNvSpPr>
              <p:nvPr/>
            </p:nvSpPr>
            <p:spPr bwMode="auto">
              <a:xfrm>
                <a:off x="3492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9" name="Text Box 54"/>
              <p:cNvSpPr txBox="1">
                <a:spLocks noChangeArrowheads="1"/>
              </p:cNvSpPr>
              <p:nvPr/>
            </p:nvSpPr>
            <p:spPr bwMode="auto">
              <a:xfrm>
                <a:off x="3780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0" name="Text Box 55"/>
              <p:cNvSpPr txBox="1">
                <a:spLocks noChangeArrowheads="1"/>
              </p:cNvSpPr>
              <p:nvPr/>
            </p:nvSpPr>
            <p:spPr bwMode="auto">
              <a:xfrm>
                <a:off x="2628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1" name="Text Box 56"/>
              <p:cNvSpPr txBox="1">
                <a:spLocks noChangeArrowheads="1"/>
              </p:cNvSpPr>
              <p:nvPr/>
            </p:nvSpPr>
            <p:spPr bwMode="auto">
              <a:xfrm>
                <a:off x="2916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2" name="Text Box 57"/>
              <p:cNvSpPr txBox="1">
                <a:spLocks noChangeArrowheads="1"/>
              </p:cNvSpPr>
              <p:nvPr/>
            </p:nvSpPr>
            <p:spPr bwMode="auto">
              <a:xfrm>
                <a:off x="3204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3" name="Text Box 58"/>
              <p:cNvSpPr txBox="1">
                <a:spLocks noChangeArrowheads="1"/>
              </p:cNvSpPr>
              <p:nvPr/>
            </p:nvSpPr>
            <p:spPr bwMode="auto">
              <a:xfrm>
                <a:off x="3492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4" name="Text Box 59"/>
              <p:cNvSpPr txBox="1">
                <a:spLocks noChangeArrowheads="1"/>
              </p:cNvSpPr>
              <p:nvPr/>
            </p:nvSpPr>
            <p:spPr bwMode="auto">
              <a:xfrm>
                <a:off x="3780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5" name="Text Box 60"/>
              <p:cNvSpPr txBox="1">
                <a:spLocks noChangeArrowheads="1"/>
              </p:cNvSpPr>
              <p:nvPr/>
            </p:nvSpPr>
            <p:spPr bwMode="auto">
              <a:xfrm>
                <a:off x="2628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6" name="Text Box 61"/>
              <p:cNvSpPr txBox="1">
                <a:spLocks noChangeArrowheads="1"/>
              </p:cNvSpPr>
              <p:nvPr/>
            </p:nvSpPr>
            <p:spPr bwMode="auto">
              <a:xfrm>
                <a:off x="2916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7" name="Text Box 62"/>
              <p:cNvSpPr txBox="1">
                <a:spLocks noChangeArrowheads="1"/>
              </p:cNvSpPr>
              <p:nvPr/>
            </p:nvSpPr>
            <p:spPr bwMode="auto">
              <a:xfrm>
                <a:off x="3204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8" name="Text Box 63"/>
              <p:cNvSpPr txBox="1">
                <a:spLocks noChangeArrowheads="1"/>
              </p:cNvSpPr>
              <p:nvPr/>
            </p:nvSpPr>
            <p:spPr bwMode="auto">
              <a:xfrm>
                <a:off x="3492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9" name="Text Box 64"/>
              <p:cNvSpPr txBox="1">
                <a:spLocks noChangeArrowheads="1"/>
              </p:cNvSpPr>
              <p:nvPr/>
            </p:nvSpPr>
            <p:spPr bwMode="auto">
              <a:xfrm>
                <a:off x="3780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70" name="Text Box 65"/>
              <p:cNvSpPr txBox="1">
                <a:spLocks noChangeArrowheads="1"/>
              </p:cNvSpPr>
              <p:nvPr/>
            </p:nvSpPr>
            <p:spPr bwMode="auto">
              <a:xfrm>
                <a:off x="2628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71" name="Text Box 66"/>
              <p:cNvSpPr txBox="1">
                <a:spLocks noChangeArrowheads="1"/>
              </p:cNvSpPr>
              <p:nvPr/>
            </p:nvSpPr>
            <p:spPr bwMode="auto">
              <a:xfrm>
                <a:off x="2916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72" name="Text Box 67"/>
              <p:cNvSpPr txBox="1">
                <a:spLocks noChangeArrowheads="1"/>
              </p:cNvSpPr>
              <p:nvPr/>
            </p:nvSpPr>
            <p:spPr bwMode="auto">
              <a:xfrm>
                <a:off x="3204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73" name="Text Box 68"/>
              <p:cNvSpPr txBox="1">
                <a:spLocks noChangeArrowheads="1"/>
              </p:cNvSpPr>
              <p:nvPr/>
            </p:nvSpPr>
            <p:spPr bwMode="auto">
              <a:xfrm>
                <a:off x="3492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74" name="Text Box 69"/>
              <p:cNvSpPr txBox="1">
                <a:spLocks noChangeArrowheads="1"/>
              </p:cNvSpPr>
              <p:nvPr/>
            </p:nvSpPr>
            <p:spPr bwMode="auto">
              <a:xfrm>
                <a:off x="3780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</p:grpSp>
        <p:sp>
          <p:nvSpPr>
            <p:cNvPr id="48" name="AutoShape 70"/>
            <p:cNvSpPr>
              <a:spLocks/>
            </p:cNvSpPr>
            <p:nvPr/>
          </p:nvSpPr>
          <p:spPr bwMode="auto">
            <a:xfrm>
              <a:off x="6660" y="8640"/>
              <a:ext cx="120" cy="1440"/>
            </a:xfrm>
            <a:prstGeom prst="leftBracket">
              <a:avLst>
                <a:gd name="adj" fmla="val 100000"/>
              </a:avLst>
            </a:prstGeom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AutoShape 71"/>
            <p:cNvSpPr>
              <a:spLocks/>
            </p:cNvSpPr>
            <p:nvPr/>
          </p:nvSpPr>
          <p:spPr bwMode="auto">
            <a:xfrm rot="10800000">
              <a:off x="8280" y="8640"/>
              <a:ext cx="120" cy="1440"/>
            </a:xfrm>
            <a:prstGeom prst="leftBracket">
              <a:avLst>
                <a:gd name="adj" fmla="val 100000"/>
              </a:avLst>
            </a:prstGeom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" name="Text Box 72"/>
          <p:cNvSpPr txBox="1">
            <a:spLocks noChangeArrowheads="1"/>
          </p:cNvSpPr>
          <p:nvPr/>
        </p:nvSpPr>
        <p:spPr bwMode="auto">
          <a:xfrm>
            <a:off x="2743200" y="2133600"/>
            <a:ext cx="2667000" cy="336550"/>
          </a:xfrm>
          <a:prstGeom prst="rect">
            <a:avLst/>
          </a:prstGeom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Image Processing</a:t>
            </a:r>
          </a:p>
        </p:txBody>
      </p:sp>
      <p:sp>
        <p:nvSpPr>
          <p:cNvPr id="76" name="Line 73"/>
          <p:cNvSpPr>
            <a:spLocks noChangeShapeType="1"/>
          </p:cNvSpPr>
          <p:nvPr/>
        </p:nvSpPr>
        <p:spPr bwMode="auto">
          <a:xfrm>
            <a:off x="2590800" y="2514600"/>
            <a:ext cx="3505200" cy="0"/>
          </a:xfrm>
          <a:prstGeom prst="line">
            <a:avLst/>
          </a:prstGeom>
          <a:ln w="25400">
            <a:solidFill>
              <a:schemeClr val="tx1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77" name="Text Box 75"/>
          <p:cNvSpPr txBox="1">
            <a:spLocks noChangeArrowheads="1"/>
          </p:cNvSpPr>
          <p:nvPr/>
        </p:nvSpPr>
        <p:spPr bwMode="auto">
          <a:xfrm>
            <a:off x="609600" y="3886200"/>
            <a:ext cx="8153400" cy="2446824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b="1" dirty="0" smtClean="0"/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 smtClean="0"/>
              <a:t> </a:t>
            </a:r>
            <a:r>
              <a:rPr lang="en-US" b="1" dirty="0"/>
              <a:t>(3,Timur),(4,Selatan),(3,Barat),(4,Utara) </a:t>
            </a:r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/>
              <a:t> [(0,1),(0,3)], [(0,3),(4,3)], [(4,3),(4,1</a:t>
            </a:r>
            <a:r>
              <a:rPr lang="en-US" b="1" dirty="0" smtClean="0"/>
              <a:t>)], (</a:t>
            </a:r>
            <a:r>
              <a:rPr lang="en-US" b="1" dirty="0"/>
              <a:t>4,1),(0,1)] </a:t>
            </a:r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b="1" dirty="0"/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b="1" dirty="0"/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/>
              <a:t> [(0,1),(4,3)] </a:t>
            </a:r>
            <a:r>
              <a:rPr lang="en-US" b="1" dirty="0" err="1"/>
              <a:t>atau</a:t>
            </a:r>
            <a:r>
              <a:rPr lang="en-US" b="1" dirty="0"/>
              <a:t> (0,1,4,3) </a:t>
            </a:r>
            <a:r>
              <a:rPr lang="en-US" b="1" dirty="0">
                <a:sym typeface="Wingdings" pitchFamily="2" charset="2"/>
              </a:rPr>
              <a:t> </a:t>
            </a:r>
            <a:r>
              <a:rPr lang="en-US" b="1" dirty="0" err="1">
                <a:sym typeface="Wingdings" pitchFamily="2" charset="2"/>
              </a:rPr>
              <a:t>atribut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 err="1">
                <a:sym typeface="Wingdings" pitchFamily="2" charset="2"/>
              </a:rPr>
              <a:t>informasi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 err="1">
                <a:sym typeface="Wingdings" pitchFamily="2" charset="2"/>
              </a:rPr>
              <a:t>segi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 err="1">
                <a:sym typeface="Wingdings" pitchFamily="2" charset="2"/>
              </a:rPr>
              <a:t>empat</a:t>
            </a:r>
            <a:endParaRPr lang="en-US" b="1" dirty="0">
              <a:sym typeface="Wingdings" pitchFamily="2" charset="2"/>
            </a:endParaRPr>
          </a:p>
        </p:txBody>
      </p:sp>
      <p:sp>
        <p:nvSpPr>
          <p:cNvPr id="78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9" name="Object 76"/>
          <p:cNvGraphicFramePr>
            <a:graphicFrameLocks noChangeAspect="1"/>
          </p:cNvGraphicFramePr>
          <p:nvPr>
            <p:extLst/>
          </p:nvPr>
        </p:nvGraphicFramePr>
        <p:xfrm>
          <a:off x="1295400" y="5068887"/>
          <a:ext cx="26670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3" imgW="1497950" imgH="444307" progId="Equation.3">
                  <p:embed/>
                </p:oleObj>
              </mc:Choice>
              <mc:Fallback>
                <p:oleObj name="Equation" r:id="rId3" imgW="1497950" imgH="444307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068887"/>
                        <a:ext cx="2667000" cy="798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Rectangle 79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ex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" name="Object 78"/>
          <p:cNvGraphicFramePr>
            <a:graphicFrameLocks noChangeAspect="1"/>
          </p:cNvGraphicFramePr>
          <p:nvPr>
            <p:extLst/>
          </p:nvPr>
        </p:nvGraphicFramePr>
        <p:xfrm>
          <a:off x="4729163" y="5181600"/>
          <a:ext cx="3200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Equation" r:id="rId5" imgW="2120900" imgH="279400" progId="Equation.3">
                  <p:embed/>
                </p:oleObj>
              </mc:Choice>
              <mc:Fallback>
                <p:oleObj name="Equation" r:id="rId5" imgW="2120900" imgH="2794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9163" y="5181600"/>
                        <a:ext cx="3200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Rectangle 80"/>
          <p:cNvSpPr>
            <a:spLocks noChangeArrowheads="1"/>
          </p:cNvSpPr>
          <p:nvPr/>
        </p:nvSpPr>
        <p:spPr bwMode="auto">
          <a:xfrm>
            <a:off x="609600" y="3886200"/>
            <a:ext cx="8077200" cy="26670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Text Box 82"/>
          <p:cNvSpPr txBox="1">
            <a:spLocks noChangeArrowheads="1"/>
          </p:cNvSpPr>
          <p:nvPr/>
        </p:nvSpPr>
        <p:spPr bwMode="auto">
          <a:xfrm>
            <a:off x="1938338" y="3462338"/>
            <a:ext cx="3167062" cy="336550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Computer Graphics</a:t>
            </a:r>
          </a:p>
        </p:txBody>
      </p:sp>
      <p:sp>
        <p:nvSpPr>
          <p:cNvPr id="84" name="Line 83"/>
          <p:cNvSpPr>
            <a:spLocks noChangeShapeType="1"/>
          </p:cNvSpPr>
          <p:nvPr/>
        </p:nvSpPr>
        <p:spPr bwMode="auto">
          <a:xfrm>
            <a:off x="1981200" y="3352800"/>
            <a:ext cx="0" cy="533400"/>
          </a:xfrm>
          <a:prstGeom prst="line">
            <a:avLst/>
          </a:prstGeom>
          <a:ln w="25400">
            <a:solidFill>
              <a:schemeClr val="tx1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85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125113" cy="924475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IMAGE PROCESSING VS COMPUTER GRAPHICS (cont’d)</a:t>
            </a:r>
            <a:endParaRPr lang="en-US" sz="2800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GRAFIKA KOMPUTER</a:t>
            </a:r>
            <a:endParaRPr lang="en-US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2819400" y="2178050"/>
            <a:ext cx="2663825" cy="2089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algn="ctr"/>
            <a:r>
              <a:rPr lang="en-US" sz="2400" dirty="0"/>
              <a:t>Proses </a:t>
            </a:r>
          </a:p>
          <a:p>
            <a:pPr algn="ctr"/>
            <a:r>
              <a:rPr lang="en-US" sz="2400" dirty="0" err="1"/>
              <a:t>grafika</a:t>
            </a:r>
            <a:r>
              <a:rPr lang="en-US" sz="2400" dirty="0"/>
              <a:t> </a:t>
            </a:r>
            <a:r>
              <a:rPr lang="en-US" sz="2400" dirty="0" err="1"/>
              <a:t>komputer</a:t>
            </a:r>
            <a:endParaRPr lang="en-US" sz="2400" dirty="0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946275" y="2970212"/>
            <a:ext cx="720725" cy="576263"/>
          </a:xfrm>
          <a:prstGeom prst="rightArrow">
            <a:avLst>
              <a:gd name="adj1" fmla="val 50000"/>
              <a:gd name="adj2" fmla="val 312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638800" y="2898775"/>
            <a:ext cx="720725" cy="576262"/>
          </a:xfrm>
          <a:prstGeom prst="rightArrow">
            <a:avLst>
              <a:gd name="adj1" fmla="val 50000"/>
              <a:gd name="adj2" fmla="val 312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57200" y="2743200"/>
            <a:ext cx="1439863" cy="822325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r"/>
            <a:r>
              <a:rPr lang="en-US" sz="2400" dirty="0" err="1"/>
              <a:t>Deskripsi</a:t>
            </a:r>
            <a:endParaRPr lang="en-US" sz="2400" dirty="0"/>
          </a:p>
          <a:p>
            <a:pPr algn="r"/>
            <a:r>
              <a:rPr lang="en-US" sz="2400" dirty="0" err="1"/>
              <a:t>objek</a:t>
            </a:r>
            <a:endParaRPr lang="en-US" sz="2400" dirty="0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400800" y="2724150"/>
            <a:ext cx="2133600" cy="822325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r>
              <a:rPr lang="en-US" sz="2400" dirty="0"/>
              <a:t>Citra / </a:t>
            </a:r>
            <a:r>
              <a:rPr lang="en-US" sz="2400" dirty="0" err="1"/>
              <a:t>animasi</a:t>
            </a:r>
            <a:endParaRPr lang="en-US" sz="2400" dirty="0"/>
          </a:p>
          <a:p>
            <a:r>
              <a:rPr lang="en-US" sz="2400" dirty="0"/>
              <a:t>2D / 3D</a:t>
            </a:r>
          </a:p>
        </p:txBody>
      </p:sp>
    </p:spTree>
    <p:extLst>
      <p:ext uri="{BB962C8B-B14F-4D97-AF65-F5344CB8AC3E}">
        <p14:creationId xmlns:p14="http://schemas.microsoft.com/office/powerpoint/2010/main" val="279897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PENGOLAHAN CITRA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895600" y="1557338"/>
            <a:ext cx="2663825" cy="2089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algn="ctr"/>
            <a:r>
              <a:rPr lang="en-US" sz="2400"/>
              <a:t>Pengolahan</a:t>
            </a:r>
          </a:p>
          <a:p>
            <a:pPr algn="ctr"/>
            <a:r>
              <a:rPr lang="en-US" sz="2400"/>
              <a:t>citra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981200" y="2349500"/>
            <a:ext cx="720725" cy="576263"/>
          </a:xfrm>
          <a:prstGeom prst="rightArrow">
            <a:avLst>
              <a:gd name="adj1" fmla="val 50000"/>
              <a:gd name="adj2" fmla="val 312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5711825" y="2278063"/>
            <a:ext cx="720725" cy="576262"/>
          </a:xfrm>
          <a:prstGeom prst="rightArrow">
            <a:avLst>
              <a:gd name="adj1" fmla="val 50000"/>
              <a:gd name="adj2" fmla="val 312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066800" y="2133600"/>
            <a:ext cx="828675" cy="822325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r"/>
            <a:r>
              <a:rPr lang="en-US" sz="2400"/>
              <a:t>Citra</a:t>
            </a:r>
          </a:p>
          <a:p>
            <a:pPr algn="r"/>
            <a:r>
              <a:rPr lang="en-US" sz="2400"/>
              <a:t>awal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645275" y="1954213"/>
            <a:ext cx="1660525" cy="118745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r>
              <a:rPr lang="en-US" sz="2400" dirty="0"/>
              <a:t>Citra yang </a:t>
            </a:r>
          </a:p>
          <a:p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dgn</a:t>
            </a:r>
            <a:endParaRPr lang="en-US" sz="2400" dirty="0"/>
          </a:p>
          <a:p>
            <a:r>
              <a:rPr lang="en-US" sz="2400" dirty="0" err="1"/>
              <a:t>kebutuhan</a:t>
            </a:r>
            <a:endParaRPr lang="en-US" sz="2400" dirty="0"/>
          </a:p>
        </p:txBody>
      </p:sp>
      <p:pic>
        <p:nvPicPr>
          <p:cNvPr id="10" name="Picture 9" descr="wallpaper3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5076825" y="3767138"/>
            <a:ext cx="3778250" cy="2828925"/>
          </a:xfrm>
          <a:prstGeom prst="rect">
            <a:avLst/>
          </a:prstGeom>
          <a:ex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323850" y="3789363"/>
            <a:ext cx="3671888" cy="2754312"/>
          </a:xfrm>
          <a:prstGeom prst="rect">
            <a:avLst/>
          </a:prstGeom>
          <a:extLst/>
        </p:spPr>
      </p:pic>
    </p:spTree>
    <p:extLst>
      <p:ext uri="{BB962C8B-B14F-4D97-AF65-F5344CB8AC3E}">
        <p14:creationId xmlns:p14="http://schemas.microsoft.com/office/powerpoint/2010/main" val="203621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/>
              <a:t>IMAGE PROCESSING VS COMPUTER GRAPHICS</a:t>
            </a:r>
            <a:endParaRPr lang="en-US" sz="2800" dirty="0"/>
          </a:p>
        </p:txBody>
      </p:sp>
      <p:graphicFrame>
        <p:nvGraphicFramePr>
          <p:cNvPr id="5" name="Group 2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981200"/>
          <a:ext cx="8229600" cy="409289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Image Processing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Computer Graphics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Berorientasi pixel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Berorientasi Vektor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Mengolah data citra untuk mendapatkan interpretasi 2D/3D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Menggunakan model 2D/3D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 hasil realistik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Titik berat pada memanipulasi citra sesuai dengan keperluan user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Cenderung mempelajari konsep dan implementasi metode untuk pembangkitan citra/animasi (2D/3D)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Berawal dari citra digital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 deskripsi objek pada citra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Mendeskripsikan objek dengan primitif dasar grafis untuk mem-bentuk citra 2D/3D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4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619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533400" y="1447800"/>
            <a:ext cx="1905000" cy="1905000"/>
            <a:chOff x="2340" y="7920"/>
            <a:chExt cx="1728" cy="1756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2628" y="8236"/>
              <a:ext cx="1440" cy="1440"/>
              <a:chOff x="2628" y="8236"/>
              <a:chExt cx="1440" cy="1440"/>
            </a:xfrm>
          </p:grpSpPr>
          <p:sp>
            <p:nvSpPr>
              <p:cNvPr id="21" name="Text Box 6"/>
              <p:cNvSpPr txBox="1">
                <a:spLocks noChangeArrowheads="1"/>
              </p:cNvSpPr>
              <p:nvPr/>
            </p:nvSpPr>
            <p:spPr bwMode="auto">
              <a:xfrm>
                <a:off x="2628" y="8236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2" name="Text Box 7"/>
              <p:cNvSpPr txBox="1">
                <a:spLocks noChangeArrowheads="1"/>
              </p:cNvSpPr>
              <p:nvPr/>
            </p:nvSpPr>
            <p:spPr bwMode="auto">
              <a:xfrm>
                <a:off x="2916" y="8236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3204" y="8236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4" name="Text Box 9"/>
              <p:cNvSpPr txBox="1">
                <a:spLocks noChangeArrowheads="1"/>
              </p:cNvSpPr>
              <p:nvPr/>
            </p:nvSpPr>
            <p:spPr bwMode="auto">
              <a:xfrm>
                <a:off x="3492" y="8236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5" name="Text Box 10"/>
              <p:cNvSpPr txBox="1">
                <a:spLocks noChangeArrowheads="1"/>
              </p:cNvSpPr>
              <p:nvPr/>
            </p:nvSpPr>
            <p:spPr bwMode="auto">
              <a:xfrm>
                <a:off x="3780" y="8236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6" name="Text Box 11"/>
              <p:cNvSpPr txBox="1">
                <a:spLocks noChangeArrowheads="1"/>
              </p:cNvSpPr>
              <p:nvPr/>
            </p:nvSpPr>
            <p:spPr bwMode="auto">
              <a:xfrm>
                <a:off x="2628" y="8524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7" name="Text Box 12"/>
              <p:cNvSpPr txBox="1">
                <a:spLocks noChangeArrowheads="1"/>
              </p:cNvSpPr>
              <p:nvPr/>
            </p:nvSpPr>
            <p:spPr bwMode="auto">
              <a:xfrm>
                <a:off x="2916" y="8524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8" name="Text Box 13"/>
              <p:cNvSpPr txBox="1">
                <a:spLocks noChangeArrowheads="1"/>
              </p:cNvSpPr>
              <p:nvPr/>
            </p:nvSpPr>
            <p:spPr bwMode="auto">
              <a:xfrm>
                <a:off x="3204" y="8524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29" name="Text Box 14"/>
              <p:cNvSpPr txBox="1">
                <a:spLocks noChangeArrowheads="1"/>
              </p:cNvSpPr>
              <p:nvPr/>
            </p:nvSpPr>
            <p:spPr bwMode="auto">
              <a:xfrm>
                <a:off x="3492" y="8524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0" name="Text Box 15"/>
              <p:cNvSpPr txBox="1">
                <a:spLocks noChangeArrowheads="1"/>
              </p:cNvSpPr>
              <p:nvPr/>
            </p:nvSpPr>
            <p:spPr bwMode="auto">
              <a:xfrm>
                <a:off x="3780" y="8524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1" name="Text Box 16"/>
              <p:cNvSpPr txBox="1">
                <a:spLocks noChangeArrowheads="1"/>
              </p:cNvSpPr>
              <p:nvPr/>
            </p:nvSpPr>
            <p:spPr bwMode="auto">
              <a:xfrm>
                <a:off x="2628" y="8812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2" name="Text Box 17"/>
              <p:cNvSpPr txBox="1">
                <a:spLocks noChangeArrowheads="1"/>
              </p:cNvSpPr>
              <p:nvPr/>
            </p:nvSpPr>
            <p:spPr bwMode="auto">
              <a:xfrm>
                <a:off x="2916" y="8812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3" name="Text Box 18"/>
              <p:cNvSpPr txBox="1">
                <a:spLocks noChangeArrowheads="1"/>
              </p:cNvSpPr>
              <p:nvPr/>
            </p:nvSpPr>
            <p:spPr bwMode="auto">
              <a:xfrm>
                <a:off x="3204" y="8812"/>
                <a:ext cx="288" cy="288"/>
              </a:xfrm>
              <a:prstGeom prst="rect">
                <a:avLst/>
              </a:prstGeom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4" name="Text Box 19"/>
              <p:cNvSpPr txBox="1">
                <a:spLocks noChangeArrowheads="1"/>
              </p:cNvSpPr>
              <p:nvPr/>
            </p:nvSpPr>
            <p:spPr bwMode="auto">
              <a:xfrm>
                <a:off x="3492" y="8812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5" name="Text Box 20"/>
              <p:cNvSpPr txBox="1">
                <a:spLocks noChangeArrowheads="1"/>
              </p:cNvSpPr>
              <p:nvPr/>
            </p:nvSpPr>
            <p:spPr bwMode="auto">
              <a:xfrm>
                <a:off x="3780" y="8812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6" name="Text Box 21"/>
              <p:cNvSpPr txBox="1">
                <a:spLocks noChangeArrowheads="1"/>
              </p:cNvSpPr>
              <p:nvPr/>
            </p:nvSpPr>
            <p:spPr bwMode="auto">
              <a:xfrm>
                <a:off x="2628" y="9100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7" name="Text Box 22"/>
              <p:cNvSpPr txBox="1">
                <a:spLocks noChangeArrowheads="1"/>
              </p:cNvSpPr>
              <p:nvPr/>
            </p:nvSpPr>
            <p:spPr bwMode="auto">
              <a:xfrm>
                <a:off x="2916" y="9100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8" name="Text Box 23"/>
              <p:cNvSpPr txBox="1">
                <a:spLocks noChangeArrowheads="1"/>
              </p:cNvSpPr>
              <p:nvPr/>
            </p:nvSpPr>
            <p:spPr bwMode="auto">
              <a:xfrm>
                <a:off x="3204" y="9100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39" name="Text Box 24"/>
              <p:cNvSpPr txBox="1">
                <a:spLocks noChangeArrowheads="1"/>
              </p:cNvSpPr>
              <p:nvPr/>
            </p:nvSpPr>
            <p:spPr bwMode="auto">
              <a:xfrm>
                <a:off x="3492" y="9100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0" name="Text Box 25"/>
              <p:cNvSpPr txBox="1">
                <a:spLocks noChangeArrowheads="1"/>
              </p:cNvSpPr>
              <p:nvPr/>
            </p:nvSpPr>
            <p:spPr bwMode="auto">
              <a:xfrm>
                <a:off x="3780" y="9100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1" name="Text Box 26"/>
              <p:cNvSpPr txBox="1">
                <a:spLocks noChangeArrowheads="1"/>
              </p:cNvSpPr>
              <p:nvPr/>
            </p:nvSpPr>
            <p:spPr bwMode="auto">
              <a:xfrm>
                <a:off x="2628" y="9388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2" name="Text Box 27"/>
              <p:cNvSpPr txBox="1">
                <a:spLocks noChangeArrowheads="1"/>
              </p:cNvSpPr>
              <p:nvPr/>
            </p:nvSpPr>
            <p:spPr bwMode="auto">
              <a:xfrm>
                <a:off x="2916" y="9388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3" name="Text Box 28"/>
              <p:cNvSpPr txBox="1">
                <a:spLocks noChangeArrowheads="1"/>
              </p:cNvSpPr>
              <p:nvPr/>
            </p:nvSpPr>
            <p:spPr bwMode="auto">
              <a:xfrm>
                <a:off x="3204" y="9388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4" name="Text Box 29"/>
              <p:cNvSpPr txBox="1">
                <a:spLocks noChangeArrowheads="1"/>
              </p:cNvSpPr>
              <p:nvPr/>
            </p:nvSpPr>
            <p:spPr bwMode="auto">
              <a:xfrm>
                <a:off x="3492" y="9388"/>
                <a:ext cx="288" cy="28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  <p:sp>
            <p:nvSpPr>
              <p:cNvPr id="45" name="Text Box 30"/>
              <p:cNvSpPr txBox="1">
                <a:spLocks noChangeArrowheads="1"/>
              </p:cNvSpPr>
              <p:nvPr/>
            </p:nvSpPr>
            <p:spPr bwMode="auto">
              <a:xfrm>
                <a:off x="3780" y="9388"/>
                <a:ext cx="288" cy="2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lIns="0" tIns="0" rIns="0" bIns="0"/>
              <a:lstStyle/>
              <a:p>
                <a:r>
                  <a:rPr lang="en-US" sz="1200"/>
                  <a:t> </a:t>
                </a:r>
                <a:endParaRPr lang="en-US"/>
              </a:p>
            </p:txBody>
          </p:sp>
        </p:grpSp>
        <p:grpSp>
          <p:nvGrpSpPr>
            <p:cNvPr id="9" name="Group 31"/>
            <p:cNvGrpSpPr>
              <a:grpSpLocks/>
            </p:cNvGrpSpPr>
            <p:nvPr/>
          </p:nvGrpSpPr>
          <p:grpSpPr bwMode="auto">
            <a:xfrm>
              <a:off x="2628" y="7920"/>
              <a:ext cx="1440" cy="288"/>
              <a:chOff x="2160" y="2160"/>
              <a:chExt cx="1440" cy="288"/>
            </a:xfrm>
          </p:grpSpPr>
          <p:sp>
            <p:nvSpPr>
              <p:cNvPr id="16" name="Text Box 32"/>
              <p:cNvSpPr txBox="1">
                <a:spLocks noChangeArrowheads="1"/>
              </p:cNvSpPr>
              <p:nvPr/>
            </p:nvSpPr>
            <p:spPr bwMode="auto">
              <a:xfrm>
                <a:off x="2160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0</a:t>
                </a:r>
                <a:endParaRPr lang="en-US"/>
              </a:p>
            </p:txBody>
          </p:sp>
          <p:sp>
            <p:nvSpPr>
              <p:cNvPr id="17" name="Text Box 33"/>
              <p:cNvSpPr txBox="1">
                <a:spLocks noChangeArrowheads="1"/>
              </p:cNvSpPr>
              <p:nvPr/>
            </p:nvSpPr>
            <p:spPr bwMode="auto">
              <a:xfrm>
                <a:off x="2448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1</a:t>
                </a:r>
                <a:endParaRPr lang="en-US"/>
              </a:p>
            </p:txBody>
          </p:sp>
          <p:sp>
            <p:nvSpPr>
              <p:cNvPr id="18" name="Text Box 34"/>
              <p:cNvSpPr txBox="1">
                <a:spLocks noChangeArrowheads="1"/>
              </p:cNvSpPr>
              <p:nvPr/>
            </p:nvSpPr>
            <p:spPr bwMode="auto">
              <a:xfrm>
                <a:off x="2736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2</a:t>
                </a:r>
                <a:endParaRPr lang="en-US"/>
              </a:p>
            </p:txBody>
          </p:sp>
          <p:sp>
            <p:nvSpPr>
              <p:cNvPr id="19" name="Text Box 35"/>
              <p:cNvSpPr txBox="1">
                <a:spLocks noChangeArrowheads="1"/>
              </p:cNvSpPr>
              <p:nvPr/>
            </p:nvSpPr>
            <p:spPr bwMode="auto">
              <a:xfrm>
                <a:off x="3024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3</a:t>
                </a:r>
                <a:endParaRPr lang="en-US"/>
              </a:p>
            </p:txBody>
          </p:sp>
          <p:sp>
            <p:nvSpPr>
              <p:cNvPr id="20" name="Text Box 36"/>
              <p:cNvSpPr txBox="1">
                <a:spLocks noChangeArrowheads="1"/>
              </p:cNvSpPr>
              <p:nvPr/>
            </p:nvSpPr>
            <p:spPr bwMode="auto">
              <a:xfrm>
                <a:off x="3312" y="216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4</a:t>
                </a:r>
                <a:endParaRPr lang="en-US"/>
              </a:p>
            </p:txBody>
          </p:sp>
        </p:grp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>
              <a:off x="2340" y="8208"/>
              <a:ext cx="288" cy="1440"/>
              <a:chOff x="1872" y="2448"/>
              <a:chExt cx="288" cy="1440"/>
            </a:xfrm>
          </p:grpSpPr>
          <p:sp>
            <p:nvSpPr>
              <p:cNvPr id="11" name="Text Box 38"/>
              <p:cNvSpPr txBox="1">
                <a:spLocks noChangeArrowheads="1"/>
              </p:cNvSpPr>
              <p:nvPr/>
            </p:nvSpPr>
            <p:spPr bwMode="auto">
              <a:xfrm>
                <a:off x="1872" y="27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1</a:t>
                </a:r>
                <a:endParaRPr lang="en-US"/>
              </a:p>
            </p:txBody>
          </p:sp>
          <p:sp>
            <p:nvSpPr>
              <p:cNvPr id="12" name="Text Box 39"/>
              <p:cNvSpPr txBox="1">
                <a:spLocks noChangeArrowheads="1"/>
              </p:cNvSpPr>
              <p:nvPr/>
            </p:nvSpPr>
            <p:spPr bwMode="auto">
              <a:xfrm>
                <a:off x="1872" y="30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2</a:t>
                </a:r>
                <a:endParaRPr lang="en-US"/>
              </a:p>
            </p:txBody>
          </p:sp>
          <p:sp>
            <p:nvSpPr>
              <p:cNvPr id="13" name="Text Box 40"/>
              <p:cNvSpPr txBox="1">
                <a:spLocks noChangeArrowheads="1"/>
              </p:cNvSpPr>
              <p:nvPr/>
            </p:nvSpPr>
            <p:spPr bwMode="auto">
              <a:xfrm>
                <a:off x="1872" y="33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3</a:t>
                </a:r>
                <a:endParaRPr lang="en-US"/>
              </a:p>
            </p:txBody>
          </p:sp>
          <p:sp>
            <p:nvSpPr>
              <p:cNvPr id="14" name="Text Box 41"/>
              <p:cNvSpPr txBox="1">
                <a:spLocks noChangeArrowheads="1"/>
              </p:cNvSpPr>
              <p:nvPr/>
            </p:nvSpPr>
            <p:spPr bwMode="auto">
              <a:xfrm>
                <a:off x="1872" y="36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4</a:t>
                </a:r>
                <a:endParaRPr lang="en-US"/>
              </a:p>
            </p:txBody>
          </p:sp>
          <p:sp>
            <p:nvSpPr>
              <p:cNvPr id="15" name="Text Box 42"/>
              <p:cNvSpPr txBox="1">
                <a:spLocks noChangeArrowheads="1"/>
              </p:cNvSpPr>
              <p:nvPr/>
            </p:nvSpPr>
            <p:spPr bwMode="auto">
              <a:xfrm>
                <a:off x="1872" y="244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pPr algn="ctr"/>
                <a:r>
                  <a:rPr lang="en-US" sz="1200"/>
                  <a:t>0</a:t>
                </a:r>
                <a:endParaRPr lang="en-US"/>
              </a:p>
            </p:txBody>
          </p:sp>
        </p:grpSp>
      </p:grpSp>
      <p:grpSp>
        <p:nvGrpSpPr>
          <p:cNvPr id="46" name="Group 43"/>
          <p:cNvGrpSpPr>
            <a:grpSpLocks/>
          </p:cNvGrpSpPr>
          <p:nvPr/>
        </p:nvGrpSpPr>
        <p:grpSpPr bwMode="auto">
          <a:xfrm>
            <a:off x="6248400" y="1752600"/>
            <a:ext cx="1752600" cy="1752600"/>
            <a:chOff x="6660" y="8640"/>
            <a:chExt cx="1740" cy="1440"/>
          </a:xfrm>
        </p:grpSpPr>
        <p:grpSp>
          <p:nvGrpSpPr>
            <p:cNvPr id="47" name="Group 44"/>
            <p:cNvGrpSpPr>
              <a:grpSpLocks/>
            </p:cNvGrpSpPr>
            <p:nvPr/>
          </p:nvGrpSpPr>
          <p:grpSpPr bwMode="auto">
            <a:xfrm>
              <a:off x="6840" y="8640"/>
              <a:ext cx="1440" cy="1440"/>
              <a:chOff x="2628" y="8236"/>
              <a:chExt cx="1440" cy="1440"/>
            </a:xfrm>
          </p:grpSpPr>
          <p:sp>
            <p:nvSpPr>
              <p:cNvPr id="50" name="Text Box 45"/>
              <p:cNvSpPr txBox="1">
                <a:spLocks noChangeArrowheads="1"/>
              </p:cNvSpPr>
              <p:nvPr/>
            </p:nvSpPr>
            <p:spPr bwMode="auto">
              <a:xfrm>
                <a:off x="2628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1" name="Text Box 46"/>
              <p:cNvSpPr txBox="1">
                <a:spLocks noChangeArrowheads="1"/>
              </p:cNvSpPr>
              <p:nvPr/>
            </p:nvSpPr>
            <p:spPr bwMode="auto">
              <a:xfrm>
                <a:off x="2916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2" name="Text Box 47"/>
              <p:cNvSpPr txBox="1">
                <a:spLocks noChangeArrowheads="1"/>
              </p:cNvSpPr>
              <p:nvPr/>
            </p:nvSpPr>
            <p:spPr bwMode="auto">
              <a:xfrm>
                <a:off x="3204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3" name="Text Box 48"/>
              <p:cNvSpPr txBox="1">
                <a:spLocks noChangeArrowheads="1"/>
              </p:cNvSpPr>
              <p:nvPr/>
            </p:nvSpPr>
            <p:spPr bwMode="auto">
              <a:xfrm>
                <a:off x="3492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4" name="Text Box 49"/>
              <p:cNvSpPr txBox="1">
                <a:spLocks noChangeArrowheads="1"/>
              </p:cNvSpPr>
              <p:nvPr/>
            </p:nvSpPr>
            <p:spPr bwMode="auto">
              <a:xfrm>
                <a:off x="3780" y="8236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5" name="Text Box 50"/>
              <p:cNvSpPr txBox="1">
                <a:spLocks noChangeArrowheads="1"/>
              </p:cNvSpPr>
              <p:nvPr/>
            </p:nvSpPr>
            <p:spPr bwMode="auto">
              <a:xfrm>
                <a:off x="2628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6" name="Text Box 51"/>
              <p:cNvSpPr txBox="1">
                <a:spLocks noChangeArrowheads="1"/>
              </p:cNvSpPr>
              <p:nvPr/>
            </p:nvSpPr>
            <p:spPr bwMode="auto">
              <a:xfrm>
                <a:off x="2916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7" name="Text Box 52"/>
              <p:cNvSpPr txBox="1">
                <a:spLocks noChangeArrowheads="1"/>
              </p:cNvSpPr>
              <p:nvPr/>
            </p:nvSpPr>
            <p:spPr bwMode="auto">
              <a:xfrm>
                <a:off x="3204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58" name="Text Box 53"/>
              <p:cNvSpPr txBox="1">
                <a:spLocks noChangeArrowheads="1"/>
              </p:cNvSpPr>
              <p:nvPr/>
            </p:nvSpPr>
            <p:spPr bwMode="auto">
              <a:xfrm>
                <a:off x="3492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59" name="Text Box 54"/>
              <p:cNvSpPr txBox="1">
                <a:spLocks noChangeArrowheads="1"/>
              </p:cNvSpPr>
              <p:nvPr/>
            </p:nvSpPr>
            <p:spPr bwMode="auto">
              <a:xfrm>
                <a:off x="3780" y="8524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0" name="Text Box 55"/>
              <p:cNvSpPr txBox="1">
                <a:spLocks noChangeArrowheads="1"/>
              </p:cNvSpPr>
              <p:nvPr/>
            </p:nvSpPr>
            <p:spPr bwMode="auto">
              <a:xfrm>
                <a:off x="2628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1" name="Text Box 56"/>
              <p:cNvSpPr txBox="1">
                <a:spLocks noChangeArrowheads="1"/>
              </p:cNvSpPr>
              <p:nvPr/>
            </p:nvSpPr>
            <p:spPr bwMode="auto">
              <a:xfrm>
                <a:off x="2916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2" name="Text Box 57"/>
              <p:cNvSpPr txBox="1">
                <a:spLocks noChangeArrowheads="1"/>
              </p:cNvSpPr>
              <p:nvPr/>
            </p:nvSpPr>
            <p:spPr bwMode="auto">
              <a:xfrm>
                <a:off x="3204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3" name="Text Box 58"/>
              <p:cNvSpPr txBox="1">
                <a:spLocks noChangeArrowheads="1"/>
              </p:cNvSpPr>
              <p:nvPr/>
            </p:nvSpPr>
            <p:spPr bwMode="auto">
              <a:xfrm>
                <a:off x="3492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4" name="Text Box 59"/>
              <p:cNvSpPr txBox="1">
                <a:spLocks noChangeArrowheads="1"/>
              </p:cNvSpPr>
              <p:nvPr/>
            </p:nvSpPr>
            <p:spPr bwMode="auto">
              <a:xfrm>
                <a:off x="3780" y="8812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5" name="Text Box 60"/>
              <p:cNvSpPr txBox="1">
                <a:spLocks noChangeArrowheads="1"/>
              </p:cNvSpPr>
              <p:nvPr/>
            </p:nvSpPr>
            <p:spPr bwMode="auto">
              <a:xfrm>
                <a:off x="2628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6" name="Text Box 61"/>
              <p:cNvSpPr txBox="1">
                <a:spLocks noChangeArrowheads="1"/>
              </p:cNvSpPr>
              <p:nvPr/>
            </p:nvSpPr>
            <p:spPr bwMode="auto">
              <a:xfrm>
                <a:off x="2916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7" name="Text Box 62"/>
              <p:cNvSpPr txBox="1">
                <a:spLocks noChangeArrowheads="1"/>
              </p:cNvSpPr>
              <p:nvPr/>
            </p:nvSpPr>
            <p:spPr bwMode="auto">
              <a:xfrm>
                <a:off x="3204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68" name="Text Box 63"/>
              <p:cNvSpPr txBox="1">
                <a:spLocks noChangeArrowheads="1"/>
              </p:cNvSpPr>
              <p:nvPr/>
            </p:nvSpPr>
            <p:spPr bwMode="auto">
              <a:xfrm>
                <a:off x="3492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69" name="Text Box 64"/>
              <p:cNvSpPr txBox="1">
                <a:spLocks noChangeArrowheads="1"/>
              </p:cNvSpPr>
              <p:nvPr/>
            </p:nvSpPr>
            <p:spPr bwMode="auto">
              <a:xfrm>
                <a:off x="3780" y="9100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70" name="Text Box 65"/>
              <p:cNvSpPr txBox="1">
                <a:spLocks noChangeArrowheads="1"/>
              </p:cNvSpPr>
              <p:nvPr/>
            </p:nvSpPr>
            <p:spPr bwMode="auto">
              <a:xfrm>
                <a:off x="2628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  <p:sp>
            <p:nvSpPr>
              <p:cNvPr id="71" name="Text Box 66"/>
              <p:cNvSpPr txBox="1">
                <a:spLocks noChangeArrowheads="1"/>
              </p:cNvSpPr>
              <p:nvPr/>
            </p:nvSpPr>
            <p:spPr bwMode="auto">
              <a:xfrm>
                <a:off x="2916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72" name="Text Box 67"/>
              <p:cNvSpPr txBox="1">
                <a:spLocks noChangeArrowheads="1"/>
              </p:cNvSpPr>
              <p:nvPr/>
            </p:nvSpPr>
            <p:spPr bwMode="auto">
              <a:xfrm>
                <a:off x="3204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73" name="Text Box 68"/>
              <p:cNvSpPr txBox="1">
                <a:spLocks noChangeArrowheads="1"/>
              </p:cNvSpPr>
              <p:nvPr/>
            </p:nvSpPr>
            <p:spPr bwMode="auto">
              <a:xfrm>
                <a:off x="3492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1</a:t>
                </a:r>
                <a:endParaRPr lang="en-US"/>
              </a:p>
            </p:txBody>
          </p:sp>
          <p:sp>
            <p:nvSpPr>
              <p:cNvPr id="74" name="Text Box 69"/>
              <p:cNvSpPr txBox="1">
                <a:spLocks noChangeArrowheads="1"/>
              </p:cNvSpPr>
              <p:nvPr/>
            </p:nvSpPr>
            <p:spPr bwMode="auto">
              <a:xfrm>
                <a:off x="3780" y="9388"/>
                <a:ext cx="288" cy="288"/>
              </a:xfrm>
              <a:prstGeom prst="rect">
                <a:avLst/>
              </a:prstGeom>
              <a:extLst/>
            </p:spPr>
            <p:txBody>
              <a:bodyPr lIns="0" tIns="0" rIns="0" bIns="0"/>
              <a:lstStyle/>
              <a:p>
                <a:r>
                  <a:rPr lang="en-US" sz="1200"/>
                  <a:t> 0</a:t>
                </a:r>
                <a:endParaRPr lang="en-US"/>
              </a:p>
            </p:txBody>
          </p:sp>
        </p:grpSp>
        <p:sp>
          <p:nvSpPr>
            <p:cNvPr id="48" name="AutoShape 70"/>
            <p:cNvSpPr>
              <a:spLocks/>
            </p:cNvSpPr>
            <p:nvPr/>
          </p:nvSpPr>
          <p:spPr bwMode="auto">
            <a:xfrm>
              <a:off x="6660" y="8640"/>
              <a:ext cx="120" cy="1440"/>
            </a:xfrm>
            <a:prstGeom prst="leftBracket">
              <a:avLst>
                <a:gd name="adj" fmla="val 100000"/>
              </a:avLst>
            </a:prstGeom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AutoShape 71"/>
            <p:cNvSpPr>
              <a:spLocks/>
            </p:cNvSpPr>
            <p:nvPr/>
          </p:nvSpPr>
          <p:spPr bwMode="auto">
            <a:xfrm rot="10800000">
              <a:off x="8280" y="8640"/>
              <a:ext cx="120" cy="1440"/>
            </a:xfrm>
            <a:prstGeom prst="leftBracket">
              <a:avLst>
                <a:gd name="adj" fmla="val 100000"/>
              </a:avLst>
            </a:prstGeom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" name="Text Box 72"/>
          <p:cNvSpPr txBox="1">
            <a:spLocks noChangeArrowheads="1"/>
          </p:cNvSpPr>
          <p:nvPr/>
        </p:nvSpPr>
        <p:spPr bwMode="auto">
          <a:xfrm>
            <a:off x="2743200" y="2133600"/>
            <a:ext cx="2667000" cy="336550"/>
          </a:xfrm>
          <a:prstGeom prst="rect">
            <a:avLst/>
          </a:prstGeom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Image Processing</a:t>
            </a:r>
          </a:p>
        </p:txBody>
      </p:sp>
      <p:sp>
        <p:nvSpPr>
          <p:cNvPr id="76" name="Line 73"/>
          <p:cNvSpPr>
            <a:spLocks noChangeShapeType="1"/>
          </p:cNvSpPr>
          <p:nvPr/>
        </p:nvSpPr>
        <p:spPr bwMode="auto">
          <a:xfrm>
            <a:off x="2590800" y="2514600"/>
            <a:ext cx="3505200" cy="0"/>
          </a:xfrm>
          <a:prstGeom prst="line">
            <a:avLst/>
          </a:prstGeom>
          <a:ln w="25400">
            <a:solidFill>
              <a:schemeClr val="tx1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77" name="Text Box 75"/>
          <p:cNvSpPr txBox="1">
            <a:spLocks noChangeArrowheads="1"/>
          </p:cNvSpPr>
          <p:nvPr/>
        </p:nvSpPr>
        <p:spPr bwMode="auto">
          <a:xfrm>
            <a:off x="609600" y="3886200"/>
            <a:ext cx="8153400" cy="2446824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b="1" dirty="0" smtClean="0"/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 smtClean="0"/>
              <a:t> </a:t>
            </a:r>
            <a:r>
              <a:rPr lang="en-US" b="1" dirty="0"/>
              <a:t>(3,Timur),(4,Selatan),(3,Barat),(4,Utara) </a:t>
            </a:r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/>
              <a:t> [(0,1),(0,3)], [(0,3),(4,3)], [(4,3),(4,1</a:t>
            </a:r>
            <a:r>
              <a:rPr lang="en-US" b="1" dirty="0" smtClean="0"/>
              <a:t>)], (</a:t>
            </a:r>
            <a:r>
              <a:rPr lang="en-US" b="1" dirty="0"/>
              <a:t>4,1),(0,1)] </a:t>
            </a:r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b="1" dirty="0"/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endParaRPr lang="en-US" b="1" dirty="0"/>
          </a:p>
          <a:p>
            <a:pPr>
              <a:spcBef>
                <a:spcPct val="50000"/>
              </a:spcBef>
              <a:buFont typeface="Wingdings" pitchFamily="2" charset="2"/>
              <a:buChar char="q"/>
            </a:pPr>
            <a:r>
              <a:rPr lang="en-US" b="1" dirty="0"/>
              <a:t> [(0,1),(4,3)] </a:t>
            </a:r>
            <a:r>
              <a:rPr lang="en-US" b="1" dirty="0" err="1"/>
              <a:t>atau</a:t>
            </a:r>
            <a:r>
              <a:rPr lang="en-US" b="1" dirty="0"/>
              <a:t> (0,1,4,3) </a:t>
            </a:r>
            <a:r>
              <a:rPr lang="en-US" b="1" dirty="0">
                <a:sym typeface="Wingdings" pitchFamily="2" charset="2"/>
              </a:rPr>
              <a:t> </a:t>
            </a:r>
            <a:r>
              <a:rPr lang="en-US" b="1" dirty="0" err="1">
                <a:sym typeface="Wingdings" pitchFamily="2" charset="2"/>
              </a:rPr>
              <a:t>atribut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 err="1">
                <a:sym typeface="Wingdings" pitchFamily="2" charset="2"/>
              </a:rPr>
              <a:t>informasi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 err="1">
                <a:sym typeface="Wingdings" pitchFamily="2" charset="2"/>
              </a:rPr>
              <a:t>segi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 err="1">
                <a:sym typeface="Wingdings" pitchFamily="2" charset="2"/>
              </a:rPr>
              <a:t>empat</a:t>
            </a:r>
            <a:endParaRPr lang="en-US" b="1" dirty="0">
              <a:sym typeface="Wingdings" pitchFamily="2" charset="2"/>
            </a:endParaRPr>
          </a:p>
        </p:txBody>
      </p:sp>
      <p:sp>
        <p:nvSpPr>
          <p:cNvPr id="78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9" name="Object 76"/>
          <p:cNvGraphicFramePr>
            <a:graphicFrameLocks noChangeAspect="1"/>
          </p:cNvGraphicFramePr>
          <p:nvPr>
            <p:extLst/>
          </p:nvPr>
        </p:nvGraphicFramePr>
        <p:xfrm>
          <a:off x="1295400" y="5068887"/>
          <a:ext cx="26670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Equation" r:id="rId3" imgW="1497950" imgH="444307" progId="Equation.3">
                  <p:embed/>
                </p:oleObj>
              </mc:Choice>
              <mc:Fallback>
                <p:oleObj name="Equation" r:id="rId3" imgW="1497950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068887"/>
                        <a:ext cx="2667000" cy="798513"/>
                      </a:xfrm>
                      <a:prstGeom prst="rect">
                        <a:avLst/>
                      </a:prstGeom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Rectangle 79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ex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" name="Object 78"/>
          <p:cNvGraphicFramePr>
            <a:graphicFrameLocks noChangeAspect="1"/>
          </p:cNvGraphicFramePr>
          <p:nvPr>
            <p:extLst/>
          </p:nvPr>
        </p:nvGraphicFramePr>
        <p:xfrm>
          <a:off x="4729163" y="5181600"/>
          <a:ext cx="3200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Equation" r:id="rId5" imgW="2120900" imgH="279400" progId="Equation.3">
                  <p:embed/>
                </p:oleObj>
              </mc:Choice>
              <mc:Fallback>
                <p:oleObj name="Equation" r:id="rId5" imgW="21209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9163" y="5181600"/>
                        <a:ext cx="3200400" cy="457200"/>
                      </a:xfrm>
                      <a:prstGeom prst="rect">
                        <a:avLst/>
                      </a:prstGeom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Rectangle 80"/>
          <p:cNvSpPr>
            <a:spLocks noChangeArrowheads="1"/>
          </p:cNvSpPr>
          <p:nvPr/>
        </p:nvSpPr>
        <p:spPr bwMode="auto">
          <a:xfrm>
            <a:off x="609600" y="3886200"/>
            <a:ext cx="8077200" cy="26670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Text Box 82"/>
          <p:cNvSpPr txBox="1">
            <a:spLocks noChangeArrowheads="1"/>
          </p:cNvSpPr>
          <p:nvPr/>
        </p:nvSpPr>
        <p:spPr bwMode="auto">
          <a:xfrm>
            <a:off x="1938338" y="3462338"/>
            <a:ext cx="3167062" cy="336550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Computer Graphics</a:t>
            </a:r>
          </a:p>
        </p:txBody>
      </p:sp>
      <p:sp>
        <p:nvSpPr>
          <p:cNvPr id="84" name="Line 83"/>
          <p:cNvSpPr>
            <a:spLocks noChangeShapeType="1"/>
          </p:cNvSpPr>
          <p:nvPr/>
        </p:nvSpPr>
        <p:spPr bwMode="auto">
          <a:xfrm>
            <a:off x="1981200" y="3352800"/>
            <a:ext cx="0" cy="533400"/>
          </a:xfrm>
          <a:prstGeom prst="line">
            <a:avLst/>
          </a:prstGeom>
          <a:ln w="25400">
            <a:solidFill>
              <a:schemeClr val="tx1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85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125113" cy="924475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IMAGE PROCESSING VS COMPUTER GRAPHICS (cont’d)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72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2010-10-07T07:51:30Z</outs:dateTime>
      <outs:isPinned>true</outs:isPinned>
    </outs:relatedDate>
    <outs:relatedDate>
      <outs:type>2</outs:type>
      <outs:displayName>Created</outs:displayName>
      <outs:dateTime>2010-10-07T07:42:04Z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Admin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Admin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EA994C71-3F60-47DD-AF75-870E1CB9BF53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152</TotalTime>
  <Words>807</Words>
  <Application>Microsoft Office PowerPoint</Application>
  <PresentationFormat>On-screen Show (4:3)</PresentationFormat>
  <Paragraphs>249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Summer</vt:lpstr>
      <vt:lpstr>Equation</vt:lpstr>
      <vt:lpstr>Visio</vt:lpstr>
      <vt:lpstr>GRAFIKA KOMPUTER (TIN 3221)</vt:lpstr>
      <vt:lpstr>SILABUS</vt:lpstr>
      <vt:lpstr>ATURAN NILAI</vt:lpstr>
      <vt:lpstr>IMAGE PROCESSING VS COMPUTER GRAPHICS</vt:lpstr>
      <vt:lpstr>IMAGE PROCESSING VS COMPUTER GRAPHICS (cont’d)</vt:lpstr>
      <vt:lpstr>GRAFIKA KOMPUTER</vt:lpstr>
      <vt:lpstr>PENGOLAHAN CITRA</vt:lpstr>
      <vt:lpstr>IMAGE PROCESSING VS COMPUTER GRAPHICS</vt:lpstr>
      <vt:lpstr>IMAGE PROCESSING VS COMPUTER GRAPHICS (cont’d)</vt:lpstr>
      <vt:lpstr>PENERAPAN GRAFIKA KOMPUTER</vt:lpstr>
      <vt:lpstr>PERANGKAT LUNAK GRAFIS</vt:lpstr>
      <vt:lpstr>GRAFIKA KOMPUTER</vt:lpstr>
      <vt:lpstr>SISTEM GRAFIKA KOMPUTER</vt:lpstr>
      <vt:lpstr>SISTEM GRAFIKA KOMPUTER</vt:lpstr>
      <vt:lpstr>KLASIFIKASI PENERAPAN GRAFIKA KOMPUTER</vt:lpstr>
      <vt:lpstr>MONITOR</vt:lpstr>
      <vt:lpstr>MONITOR (cont.)</vt:lpstr>
      <vt:lpstr>VEKTOR DISPLAY</vt:lpstr>
      <vt:lpstr>RASTER DISPLAY</vt:lpstr>
      <vt:lpstr>MONITOR (cont.)</vt:lpstr>
      <vt:lpstr>REFERENSI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GRAFIKA KOMPUTER</dc:title>
  <dc:creator>Admin</dc:creator>
  <cp:lastModifiedBy>akh</cp:lastModifiedBy>
  <cp:revision>17</cp:revision>
  <dcterms:created xsi:type="dcterms:W3CDTF">2010-10-07T07:42:04Z</dcterms:created>
  <dcterms:modified xsi:type="dcterms:W3CDTF">2012-04-04T03:51:02Z</dcterms:modified>
</cp:coreProperties>
</file>