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88BFE-7156-45BC-AD5C-5869C8EC7803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66D61-FB45-469F-B27C-F93FD05DE7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B2B65-8327-4870-9E0C-5A764DB1B86D}" type="slidenum">
              <a:rPr lang="en-US"/>
              <a:pPr/>
              <a:t>11</a:t>
            </a:fld>
            <a:endParaRPr lang="en-US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142D44-608C-450F-8C38-3C5763719FB1}" type="slidenum">
              <a:rPr lang="en-US"/>
              <a:pPr/>
              <a:t>20</a:t>
            </a:fld>
            <a:endParaRPr lang="en-U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96AC0F-C881-45A7-9710-5B196D534455}" type="slidenum">
              <a:rPr lang="en-US"/>
              <a:pPr/>
              <a:t>12</a:t>
            </a:fld>
            <a:endParaRPr 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76A30-2BEE-4FA6-9E04-C071BF6834CD}" type="slidenum">
              <a:rPr lang="en-US"/>
              <a:pPr/>
              <a:t>13</a:t>
            </a:fld>
            <a:endParaRPr 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E7E16-D4E0-432E-A5A2-D29BD479545F}" type="slidenum">
              <a:rPr lang="en-US"/>
              <a:pPr/>
              <a:t>14</a:t>
            </a:fld>
            <a:endParaRPr lang="en-US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53CA0F-96BC-4469-B02B-C5E95CB64AB1}" type="slidenum">
              <a:rPr lang="en-US"/>
              <a:pPr/>
              <a:t>15</a:t>
            </a:fld>
            <a:endParaRPr lang="en-US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B41FD0-DD06-4787-B216-FCB080A60DB7}" type="slidenum">
              <a:rPr lang="en-US"/>
              <a:pPr/>
              <a:t>16</a:t>
            </a:fld>
            <a:endParaRPr 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411BF-96DC-41D1-8303-2A869C57D8C3}" type="slidenum">
              <a:rPr lang="en-US"/>
              <a:pPr/>
              <a:t>17</a:t>
            </a:fld>
            <a:endParaRPr lang="en-US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2F36F-A7E8-4CF4-90CC-9DC12D79555C}" type="slidenum">
              <a:rPr lang="en-US"/>
              <a:pPr/>
              <a:t>18</a:t>
            </a:fld>
            <a:endParaRPr lang="en-U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F26310-78BD-433D-B11E-A4EC216D6D1A}" type="slidenum">
              <a:rPr lang="en-US"/>
              <a:pPr/>
              <a:t>19</a:t>
            </a:fld>
            <a:endParaRPr lang="en-US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Eddy Muntina Dharma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Jurusan Teknik Informatika STT Telkom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BA87D16-E23B-4F0F-94A5-B2509A7E5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862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38862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Eddy Muntina Dharma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Jurusan Teknik Informatika STT Telkom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FEB4DF0-6FC8-453F-B617-BCFF60795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Eddy Muntina Dharma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Jurusan Teknik Informatika STT Telkom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47617B2-F6F8-45E2-BB53-10FD3AFA2F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8F4EE3-462D-41A5-ADD3-2B23BE31B9A2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4D0424-FE94-4A20-9882-ED55FA51635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PRIMITIVE OUTPUT</a:t>
            </a:r>
            <a:br>
              <a:rPr lang="en-US" dirty="0" smtClean="0"/>
            </a:br>
            <a:r>
              <a:rPr lang="en-US" sz="1600" cap="none" dirty="0" err="1" smtClean="0">
                <a:latin typeface="+mn-lt"/>
              </a:rPr>
              <a:t>Hilman</a:t>
            </a:r>
            <a:r>
              <a:rPr lang="en-US" sz="1600" cap="none" dirty="0" smtClean="0">
                <a:latin typeface="+mn-lt"/>
              </a:rPr>
              <a:t> </a:t>
            </a:r>
            <a:r>
              <a:rPr lang="en-US" sz="1600" cap="none" dirty="0" err="1" smtClean="0">
                <a:latin typeface="+mn-lt"/>
              </a:rPr>
              <a:t>Fauzi</a:t>
            </a:r>
            <a:r>
              <a:rPr lang="en-US" sz="1600" cap="none" dirty="0" smtClean="0">
                <a:latin typeface="+mn-lt"/>
              </a:rPr>
              <a:t> TSP, ST</a:t>
            </a:r>
            <a:endParaRPr lang="en-US" sz="16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GRAFIKA KOMPUTER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692F-89EF-4218-A852-321716E0E1E1}" type="slidenum">
              <a:rPr lang="en-US"/>
              <a:pPr/>
              <a:t>10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Bresenham’s Algorithm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/>
              <a:t>Contoh : Line (20,10,30,18)</a:t>
            </a:r>
          </a:p>
          <a:p>
            <a:pPr>
              <a:buFont typeface="Wingdings" pitchFamily="2" charset="2"/>
              <a:buNone/>
            </a:pPr>
            <a:r>
              <a:rPr lang="en-US" sz="2000"/>
              <a:t>	</a:t>
            </a:r>
            <a:r>
              <a:rPr lang="en-US" sz="2000">
                <a:sym typeface="Symbol" pitchFamily="18" charset="2"/>
              </a:rPr>
              <a:t>X = 10, Y = 8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Symbol" pitchFamily="18" charset="2"/>
              </a:rPr>
              <a:t>	Po = 2Y - X = 6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Symbol" pitchFamily="18" charset="2"/>
              </a:rPr>
              <a:t>	2.Y = 16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ym typeface="Symbol" pitchFamily="18" charset="2"/>
              </a:rPr>
              <a:t>	2Y - 2X = -4</a:t>
            </a:r>
          </a:p>
        </p:txBody>
      </p:sp>
      <p:graphicFrame>
        <p:nvGraphicFramePr>
          <p:cNvPr id="61687" name="Group 247"/>
          <p:cNvGraphicFramePr>
            <a:graphicFrameLocks noGrp="1"/>
          </p:cNvGraphicFramePr>
          <p:nvPr>
            <p:ph sz="half" idx="2"/>
          </p:nvPr>
        </p:nvGraphicFramePr>
        <p:xfrm>
          <a:off x="1600200" y="3581400"/>
          <a:ext cx="5867400" cy="2377440"/>
        </p:xfrm>
        <a:graphic>
          <a:graphicData uri="http://schemas.openxmlformats.org/drawingml/2006/table">
            <a:tbl>
              <a:tblPr/>
              <a:tblGrid>
                <a:gridCol w="482600"/>
                <a:gridCol w="742950"/>
                <a:gridCol w="1671638"/>
                <a:gridCol w="555625"/>
                <a:gridCol w="744537"/>
                <a:gridCol w="1670050"/>
              </a:tblGrid>
              <a:tr h="347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</a:t>
                      </a:r>
                      <a:r>
                        <a:rPr kumimoji="0" lang="en-US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k+1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,Y</a:t>
                      </a:r>
                      <a:r>
                        <a:rPr kumimoji="0" lang="en-US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k+1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</a:t>
                      </a:r>
                      <a:r>
                        <a:rPr kumimoji="0" lang="en-US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k+1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,Y</a:t>
                      </a:r>
                      <a:r>
                        <a:rPr kumimoji="0" lang="en-US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k+1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(21,11)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(26,15)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(22,12)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(27,16)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(23,12)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(28,16)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(24,13)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(29,17)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(25,14)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(30,18)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4AEE-280E-4437-B3A6-B7D4F949ABBF}" type="slidenum">
              <a:rPr lang="en-US"/>
              <a:pPr/>
              <a:t>11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CIRCLE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Defined as the set of points that are all at given distance r from a center position (Xc,Yc), expressed :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Calculate the position of points </a:t>
            </a:r>
            <a:r>
              <a:rPr lang="en-US">
                <a:sym typeface="Wingdings" pitchFamily="2" charset="2"/>
              </a:rPr>
              <a:t> stepping along x axis from (Xc-r) to (Xc+r) with :</a:t>
            </a:r>
            <a:endParaRPr lang="en-US"/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2057400" y="3090863"/>
          <a:ext cx="5105400" cy="763587"/>
        </p:xfrm>
        <a:graphic>
          <a:graphicData uri="http://schemas.openxmlformats.org/presentationml/2006/ole">
            <p:oleObj spid="_x0000_s6146" name="Equation" r:id="rId4" imgW="1587500" imgH="241300" progId="Equation.3">
              <p:embed/>
            </p:oleObj>
          </a:graphicData>
        </a:graphic>
      </p:graphicFrame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0662" name="Object 6"/>
          <p:cNvGraphicFramePr>
            <a:graphicFrameLocks noChangeAspect="1"/>
          </p:cNvGraphicFramePr>
          <p:nvPr/>
        </p:nvGraphicFramePr>
        <p:xfrm>
          <a:off x="2224088" y="5248275"/>
          <a:ext cx="4419600" cy="835025"/>
        </p:xfrm>
        <a:graphic>
          <a:graphicData uri="http://schemas.openxmlformats.org/presentationml/2006/ole">
            <p:oleObj spid="_x0000_s6147" name="Equation" r:id="rId5" imgW="1562100" imgH="292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2AFB-6573-4DA4-9838-88F6D56B898C}" type="slidenum">
              <a:rPr lang="en-US"/>
              <a:pPr/>
              <a:t>12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CIRCLE - Problem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772400" cy="4419600"/>
          </a:xfrm>
        </p:spPr>
        <p:txBody>
          <a:bodyPr/>
          <a:lstStyle/>
          <a:p>
            <a:r>
              <a:rPr lang="en-US" sz="2800"/>
              <a:t>Considerable computation at each step</a:t>
            </a:r>
          </a:p>
          <a:p>
            <a:r>
              <a:rPr lang="en-US" sz="2800"/>
              <a:t>Spacing between plotted pixel is not uniform.</a:t>
            </a:r>
          </a:p>
          <a:p>
            <a:r>
              <a:rPr lang="en-US" sz="2800"/>
              <a:t>Example : 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2957513" y="2628900"/>
          <a:ext cx="2043112" cy="1168400"/>
        </p:xfrm>
        <a:graphic>
          <a:graphicData uri="http://schemas.openxmlformats.org/presentationml/2006/ole">
            <p:oleObj spid="_x0000_s7170" name="Equation" r:id="rId4" imgW="850680" imgH="482400" progId="Equation.3">
              <p:embed/>
            </p:oleObj>
          </a:graphicData>
        </a:graphic>
      </p:graphicFrame>
      <p:graphicFrame>
        <p:nvGraphicFramePr>
          <p:cNvPr id="72357" name="Group 677"/>
          <p:cNvGraphicFramePr>
            <a:graphicFrameLocks noGrp="1"/>
          </p:cNvGraphicFramePr>
          <p:nvPr>
            <p:ph sz="half" idx="2"/>
          </p:nvPr>
        </p:nvGraphicFramePr>
        <p:xfrm>
          <a:off x="990600" y="4038600"/>
          <a:ext cx="6781800" cy="1766570"/>
        </p:xfrm>
        <a:graphic>
          <a:graphicData uri="http://schemas.openxmlformats.org/drawingml/2006/table">
            <a:tbl>
              <a:tblPr/>
              <a:tblGrid>
                <a:gridCol w="754063"/>
                <a:gridCol w="752475"/>
                <a:gridCol w="754062"/>
                <a:gridCol w="754063"/>
                <a:gridCol w="752475"/>
                <a:gridCol w="754062"/>
                <a:gridCol w="754063"/>
                <a:gridCol w="752475"/>
                <a:gridCol w="754062"/>
              </a:tblGrid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(x,y)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(x,y)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(x,y)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(0,10)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(4,9)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(8,6)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(5,9)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(9,5)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(6,8)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(10,0)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(7,7)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AA041-9661-4C68-A439-04D3D86A9559}" type="slidenum">
              <a:rPr lang="en-US"/>
              <a:pPr/>
              <a:t>13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CIRCLE – cont.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Using polar coordinate approach :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Symmetric in octant </a:t>
            </a:r>
            <a:r>
              <a:rPr lang="en-US">
                <a:sym typeface="Wingdings" pitchFamily="2" charset="2"/>
              </a:rPr>
              <a:t> calculating only sector from x=0 to x=y</a:t>
            </a:r>
            <a:endParaRPr lang="en-US"/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1219200" y="2286000"/>
          <a:ext cx="2286000" cy="1055688"/>
        </p:xfrm>
        <a:graphic>
          <a:graphicData uri="http://schemas.openxmlformats.org/presentationml/2006/ole">
            <p:oleObj spid="_x0000_s8194" name="Equation" r:id="rId4" imgW="990600" imgH="457200" progId="Equation.3">
              <p:embed/>
            </p:oleObj>
          </a:graphicData>
        </a:graphic>
      </p:graphicFrame>
      <p:sp>
        <p:nvSpPr>
          <p:cNvPr id="73734" name="AutoShape 6"/>
          <p:cNvSpPr>
            <a:spLocks/>
          </p:cNvSpPr>
          <p:nvPr/>
        </p:nvSpPr>
        <p:spPr bwMode="auto">
          <a:xfrm>
            <a:off x="3733800" y="2438400"/>
            <a:ext cx="228600" cy="762000"/>
          </a:xfrm>
          <a:prstGeom prst="rightBrace">
            <a:avLst>
              <a:gd name="adj1" fmla="val 277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4138613" y="2566988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Equally Spaced 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B8FC1-DBE9-4824-9BB9-098F20779F68}" type="slidenum">
              <a:rPr lang="en-US"/>
              <a:pPr/>
              <a:t>14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Circle Algorithm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(X</a:t>
            </a:r>
            <a:r>
              <a:rPr lang="en-US" sz="2400" baseline="-25000"/>
              <a:t>o</a:t>
            </a:r>
            <a:r>
              <a:rPr lang="en-US" sz="2400"/>
              <a:t>,Y</a:t>
            </a:r>
            <a:r>
              <a:rPr lang="en-US" sz="2400" baseline="-25000"/>
              <a:t>o</a:t>
            </a:r>
            <a:r>
              <a:rPr lang="en-US" sz="2400"/>
              <a:t>)=(0,r); Plot (X</a:t>
            </a:r>
            <a:r>
              <a:rPr lang="en-US" sz="2400" baseline="-25000"/>
              <a:t>o</a:t>
            </a:r>
            <a:r>
              <a:rPr lang="en-US" sz="2400"/>
              <a:t>,Y</a:t>
            </a:r>
            <a:r>
              <a:rPr lang="en-US" sz="2400" baseline="-25000"/>
              <a:t>o</a:t>
            </a:r>
            <a:r>
              <a:rPr lang="en-US" sz="2400"/>
              <a:t>)</a:t>
            </a:r>
          </a:p>
          <a:p>
            <a:pPr>
              <a:lnSpc>
                <a:spcPct val="90000"/>
              </a:lnSpc>
            </a:pPr>
            <a:r>
              <a:rPr lang="en-US" sz="2400"/>
              <a:t>P</a:t>
            </a:r>
            <a:r>
              <a:rPr lang="en-US" sz="2000" baseline="-25000"/>
              <a:t>0</a:t>
            </a:r>
            <a:r>
              <a:rPr lang="en-US" sz="2400"/>
              <a:t> = 1 – r</a:t>
            </a:r>
          </a:p>
          <a:p>
            <a:pPr>
              <a:lnSpc>
                <a:spcPct val="90000"/>
              </a:lnSpc>
            </a:pPr>
            <a:r>
              <a:rPr lang="en-US" sz="2400"/>
              <a:t>Repeat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If P</a:t>
            </a:r>
            <a:r>
              <a:rPr lang="en-US" sz="2000" baseline="-25000"/>
              <a:t>k</a:t>
            </a:r>
            <a:r>
              <a:rPr lang="en-US" sz="2000"/>
              <a:t>&lt;0 then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  		X=X+1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Plot (X,Y)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P</a:t>
            </a:r>
            <a:r>
              <a:rPr lang="en-US" sz="2000" baseline="-25000"/>
              <a:t>k+1</a:t>
            </a:r>
            <a:r>
              <a:rPr lang="en-US" sz="2000"/>
              <a:t> = P</a:t>
            </a:r>
            <a:r>
              <a:rPr lang="en-US" sz="2000" baseline="-25000"/>
              <a:t>k</a:t>
            </a:r>
            <a:r>
              <a:rPr lang="en-US" sz="2000"/>
              <a:t>+2X+1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Otherwise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X=X+1; Y=Y-1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Plot (X,Y)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P</a:t>
            </a:r>
            <a:r>
              <a:rPr lang="en-US" sz="2000" baseline="-25000"/>
              <a:t>k+1</a:t>
            </a:r>
            <a:r>
              <a:rPr lang="en-US" sz="2000"/>
              <a:t> = P</a:t>
            </a:r>
            <a:r>
              <a:rPr lang="en-US" sz="2000" baseline="-25000"/>
              <a:t>k</a:t>
            </a:r>
            <a:r>
              <a:rPr lang="en-US" sz="2000"/>
              <a:t>+2X– 2Y+1</a:t>
            </a:r>
          </a:p>
          <a:p>
            <a:pPr>
              <a:lnSpc>
                <a:spcPct val="90000"/>
              </a:lnSpc>
            </a:pPr>
            <a:r>
              <a:rPr lang="en-US" sz="2400"/>
              <a:t>Until X </a:t>
            </a:r>
            <a:r>
              <a:rPr lang="en-US" sz="2400">
                <a:sym typeface="Symbol" pitchFamily="18" charset="2"/>
              </a:rPr>
              <a:t> 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528ED-E6E2-4011-BB5B-9305473474F7}" type="slidenum">
              <a:rPr lang="en-US"/>
              <a:pPr/>
              <a:t>15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Circle Algorithm – cont.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543800" cy="4419600"/>
          </a:xfrm>
        </p:spPr>
        <p:txBody>
          <a:bodyPr/>
          <a:lstStyle/>
          <a:p>
            <a:r>
              <a:rPr lang="en-US" sz="2800"/>
              <a:t>Example :</a:t>
            </a:r>
          </a:p>
          <a:p>
            <a:endParaRPr lang="en-US" sz="2800"/>
          </a:p>
        </p:txBody>
      </p:sp>
      <p:graphicFrame>
        <p:nvGraphicFramePr>
          <p:cNvPr id="7578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819400" y="2133600"/>
          <a:ext cx="2819400" cy="758825"/>
        </p:xfrm>
        <a:graphic>
          <a:graphicData uri="http://schemas.openxmlformats.org/presentationml/2006/ole">
            <p:oleObj spid="_x0000_s9218" name="Equation" r:id="rId4" imgW="850680" imgH="228600" progId="Equation.3">
              <p:embed/>
            </p:oleObj>
          </a:graphicData>
        </a:graphic>
      </p:graphicFrame>
      <p:graphicFrame>
        <p:nvGraphicFramePr>
          <p:cNvPr id="76409" name="Group 633"/>
          <p:cNvGraphicFramePr>
            <a:graphicFrameLocks noGrp="1"/>
          </p:cNvGraphicFramePr>
          <p:nvPr>
            <p:ph sz="quarter" idx="3"/>
          </p:nvPr>
        </p:nvGraphicFramePr>
        <p:xfrm>
          <a:off x="1066800" y="3124200"/>
          <a:ext cx="6858000" cy="2468880"/>
        </p:xfrm>
        <a:graphic>
          <a:graphicData uri="http://schemas.openxmlformats.org/drawingml/2006/table">
            <a:tbl>
              <a:tblPr/>
              <a:tblGrid>
                <a:gridCol w="1370013"/>
                <a:gridCol w="1373187"/>
                <a:gridCol w="1370013"/>
                <a:gridCol w="1371600"/>
                <a:gridCol w="1373187"/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(X,Y)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(0,10)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(3,10)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(4,9)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(5,9)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(6,8)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(7,7)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CADA-957B-4329-8768-82EBDB4CB136}" type="slidenum">
              <a:rPr lang="en-US"/>
              <a:pPr/>
              <a:t>16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Ellipse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Set of points such as the sum of the distance from two pixed position (foci) is the same for all points.</a:t>
            </a:r>
          </a:p>
        </p:txBody>
      </p:sp>
      <p:sp>
        <p:nvSpPr>
          <p:cNvPr id="80900" name="Oval 4"/>
          <p:cNvSpPr>
            <a:spLocks noChangeArrowheads="1"/>
          </p:cNvSpPr>
          <p:nvPr/>
        </p:nvSpPr>
        <p:spPr bwMode="auto">
          <a:xfrm>
            <a:off x="1066800" y="3581400"/>
            <a:ext cx="38862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 flipV="1">
            <a:off x="1676400" y="3657600"/>
            <a:ext cx="1981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3" name="Line 7"/>
          <p:cNvSpPr>
            <a:spLocks noChangeShapeType="1"/>
          </p:cNvSpPr>
          <p:nvPr/>
        </p:nvSpPr>
        <p:spPr bwMode="auto">
          <a:xfrm>
            <a:off x="3657600" y="36576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1295400" y="4572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F1</a:t>
            </a:r>
            <a:endParaRPr lang="en-US" b="1" baseline="-25000"/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3881438" y="4557713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F2</a:t>
            </a:r>
            <a:endParaRPr lang="en-US" b="1" baseline="-25000"/>
          </a:p>
        </p:txBody>
      </p:sp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2071688" y="39052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d1</a:t>
            </a:r>
            <a:endParaRPr lang="en-US" b="1" baseline="-25000"/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3352800" y="3933825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d2</a:t>
            </a:r>
            <a:endParaRPr lang="en-US" b="1" baseline="-25000"/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3657600" y="3352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P(x,y)</a:t>
            </a:r>
            <a:endParaRPr lang="en-US" b="1" baseline="-25000"/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5334000" y="39624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d1+d2 = constant</a:t>
            </a:r>
            <a:endParaRPr lang="en-US" b="1" baseline="-25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45EC-3223-4090-A7CA-356FFF1CA5FB}" type="slidenum">
              <a:rPr lang="en-US"/>
              <a:pPr/>
              <a:t>17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Ellipse - cont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Polar :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762000" y="1676400"/>
          <a:ext cx="4648200" cy="1387475"/>
        </p:xfrm>
        <a:graphic>
          <a:graphicData uri="http://schemas.openxmlformats.org/presentationml/2006/ole">
            <p:oleObj spid="_x0000_s10242" name="Equation" r:id="rId4" imgW="1562100" imgH="469900" progId="Equation.3">
              <p:embed/>
            </p:oleObj>
          </a:graphicData>
        </a:graphic>
      </p:graphicFrame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8854" name="Object 6"/>
          <p:cNvGraphicFramePr>
            <a:graphicFrameLocks noChangeAspect="1"/>
          </p:cNvGraphicFramePr>
          <p:nvPr/>
        </p:nvGraphicFramePr>
        <p:xfrm>
          <a:off x="2133600" y="4191000"/>
          <a:ext cx="2895600" cy="1252538"/>
        </p:xfrm>
        <a:graphic>
          <a:graphicData uri="http://schemas.openxmlformats.org/presentationml/2006/ole">
            <p:oleObj spid="_x0000_s10243" name="Equation" r:id="rId5" imgW="1054100" imgH="457200" progId="Equation.3">
              <p:embed/>
            </p:oleObj>
          </a:graphicData>
        </a:graphic>
      </p:graphicFrame>
      <p:sp>
        <p:nvSpPr>
          <p:cNvPr id="78856" name="Oval 8"/>
          <p:cNvSpPr>
            <a:spLocks noChangeArrowheads="1"/>
          </p:cNvSpPr>
          <p:nvPr/>
        </p:nvSpPr>
        <p:spPr bwMode="auto">
          <a:xfrm>
            <a:off x="5410200" y="2895600"/>
            <a:ext cx="2895600" cy="1524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57" name="Line 9"/>
          <p:cNvSpPr>
            <a:spLocks noChangeShapeType="1"/>
          </p:cNvSpPr>
          <p:nvPr/>
        </p:nvSpPr>
        <p:spPr bwMode="auto">
          <a:xfrm>
            <a:off x="5410200" y="3657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>
            <a:off x="6858000" y="2895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 flipH="1">
            <a:off x="5867400" y="3124200"/>
            <a:ext cx="1981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6781800" y="2971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Reg.I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7239000" y="3352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Reg.II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6276975" y="3171825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r</a:t>
            </a:r>
            <a:r>
              <a:rPr lang="en-US" b="1" baseline="-25000"/>
              <a:t>y</a:t>
            </a:r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5486400" y="3343275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r</a:t>
            </a:r>
            <a:r>
              <a:rPr lang="en-US" b="1" baseline="-25000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502EA-55F9-4DBA-972A-BBEFDA2DB033}" type="slidenum">
              <a:rPr lang="en-US"/>
              <a:pPr/>
              <a:t>18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Ellipse Algorithm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3886200" cy="4724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Region I :</a:t>
            </a:r>
          </a:p>
          <a:p>
            <a:pPr>
              <a:lnSpc>
                <a:spcPct val="80000"/>
              </a:lnSpc>
            </a:pPr>
            <a:r>
              <a:rPr lang="en-US" sz="2000"/>
              <a:t>(x</a:t>
            </a:r>
            <a:r>
              <a:rPr lang="en-US" sz="2000" baseline="-25000"/>
              <a:t>o</a:t>
            </a:r>
            <a:r>
              <a:rPr lang="en-US" sz="2000"/>
              <a:t>,y</a:t>
            </a:r>
            <a:r>
              <a:rPr lang="en-US" sz="2000" baseline="-25000"/>
              <a:t>o</a:t>
            </a:r>
            <a:r>
              <a:rPr lang="en-US" sz="2000"/>
              <a:t>)=(0,r</a:t>
            </a:r>
            <a:r>
              <a:rPr lang="en-US" sz="1800" baseline="-25000"/>
              <a:t>y</a:t>
            </a:r>
            <a:r>
              <a:rPr lang="en-US" sz="2000"/>
              <a:t>); Plot (x</a:t>
            </a:r>
            <a:r>
              <a:rPr lang="en-US" sz="2000" baseline="-25000"/>
              <a:t>o</a:t>
            </a:r>
            <a:r>
              <a:rPr lang="en-US" sz="2000"/>
              <a:t>,y</a:t>
            </a:r>
            <a:r>
              <a:rPr lang="en-US" sz="2000" baseline="-25000"/>
              <a:t>o</a:t>
            </a:r>
            <a:r>
              <a:rPr lang="en-US" sz="2000"/>
              <a:t>)</a:t>
            </a:r>
          </a:p>
          <a:p>
            <a:pPr>
              <a:lnSpc>
                <a:spcPct val="80000"/>
              </a:lnSpc>
            </a:pPr>
            <a:r>
              <a:rPr lang="en-US" sz="2000"/>
              <a:t>P</a:t>
            </a:r>
            <a:r>
              <a:rPr lang="en-US" sz="1800" baseline="-25000"/>
              <a:t>0</a:t>
            </a:r>
            <a:r>
              <a:rPr lang="en-US" sz="2000"/>
              <a:t> = 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  <a:r>
              <a:rPr lang="en-US" sz="2000"/>
              <a:t> – 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  <a:r>
              <a:rPr lang="en-US" sz="2000"/>
              <a:t>r</a:t>
            </a:r>
            <a:r>
              <a:rPr lang="en-US" sz="2000" baseline="-25000"/>
              <a:t>y</a:t>
            </a:r>
            <a:r>
              <a:rPr lang="en-US" sz="2000"/>
              <a:t>+1/4r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P</a:t>
            </a:r>
            <a:r>
              <a:rPr lang="en-US" sz="2000" baseline="-25000"/>
              <a:t>x</a:t>
            </a:r>
            <a:r>
              <a:rPr lang="en-US" sz="2000"/>
              <a:t> = 0; P</a:t>
            </a:r>
            <a:r>
              <a:rPr lang="en-US" sz="2000" baseline="-25000"/>
              <a:t>y</a:t>
            </a:r>
            <a:r>
              <a:rPr lang="en-US" sz="2000"/>
              <a:t>=2r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  <a:r>
              <a:rPr lang="en-US" sz="2000"/>
              <a:t>y</a:t>
            </a:r>
          </a:p>
          <a:p>
            <a:pPr>
              <a:lnSpc>
                <a:spcPct val="80000"/>
              </a:lnSpc>
            </a:pPr>
            <a:r>
              <a:rPr lang="en-US" sz="2000"/>
              <a:t>While P</a:t>
            </a:r>
            <a:r>
              <a:rPr lang="en-US" sz="2000" baseline="-25000"/>
              <a:t>x</a:t>
            </a:r>
            <a:r>
              <a:rPr lang="en-US" sz="2000"/>
              <a:t>&lt;P</a:t>
            </a:r>
            <a:r>
              <a:rPr lang="en-US" sz="2000" baseline="-25000"/>
              <a:t>y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x=x+1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P</a:t>
            </a:r>
            <a:r>
              <a:rPr lang="en-US" sz="2000" baseline="-25000"/>
              <a:t>x</a:t>
            </a:r>
            <a:r>
              <a:rPr lang="en-US" sz="2000"/>
              <a:t> = P</a:t>
            </a:r>
            <a:r>
              <a:rPr lang="en-US" sz="2000" baseline="-25000"/>
              <a:t>x</a:t>
            </a:r>
            <a:r>
              <a:rPr lang="en-US" sz="2000"/>
              <a:t> + 2r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If P </a:t>
            </a:r>
            <a:r>
              <a:rPr lang="en-US" sz="2000">
                <a:sym typeface="Symbol" pitchFamily="18" charset="2"/>
              </a:rPr>
              <a:t></a:t>
            </a:r>
            <a:r>
              <a:rPr lang="en-US" sz="2000"/>
              <a:t> 0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  	  	  y=y-1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  P</a:t>
            </a:r>
            <a:r>
              <a:rPr lang="en-US" sz="2000" baseline="-25000"/>
              <a:t>y</a:t>
            </a:r>
            <a:r>
              <a:rPr lang="en-US" sz="2000"/>
              <a:t> = P</a:t>
            </a:r>
            <a:r>
              <a:rPr lang="en-US" sz="2000" baseline="-25000"/>
              <a:t>y</a:t>
            </a:r>
            <a:r>
              <a:rPr lang="en-US" sz="2000"/>
              <a:t> – 2r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  P</a:t>
            </a:r>
            <a:r>
              <a:rPr lang="en-US" sz="2000" baseline="-25000"/>
              <a:t>k+1</a:t>
            </a:r>
            <a:r>
              <a:rPr lang="en-US" sz="2000"/>
              <a:t> = P</a:t>
            </a:r>
            <a:r>
              <a:rPr lang="en-US" sz="2000" baseline="-25000"/>
              <a:t>k</a:t>
            </a:r>
            <a:r>
              <a:rPr lang="en-US" sz="2000"/>
              <a:t>+r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  <a:r>
              <a:rPr lang="en-US" sz="2000"/>
              <a:t>+P</a:t>
            </a:r>
            <a:r>
              <a:rPr lang="en-US" sz="2000" baseline="-25000"/>
              <a:t>x</a:t>
            </a:r>
            <a:r>
              <a:rPr lang="en-US" sz="2000"/>
              <a:t>-P</a:t>
            </a:r>
            <a:r>
              <a:rPr lang="en-US" sz="2000" baseline="-25000"/>
              <a:t>y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Otherwise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  P</a:t>
            </a:r>
            <a:r>
              <a:rPr lang="en-US" sz="2000" baseline="-25000"/>
              <a:t>k+1</a:t>
            </a:r>
            <a:r>
              <a:rPr lang="en-US" sz="2000"/>
              <a:t> = P</a:t>
            </a:r>
            <a:r>
              <a:rPr lang="en-US" sz="2000" baseline="-25000"/>
              <a:t>k</a:t>
            </a:r>
            <a:r>
              <a:rPr lang="en-US" sz="2000"/>
              <a:t>+r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  <a:r>
              <a:rPr lang="en-US" sz="2000"/>
              <a:t>+P</a:t>
            </a:r>
            <a:r>
              <a:rPr lang="en-US" sz="2000" baseline="-25000"/>
              <a:t>x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Plot(x,y)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4572000" y="1600200"/>
            <a:ext cx="388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000"/>
              <a:t>Region II :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Plot (x</a:t>
            </a:r>
            <a:r>
              <a:rPr lang="en-US" sz="2000" baseline="-25000"/>
              <a:t>o</a:t>
            </a:r>
            <a:r>
              <a:rPr lang="en-US" sz="2000"/>
              <a:t>,y</a:t>
            </a:r>
            <a:r>
              <a:rPr lang="en-US" sz="2000" baseline="-25000"/>
              <a:t>o</a:t>
            </a:r>
            <a:r>
              <a:rPr lang="en-US" sz="2000"/>
              <a:t>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P</a:t>
            </a:r>
            <a:r>
              <a:rPr lang="en-US" baseline="-25000"/>
              <a:t>0</a:t>
            </a:r>
            <a:r>
              <a:rPr lang="en-US" sz="2000"/>
              <a:t> = 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  <a:r>
              <a:rPr lang="en-US" sz="2000"/>
              <a:t> (x+½ )</a:t>
            </a:r>
            <a:r>
              <a:rPr lang="en-US" sz="2000" baseline="30000"/>
              <a:t>2</a:t>
            </a:r>
            <a:r>
              <a:rPr lang="en-US" sz="2000"/>
              <a:t>+r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  <a:r>
              <a:rPr lang="en-US" sz="2000"/>
              <a:t>(y-1)– 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  <a:r>
              <a:rPr lang="en-US" sz="2000"/>
              <a:t>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While y&gt;0</a:t>
            </a:r>
            <a:endParaRPr lang="en-US" sz="2000" baseline="-25000"/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y=y-1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P</a:t>
            </a:r>
            <a:r>
              <a:rPr lang="en-US" sz="2000" baseline="-25000"/>
              <a:t>y</a:t>
            </a:r>
            <a:r>
              <a:rPr lang="en-US" sz="2000"/>
              <a:t> = P</a:t>
            </a:r>
            <a:r>
              <a:rPr lang="en-US" sz="2000" baseline="-25000"/>
              <a:t>y</a:t>
            </a:r>
            <a:r>
              <a:rPr lang="en-US" sz="2000"/>
              <a:t> - 2r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If P </a:t>
            </a:r>
            <a:r>
              <a:rPr lang="en-US" sz="2000">
                <a:sym typeface="Symbol" pitchFamily="18" charset="2"/>
              </a:rPr>
              <a:t></a:t>
            </a:r>
            <a:r>
              <a:rPr lang="en-US" sz="2000"/>
              <a:t> 0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  	  	  x=x+1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	  P</a:t>
            </a:r>
            <a:r>
              <a:rPr lang="en-US" sz="2000" baseline="-25000"/>
              <a:t>x</a:t>
            </a:r>
            <a:r>
              <a:rPr lang="en-US" sz="2000"/>
              <a:t> = P</a:t>
            </a:r>
            <a:r>
              <a:rPr lang="en-US" sz="2000" baseline="-25000"/>
              <a:t>x</a:t>
            </a:r>
            <a:r>
              <a:rPr lang="en-US" sz="2000"/>
              <a:t> + 2r</a:t>
            </a:r>
            <a:r>
              <a:rPr lang="en-US" sz="2000" baseline="-25000"/>
              <a:t>y</a:t>
            </a:r>
            <a:r>
              <a:rPr lang="en-US" sz="2000" baseline="30000"/>
              <a:t>2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	  P</a:t>
            </a:r>
            <a:r>
              <a:rPr lang="en-US" sz="2000" baseline="-25000"/>
              <a:t>k+1</a:t>
            </a:r>
            <a:r>
              <a:rPr lang="en-US" sz="2000"/>
              <a:t> = P</a:t>
            </a:r>
            <a:r>
              <a:rPr lang="en-US" sz="2000" baseline="-25000"/>
              <a:t>k</a:t>
            </a:r>
            <a:r>
              <a:rPr lang="en-US" sz="2000"/>
              <a:t>+r</a:t>
            </a:r>
            <a:r>
              <a:rPr lang="en-US" sz="2000" baseline="-25000"/>
              <a:t>x</a:t>
            </a:r>
            <a:r>
              <a:rPr lang="en-US" sz="2000" baseline="30000"/>
              <a:t>2</a:t>
            </a:r>
            <a:r>
              <a:rPr lang="en-US" sz="2000"/>
              <a:t>+P</a:t>
            </a:r>
            <a:r>
              <a:rPr lang="en-US" sz="2000" baseline="-25000"/>
              <a:t>x</a:t>
            </a:r>
            <a:r>
              <a:rPr lang="en-US" sz="2000"/>
              <a:t>-P</a:t>
            </a:r>
            <a:r>
              <a:rPr lang="en-US" sz="2000" baseline="-25000"/>
              <a:t>y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Otherwise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	  P</a:t>
            </a:r>
            <a:r>
              <a:rPr lang="en-US" sz="2000" baseline="-25000"/>
              <a:t>k+1</a:t>
            </a:r>
            <a:r>
              <a:rPr lang="en-US" sz="2000"/>
              <a:t> = P</a:t>
            </a:r>
            <a:r>
              <a:rPr lang="en-US" sz="2000" baseline="-25000"/>
              <a:t>k</a:t>
            </a:r>
            <a:r>
              <a:rPr lang="en-US" sz="2000"/>
              <a:t>+r</a:t>
            </a:r>
            <a:r>
              <a:rPr lang="en-US" sz="2000" baseline="-25000"/>
              <a:t>x</a:t>
            </a:r>
            <a:r>
              <a:rPr lang="en-US" sz="2000" baseline="30000"/>
              <a:t>2-</a:t>
            </a:r>
            <a:r>
              <a:rPr lang="en-US" sz="2000"/>
              <a:t>P</a:t>
            </a:r>
            <a:r>
              <a:rPr lang="en-US" sz="2000" baseline="-25000"/>
              <a:t>y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/>
              <a:t>	Plot(x,y)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0418-1729-41E2-A07D-07ED6B5F5E27}" type="slidenum">
              <a:rPr lang="en-US"/>
              <a:pPr/>
              <a:t>19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Ellipse Algorithm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620000" cy="4419600"/>
          </a:xfrm>
        </p:spPr>
        <p:txBody>
          <a:bodyPr/>
          <a:lstStyle/>
          <a:p>
            <a:r>
              <a:rPr lang="en-US" sz="2800"/>
              <a:t>Example : r</a:t>
            </a:r>
            <a:r>
              <a:rPr lang="en-US" sz="2800" baseline="-25000"/>
              <a:t>x</a:t>
            </a:r>
            <a:r>
              <a:rPr lang="en-US" sz="2800"/>
              <a:t>=8, r</a:t>
            </a:r>
            <a:r>
              <a:rPr lang="en-US" sz="2800" baseline="-25000"/>
              <a:t>y</a:t>
            </a:r>
            <a:r>
              <a:rPr lang="en-US" sz="2800"/>
              <a:t>=6</a:t>
            </a:r>
          </a:p>
          <a:p>
            <a:r>
              <a:rPr lang="en-US" sz="2800"/>
              <a:t>Untuk Region I :</a:t>
            </a:r>
          </a:p>
        </p:txBody>
      </p:sp>
      <p:graphicFrame>
        <p:nvGraphicFramePr>
          <p:cNvPr id="82218" name="Group 298"/>
          <p:cNvGraphicFramePr>
            <a:graphicFrameLocks noGrp="1"/>
          </p:cNvGraphicFramePr>
          <p:nvPr>
            <p:ph sz="half" idx="2"/>
          </p:nvPr>
        </p:nvGraphicFramePr>
        <p:xfrm>
          <a:off x="1066800" y="2743200"/>
          <a:ext cx="6705600" cy="3276603"/>
        </p:xfrm>
        <a:graphic>
          <a:graphicData uri="http://schemas.openxmlformats.org/drawingml/2006/table">
            <a:tbl>
              <a:tblPr/>
              <a:tblGrid>
                <a:gridCol w="1314450"/>
                <a:gridCol w="1366838"/>
                <a:gridCol w="1339850"/>
                <a:gridCol w="1344612"/>
                <a:gridCol w="1339850"/>
              </a:tblGrid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(x,y)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(0,6)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-332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(1,6)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(2,6)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(3,6)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(4,5)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(5,5)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(6,4)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(7,3)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Primitive </a:t>
            </a:r>
            <a:r>
              <a:rPr lang="en-US" sz="4400" dirty="0" err="1" smtClean="0"/>
              <a:t>grafis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Pixel (Dot)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err="1" smtClean="0">
                <a:sym typeface="Wingdings" pitchFamily="2" charset="2"/>
              </a:rPr>
              <a:t>Posisi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x,y</a:t>
            </a:r>
            <a:r>
              <a:rPr lang="en-US" dirty="0" smtClean="0">
                <a:sym typeface="Wingdings" pitchFamily="2" charset="2"/>
              </a:rPr>
              <a:t>), </a:t>
            </a:r>
            <a:r>
              <a:rPr lang="en-US" dirty="0" err="1" smtClean="0">
                <a:sym typeface="Wingdings" pitchFamily="2" charset="2"/>
              </a:rPr>
              <a:t>Warna</a:t>
            </a:r>
            <a:endParaRPr lang="en-US" dirty="0" smtClean="0"/>
          </a:p>
          <a:p>
            <a:r>
              <a:rPr lang="en-US" dirty="0" err="1" smtClean="0"/>
              <a:t>Garis</a:t>
            </a:r>
            <a:r>
              <a:rPr lang="en-US" dirty="0" smtClean="0"/>
              <a:t> (Line)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Posisi</a:t>
            </a:r>
            <a:r>
              <a:rPr lang="en-US" dirty="0" smtClean="0">
                <a:sym typeface="Wingdings" pitchFamily="2" charset="2"/>
              </a:rPr>
              <a:t> (x1,y1,x2,y2), </a:t>
            </a:r>
            <a:r>
              <a:rPr lang="en-US" dirty="0" err="1" smtClean="0">
                <a:sym typeface="Wingdings" pitchFamily="2" charset="2"/>
              </a:rPr>
              <a:t>Warna</a:t>
            </a:r>
            <a:r>
              <a:rPr lang="en-US" dirty="0" smtClean="0">
                <a:sym typeface="Wingdings" pitchFamily="2" charset="2"/>
              </a:rPr>
              <a:t>, Thickness, Pattern</a:t>
            </a:r>
            <a:endParaRPr lang="en-US" dirty="0" smtClean="0"/>
          </a:p>
          <a:p>
            <a:r>
              <a:rPr lang="en-US" dirty="0" err="1" smtClean="0"/>
              <a:t>Lingkaran</a:t>
            </a:r>
            <a:r>
              <a:rPr lang="en-US" dirty="0" smtClean="0"/>
              <a:t> (Circle)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Pusat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x,y</a:t>
            </a:r>
            <a:r>
              <a:rPr lang="en-US" dirty="0" smtClean="0">
                <a:sym typeface="Wingdings" pitchFamily="2" charset="2"/>
              </a:rPr>
              <a:t>), Radius, </a:t>
            </a:r>
            <a:r>
              <a:rPr lang="en-US" dirty="0" err="1" smtClean="0">
                <a:sym typeface="Wingdings" pitchFamily="2" charset="2"/>
              </a:rPr>
              <a:t>Warna</a:t>
            </a:r>
            <a:r>
              <a:rPr lang="en-US" dirty="0" smtClean="0">
                <a:sym typeface="Wingdings" pitchFamily="2" charset="2"/>
              </a:rPr>
              <a:t>, Thickness, Pattern</a:t>
            </a:r>
            <a:endParaRPr lang="en-US" dirty="0" smtClean="0"/>
          </a:p>
          <a:p>
            <a:r>
              <a:rPr lang="en-US" dirty="0" smtClean="0"/>
              <a:t>Ellipse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Pusat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x,y</a:t>
            </a:r>
            <a:r>
              <a:rPr lang="en-US" dirty="0" smtClean="0">
                <a:sym typeface="Wingdings" pitchFamily="2" charset="2"/>
              </a:rPr>
              <a:t>), Radius </a:t>
            </a:r>
            <a:r>
              <a:rPr lang="en-US" dirty="0" err="1" smtClean="0">
                <a:sym typeface="Wingdings" pitchFamily="2" charset="2"/>
              </a:rPr>
              <a:t>Horisonal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Vertikal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Warna</a:t>
            </a:r>
            <a:r>
              <a:rPr lang="en-US" dirty="0" smtClean="0">
                <a:sym typeface="Wingdings" pitchFamily="2" charset="2"/>
              </a:rPr>
              <a:t>, Thickness, Pattern</a:t>
            </a:r>
            <a:endParaRPr lang="en-US" dirty="0" smtClean="0"/>
          </a:p>
          <a:p>
            <a:r>
              <a:rPr lang="en-US" dirty="0" err="1" smtClean="0"/>
              <a:t>Kurva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Teratur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teratur</a:t>
            </a:r>
            <a:r>
              <a:rPr lang="en-US" dirty="0" smtClean="0">
                <a:sym typeface="Wingdings" pitchFamily="2" charset="2"/>
              </a:rPr>
              <a:t> (Bezier)</a:t>
            </a:r>
          </a:p>
          <a:p>
            <a:r>
              <a:rPr lang="en-US" dirty="0" smtClean="0">
                <a:sym typeface="Wingdings" pitchFamily="2" charset="2"/>
              </a:rPr>
              <a:t>Character  </a:t>
            </a:r>
            <a:r>
              <a:rPr lang="en-US" sz="3600" dirty="0" smtClean="0">
                <a:sym typeface="Wingdings" pitchFamily="2" charset="2"/>
              </a:rPr>
              <a:t>Type, Slanted, Thickness, Color, </a:t>
            </a:r>
            <a:r>
              <a:rPr lang="en-US" sz="3600" dirty="0" err="1" smtClean="0">
                <a:sym typeface="Wingdings" pitchFamily="2" charset="2"/>
              </a:rPr>
              <a:t>dll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4C7C5-1BFE-4F07-8A21-640AE282AB16}" type="slidenum">
              <a:rPr lang="en-US"/>
              <a:pPr/>
              <a:t>20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Midpoint Ellipse Algorithm</a:t>
            </a:r>
          </a:p>
        </p:txBody>
      </p:sp>
      <p:graphicFrame>
        <p:nvGraphicFramePr>
          <p:cNvPr id="84132" name="Group 164"/>
          <p:cNvGraphicFramePr>
            <a:graphicFrameLocks noGrp="1"/>
          </p:cNvGraphicFramePr>
          <p:nvPr>
            <p:ph idx="1"/>
          </p:nvPr>
        </p:nvGraphicFramePr>
        <p:xfrm>
          <a:off x="1828800" y="2667000"/>
          <a:ext cx="4876800" cy="1447801"/>
        </p:xfrm>
        <a:graphic>
          <a:graphicData uri="http://schemas.openxmlformats.org/drawingml/2006/table">
            <a:tbl>
              <a:tblPr/>
              <a:tblGrid>
                <a:gridCol w="974725"/>
                <a:gridCol w="974725"/>
                <a:gridCol w="976313"/>
                <a:gridCol w="976312"/>
                <a:gridCol w="974725"/>
              </a:tblGrid>
              <a:tr h="288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(x,y)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(8,2)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(8,1)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(8,0)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4135" name="Rectangle 167"/>
          <p:cNvSpPr>
            <a:spLocks noChangeArrowheads="1"/>
          </p:cNvSpPr>
          <p:nvPr/>
        </p:nvSpPr>
        <p:spPr bwMode="auto">
          <a:xfrm>
            <a:off x="609600" y="1755775"/>
            <a:ext cx="2633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Untuk Region II 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8FE2-7282-4506-8360-38BEC77A18D2}" type="slidenum">
              <a:rPr lang="en-US"/>
              <a:pPr/>
              <a:t>3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Titik (Pixel/Dot)</a:t>
            </a:r>
            <a:endParaRPr lang="en-US" sz="300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Pustaka Grafis (Library)</a:t>
            </a:r>
            <a:br>
              <a:rPr lang="en-US"/>
            </a:br>
            <a:r>
              <a:rPr lang="en-US" sz="2800"/>
              <a:t>BGI </a:t>
            </a:r>
            <a:r>
              <a:rPr lang="en-US" sz="2800">
                <a:sym typeface="Wingdings" pitchFamily="2" charset="2"/>
              </a:rPr>
              <a:t> putpixel (x,y,color)</a:t>
            </a:r>
            <a:br>
              <a:rPr lang="en-US" sz="2800">
                <a:sym typeface="Wingdings" pitchFamily="2" charset="2"/>
              </a:rPr>
            </a:br>
            <a:r>
              <a:rPr lang="en-US" sz="2800">
                <a:sym typeface="Wingdings" pitchFamily="2" charset="2"/>
              </a:rPr>
              <a:t>OPENGL  GL_Drawdot(x,y,color)</a:t>
            </a:r>
            <a:br>
              <a:rPr lang="en-US" sz="2800">
                <a:sym typeface="Wingdings" pitchFamily="2" charset="2"/>
              </a:rPr>
            </a:br>
            <a:endParaRPr lang="en-US" sz="2800">
              <a:sym typeface="Wingdings" pitchFamily="2" charset="2"/>
            </a:endParaRPr>
          </a:p>
          <a:p>
            <a:r>
              <a:rPr lang="en-US">
                <a:sym typeface="Wingdings" pitchFamily="2" charset="2"/>
              </a:rPr>
              <a:t>Low Level Programming</a:t>
            </a:r>
            <a:br>
              <a:rPr lang="en-US">
                <a:sym typeface="Wingdings" pitchFamily="2" charset="2"/>
              </a:rPr>
            </a:br>
            <a:r>
              <a:rPr lang="en-US">
                <a:sym typeface="Wingdings" pitchFamily="2" charset="2"/>
              </a:rPr>
              <a:t>- Interupt  H/W, S/W</a:t>
            </a:r>
            <a:br>
              <a:rPr lang="en-US">
                <a:sym typeface="Wingdings" pitchFamily="2" charset="2"/>
              </a:rPr>
            </a:br>
            <a:r>
              <a:rPr lang="en-US">
                <a:sym typeface="Wingdings" pitchFamily="2" charset="2"/>
              </a:rPr>
              <a:t>- DMA (Direct Memory Access)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		Modus Text 	: B800:0000h</a:t>
            </a:r>
            <a:br>
              <a:rPr lang="en-US" sz="2400"/>
            </a:br>
            <a:r>
              <a:rPr lang="en-US" sz="2400"/>
              <a:t>	Modus Grafis	: A000:0000h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B879-8EDE-44D4-A182-2174075ED258}" type="slidenum">
              <a:rPr lang="en-US"/>
              <a:pPr/>
              <a:t>4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Titik (Pixel/Dot)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void setpixel_DMA (x,y,color)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	char *Segmen = 0xA0000000;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(Segmen+(800*y+x)) = color;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procedure setpixel_DMA(x,y,color);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begin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mem[A000:(800*y+x)] := color;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end;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2E071-7340-42E0-85A3-33D6E38CC3EA}" type="slidenum">
              <a:rPr lang="en-US"/>
              <a:pPr/>
              <a:t>5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GARIS (LINE)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3400" y="1447800"/>
            <a:ext cx="3352800" cy="3048000"/>
            <a:chOff x="6981" y="2160"/>
            <a:chExt cx="3135" cy="2700"/>
          </a:xfrm>
        </p:grpSpPr>
        <p:sp>
          <p:nvSpPr>
            <p:cNvPr id="53253" name="Line 5"/>
            <p:cNvSpPr>
              <a:spLocks noChangeShapeType="1"/>
            </p:cNvSpPr>
            <p:nvPr/>
          </p:nvSpPr>
          <p:spPr bwMode="auto">
            <a:xfrm flipV="1">
              <a:off x="7416" y="2160"/>
              <a:ext cx="0" cy="2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4" name="Line 6"/>
            <p:cNvSpPr>
              <a:spLocks noChangeShapeType="1"/>
            </p:cNvSpPr>
            <p:nvPr/>
          </p:nvSpPr>
          <p:spPr bwMode="auto">
            <a:xfrm>
              <a:off x="7416" y="4500"/>
              <a:ext cx="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5" name="Line 7"/>
            <p:cNvSpPr>
              <a:spLocks noChangeShapeType="1"/>
            </p:cNvSpPr>
            <p:nvPr/>
          </p:nvSpPr>
          <p:spPr bwMode="auto">
            <a:xfrm flipV="1">
              <a:off x="8316" y="2700"/>
              <a:ext cx="1080" cy="10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6" name="Line 8"/>
            <p:cNvSpPr>
              <a:spLocks noChangeShapeType="1"/>
            </p:cNvSpPr>
            <p:nvPr/>
          </p:nvSpPr>
          <p:spPr bwMode="auto">
            <a:xfrm flipH="1">
              <a:off x="7416" y="3780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7" name="Line 9"/>
            <p:cNvSpPr>
              <a:spLocks noChangeShapeType="1"/>
            </p:cNvSpPr>
            <p:nvPr/>
          </p:nvSpPr>
          <p:spPr bwMode="auto">
            <a:xfrm>
              <a:off x="8316" y="3780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>
              <a:off x="9396" y="2700"/>
              <a:ext cx="0" cy="1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9" name="Line 11"/>
            <p:cNvSpPr>
              <a:spLocks noChangeShapeType="1"/>
            </p:cNvSpPr>
            <p:nvPr/>
          </p:nvSpPr>
          <p:spPr bwMode="auto">
            <a:xfrm flipH="1">
              <a:off x="7416" y="2700"/>
              <a:ext cx="19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0" name="Text Box 12"/>
            <p:cNvSpPr txBox="1">
              <a:spLocks noChangeArrowheads="1"/>
            </p:cNvSpPr>
            <p:nvPr/>
          </p:nvSpPr>
          <p:spPr bwMode="auto">
            <a:xfrm>
              <a:off x="6996" y="256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000" b="1"/>
                <a:t>Y</a:t>
              </a:r>
              <a:r>
                <a:rPr lang="en-US" sz="1000" b="1" baseline="-25000"/>
                <a:t>2</a:t>
              </a:r>
              <a:endParaRPr lang="en-US"/>
            </a:p>
          </p:txBody>
        </p:sp>
        <p:sp>
          <p:nvSpPr>
            <p:cNvPr id="53261" name="Text Box 13"/>
            <p:cNvSpPr txBox="1">
              <a:spLocks noChangeArrowheads="1"/>
            </p:cNvSpPr>
            <p:nvPr/>
          </p:nvSpPr>
          <p:spPr bwMode="auto">
            <a:xfrm>
              <a:off x="6981" y="364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000" b="1"/>
                <a:t>Y</a:t>
              </a:r>
              <a:r>
                <a:rPr lang="en-US" sz="1000" b="1" baseline="-25000"/>
                <a:t>1</a:t>
              </a:r>
              <a:endParaRPr lang="en-US"/>
            </a:p>
          </p:txBody>
        </p:sp>
        <p:sp>
          <p:nvSpPr>
            <p:cNvPr id="53262" name="Text Box 14"/>
            <p:cNvSpPr txBox="1">
              <a:spLocks noChangeArrowheads="1"/>
            </p:cNvSpPr>
            <p:nvPr/>
          </p:nvSpPr>
          <p:spPr bwMode="auto">
            <a:xfrm>
              <a:off x="8991" y="4500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000" b="1"/>
                <a:t>X</a:t>
              </a:r>
              <a:r>
                <a:rPr lang="en-US" sz="1000" b="1" baseline="-25000"/>
                <a:t>2</a:t>
              </a:r>
              <a:endParaRPr lang="en-US"/>
            </a:p>
          </p:txBody>
        </p:sp>
        <p:sp>
          <p:nvSpPr>
            <p:cNvPr id="53263" name="Text Box 15"/>
            <p:cNvSpPr txBox="1">
              <a:spLocks noChangeArrowheads="1"/>
            </p:cNvSpPr>
            <p:nvPr/>
          </p:nvSpPr>
          <p:spPr bwMode="auto">
            <a:xfrm>
              <a:off x="7956" y="4500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000" b="1"/>
                <a:t>X</a:t>
              </a:r>
              <a:r>
                <a:rPr lang="en-US" sz="1000" b="1" baseline="-25000"/>
                <a:t>1</a:t>
              </a:r>
              <a:endParaRPr lang="en-US"/>
            </a:p>
          </p:txBody>
        </p:sp>
      </p:grpSp>
      <p:sp>
        <p:nvSpPr>
          <p:cNvPr id="53271" name="Rectangle 23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3270" name="Object 22"/>
          <p:cNvGraphicFramePr>
            <a:graphicFrameLocks noChangeAspect="1"/>
          </p:cNvGraphicFramePr>
          <p:nvPr/>
        </p:nvGraphicFramePr>
        <p:xfrm>
          <a:off x="4953000" y="1676400"/>
          <a:ext cx="2895600" cy="1163638"/>
        </p:xfrm>
        <a:graphic>
          <a:graphicData uri="http://schemas.openxmlformats.org/presentationml/2006/ole">
            <p:oleObj spid="_x0000_s1026" name="Equation" r:id="rId3" imgW="1117115" imgH="444307" progId="Equation.3">
              <p:embed/>
            </p:oleObj>
          </a:graphicData>
        </a:graphic>
      </p:graphicFrame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3272" name="Object 24"/>
          <p:cNvGraphicFramePr>
            <a:graphicFrameLocks noChangeAspect="1"/>
          </p:cNvGraphicFramePr>
          <p:nvPr/>
        </p:nvGraphicFramePr>
        <p:xfrm>
          <a:off x="4953000" y="3429000"/>
          <a:ext cx="3048000" cy="1701800"/>
        </p:xfrm>
        <a:graphic>
          <a:graphicData uri="http://schemas.openxmlformats.org/presentationml/2006/ole">
            <p:oleObj spid="_x0000_s1027" name="Equation" r:id="rId4" imgW="1143000" imgH="63500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EE297-944A-468B-8F2D-EEE7B0C9AE0C}" type="slidenum">
              <a:rPr lang="en-US"/>
              <a:pPr/>
              <a:t>6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Algoritma Pembuatan Garis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Algoritma pembuatan garis lurus vertikal dan horisontal relatif mudah, tetapi bila garis tersebut miring, maka algoritma menjadi sulit.</a:t>
            </a:r>
          </a:p>
          <a:p>
            <a:r>
              <a:rPr lang="en-US" sz="2000"/>
              <a:t>Misal : Line (1,3,8,5)</a:t>
            </a:r>
          </a:p>
          <a:p>
            <a:pPr>
              <a:buFont typeface="Wingdings" pitchFamily="2" charset="2"/>
              <a:buNone/>
            </a:pPr>
            <a:r>
              <a:rPr lang="en-US" sz="2000"/>
              <a:t>	</a:t>
            </a:r>
          </a:p>
          <a:p>
            <a:pPr>
              <a:buFont typeface="Wingdings" pitchFamily="2" charset="2"/>
              <a:buNone/>
            </a:pPr>
            <a:endParaRPr lang="en-US" sz="2000"/>
          </a:p>
          <a:p>
            <a:pPr>
              <a:buFont typeface="Wingdings" pitchFamily="2" charset="2"/>
              <a:buNone/>
            </a:pPr>
            <a:endParaRPr lang="en-US" sz="2000"/>
          </a:p>
          <a:p>
            <a:pPr>
              <a:buFont typeface="Wingdings" pitchFamily="2" charset="2"/>
              <a:buNone/>
            </a:pPr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0" y="300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2286000" y="3124200"/>
          <a:ext cx="3810000" cy="2747963"/>
        </p:xfrm>
        <a:graphic>
          <a:graphicData uri="http://schemas.openxmlformats.org/presentationml/2006/ole">
            <p:oleObj spid="_x0000_s2050" name="Equation" r:id="rId3" imgW="1739900" imgH="12573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DD61-101D-4542-959B-36FA9F5A6737}" type="slidenum">
              <a:rPr lang="en-US"/>
              <a:pPr/>
              <a:t>7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Algoritma Pembuatan Garis</a:t>
            </a:r>
          </a:p>
        </p:txBody>
      </p:sp>
      <p:graphicFrame>
        <p:nvGraphicFramePr>
          <p:cNvPr id="55310" name="Object 14"/>
          <p:cNvGraphicFramePr>
            <a:graphicFrameLocks noChangeAspect="1"/>
          </p:cNvGraphicFramePr>
          <p:nvPr>
            <p:ph sz="half" idx="1"/>
          </p:nvPr>
        </p:nvGraphicFramePr>
        <p:xfrm>
          <a:off x="4038600" y="1752600"/>
          <a:ext cx="4495800" cy="3476625"/>
        </p:xfrm>
        <a:graphic>
          <a:graphicData uri="http://schemas.openxmlformats.org/presentationml/2006/ole">
            <p:oleObj spid="_x0000_s3074" name="Bitmap Image" r:id="rId3" imgW="2561905" imgH="1980952" progId="Paint.Picture">
              <p:embed/>
            </p:oleObj>
          </a:graphicData>
        </a:graphic>
      </p:graphicFrame>
      <p:graphicFrame>
        <p:nvGraphicFramePr>
          <p:cNvPr id="55312" name="Object 16"/>
          <p:cNvGraphicFramePr>
            <a:graphicFrameLocks noChangeAspect="1"/>
          </p:cNvGraphicFramePr>
          <p:nvPr>
            <p:ph sz="half" idx="2"/>
          </p:nvPr>
        </p:nvGraphicFramePr>
        <p:xfrm>
          <a:off x="685800" y="1600200"/>
          <a:ext cx="3657600" cy="3886200"/>
        </p:xfrm>
        <a:graphic>
          <a:graphicData uri="http://schemas.openxmlformats.org/presentationml/2006/ole">
            <p:oleObj spid="_x0000_s3075" name="Bitmap Image" r:id="rId4" imgW="2276793" imgH="2076740" progId="Paint.Picture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A6BE-4E75-4BE6-AE36-DDEFA6A24C29}" type="slidenum">
              <a:rPr lang="en-US"/>
              <a:pPr/>
              <a:t>8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/>
              <a:t>DDA (Digital Differential Analyser) Algorithm</a:t>
            </a: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>
            <p:ph idx="1"/>
          </p:nvPr>
        </p:nvGraphicFramePr>
        <p:xfrm>
          <a:off x="2971800" y="1524000"/>
          <a:ext cx="2286000" cy="1270000"/>
        </p:xfrm>
        <a:graphic>
          <a:graphicData uri="http://schemas.openxmlformats.org/presentationml/2006/ole">
            <p:oleObj spid="_x0000_s4098" name="Equation" r:id="rId3" imgW="1143000" imgH="635000" progId="Equation.3">
              <p:embed/>
            </p:oleObj>
          </a:graphicData>
        </a:graphic>
      </p:graphicFrame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609600" y="2971800"/>
            <a:ext cx="7696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Jika 0</a:t>
            </a:r>
            <a:r>
              <a:rPr lang="en-US" sz="2400">
                <a:sym typeface="Symbol" pitchFamily="18" charset="2"/>
              </a:rPr>
              <a:t>m1 </a:t>
            </a:r>
            <a:r>
              <a:rPr lang="en-US" sz="2400">
                <a:sym typeface="Wingdings" pitchFamily="2" charset="2"/>
              </a:rPr>
              <a:t> 	y</a:t>
            </a:r>
            <a:r>
              <a:rPr lang="en-US" sz="1600">
                <a:sym typeface="Wingdings" pitchFamily="2" charset="2"/>
              </a:rPr>
              <a:t>k+1</a:t>
            </a:r>
            <a:r>
              <a:rPr lang="en-US" sz="2400">
                <a:sym typeface="Wingdings" pitchFamily="2" charset="2"/>
              </a:rPr>
              <a:t> = y</a:t>
            </a:r>
            <a:r>
              <a:rPr lang="en-US" sz="1600">
                <a:sym typeface="Wingdings" pitchFamily="2" charset="2"/>
              </a:rPr>
              <a:t>k</a:t>
            </a:r>
            <a:r>
              <a:rPr lang="en-US" sz="2000">
                <a:sym typeface="Wingdings" pitchFamily="2" charset="2"/>
              </a:rPr>
              <a:t> </a:t>
            </a:r>
            <a:r>
              <a:rPr lang="en-US" sz="2400">
                <a:sym typeface="Wingdings" pitchFamily="2" charset="2"/>
              </a:rPr>
              <a:t>+ m</a:t>
            </a:r>
            <a:r>
              <a:rPr lang="en-US" sz="2400">
                <a:sym typeface="Symbol" pitchFamily="18" charset="2"/>
              </a:rPr>
              <a:t> </a:t>
            </a:r>
            <a:br>
              <a:rPr lang="en-US" sz="2400">
                <a:sym typeface="Symbol" pitchFamily="18" charset="2"/>
              </a:rPr>
            </a:br>
            <a:r>
              <a:rPr lang="en-US" sz="2400">
                <a:sym typeface="Symbol" pitchFamily="18" charset="2"/>
              </a:rPr>
              <a:t>			x</a:t>
            </a:r>
            <a:r>
              <a:rPr lang="en-US">
                <a:sym typeface="Wingdings" pitchFamily="2" charset="2"/>
              </a:rPr>
              <a:t>k+1</a:t>
            </a:r>
            <a:r>
              <a:rPr lang="en-US" sz="2400">
                <a:sym typeface="Symbol" pitchFamily="18" charset="2"/>
              </a:rPr>
              <a:t> = x</a:t>
            </a:r>
            <a:r>
              <a:rPr lang="en-US">
                <a:sym typeface="Wingdings" pitchFamily="2" charset="2"/>
              </a:rPr>
              <a:t>k</a:t>
            </a:r>
            <a:r>
              <a:rPr lang="en-US" sz="2400">
                <a:sym typeface="Symbol" pitchFamily="18" charset="2"/>
              </a:rPr>
              <a:t> + 1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>
                <a:sym typeface="Symbol" pitchFamily="18" charset="2"/>
              </a:rPr>
              <a:t>Jika m&gt;1 </a:t>
            </a:r>
            <a:r>
              <a:rPr lang="en-US" sz="2400">
                <a:sym typeface="Wingdings" pitchFamily="2" charset="2"/>
              </a:rPr>
              <a:t> 	x</a:t>
            </a:r>
            <a:r>
              <a:rPr lang="en-US" sz="1600">
                <a:sym typeface="Wingdings" pitchFamily="2" charset="2"/>
              </a:rPr>
              <a:t>k+1</a:t>
            </a:r>
            <a:r>
              <a:rPr lang="en-US" sz="2400">
                <a:sym typeface="Wingdings" pitchFamily="2" charset="2"/>
              </a:rPr>
              <a:t> = x</a:t>
            </a:r>
            <a:r>
              <a:rPr lang="en-US">
                <a:sym typeface="Wingdings" pitchFamily="2" charset="2"/>
              </a:rPr>
              <a:t>k</a:t>
            </a:r>
            <a:r>
              <a:rPr lang="en-US" sz="2400">
                <a:sym typeface="Wingdings" pitchFamily="2" charset="2"/>
              </a:rPr>
              <a:t> + 1/m</a:t>
            </a:r>
            <a:br>
              <a:rPr lang="en-US" sz="2400">
                <a:sym typeface="Wingdings" pitchFamily="2" charset="2"/>
              </a:rPr>
            </a:br>
            <a:r>
              <a:rPr lang="en-US" sz="2400">
                <a:sym typeface="Wingdings" pitchFamily="2" charset="2"/>
              </a:rPr>
              <a:t>			y</a:t>
            </a:r>
            <a:r>
              <a:rPr lang="en-US">
                <a:sym typeface="Wingdings" pitchFamily="2" charset="2"/>
              </a:rPr>
              <a:t>k+1</a:t>
            </a:r>
            <a:r>
              <a:rPr lang="en-US" sz="2400">
                <a:sym typeface="Wingdings" pitchFamily="2" charset="2"/>
              </a:rPr>
              <a:t> = y</a:t>
            </a:r>
            <a:r>
              <a:rPr lang="en-US">
                <a:sym typeface="Wingdings" pitchFamily="2" charset="2"/>
              </a:rPr>
              <a:t>k</a:t>
            </a:r>
            <a:r>
              <a:rPr lang="en-US" sz="2400">
                <a:sym typeface="Wingdings" pitchFamily="2" charset="2"/>
              </a:rPr>
              <a:t> + 1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642-3042-4942-9374-3395E61ABD41}" type="slidenum">
              <a:rPr lang="en-US"/>
              <a:pPr/>
              <a:t>9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Bresenham’s Algorithm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Plot (Xo,Yo)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Repeat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If Pk&lt;0 then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	Plot (X</a:t>
            </a:r>
            <a:r>
              <a:rPr lang="en-US" sz="2000"/>
              <a:t>k+1</a:t>
            </a:r>
            <a:r>
              <a:rPr lang="en-US" sz="2800"/>
              <a:t>,Y</a:t>
            </a:r>
            <a:r>
              <a:rPr lang="en-US" sz="2000"/>
              <a:t>k</a:t>
            </a:r>
            <a:r>
              <a:rPr lang="en-US" sz="2800"/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Otherwise</a:t>
            </a:r>
            <a:br>
              <a:rPr lang="en-US" sz="2800"/>
            </a:br>
            <a:r>
              <a:rPr lang="en-US" sz="2800"/>
              <a:t>	 Plot (X</a:t>
            </a:r>
            <a:r>
              <a:rPr lang="en-US" sz="2000"/>
              <a:t>k+1</a:t>
            </a:r>
            <a:r>
              <a:rPr lang="en-US" sz="2800"/>
              <a:t>,Y</a:t>
            </a:r>
            <a:r>
              <a:rPr lang="en-US" sz="2000"/>
              <a:t>k+1</a:t>
            </a:r>
            <a:r>
              <a:rPr lang="en-US" sz="2800"/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Until X=end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0420" name="Object 4"/>
          <p:cNvGraphicFramePr>
            <a:graphicFrameLocks noChangeAspect="1"/>
          </p:cNvGraphicFramePr>
          <p:nvPr/>
        </p:nvGraphicFramePr>
        <p:xfrm>
          <a:off x="609600" y="1447800"/>
          <a:ext cx="2895600" cy="731838"/>
        </p:xfrm>
        <a:graphic>
          <a:graphicData uri="http://schemas.openxmlformats.org/presentationml/2006/ole">
            <p:oleObj spid="_x0000_s5122" name="Equation" r:id="rId3" imgW="901309" imgH="228501" progId="Equation.3">
              <p:embed/>
            </p:oleObj>
          </a:graphicData>
        </a:graphic>
      </p:graphicFrame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1528763" y="3575050"/>
          <a:ext cx="2667000" cy="615950"/>
        </p:xfrm>
        <a:graphic>
          <a:graphicData uri="http://schemas.openxmlformats.org/presentationml/2006/ole">
            <p:oleObj spid="_x0000_s5123" name="Equation" r:id="rId4" imgW="990600" imgH="228600" progId="Equation.3">
              <p:embed/>
            </p:oleObj>
          </a:graphicData>
        </a:graphic>
      </p:graphicFrame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0424" name="Object 8"/>
          <p:cNvGraphicFramePr>
            <a:graphicFrameLocks noChangeAspect="1"/>
          </p:cNvGraphicFramePr>
          <p:nvPr/>
        </p:nvGraphicFramePr>
        <p:xfrm>
          <a:off x="1638300" y="4806950"/>
          <a:ext cx="3467100" cy="577850"/>
        </p:xfrm>
        <a:graphic>
          <a:graphicData uri="http://schemas.openxmlformats.org/presentationml/2006/ole">
            <p:oleObj spid="_x0000_s5124" name="Equation" r:id="rId5" imgW="13716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714</Words>
  <Application>Microsoft Office PowerPoint</Application>
  <PresentationFormat>On-screen Show (4:3)</PresentationFormat>
  <Paragraphs>356</Paragraphs>
  <Slides>20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Trek</vt:lpstr>
      <vt:lpstr>Microsoft Equation 3.0</vt:lpstr>
      <vt:lpstr>Bitmap Image</vt:lpstr>
      <vt:lpstr>PRIMITIVE OUTPUT Hilman Fauzi TSP, ST</vt:lpstr>
      <vt:lpstr>Primitive grafis</vt:lpstr>
      <vt:lpstr>Titik (Pixel/Dot)</vt:lpstr>
      <vt:lpstr>Titik (Pixel/Dot)</vt:lpstr>
      <vt:lpstr>GARIS (LINE)</vt:lpstr>
      <vt:lpstr>Algoritma Pembuatan Garis</vt:lpstr>
      <vt:lpstr>Algoritma Pembuatan Garis</vt:lpstr>
      <vt:lpstr>DDA (Digital Differential Analyser) Algorithm</vt:lpstr>
      <vt:lpstr>Bresenham’s Algorithm</vt:lpstr>
      <vt:lpstr>Bresenham’s Algorithm</vt:lpstr>
      <vt:lpstr>CIRCLE</vt:lpstr>
      <vt:lpstr>CIRCLE - Problem</vt:lpstr>
      <vt:lpstr>CIRCLE – cont.</vt:lpstr>
      <vt:lpstr>Midpoint Circle Algorithm</vt:lpstr>
      <vt:lpstr>Midpoint Circle Algorithm – cont.</vt:lpstr>
      <vt:lpstr>Ellipse</vt:lpstr>
      <vt:lpstr>Ellipse - cont</vt:lpstr>
      <vt:lpstr>Midpoint Ellipse Algorithm</vt:lpstr>
      <vt:lpstr>Midpoint Ellipse Algorithm</vt:lpstr>
      <vt:lpstr>Midpoint Ellipse Algorithm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PRIMITIVE OUTPUT Hilman Fauzi TSP, ST</dc:title>
  <dc:creator>Akh imanTSP</dc:creator>
  <cp:lastModifiedBy>Akh imanTSP</cp:lastModifiedBy>
  <cp:revision>2</cp:revision>
  <dcterms:created xsi:type="dcterms:W3CDTF">2010-10-14T15:56:22Z</dcterms:created>
  <dcterms:modified xsi:type="dcterms:W3CDTF">2010-10-14T16:10:43Z</dcterms:modified>
</cp:coreProperties>
</file>