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47"/>
  </p:notes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6" r:id="rId9"/>
    <p:sldId id="267" r:id="rId10"/>
    <p:sldId id="291" r:id="rId11"/>
    <p:sldId id="268" r:id="rId12"/>
    <p:sldId id="269" r:id="rId13"/>
    <p:sldId id="287" r:id="rId14"/>
    <p:sldId id="270" r:id="rId15"/>
    <p:sldId id="271" r:id="rId16"/>
    <p:sldId id="272" r:id="rId17"/>
    <p:sldId id="273" r:id="rId18"/>
    <p:sldId id="274" r:id="rId19"/>
    <p:sldId id="292" r:id="rId20"/>
    <p:sldId id="293" r:id="rId21"/>
    <p:sldId id="305" r:id="rId22"/>
    <p:sldId id="306" r:id="rId23"/>
    <p:sldId id="275" r:id="rId24"/>
    <p:sldId id="276" r:id="rId25"/>
    <p:sldId id="277" r:id="rId26"/>
    <p:sldId id="295" r:id="rId27"/>
    <p:sldId id="294" r:id="rId28"/>
    <p:sldId id="296" r:id="rId29"/>
    <p:sldId id="297" r:id="rId30"/>
    <p:sldId id="298" r:id="rId31"/>
    <p:sldId id="299" r:id="rId32"/>
    <p:sldId id="301" r:id="rId33"/>
    <p:sldId id="300" r:id="rId34"/>
    <p:sldId id="290" r:id="rId35"/>
    <p:sldId id="311" r:id="rId36"/>
    <p:sldId id="312" r:id="rId37"/>
    <p:sldId id="313" r:id="rId38"/>
    <p:sldId id="314" r:id="rId39"/>
    <p:sldId id="302" r:id="rId40"/>
    <p:sldId id="303" r:id="rId41"/>
    <p:sldId id="304" r:id="rId42"/>
    <p:sldId id="307" r:id="rId43"/>
    <p:sldId id="308" r:id="rId44"/>
    <p:sldId id="309" r:id="rId45"/>
    <p:sldId id="310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170" autoAdjust="0"/>
    <p:restoredTop sz="94586" autoAdjust="0"/>
  </p:normalViewPr>
  <p:slideViewPr>
    <p:cSldViewPr>
      <p:cViewPr>
        <p:scale>
          <a:sx n="75" d="100"/>
          <a:sy n="75" d="100"/>
        </p:scale>
        <p:origin x="-348" y="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4" y="76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54"/>
    </p:cViewPr>
  </p:sorterViewPr>
  <p:notesViewPr>
    <p:cSldViewPr>
      <p:cViewPr varScale="1">
        <p:scale>
          <a:sx n="63" d="100"/>
          <a:sy n="63" d="100"/>
        </p:scale>
        <p:origin x="-2442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26D44C-E274-4E83-A0CE-C188CFA215DD}" type="datetimeFigureOut">
              <a:rPr lang="en-US" smtClean="0"/>
              <a:pPr/>
              <a:t>3/30/2010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5CFAB3-1B6E-4C57-A2C0-5BA07656DD5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CFAB3-1B6E-4C57-A2C0-5BA07656DD5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CFAB3-1B6E-4C57-A2C0-5BA07656DD5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DA3E4-6FE7-4DF4-8029-DDCCCE50C28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DA3E4-6FE7-4DF4-8029-DDCCCE50C28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CFAB3-1B6E-4C57-A2C0-5BA07656DD5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DA3E4-6FE7-4DF4-8029-DDCCCE50C28A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DA3E4-6FE7-4DF4-8029-DDCCCE50C28A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DA3E4-6FE7-4DF4-8029-DDCCCE50C28A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DA3E4-6FE7-4DF4-8029-DDCCCE50C28A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DA3E4-6FE7-4DF4-8029-DDCCCE50C28A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DA3E4-6FE7-4DF4-8029-DDCCCE50C28A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CFAB3-1B6E-4C57-A2C0-5BA07656DD5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DA3E4-6FE7-4DF4-8029-DDCCCE50C28A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DA3E4-6FE7-4DF4-8029-DDCCCE50C28A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CFAB3-1B6E-4C57-A2C0-5BA07656DD5B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CFAB3-1B6E-4C57-A2C0-5BA07656DD5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CFAB3-1B6E-4C57-A2C0-5BA07656DD5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CFAB3-1B6E-4C57-A2C0-5BA07656DD5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CFAB3-1B6E-4C57-A2C0-5BA07656DD5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CFAB3-1B6E-4C57-A2C0-5BA07656DD5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DA3E4-6FE7-4DF4-8029-DDCCCE50C28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DA3E4-6FE7-4DF4-8029-DDCCCE50C28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3/30/2010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3/30/2010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3/30/2010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3/30/2010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3/30/2010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3/30/2010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3/30/2010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3/30/2010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3/30/2010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3/30/2010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3/30/2010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637BB6B-EE1B-48FB-8575-0D55C373DE88}" type="datetimeFigureOut">
              <a:rPr lang="en-US" smtClean="0"/>
              <a:pPr/>
              <a:t>3/30/2010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file:///C:\DOCUME~1\Maika\LOCALS~1\Temp\moz-screenshot-2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w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762000"/>
            <a:ext cx="7010400" cy="3124200"/>
          </a:xfrm>
        </p:spPr>
        <p:txBody>
          <a:bodyPr>
            <a:normAutofit/>
          </a:bodyPr>
          <a:lstStyle/>
          <a:p>
            <a:r>
              <a:rPr lang="en-US" dirty="0" err="1" smtClean="0"/>
              <a:t>MedEx</a:t>
            </a:r>
            <a:r>
              <a:rPr lang="en-US" dirty="0" smtClean="0"/>
              <a:t>: Medical Expert</a:t>
            </a:r>
            <a:br>
              <a:rPr lang="en-US" dirty="0" smtClean="0"/>
            </a:br>
            <a:r>
              <a:rPr lang="en-US" sz="4400" dirty="0" smtClean="0"/>
              <a:t>Powered by a Context Targeted Search Engine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4038600"/>
            <a:ext cx="5718048" cy="1752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Beltran, Lope</a:t>
            </a:r>
          </a:p>
          <a:p>
            <a:r>
              <a:rPr lang="en-US" dirty="0" smtClean="0"/>
              <a:t>Sarmiento, </a:t>
            </a:r>
            <a:r>
              <a:rPr lang="en-US" dirty="0" err="1" smtClean="0"/>
              <a:t>Jaybee</a:t>
            </a:r>
            <a:endParaRPr lang="en-US" dirty="0" smtClean="0"/>
          </a:p>
          <a:p>
            <a:r>
              <a:rPr lang="en-US" dirty="0" err="1" smtClean="0"/>
              <a:t>Torrecampo</a:t>
            </a:r>
            <a:r>
              <a:rPr lang="en-US" dirty="0" smtClean="0"/>
              <a:t>, Danielle</a:t>
            </a:r>
          </a:p>
          <a:p>
            <a:r>
              <a:rPr lang="en-US" dirty="0" smtClean="0"/>
              <a:t>Adviser: De Guzman, Achilles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 Filtering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smtClean="0"/>
              <a:t>Context Filtering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1"/>
            <a:ext cx="7467600" cy="3352800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KWiC</a:t>
            </a:r>
            <a:r>
              <a:rPr lang="en-US" sz="2800" dirty="0" smtClean="0"/>
              <a:t> algorithm</a:t>
            </a:r>
          </a:p>
          <a:p>
            <a:r>
              <a:rPr lang="en-US" sz="2800" dirty="0" smtClean="0"/>
              <a:t>Synonymy</a:t>
            </a:r>
          </a:p>
          <a:p>
            <a:r>
              <a:rPr lang="en-US" sz="2800" dirty="0" smtClean="0"/>
              <a:t>UMLS</a:t>
            </a:r>
          </a:p>
          <a:p>
            <a:r>
              <a:rPr lang="en-US" sz="2800" dirty="0" smtClean="0"/>
              <a:t>Extracting the most relevant data</a:t>
            </a:r>
            <a:endParaRPr lang="en-US" sz="28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smtClean="0"/>
              <a:t>KeyWord in Context (KWiC)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1"/>
            <a:ext cx="7467600" cy="3429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Extraction of keywords within the context</a:t>
            </a:r>
          </a:p>
          <a:p>
            <a:r>
              <a:rPr lang="en-US" sz="2800" dirty="0" smtClean="0"/>
              <a:t>attempts to find the segments that maximize the number of medical terms and other keywords (a kind of ‘‘keyword diversity’’, including synonyms). [2]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9600" y="5486400"/>
            <a:ext cx="769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[2] A. </a:t>
            </a:r>
            <a:r>
              <a:rPr lang="en-US" dirty="0" err="1" smtClean="0"/>
              <a:t>Gaudinat</a:t>
            </a:r>
            <a:r>
              <a:rPr lang="en-US" dirty="0" smtClean="0"/>
              <a:t> et. al, Health search engine with e-document analysis for reliable search results, International Journal of Medical Informatics (2006) 75, 73—85</a:t>
            </a:r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uiExpand="1" build="p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/>
              <a:t>Synonymy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79248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For each medical term, there are equivalent words or "synonyms". Different people fill up the medical records, making them seem different or unrelated to each other. However, the diagnosis/symptom/etc. that a record has may actually be similar to another record that uses different terminology. </a:t>
            </a:r>
          </a:p>
          <a:p>
            <a:r>
              <a:rPr lang="en-US" sz="2800" dirty="0" smtClean="0"/>
              <a:t>This calls for a scheme to relate keywords and their synonyms.</a:t>
            </a:r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smtClean="0"/>
              <a:t>UMLS Metathesaurus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533400" y="1524000"/>
            <a:ext cx="8001000" cy="4953000"/>
          </a:xfrm>
        </p:spPr>
        <p:txBody>
          <a:bodyPr>
            <a:normAutofit fontScale="70000" lnSpcReduction="20000"/>
          </a:bodyPr>
          <a:lstStyle/>
          <a:p>
            <a:r>
              <a:rPr lang="en-US" sz="3100" dirty="0" smtClean="0"/>
              <a:t>Unified Medical Language System (UMLS)® [3]</a:t>
            </a:r>
          </a:p>
          <a:p>
            <a:pPr fontAlgn="ctr"/>
            <a:r>
              <a:rPr lang="en-US" sz="3100" dirty="0" smtClean="0"/>
              <a:t>The US  National Library of Medicine (NLM), by creating UMLS® Knowledge Sources, made it easier for medical software to be developed. </a:t>
            </a:r>
          </a:p>
          <a:p>
            <a:pPr fontAlgn="ctr"/>
            <a:r>
              <a:rPr lang="en-US" sz="3100" dirty="0" err="1" smtClean="0"/>
              <a:t>MetamorphoSys</a:t>
            </a:r>
            <a:r>
              <a:rPr lang="en-US" sz="3100" dirty="0" smtClean="0"/>
              <a:t>® is the UMLS installation wizard and </a:t>
            </a:r>
            <a:r>
              <a:rPr lang="en-US" sz="3100" dirty="0" err="1" smtClean="0"/>
              <a:t>Metathesaurus</a:t>
            </a:r>
            <a:r>
              <a:rPr lang="en-US" sz="3100" dirty="0" smtClean="0"/>
              <a:t> customization tool included in each UMLS release. It installs one or more of the UMLS Knowledge Sources and enables one to create customized </a:t>
            </a:r>
            <a:r>
              <a:rPr lang="en-US" sz="3100" dirty="0" err="1" smtClean="0"/>
              <a:t>Metathesaurus</a:t>
            </a:r>
            <a:r>
              <a:rPr lang="en-US" sz="3100" dirty="0" smtClean="0"/>
              <a:t> subsets.  </a:t>
            </a:r>
          </a:p>
          <a:p>
            <a:pPr fontAlgn="ctr"/>
            <a:r>
              <a:rPr lang="en-US" sz="3100" dirty="0" smtClean="0"/>
              <a:t>The </a:t>
            </a:r>
            <a:r>
              <a:rPr lang="en-US" sz="3100" dirty="0" err="1" smtClean="0"/>
              <a:t>Metathesaurus</a:t>
            </a:r>
            <a:r>
              <a:rPr lang="en-US" sz="3100" dirty="0" smtClean="0"/>
              <a:t> contains more than 100 vocabularies related to medicine. It also has multi-lingual support. </a:t>
            </a:r>
          </a:p>
          <a:p>
            <a:pPr fontAlgn="ctr"/>
            <a:endParaRPr lang="en-US" dirty="0" smtClean="0"/>
          </a:p>
          <a:p>
            <a:pPr fontAlgn="ctr"/>
            <a:endParaRPr lang="en-US" dirty="0" smtClean="0"/>
          </a:p>
          <a:p>
            <a:pPr fontAlgn="ctr"/>
            <a:endParaRPr lang="en-US" dirty="0" smtClean="0"/>
          </a:p>
          <a:p>
            <a:pPr fontAlgn="ctr">
              <a:buNone/>
            </a:pPr>
            <a:endParaRPr lang="en-US" dirty="0" smtClean="0"/>
          </a:p>
          <a:p>
            <a:pPr fontAlgn="ctr"/>
            <a:endParaRPr lang="en-US" dirty="0" smtClean="0"/>
          </a:p>
          <a:p>
            <a:pPr fontAlgn="ctr">
              <a:buNone/>
            </a:pPr>
            <a:r>
              <a:rPr lang="en-US" sz="1900" dirty="0" smtClean="0"/>
              <a:t>[3] http://www.nlm.nih.gov</a:t>
            </a:r>
            <a:endParaRPr lang="en-US" dirty="0"/>
          </a:p>
        </p:txBody>
      </p:sp>
      <p:pic>
        <p:nvPicPr>
          <p:cNvPr id="9" name="Picture 8" descr="nlmbanner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4876800"/>
            <a:ext cx="5957801" cy="981075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7010400" y="4876800"/>
            <a:ext cx="1143000" cy="1740932"/>
            <a:chOff x="7010400" y="4876800"/>
            <a:chExt cx="1143000" cy="1740932"/>
          </a:xfrm>
        </p:grpSpPr>
        <p:pic>
          <p:nvPicPr>
            <p:cNvPr id="10" name="Picture 9" descr="mainlogo.gi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10400" y="4876800"/>
              <a:ext cx="1143000" cy="128427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7010400" y="6248400"/>
              <a:ext cx="11336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UMLSKS</a:t>
              </a:r>
              <a:endParaRPr lang="en-US" dirty="0"/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Search Engine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XML-based Search Engine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“dynamic”</a:t>
            </a:r>
          </a:p>
          <a:p>
            <a:r>
              <a:rPr lang="en-US" dirty="0" smtClean="0"/>
              <a:t>XML widely used standard for data representation and exchange</a:t>
            </a:r>
          </a:p>
          <a:p>
            <a:r>
              <a:rPr lang="en-US" dirty="0" smtClean="0"/>
              <a:t>Easy to structure data</a:t>
            </a:r>
          </a:p>
          <a:p>
            <a:r>
              <a:rPr lang="en-US" dirty="0" smtClean="0"/>
              <a:t>hierarchical, partly ordered, and pervasively cross-linked</a:t>
            </a:r>
          </a:p>
          <a:p>
            <a:r>
              <a:rPr lang="en-US" dirty="0" smtClean="0"/>
              <a:t>The more the data, the more accurate the results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smtClean="0"/>
              <a:t>XQUERY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Shorthand for XML Query Language</a:t>
            </a:r>
          </a:p>
          <a:p>
            <a:r>
              <a:rPr lang="en-US" dirty="0" smtClean="0"/>
              <a:t>Used for querying XML data</a:t>
            </a:r>
          </a:p>
          <a:p>
            <a:r>
              <a:rPr lang="en-US" dirty="0" smtClean="0"/>
              <a:t>Handles XML natively and, thus, is able to process and manipulate HTML </a:t>
            </a:r>
            <a:r>
              <a:rPr lang="en-US" dirty="0" err="1" smtClean="0"/>
              <a:t>webpages</a:t>
            </a:r>
            <a:r>
              <a:rPr lang="en-US" dirty="0" smtClean="0"/>
              <a:t> [4]</a:t>
            </a:r>
          </a:p>
          <a:p>
            <a:r>
              <a:rPr lang="en-US" dirty="0" smtClean="0"/>
              <a:t>Like PHP and </a:t>
            </a:r>
            <a:r>
              <a:rPr lang="en-US" dirty="0" err="1" smtClean="0"/>
              <a:t>Javascript</a:t>
            </a:r>
            <a:endParaRPr lang="en-US" dirty="0" smtClean="0"/>
          </a:p>
          <a:p>
            <a:r>
              <a:rPr lang="en-US" dirty="0" smtClean="0"/>
              <a:t>Can store query results in a variable where you  can query again</a:t>
            </a:r>
          </a:p>
          <a:p>
            <a:r>
              <a:rPr lang="en-US" dirty="0" smtClean="0"/>
              <a:t>Structure query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1800" dirty="0" smtClean="0"/>
              <a:t>[4] </a:t>
            </a:r>
            <a:r>
              <a:rPr lang="en-US" sz="1800" dirty="0" err="1" smtClean="0"/>
              <a:t>Ghislain</a:t>
            </a:r>
            <a:r>
              <a:rPr lang="en-US" sz="1800" dirty="0" smtClean="0"/>
              <a:t> </a:t>
            </a:r>
            <a:r>
              <a:rPr lang="en-US" sz="1800" dirty="0" err="1" smtClean="0"/>
              <a:t>Fourny</a:t>
            </a:r>
            <a:r>
              <a:rPr lang="en-US" sz="1800" dirty="0" smtClean="0"/>
              <a:t>, Markus </a:t>
            </a:r>
            <a:r>
              <a:rPr lang="en-US" sz="1800" dirty="0" err="1" smtClean="0"/>
              <a:t>Pilman</a:t>
            </a:r>
            <a:r>
              <a:rPr lang="en-US" sz="1800" dirty="0" smtClean="0"/>
              <a:t>, Daniela </a:t>
            </a:r>
            <a:r>
              <a:rPr lang="en-US" sz="1800" dirty="0" err="1" smtClean="0"/>
              <a:t>Florescu</a:t>
            </a:r>
            <a:r>
              <a:rPr lang="en-US" sz="1800" dirty="0" smtClean="0"/>
              <a:t>, Donald </a:t>
            </a:r>
            <a:r>
              <a:rPr lang="en-US" sz="1800" dirty="0" err="1" smtClean="0"/>
              <a:t>Kossmann</a:t>
            </a:r>
            <a:r>
              <a:rPr lang="en-US" sz="1800" dirty="0" smtClean="0"/>
              <a:t>, Tim </a:t>
            </a:r>
            <a:r>
              <a:rPr lang="en-US" sz="1800" dirty="0" err="1" smtClean="0"/>
              <a:t>Kraska</a:t>
            </a:r>
            <a:r>
              <a:rPr lang="en-US" sz="1800" dirty="0" smtClean="0"/>
              <a:t>, Darin </a:t>
            </a:r>
            <a:r>
              <a:rPr lang="en-US" sz="1800" dirty="0" err="1" smtClean="0"/>
              <a:t>McBeath</a:t>
            </a:r>
            <a:r>
              <a:rPr lang="en-US" sz="1800" dirty="0" smtClean="0"/>
              <a:t>: </a:t>
            </a:r>
            <a:r>
              <a:rPr lang="en-US" sz="1800" dirty="0" err="1" smtClean="0"/>
              <a:t>XQuery</a:t>
            </a:r>
            <a:r>
              <a:rPr lang="en-US" sz="1800" dirty="0" smtClean="0"/>
              <a:t> in the Browser. WWW 2009, Madrid, Spain.</a:t>
            </a:r>
            <a:endParaRPr lang="en-US" sz="18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eXist Native XML Database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eXist</a:t>
            </a:r>
            <a:r>
              <a:rPr lang="en-US" dirty="0" smtClean="0"/>
              <a:t> is an open source, native XML database [5]</a:t>
            </a:r>
          </a:p>
          <a:p>
            <a:r>
              <a:rPr lang="en-US" dirty="0" smtClean="0"/>
              <a:t>Java-based</a:t>
            </a:r>
          </a:p>
          <a:p>
            <a:r>
              <a:rPr lang="en-US" dirty="0" smtClean="0"/>
              <a:t>Core: </a:t>
            </a:r>
            <a:r>
              <a:rPr lang="en-US" dirty="0" err="1" smtClean="0"/>
              <a:t>Xquery</a:t>
            </a:r>
            <a:endParaRPr lang="en-US" dirty="0" smtClean="0"/>
          </a:p>
          <a:p>
            <a:r>
              <a:rPr lang="en-US" dirty="0" smtClean="0"/>
              <a:t>Database of X files</a:t>
            </a:r>
          </a:p>
          <a:p>
            <a:r>
              <a:rPr lang="en-US" dirty="0" smtClean="0"/>
              <a:t>Server</a:t>
            </a:r>
          </a:p>
          <a:p>
            <a:r>
              <a:rPr lang="en-US" dirty="0" smtClean="0"/>
              <a:t>Search engine-like</a:t>
            </a:r>
          </a:p>
          <a:p>
            <a:r>
              <a:rPr lang="en-US" dirty="0" smtClean="0"/>
              <a:t>Apache </a:t>
            </a:r>
            <a:r>
              <a:rPr lang="en-US" dirty="0" err="1" smtClean="0"/>
              <a:t>Lucene</a:t>
            </a:r>
            <a:r>
              <a:rPr lang="en-US" dirty="0" smtClean="0"/>
              <a:t> included</a:t>
            </a:r>
          </a:p>
          <a:p>
            <a:r>
              <a:rPr lang="en-US" dirty="0" smtClean="0"/>
              <a:t>99% XQTS (</a:t>
            </a:r>
            <a:r>
              <a:rPr lang="en-US" dirty="0" err="1" smtClean="0"/>
              <a:t>XQuery</a:t>
            </a:r>
            <a:r>
              <a:rPr lang="en-US" dirty="0" smtClean="0"/>
              <a:t> Testing Score)</a:t>
            </a:r>
          </a:p>
          <a:p>
            <a:pPr>
              <a:buNone/>
            </a:pPr>
            <a:endParaRPr lang="en-US" sz="1900" dirty="0" smtClean="0"/>
          </a:p>
          <a:p>
            <a:pPr>
              <a:buNone/>
            </a:pPr>
            <a:r>
              <a:rPr lang="en-US" sz="1900" dirty="0" smtClean="0"/>
              <a:t>[5]Meier, Wolfgang. "</a:t>
            </a:r>
            <a:r>
              <a:rPr lang="en-US" sz="1900" dirty="0" err="1" smtClean="0"/>
              <a:t>eXist</a:t>
            </a:r>
            <a:r>
              <a:rPr lang="en-US" sz="1900" dirty="0" smtClean="0"/>
              <a:t>-db Open Source Native XML Database." </a:t>
            </a:r>
            <a:r>
              <a:rPr lang="en-US" sz="1900" i="1" dirty="0" err="1" smtClean="0"/>
              <a:t>eXist</a:t>
            </a:r>
            <a:r>
              <a:rPr lang="en-US" sz="1900" i="1" dirty="0" smtClean="0"/>
              <a:t>-db Open Source Native XML Database</a:t>
            </a:r>
            <a:r>
              <a:rPr lang="en-US" sz="1900" dirty="0" smtClean="0"/>
              <a:t>. 2009. SourceForge.net, Web. 8 Mar 2010. &lt;http://exist.sourceforge.net&gt;.</a:t>
            </a:r>
            <a:endParaRPr lang="en-US" sz="19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Delivery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system is an XML-based Dynamic Context Targeted Search Engine that can search existing records in a database relevant to the given record. Its dynamic in the sense that it can be deployed in any domain (police records, case records, etc)</a:t>
            </a:r>
          </a:p>
          <a:p>
            <a:r>
              <a:rPr lang="en-US" dirty="0" err="1" smtClean="0"/>
              <a:t>MedEx</a:t>
            </a:r>
            <a:r>
              <a:rPr lang="en-US" dirty="0" smtClean="0"/>
              <a:t> is an application where the system is deployed, which is in the medical record field.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AJAX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Shorthand for Asynchronous </a:t>
            </a:r>
            <a:r>
              <a:rPr lang="en-US" dirty="0" err="1" smtClean="0"/>
              <a:t>Javascript</a:t>
            </a:r>
            <a:r>
              <a:rPr lang="en-US" dirty="0" smtClean="0"/>
              <a:t> and XML. [6]</a:t>
            </a:r>
          </a:p>
          <a:p>
            <a:r>
              <a:rPr lang="en-US" dirty="0" smtClean="0"/>
              <a:t>Uses the following technologies:</a:t>
            </a:r>
          </a:p>
          <a:p>
            <a:pPr lvl="1"/>
            <a:r>
              <a:rPr lang="en-US" sz="2600" dirty="0" smtClean="0"/>
              <a:t>XHTML and CSS for presentation.</a:t>
            </a:r>
          </a:p>
          <a:p>
            <a:pPr lvl="1"/>
            <a:r>
              <a:rPr lang="en-US" sz="2600" dirty="0" smtClean="0"/>
              <a:t>Document Object Model (DOM) for dynamic display and interaction.</a:t>
            </a:r>
          </a:p>
          <a:p>
            <a:pPr lvl="1"/>
            <a:r>
              <a:rPr lang="en-US" sz="2600" dirty="0" smtClean="0"/>
              <a:t>XML and XSLT for data manipulation.</a:t>
            </a:r>
          </a:p>
          <a:p>
            <a:pPr lvl="1"/>
            <a:r>
              <a:rPr lang="en-US" sz="2600" dirty="0" err="1" smtClean="0"/>
              <a:t>xmlHttpRequest</a:t>
            </a:r>
            <a:r>
              <a:rPr lang="en-US" sz="2600" dirty="0" smtClean="0"/>
              <a:t> for asynchronous data retrieval.</a:t>
            </a:r>
          </a:p>
          <a:p>
            <a:pPr lvl="1"/>
            <a:r>
              <a:rPr lang="en-US" sz="2600" dirty="0" err="1" smtClean="0"/>
              <a:t>Javascript</a:t>
            </a:r>
            <a:r>
              <a:rPr lang="en-US" sz="2600" dirty="0" smtClean="0"/>
              <a:t> for connecting all the above together.</a:t>
            </a:r>
          </a:p>
          <a:p>
            <a:pPr lvl="1">
              <a:buNone/>
            </a:pPr>
            <a:endParaRPr lang="en-US" sz="1800" dirty="0" smtClean="0"/>
          </a:p>
          <a:p>
            <a:pPr lvl="1">
              <a:buNone/>
            </a:pPr>
            <a:r>
              <a:rPr lang="en-US" sz="1800" dirty="0" smtClean="0"/>
              <a:t>[6] </a:t>
            </a:r>
            <a:r>
              <a:rPr lang="en-US" sz="1800" dirty="0" err="1" smtClean="0"/>
              <a:t>Negrino</a:t>
            </a:r>
            <a:r>
              <a:rPr lang="en-US" sz="1800" dirty="0" smtClean="0"/>
              <a:t>, Tom, and </a:t>
            </a:r>
            <a:r>
              <a:rPr lang="en-US" sz="1800" dirty="0" err="1" smtClean="0"/>
              <a:t>Dori</a:t>
            </a:r>
            <a:r>
              <a:rPr lang="en-US" sz="1800" dirty="0" smtClean="0"/>
              <a:t> Smith. </a:t>
            </a:r>
            <a:r>
              <a:rPr lang="en-US" sz="1800" dirty="0" err="1" smtClean="0"/>
              <a:t>Javascript</a:t>
            </a:r>
            <a:r>
              <a:rPr lang="en-US" sz="1800" dirty="0" smtClean="0"/>
              <a:t> and AJAX for the Web, Sixth Edition. 6th ed. Berkeley. Pearson Education Limited, 2007.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AJAX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Allows asynchronous user interaction with the application. [7]</a:t>
            </a:r>
            <a:endParaRPr lang="en-US" dirty="0"/>
          </a:p>
        </p:txBody>
      </p:sp>
      <p:pic>
        <p:nvPicPr>
          <p:cNvPr id="5122" name="Picture 2" descr="C:\DOCUME~1\Maika\LOCALS~1\Temp\moz-screenshot-2.jp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2743200" y="2971800"/>
            <a:ext cx="4021040" cy="275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52400" y="6172200"/>
            <a:ext cx="891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[7] Garret, Jesse James. "Ajax: A New Approach to Web Applications". Adaptive Path. 5 Mar. 2010 &lt;http://adaptivepath.com/publications/essays/archives/000385.php&gt;</a:t>
            </a:r>
            <a:endParaRPr lang="en-US" sz="1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143000"/>
          </a:xfrm>
        </p:spPr>
        <p:txBody>
          <a:bodyPr/>
          <a:lstStyle/>
          <a:p>
            <a:r>
              <a:rPr lang="en-US" dirty="0" smtClean="0"/>
              <a:t>The YUI Library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YUI stands for Yahoo! User Interface</a:t>
            </a:r>
          </a:p>
          <a:p>
            <a:r>
              <a:rPr lang="en-US" dirty="0" smtClean="0"/>
              <a:t>a set of utilities and controls, written with JavaScript and CSS, for building richly interactive web applications</a:t>
            </a:r>
          </a:p>
          <a:p>
            <a:r>
              <a:rPr lang="en-US" dirty="0" smtClean="0"/>
              <a:t>Uses techniques such as AJAX.</a:t>
            </a:r>
          </a:p>
          <a:p>
            <a:r>
              <a:rPr lang="en-US" b="1" dirty="0" smtClean="0"/>
              <a:t>proven</a:t>
            </a:r>
            <a:r>
              <a:rPr lang="en-US" dirty="0" smtClean="0"/>
              <a:t>, </a:t>
            </a:r>
            <a:r>
              <a:rPr lang="en-US" b="1" dirty="0" smtClean="0"/>
              <a:t>scalable</a:t>
            </a:r>
            <a:r>
              <a:rPr lang="en-US" dirty="0" smtClean="0"/>
              <a:t>, </a:t>
            </a:r>
            <a:r>
              <a:rPr lang="en-US" b="1" dirty="0" smtClean="0"/>
              <a:t>fast</a:t>
            </a:r>
            <a:r>
              <a:rPr lang="en-US" dirty="0" smtClean="0"/>
              <a:t>, and </a:t>
            </a:r>
            <a:r>
              <a:rPr lang="en-US" b="1" dirty="0" smtClean="0"/>
              <a:t>robust </a:t>
            </a:r>
            <a:r>
              <a:rPr lang="en-US" dirty="0" smtClean="0"/>
              <a:t>[8]</a:t>
            </a:r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pPr>
              <a:buNone/>
            </a:pPr>
            <a:r>
              <a:rPr lang="en-US" sz="1800" dirty="0" smtClean="0"/>
              <a:t>[8]"YUI Library." </a:t>
            </a:r>
            <a:r>
              <a:rPr lang="en-US" sz="1800" i="1" dirty="0" smtClean="0"/>
              <a:t>Yahoo! Developer Network</a:t>
            </a:r>
            <a:r>
              <a:rPr lang="en-US" sz="1800" dirty="0" smtClean="0"/>
              <a:t>. 2010. Yahoo! Inc., Web. 3 Mar 2010. &lt;http://developer.yahoo.com/yui/&gt;. </a:t>
            </a:r>
            <a:endParaRPr lang="en-US" sz="18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A puzzle waiting to be solved…</a:t>
            </a:r>
            <a:endParaRPr lang="en-US" i="1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Problem Statement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 a dynamic search engine system that can deliver an accurate, relevant results.</a:t>
            </a:r>
          </a:p>
          <a:p>
            <a:r>
              <a:rPr lang="en-US" smtClean="0"/>
              <a:t>Apply </a:t>
            </a:r>
            <a:r>
              <a:rPr lang="en-US" dirty="0" smtClean="0"/>
              <a:t>it in the medical record domain where given an input medical record, the system will deliver relevant medical records.</a:t>
            </a:r>
          </a:p>
          <a:p>
            <a:pPr lvl="1"/>
            <a:r>
              <a:rPr lang="en-US" dirty="0" smtClean="0"/>
              <a:t>Relevancy is based on the structure of the content model (</a:t>
            </a:r>
            <a:r>
              <a:rPr lang="en-US" dirty="0" err="1" smtClean="0"/>
              <a:t>eg</a:t>
            </a:r>
            <a:r>
              <a:rPr lang="en-US" dirty="0" smtClean="0"/>
              <a:t>. Sequence of symptoms)</a:t>
            </a:r>
          </a:p>
          <a:p>
            <a:pPr lvl="1"/>
            <a:r>
              <a:rPr lang="en-US" dirty="0" smtClean="0"/>
              <a:t>Summarization the results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Methodology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Trial and error, an effort to bring the answer to light…</a:t>
            </a:r>
            <a:endParaRPr lang="en-US" i="1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Format Parsing</a:t>
            </a:r>
          </a:p>
          <a:p>
            <a:r>
              <a:rPr lang="en-US" dirty="0" smtClean="0"/>
              <a:t>Content/Data Classification</a:t>
            </a:r>
          </a:p>
          <a:p>
            <a:r>
              <a:rPr lang="en-US" dirty="0" smtClean="0"/>
              <a:t>Search Engine</a:t>
            </a:r>
          </a:p>
          <a:p>
            <a:r>
              <a:rPr lang="en-US" dirty="0" smtClean="0"/>
              <a:t>Delivery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Diagram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35346" y="1935163"/>
            <a:ext cx="6873308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Parser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Format file: XML</a:t>
            </a:r>
          </a:p>
          <a:p>
            <a:r>
              <a:rPr lang="en-US" dirty="0" smtClean="0"/>
              <a:t>Output: XHTML tags</a:t>
            </a:r>
          </a:p>
          <a:p>
            <a:r>
              <a:rPr lang="en-US" dirty="0" smtClean="0"/>
              <a:t>Dynamic generation of fields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Content/Data Classification and Filtering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Input from forms are passed as parameters to the controller</a:t>
            </a:r>
          </a:p>
          <a:p>
            <a:r>
              <a:rPr lang="en-US" dirty="0" smtClean="0"/>
              <a:t>The controller passes the processed data to the search engine.</a:t>
            </a:r>
          </a:p>
          <a:p>
            <a:r>
              <a:rPr lang="en-US" dirty="0" err="1" smtClean="0"/>
              <a:t>Stopwords</a:t>
            </a:r>
            <a:r>
              <a:rPr lang="en-US" dirty="0" smtClean="0"/>
              <a:t> – articles like “a”, “the”, “an” 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And so it begins…</a:t>
            </a:r>
            <a:endParaRPr lang="en-US" i="1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Engine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Keywords from the filter are used to generate a query based on the content. (</a:t>
            </a:r>
            <a:r>
              <a:rPr lang="en-US" dirty="0" err="1" smtClean="0"/>
              <a:t>Lucene</a:t>
            </a:r>
            <a:r>
              <a:rPr lang="en-US" dirty="0" smtClean="0"/>
              <a:t> module query)</a:t>
            </a:r>
          </a:p>
          <a:p>
            <a:r>
              <a:rPr lang="en-US" dirty="0" smtClean="0"/>
              <a:t>Results are records in the form of XML sequences where arrange according to the most relevant record</a:t>
            </a:r>
          </a:p>
          <a:p>
            <a:r>
              <a:rPr lang="en-US" dirty="0" smtClean="0"/>
              <a:t>Stored in HTTP Session.</a:t>
            </a:r>
          </a:p>
          <a:p>
            <a:r>
              <a:rPr lang="en-US" dirty="0" smtClean="0"/>
              <a:t>Ranking</a:t>
            </a:r>
          </a:p>
          <a:p>
            <a:pPr lvl="1"/>
            <a:r>
              <a:rPr lang="en-US" dirty="0" smtClean="0"/>
              <a:t>Uses Apache </a:t>
            </a:r>
            <a:r>
              <a:rPr lang="en-US" dirty="0" err="1" smtClean="0"/>
              <a:t>Lucene</a:t>
            </a:r>
            <a:r>
              <a:rPr lang="en-US" dirty="0" smtClean="0"/>
              <a:t> (inclusive in </a:t>
            </a:r>
            <a:r>
              <a:rPr lang="en-US" dirty="0" err="1" smtClean="0"/>
              <a:t>eXist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Boost configuration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Output: XHTML file stored in XQL</a:t>
            </a:r>
          </a:p>
          <a:p>
            <a:r>
              <a:rPr lang="en-US" dirty="0" smtClean="0"/>
              <a:t>AJAX framework via YUI</a:t>
            </a:r>
          </a:p>
          <a:p>
            <a:pPr lvl="1"/>
            <a:r>
              <a:rPr lang="en-US" dirty="0" smtClean="0"/>
              <a:t>Tabbed view</a:t>
            </a:r>
          </a:p>
          <a:p>
            <a:pPr lvl="1"/>
            <a:r>
              <a:rPr lang="en-US" dirty="0" smtClean="0"/>
              <a:t>Layout Manager</a:t>
            </a:r>
          </a:p>
          <a:p>
            <a:pPr lvl="1"/>
            <a:r>
              <a:rPr lang="en-US" dirty="0" err="1" smtClean="0"/>
              <a:t>Yahoo.util.Connect.asyncRequest</a:t>
            </a:r>
            <a:r>
              <a:rPr lang="en-US" dirty="0" smtClean="0"/>
              <a:t> – </a:t>
            </a:r>
            <a:r>
              <a:rPr lang="en-US" dirty="0" err="1" smtClean="0"/>
              <a:t>xmlhttprequest</a:t>
            </a:r>
            <a:endParaRPr lang="en-US" dirty="0" smtClean="0"/>
          </a:p>
          <a:p>
            <a:pPr lvl="1"/>
            <a:r>
              <a:rPr lang="en-US" dirty="0" smtClean="0"/>
              <a:t>Data Table</a:t>
            </a:r>
          </a:p>
          <a:p>
            <a:pPr lvl="1"/>
            <a:r>
              <a:rPr lang="en-US" dirty="0" smtClean="0"/>
              <a:t>Animation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Results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What comes out of experimentation…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Given a Medical Record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866900"/>
            <a:ext cx="80772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67600" cy="1143000"/>
          </a:xfrm>
        </p:spPr>
        <p:txBody>
          <a:bodyPr/>
          <a:lstStyle/>
          <a:p>
            <a:r>
              <a:rPr lang="en-US" dirty="0" smtClean="0"/>
              <a:t>Related Records</a:t>
            </a:r>
            <a:endParaRPr lang="en-US" dirty="0"/>
          </a:p>
        </p:txBody>
      </p:sp>
      <p:sp>
        <p:nvSpPr>
          <p:cNvPr id="36" name="Right Arrow 35"/>
          <p:cNvSpPr/>
          <p:nvPr/>
        </p:nvSpPr>
        <p:spPr>
          <a:xfrm rot="13500000">
            <a:off x="5567223" y="3700322"/>
            <a:ext cx="1524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524000"/>
            <a:ext cx="5781675" cy="441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9800" y="1524000"/>
            <a:ext cx="2995989" cy="4389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Search Speed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19200" y="6019800"/>
            <a:ext cx="594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Search Speed given an amount of records in the database (One Field Search)</a:t>
            </a:r>
            <a:endParaRPr lang="en-US" dirty="0"/>
          </a:p>
        </p:txBody>
      </p:sp>
      <p:pic>
        <p:nvPicPr>
          <p:cNvPr id="8" name="Content Placeholder 7" descr="graph1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0" y="2057400"/>
            <a:ext cx="5472113" cy="3613660"/>
          </a:xfr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Speed</a:t>
            </a:r>
            <a:endParaRPr lang="en-US" dirty="0"/>
          </a:p>
        </p:txBody>
      </p:sp>
      <p:pic>
        <p:nvPicPr>
          <p:cNvPr id="4" name="Content Placeholder 3" descr="graph2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0" y="2133600"/>
            <a:ext cx="5919276" cy="3648869"/>
          </a:xfrm>
        </p:spPr>
      </p:pic>
      <p:sp>
        <p:nvSpPr>
          <p:cNvPr id="5" name="TextBox 4"/>
          <p:cNvSpPr txBox="1"/>
          <p:nvPr/>
        </p:nvSpPr>
        <p:spPr>
          <a:xfrm>
            <a:off x="1524000" y="5943600"/>
            <a:ext cx="594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Search Speed given an amount of records in the database (All Field Search)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Speed</a:t>
            </a:r>
            <a:endParaRPr lang="en-US" dirty="0"/>
          </a:p>
        </p:txBody>
      </p:sp>
      <p:pic>
        <p:nvPicPr>
          <p:cNvPr id="4" name="Content Placeholder 3" descr="graph3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0" y="2209800"/>
            <a:ext cx="5458724" cy="3560038"/>
          </a:xfrm>
        </p:spPr>
      </p:pic>
      <p:sp>
        <p:nvSpPr>
          <p:cNvPr id="5" name="TextBox 4"/>
          <p:cNvSpPr txBox="1"/>
          <p:nvPr/>
        </p:nvSpPr>
        <p:spPr>
          <a:xfrm>
            <a:off x="1295400" y="5943600"/>
            <a:ext cx="617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Search Speed given an amount of records found in the search 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Relevancy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Experiment: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Remove a random record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Use the removed record for searching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See the results if its related</a:t>
            </a:r>
          </a:p>
          <a:p>
            <a:pPr marL="484632" indent="-457200"/>
            <a:r>
              <a:rPr lang="en-US" dirty="0" smtClean="0"/>
              <a:t>Results:</a:t>
            </a:r>
          </a:p>
          <a:p>
            <a:pPr marL="850392" lvl="1" indent="-457200"/>
            <a:r>
              <a:rPr lang="en-US" dirty="0" smtClean="0"/>
              <a:t>All the top ranked records are similar to the diagnoses of the input record</a:t>
            </a:r>
          </a:p>
          <a:p>
            <a:pPr marL="850392" lvl="1" indent="-457200"/>
            <a:r>
              <a:rPr lang="en-US" dirty="0" smtClean="0"/>
              <a:t>Similar plans, operations, complaints are found with little differences</a:t>
            </a: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Conclusion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And it draws to a close…</a:t>
            </a:r>
            <a:endParaRPr lang="en-US" i="1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ilecabinet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1752600"/>
            <a:ext cx="2143824" cy="3733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838200"/>
            <a:ext cx="3124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Before, medical records were kept inside folders and file cabinets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257800" y="4876800"/>
            <a:ext cx="304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Thanks to technology, most medical records today are stored in computer databases</a:t>
            </a:r>
            <a:endParaRPr lang="en-US" dirty="0"/>
          </a:p>
        </p:txBody>
      </p:sp>
      <p:pic>
        <p:nvPicPr>
          <p:cNvPr id="1027" name="Picture 3" descr="C:\Program Files\Microsoft Office\MEDIA\CAGCAT10\j0285750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7800" y="1752600"/>
            <a:ext cx="3099899" cy="1905000"/>
          </a:xfrm>
          <a:prstGeom prst="rect">
            <a:avLst/>
          </a:prstGeom>
          <a:noFill/>
        </p:spPr>
      </p:pic>
      <p:pic>
        <p:nvPicPr>
          <p:cNvPr id="7" name="Picture 6" descr="phoenix-document(b)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76200" y="2895600"/>
            <a:ext cx="4165600" cy="31242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dynamic feature of the system was made successfully with the help of </a:t>
            </a:r>
            <a:r>
              <a:rPr lang="en-US" dirty="0" err="1" smtClean="0"/>
              <a:t>XQuery</a:t>
            </a:r>
            <a:r>
              <a:rPr lang="en-US" dirty="0" smtClean="0"/>
              <a:t> using a format le to generate input sections and to pass format parameters.</a:t>
            </a:r>
          </a:p>
          <a:p>
            <a:r>
              <a:rPr lang="en-US" dirty="0" smtClean="0"/>
              <a:t>The more relevant keywords and phrases extracted from the input, the results are more accurately relevant as shown in the results.</a:t>
            </a:r>
          </a:p>
          <a:p>
            <a:r>
              <a:rPr lang="en-US" dirty="0" smtClean="0"/>
              <a:t>The more records are stored in the database, the more accurate the results since more data will support the relevancy of the results.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the summary reports of each search, we can assume that the highest percentage of the same assessment is said to be the most relevant data to be crossed referenced.</a:t>
            </a:r>
          </a:p>
          <a:p>
            <a:r>
              <a:rPr lang="en-US" dirty="0" smtClean="0"/>
              <a:t>It is indeed helpful by using the system as a supporting structure for search engines across other domains.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Recommendations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So much more in store…</a:t>
            </a:r>
            <a:endParaRPr lang="en-US" i="1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Us</a:t>
            </a:r>
            <a:r>
              <a:rPr lang="en-US" dirty="0" smtClean="0"/>
              <a:t>e</a:t>
            </a:r>
            <a:r>
              <a:rPr lang="ru-RU" dirty="0" smtClean="0"/>
              <a:t> more algorithms to extract accurate keywords in the input data. </a:t>
            </a:r>
            <a:endParaRPr lang="en-US" dirty="0" smtClean="0"/>
          </a:p>
          <a:p>
            <a:r>
              <a:rPr lang="ru-RU" dirty="0" smtClean="0"/>
              <a:t>Structur</a:t>
            </a:r>
            <a:r>
              <a:rPr lang="en-US" dirty="0" smtClean="0"/>
              <a:t>e</a:t>
            </a:r>
            <a:r>
              <a:rPr lang="ru-RU" dirty="0" smtClean="0"/>
              <a:t> and arrang</a:t>
            </a:r>
            <a:r>
              <a:rPr lang="en-US" dirty="0" err="1" smtClean="0"/>
              <a:t>ement</a:t>
            </a:r>
            <a:r>
              <a:rPr lang="ru-RU" dirty="0" smtClean="0"/>
              <a:t> of extracted keywords may help in determining its relevancy. Some context models are not based from its keywords but in its structure.</a:t>
            </a:r>
            <a:endParaRPr lang="en-US" dirty="0" smtClean="0"/>
          </a:p>
          <a:p>
            <a:r>
              <a:rPr lang="en-US" dirty="0" smtClean="0"/>
              <a:t>Field Search Constraint</a:t>
            </a:r>
          </a:p>
          <a:p>
            <a:r>
              <a:rPr lang="en-US" dirty="0" smtClean="0"/>
              <a:t>An Installer for those who wish to use the system for developing their own programs</a:t>
            </a:r>
          </a:p>
          <a:p>
            <a:r>
              <a:rPr lang="en-US" dirty="0" smtClean="0"/>
              <a:t>Index creator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UMLS feature of serial coding may help in eliminating synonymity.</a:t>
            </a:r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End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The credit is not all ours…</a:t>
            </a:r>
            <a:endParaRPr lang="en-US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838200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Picture this:</a:t>
            </a:r>
            <a:endParaRPr lang="en-US" dirty="0"/>
          </a:p>
        </p:txBody>
      </p:sp>
      <p:pic>
        <p:nvPicPr>
          <p:cNvPr id="3" name="Picture 2" descr="hill_roa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2600" y="1371600"/>
            <a:ext cx="5892800" cy="4419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05200" y="6019800"/>
            <a:ext cx="2441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typical barrio setting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990600"/>
            <a:ext cx="7481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Consult a medical record database from other hospitals via the internet!</a:t>
            </a:r>
            <a:endParaRPr lang="en-US" dirty="0"/>
          </a:p>
        </p:txBody>
      </p:sp>
      <p:pic>
        <p:nvPicPr>
          <p:cNvPr id="4" name="Picture 3" descr="pg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3733800"/>
            <a:ext cx="4058478" cy="2667000"/>
          </a:xfrm>
          <a:prstGeom prst="rect">
            <a:avLst/>
          </a:prstGeom>
        </p:spPr>
      </p:pic>
      <p:pic>
        <p:nvPicPr>
          <p:cNvPr id="5" name="Picture 4" descr="pgh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1600200"/>
            <a:ext cx="4134141" cy="3099127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/>
          <a:lstStyle/>
          <a:p>
            <a:r>
              <a:rPr lang="en-US" dirty="0" smtClean="0"/>
              <a:t>Goal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620000" cy="4525963"/>
          </a:xfrm>
        </p:spPr>
        <p:txBody>
          <a:bodyPr/>
          <a:lstStyle/>
          <a:p>
            <a:r>
              <a:rPr lang="en-US" dirty="0" smtClean="0"/>
              <a:t>Develop a system to allow easy cross-referencing with other existing records in the database.</a:t>
            </a:r>
          </a:p>
          <a:p>
            <a:pPr lvl="1"/>
            <a:r>
              <a:rPr lang="en-US" dirty="0" smtClean="0"/>
              <a:t>System Format and Domain</a:t>
            </a:r>
          </a:p>
          <a:p>
            <a:pPr lvl="1"/>
            <a:r>
              <a:rPr lang="en-US" dirty="0" smtClean="0"/>
              <a:t>Search Engine</a:t>
            </a:r>
          </a:p>
          <a:p>
            <a:pPr lvl="1"/>
            <a:r>
              <a:rPr lang="en-US" dirty="0" smtClean="0"/>
              <a:t>Context Filtering/Classification of Data</a:t>
            </a:r>
          </a:p>
          <a:p>
            <a:pPr lvl="1"/>
            <a:r>
              <a:rPr lang="en-US" dirty="0" smtClean="0"/>
              <a:t>Summary and Ranking of Results</a:t>
            </a:r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 REVIEW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Shed light on the unknown…</a:t>
            </a:r>
            <a:endParaRPr lang="en-US" i="1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smtClean="0"/>
              <a:t>Medical Record Format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Most records follow the SOAP format: [1]</a:t>
            </a:r>
          </a:p>
          <a:p>
            <a:pPr lvl="1"/>
            <a:r>
              <a:rPr lang="en-US" dirty="0" smtClean="0"/>
              <a:t>Subjective -  Story / Symptoms</a:t>
            </a:r>
          </a:p>
          <a:p>
            <a:pPr lvl="1"/>
            <a:r>
              <a:rPr lang="en-US" dirty="0" smtClean="0"/>
              <a:t>Objective - Observation</a:t>
            </a:r>
          </a:p>
          <a:p>
            <a:pPr lvl="1"/>
            <a:r>
              <a:rPr lang="en-US" dirty="0" smtClean="0"/>
              <a:t>Assessment - Assumption/Diagnosis</a:t>
            </a:r>
          </a:p>
          <a:p>
            <a:pPr lvl="1"/>
            <a:r>
              <a:rPr lang="en-US" dirty="0" smtClean="0"/>
              <a:t>Plan of action</a:t>
            </a:r>
          </a:p>
          <a:p>
            <a:r>
              <a:rPr lang="en-US" dirty="0" smtClean="0"/>
              <a:t>More reliable records contain a ‘final pathological diagnosis’</a:t>
            </a:r>
          </a:p>
          <a:p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[1] Soap notes. medical assistant net . advanced medical assistant custom web design. http://www.medicalassistant.net/soap note.htm, 2009.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1316</TotalTime>
  <Words>1450</Words>
  <Application>Microsoft Office PowerPoint</Application>
  <PresentationFormat>On-screen Show (4:3)</PresentationFormat>
  <Paragraphs>203</Paragraphs>
  <Slides>45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Flow</vt:lpstr>
      <vt:lpstr>MedEx: Medical Expert Powered by a Context Targeted Search Engine</vt:lpstr>
      <vt:lpstr>Abstract</vt:lpstr>
      <vt:lpstr>INTRODUCTION</vt:lpstr>
      <vt:lpstr>Slide 4</vt:lpstr>
      <vt:lpstr>Slide 5</vt:lpstr>
      <vt:lpstr>Slide 6</vt:lpstr>
      <vt:lpstr>Goal</vt:lpstr>
      <vt:lpstr>LITERATURE REVIEW</vt:lpstr>
      <vt:lpstr>Medical Record Format</vt:lpstr>
      <vt:lpstr>Context Filtering</vt:lpstr>
      <vt:lpstr>Context Filtering</vt:lpstr>
      <vt:lpstr>KeyWord in Context (KWiC)</vt:lpstr>
      <vt:lpstr>Synonymy</vt:lpstr>
      <vt:lpstr>UMLS Metathesaurus</vt:lpstr>
      <vt:lpstr>Search Engine</vt:lpstr>
      <vt:lpstr>XML-based Search Engine</vt:lpstr>
      <vt:lpstr>XQUERY</vt:lpstr>
      <vt:lpstr>eXist Native XML Database</vt:lpstr>
      <vt:lpstr>Delivery</vt:lpstr>
      <vt:lpstr>AJAX</vt:lpstr>
      <vt:lpstr>AJAX</vt:lpstr>
      <vt:lpstr>The YUI Library</vt:lpstr>
      <vt:lpstr>PROBLEM STATEMENT</vt:lpstr>
      <vt:lpstr>Problem Statement</vt:lpstr>
      <vt:lpstr>Methodology</vt:lpstr>
      <vt:lpstr>Methodology</vt:lpstr>
      <vt:lpstr>Diagram</vt:lpstr>
      <vt:lpstr>Format Parser</vt:lpstr>
      <vt:lpstr>Content/Data Classification and Filtering</vt:lpstr>
      <vt:lpstr>Search Engine</vt:lpstr>
      <vt:lpstr>Delivery</vt:lpstr>
      <vt:lpstr>Results</vt:lpstr>
      <vt:lpstr>Given a Medical Record</vt:lpstr>
      <vt:lpstr>Related Records</vt:lpstr>
      <vt:lpstr>Search Speed</vt:lpstr>
      <vt:lpstr>Search Speed</vt:lpstr>
      <vt:lpstr>Search Speed</vt:lpstr>
      <vt:lpstr>Relevancy</vt:lpstr>
      <vt:lpstr>Conclusion</vt:lpstr>
      <vt:lpstr>Slide 40</vt:lpstr>
      <vt:lpstr>Slide 41</vt:lpstr>
      <vt:lpstr>Recommendations</vt:lpstr>
      <vt:lpstr>Slide 43</vt:lpstr>
      <vt:lpstr>Slide 44</vt:lpstr>
      <vt:lpstr>End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Danielle Mayca J. Torrecamp</dc:creator>
  <cp:lastModifiedBy>Garpeld</cp:lastModifiedBy>
  <cp:revision>100</cp:revision>
  <dcterms:created xsi:type="dcterms:W3CDTF">2009-10-22T15:02:49Z</dcterms:created>
  <dcterms:modified xsi:type="dcterms:W3CDTF">2010-03-31T00:30:55Z</dcterms:modified>
</cp:coreProperties>
</file>