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7" r:id="rId4"/>
    <p:sldId id="258" r:id="rId5"/>
    <p:sldId id="265" r:id="rId6"/>
    <p:sldId id="266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D8DBF1-A9D9-4CDE-97FE-672542BAC0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2522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831267-C6CF-44FC-9700-C6F19DA6A9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2355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7C1DBA-5FBF-41A1-8D96-3B255CEFF7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4905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FD5F5-33E4-4901-8217-D304CD0D67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352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0318D1-38B8-465A-ABC3-F46417199E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2536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00C700-62CB-429A-9FFE-B73D5FDAA4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4886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058501-D3AE-4572-9E99-CB8CED8570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0066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E785FB-9CE9-42E2-856C-B3CC418315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451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392A29-0524-4613-8C3C-8D48F741BF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6335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894CB9-2EDD-4FA5-BC4B-884EB2A3FD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9925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6900" cy="61991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91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6D3A73-5785-4363-BF76-5A5ED5EB05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3191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30.01.2013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 charset="0"/>
              </a:rPr>
              <a:t>Click to edit Master text styles</a:t>
            </a:r>
          </a:p>
          <a:p>
            <a:pPr lvl="1"/>
            <a:r>
              <a:rPr lang="en-US" smtClean="0">
                <a:sym typeface="Lucida Grande" charset="0"/>
              </a:rPr>
              <a:t>Second level</a:t>
            </a:r>
          </a:p>
          <a:p>
            <a:pPr lvl="2"/>
            <a:r>
              <a:rPr lang="en-US" smtClean="0">
                <a:sym typeface="Lucida Grande" charset="0"/>
              </a:rPr>
              <a:t>Third level</a:t>
            </a:r>
          </a:p>
          <a:p>
            <a:pPr lvl="3"/>
            <a:r>
              <a:rPr lang="en-US" smtClean="0">
                <a:sym typeface="Lucida Grande" charset="0"/>
              </a:rPr>
              <a:t>Fourth level</a:t>
            </a:r>
          </a:p>
          <a:p>
            <a:pPr lvl="4"/>
            <a:r>
              <a:rPr lang="en-US" smtClean="0">
                <a:sym typeface="Lucida Grande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270875" y="5962650"/>
            <a:ext cx="3238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FF"/>
                </a:solidFill>
                <a:latin typeface="+mn-lt"/>
                <a:ea typeface="Lucida Grande" charset="0"/>
                <a:cs typeface="Lucida Grande" charset="0"/>
                <a:sym typeface="Lucida Grande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86AB1A-3B75-4F92-B749-2FC8873B8D7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9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+mj-lt"/>
          <a:ea typeface="+mj-ea"/>
          <a:cs typeface="+mj-cs"/>
          <a:sym typeface="Lucida Grande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575F6D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rgbClr val="FE8637"/>
        </a:buClr>
        <a:buSzPct val="69000"/>
        <a:buFont typeface="Wingdings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1pPr>
      <a:lvl2pPr marL="601663" indent="-274638" algn="l" rtl="0" fontAlgn="base">
        <a:spcBef>
          <a:spcPts val="500"/>
        </a:spcBef>
        <a:spcAft>
          <a:spcPct val="0"/>
        </a:spcAft>
        <a:buClr>
          <a:srgbClr val="FE8637"/>
        </a:buClr>
        <a:buSzPct val="80000"/>
        <a:buFont typeface="Wingdings 2" charset="2"/>
        <a:buChar char=""/>
        <a:defRPr sz="21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2pPr>
      <a:lvl3pPr marL="876300" indent="-184150" algn="l" rtl="0" fontAlgn="base">
        <a:spcBef>
          <a:spcPts val="400"/>
        </a:spcBef>
        <a:spcAft>
          <a:spcPct val="0"/>
        </a:spcAft>
        <a:buClr>
          <a:srgbClr val="DE7530"/>
        </a:buClr>
        <a:buSzPct val="60000"/>
        <a:buFont typeface="Wingdings" charset="2"/>
        <a:buChar char="¢"/>
        <a:defRPr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3pPr>
      <a:lvl4pPr marL="1149350" indent="-182563" algn="l" rtl="0" fontAlgn="base">
        <a:spcBef>
          <a:spcPts val="400"/>
        </a:spcBef>
        <a:spcAft>
          <a:spcPct val="0"/>
        </a:spcAft>
        <a:buClr>
          <a:srgbClr val="FED5BA"/>
        </a:buClr>
        <a:buSzPct val="60000"/>
        <a:buFont typeface="Wingdings" charset="2"/>
        <a:buChar char="¢"/>
        <a:defRPr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4pPr>
      <a:lvl5pPr marL="1423988" indent="-182563" algn="l" rtl="0" fontAlgn="base">
        <a:spcBef>
          <a:spcPts val="400"/>
        </a:spcBef>
        <a:spcAft>
          <a:spcPct val="0"/>
        </a:spcAft>
        <a:buClr>
          <a:srgbClr val="CFDBF2"/>
        </a:buClr>
        <a:buSzPct val="68000"/>
        <a:buFont typeface="Wingdings 2" charset="2"/>
        <a:buChar char=""/>
        <a:defRPr sz="16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5pPr>
      <a:lvl6pPr marL="1881188" indent="-182563" algn="l" rtl="0" fontAlgn="base">
        <a:spcBef>
          <a:spcPts val="400"/>
        </a:spcBef>
        <a:spcAft>
          <a:spcPct val="0"/>
        </a:spcAft>
        <a:buClr>
          <a:srgbClr val="CFDBF2"/>
        </a:buClr>
        <a:buSzPct val="68000"/>
        <a:buFont typeface="Wingdings 2" charset="2"/>
        <a:buChar char=""/>
        <a:defRPr sz="16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6pPr>
      <a:lvl7pPr marL="2338388" indent="-182563" algn="l" rtl="0" fontAlgn="base">
        <a:spcBef>
          <a:spcPts val="400"/>
        </a:spcBef>
        <a:spcAft>
          <a:spcPct val="0"/>
        </a:spcAft>
        <a:buClr>
          <a:srgbClr val="CFDBF2"/>
        </a:buClr>
        <a:buSzPct val="68000"/>
        <a:buFont typeface="Wingdings 2" charset="2"/>
        <a:buChar char=""/>
        <a:defRPr sz="16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7pPr>
      <a:lvl8pPr marL="2795588" indent="-182563" algn="l" rtl="0" fontAlgn="base">
        <a:spcBef>
          <a:spcPts val="400"/>
        </a:spcBef>
        <a:spcAft>
          <a:spcPct val="0"/>
        </a:spcAft>
        <a:buClr>
          <a:srgbClr val="CFDBF2"/>
        </a:buClr>
        <a:buSzPct val="68000"/>
        <a:buFont typeface="Wingdings 2" charset="2"/>
        <a:buChar char=""/>
        <a:defRPr sz="16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8pPr>
      <a:lvl9pPr marL="3252788" indent="-182563" algn="l" rtl="0" fontAlgn="base">
        <a:spcBef>
          <a:spcPts val="400"/>
        </a:spcBef>
        <a:spcAft>
          <a:spcPct val="0"/>
        </a:spcAft>
        <a:buClr>
          <a:srgbClr val="CFDBF2"/>
        </a:buClr>
        <a:buSzPct val="68000"/>
        <a:buFont typeface="Wingdings 2" charset="2"/>
        <a:buChar char=""/>
        <a:defRPr sz="16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764704"/>
            <a:ext cx="6172200" cy="1894362"/>
          </a:xfrm>
        </p:spPr>
        <p:txBody>
          <a:bodyPr>
            <a:normAutofit/>
          </a:bodyPr>
          <a:lstStyle/>
          <a:p>
            <a:r>
              <a:rPr lang="de-AT" sz="8000" dirty="0" err="1" smtClean="0"/>
              <a:t>PandaBay</a:t>
            </a:r>
            <a:endParaRPr lang="de-AT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391272"/>
            <a:ext cx="6172200" cy="1371600"/>
          </a:xfrm>
        </p:spPr>
        <p:txBody>
          <a:bodyPr>
            <a:normAutofit/>
          </a:bodyPr>
          <a:lstStyle/>
          <a:p>
            <a:r>
              <a:rPr lang="de-AT" sz="3600" dirty="0"/>
              <a:t>Projektendpräsentation</a:t>
            </a:r>
          </a:p>
        </p:txBody>
      </p:sp>
      <p:pic>
        <p:nvPicPr>
          <p:cNvPr id="1027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1008112" cy="1008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960303"/>
            <a:ext cx="455944" cy="4559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037" y="5781191"/>
            <a:ext cx="288032" cy="288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44" y="5425155"/>
            <a:ext cx="231283" cy="231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434" y="4509120"/>
            <a:ext cx="379409" cy="379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88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bruec\Dropbox\db_Uni\SWE\Projekt2\Endpräsentation\Code_Bsp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32" y="404664"/>
            <a:ext cx="7646998" cy="59766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88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67744" y="908720"/>
            <a:ext cx="6172200" cy="2053590"/>
          </a:xfrm>
        </p:spPr>
        <p:txBody>
          <a:bodyPr>
            <a:normAutofit fontScale="90000"/>
          </a:bodyPr>
          <a:lstStyle/>
          <a:p>
            <a:pPr algn="ctr"/>
            <a:r>
              <a:rPr lang="de-AT" sz="4800" dirty="0" smtClean="0"/>
              <a:t>Vielen Dank </a:t>
            </a:r>
            <a:br>
              <a:rPr lang="de-AT" sz="4800" dirty="0" smtClean="0"/>
            </a:br>
            <a:r>
              <a:rPr lang="de-AT" sz="4800" dirty="0" smtClean="0"/>
              <a:t>für Ihre Aufmerksamkeit!</a:t>
            </a:r>
            <a:endParaRPr lang="de-AT" sz="4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53843" y="4077072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de-AT" sz="4000" dirty="0" smtClean="0"/>
              <a:t>Fragen?</a:t>
            </a:r>
            <a:endParaRPr lang="de-AT" sz="4000" dirty="0"/>
          </a:p>
        </p:txBody>
      </p:sp>
      <p:pic>
        <p:nvPicPr>
          <p:cNvPr id="9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1008112" cy="1008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960303"/>
            <a:ext cx="455944" cy="4559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037" y="5781191"/>
            <a:ext cx="288032" cy="288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44" y="5425155"/>
            <a:ext cx="231283" cy="231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434" y="4509120"/>
            <a:ext cx="379409" cy="379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07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6000" dirty="0" smtClean="0"/>
              <a:t>Teamvorstellung</a:t>
            </a:r>
            <a:endParaRPr lang="de-AT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467600" cy="4341096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de-AT" sz="3200" dirty="0" smtClean="0"/>
              <a:t> </a:t>
            </a:r>
            <a:r>
              <a:rPr lang="de-AT" sz="3600" dirty="0" smtClean="0"/>
              <a:t>Michael Oppermann</a:t>
            </a:r>
          </a:p>
          <a:p>
            <a:pPr>
              <a:lnSpc>
                <a:spcPct val="250000"/>
              </a:lnSpc>
            </a:pPr>
            <a:r>
              <a:rPr lang="de-AT" sz="3600" dirty="0" smtClean="0"/>
              <a:t> Wolfgang </a:t>
            </a:r>
            <a:r>
              <a:rPr lang="de-AT" sz="3600" dirty="0" err="1" smtClean="0"/>
              <a:t>Brückler</a:t>
            </a:r>
            <a:endParaRPr lang="de-AT" sz="3600" dirty="0" smtClean="0"/>
          </a:p>
          <a:p>
            <a:pPr>
              <a:lnSpc>
                <a:spcPct val="250000"/>
              </a:lnSpc>
            </a:pPr>
            <a:r>
              <a:rPr lang="de-AT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bg1">
                    <a:lumMod val="75000"/>
                  </a:schemeClr>
                </a:solidFill>
              </a:rPr>
              <a:t>Kristóf</a:t>
            </a:r>
            <a:r>
              <a:rPr lang="de-AT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bg1">
                    <a:lumMod val="75000"/>
                  </a:schemeClr>
                </a:solidFill>
              </a:rPr>
              <a:t>Zörényi</a:t>
            </a:r>
            <a:r>
              <a:rPr lang="de-AT" sz="3200" dirty="0" smtClean="0">
                <a:solidFill>
                  <a:schemeClr val="bg1">
                    <a:lumMod val="75000"/>
                  </a:schemeClr>
                </a:solidFill>
              </a:rPr>
              <a:t> (ausgeschieden)</a:t>
            </a:r>
            <a:endParaRPr lang="de-AT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wbruec\Dropbox\db_Uni\logo_uniwi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704426"/>
            <a:ext cx="2084898" cy="57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91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4800" dirty="0" smtClean="0"/>
              <a:t>Teil Wolfgang</a:t>
            </a:r>
            <a:endParaRPr lang="de-AT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07572"/>
            <a:ext cx="6192688" cy="4873752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de-AT" dirty="0" smtClean="0"/>
              <a:t>SVN Repository</a:t>
            </a:r>
          </a:p>
          <a:p>
            <a:pPr>
              <a:lnSpc>
                <a:spcPct val="250000"/>
              </a:lnSpc>
            </a:pPr>
            <a:r>
              <a:rPr lang="de-AT" dirty="0" smtClean="0"/>
              <a:t>Projekthomepage</a:t>
            </a:r>
          </a:p>
          <a:p>
            <a:pPr>
              <a:lnSpc>
                <a:spcPct val="250000"/>
              </a:lnSpc>
            </a:pPr>
            <a:r>
              <a:rPr lang="de-AT" dirty="0" smtClean="0"/>
              <a:t>Mitarbeit am Code </a:t>
            </a:r>
            <a:r>
              <a:rPr lang="de-AT" sz="2000" dirty="0" smtClean="0"/>
              <a:t>(z.B. Suchfunktion, Sofortkauf, Login-Kontrolle, …)</a:t>
            </a:r>
          </a:p>
          <a:p>
            <a:pPr>
              <a:lnSpc>
                <a:spcPct val="250000"/>
              </a:lnSpc>
            </a:pPr>
            <a:r>
              <a:rPr lang="de-AT" dirty="0" smtClean="0"/>
              <a:t>Mitarbeit an Präsentationen</a:t>
            </a:r>
            <a:endParaRPr lang="de-AT" dirty="0"/>
          </a:p>
        </p:txBody>
      </p:sp>
      <p:pic>
        <p:nvPicPr>
          <p:cNvPr id="3075" name="Picture 3" descr="C:\Users\wbruec\Dropbox\db_Uni\SWE\Projekt2\Endpräsentation\Homep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2561238" cy="162133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bruec\Dropbox\db_Uni\SWE\Projekt2\Endpräsentation\SV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07572"/>
            <a:ext cx="2440106" cy="13681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94" y="3594871"/>
            <a:ext cx="2491842" cy="14401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84" y="5157192"/>
            <a:ext cx="2034884" cy="15731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83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Line 1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>
            <a:solidFill>
              <a:srgbClr val="FED5BA">
                <a:alpha val="92999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de-AT"/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>
            <a:solidFill>
              <a:srgbClr val="FED5B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de-AT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>
            <a:solidFill>
              <a:srgbClr val="FE8637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de-AT"/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8839200" y="0"/>
            <a:ext cx="317500" cy="6858000"/>
          </a:xfrm>
          <a:prstGeom prst="rect">
            <a:avLst/>
          </a:prstGeom>
          <a:solidFill>
            <a:schemeClr val="accent1">
              <a:alpha val="8666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de-AT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>
            <a:solidFill>
              <a:srgbClr val="FE8637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de-AT"/>
          </a:p>
        </p:txBody>
      </p:sp>
      <p:sp>
        <p:nvSpPr>
          <p:cNvPr id="8198" name="Oval 6"/>
          <p:cNvSpPr>
            <a:spLocks/>
          </p:cNvSpPr>
          <p:nvPr/>
        </p:nvSpPr>
        <p:spPr bwMode="auto">
          <a:xfrm>
            <a:off x="8154988" y="5715000"/>
            <a:ext cx="549275" cy="547688"/>
          </a:xfrm>
          <a:prstGeom prst="ellipse">
            <a:avLst/>
          </a:prstGeom>
          <a:solidFill>
            <a:srgbClr val="FE8637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de-AT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8270875" y="5962650"/>
            <a:ext cx="3238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fld id="{3A7CBA56-F7F8-4DDF-AD16-1654667869B1}" type="slidenum">
              <a:rPr lang="en-US" sz="1400" b="1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 algn="ctr"/>
              <a:t>4</a:t>
            </a:fld>
            <a:endParaRPr lang="en-US" sz="1400" b="1">
              <a:solidFill>
                <a:srgbClr val="FFFFFF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4800"/>
              <a:t>Teil Michael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79425" y="1595438"/>
            <a:ext cx="5613400" cy="3644900"/>
          </a:xfrm>
          <a:ln/>
        </p:spPr>
        <p:txBody>
          <a:bodyPr>
            <a:normAutofit lnSpcReduction="10000"/>
          </a:bodyPr>
          <a:lstStyle/>
          <a:p>
            <a:pPr marL="234950" indent="-234950">
              <a:lnSpc>
                <a:spcPct val="120000"/>
              </a:lnSpc>
            </a:pPr>
            <a:r>
              <a:rPr lang="en-US"/>
              <a:t>Mitarbeit am Code</a:t>
            </a:r>
          </a:p>
          <a:p>
            <a:pPr lvl="1">
              <a:lnSpc>
                <a:spcPct val="120000"/>
              </a:lnSpc>
            </a:pPr>
            <a:r>
              <a:rPr lang="en-US"/>
              <a:t>Datenbank / DAOs</a:t>
            </a:r>
          </a:p>
          <a:p>
            <a:pPr lvl="1">
              <a:lnSpc>
                <a:spcPct val="120000"/>
              </a:lnSpc>
            </a:pPr>
            <a:r>
              <a:rPr lang="en-US"/>
              <a:t>Formulare (Neue Auktion, Registrieren, Profil bearbeiten, Bewertung abgeben)</a:t>
            </a:r>
          </a:p>
          <a:p>
            <a:pPr lvl="1">
              <a:spcBef>
                <a:spcPts val="700"/>
              </a:spcBef>
            </a:pPr>
            <a:r>
              <a:rPr lang="en-US"/>
              <a:t>Navigation</a:t>
            </a:r>
          </a:p>
          <a:p>
            <a:pPr lvl="1">
              <a:lnSpc>
                <a:spcPct val="120000"/>
              </a:lnSpc>
            </a:pPr>
            <a:r>
              <a:rPr lang="en-US"/>
              <a:t>Produktdetails</a:t>
            </a:r>
            <a:endParaRPr lang="en-US" sz="2000"/>
          </a:p>
          <a:p>
            <a:pPr marL="234950" indent="-234950">
              <a:lnSpc>
                <a:spcPct val="200000"/>
              </a:lnSpc>
            </a:pPr>
            <a:r>
              <a:rPr lang="en-US"/>
              <a:t>Mitarbeit an Präsentationen</a:t>
            </a:r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0" y="1762125"/>
            <a:ext cx="2441575" cy="1368425"/>
          </a:xfrm>
          <a:prstGeom prst="rect">
            <a:avLst/>
          </a:prstGeom>
          <a:noFill/>
          <a:ln w="9525" cap="flat">
            <a:solidFill>
              <a:srgbClr val="FE863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513" y="5041900"/>
            <a:ext cx="2947987" cy="1625600"/>
          </a:xfrm>
          <a:prstGeom prst="rect">
            <a:avLst/>
          </a:prstGeom>
          <a:noFill/>
          <a:ln w="9525" cap="flat">
            <a:solidFill>
              <a:srgbClr val="FAA16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0" y="3213100"/>
            <a:ext cx="2609850" cy="1752600"/>
          </a:xfrm>
          <a:prstGeom prst="rect">
            <a:avLst/>
          </a:prstGeom>
          <a:noFill/>
          <a:ln w="9525" cap="flat">
            <a:solidFill>
              <a:srgbClr val="FBB78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228600"/>
            <a:ext cx="2084388" cy="1447800"/>
          </a:xfrm>
          <a:prstGeom prst="rect">
            <a:avLst/>
          </a:prstGeom>
          <a:noFill/>
          <a:ln w="9525" cap="flat">
            <a:solidFill>
              <a:srgbClr val="FAA16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740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Line 1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>
            <a:solidFill>
              <a:srgbClr val="FED5BA">
                <a:alpha val="92999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>
            <a:solidFill>
              <a:srgbClr val="FED5B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>
            <a:solidFill>
              <a:srgbClr val="FE8637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8839200" y="0"/>
            <a:ext cx="317500" cy="6858000"/>
          </a:xfrm>
          <a:prstGeom prst="rect">
            <a:avLst/>
          </a:prstGeom>
          <a:solidFill>
            <a:schemeClr val="accent1">
              <a:alpha val="8666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>
            <a:solidFill>
              <a:srgbClr val="FE8637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22" name="Oval 6"/>
          <p:cNvSpPr>
            <a:spLocks/>
          </p:cNvSpPr>
          <p:nvPr/>
        </p:nvSpPr>
        <p:spPr bwMode="auto">
          <a:xfrm>
            <a:off x="8154988" y="5715000"/>
            <a:ext cx="549275" cy="547688"/>
          </a:xfrm>
          <a:prstGeom prst="ellipse">
            <a:avLst/>
          </a:prstGeom>
          <a:solidFill>
            <a:srgbClr val="FE8637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8270875" y="5962650"/>
            <a:ext cx="3238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60760B3D-5DD9-42B7-8FD4-D7E1C6843169}" type="slidenum">
              <a:rPr lang="en-US" sz="1400" b="1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400" b="1">
              <a:solidFill>
                <a:srgbClr val="FFFFFF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>
          <a:xfrm>
            <a:off x="444500" y="-66675"/>
            <a:ext cx="7467600" cy="1141413"/>
          </a:xfrm>
          <a:ln/>
        </p:spPr>
        <p:txBody>
          <a:bodyPr/>
          <a:lstStyle/>
          <a:p>
            <a:r>
              <a:rPr lang="en-US" sz="4800"/>
              <a:t>Komplexität</a:t>
            </a: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495300" y="1511300"/>
            <a:ext cx="3479800" cy="12319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27" name="Rectangle 11"/>
          <p:cNvSpPr>
            <a:spLocks/>
          </p:cNvSpPr>
          <p:nvPr/>
        </p:nvSpPr>
        <p:spPr bwMode="auto">
          <a:xfrm>
            <a:off x="495300" y="1219200"/>
            <a:ext cx="1270000" cy="3175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DOMAIN</a:t>
            </a:r>
          </a:p>
        </p:txBody>
      </p:sp>
      <p:sp>
        <p:nvSpPr>
          <p:cNvPr id="9228" name="Rectangle 12"/>
          <p:cNvSpPr>
            <a:spLocks/>
          </p:cNvSpPr>
          <p:nvPr/>
        </p:nvSpPr>
        <p:spPr bwMode="auto">
          <a:xfrm>
            <a:off x="495300" y="3200400"/>
            <a:ext cx="3479800" cy="12319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29" name="Rectangle 13"/>
          <p:cNvSpPr>
            <a:spLocks/>
          </p:cNvSpPr>
          <p:nvPr/>
        </p:nvSpPr>
        <p:spPr bwMode="auto">
          <a:xfrm>
            <a:off x="495300" y="2908300"/>
            <a:ext cx="1270000" cy="3175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DAO</a:t>
            </a:r>
          </a:p>
        </p:txBody>
      </p:sp>
      <p:sp>
        <p:nvSpPr>
          <p:cNvPr id="9230" name="Rectangle 14"/>
          <p:cNvSpPr>
            <a:spLocks/>
          </p:cNvSpPr>
          <p:nvPr/>
        </p:nvSpPr>
        <p:spPr bwMode="auto">
          <a:xfrm>
            <a:off x="4432300" y="1511300"/>
            <a:ext cx="3479800" cy="12319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31" name="Rectangle 15"/>
          <p:cNvSpPr>
            <a:spLocks/>
          </p:cNvSpPr>
          <p:nvPr/>
        </p:nvSpPr>
        <p:spPr bwMode="auto">
          <a:xfrm>
            <a:off x="4432300" y="1219200"/>
            <a:ext cx="1270000" cy="3175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SERVICE</a:t>
            </a:r>
          </a:p>
        </p:txBody>
      </p:sp>
      <p:sp>
        <p:nvSpPr>
          <p:cNvPr id="9232" name="Rectangle 16"/>
          <p:cNvSpPr>
            <a:spLocks/>
          </p:cNvSpPr>
          <p:nvPr/>
        </p:nvSpPr>
        <p:spPr bwMode="auto">
          <a:xfrm>
            <a:off x="4432300" y="3200400"/>
            <a:ext cx="3479800" cy="12319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33" name="Rectangle 17"/>
          <p:cNvSpPr>
            <a:spLocks/>
          </p:cNvSpPr>
          <p:nvPr/>
        </p:nvSpPr>
        <p:spPr bwMode="auto">
          <a:xfrm>
            <a:off x="4432300" y="2908300"/>
            <a:ext cx="1270000" cy="3175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WEB</a:t>
            </a:r>
          </a:p>
        </p:txBody>
      </p:sp>
      <p:sp>
        <p:nvSpPr>
          <p:cNvPr id="9234" name="Rectangle 18"/>
          <p:cNvSpPr>
            <a:spLocks/>
          </p:cNvSpPr>
          <p:nvPr/>
        </p:nvSpPr>
        <p:spPr bwMode="auto">
          <a:xfrm>
            <a:off x="1790700" y="1219200"/>
            <a:ext cx="1092200" cy="317500"/>
          </a:xfrm>
          <a:prstGeom prst="rect">
            <a:avLst/>
          </a:prstGeom>
          <a:solidFill>
            <a:srgbClr val="DFBEA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206 LOC</a:t>
            </a:r>
          </a:p>
        </p:txBody>
      </p:sp>
      <p:sp>
        <p:nvSpPr>
          <p:cNvPr id="9235" name="Rectangle 19"/>
          <p:cNvSpPr>
            <a:spLocks/>
          </p:cNvSpPr>
          <p:nvPr/>
        </p:nvSpPr>
        <p:spPr bwMode="auto">
          <a:xfrm>
            <a:off x="1790700" y="2908300"/>
            <a:ext cx="1092200" cy="317500"/>
          </a:xfrm>
          <a:prstGeom prst="rect">
            <a:avLst/>
          </a:prstGeom>
          <a:solidFill>
            <a:srgbClr val="DFBEA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508 LOC</a:t>
            </a:r>
          </a:p>
        </p:txBody>
      </p:sp>
      <p:sp>
        <p:nvSpPr>
          <p:cNvPr id="9236" name="Rectangle 20"/>
          <p:cNvSpPr>
            <a:spLocks/>
          </p:cNvSpPr>
          <p:nvPr/>
        </p:nvSpPr>
        <p:spPr bwMode="auto">
          <a:xfrm>
            <a:off x="558800" y="3390900"/>
            <a:ext cx="1689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AuctionDAO.java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UserDAO.java</a:t>
            </a:r>
          </a:p>
        </p:txBody>
      </p:sp>
      <p:sp>
        <p:nvSpPr>
          <p:cNvPr id="9237" name="Rectangle 21"/>
          <p:cNvSpPr>
            <a:spLocks/>
          </p:cNvSpPr>
          <p:nvPr/>
        </p:nvSpPr>
        <p:spPr bwMode="auto">
          <a:xfrm>
            <a:off x="558800" y="1701800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User.java</a:t>
            </a:r>
          </a:p>
        </p:txBody>
      </p:sp>
      <p:sp>
        <p:nvSpPr>
          <p:cNvPr id="9238" name="Rectangle 22"/>
          <p:cNvSpPr>
            <a:spLocks/>
          </p:cNvSpPr>
          <p:nvPr/>
        </p:nvSpPr>
        <p:spPr bwMode="auto">
          <a:xfrm>
            <a:off x="4533900" y="1701800"/>
            <a:ext cx="2435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ConnectionManager.java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ProductSearch.java</a:t>
            </a:r>
          </a:p>
        </p:txBody>
      </p:sp>
      <p:sp>
        <p:nvSpPr>
          <p:cNvPr id="9239" name="Rectangle 23"/>
          <p:cNvSpPr>
            <a:spLocks/>
          </p:cNvSpPr>
          <p:nvPr/>
        </p:nvSpPr>
        <p:spPr bwMode="auto">
          <a:xfrm>
            <a:off x="5727700" y="1219200"/>
            <a:ext cx="1092200" cy="317500"/>
          </a:xfrm>
          <a:prstGeom prst="rect">
            <a:avLst/>
          </a:prstGeom>
          <a:solidFill>
            <a:srgbClr val="DFBEA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68 LOC</a:t>
            </a:r>
          </a:p>
        </p:txBody>
      </p:sp>
      <p:sp>
        <p:nvSpPr>
          <p:cNvPr id="9240" name="Rectangle 24"/>
          <p:cNvSpPr>
            <a:spLocks/>
          </p:cNvSpPr>
          <p:nvPr/>
        </p:nvSpPr>
        <p:spPr bwMode="auto">
          <a:xfrm>
            <a:off x="5727700" y="2908300"/>
            <a:ext cx="1092200" cy="317500"/>
          </a:xfrm>
          <a:prstGeom prst="rect">
            <a:avLst/>
          </a:prstGeom>
          <a:solidFill>
            <a:srgbClr val="DFBEA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~</a:t>
            </a:r>
            <a:r>
              <a:rPr lang="en-US" sz="1600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900 LOC</a:t>
            </a:r>
          </a:p>
        </p:txBody>
      </p:sp>
      <p:sp>
        <p:nvSpPr>
          <p:cNvPr id="9241" name="Rectangle 25"/>
          <p:cNvSpPr>
            <a:spLocks/>
          </p:cNvSpPr>
          <p:nvPr/>
        </p:nvSpPr>
        <p:spPr bwMode="auto">
          <a:xfrm>
            <a:off x="4533900" y="3225800"/>
            <a:ext cx="29083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AuctionDetailServlet.java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BuyNowServlet.java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ExtSearchServlet.java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LoginServlet.java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...</a:t>
            </a:r>
          </a:p>
        </p:txBody>
      </p:sp>
      <p:sp>
        <p:nvSpPr>
          <p:cNvPr id="9242" name="Rectangle 26"/>
          <p:cNvSpPr>
            <a:spLocks/>
          </p:cNvSpPr>
          <p:nvPr/>
        </p:nvSpPr>
        <p:spPr bwMode="auto">
          <a:xfrm>
            <a:off x="495300" y="4914900"/>
            <a:ext cx="7467600" cy="12319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AT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9243" name="Rectangle 27"/>
          <p:cNvSpPr>
            <a:spLocks/>
          </p:cNvSpPr>
          <p:nvPr/>
        </p:nvSpPr>
        <p:spPr bwMode="auto">
          <a:xfrm>
            <a:off x="495300" y="4622800"/>
            <a:ext cx="1638300" cy="317500"/>
          </a:xfrm>
          <a:prstGeom prst="rect">
            <a:avLst/>
          </a:prstGeom>
          <a:solidFill>
            <a:srgbClr val="FDD6B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WebContent</a:t>
            </a:r>
          </a:p>
        </p:txBody>
      </p:sp>
      <p:sp>
        <p:nvSpPr>
          <p:cNvPr id="9244" name="Rectangle 28"/>
          <p:cNvSpPr>
            <a:spLocks/>
          </p:cNvSpPr>
          <p:nvPr/>
        </p:nvSpPr>
        <p:spPr bwMode="auto">
          <a:xfrm>
            <a:off x="2159000" y="4622800"/>
            <a:ext cx="1092200" cy="317500"/>
          </a:xfrm>
          <a:prstGeom prst="rect">
            <a:avLst/>
          </a:prstGeom>
          <a:solidFill>
            <a:srgbClr val="DFBEA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ea typeface="Lucida Grande" charset="0"/>
                <a:cs typeface="Lucida Grande" charset="0"/>
                <a:sym typeface="Lucida Grande" charset="0"/>
              </a:rPr>
              <a:t>24 JSPs</a:t>
            </a:r>
          </a:p>
        </p:txBody>
      </p:sp>
      <p:sp>
        <p:nvSpPr>
          <p:cNvPr id="9245" name="Rectangle 29"/>
          <p:cNvSpPr>
            <a:spLocks/>
          </p:cNvSpPr>
          <p:nvPr/>
        </p:nvSpPr>
        <p:spPr bwMode="auto">
          <a:xfrm>
            <a:off x="558800" y="4953000"/>
            <a:ext cx="18415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AuctionDetail.jsp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AuctionList.jsp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AuctionSold.jsp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AuctionSuccess.jsp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AuctionTimeUp.jsp</a:t>
            </a:r>
          </a:p>
        </p:txBody>
      </p:sp>
      <p:sp>
        <p:nvSpPr>
          <p:cNvPr id="9246" name="Rectangle 30"/>
          <p:cNvSpPr>
            <a:spLocks/>
          </p:cNvSpPr>
          <p:nvPr/>
        </p:nvSpPr>
        <p:spPr bwMode="auto">
          <a:xfrm>
            <a:off x="2425700" y="4940300"/>
            <a:ext cx="18415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AuctionWon.jsp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ExtSearch.jsp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IncludeHeader.jsp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index.jsp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LoginFailed.jsp</a:t>
            </a:r>
          </a:p>
        </p:txBody>
      </p:sp>
      <p:sp>
        <p:nvSpPr>
          <p:cNvPr id="9247" name="Rectangle 31"/>
          <p:cNvSpPr>
            <a:spLocks/>
          </p:cNvSpPr>
          <p:nvPr/>
        </p:nvSpPr>
        <p:spPr bwMode="auto">
          <a:xfrm>
            <a:off x="4140200" y="4953000"/>
            <a:ext cx="20574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LoginPage.jsp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LoginSuccess.jsp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LoginSuccessBuyer.jsp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Logout.jsp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MyAuctions.jsp</a:t>
            </a:r>
          </a:p>
        </p:txBody>
      </p:sp>
      <p:sp>
        <p:nvSpPr>
          <p:cNvPr id="9248" name="Rectangle 32"/>
          <p:cNvSpPr>
            <a:spLocks/>
          </p:cNvSpPr>
          <p:nvPr/>
        </p:nvSpPr>
        <p:spPr bwMode="auto">
          <a:xfrm>
            <a:off x="6223000" y="4940300"/>
            <a:ext cx="20574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NewAuction.jsp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Profil.jsp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ProfilSuccess.jsp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RatingPage.jsp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urier" charset="0"/>
                <a:ea typeface="Courier" charset="0"/>
                <a:cs typeface="Courier" charset="0"/>
                <a:sym typeface="Courier" charset="0"/>
              </a:rPr>
              <a:t>...</a:t>
            </a:r>
          </a:p>
        </p:txBody>
      </p:sp>
      <p:pic>
        <p:nvPicPr>
          <p:cNvPr id="34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2827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AT" sz="4800" dirty="0" smtClean="0"/>
              <a:t>Idee vs. Endprojekt</a:t>
            </a:r>
            <a:endParaRPr lang="de-AT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 smtClean="0"/>
              <a:t>1. </a:t>
            </a:r>
            <a:r>
              <a:rPr lang="de-AT" b="1" dirty="0" smtClean="0"/>
              <a:t>Entwurf</a:t>
            </a:r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r>
              <a:rPr lang="de-AT" b="1" dirty="0" smtClean="0"/>
              <a:t>Zusatzfunktionen</a:t>
            </a:r>
          </a:p>
          <a:p>
            <a:r>
              <a:rPr lang="de-AT" sz="2000" dirty="0" smtClean="0"/>
              <a:t>Belohnungssystem</a:t>
            </a:r>
          </a:p>
          <a:p>
            <a:r>
              <a:rPr lang="de-AT" sz="2000" dirty="0" smtClean="0"/>
              <a:t>Feedback</a:t>
            </a:r>
          </a:p>
          <a:p>
            <a:r>
              <a:rPr lang="de-AT" sz="2000" dirty="0" smtClean="0"/>
              <a:t>Backend für Administration</a:t>
            </a:r>
            <a:endParaRPr lang="de-AT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853136"/>
          </a:xfrm>
        </p:spPr>
        <p:txBody>
          <a:bodyPr/>
          <a:lstStyle/>
          <a:p>
            <a:r>
              <a:rPr lang="de-AT" b="1" dirty="0" smtClean="0"/>
              <a:t>Endprodukt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pPr marL="0" indent="0">
              <a:buNone/>
            </a:pPr>
            <a:r>
              <a:rPr lang="de-AT" b="1" dirty="0" smtClean="0"/>
              <a:t>Basisfunktionen</a:t>
            </a:r>
          </a:p>
          <a:p>
            <a:pPr>
              <a:lnSpc>
                <a:spcPct val="150000"/>
              </a:lnSpc>
            </a:pPr>
            <a:r>
              <a:rPr lang="de-AT" sz="2000" dirty="0" smtClean="0"/>
              <a:t>Anmelden/Registrieren</a:t>
            </a:r>
          </a:p>
          <a:p>
            <a:pPr>
              <a:lnSpc>
                <a:spcPct val="150000"/>
              </a:lnSpc>
            </a:pPr>
            <a:r>
              <a:rPr lang="de-AT" sz="2000" dirty="0" smtClean="0"/>
              <a:t>Kaufen/Verkaufen</a:t>
            </a:r>
          </a:p>
          <a:p>
            <a:pPr>
              <a:lnSpc>
                <a:spcPct val="150000"/>
              </a:lnSpc>
            </a:pPr>
            <a:r>
              <a:rPr lang="de-AT" sz="2000" dirty="0" smtClean="0"/>
              <a:t>Suchen/Suchkriterien</a:t>
            </a:r>
            <a:endParaRPr lang="de-AT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547"/>
            <a:ext cx="2619700" cy="223224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547"/>
            <a:ext cx="3384376" cy="22768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45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rmAutofit/>
          </a:bodyPr>
          <a:lstStyle/>
          <a:p>
            <a:pPr algn="ctr"/>
            <a:r>
              <a:rPr lang="de-AT" sz="2800" dirty="0" smtClean="0"/>
              <a:t>Begründung für die Abweichung oder</a:t>
            </a:r>
            <a:r>
              <a:rPr lang="de-AT" dirty="0" smtClean="0"/>
              <a:t> </a:t>
            </a:r>
            <a:r>
              <a:rPr lang="de-AT" sz="3600" b="1" dirty="0" smtClean="0"/>
              <a:t>Ausflug in die Welt von Spring</a:t>
            </a:r>
            <a:endParaRPr lang="de-AT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b="1" dirty="0" smtClean="0"/>
              <a:t>Spring Framework</a:t>
            </a:r>
          </a:p>
          <a:p>
            <a:endParaRPr lang="de-AT" dirty="0"/>
          </a:p>
          <a:p>
            <a:endParaRPr lang="de-AT" dirty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b="1" dirty="0" smtClean="0"/>
              <a:t>Probleme</a:t>
            </a:r>
          </a:p>
          <a:p>
            <a:r>
              <a:rPr lang="de-AT" sz="2000" dirty="0" smtClean="0"/>
              <a:t>Komplexität</a:t>
            </a:r>
          </a:p>
          <a:p>
            <a:r>
              <a:rPr lang="de-AT" sz="2000" dirty="0" smtClean="0"/>
              <a:t>Zusatzprodukte (Spring </a:t>
            </a:r>
            <a:r>
              <a:rPr lang="de-AT" sz="2000" dirty="0" err="1" smtClean="0"/>
              <a:t>Tiles</a:t>
            </a:r>
            <a:r>
              <a:rPr lang="de-AT" sz="2000" dirty="0" smtClean="0"/>
              <a:t>, Spring </a:t>
            </a:r>
            <a:r>
              <a:rPr lang="de-AT" sz="2000" dirty="0" err="1" smtClean="0"/>
              <a:t>WebFlow</a:t>
            </a:r>
            <a:r>
              <a:rPr lang="de-AT" sz="2000" dirty="0" smtClean="0"/>
              <a:t>, …)</a:t>
            </a:r>
          </a:p>
          <a:p>
            <a:r>
              <a:rPr lang="de-AT" sz="2000" dirty="0" err="1" smtClean="0"/>
              <a:t>Versionierung</a:t>
            </a:r>
            <a:r>
              <a:rPr lang="de-AT" sz="2000" dirty="0" smtClean="0"/>
              <a:t> (Spring 2.5 vs. Spring 3.0+)</a:t>
            </a:r>
          </a:p>
          <a:p>
            <a:r>
              <a:rPr lang="de-AT" sz="2000" dirty="0" smtClean="0"/>
              <a:t>Grundlagen MVC</a:t>
            </a:r>
          </a:p>
          <a:p>
            <a:r>
              <a:rPr lang="de-AT" sz="2000" dirty="0" smtClean="0"/>
              <a:t>Verfügbares Material</a:t>
            </a:r>
            <a:endParaRPr lang="de-AT" sz="2000" dirty="0"/>
          </a:p>
        </p:txBody>
      </p:sp>
      <p:pic>
        <p:nvPicPr>
          <p:cNvPr id="5122" name="Picture 2" descr="C:\Users\wbruec\Dropbox\db_Uni\SWE\Projekt2\Endpräsentation\Spring_WebMV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84784"/>
            <a:ext cx="4680655" cy="309877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wbruec\Dropbox\db_Uni\SWE\Projekt2\Endpräsentation\spring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86" y="2043336"/>
            <a:ext cx="1019663" cy="58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wbruec\Dropbox\db_Uni\SWE\Projekt2\Endpräsentation\logo_springsource_communit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86" y="2629642"/>
            <a:ext cx="2357209" cy="20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wbruec\Dropbox\db_Uni\SWE\Projekt2\Endpräsentation\SpringSource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86" y="2924944"/>
            <a:ext cx="1636512" cy="60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69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 algn="ctr"/>
            <a:r>
              <a:rPr lang="de-AT" sz="3600" dirty="0"/>
              <a:t>Projekt: </a:t>
            </a:r>
            <a:r>
              <a:rPr lang="de-AT" sz="3600" dirty="0" smtClean="0"/>
              <a:t>Auktionsplattform </a:t>
            </a:r>
            <a:r>
              <a:rPr lang="de-AT" sz="3600" dirty="0"/>
              <a:t>mit </a:t>
            </a:r>
            <a:r>
              <a:rPr lang="de-AT" sz="3600" dirty="0" smtClean="0"/>
              <a:t>Spring Web-MVC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 smtClean="0"/>
              <a:t>Projekt bis zum </a:t>
            </a:r>
          </a:p>
          <a:p>
            <a:pPr marL="0" indent="0">
              <a:buNone/>
            </a:pPr>
            <a:r>
              <a:rPr lang="de-AT" b="1" dirty="0" smtClean="0"/>
              <a:t>   Prototyp 2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b="1" dirty="0" smtClean="0"/>
              <a:t>Besonderheiten</a:t>
            </a:r>
          </a:p>
          <a:p>
            <a:r>
              <a:rPr lang="de-AT" sz="2000" dirty="0" err="1" smtClean="0"/>
              <a:t>DispacherServlet</a:t>
            </a:r>
            <a:endParaRPr lang="de-AT" sz="2000" dirty="0" smtClean="0"/>
          </a:p>
          <a:p>
            <a:r>
              <a:rPr lang="de-AT" sz="2000" dirty="0" smtClean="0"/>
              <a:t>Objektdefinitionen als </a:t>
            </a:r>
            <a:r>
              <a:rPr lang="de-AT" sz="2000" dirty="0" err="1" smtClean="0"/>
              <a:t>JavaBeans</a:t>
            </a:r>
            <a:r>
              <a:rPr lang="de-AT" sz="2000" dirty="0" smtClean="0"/>
              <a:t> </a:t>
            </a:r>
          </a:p>
          <a:p>
            <a:pPr marL="0" indent="0">
              <a:buNone/>
            </a:pPr>
            <a:r>
              <a:rPr lang="de-AT" sz="2000" dirty="0"/>
              <a:t> </a:t>
            </a:r>
            <a:r>
              <a:rPr lang="de-AT" sz="2000" dirty="0" smtClean="0"/>
              <a:t>   im XML-</a:t>
            </a:r>
            <a:r>
              <a:rPr lang="de-AT" sz="2000" dirty="0" err="1" smtClean="0"/>
              <a:t>Context</a:t>
            </a:r>
            <a:endParaRPr lang="de-AT" sz="2000" dirty="0" smtClean="0"/>
          </a:p>
          <a:p>
            <a:r>
              <a:rPr lang="de-AT" sz="2000" dirty="0" smtClean="0"/>
              <a:t>Objekte haben „Rollen“: </a:t>
            </a:r>
            <a:r>
              <a:rPr lang="en-US" sz="2000" dirty="0"/>
              <a:t>controller, validator, command object, form object, model object, </a:t>
            </a:r>
            <a:r>
              <a:rPr lang="en-US" sz="2000" dirty="0" err="1"/>
              <a:t>DispatcherServlet</a:t>
            </a:r>
            <a:r>
              <a:rPr lang="en-US" sz="2000" dirty="0"/>
              <a:t>, handler mapping, view resolver</a:t>
            </a:r>
            <a:r>
              <a:rPr lang="en-US" sz="2000" dirty="0" smtClean="0"/>
              <a:t>, …</a:t>
            </a:r>
            <a:endParaRPr lang="de-AT" sz="20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84784"/>
            <a:ext cx="4686025" cy="24771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AT" sz="4400" dirty="0" smtClean="0"/>
              <a:t>Code Beispiele</a:t>
            </a:r>
            <a:endParaRPr lang="de-AT" sz="4400" dirty="0"/>
          </a:p>
        </p:txBody>
      </p:sp>
      <p:pic>
        <p:nvPicPr>
          <p:cNvPr id="4" name="Picture 4" descr="C:\Users\wbruec\Dropbox\db_Uni\SWE\Projekt2\Endpräsentation\Code_Bsp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155239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wbruec\Dropbox\db_Uni\SWE\Projekt2\lostpand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39565"/>
            <a:ext cx="504056" cy="50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80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- 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ED5BA"/>
      </a:accent1>
      <a:accent2>
        <a:srgbClr val="333399"/>
      </a:accent2>
      <a:accent3>
        <a:srgbClr val="FFFFFF"/>
      </a:accent3>
      <a:accent4>
        <a:srgbClr val="000000"/>
      </a:accent4>
      <a:accent5>
        <a:srgbClr val="FEE7D9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Lucida Grande"/>
        <a:ea typeface="ヒラギノ角ゴ ProN W3"/>
        <a:cs typeface="ヒラギノ角ゴ ProN W3"/>
      </a:majorFont>
      <a:minorFont>
        <a:latin typeface="Lucida Grand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220</Words>
  <Application>Microsoft Office PowerPoint</Application>
  <PresentationFormat>On-screen Show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Oriel</vt:lpstr>
      <vt:lpstr>Default - Title and Content</vt:lpstr>
      <vt:lpstr>PandaBay</vt:lpstr>
      <vt:lpstr>Teamvorstellung</vt:lpstr>
      <vt:lpstr>Teil Wolfgang</vt:lpstr>
      <vt:lpstr>Teil Michael</vt:lpstr>
      <vt:lpstr>Komplexität</vt:lpstr>
      <vt:lpstr>Idee vs. Endprojekt</vt:lpstr>
      <vt:lpstr>Begründung für die Abweichung oder Ausflug in die Welt von Spring</vt:lpstr>
      <vt:lpstr>Projekt: Auktionsplattform mit Spring Web-MVC</vt:lpstr>
      <vt:lpstr>Code Beispiele</vt:lpstr>
      <vt:lpstr>PowerPoint Presentation</vt:lpstr>
      <vt:lpstr>Vielen Dank  für Ihre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PandaBay</dc:title>
  <dc:creator>wbruec</dc:creator>
  <cp:lastModifiedBy>wbruec</cp:lastModifiedBy>
  <cp:revision>16</cp:revision>
  <dcterms:created xsi:type="dcterms:W3CDTF">2013-01-26T00:07:33Z</dcterms:created>
  <dcterms:modified xsi:type="dcterms:W3CDTF">2013-01-30T13:17:23Z</dcterms:modified>
</cp:coreProperties>
</file>