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71" r:id="rId3"/>
    <p:sldId id="275" r:id="rId4"/>
    <p:sldId id="276" r:id="rId5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8713" autoAdjust="0"/>
  </p:normalViewPr>
  <p:slideViewPr>
    <p:cSldViewPr>
      <p:cViewPr varScale="1">
        <p:scale>
          <a:sx n="117" d="100"/>
          <a:sy n="117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3036" y="-96"/>
      </p:cViewPr>
      <p:guideLst>
        <p:guide orient="horz" pos="3130"/>
        <p:guide pos="214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35535-E9FE-4DD4-9668-35D3A1CB27A9}" type="datetimeFigureOut">
              <a:rPr lang="ko-KR" altLang="en-US" smtClean="0"/>
              <a:pPr/>
              <a:t>2009-04-18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447F41-17AE-4818-ADEB-EAA7AF491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0639E-5E3F-4AE1-9805-C4AE3B192915}" type="datetimeFigureOut">
              <a:rPr lang="ko-KR" altLang="en-US" smtClean="0"/>
              <a:pPr/>
              <a:t>2009-04-18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D6E876-8320-4969-9AAA-C96F44964F8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6E876-8320-4969-9AAA-C96F44964F8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6E876-8320-4969-9AAA-C96F44964F8C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6E876-8320-4969-9AAA-C96F44964F8C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6E876-8320-4969-9AAA-C96F44964F8C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6A4DE-B1B6-4359-A589-408FCE3689B8}" type="datetime1">
              <a:rPr lang="ko-KR" altLang="en-US" smtClean="0"/>
              <a:pPr/>
              <a:t>2009-04-18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RouteRank API V 0.92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D5E2-D3E0-4EC7-90B1-B2B06C67DDD4}" type="datetime1">
              <a:rPr lang="ko-KR" altLang="en-US" smtClean="0"/>
              <a:pPr/>
              <a:t>2009-04-18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RouteRank API V 0.92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28EC2-133B-4A2F-9BD8-55898F2FA7F7}" type="datetime1">
              <a:rPr lang="ko-KR" altLang="en-US" smtClean="0"/>
              <a:pPr/>
              <a:t>2009-04-18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RouteRank API V 0.92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CFA7-18F0-4832-B86F-F07291042D18}" type="datetime1">
              <a:rPr lang="ko-KR" altLang="en-US" smtClean="0"/>
              <a:pPr/>
              <a:t>2009-04-18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err="1" smtClean="0"/>
              <a:t>RouteRank</a:t>
            </a:r>
            <a:r>
              <a:rPr lang="en-US" altLang="ko-KR" smtClean="0"/>
              <a:t> API V 0.92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623D-BF4C-4B44-BE84-F3C5D39864A1}" type="datetime1">
              <a:rPr lang="ko-KR" altLang="en-US" smtClean="0"/>
              <a:pPr/>
              <a:t>2009-04-18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RouteRank API V 0.92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5FCC2-D1EB-4129-BA57-21D3223D726E}" type="datetime1">
              <a:rPr lang="ko-KR" altLang="en-US" smtClean="0"/>
              <a:pPr/>
              <a:t>2009-04-18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RouteRank API V 0.92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780CE-177D-4E14-B0D6-7A913C661F34}" type="datetime1">
              <a:rPr lang="ko-KR" altLang="en-US" smtClean="0"/>
              <a:pPr/>
              <a:t>2009-04-18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RouteRank API V 0.92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99E8C-12A9-474A-BA3C-69B836528F07}" type="datetime1">
              <a:rPr lang="ko-KR" altLang="en-US" smtClean="0"/>
              <a:pPr/>
              <a:t>2009-04-18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RouteRank API V 0.92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6228-4214-404B-BBED-F8A7E0B38760}" type="datetime1">
              <a:rPr lang="ko-KR" altLang="en-US" smtClean="0"/>
              <a:pPr/>
              <a:t>2009-04-18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RouteRank API V 0.92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BBE86-0249-4234-83DD-D3C935B24595}" type="datetime1">
              <a:rPr lang="ko-KR" altLang="en-US" smtClean="0"/>
              <a:pPr/>
              <a:t>2009-04-18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RouteRank API V 0.92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ED42-5D9D-4464-83DA-3FFDA79603BF}" type="datetime1">
              <a:rPr lang="ko-KR" altLang="en-US" smtClean="0"/>
              <a:pPr/>
              <a:t>2009-04-18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RouteRank API V 0.92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55FF5-F698-4039-BE73-C0774F255520}" type="datetime1">
              <a:rPr lang="ko-KR" altLang="en-US" smtClean="0"/>
              <a:pPr/>
              <a:t>2009-04-18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 smtClean="0"/>
              <a:t>RouteRank API V 0.92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805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8303710" y="6417227"/>
            <a:ext cx="3177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smtClean="0"/>
              <a:t>/4</a:t>
            </a:r>
            <a:endParaRPr lang="ko-KR" altLang="en-US" sz="11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000240"/>
            <a:ext cx="7772400" cy="1470025"/>
          </a:xfrm>
        </p:spPr>
        <p:txBody>
          <a:bodyPr>
            <a:normAutofit/>
          </a:bodyPr>
          <a:lstStyle/>
          <a:p>
            <a:r>
              <a:rPr lang="en-US" altLang="ko-KR" sz="3200" err="1" smtClean="0"/>
              <a:t>RouteRank</a:t>
            </a:r>
            <a:r>
              <a:rPr lang="en-US" altLang="ko-KR" sz="3200" smtClean="0"/>
              <a:t> API</a:t>
            </a:r>
            <a:br>
              <a:rPr lang="en-US" altLang="ko-KR" sz="3200" smtClean="0"/>
            </a:br>
            <a:r>
              <a:rPr lang="en-US" altLang="ko-KR" sz="3200" smtClean="0"/>
              <a:t/>
            </a:r>
            <a:br>
              <a:rPr lang="en-US" altLang="ko-KR" sz="3200" smtClean="0"/>
            </a:br>
            <a:r>
              <a:rPr lang="en-US" altLang="ko-KR" sz="1600" smtClean="0"/>
              <a:t>V 0.93</a:t>
            </a:r>
            <a:endParaRPr lang="ko-KR" altLang="en-US" sz="320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7290" y="4071942"/>
            <a:ext cx="6400800" cy="1042998"/>
          </a:xfrm>
        </p:spPr>
        <p:txBody>
          <a:bodyPr>
            <a:normAutofit/>
          </a:bodyPr>
          <a:lstStyle/>
          <a:p>
            <a:r>
              <a:rPr lang="ko-KR" altLang="en-US" sz="2400" smtClean="0"/>
              <a:t>윤태호</a:t>
            </a:r>
            <a:r>
              <a:rPr lang="en-US" altLang="ko-KR" sz="2400" smtClean="0"/>
              <a:t>/</a:t>
            </a:r>
            <a:r>
              <a:rPr lang="ko-KR" altLang="en-US" sz="2400" smtClean="0"/>
              <a:t>성병문</a:t>
            </a:r>
            <a:endParaRPr lang="en-US" altLang="ko-KR" sz="2400" smtClean="0"/>
          </a:p>
          <a:p>
            <a:r>
              <a:rPr lang="en-US" altLang="ko-KR" sz="2400" smtClean="0"/>
              <a:t>2009. 04. 20</a:t>
            </a:r>
            <a:endParaRPr lang="ko-KR" altLang="en-US" sz="240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2D783-610F-4207-BA01-C89983F0C36E}" type="datetime1">
              <a:rPr lang="ko-KR" altLang="en-US" smtClean="0"/>
              <a:pPr/>
              <a:t>2009-04-18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RouteRank API V 0.93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날짜 개체 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AD69-80B3-4301-84DD-27F6715F8D18}" type="datetime1">
              <a:rPr lang="ko-KR" altLang="en-US" smtClean="0"/>
              <a:pPr/>
              <a:t>2009-04-18</a:t>
            </a:fld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RouteRank API V 0.92</a:t>
            </a:r>
            <a:endParaRPr lang="ko-KR" altLang="en-US"/>
          </a:p>
        </p:txBody>
      </p:sp>
      <p:graphicFrame>
        <p:nvGraphicFramePr>
          <p:cNvPr id="13" name="표 12"/>
          <p:cNvGraphicFramePr>
            <a:graphicFrameLocks noGrp="1"/>
          </p:cNvGraphicFramePr>
          <p:nvPr/>
        </p:nvGraphicFramePr>
        <p:xfrm>
          <a:off x="214282" y="500042"/>
          <a:ext cx="8786874" cy="5490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4835"/>
                <a:gridCol w="6086155"/>
                <a:gridCol w="1285884"/>
              </a:tblGrid>
              <a:tr h="314584"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smtClean="0"/>
                        <a:t>예 제     소 스     코 드</a:t>
                      </a:r>
                      <a:endParaRPr lang="ko-KR" altLang="en-US" sz="16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smtClean="0"/>
                        <a:t>설명</a:t>
                      </a:r>
                      <a:endParaRPr lang="ko-KR" altLang="en-US" sz="16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388">
                <a:tc>
                  <a:txBody>
                    <a:bodyPr/>
                    <a:lstStyle/>
                    <a:p>
                      <a:pPr algn="ctr" latinLnBrk="1"/>
                      <a:endParaRPr lang="ko-KR" altLang="en-US" sz="110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import</a:t>
                      </a:r>
                      <a:r>
                        <a:rPr lang="en-US" altLang="ko-KR" sz="1100" b="0" baseline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</a:t>
                      </a:r>
                      <a:r>
                        <a:rPr lang="en-US" altLang="ko-KR" sz="1100" b="0" baseline="0" err="1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com.ynhenc.pta.routeRank</a:t>
                      </a:r>
                      <a:r>
                        <a:rPr lang="en-US" altLang="ko-KR" sz="1100" b="0" baseline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.*;</a:t>
                      </a:r>
                    </a:p>
                    <a:p>
                      <a:pPr latinLnBrk="1"/>
                      <a:r>
                        <a:rPr lang="en-US" altLang="ko-KR" sz="1100" b="0" baseline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import </a:t>
                      </a:r>
                      <a:r>
                        <a:rPr lang="en-US" altLang="ko-KR" sz="1100" b="0" baseline="0" err="1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com.ynhenc.pta.routeRank.impl</a:t>
                      </a:r>
                      <a:r>
                        <a:rPr lang="en-US" altLang="ko-KR" sz="1100" b="0" baseline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.*;</a:t>
                      </a:r>
                      <a:endParaRPr lang="ko-KR" altLang="en-US" sz="11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655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err="1" smtClean="0">
                          <a:latin typeface="Courier New" pitchFamily="49" charset="0"/>
                          <a:cs typeface="Courier New" pitchFamily="49" charset="0"/>
                        </a:rPr>
                        <a:t>RouteRequest</a:t>
                      </a:r>
                      <a:endParaRPr lang="en-US" altLang="ko-KR" sz="110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algn="ctr" latinLnBrk="1"/>
                      <a:r>
                        <a:rPr lang="en-US" altLang="ko-KR" sz="1100" smtClean="0">
                          <a:latin typeface="Courier New" pitchFamily="49" charset="0"/>
                          <a:cs typeface="Courier New" pitchFamily="49" charset="0"/>
                        </a:rPr>
                        <a:t>(</a:t>
                      </a:r>
                      <a:r>
                        <a:rPr lang="ko-KR" altLang="en-US" sz="1100" smtClean="0">
                          <a:latin typeface="Courier New" pitchFamily="49" charset="0"/>
                          <a:cs typeface="Courier New" pitchFamily="49" charset="0"/>
                        </a:rPr>
                        <a:t>탐색 경로 요청</a:t>
                      </a:r>
                      <a:r>
                        <a:rPr lang="en-US" altLang="ko-KR" sz="1100" smtClean="0">
                          <a:latin typeface="Courier New" pitchFamily="49" charset="0"/>
                          <a:cs typeface="Courier New" pitchFamily="49" charset="0"/>
                        </a:rPr>
                        <a:t>)</a:t>
                      </a:r>
                      <a:endParaRPr lang="ko-KR" altLang="en-US" sz="110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ko-KR" sz="1100" b="0" err="1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RouteRequest</a:t>
                      </a:r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req = </a:t>
                      </a:r>
                      <a:r>
                        <a:rPr lang="en-US" altLang="ko-KR" sz="1100" b="0" err="1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RouteRequestImpl.newRouteRequest</a:t>
                      </a:r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();</a:t>
                      </a:r>
                    </a:p>
                    <a:p>
                      <a:pPr>
                        <a:buNone/>
                      </a:pPr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float wgs84_x</a:t>
                      </a:r>
                      <a:r>
                        <a:rPr lang="en-US" altLang="ko-KR" sz="1100" b="0" baseline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= 127.02, wgs84_y = 37.28;</a:t>
                      </a:r>
                      <a:endParaRPr lang="en-US" altLang="ko-KR" sz="1100" b="0" smtClean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  <a:p>
                      <a:pPr>
                        <a:buNone/>
                      </a:pPr>
                      <a:r>
                        <a:rPr lang="en-US" altLang="ko-KR" sz="1100" b="0" err="1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req.add</a:t>
                      </a:r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(  wgs84_x, wgs94_y</a:t>
                      </a:r>
                      <a:r>
                        <a:rPr lang="en-US" altLang="ko-KR" sz="1100" b="0" baseline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);     </a:t>
                      </a:r>
                      <a:r>
                        <a:rPr lang="en-US" altLang="ko-KR" sz="1100" b="0" baseline="0" smtClean="0">
                          <a:solidFill>
                            <a:srgbClr val="FF0000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// </a:t>
                      </a:r>
                      <a:r>
                        <a:rPr lang="ko-KR" altLang="en-US" sz="1100" b="0" baseline="0" smtClean="0">
                          <a:solidFill>
                            <a:srgbClr val="FF0000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함수명 변경 </a:t>
                      </a:r>
                      <a:r>
                        <a:rPr lang="en-US" altLang="ko-KR" sz="1100" b="0" baseline="0" smtClean="0">
                          <a:solidFill>
                            <a:srgbClr val="FF0000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append -&gt; add</a:t>
                      </a:r>
                    </a:p>
                    <a:p>
                      <a:pPr>
                        <a:buNone/>
                      </a:pPr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req.add( </a:t>
                      </a:r>
                      <a:r>
                        <a:rPr lang="en-US" altLang="ko-KR" sz="1100" b="0" baseline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new Node( 126.58, 37.33 ) </a:t>
                      </a:r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);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altLang="ko-KR" sz="1100" b="0" smtClean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00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err="1" smtClean="0">
                          <a:latin typeface="Courier New" pitchFamily="49" charset="0"/>
                          <a:cs typeface="Courier New" pitchFamily="49" charset="0"/>
                        </a:rPr>
                        <a:t>RouteRank</a:t>
                      </a:r>
                      <a:endParaRPr lang="en-US" altLang="ko-KR" sz="110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algn="ctr" latinLnBrk="1"/>
                      <a:r>
                        <a:rPr lang="en-US" altLang="ko-KR" sz="1100" smtClean="0">
                          <a:latin typeface="Courier New" pitchFamily="49" charset="0"/>
                          <a:cs typeface="Courier New" pitchFamily="49" charset="0"/>
                        </a:rPr>
                        <a:t>(</a:t>
                      </a:r>
                      <a:r>
                        <a:rPr lang="ko-KR" altLang="en-US" sz="1100" smtClean="0">
                          <a:latin typeface="Courier New" pitchFamily="49" charset="0"/>
                          <a:cs typeface="Courier New" pitchFamily="49" charset="0"/>
                        </a:rPr>
                        <a:t>경로 순위</a:t>
                      </a:r>
                      <a:r>
                        <a:rPr lang="en-US" altLang="ko-KR" sz="1100" smtClean="0">
                          <a:latin typeface="Courier New" pitchFamily="49" charset="0"/>
                          <a:cs typeface="Courier New" pitchFamily="49" charset="0"/>
                        </a:rPr>
                        <a:t>)</a:t>
                      </a:r>
                      <a:endParaRPr lang="ko-KR" altLang="en-US" sz="110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ko-KR" sz="1100" b="0" err="1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RouteRank</a:t>
                      </a:r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rank= </a:t>
                      </a:r>
                      <a:r>
                        <a:rPr lang="en-US" altLang="ko-KR" sz="1100" b="0" err="1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RouteRankImpl.newRouteRank</a:t>
                      </a:r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( </a:t>
                      </a:r>
                      <a:r>
                        <a:rPr lang="en-US" altLang="ko-KR" sz="1100" b="0" err="1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req</a:t>
                      </a:r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);</a:t>
                      </a:r>
                      <a:endParaRPr lang="ko-KR" altLang="en-US" sz="11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ko-KR" altLang="en-US" sz="11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98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err="1" smtClean="0">
                          <a:latin typeface="Courier New" pitchFamily="49" charset="0"/>
                          <a:cs typeface="Courier New" pitchFamily="49" charset="0"/>
                        </a:rPr>
                        <a:t>RouteResult</a:t>
                      </a:r>
                      <a:endParaRPr lang="en-US" altLang="ko-KR" sz="110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algn="ctr" latinLnBrk="1"/>
                      <a:r>
                        <a:rPr lang="en-US" altLang="ko-KR" sz="1100" smtClean="0">
                          <a:latin typeface="Courier New" pitchFamily="49" charset="0"/>
                          <a:cs typeface="Courier New" pitchFamily="49" charset="0"/>
                        </a:rPr>
                        <a:t>(</a:t>
                      </a:r>
                      <a:r>
                        <a:rPr lang="ko-KR" altLang="en-US" sz="1100" smtClean="0">
                          <a:latin typeface="Courier New" pitchFamily="49" charset="0"/>
                          <a:cs typeface="Courier New" pitchFamily="49" charset="0"/>
                        </a:rPr>
                        <a:t>경로 탐색</a:t>
                      </a:r>
                      <a:r>
                        <a:rPr lang="en-US" altLang="ko-KR" sz="1100" smtClean="0">
                          <a:latin typeface="Courier New" pitchFamily="49" charset="0"/>
                          <a:cs typeface="Courier New" pitchFamily="49" charset="0"/>
                        </a:rPr>
                        <a:t>)</a:t>
                      </a:r>
                      <a:endParaRPr lang="ko-KR" altLang="en-US" sz="110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if(rank.getCountRouteResult()&gt; 0 ) {</a:t>
                      </a:r>
                    </a:p>
                    <a:p>
                      <a:pPr>
                        <a:buNone/>
                      </a:pPr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   RouteResult</a:t>
                      </a:r>
                      <a:r>
                        <a:rPr lang="en-US" altLang="ko-KR" sz="1100" b="0" baseline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routeResult =</a:t>
                      </a:r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</a:t>
                      </a:r>
                      <a:r>
                        <a:rPr lang="en-US" altLang="ko-KR" sz="1100" b="0" err="1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routeRank.getRoutResult</a:t>
                      </a:r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(</a:t>
                      </a:r>
                      <a:r>
                        <a:rPr lang="en-US" altLang="ko-KR" sz="1100" b="0" baseline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0 </a:t>
                      </a:r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);</a:t>
                      </a:r>
                      <a:endParaRPr lang="ko-KR" altLang="en-US" sz="11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ko-KR" altLang="en-US" sz="11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1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smtClean="0">
                          <a:latin typeface="Courier New" pitchFamily="49" charset="0"/>
                          <a:cs typeface="Courier New" pitchFamily="49" charset="0"/>
                        </a:rPr>
                        <a:t>Section</a:t>
                      </a:r>
                    </a:p>
                    <a:p>
                      <a:pPr algn="ctr" latinLnBrk="1"/>
                      <a:r>
                        <a:rPr lang="en-US" altLang="ko-KR" sz="1100" smtClean="0">
                          <a:latin typeface="Courier New" pitchFamily="49" charset="0"/>
                          <a:cs typeface="Courier New" pitchFamily="49" charset="0"/>
                        </a:rPr>
                        <a:t>(</a:t>
                      </a:r>
                      <a:r>
                        <a:rPr lang="ko-KR" altLang="en-US" sz="1100" smtClean="0">
                          <a:latin typeface="Courier New" pitchFamily="49" charset="0"/>
                          <a:cs typeface="Courier New" pitchFamily="49" charset="0"/>
                        </a:rPr>
                        <a:t>구간</a:t>
                      </a:r>
                      <a:r>
                        <a:rPr lang="en-US" altLang="ko-KR" sz="1100" smtClean="0">
                          <a:latin typeface="Courier New" pitchFamily="49" charset="0"/>
                          <a:cs typeface="Courier New" pitchFamily="49" charset="0"/>
                        </a:rPr>
                        <a:t>)</a:t>
                      </a:r>
                      <a:endParaRPr lang="ko-KR" altLang="en-US" sz="110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   if( routeResult.getCountSection() &gt; 0 ) {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       Section</a:t>
                      </a:r>
                      <a:r>
                        <a:rPr lang="en-US" altLang="ko-KR" sz="1100" b="0" baseline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</a:t>
                      </a:r>
                      <a:r>
                        <a:rPr lang="en-US" altLang="ko-KR" sz="1100" b="0" baseline="0" err="1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section</a:t>
                      </a:r>
                      <a:r>
                        <a:rPr lang="en-US" altLang="ko-KR" sz="1100" b="0" baseline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=</a:t>
                      </a:r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</a:t>
                      </a:r>
                      <a:r>
                        <a:rPr lang="en-US" altLang="ko-KR" sz="1100" b="0" err="1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routeResult.getSection</a:t>
                      </a:r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(0);</a:t>
                      </a:r>
                      <a:endParaRPr lang="ko-KR" altLang="en-US" sz="11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97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smtClean="0">
                          <a:latin typeface="Courier New" pitchFamily="49" charset="0"/>
                          <a:cs typeface="Courier New" pitchFamily="49" charset="0"/>
                        </a:rPr>
                        <a:t>Path</a:t>
                      </a:r>
                    </a:p>
                    <a:p>
                      <a:pPr algn="ctr" latinLnBrk="1"/>
                      <a:r>
                        <a:rPr lang="en-US" altLang="ko-KR" sz="1100" smtClean="0">
                          <a:latin typeface="Courier New" pitchFamily="49" charset="0"/>
                          <a:cs typeface="Courier New" pitchFamily="49" charset="0"/>
                        </a:rPr>
                        <a:t>(</a:t>
                      </a:r>
                      <a:r>
                        <a:rPr lang="ko-KR" altLang="en-US" sz="1100" smtClean="0">
                          <a:latin typeface="Courier New" pitchFamily="49" charset="0"/>
                          <a:cs typeface="Courier New" pitchFamily="49" charset="0"/>
                        </a:rPr>
                        <a:t>경로</a:t>
                      </a:r>
                      <a:r>
                        <a:rPr lang="en-US" altLang="ko-KR" sz="1100" smtClean="0">
                          <a:latin typeface="Courier New" pitchFamily="49" charset="0"/>
                          <a:cs typeface="Courier New" pitchFamily="49" charset="0"/>
                        </a:rPr>
                        <a:t>)</a:t>
                      </a:r>
                      <a:endParaRPr lang="ko-KR" altLang="en-US" sz="110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       Path </a:t>
                      </a:r>
                      <a:r>
                        <a:rPr lang="en-US" altLang="ko-KR" sz="1100" b="0" err="1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path</a:t>
                      </a:r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= </a:t>
                      </a:r>
                      <a:r>
                        <a:rPr lang="en-US" altLang="ko-KR" sz="1100" b="0" err="1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section.getPath</a:t>
                      </a:r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();</a:t>
                      </a:r>
                      <a:endParaRPr lang="ko-KR" altLang="en-US" sz="11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2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smtClean="0">
                          <a:latin typeface="Courier New" pitchFamily="49" charset="0"/>
                          <a:cs typeface="Courier New" pitchFamily="49" charset="0"/>
                        </a:rPr>
                        <a:t>Vertex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smtClean="0">
                          <a:latin typeface="Courier New" pitchFamily="49" charset="0"/>
                          <a:cs typeface="Courier New" pitchFamily="49" charset="0"/>
                        </a:rPr>
                        <a:t>(</a:t>
                      </a:r>
                      <a:r>
                        <a:rPr lang="ko-KR" altLang="en-US" sz="1100" smtClean="0">
                          <a:latin typeface="Courier New" pitchFamily="49" charset="0"/>
                          <a:cs typeface="Courier New" pitchFamily="49" charset="0"/>
                        </a:rPr>
                        <a:t>버텍스</a:t>
                      </a:r>
                      <a:r>
                        <a:rPr lang="en-US" altLang="ko-KR" sz="1100" smtClean="0">
                          <a:latin typeface="Courier New" pitchFamily="49" charset="0"/>
                          <a:cs typeface="Courier New" pitchFamily="49" charset="0"/>
                        </a:rPr>
                        <a:t>)</a:t>
                      </a:r>
                      <a:endParaRPr lang="ko-KR" altLang="en-US" sz="110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       if(</a:t>
                      </a:r>
                      <a:r>
                        <a:rPr lang="en-US" altLang="ko-KR" sz="1100" b="0" baseline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path.getCountVertex() &gt; 0 ) {</a:t>
                      </a:r>
                      <a:endParaRPr lang="en-US" altLang="ko-KR" sz="1100" b="0" smtClean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  <a:p>
                      <a:pPr latinLnBrk="1"/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          Vertex</a:t>
                      </a:r>
                      <a:r>
                        <a:rPr lang="en-US" altLang="ko-KR" sz="1100" b="0" baseline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vertex = path.</a:t>
                      </a:r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getVertex(0);</a:t>
                      </a:r>
                    </a:p>
                    <a:p>
                      <a:pPr latinLnBrk="1"/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          System.out.println( "vertex</a:t>
                      </a:r>
                      <a:r>
                        <a:rPr lang="en-US" altLang="ko-KR" sz="1100" b="0" baseline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: x = " + vertex.getX() );</a:t>
                      </a:r>
                      <a:endParaRPr lang="en-US" altLang="ko-KR" sz="1100" b="0" smtClean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  <a:p>
                      <a:pPr latinLnBrk="1"/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          if(</a:t>
                      </a:r>
                      <a:r>
                        <a:rPr lang="en-US" altLang="ko-KR" sz="1100" b="0" baseline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vertex.isNode() ) {</a:t>
                      </a:r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                    </a:t>
                      </a:r>
                      <a:endParaRPr lang="ko-KR" altLang="en-US" sz="11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5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smtClean="0">
                          <a:latin typeface="Courier New" pitchFamily="49" charset="0"/>
                          <a:cs typeface="Courier New" pitchFamily="49" charset="0"/>
                        </a:rPr>
                        <a:t>Node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smtClean="0">
                          <a:latin typeface="Courier New" pitchFamily="49" charset="0"/>
                          <a:cs typeface="Courier New" pitchFamily="49" charset="0"/>
                        </a:rPr>
                        <a:t>(</a:t>
                      </a:r>
                      <a:r>
                        <a:rPr lang="ko-KR" altLang="en-US" sz="1100" smtClean="0">
                          <a:latin typeface="Courier New" pitchFamily="49" charset="0"/>
                          <a:cs typeface="Courier New" pitchFamily="49" charset="0"/>
                        </a:rPr>
                        <a:t>노드</a:t>
                      </a:r>
                      <a:r>
                        <a:rPr lang="en-US" altLang="ko-KR" sz="1100" smtClean="0">
                          <a:latin typeface="Courier New" pitchFamily="49" charset="0"/>
                          <a:cs typeface="Courier New" pitchFamily="49" charset="0"/>
                        </a:rPr>
                        <a:t>)</a:t>
                      </a:r>
                      <a:endParaRPr lang="ko-KR" altLang="en-US" sz="110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              Node node = (Node) vertex;</a:t>
                      </a:r>
                    </a:p>
                    <a:p>
                      <a:pPr latinLnBrk="1"/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              System.out.println(</a:t>
                      </a:r>
                      <a:r>
                        <a:rPr lang="en-US" altLang="ko-KR" sz="1100" b="0" baseline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"Node: y=" + node.getY() );         </a:t>
                      </a:r>
                      <a:endParaRPr lang="ko-KR" altLang="en-US" sz="11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형변환</a:t>
                      </a:r>
                      <a:endParaRPr lang="en-US" altLang="ko-KR" sz="1100" b="0" smtClean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  <a:p>
                      <a:pPr latinLnBrk="1"/>
                      <a:r>
                        <a:rPr lang="en-US" altLang="ko-KR" sz="11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Vertext-&gt;Node</a:t>
                      </a:r>
                      <a:endParaRPr lang="ko-KR" altLang="en-US" sz="11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04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b="0" baseline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          }</a:t>
                      </a:r>
                    </a:p>
                    <a:p>
                      <a:pPr latinLnBrk="1"/>
                      <a:r>
                        <a:rPr lang="en-US" altLang="ko-KR" sz="1100" b="0" baseline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       }</a:t>
                      </a:r>
                    </a:p>
                    <a:p>
                      <a:pPr latinLnBrk="1"/>
                      <a:r>
                        <a:rPr lang="en-US" altLang="ko-KR" sz="1100" b="0" baseline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    }</a:t>
                      </a:r>
                    </a:p>
                    <a:p>
                      <a:pPr latinLnBrk="1"/>
                      <a:r>
                        <a:rPr lang="en-US" altLang="ko-KR" sz="1100" b="0" baseline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}</a:t>
                      </a:r>
                      <a:endParaRPr lang="ko-KR" altLang="en-US" sz="11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날짜 개체 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AD69-80B3-4301-84DD-27F6715F8D18}" type="datetime1">
              <a:rPr lang="ko-KR" altLang="en-US" smtClean="0"/>
              <a:pPr/>
              <a:t>2009-04-18</a:t>
            </a:fld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RouteRank API V 0.93</a:t>
            </a:r>
            <a:endParaRPr lang="ko-KR" altLang="en-US"/>
          </a:p>
        </p:txBody>
      </p:sp>
      <p:graphicFrame>
        <p:nvGraphicFramePr>
          <p:cNvPr id="13" name="표 12"/>
          <p:cNvGraphicFramePr>
            <a:graphicFrameLocks noGrp="1"/>
          </p:cNvGraphicFramePr>
          <p:nvPr/>
        </p:nvGraphicFramePr>
        <p:xfrm>
          <a:off x="285720" y="142852"/>
          <a:ext cx="8586332" cy="6342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5584"/>
                <a:gridCol w="871762"/>
                <a:gridCol w="3850282"/>
                <a:gridCol w="1324800"/>
                <a:gridCol w="1013904"/>
              </a:tblGrid>
              <a:tr h="24864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smtClean="0"/>
                        <a:t>CLASS</a:t>
                      </a:r>
                      <a:endParaRPr lang="ko-KR" altLang="en-US" sz="1000"/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smtClean="0"/>
                        <a:t>부모 </a:t>
                      </a:r>
                      <a:endParaRPr lang="ko-KR" altLang="en-US" sz="10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smtClean="0"/>
                        <a:t>API</a:t>
                      </a:r>
                      <a:endParaRPr lang="ko-KR" altLang="en-US" sz="11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smtClean="0"/>
                        <a:t>설명</a:t>
                      </a:r>
                      <a:endParaRPr lang="ko-KR" altLang="en-US" sz="11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smtClean="0"/>
                        <a:t>버전</a:t>
                      </a:r>
                      <a:endParaRPr lang="ko-KR" altLang="en-US" sz="11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5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00" err="1" smtClean="0">
                          <a:latin typeface="Courier New" pitchFamily="49" charset="0"/>
                          <a:cs typeface="Courier New" pitchFamily="49" charset="0"/>
                        </a:rPr>
                        <a:t>RouteRequest</a:t>
                      </a:r>
                      <a:endParaRPr lang="en-US" altLang="ko-KR" sz="100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algn="ctr" latinLnBrk="1"/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(</a:t>
                      </a:r>
                      <a:r>
                        <a:rPr lang="ko-KR" altLang="en-US" sz="1000" smtClean="0">
                          <a:latin typeface="Courier New" pitchFamily="49" charset="0"/>
                          <a:cs typeface="Courier New" pitchFamily="49" charset="0"/>
                        </a:rPr>
                        <a:t>탐색 경로 요청</a:t>
                      </a:r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)</a:t>
                      </a:r>
                      <a:endParaRPr lang="ko-KR" altLang="en-US" sz="100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sz="900" b="0" smtClean="0">
                          <a:solidFill>
                            <a:srgbClr val="FF0000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add</a:t>
                      </a:r>
                      <a:r>
                        <a:rPr kumimoji="0" lang="en-US" altLang="ko-KR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(node</a:t>
                      </a:r>
                      <a:r>
                        <a:rPr kumimoji="0" lang="en-US" altLang="ko-KR" sz="900" b="0" i="0" u="none" strike="noStrike" kern="1200" cap="none" spc="0" normalizeH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:Node)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변경</a:t>
                      </a:r>
                      <a:r>
                        <a:rPr kumimoji="0" lang="en-US" altLang="ko-KR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: append-&gt;add </a:t>
                      </a:r>
                      <a:endParaRPr kumimoji="0" lang="ko-KR" altLang="en-US" sz="9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900" b="0" i="0" u="none" strike="noStrike" kern="1200" cap="none" spc="0" normalizeH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0.92</a:t>
                      </a:r>
                      <a:endParaRPr kumimoji="0" lang="ko-KR" altLang="en-US" sz="9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getCountNode():int</a:t>
                      </a:r>
                      <a:endParaRPr kumimoji="0" lang="ko-KR" altLang="en-US" sz="9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ko-KR" altLang="en-US" sz="9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ko-KR" altLang="en-US" sz="9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getNode(index</a:t>
                      </a:r>
                      <a:r>
                        <a:rPr kumimoji="0" lang="en-US" altLang="ko-KR" sz="900" b="0" i="0" u="none" strike="noStrike" kern="1200" cap="none" spc="0" normalizeH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:int):Node</a:t>
                      </a:r>
                      <a:endParaRPr kumimoji="0" lang="ko-KR" altLang="en-US" sz="9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ko-KR" altLang="en-US" sz="9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ko-KR" altLang="en-US" sz="9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28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err="1" smtClean="0">
                          <a:latin typeface="Courier New" pitchFamily="49" charset="0"/>
                          <a:cs typeface="Courier New" pitchFamily="49" charset="0"/>
                        </a:rPr>
                        <a:t>RouteRank</a:t>
                      </a:r>
                      <a:endParaRPr lang="en-US" altLang="ko-KR" sz="100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algn="ctr" latinLnBrk="1"/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(</a:t>
                      </a:r>
                      <a:r>
                        <a:rPr lang="ko-KR" altLang="en-US" sz="1000" smtClean="0">
                          <a:latin typeface="Courier New" pitchFamily="49" charset="0"/>
                          <a:cs typeface="Courier New" pitchFamily="49" charset="0"/>
                        </a:rPr>
                        <a:t>경로 순위</a:t>
                      </a:r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)</a:t>
                      </a:r>
                      <a:endParaRPr lang="ko-KR" altLang="en-US" sz="100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getContRouteResult():int</a:t>
                      </a:r>
                    </a:p>
                    <a:p>
                      <a:pPr>
                        <a:buNone/>
                      </a:pP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getRouteResult( index:int ):RouteResult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altLang="ko-KR" sz="900" b="0" smtClean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en-US" altLang="ko-KR" sz="900" b="0" smtClean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125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err="1" smtClean="0">
                          <a:latin typeface="Courier New" pitchFamily="49" charset="0"/>
                          <a:cs typeface="Courier New" pitchFamily="49" charset="0"/>
                        </a:rPr>
                        <a:t>RouteResult</a:t>
                      </a:r>
                      <a:endParaRPr lang="en-US" altLang="ko-KR" sz="100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algn="ctr" latinLnBrk="1"/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(</a:t>
                      </a:r>
                      <a:r>
                        <a:rPr lang="ko-KR" altLang="en-US" sz="1000" smtClean="0">
                          <a:latin typeface="Courier New" pitchFamily="49" charset="0"/>
                          <a:cs typeface="Courier New" pitchFamily="49" charset="0"/>
                        </a:rPr>
                        <a:t>경로 탐색</a:t>
                      </a:r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)</a:t>
                      </a:r>
                      <a:endParaRPr lang="ko-KR" altLang="en-US" sz="100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getCountSection():int</a:t>
                      </a:r>
                    </a:p>
                    <a:p>
                      <a:pPr marL="342900" marR="0" lvl="0" indent="-3429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getSection(index:int):Section</a:t>
                      </a:r>
                    </a:p>
                    <a:p>
                      <a:pPr marL="342900" lvl="0" indent="-342900">
                        <a:spcBef>
                          <a:spcPct val="20000"/>
                        </a:spcBef>
                      </a:pPr>
                      <a:r>
                        <a:rPr kumimoji="0" lang="en-US" altLang="ko-KR" sz="900" b="0" i="0" u="none" strike="noStrike" kern="1200" cap="none" spc="0" normalizeH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getRouteSearchType():</a:t>
                      </a: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RouteSearchType</a:t>
                      </a:r>
                    </a:p>
                    <a:p>
                      <a:pPr marL="342900" lvl="0" indent="-342900">
                        <a:spcBef>
                          <a:spcPct val="20000"/>
                        </a:spcBef>
                      </a:pPr>
                      <a:r>
                        <a:rPr kumimoji="0" lang="en-US" altLang="ko-KR" sz="900" b="0" i="0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getTotalTime_Minute()</a:t>
                      </a:r>
                      <a:r>
                        <a:rPr kumimoji="0" lang="en-US" altLang="ko-KR" sz="900" b="0" i="0" strike="noStrike" kern="1200" cap="none" spc="0" normalizeH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:float</a:t>
                      </a:r>
                      <a:r>
                        <a:rPr kumimoji="0" lang="en-US" altLang="ko-KR" sz="900" b="0" i="1" strike="noStrike" kern="1200" cap="none" spc="0" normalizeH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(</a:t>
                      </a:r>
                      <a:r>
                        <a:rPr kumimoji="0" lang="ko-KR" altLang="en-US" sz="900" b="0" i="1" strike="noStrike" kern="1200" cap="none" spc="0" normalizeH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단위는 분</a:t>
                      </a:r>
                      <a:r>
                        <a:rPr kumimoji="0" lang="en-US" altLang="ko-KR" sz="900" b="0" i="1" strike="noStrike" kern="1200" cap="none" spc="0" normalizeH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)</a:t>
                      </a:r>
                    </a:p>
                    <a:p>
                      <a:pPr marL="342900" lvl="0" indent="-342900">
                        <a:spcBef>
                          <a:spcPct val="20000"/>
                        </a:spcBef>
                      </a:pP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getTotalCarbon_Gram():float</a:t>
                      </a:r>
                      <a:r>
                        <a:rPr lang="en-US" altLang="ko-KR" sz="900" b="0" i="1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(</a:t>
                      </a:r>
                      <a:r>
                        <a:rPr lang="ko-KR" altLang="en-US" sz="900" b="0" i="1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단위는 </a:t>
                      </a:r>
                      <a:r>
                        <a:rPr lang="en-US" altLang="ko-KR" sz="900" b="0" i="1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g)</a:t>
                      </a: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ko-KR" sz="900" b="0" smtClean="0">
                          <a:solidFill>
                            <a:srgbClr val="FF0000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0.93</a:t>
                      </a:r>
                      <a:endParaRPr lang="ko-KR" altLang="en-US" sz="900" b="0">
                        <a:solidFill>
                          <a:srgbClr val="FF0000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5">
                <a:tc rowSpan="8">
                  <a:txBody>
                    <a:bodyPr/>
                    <a:lstStyle/>
                    <a:p>
                      <a:pPr algn="ctr" latinLnBrk="1"/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Section</a:t>
                      </a:r>
                    </a:p>
                    <a:p>
                      <a:pPr algn="ctr" latinLnBrk="1"/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(</a:t>
                      </a:r>
                      <a:r>
                        <a:rPr lang="ko-KR" altLang="en-US" sz="1000" smtClean="0">
                          <a:latin typeface="Courier New" pitchFamily="49" charset="0"/>
                          <a:cs typeface="Courier New" pitchFamily="49" charset="0"/>
                        </a:rPr>
                        <a:t>구간</a:t>
                      </a:r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)</a:t>
                      </a:r>
                      <a:endParaRPr lang="ko-KR" altLang="en-US" sz="100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getTransitType():</a:t>
                      </a:r>
                      <a:r>
                        <a:rPr lang="en-US" altLang="ko-KR" sz="900" b="0" baseline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</a:t>
                      </a: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TransitType</a:t>
                      </a:r>
                      <a:endParaRPr lang="en-US" altLang="ko-KR" sz="900" b="0" smtClean="0"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ko-KR" altLang="en-US" sz="9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운송 수단</a:t>
                      </a: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getTime_Minute():float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소요시간</a:t>
                      </a: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(</a:t>
                      </a:r>
                      <a:r>
                        <a:rPr lang="ko-KR" altLang="en-US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분</a:t>
                      </a: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)</a:t>
                      </a:r>
                      <a:endParaRPr lang="ko-KR" altLang="en-US" sz="900" b="0" smtClean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getLength_Meter():float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거리</a:t>
                      </a: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(</a:t>
                      </a:r>
                      <a:r>
                        <a:rPr lang="ko-KR" altLang="en-US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미터</a:t>
                      </a: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)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getCarbon_Gram():int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ko-KR" altLang="en-US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탄소 배출량</a:t>
                      </a: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(g)</a:t>
                      </a: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getNameStart():String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구간</a:t>
                      </a:r>
                      <a:r>
                        <a:rPr lang="ko-KR" altLang="en-US" sz="900" b="0" baseline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</a:t>
                      </a:r>
                      <a:r>
                        <a:rPr lang="ko-KR" altLang="en-US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출발지 이름</a:t>
                      </a:r>
                      <a:endParaRPr lang="en-US" altLang="ko-KR" sz="900" b="0" smtClean="0"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ko-KR" sz="900" b="0" smtClean="0">
                          <a:solidFill>
                            <a:srgbClr val="FF0000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deprecated</a:t>
                      </a:r>
                      <a:endParaRPr lang="ko-KR" altLang="en-US" sz="900" b="0">
                        <a:solidFill>
                          <a:srgbClr val="FF0000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getNameEnd():String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ko-KR" altLang="en-US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구간 도착지</a:t>
                      </a:r>
                      <a:r>
                        <a:rPr lang="ko-KR" altLang="en-US" sz="900" b="0" baseline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 이름</a:t>
                      </a: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ko-KR" sz="900" b="0" smtClean="0">
                          <a:solidFill>
                            <a:srgbClr val="FF0000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deprecated</a:t>
                      </a:r>
                      <a:endParaRPr lang="ko-KR" altLang="en-US" sz="900" b="0">
                        <a:solidFill>
                          <a:srgbClr val="FF0000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getNameSection():String</a:t>
                      </a:r>
                      <a:endParaRPr lang="en-US" altLang="ko-KR" sz="900" b="0" smtClean="0"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ko-KR" altLang="en-US" sz="9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구간 이름</a:t>
                      </a: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ko-KR" altLang="en-US" sz="900" b="0">
                        <a:solidFill>
                          <a:srgbClr val="FF0000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getPath():Path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경로</a:t>
                      </a:r>
                      <a:endParaRPr lang="en-US" altLang="ko-KR" sz="900" b="0" smtClean="0"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5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Path</a:t>
                      </a:r>
                    </a:p>
                    <a:p>
                      <a:pPr algn="ctr" latinLnBrk="1"/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(</a:t>
                      </a:r>
                      <a:r>
                        <a:rPr lang="ko-KR" altLang="en-US" sz="1000" smtClean="0">
                          <a:latin typeface="Courier New" pitchFamily="49" charset="0"/>
                          <a:cs typeface="Courier New" pitchFamily="49" charset="0"/>
                        </a:rPr>
                        <a:t>경로</a:t>
                      </a:r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)</a:t>
                      </a:r>
                      <a:endParaRPr lang="ko-KR" altLang="en-US" sz="100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ct val="20000"/>
                        </a:spcBef>
                        <a:defRPr/>
                      </a:pP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getCountVertex():int</a:t>
                      </a:r>
                      <a:endParaRPr kumimoji="0" lang="en-US" altLang="ko-KR" sz="9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버텍스 갯수</a:t>
                      </a: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smtClean="0">
                          <a:solidFill>
                            <a:srgbClr val="FF0000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0.93</a:t>
                      </a:r>
                      <a:endParaRPr lang="ko-KR" altLang="en-US" sz="900" b="0" smtClean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ct val="20000"/>
                        </a:spcBef>
                        <a:defRPr/>
                      </a:pP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getVertex( index:int ):Vertex</a:t>
                      </a:r>
                      <a:endParaRPr kumimoji="0" lang="en-US" altLang="ko-KR" sz="9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smtClean="0">
                          <a:solidFill>
                            <a:srgbClr val="FF0000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0.93</a:t>
                      </a:r>
                      <a:endParaRPr lang="ko-KR" altLang="en-US" sz="900" b="0">
                        <a:solidFill>
                          <a:srgbClr val="FF0000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ko-KR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getNodeStart():Node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경로 시작 노드</a:t>
                      </a: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0">
                        <a:solidFill>
                          <a:srgbClr val="FF0000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ko-KR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getNodeEnd():Node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경로 종료 노드</a:t>
                      </a: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0">
                        <a:solidFill>
                          <a:srgbClr val="FF0000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5"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Vertex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(</a:t>
                      </a:r>
                      <a:r>
                        <a:rPr lang="ko-KR" altLang="en-US" sz="1000" smtClean="0">
                          <a:latin typeface="Courier New" pitchFamily="49" charset="0"/>
                          <a:cs typeface="Courier New" pitchFamily="49" charset="0"/>
                        </a:rPr>
                        <a:t>버텍스</a:t>
                      </a:r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)</a:t>
                      </a:r>
                      <a:endParaRPr lang="ko-KR" altLang="en-US" sz="100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getX():float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noProof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x</a:t>
                      </a:r>
                      <a:r>
                        <a:rPr lang="ko-KR" altLang="en-US" sz="900" b="0" noProof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좌표</a:t>
                      </a:r>
                      <a:r>
                        <a:rPr lang="en-US" altLang="ko-KR" sz="900" b="0" noProof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(</a:t>
                      </a:r>
                      <a:r>
                        <a:rPr lang="en-US" altLang="ko-KR" sz="900" b="0" baseline="0" noProof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WGS84)</a:t>
                      </a: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ct val="20000"/>
                        </a:spcBef>
                      </a:pPr>
                      <a:r>
                        <a:rPr kumimoji="0" lang="en-US" altLang="ko-KR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getY():</a:t>
                      </a: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float</a:t>
                      </a:r>
                      <a:endParaRPr kumimoji="0" lang="en-US" altLang="ko-KR" sz="9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y</a:t>
                      </a:r>
                      <a:r>
                        <a:rPr lang="ko-KR" altLang="en-US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좌표</a:t>
                      </a: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(WGS84)</a:t>
                      </a: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isNode():boolean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914400" rtl="0" eaLnBrk="1" latinLnBrk="1" hangingPunct="1">
                        <a:spcBef>
                          <a:spcPct val="20000"/>
                        </a:spcBef>
                      </a:pPr>
                      <a:r>
                        <a:rPr kumimoji="0" lang="ko-KR" altLang="en-US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노드 여부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914400" rtl="0" eaLnBrk="1" latinLnBrk="1" hangingPunct="1">
                        <a:spcBef>
                          <a:spcPct val="20000"/>
                        </a:spcBef>
                      </a:pPr>
                      <a:endParaRPr kumimoji="0" lang="ko-KR" altLang="en-US" sz="9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ct val="20000"/>
                        </a:spcBef>
                      </a:pPr>
                      <a:r>
                        <a:rPr kumimoji="0" lang="en-US" altLang="ko-KR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Vertex</a:t>
                      </a: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( x:float, y:float)</a:t>
                      </a:r>
                      <a:endParaRPr kumimoji="0" lang="en-US" altLang="ko-KR" sz="9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생성자</a:t>
                      </a: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5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Node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(</a:t>
                      </a:r>
                      <a:r>
                        <a:rPr lang="ko-KR" altLang="en-US" sz="1000" smtClean="0">
                          <a:latin typeface="Courier New" pitchFamily="49" charset="0"/>
                          <a:cs typeface="Courier New" pitchFamily="49" charset="0"/>
                        </a:rPr>
                        <a:t>노드</a:t>
                      </a:r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)</a:t>
                      </a:r>
                      <a:endParaRPr lang="ko-KR" altLang="en-US" sz="100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Vertex</a:t>
                      </a:r>
                      <a:endParaRPr lang="ko-KR" altLang="en-US" sz="100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getName():String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노드 이름</a:t>
                      </a: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5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Node(x:float,y:float)</a:t>
                      </a:r>
                      <a:endParaRPr kumimoji="0" lang="en-US" altLang="ko-KR" sz="9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생성자</a:t>
                      </a:r>
                      <a:endParaRPr kumimoji="0" lang="en-US" altLang="ko-KR" sz="9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날짜 개체 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AD69-80B3-4301-84DD-27F6715F8D18}" type="datetime1">
              <a:rPr lang="ko-KR" altLang="en-US" smtClean="0"/>
              <a:pPr/>
              <a:t>2009-04-18</a:t>
            </a:fld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RouteRank API V 0.93</a:t>
            </a:r>
            <a:endParaRPr lang="ko-KR" altLang="en-US"/>
          </a:p>
        </p:txBody>
      </p:sp>
      <p:graphicFrame>
        <p:nvGraphicFramePr>
          <p:cNvPr id="13" name="표 12"/>
          <p:cNvGraphicFramePr>
            <a:graphicFrameLocks noGrp="1"/>
          </p:cNvGraphicFramePr>
          <p:nvPr/>
        </p:nvGraphicFramePr>
        <p:xfrm>
          <a:off x="285720" y="357166"/>
          <a:ext cx="8586332" cy="2087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5584"/>
                <a:gridCol w="871762"/>
                <a:gridCol w="3850282"/>
                <a:gridCol w="1525584"/>
                <a:gridCol w="813120"/>
              </a:tblGrid>
              <a:tr h="24864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smtClean="0"/>
                        <a:t>CLASS</a:t>
                      </a:r>
                      <a:endParaRPr lang="ko-KR" altLang="en-US" sz="1000"/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smtClean="0"/>
                        <a:t>부모 </a:t>
                      </a:r>
                      <a:endParaRPr lang="ko-KR" altLang="en-US" sz="10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smtClean="0"/>
                        <a:t>API</a:t>
                      </a:r>
                      <a:endParaRPr lang="ko-KR" altLang="en-US" sz="11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smtClean="0"/>
                        <a:t>설명</a:t>
                      </a:r>
                      <a:endParaRPr lang="ko-KR" altLang="en-US" sz="11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smtClean="0"/>
                        <a:t>버전</a:t>
                      </a:r>
                      <a:endParaRPr lang="ko-KR" altLang="en-US" sz="110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5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RouteSearchType</a:t>
                      </a:r>
                    </a:p>
                    <a:p>
                      <a:pPr algn="ctr" latinLnBrk="1"/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(</a:t>
                      </a:r>
                      <a:r>
                        <a:rPr lang="ko-KR" altLang="en-US" sz="1000" smtClean="0">
                          <a:latin typeface="Courier New" pitchFamily="49" charset="0"/>
                          <a:cs typeface="Courier New" pitchFamily="49" charset="0"/>
                        </a:rPr>
                        <a:t>경로 탐색 형태</a:t>
                      </a:r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)</a:t>
                      </a:r>
                      <a:endParaRPr lang="ko-KR" altLang="en-US" sz="100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900" b="0" i="0" u="none" strike="noStrike" kern="1200" cap="none" spc="0" normalizeH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OPTIMAL:RouteSearchType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최적 경로 검색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0.93</a:t>
                      </a:r>
                      <a:endParaRPr kumimoji="0" lang="ko-KR" altLang="en-US" sz="9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SHORTEST:RouteSearchType</a:t>
                      </a:r>
                      <a:endParaRPr kumimoji="0" lang="ko-KR" altLang="en-US" sz="9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최단 경로 검색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0.93</a:t>
                      </a:r>
                      <a:endParaRPr kumimoji="0" lang="ko-KR" altLang="en-US" sz="9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GREEN:RouteSearchType</a:t>
                      </a:r>
                      <a:endParaRPr kumimoji="0" lang="ko-KR" altLang="en-US" sz="9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녹색 경로 검색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9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0.93</a:t>
                      </a:r>
                      <a:endParaRPr kumimoji="0" lang="ko-KR" altLang="en-US" sz="9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5"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TransitType</a:t>
                      </a:r>
                    </a:p>
                    <a:p>
                      <a:pPr algn="ctr" latinLnBrk="1"/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(</a:t>
                      </a:r>
                      <a:r>
                        <a:rPr lang="ko-KR" altLang="en-US" sz="1000" smtClean="0">
                          <a:latin typeface="Courier New" pitchFamily="49" charset="0"/>
                          <a:cs typeface="Courier New" pitchFamily="49" charset="0"/>
                        </a:rPr>
                        <a:t>운송 수단</a:t>
                      </a:r>
                      <a:r>
                        <a:rPr lang="en-US" altLang="ko-KR" sz="1000" smtClean="0">
                          <a:latin typeface="Courier New" pitchFamily="49" charset="0"/>
                          <a:cs typeface="Courier New" pitchFamily="49" charset="0"/>
                        </a:rPr>
                        <a:t>)</a:t>
                      </a:r>
                      <a:endParaRPr lang="ko-KR" altLang="en-US" sz="100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WALK:TransitType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ko-KR" altLang="en-US" sz="9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보행</a:t>
                      </a: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BIKE:TransitType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자전거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AUTOMOBILE:TransitType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자가용</a:t>
                      </a:r>
                      <a:endParaRPr lang="en-US" altLang="ko-KR" sz="900" b="0" smtClean="0"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BUS:TransitType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ko-KR" altLang="en-US" sz="900" b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버스</a:t>
                      </a: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SUBWAY:TransitType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smtClean="0">
                          <a:latin typeface="Courier New" pitchFamily="49" charset="0"/>
                          <a:ea typeface="돋움체" pitchFamily="49" charset="-127"/>
                          <a:cs typeface="Courier New" pitchFamily="49" charset="0"/>
                        </a:rPr>
                        <a:t>지하철</a:t>
                      </a:r>
                      <a:endParaRPr lang="en-US" altLang="ko-KR" sz="900" b="0" smtClean="0"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ko-KR" altLang="en-US" sz="900" b="0">
                        <a:solidFill>
                          <a:schemeClr val="tx1"/>
                        </a:solidFill>
                        <a:latin typeface="Courier New" pitchFamily="49" charset="0"/>
                        <a:ea typeface="돋움체" pitchFamily="49" charset="-127"/>
                        <a:cs typeface="Courier New" pitchFamily="49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1848</TotalTime>
  <Words>461</Words>
  <Application>Microsoft Office PowerPoint</Application>
  <PresentationFormat>화면 슬라이드 쇼(4:3)</PresentationFormat>
  <Paragraphs>159</Paragraphs>
  <Slides>4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RouteRank API  V 0.93</vt:lpstr>
      <vt:lpstr>슬라이드 2</vt:lpstr>
      <vt:lpstr>슬라이드 3</vt:lpstr>
      <vt:lpstr>슬라이드 4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PTAS 모듈간 인터페이스 설계</dc:title>
  <dc:creator>Microsoft Corporation</dc:creator>
  <cp:lastModifiedBy>성병문</cp:lastModifiedBy>
  <cp:revision>146</cp:revision>
  <dcterms:created xsi:type="dcterms:W3CDTF">2006-10-05T04:04:58Z</dcterms:created>
  <dcterms:modified xsi:type="dcterms:W3CDTF">2009-04-18T08:22:40Z</dcterms:modified>
</cp:coreProperties>
</file>