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Default Extension="gif" ContentType="image/gif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2"/>
  </p:notesMasterIdLst>
  <p:sldIdLst>
    <p:sldId id="256" r:id="rId2"/>
    <p:sldId id="257" r:id="rId3"/>
    <p:sldId id="272" r:id="rId4"/>
    <p:sldId id="271" r:id="rId5"/>
    <p:sldId id="273" r:id="rId6"/>
    <p:sldId id="274" r:id="rId7"/>
    <p:sldId id="275" r:id="rId8"/>
    <p:sldId id="276" r:id="rId9"/>
    <p:sldId id="277" r:id="rId10"/>
    <p:sldId id="278" r:id="rId11"/>
    <p:sldId id="279" r:id="rId12"/>
    <p:sldId id="281" r:id="rId13"/>
    <p:sldId id="282" r:id="rId14"/>
    <p:sldId id="283" r:id="rId15"/>
    <p:sldId id="285" r:id="rId16"/>
    <p:sldId id="286" r:id="rId17"/>
    <p:sldId id="284" r:id="rId18"/>
    <p:sldId id="287" r:id="rId19"/>
    <p:sldId id="288" r:id="rId20"/>
    <p:sldId id="289" r:id="rId2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930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E6CA7E1-962C-41A1-B6A1-F1F416C047BE}" type="datetimeFigureOut">
              <a:rPr lang="en-US" smtClean="0"/>
              <a:pPr/>
              <a:t>12/11/2010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037C22-ECB2-4774-B200-8AFBBC6804A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037C22-ECB2-4774-B200-8AFBBC6804A7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037C22-ECB2-4774-B200-8AFBBC6804A7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037C22-ECB2-4774-B200-8AFBBC6804A7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037C22-ECB2-4774-B200-8AFBBC6804A7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037C22-ECB2-4774-B200-8AFBBC6804A7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037C22-ECB2-4774-B200-8AFBBC6804A7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037C22-ECB2-4774-B200-8AFBBC6804A7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037C22-ECB2-4774-B200-8AFBBC6804A7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037C22-ECB2-4774-B200-8AFBBC6804A7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037C22-ECB2-4774-B200-8AFBBC6804A7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037C22-ECB2-4774-B200-8AFBBC6804A7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12/11/2010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Creative Group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0BC62C-43AF-4DEB-BEF3-B1EE65A409E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fade thruBlk="1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12/11/2010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Creative Group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0BC62C-43AF-4DEB-BEF3-B1EE65A409E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fade thruBlk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12/11/2010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Creative Group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0BC62C-43AF-4DEB-BEF3-B1EE65A409E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fade thruBlk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800">
                <a:latin typeface="Harrington" pitchFamily="82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12/11/2010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Creative Group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0BC62C-43AF-4DEB-BEF3-B1EE65A409E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fade thruBlk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12/11/2010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Creative Group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0BC62C-43AF-4DEB-BEF3-B1EE65A409E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fade thruBlk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12/11/2010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Creative Group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0BC62C-43AF-4DEB-BEF3-B1EE65A409E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fade thruBlk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12/11/2010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Creative Group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0BC62C-43AF-4DEB-BEF3-B1EE65A409E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fade thruBlk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12/11/2010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Creative Group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0BC62C-43AF-4DEB-BEF3-B1EE65A409E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fade thruBlk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12/11/2010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Creative Group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0BC62C-43AF-4DEB-BEF3-B1EE65A409E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fade thruBlk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12/11/2010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Creative Group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0BC62C-43AF-4DEB-BEF3-B1EE65A409E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fade thruBlk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12/11/2010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Creative Group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0BC62C-43AF-4DEB-BEF3-B1EE65A409E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fade thruBlk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t="-20000" b="-2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12/11/2010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Creative Group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0BC62C-43AF-4DEB-BEF3-B1EE65A409E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>
    <p:fade thruBlk="1"/>
  </p:transition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code.google.com/p/qlcsv/issues/list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hyperlink" Target="http://byethost.com/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cuusinhvienkhtn.byethost24.com/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code.google.com/p/qlcsv/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qlcsv.googlecode.com/svn/trunk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772400" cy="1752600"/>
          </a:xfrm>
        </p:spPr>
        <p:txBody>
          <a:bodyPr>
            <a:normAutofit/>
          </a:bodyPr>
          <a:lstStyle/>
          <a:p>
            <a:r>
              <a:rPr lang="en-US" b="1" smtClean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BÁO CÁO DỰ ÁN</a:t>
            </a:r>
            <a:endParaRPr lang="en-US" sz="5000">
              <a:solidFill>
                <a:srgbClr val="C00000"/>
              </a:solidFill>
              <a:latin typeface="Cooper Std Black" pitchFamily="18" charset="0"/>
            </a:endParaRPr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685800" y="4114800"/>
            <a:ext cx="7467600" cy="2209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kumimoji="0" lang="en-US" sz="2800" b="1" i="0" u="none" strike="noStrike" kern="1200" cap="none" spc="0" normalizeH="0" baseline="0" noProof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Tahoma" pitchFamily="34" charset="0"/>
                <a:ea typeface="Tahoma" pitchFamily="34" charset="0"/>
                <a:cs typeface="Tahoma" pitchFamily="34" charset="0"/>
              </a:rPr>
              <a:t>Đề</a:t>
            </a:r>
            <a:r>
              <a:rPr kumimoji="0" lang="en-US" sz="2800" b="1" i="0" u="none" strike="noStrike" kern="1200" cap="none" spc="0" normalizeH="0" noProof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kumimoji="0" lang="en-US" sz="2800" b="1" i="0" u="none" strike="noStrike" kern="1200" cap="none" spc="0" normalizeH="0" baseline="0" noProof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Tahoma" pitchFamily="34" charset="0"/>
                <a:ea typeface="Tahoma" pitchFamily="34" charset="0"/>
                <a:cs typeface="Tahoma" pitchFamily="34" charset="0"/>
              </a:rPr>
              <a:t>tài : Quản lý cựu sinh viên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Tahoma" pitchFamily="34" charset="0"/>
                <a:ea typeface="Tahoma" pitchFamily="34" charset="0"/>
                <a:cs typeface="Tahoma" pitchFamily="34" charset="0"/>
              </a:rPr>
              <a:t/>
            </a:r>
            <a:br>
              <a:rPr kumimoji="0" lang="en-US" sz="3600" b="1" i="0" u="none" strike="noStrike" kern="1200" cap="none" spc="0" normalizeH="0" baseline="0" noProof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Tahoma" pitchFamily="34" charset="0"/>
                <a:ea typeface="Tahoma" pitchFamily="34" charset="0"/>
                <a:cs typeface="Tahoma" pitchFamily="34" charset="0"/>
              </a:rPr>
            </a:br>
            <a:r>
              <a:rPr kumimoji="0" lang="en-US" sz="2800" b="0" i="0" u="none" strike="noStrike" kern="1200" cap="none" spc="0" normalizeH="0" baseline="0" noProof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Cooper Std Black" pitchFamily="18" charset="0"/>
                <a:ea typeface="+mj-ea"/>
                <a:cs typeface="+mj-cs"/>
              </a:rPr>
              <a:t> CREATIVE GROUP</a:t>
            </a:r>
            <a:endParaRPr kumimoji="0" lang="en-US" sz="5000" b="0" i="0" u="none" strike="noStrike" kern="1200" cap="none" spc="0" normalizeH="0" baseline="0" noProof="0">
              <a:ln>
                <a:noFill/>
              </a:ln>
              <a:solidFill>
                <a:schemeClr val="tx2">
                  <a:lumMod val="50000"/>
                </a:schemeClr>
              </a:solidFill>
              <a:effectLst/>
              <a:uLnTx/>
              <a:uFillTx/>
              <a:latin typeface="Cooper Std Black" pitchFamily="18" charset="0"/>
              <a:ea typeface="+mj-ea"/>
              <a:cs typeface="+mj-cs"/>
            </a:endParaRP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smtClean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Source control</a:t>
            </a:r>
            <a:endParaRPr lang="en-US" sz="400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7663" algn="ctr">
              <a:buNone/>
            </a:pPr>
            <a:endParaRPr lang="en-US" sz="2000" b="1" smtClean="0">
              <a:solidFill>
                <a:schemeClr val="tx2">
                  <a:lumMod val="50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347663" algn="ctr">
              <a:buNone/>
            </a:pPr>
            <a:r>
              <a:rPr lang="en-US" sz="2000" b="1" smtClean="0">
                <a:solidFill>
                  <a:schemeClr val="tx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Report lỗi và fix lỗi trên hệ thống source control</a:t>
            </a:r>
          </a:p>
          <a:p>
            <a:pPr marL="4763" indent="-4763" algn="ctr">
              <a:buNone/>
            </a:pPr>
            <a:r>
              <a:rPr lang="en-US" sz="2000" b="1" smtClean="0">
                <a:solidFill>
                  <a:schemeClr val="tx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  <a:hlinkClick r:id="rId2"/>
              </a:rPr>
              <a:t>http://code.google.com/p/qlcsv/issues/list</a:t>
            </a:r>
            <a:endParaRPr lang="en-US" sz="2000" b="1">
              <a:solidFill>
                <a:schemeClr val="tx2">
                  <a:lumMod val="50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12/11/2010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Creative Group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0BC62C-43AF-4DEB-BEF3-B1EE65A409EE}" type="slidenum">
              <a:rPr lang="en-US" smtClean="0"/>
              <a:pPr/>
              <a:t>10</a:t>
            </a:fld>
            <a:endParaRPr lang="en-US"/>
          </a:p>
        </p:txBody>
      </p:sp>
      <p:pic>
        <p:nvPicPr>
          <p:cNvPr id="3074" name="Picture 2" descr="F:\Subjects\VII\SoftwareProject\SP-ITEC-A-Tuan10\issue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95400" y="3352800"/>
            <a:ext cx="6419850" cy="215265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smtClean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Hosting</a:t>
            </a:r>
            <a:endParaRPr lang="en-US" sz="400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7663">
              <a:buNone/>
            </a:pPr>
            <a:r>
              <a:rPr lang="en-US" sz="2000" b="1" smtClean="0">
                <a:solidFill>
                  <a:schemeClr val="tx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Nhóm sử dụng free host của byethost</a:t>
            </a:r>
          </a:p>
          <a:p>
            <a:pPr marL="914400" indent="0">
              <a:buNone/>
            </a:pPr>
            <a:r>
              <a:rPr lang="en-US" sz="2000" b="1" smtClean="0">
                <a:solidFill>
                  <a:schemeClr val="tx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  <a:hlinkClick r:id="rId2"/>
              </a:rPr>
              <a:t>http://byethost.com/</a:t>
            </a:r>
            <a:endParaRPr lang="en-US" sz="2000" b="1" smtClean="0">
              <a:solidFill>
                <a:schemeClr val="tx2">
                  <a:lumMod val="50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0" indent="0">
              <a:buNone/>
            </a:pPr>
            <a:endParaRPr lang="en-US" sz="2000" b="1" smtClean="0">
              <a:solidFill>
                <a:schemeClr val="tx2">
                  <a:lumMod val="50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0" indent="0">
              <a:buNone/>
            </a:pPr>
            <a:r>
              <a:rPr lang="en-US" sz="2000" b="1" smtClean="0">
                <a:solidFill>
                  <a:schemeClr val="tx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Với 1 free account, byethost cung cấp : </a:t>
            </a:r>
          </a:p>
          <a:p>
            <a:pPr marL="0" indent="0">
              <a:buNone/>
            </a:pPr>
            <a:endParaRPr lang="en-US" sz="2000" b="1" smtClean="0">
              <a:solidFill>
                <a:schemeClr val="tx2">
                  <a:lumMod val="50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12/11/2010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Creative Group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0BC62C-43AF-4DEB-BEF3-B1EE65A409EE}" type="slidenum">
              <a:rPr lang="en-US" smtClean="0"/>
              <a:pPr/>
              <a:t>11</a:t>
            </a:fld>
            <a:endParaRPr lang="en-US"/>
          </a:p>
        </p:txBody>
      </p:sp>
      <p:pic>
        <p:nvPicPr>
          <p:cNvPr id="4098" name="Picture 2" descr="F:\Subjects\VII\SoftwareProject\SP-ITEC-A-Tuan10\byethost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10200" y="1676400"/>
            <a:ext cx="3207774" cy="685800"/>
          </a:xfrm>
          <a:prstGeom prst="rect">
            <a:avLst/>
          </a:prstGeom>
          <a:noFill/>
        </p:spPr>
      </p:pic>
      <p:pic>
        <p:nvPicPr>
          <p:cNvPr id="4099" name="Picture 3" descr="F:\Subjects\VII\SoftwareProject\SP-ITEC-A-Tuan10\btacc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66801" y="3200399"/>
            <a:ext cx="3276600" cy="1389321"/>
          </a:xfrm>
          <a:prstGeom prst="rect">
            <a:avLst/>
          </a:prstGeom>
          <a:noFill/>
        </p:spPr>
      </p:pic>
      <p:pic>
        <p:nvPicPr>
          <p:cNvPr id="4100" name="Picture 4" descr="F:\Subjects\VII\SoftwareProject\SP-ITEC-A-Tuan10\btsql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29200" y="3200400"/>
            <a:ext cx="2971799" cy="1600200"/>
          </a:xfrm>
          <a:prstGeom prst="rect">
            <a:avLst/>
          </a:prstGeom>
          <a:noFill/>
        </p:spPr>
      </p:pic>
      <p:pic>
        <p:nvPicPr>
          <p:cNvPr id="4101" name="Picture 5" descr="F:\Subjects\VII\SoftwareProject\SP-ITEC-A-Tuan10\btdomain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029201" y="4876800"/>
            <a:ext cx="2971800" cy="1524000"/>
          </a:xfrm>
          <a:prstGeom prst="rect">
            <a:avLst/>
          </a:prstGeom>
          <a:noFill/>
        </p:spPr>
      </p:pic>
      <p:pic>
        <p:nvPicPr>
          <p:cNvPr id="4102" name="Picture 6" descr="F:\Subjects\VII\SoftwareProject\SP-ITEC-A-Tuan10\btfile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066800" y="4648200"/>
            <a:ext cx="3276601" cy="17526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smtClean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NỘI DUNG</a:t>
            </a:r>
            <a:endParaRPr lang="en-US" sz="4000" b="1">
              <a:solidFill>
                <a:srgbClr val="C0000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600" y="1600200"/>
            <a:ext cx="7162800" cy="4525963"/>
          </a:xfrm>
        </p:spPr>
        <p:txBody>
          <a:bodyPr>
            <a:normAutofit lnSpcReduction="10000"/>
          </a:bodyPr>
          <a:lstStyle/>
          <a:p>
            <a:pPr marL="571500" indent="-571500">
              <a:lnSpc>
                <a:spcPct val="150000"/>
              </a:lnSpc>
              <a:buFont typeface="+mj-lt"/>
              <a:buAutoNum type="arabicPeriod"/>
            </a:pPr>
            <a:r>
              <a:rPr lang="en-US" sz="2400" b="1" smtClean="0">
                <a:solidFill>
                  <a:schemeClr val="tx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Giới thiệu dự án</a:t>
            </a:r>
          </a:p>
          <a:p>
            <a:pPr marL="571500" indent="-571500">
              <a:lnSpc>
                <a:spcPct val="150000"/>
              </a:lnSpc>
              <a:buFont typeface="+mj-lt"/>
              <a:buAutoNum type="arabicPeriod"/>
            </a:pPr>
            <a:r>
              <a:rPr lang="en-US" sz="2400" b="1" smtClean="0">
                <a:solidFill>
                  <a:schemeClr val="tx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Tiến độ công việc</a:t>
            </a:r>
          </a:p>
          <a:p>
            <a:pPr marL="571500" indent="-571500">
              <a:lnSpc>
                <a:spcPct val="150000"/>
              </a:lnSpc>
              <a:buFont typeface="+mj-lt"/>
              <a:buAutoNum type="arabicPeriod"/>
            </a:pPr>
            <a:r>
              <a:rPr lang="en-US" sz="2400" b="1" smtClean="0">
                <a:solidFill>
                  <a:schemeClr val="tx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Thông tin dự án</a:t>
            </a:r>
          </a:p>
          <a:p>
            <a:pPr marL="971550" lvl="1" indent="-571500">
              <a:lnSpc>
                <a:spcPct val="150000"/>
              </a:lnSpc>
              <a:buFont typeface="+mj-lt"/>
              <a:buAutoNum type="arabicPeriod"/>
            </a:pPr>
            <a:r>
              <a:rPr lang="en-US" sz="1900" b="1" smtClean="0">
                <a:solidFill>
                  <a:schemeClr val="tx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Source control</a:t>
            </a:r>
          </a:p>
          <a:p>
            <a:pPr marL="971550" lvl="1" indent="-571500">
              <a:lnSpc>
                <a:spcPct val="150000"/>
              </a:lnSpc>
              <a:buFont typeface="+mj-lt"/>
              <a:buAutoNum type="arabicPeriod"/>
            </a:pPr>
            <a:r>
              <a:rPr lang="en-US" sz="1900" b="1" smtClean="0">
                <a:solidFill>
                  <a:schemeClr val="tx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Hosting</a:t>
            </a:r>
          </a:p>
          <a:p>
            <a:pPr marL="571500" indent="-571500">
              <a:lnSpc>
                <a:spcPct val="150000"/>
              </a:lnSpc>
              <a:buFont typeface="+mj-lt"/>
              <a:buAutoNum type="arabicPeriod"/>
            </a:pPr>
            <a:r>
              <a:rPr lang="en-US" sz="2400" b="1" smtClean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Demo các tính năng chính</a:t>
            </a:r>
          </a:p>
          <a:p>
            <a:pPr marL="571500" indent="-571500">
              <a:lnSpc>
                <a:spcPct val="150000"/>
              </a:lnSpc>
              <a:buFont typeface="+mj-lt"/>
              <a:buAutoNum type="arabicPeriod"/>
            </a:pPr>
            <a:r>
              <a:rPr lang="en-US" sz="2400" b="1" smtClean="0">
                <a:solidFill>
                  <a:schemeClr val="tx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Ưu điểm – khuyết điểm của sản phẩm</a:t>
            </a:r>
          </a:p>
          <a:p>
            <a:pPr marL="571500" indent="-571500">
              <a:lnSpc>
                <a:spcPct val="150000"/>
              </a:lnSpc>
              <a:buFont typeface="+mj-lt"/>
              <a:buAutoNum type="arabicPeriod"/>
            </a:pPr>
            <a:r>
              <a:rPr lang="en-US" sz="2400" b="1" smtClean="0">
                <a:solidFill>
                  <a:schemeClr val="tx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Thuận lợi – khó khăn khi thực hiện dự án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12/11/2010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0BC62C-43AF-4DEB-BEF3-B1EE65A409EE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Creative Group</a:t>
            </a:r>
            <a:endParaRPr lang="en-US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smtClean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DEMO CÁC TÍNH NĂNG CHÍNH</a:t>
            </a:r>
            <a:endParaRPr lang="en-US" sz="4000" b="1">
              <a:solidFill>
                <a:srgbClr val="C0000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600" y="1600200"/>
            <a:ext cx="7162800" cy="4525963"/>
          </a:xfrm>
        </p:spPr>
        <p:txBody>
          <a:bodyPr>
            <a:normAutofit/>
          </a:bodyPr>
          <a:lstStyle/>
          <a:p>
            <a:pPr marL="571500" indent="-571500">
              <a:lnSpc>
                <a:spcPct val="150000"/>
              </a:lnSpc>
              <a:buNone/>
            </a:pPr>
            <a:r>
              <a:rPr lang="en-US" sz="2400" b="1" smtClean="0">
                <a:solidFill>
                  <a:schemeClr val="tx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Demo trực tiếp trên website.</a:t>
            </a:r>
          </a:p>
          <a:p>
            <a:pPr marL="571500" indent="-571500">
              <a:lnSpc>
                <a:spcPct val="150000"/>
              </a:lnSpc>
              <a:buNone/>
            </a:pPr>
            <a:r>
              <a:rPr lang="en-US" sz="2400" b="1" smtClean="0">
                <a:solidFill>
                  <a:schemeClr val="tx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  <a:hlinkClick r:id="rId3"/>
              </a:rPr>
              <a:t>http://cuusinhvienkhtn.byethost24.com/</a:t>
            </a:r>
            <a:endParaRPr lang="en-US" sz="2400" b="1" smtClean="0">
              <a:solidFill>
                <a:schemeClr val="tx2">
                  <a:lumMod val="50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12/11/2010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0BC62C-43AF-4DEB-BEF3-B1EE65A409EE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Creative Group</a:t>
            </a:r>
            <a:endParaRPr lang="en-US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smtClean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NỘI DUNG</a:t>
            </a:r>
            <a:endParaRPr lang="en-US" sz="4000" b="1">
              <a:solidFill>
                <a:srgbClr val="C0000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600" y="1600200"/>
            <a:ext cx="7162800" cy="4525963"/>
          </a:xfrm>
        </p:spPr>
        <p:txBody>
          <a:bodyPr>
            <a:normAutofit lnSpcReduction="10000"/>
          </a:bodyPr>
          <a:lstStyle/>
          <a:p>
            <a:pPr marL="571500" indent="-571500">
              <a:lnSpc>
                <a:spcPct val="150000"/>
              </a:lnSpc>
              <a:buFont typeface="+mj-lt"/>
              <a:buAutoNum type="arabicPeriod"/>
            </a:pPr>
            <a:r>
              <a:rPr lang="en-US" sz="2400" b="1" smtClean="0">
                <a:solidFill>
                  <a:schemeClr val="tx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Giới thiệu dự án</a:t>
            </a:r>
          </a:p>
          <a:p>
            <a:pPr marL="571500" indent="-571500">
              <a:lnSpc>
                <a:spcPct val="150000"/>
              </a:lnSpc>
              <a:buFont typeface="+mj-lt"/>
              <a:buAutoNum type="arabicPeriod"/>
            </a:pPr>
            <a:r>
              <a:rPr lang="en-US" sz="2400" b="1" smtClean="0">
                <a:solidFill>
                  <a:schemeClr val="tx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Tiến độ công việc</a:t>
            </a:r>
          </a:p>
          <a:p>
            <a:pPr marL="571500" indent="-571500">
              <a:lnSpc>
                <a:spcPct val="150000"/>
              </a:lnSpc>
              <a:buFont typeface="+mj-lt"/>
              <a:buAutoNum type="arabicPeriod"/>
            </a:pPr>
            <a:r>
              <a:rPr lang="en-US" sz="2400" b="1" smtClean="0">
                <a:solidFill>
                  <a:schemeClr val="tx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Thông tin dự án</a:t>
            </a:r>
          </a:p>
          <a:p>
            <a:pPr marL="971550" lvl="1" indent="-571500">
              <a:lnSpc>
                <a:spcPct val="150000"/>
              </a:lnSpc>
              <a:buFont typeface="+mj-lt"/>
              <a:buAutoNum type="arabicPeriod"/>
            </a:pPr>
            <a:r>
              <a:rPr lang="en-US" sz="1900" b="1" smtClean="0">
                <a:solidFill>
                  <a:schemeClr val="tx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Source control</a:t>
            </a:r>
          </a:p>
          <a:p>
            <a:pPr marL="971550" lvl="1" indent="-571500">
              <a:lnSpc>
                <a:spcPct val="150000"/>
              </a:lnSpc>
              <a:buFont typeface="+mj-lt"/>
              <a:buAutoNum type="arabicPeriod"/>
            </a:pPr>
            <a:r>
              <a:rPr lang="en-US" sz="1900" b="1" smtClean="0">
                <a:solidFill>
                  <a:schemeClr val="tx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Hosting</a:t>
            </a:r>
          </a:p>
          <a:p>
            <a:pPr marL="571500" indent="-571500">
              <a:lnSpc>
                <a:spcPct val="150000"/>
              </a:lnSpc>
              <a:buFont typeface="+mj-lt"/>
              <a:buAutoNum type="arabicPeriod"/>
            </a:pPr>
            <a:r>
              <a:rPr lang="en-US" sz="2400" b="1" smtClean="0">
                <a:solidFill>
                  <a:schemeClr val="tx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Demo các tính năng chính</a:t>
            </a:r>
          </a:p>
          <a:p>
            <a:pPr marL="571500" indent="-571500">
              <a:lnSpc>
                <a:spcPct val="150000"/>
              </a:lnSpc>
              <a:buFont typeface="+mj-lt"/>
              <a:buAutoNum type="arabicPeriod"/>
            </a:pPr>
            <a:r>
              <a:rPr lang="en-US" sz="2400" b="1" smtClean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Ưu điểm – khuyết điểm của sản phẩm</a:t>
            </a:r>
          </a:p>
          <a:p>
            <a:pPr marL="571500" indent="-571500">
              <a:lnSpc>
                <a:spcPct val="150000"/>
              </a:lnSpc>
              <a:buFont typeface="+mj-lt"/>
              <a:buAutoNum type="arabicPeriod"/>
            </a:pPr>
            <a:r>
              <a:rPr lang="en-US" sz="2400" b="1" smtClean="0">
                <a:solidFill>
                  <a:schemeClr val="tx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Thuận lợi – khó khăn khi thực hiện dự án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12/11/2010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0BC62C-43AF-4DEB-BEF3-B1EE65A409EE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Creative Group</a:t>
            </a:r>
            <a:endParaRPr lang="en-US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b="1" smtClean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ƯU – KHUYẾT ĐIỂM CỦA SẢN PHẨM</a:t>
            </a:r>
            <a:endParaRPr lang="en-US" sz="320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71500" indent="-571500">
              <a:lnSpc>
                <a:spcPct val="150000"/>
              </a:lnSpc>
              <a:buFont typeface="+mj-lt"/>
              <a:buAutoNum type="arabicPeriod"/>
            </a:pPr>
            <a:r>
              <a:rPr lang="en-US" b="1" smtClean="0">
                <a:solidFill>
                  <a:schemeClr val="tx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Ưu điểm</a:t>
            </a:r>
          </a:p>
          <a:p>
            <a:pPr>
              <a:buNone/>
            </a:pPr>
            <a:r>
              <a:rPr lang="en-US" sz="2400" smtClean="0">
                <a:solidFill>
                  <a:srgbClr val="00355C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	- Chức năng đơn giản, dể sử dụng.</a:t>
            </a:r>
          </a:p>
          <a:p>
            <a:pPr>
              <a:buNone/>
            </a:pPr>
            <a:r>
              <a:rPr lang="en-US" sz="2400" smtClean="0">
                <a:solidFill>
                  <a:srgbClr val="00355C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	- Có đầy đủ chức năng của một website cựu sinh viên.</a:t>
            </a:r>
          </a:p>
          <a:p>
            <a:pPr>
              <a:buNone/>
            </a:pPr>
            <a:r>
              <a:rPr lang="en-US" sz="2400" smtClean="0">
                <a:solidFill>
                  <a:srgbClr val="00355C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	- Chức năng kết bạn dể dàng nhưng đảm bảo thông tin.</a:t>
            </a:r>
          </a:p>
          <a:p>
            <a:pPr>
              <a:buNone/>
            </a:pPr>
            <a:r>
              <a:rPr lang="en-US" sz="2400" smtClean="0">
                <a:solidFill>
                  <a:srgbClr val="00355C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	- Hệ thống quản lý rõ ràng, bảo mật.</a:t>
            </a:r>
          </a:p>
          <a:p>
            <a:pPr>
              <a:buNone/>
            </a:pPr>
            <a:r>
              <a:rPr lang="en-US" sz="2400" smtClean="0">
                <a:solidFill>
                  <a:srgbClr val="00355C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	- Giao diện đơn giản nhưng bắt mắt.</a:t>
            </a:r>
          </a:p>
          <a:p>
            <a:pPr>
              <a:buNone/>
            </a:pPr>
            <a:r>
              <a:rPr lang="en-US" sz="2400" smtClean="0">
                <a:solidFill>
                  <a:srgbClr val="00355C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	- Gửi tin nhắn cho User khác tiện lợi.</a:t>
            </a:r>
          </a:p>
          <a:p>
            <a:pPr>
              <a:buNone/>
            </a:pP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12/11/2010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Creative Group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0BC62C-43AF-4DEB-BEF3-B1EE65A409EE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b="1" smtClean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ƯU – KHUYẾT ĐIỂM CỦA SẢN PHẨM</a:t>
            </a:r>
            <a:endParaRPr lang="en-US" sz="320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71500" indent="-571500">
              <a:lnSpc>
                <a:spcPct val="150000"/>
              </a:lnSpc>
              <a:buNone/>
            </a:pPr>
            <a:r>
              <a:rPr lang="en-US" b="1" smtClean="0">
                <a:solidFill>
                  <a:schemeClr val="tx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2. Khuyết điểm</a:t>
            </a:r>
          </a:p>
          <a:p>
            <a:pPr>
              <a:buNone/>
            </a:pPr>
            <a:r>
              <a:rPr lang="en-US" sz="2400" smtClean="0">
                <a:solidFill>
                  <a:srgbClr val="00355C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	- Chỉ chạy tốt trên trình duyện Firefox</a:t>
            </a:r>
          </a:p>
          <a:p>
            <a:pPr marL="342900" lvl="1" indent="-342900">
              <a:buNone/>
            </a:pPr>
            <a:r>
              <a:rPr lang="en-US" sz="2400" smtClean="0">
                <a:solidFill>
                  <a:srgbClr val="00355C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	- Không có chức năng post và comment bài viết cho user</a:t>
            </a:r>
          </a:p>
          <a:p>
            <a:pPr marL="342900" lvl="1" indent="-342900">
              <a:buNone/>
            </a:pPr>
            <a:r>
              <a:rPr lang="en-US" sz="2400" smtClean="0">
                <a:solidFill>
                  <a:srgbClr val="00355C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	- Host free nên hạn chế băng thông, dung lượng upload và download</a:t>
            </a:r>
          </a:p>
          <a:p>
            <a:pPr>
              <a:buNone/>
            </a:pP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12/11/2010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Creative Group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0BC62C-43AF-4DEB-BEF3-B1EE65A409EE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smtClean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NỘI DUNG</a:t>
            </a:r>
            <a:endParaRPr lang="en-US" sz="4000" b="1">
              <a:solidFill>
                <a:srgbClr val="C0000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600" y="1600200"/>
            <a:ext cx="7162800" cy="4525963"/>
          </a:xfrm>
        </p:spPr>
        <p:txBody>
          <a:bodyPr>
            <a:normAutofit lnSpcReduction="10000"/>
          </a:bodyPr>
          <a:lstStyle/>
          <a:p>
            <a:pPr marL="571500" indent="-571500">
              <a:lnSpc>
                <a:spcPct val="150000"/>
              </a:lnSpc>
              <a:buFont typeface="+mj-lt"/>
              <a:buAutoNum type="arabicPeriod"/>
            </a:pPr>
            <a:r>
              <a:rPr lang="en-US" sz="2400" b="1" smtClean="0">
                <a:solidFill>
                  <a:schemeClr val="tx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Giới thiệu dự án</a:t>
            </a:r>
          </a:p>
          <a:p>
            <a:pPr marL="571500" indent="-571500">
              <a:lnSpc>
                <a:spcPct val="150000"/>
              </a:lnSpc>
              <a:buFont typeface="+mj-lt"/>
              <a:buAutoNum type="arabicPeriod"/>
            </a:pPr>
            <a:r>
              <a:rPr lang="en-US" sz="2400" b="1" smtClean="0">
                <a:solidFill>
                  <a:schemeClr val="tx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Tiến độ công việc</a:t>
            </a:r>
          </a:p>
          <a:p>
            <a:pPr marL="571500" indent="-571500">
              <a:lnSpc>
                <a:spcPct val="150000"/>
              </a:lnSpc>
              <a:buFont typeface="+mj-lt"/>
              <a:buAutoNum type="arabicPeriod"/>
            </a:pPr>
            <a:r>
              <a:rPr lang="en-US" sz="2400" b="1" smtClean="0">
                <a:solidFill>
                  <a:schemeClr val="tx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Thông tin dự án</a:t>
            </a:r>
          </a:p>
          <a:p>
            <a:pPr marL="971550" lvl="1" indent="-571500">
              <a:lnSpc>
                <a:spcPct val="150000"/>
              </a:lnSpc>
              <a:buFont typeface="+mj-lt"/>
              <a:buAutoNum type="arabicPeriod"/>
            </a:pPr>
            <a:r>
              <a:rPr lang="en-US" sz="1900" b="1" smtClean="0">
                <a:solidFill>
                  <a:schemeClr val="tx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Source control</a:t>
            </a:r>
          </a:p>
          <a:p>
            <a:pPr marL="971550" lvl="1" indent="-571500">
              <a:lnSpc>
                <a:spcPct val="150000"/>
              </a:lnSpc>
              <a:buFont typeface="+mj-lt"/>
              <a:buAutoNum type="arabicPeriod"/>
            </a:pPr>
            <a:r>
              <a:rPr lang="en-US" sz="1900" b="1" smtClean="0">
                <a:solidFill>
                  <a:schemeClr val="tx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Hosting</a:t>
            </a:r>
          </a:p>
          <a:p>
            <a:pPr marL="571500" indent="-571500">
              <a:lnSpc>
                <a:spcPct val="150000"/>
              </a:lnSpc>
              <a:buFont typeface="+mj-lt"/>
              <a:buAutoNum type="arabicPeriod"/>
            </a:pPr>
            <a:r>
              <a:rPr lang="en-US" sz="2400" b="1" smtClean="0">
                <a:solidFill>
                  <a:schemeClr val="tx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Demo các tính năng chính</a:t>
            </a:r>
          </a:p>
          <a:p>
            <a:pPr marL="571500" indent="-571500">
              <a:lnSpc>
                <a:spcPct val="150000"/>
              </a:lnSpc>
              <a:buFont typeface="+mj-lt"/>
              <a:buAutoNum type="arabicPeriod"/>
            </a:pPr>
            <a:r>
              <a:rPr lang="en-US" sz="2400" b="1" smtClean="0">
                <a:solidFill>
                  <a:schemeClr val="tx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Ưu điểm – khuyết điểm của sản phẩm</a:t>
            </a:r>
          </a:p>
          <a:p>
            <a:pPr marL="571500" indent="-571500">
              <a:lnSpc>
                <a:spcPct val="150000"/>
              </a:lnSpc>
              <a:buFont typeface="+mj-lt"/>
              <a:buAutoNum type="arabicPeriod"/>
            </a:pPr>
            <a:r>
              <a:rPr lang="en-US" sz="2400" b="1" smtClean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Thuận lợi – khó khăn khi thực hiện dự án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12/11/2010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0BC62C-43AF-4DEB-BEF3-B1EE65A409EE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Creative Group</a:t>
            </a:r>
            <a:endParaRPr lang="en-US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b="1" smtClean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THUẬN LỢI – KHÓ KHĂN</a:t>
            </a:r>
            <a:endParaRPr lang="en-US" sz="320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71500" indent="-571500">
              <a:lnSpc>
                <a:spcPct val="150000"/>
              </a:lnSpc>
              <a:buFont typeface="+mj-lt"/>
              <a:buAutoNum type="arabicPeriod"/>
            </a:pPr>
            <a:r>
              <a:rPr lang="en-US" b="1" smtClean="0">
                <a:solidFill>
                  <a:schemeClr val="tx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Thuận lợi</a:t>
            </a:r>
          </a:p>
          <a:p>
            <a:pPr>
              <a:buNone/>
            </a:pPr>
            <a:r>
              <a:rPr lang="en-US" sz="2400" smtClean="0">
                <a:solidFill>
                  <a:srgbClr val="00355C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	- Không yêu cầu cấu hình cao.</a:t>
            </a:r>
          </a:p>
          <a:p>
            <a:pPr>
              <a:buNone/>
            </a:pPr>
            <a:r>
              <a:rPr lang="en-US" sz="2400" smtClean="0">
                <a:solidFill>
                  <a:srgbClr val="00355C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	- Có kinh nghiệm trong lập trình web.</a:t>
            </a:r>
          </a:p>
          <a:p>
            <a:pPr>
              <a:buNone/>
            </a:pPr>
            <a:r>
              <a:rPr lang="en-US" sz="2400" smtClean="0">
                <a:solidFill>
                  <a:srgbClr val="00355C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	- Tối ưu khi làm việc với CSDL.</a:t>
            </a:r>
          </a:p>
          <a:p>
            <a:pPr>
              <a:buNone/>
            </a:pP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12/11/2010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Creative Group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0BC62C-43AF-4DEB-BEF3-B1EE65A409EE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b="1" smtClean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THUẬN LỢI – KHÓ KHĂN</a:t>
            </a:r>
            <a:endParaRPr lang="en-US" sz="320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71500" indent="-571500">
              <a:lnSpc>
                <a:spcPct val="150000"/>
              </a:lnSpc>
              <a:buNone/>
            </a:pPr>
            <a:r>
              <a:rPr lang="en-US" b="1" smtClean="0">
                <a:solidFill>
                  <a:schemeClr val="tx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2. Khó khăn</a:t>
            </a:r>
          </a:p>
          <a:p>
            <a:pPr>
              <a:buNone/>
            </a:pPr>
            <a:r>
              <a:rPr lang="en-US" sz="2400" smtClean="0">
                <a:solidFill>
                  <a:srgbClr val="00355C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	- Thời gian của dự án ngắn --&gt; không hoàn thành các công việc theo đúng tiến độ.</a:t>
            </a:r>
          </a:p>
          <a:p>
            <a:pPr>
              <a:buNone/>
            </a:pP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12/11/2010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Creative Group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0BC62C-43AF-4DEB-BEF3-B1EE65A409EE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smtClean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NỘI DUNG</a:t>
            </a:r>
            <a:endParaRPr lang="en-US" sz="4000" b="1">
              <a:solidFill>
                <a:srgbClr val="C0000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600" y="1600200"/>
            <a:ext cx="7162800" cy="4525963"/>
          </a:xfrm>
        </p:spPr>
        <p:txBody>
          <a:bodyPr>
            <a:normAutofit lnSpcReduction="10000"/>
          </a:bodyPr>
          <a:lstStyle/>
          <a:p>
            <a:pPr marL="571500" indent="-571500">
              <a:lnSpc>
                <a:spcPct val="150000"/>
              </a:lnSpc>
              <a:buFont typeface="+mj-lt"/>
              <a:buAutoNum type="arabicPeriod"/>
            </a:pPr>
            <a:r>
              <a:rPr lang="en-US" sz="2400" b="1" smtClean="0">
                <a:solidFill>
                  <a:schemeClr val="tx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Giới thiệu dự án</a:t>
            </a:r>
          </a:p>
          <a:p>
            <a:pPr marL="571500" indent="-571500">
              <a:lnSpc>
                <a:spcPct val="150000"/>
              </a:lnSpc>
              <a:buFont typeface="+mj-lt"/>
              <a:buAutoNum type="arabicPeriod"/>
            </a:pPr>
            <a:r>
              <a:rPr lang="en-US" sz="2400" b="1" smtClean="0">
                <a:solidFill>
                  <a:schemeClr val="tx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Tiến độ công việc</a:t>
            </a:r>
          </a:p>
          <a:p>
            <a:pPr marL="571500" indent="-571500">
              <a:lnSpc>
                <a:spcPct val="150000"/>
              </a:lnSpc>
              <a:buFont typeface="+mj-lt"/>
              <a:buAutoNum type="arabicPeriod"/>
            </a:pPr>
            <a:r>
              <a:rPr lang="en-US" sz="2400" b="1" smtClean="0">
                <a:solidFill>
                  <a:schemeClr val="tx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Thông tin dự án</a:t>
            </a:r>
          </a:p>
          <a:p>
            <a:pPr marL="971550" lvl="1" indent="-571500">
              <a:lnSpc>
                <a:spcPct val="150000"/>
              </a:lnSpc>
              <a:buFont typeface="+mj-lt"/>
              <a:buAutoNum type="arabicPeriod"/>
            </a:pPr>
            <a:r>
              <a:rPr lang="en-US" sz="1900" b="1" smtClean="0">
                <a:solidFill>
                  <a:schemeClr val="tx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Source control</a:t>
            </a:r>
          </a:p>
          <a:p>
            <a:pPr marL="971550" lvl="1" indent="-571500">
              <a:lnSpc>
                <a:spcPct val="150000"/>
              </a:lnSpc>
              <a:buFont typeface="+mj-lt"/>
              <a:buAutoNum type="arabicPeriod"/>
            </a:pPr>
            <a:r>
              <a:rPr lang="en-US" sz="1900" b="1" smtClean="0">
                <a:solidFill>
                  <a:schemeClr val="tx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Hosting</a:t>
            </a:r>
          </a:p>
          <a:p>
            <a:pPr marL="571500" indent="-571500">
              <a:lnSpc>
                <a:spcPct val="150000"/>
              </a:lnSpc>
              <a:buFont typeface="+mj-lt"/>
              <a:buAutoNum type="arabicPeriod"/>
            </a:pPr>
            <a:r>
              <a:rPr lang="en-US" sz="2400" b="1" smtClean="0">
                <a:solidFill>
                  <a:schemeClr val="tx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Demo các tính năng chính</a:t>
            </a:r>
          </a:p>
          <a:p>
            <a:pPr marL="571500" indent="-571500">
              <a:lnSpc>
                <a:spcPct val="150000"/>
              </a:lnSpc>
              <a:buFont typeface="+mj-lt"/>
              <a:buAutoNum type="arabicPeriod"/>
            </a:pPr>
            <a:r>
              <a:rPr lang="en-US" sz="2400" b="1" smtClean="0">
                <a:solidFill>
                  <a:schemeClr val="tx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Ưu điểm – khuyết điểm của sản phẩm</a:t>
            </a:r>
          </a:p>
          <a:p>
            <a:pPr marL="571500" indent="-571500">
              <a:lnSpc>
                <a:spcPct val="150000"/>
              </a:lnSpc>
              <a:buFont typeface="+mj-lt"/>
              <a:buAutoNum type="arabicPeriod"/>
            </a:pPr>
            <a:r>
              <a:rPr lang="en-US" sz="2400" b="1" smtClean="0">
                <a:solidFill>
                  <a:schemeClr val="tx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Thuận lợi – khó khăn khi thực hiện dự án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12/11/2010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0BC62C-43AF-4DEB-BEF3-B1EE65A409EE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Creative Group</a:t>
            </a:r>
            <a:endParaRPr lang="en-US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smtClean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GIẢI ĐÁP THẮC MẮC</a:t>
            </a:r>
            <a:endParaRPr lang="en-US" sz="400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en-US" b="1" smtClean="0">
                <a:solidFill>
                  <a:schemeClr val="tx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Question &amp; Answer</a:t>
            </a:r>
            <a:endParaRPr lang="en-US" b="1">
              <a:solidFill>
                <a:schemeClr val="tx2">
                  <a:lumMod val="50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12/11/2010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Creative Group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0BC62C-43AF-4DEB-BEF3-B1EE65A409EE}" type="slidenum">
              <a:rPr lang="en-US" smtClean="0"/>
              <a:pPr/>
              <a:t>20</a:t>
            </a:fld>
            <a:endParaRPr lang="en-US"/>
          </a:p>
        </p:txBody>
      </p:sp>
      <p:pic>
        <p:nvPicPr>
          <p:cNvPr id="5122" name="Picture 2" descr="F:\Subjects\VII\SoftwareProject\SP-ITEC-A-Tuan10\question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5000" y="2533650"/>
            <a:ext cx="5715000" cy="348615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smtClean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NỘI DUNG</a:t>
            </a:r>
            <a:endParaRPr lang="en-US" sz="4000" b="1">
              <a:solidFill>
                <a:srgbClr val="C0000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600" y="1600200"/>
            <a:ext cx="7162800" cy="4525963"/>
          </a:xfrm>
        </p:spPr>
        <p:txBody>
          <a:bodyPr>
            <a:normAutofit lnSpcReduction="10000"/>
          </a:bodyPr>
          <a:lstStyle/>
          <a:p>
            <a:pPr marL="571500" indent="-571500">
              <a:lnSpc>
                <a:spcPct val="150000"/>
              </a:lnSpc>
              <a:buFont typeface="+mj-lt"/>
              <a:buAutoNum type="arabicPeriod"/>
            </a:pPr>
            <a:r>
              <a:rPr lang="en-US" sz="2400" b="1" smtClean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Giới thiệu dự án</a:t>
            </a:r>
          </a:p>
          <a:p>
            <a:pPr marL="571500" indent="-571500">
              <a:lnSpc>
                <a:spcPct val="150000"/>
              </a:lnSpc>
              <a:buFont typeface="+mj-lt"/>
              <a:buAutoNum type="arabicPeriod"/>
            </a:pPr>
            <a:r>
              <a:rPr lang="en-US" sz="2400" b="1" smtClean="0">
                <a:solidFill>
                  <a:schemeClr val="tx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Tiến độ công việc</a:t>
            </a:r>
          </a:p>
          <a:p>
            <a:pPr marL="571500" indent="-571500">
              <a:lnSpc>
                <a:spcPct val="150000"/>
              </a:lnSpc>
              <a:buFont typeface="+mj-lt"/>
              <a:buAutoNum type="arabicPeriod"/>
            </a:pPr>
            <a:r>
              <a:rPr lang="en-US" sz="2400" b="1" smtClean="0">
                <a:solidFill>
                  <a:schemeClr val="tx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Thông tin dự án</a:t>
            </a:r>
          </a:p>
          <a:p>
            <a:pPr marL="971550" lvl="1" indent="-571500">
              <a:lnSpc>
                <a:spcPct val="150000"/>
              </a:lnSpc>
              <a:buFont typeface="+mj-lt"/>
              <a:buAutoNum type="arabicPeriod"/>
            </a:pPr>
            <a:r>
              <a:rPr lang="en-US" sz="1900" b="1" smtClean="0">
                <a:solidFill>
                  <a:schemeClr val="tx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Source control</a:t>
            </a:r>
          </a:p>
          <a:p>
            <a:pPr marL="971550" lvl="1" indent="-571500">
              <a:lnSpc>
                <a:spcPct val="150000"/>
              </a:lnSpc>
              <a:buFont typeface="+mj-lt"/>
              <a:buAutoNum type="arabicPeriod"/>
            </a:pPr>
            <a:r>
              <a:rPr lang="en-US" sz="1900" b="1" smtClean="0">
                <a:solidFill>
                  <a:schemeClr val="tx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Hosting</a:t>
            </a:r>
          </a:p>
          <a:p>
            <a:pPr marL="571500" indent="-571500">
              <a:lnSpc>
                <a:spcPct val="150000"/>
              </a:lnSpc>
              <a:buFont typeface="+mj-lt"/>
              <a:buAutoNum type="arabicPeriod"/>
            </a:pPr>
            <a:r>
              <a:rPr lang="en-US" sz="2400" b="1" smtClean="0">
                <a:solidFill>
                  <a:schemeClr val="tx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Demo các tính năng chính</a:t>
            </a:r>
          </a:p>
          <a:p>
            <a:pPr marL="571500" indent="-571500">
              <a:lnSpc>
                <a:spcPct val="150000"/>
              </a:lnSpc>
              <a:buFont typeface="+mj-lt"/>
              <a:buAutoNum type="arabicPeriod"/>
            </a:pPr>
            <a:r>
              <a:rPr lang="en-US" sz="2400" b="1" smtClean="0">
                <a:solidFill>
                  <a:schemeClr val="tx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Ưu điểm – khuyết điểm của sản phẩm</a:t>
            </a:r>
          </a:p>
          <a:p>
            <a:pPr marL="571500" indent="-571500">
              <a:lnSpc>
                <a:spcPct val="150000"/>
              </a:lnSpc>
              <a:buFont typeface="+mj-lt"/>
              <a:buAutoNum type="arabicPeriod"/>
            </a:pPr>
            <a:r>
              <a:rPr lang="en-US" sz="2400" b="1" smtClean="0">
                <a:solidFill>
                  <a:schemeClr val="tx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Thuận lợi – khó khăn khi thực hiện dự án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12/11/2010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0BC62C-43AF-4DEB-BEF3-B1EE65A409EE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Creative Group</a:t>
            </a:r>
            <a:endParaRPr lang="en-US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smtClean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1. GIỚI THIỆU DỰ ÁN</a:t>
            </a:r>
            <a:endParaRPr lang="en-US" sz="400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b="1" smtClean="0">
                <a:solidFill>
                  <a:schemeClr val="tx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Việc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12/11/2010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Creative Group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0BC62C-43AF-4DEB-BEF3-B1EE65A409EE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smtClean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NỘI DUNG</a:t>
            </a:r>
            <a:endParaRPr lang="en-US" sz="4000" b="1">
              <a:solidFill>
                <a:srgbClr val="C0000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600" y="1600200"/>
            <a:ext cx="7162800" cy="4525963"/>
          </a:xfrm>
        </p:spPr>
        <p:txBody>
          <a:bodyPr>
            <a:normAutofit lnSpcReduction="10000"/>
          </a:bodyPr>
          <a:lstStyle/>
          <a:p>
            <a:pPr marL="571500" indent="-571500">
              <a:lnSpc>
                <a:spcPct val="150000"/>
              </a:lnSpc>
              <a:buFont typeface="+mj-lt"/>
              <a:buAutoNum type="arabicPeriod"/>
            </a:pPr>
            <a:r>
              <a:rPr lang="en-US" sz="2400" b="1" smtClean="0">
                <a:solidFill>
                  <a:schemeClr val="tx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Giới thiệu dự án</a:t>
            </a:r>
          </a:p>
          <a:p>
            <a:pPr marL="571500" indent="-571500">
              <a:lnSpc>
                <a:spcPct val="150000"/>
              </a:lnSpc>
              <a:buFont typeface="+mj-lt"/>
              <a:buAutoNum type="arabicPeriod"/>
            </a:pPr>
            <a:r>
              <a:rPr lang="en-US" sz="2400" b="1" smtClean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Tiến độ công việc</a:t>
            </a:r>
          </a:p>
          <a:p>
            <a:pPr marL="571500" indent="-571500">
              <a:lnSpc>
                <a:spcPct val="150000"/>
              </a:lnSpc>
              <a:buFont typeface="+mj-lt"/>
              <a:buAutoNum type="arabicPeriod"/>
            </a:pPr>
            <a:r>
              <a:rPr lang="en-US" sz="2400" b="1" smtClean="0">
                <a:solidFill>
                  <a:schemeClr val="tx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Thông tin dự án</a:t>
            </a:r>
          </a:p>
          <a:p>
            <a:pPr marL="971550" lvl="1" indent="-571500">
              <a:lnSpc>
                <a:spcPct val="150000"/>
              </a:lnSpc>
              <a:buFont typeface="+mj-lt"/>
              <a:buAutoNum type="arabicPeriod"/>
            </a:pPr>
            <a:r>
              <a:rPr lang="en-US" sz="1900" b="1" smtClean="0">
                <a:solidFill>
                  <a:schemeClr val="tx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Source control</a:t>
            </a:r>
          </a:p>
          <a:p>
            <a:pPr marL="971550" lvl="1" indent="-571500">
              <a:lnSpc>
                <a:spcPct val="150000"/>
              </a:lnSpc>
              <a:buFont typeface="+mj-lt"/>
              <a:buAutoNum type="arabicPeriod"/>
            </a:pPr>
            <a:r>
              <a:rPr lang="en-US" sz="1900" b="1" smtClean="0">
                <a:solidFill>
                  <a:schemeClr val="tx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Hosting</a:t>
            </a:r>
          </a:p>
          <a:p>
            <a:pPr marL="571500" indent="-571500">
              <a:lnSpc>
                <a:spcPct val="150000"/>
              </a:lnSpc>
              <a:buFont typeface="+mj-lt"/>
              <a:buAutoNum type="arabicPeriod"/>
            </a:pPr>
            <a:r>
              <a:rPr lang="en-US" sz="2400" b="1" smtClean="0">
                <a:solidFill>
                  <a:schemeClr val="tx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Demo các tính năng chính</a:t>
            </a:r>
          </a:p>
          <a:p>
            <a:pPr marL="571500" indent="-571500">
              <a:lnSpc>
                <a:spcPct val="150000"/>
              </a:lnSpc>
              <a:buFont typeface="+mj-lt"/>
              <a:buAutoNum type="arabicPeriod"/>
            </a:pPr>
            <a:r>
              <a:rPr lang="en-US" sz="2400" b="1" smtClean="0">
                <a:solidFill>
                  <a:schemeClr val="tx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Ưu điểm – khuyết điểm của sản phẩm</a:t>
            </a:r>
          </a:p>
          <a:p>
            <a:pPr marL="571500" indent="-571500">
              <a:lnSpc>
                <a:spcPct val="150000"/>
              </a:lnSpc>
              <a:buFont typeface="+mj-lt"/>
              <a:buAutoNum type="arabicPeriod"/>
            </a:pPr>
            <a:r>
              <a:rPr lang="en-US" sz="2400" b="1" smtClean="0">
                <a:solidFill>
                  <a:schemeClr val="tx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Thuận lợi – khó khăn khi thực hiện dự án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12/11/2010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0BC62C-43AF-4DEB-BEF3-B1EE65A409EE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Creative Group</a:t>
            </a:r>
            <a:endParaRPr lang="en-US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smtClean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2. TIẾN ĐỘ CÔNG VIỆC</a:t>
            </a:r>
            <a:endParaRPr lang="en-US" sz="4000" b="1">
              <a:solidFill>
                <a:srgbClr val="C0000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12/11/2010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0BC62C-43AF-4DEB-BEF3-B1EE65A409EE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Creative Group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28600" lvl="8">
              <a:buNone/>
              <a:tabLst>
                <a:tab pos="3489325" algn="ctr"/>
                <a:tab pos="6921500" algn="ctr"/>
              </a:tabLst>
            </a:pPr>
            <a:r>
              <a:rPr lang="en-US" sz="2400" smtClean="0"/>
              <a:t>		</a:t>
            </a:r>
            <a:r>
              <a:rPr lang="en-US" sz="2400" b="1" smtClean="0">
                <a:solidFill>
                  <a:schemeClr val="tx2"/>
                </a:solidFill>
              </a:rPr>
              <a:t>Hoàn thành</a:t>
            </a:r>
            <a:r>
              <a:rPr lang="en-US" smtClean="0"/>
              <a:t>	</a:t>
            </a:r>
            <a:r>
              <a:rPr lang="en-US" sz="2400" b="1" smtClean="0">
                <a:solidFill>
                  <a:schemeClr val="accent2"/>
                </a:solidFill>
              </a:rPr>
              <a:t>Chưa hoàn thành</a:t>
            </a:r>
          </a:p>
          <a:p>
            <a:pPr marL="228600" lvl="8">
              <a:buNone/>
              <a:tabLst>
                <a:tab pos="3489325" algn="ctr"/>
                <a:tab pos="6921500" algn="ctr"/>
              </a:tabLst>
            </a:pPr>
            <a:endParaRPr lang="en-US" sz="2400" b="1" smtClean="0">
              <a:solidFill>
                <a:schemeClr val="accent2"/>
              </a:solidFill>
            </a:endParaRPr>
          </a:p>
          <a:p>
            <a:pPr marL="0" lvl="8" indent="0" algn="ctr">
              <a:buNone/>
            </a:pPr>
            <a:endParaRPr lang="en-US" sz="2400" b="1" smtClean="0">
              <a:solidFill>
                <a:schemeClr val="accent2"/>
              </a:solidFill>
            </a:endParaRPr>
          </a:p>
          <a:p>
            <a:pPr marL="0" lvl="8" indent="0" algn="ctr">
              <a:buNone/>
            </a:pPr>
            <a:r>
              <a:rPr lang="en-US" sz="2400" b="1" smtClean="0">
                <a:solidFill>
                  <a:schemeClr val="tx2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Các công việc chưa hoàn thành : </a:t>
            </a:r>
          </a:p>
          <a:p>
            <a:pPr marL="0" lvl="8" indent="0" algn="ctr">
              <a:buNone/>
            </a:pPr>
            <a:endParaRPr lang="en-US" sz="2400" b="1" smtClean="0">
              <a:solidFill>
                <a:schemeClr val="tx2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457200" lvl="8" indent="-457200">
              <a:buFont typeface="+mj-lt"/>
              <a:buAutoNum type="arabicPeriod"/>
            </a:pPr>
            <a:r>
              <a:rPr lang="en-US" b="1" smtClean="0">
                <a:solidFill>
                  <a:schemeClr val="tx2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Stress test</a:t>
            </a:r>
          </a:p>
          <a:p>
            <a:pPr marL="457200" lvl="8" indent="-457200">
              <a:buFont typeface="+mj-lt"/>
              <a:buAutoNum type="arabicPeriod"/>
            </a:pPr>
            <a:r>
              <a:rPr lang="en-US" b="1" smtClean="0">
                <a:solidFill>
                  <a:schemeClr val="tx2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Một số chức năng không đủ thời gian để thực hiện</a:t>
            </a:r>
            <a:endParaRPr lang="en-US" b="1">
              <a:solidFill>
                <a:schemeClr val="tx2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143000" y="2209800"/>
            <a:ext cx="5867400" cy="533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mtClean="0">
                <a:solidFill>
                  <a:schemeClr val="bg1"/>
                </a:solidFill>
              </a:rPr>
              <a:t>90%</a:t>
            </a:r>
            <a:endParaRPr lang="en-US">
              <a:solidFill>
                <a:schemeClr val="bg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7010400" y="2209800"/>
            <a:ext cx="914400" cy="533400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mtClean="0">
                <a:solidFill>
                  <a:schemeClr val="bg1"/>
                </a:solidFill>
              </a:rPr>
              <a:t>10%</a:t>
            </a:r>
            <a:endParaRPr lang="en-US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smtClean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NỘI DUNG</a:t>
            </a:r>
            <a:endParaRPr lang="en-US" sz="4000" b="1">
              <a:solidFill>
                <a:srgbClr val="C0000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600" y="1600200"/>
            <a:ext cx="7162800" cy="4525963"/>
          </a:xfrm>
        </p:spPr>
        <p:txBody>
          <a:bodyPr>
            <a:normAutofit lnSpcReduction="10000"/>
          </a:bodyPr>
          <a:lstStyle/>
          <a:p>
            <a:pPr marL="571500" indent="-571500">
              <a:lnSpc>
                <a:spcPct val="150000"/>
              </a:lnSpc>
              <a:buFont typeface="+mj-lt"/>
              <a:buAutoNum type="arabicPeriod"/>
            </a:pPr>
            <a:r>
              <a:rPr lang="en-US" sz="2400" b="1" smtClean="0">
                <a:solidFill>
                  <a:schemeClr val="tx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Giới thiệu dự án</a:t>
            </a:r>
          </a:p>
          <a:p>
            <a:pPr marL="571500" indent="-571500">
              <a:lnSpc>
                <a:spcPct val="150000"/>
              </a:lnSpc>
              <a:buFont typeface="+mj-lt"/>
              <a:buAutoNum type="arabicPeriod"/>
            </a:pPr>
            <a:r>
              <a:rPr lang="en-US" sz="2400" b="1" smtClean="0">
                <a:solidFill>
                  <a:schemeClr val="tx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Tiến độ công việc</a:t>
            </a:r>
          </a:p>
          <a:p>
            <a:pPr marL="571500" indent="-571500">
              <a:lnSpc>
                <a:spcPct val="150000"/>
              </a:lnSpc>
              <a:buFont typeface="+mj-lt"/>
              <a:buAutoNum type="arabicPeriod"/>
            </a:pPr>
            <a:r>
              <a:rPr lang="en-US" sz="2400" b="1" smtClean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Thông tin dự án</a:t>
            </a:r>
          </a:p>
          <a:p>
            <a:pPr marL="971550" lvl="1" indent="-571500">
              <a:lnSpc>
                <a:spcPct val="150000"/>
              </a:lnSpc>
              <a:buFont typeface="+mj-lt"/>
              <a:buAutoNum type="arabicPeriod"/>
            </a:pPr>
            <a:r>
              <a:rPr lang="en-US" sz="1900" b="1" smtClean="0">
                <a:solidFill>
                  <a:schemeClr val="tx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Source control</a:t>
            </a:r>
          </a:p>
          <a:p>
            <a:pPr marL="971550" lvl="1" indent="-571500">
              <a:lnSpc>
                <a:spcPct val="150000"/>
              </a:lnSpc>
              <a:buFont typeface="+mj-lt"/>
              <a:buAutoNum type="arabicPeriod"/>
            </a:pPr>
            <a:r>
              <a:rPr lang="en-US" sz="1900" b="1" smtClean="0">
                <a:solidFill>
                  <a:schemeClr val="tx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Hosting</a:t>
            </a:r>
          </a:p>
          <a:p>
            <a:pPr marL="571500" indent="-571500">
              <a:lnSpc>
                <a:spcPct val="150000"/>
              </a:lnSpc>
              <a:buFont typeface="+mj-lt"/>
              <a:buAutoNum type="arabicPeriod"/>
            </a:pPr>
            <a:r>
              <a:rPr lang="en-US" sz="2400" b="1" smtClean="0">
                <a:solidFill>
                  <a:schemeClr val="tx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Demo các tính năng chính</a:t>
            </a:r>
          </a:p>
          <a:p>
            <a:pPr marL="571500" indent="-571500">
              <a:lnSpc>
                <a:spcPct val="150000"/>
              </a:lnSpc>
              <a:buFont typeface="+mj-lt"/>
              <a:buAutoNum type="arabicPeriod"/>
            </a:pPr>
            <a:r>
              <a:rPr lang="en-US" sz="2400" b="1" smtClean="0">
                <a:solidFill>
                  <a:schemeClr val="tx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Ưu điểm – khuyết điểm của sản phẩm</a:t>
            </a:r>
          </a:p>
          <a:p>
            <a:pPr marL="571500" indent="-571500">
              <a:lnSpc>
                <a:spcPct val="150000"/>
              </a:lnSpc>
              <a:buFont typeface="+mj-lt"/>
              <a:buAutoNum type="arabicPeriod"/>
            </a:pPr>
            <a:r>
              <a:rPr lang="en-US" sz="2400" b="1" smtClean="0">
                <a:solidFill>
                  <a:schemeClr val="tx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Thuận lợi – khó khăn khi thực hiện dự án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12/11/2010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0BC62C-43AF-4DEB-BEF3-B1EE65A409EE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Creative Group</a:t>
            </a:r>
            <a:endParaRPr lang="en-US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smtClean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Source control</a:t>
            </a:r>
            <a:endParaRPr lang="en-US" sz="6000" b="1">
              <a:solidFill>
                <a:srgbClr val="C0000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600" y="1600200"/>
            <a:ext cx="7162800" cy="4525963"/>
          </a:xfrm>
        </p:spPr>
        <p:txBody>
          <a:bodyPr>
            <a:normAutofit/>
          </a:bodyPr>
          <a:lstStyle/>
          <a:p>
            <a:pPr marL="571500" indent="-571500">
              <a:lnSpc>
                <a:spcPct val="150000"/>
              </a:lnSpc>
              <a:buNone/>
            </a:pPr>
            <a:r>
              <a:rPr lang="en-US" sz="2000" b="1" smtClean="0">
                <a:solidFill>
                  <a:schemeClr val="tx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Nhóm sử dụng Google code để quản lý source control</a:t>
            </a:r>
          </a:p>
          <a:p>
            <a:pPr marL="571500" indent="-571500">
              <a:lnSpc>
                <a:spcPct val="150000"/>
              </a:lnSpc>
              <a:buNone/>
            </a:pPr>
            <a:r>
              <a:rPr lang="en-US" sz="2000" b="1" smtClean="0">
                <a:solidFill>
                  <a:schemeClr val="tx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	</a:t>
            </a:r>
            <a:r>
              <a:rPr lang="en-US" sz="2000" b="1" smtClean="0">
                <a:solidFill>
                  <a:schemeClr val="tx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  <a:hlinkClick r:id="rId3"/>
              </a:rPr>
              <a:t>https://code.google.com/p/qlcsv/</a:t>
            </a:r>
            <a:endParaRPr lang="en-US" sz="2000" b="1" smtClean="0">
              <a:solidFill>
                <a:schemeClr val="tx2">
                  <a:lumMod val="50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571500" indent="-571500">
              <a:lnSpc>
                <a:spcPct val="150000"/>
              </a:lnSpc>
              <a:buNone/>
            </a:pPr>
            <a:endParaRPr lang="en-US" sz="2000" b="1" smtClean="0">
              <a:solidFill>
                <a:schemeClr val="tx2">
                  <a:lumMod val="50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12/11/2010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0BC62C-43AF-4DEB-BEF3-B1EE65A409EE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Creative Group</a:t>
            </a:r>
            <a:endParaRPr lang="en-US"/>
          </a:p>
        </p:txBody>
      </p:sp>
      <p:pic>
        <p:nvPicPr>
          <p:cNvPr id="1026" name="Picture 2" descr="F:\Subjects\VII\SoftwareProject\SP-ITEC-A-Tuan10\sourcecontrol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676400" y="2895600"/>
            <a:ext cx="6096000" cy="33528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smtClean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Source control</a:t>
            </a:r>
            <a:endParaRPr lang="en-US" sz="400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7663" algn="ctr">
              <a:buNone/>
            </a:pPr>
            <a:r>
              <a:rPr lang="en-US" sz="2000" b="1" smtClean="0">
                <a:solidFill>
                  <a:schemeClr val="tx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Sử dụng TortoiseSVN để update, commit source code</a:t>
            </a:r>
          </a:p>
          <a:p>
            <a:pPr marL="4763" indent="-4763" algn="ctr">
              <a:buNone/>
            </a:pPr>
            <a:r>
              <a:rPr lang="en-US" sz="2000" b="1" smtClean="0">
                <a:solidFill>
                  <a:schemeClr val="tx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  <a:hlinkClick r:id="rId2"/>
              </a:rPr>
              <a:t>http://qlcsv.googlecode.com/svn/trunk/</a:t>
            </a:r>
            <a:endParaRPr lang="en-US" sz="2000" b="1">
              <a:solidFill>
                <a:schemeClr val="tx2">
                  <a:lumMod val="50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12/11/2010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Creative Group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0BC62C-43AF-4DEB-BEF3-B1EE65A409EE}" type="slidenum">
              <a:rPr lang="en-US" smtClean="0"/>
              <a:pPr/>
              <a:t>9</a:t>
            </a:fld>
            <a:endParaRPr lang="en-US"/>
          </a:p>
        </p:txBody>
      </p:sp>
      <p:pic>
        <p:nvPicPr>
          <p:cNvPr id="2050" name="Picture 2" descr="F:\Subjects\VII\SoftwareProject\SP-ITEC-A-Tuan10\commit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95400" y="2733675"/>
            <a:ext cx="6610350" cy="3057525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340</TotalTime>
  <Words>518</Words>
  <Application>Microsoft Office PowerPoint</Application>
  <PresentationFormat>On-screen Show (4:3)</PresentationFormat>
  <Paragraphs>187</Paragraphs>
  <Slides>20</Slides>
  <Notes>11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Office Theme</vt:lpstr>
      <vt:lpstr>BÁO CÁO DỰ ÁN</vt:lpstr>
      <vt:lpstr>NỘI DUNG</vt:lpstr>
      <vt:lpstr>NỘI DUNG</vt:lpstr>
      <vt:lpstr>1. GIỚI THIỆU DỰ ÁN</vt:lpstr>
      <vt:lpstr>NỘI DUNG</vt:lpstr>
      <vt:lpstr>2. TIẾN ĐỘ CÔNG VIỆC</vt:lpstr>
      <vt:lpstr>NỘI DUNG</vt:lpstr>
      <vt:lpstr>Source control</vt:lpstr>
      <vt:lpstr>Source control</vt:lpstr>
      <vt:lpstr>Source control</vt:lpstr>
      <vt:lpstr>Hosting</vt:lpstr>
      <vt:lpstr>NỘI DUNG</vt:lpstr>
      <vt:lpstr>DEMO CÁC TÍNH NĂNG CHÍNH</vt:lpstr>
      <vt:lpstr>NỘI DUNG</vt:lpstr>
      <vt:lpstr>ƯU – KHUYẾT ĐIỂM CỦA SẢN PHẨM</vt:lpstr>
      <vt:lpstr>ƯU – KHUYẾT ĐIỂM CỦA SẢN PHẨM</vt:lpstr>
      <vt:lpstr>NỘI DUNG</vt:lpstr>
      <vt:lpstr>THUẬN LỢI – KHÓ KHĂN</vt:lpstr>
      <vt:lpstr>THUẬN LỢI – KHÓ KHĂN</vt:lpstr>
      <vt:lpstr>GIẢI ĐÁP THẮC MẮC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NHÓM CREATIVE</dc:title>
  <dc:creator>TranChin</dc:creator>
  <cp:lastModifiedBy>Unlimited</cp:lastModifiedBy>
  <cp:revision>41</cp:revision>
  <dcterms:created xsi:type="dcterms:W3CDTF">2010-10-07T05:30:31Z</dcterms:created>
  <dcterms:modified xsi:type="dcterms:W3CDTF">2010-11-12T15:03:52Z</dcterms:modified>
</cp:coreProperties>
</file>