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 id="257" r:id="rId3"/>
    <p:sldId id="260" r:id="rId4"/>
    <p:sldId id="261" r:id="rId5"/>
    <p:sldId id="262" r:id="rId6"/>
    <p:sldId id="263" r:id="rId7"/>
    <p:sldId id="264" r:id="rId8"/>
    <p:sldId id="265" r:id="rId9"/>
    <p:sldId id="266"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7" d="100"/>
          <a:sy n="67" d="100"/>
        </p:scale>
        <p:origin x="-1464"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6E771DB-2D85-4DE8-8A53-BD818B751847}" type="datetimeFigureOut">
              <a:rPr lang="en-US" smtClean="0"/>
              <a:pPr/>
              <a:t>12/18/2011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3758BE-4762-4C33-BA83-6DAD22CB123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6E771DB-2D85-4DE8-8A53-BD818B751847}" type="datetimeFigureOut">
              <a:rPr lang="en-US" smtClean="0"/>
              <a:pPr/>
              <a:t>12/18/2011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3758BE-4762-4C33-BA83-6DAD22CB123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6E771DB-2D85-4DE8-8A53-BD818B751847}" type="datetimeFigureOut">
              <a:rPr lang="en-US" smtClean="0"/>
              <a:pPr/>
              <a:t>12/18/2011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3758BE-4762-4C33-BA83-6DAD22CB123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6E771DB-2D85-4DE8-8A53-BD818B751847}" type="datetimeFigureOut">
              <a:rPr lang="en-US" smtClean="0"/>
              <a:pPr/>
              <a:t>12/18/2011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3758BE-4762-4C33-BA83-6DAD22CB123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6E771DB-2D85-4DE8-8A53-BD818B751847}" type="datetimeFigureOut">
              <a:rPr lang="en-US" smtClean="0"/>
              <a:pPr/>
              <a:t>12/18/2011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3758BE-4762-4C33-BA83-6DAD22CB123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6E771DB-2D85-4DE8-8A53-BD818B751847}" type="datetimeFigureOut">
              <a:rPr lang="en-US" smtClean="0"/>
              <a:pPr/>
              <a:t>12/18/2011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3758BE-4762-4C33-BA83-6DAD22CB123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6E771DB-2D85-4DE8-8A53-BD818B751847}" type="datetimeFigureOut">
              <a:rPr lang="en-US" smtClean="0"/>
              <a:pPr/>
              <a:t>12/18/2011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53758BE-4762-4C33-BA83-6DAD22CB123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6E771DB-2D85-4DE8-8A53-BD818B751847}" type="datetimeFigureOut">
              <a:rPr lang="en-US" smtClean="0"/>
              <a:pPr/>
              <a:t>12/18/2011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53758BE-4762-4C33-BA83-6DAD22CB123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E771DB-2D85-4DE8-8A53-BD818B751847}" type="datetimeFigureOut">
              <a:rPr lang="en-US" smtClean="0"/>
              <a:pPr/>
              <a:t>12/18/2011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53758BE-4762-4C33-BA83-6DAD22CB123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6E771DB-2D85-4DE8-8A53-BD818B751847}" type="datetimeFigureOut">
              <a:rPr lang="en-US" smtClean="0"/>
              <a:pPr/>
              <a:t>12/18/2011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3758BE-4762-4C33-BA83-6DAD22CB123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6E771DB-2D85-4DE8-8A53-BD818B751847}" type="datetimeFigureOut">
              <a:rPr lang="en-US" smtClean="0"/>
              <a:pPr/>
              <a:t>12/18/2011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3758BE-4762-4C33-BA83-6DAD22CB123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6E771DB-2D85-4DE8-8A53-BD818B751847}" type="datetimeFigureOut">
              <a:rPr lang="en-US" smtClean="0"/>
              <a:pPr/>
              <a:t>12/18/2011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53758BE-4762-4C33-BA83-6DAD22CB123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4.gif"/><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098" name="Picture 2" descr="C:\Users\Public\Pictures\sticky-notes-1024x768.jpg"/>
          <p:cNvPicPr>
            <a:picLocks noChangeAspect="1" noChangeArrowheads="1"/>
          </p:cNvPicPr>
          <p:nvPr/>
        </p:nvPicPr>
        <p:blipFill>
          <a:blip r:embed="rId2"/>
          <a:srcRect/>
          <a:stretch>
            <a:fillRect/>
          </a:stretch>
        </p:blipFill>
        <p:spPr bwMode="auto">
          <a:xfrm>
            <a:off x="304800" y="-381000"/>
            <a:ext cx="10769600" cy="8077200"/>
          </a:xfrm>
          <a:prstGeom prst="rect">
            <a:avLst/>
          </a:prstGeom>
          <a:noFill/>
        </p:spPr>
      </p:pic>
      <p:sp>
        <p:nvSpPr>
          <p:cNvPr id="5" name="TextBox 4"/>
          <p:cNvSpPr txBox="1"/>
          <p:nvPr/>
        </p:nvSpPr>
        <p:spPr>
          <a:xfrm rot="21202283">
            <a:off x="3394292" y="1491431"/>
            <a:ext cx="4648200" cy="3046988"/>
          </a:xfrm>
          <a:prstGeom prst="rect">
            <a:avLst/>
          </a:prstGeom>
          <a:noFill/>
        </p:spPr>
        <p:txBody>
          <a:bodyPr wrap="square" rtlCol="0">
            <a:spAutoFit/>
          </a:bodyPr>
          <a:lstStyle/>
          <a:p>
            <a:pPr algn="ctr"/>
            <a:r>
              <a:rPr lang="en-US" sz="4800" dirty="0" smtClean="0">
                <a:latin typeface="Sketch Block" pitchFamily="2" charset="0"/>
              </a:rPr>
              <a:t>TALKY  TWITTER</a:t>
            </a:r>
          </a:p>
          <a:p>
            <a:pPr algn="ctr"/>
            <a:r>
              <a:rPr lang="en-US" sz="4800" dirty="0" smtClean="0">
                <a:latin typeface="Sketch Block" pitchFamily="2" charset="0"/>
              </a:rPr>
              <a:t>FOR </a:t>
            </a:r>
          </a:p>
          <a:p>
            <a:pPr algn="ctr"/>
            <a:r>
              <a:rPr lang="en-US" sz="4800" dirty="0" smtClean="0">
                <a:latin typeface="DroidLogo" pitchFamily="34" charset="0"/>
                <a:ea typeface="DroidLogo" pitchFamily="34" charset="0"/>
                <a:cs typeface="DroidLogo" pitchFamily="34" charset="0"/>
              </a:rPr>
              <a:t>ANDROID…</a:t>
            </a:r>
            <a:endParaRPr lang="en-US" sz="4800" dirty="0">
              <a:latin typeface="DroidLogo" pitchFamily="34" charset="0"/>
              <a:ea typeface="DroidLogo" pitchFamily="34" charset="0"/>
              <a:cs typeface="DroidLogo" pitchFamily="34" charset="0"/>
            </a:endParaRPr>
          </a:p>
        </p:txBody>
      </p:sp>
      <p:pic>
        <p:nvPicPr>
          <p:cNvPr id="6" name="Picture 5"/>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228600" y="5105400"/>
            <a:ext cx="2313609" cy="1143000"/>
          </a:xfrm>
          <a:prstGeom prst="rect">
            <a:avLst/>
          </a:prstGeom>
        </p:spPr>
      </p:pic>
      <p:pic>
        <p:nvPicPr>
          <p:cNvPr id="7" name="Picture 4" descr="C:\Users\Public\Pictures\logobrawijayabaru.jpg"/>
          <p:cNvPicPr>
            <a:picLocks noChangeAspect="1" noChangeArrowheads="1"/>
          </p:cNvPicPr>
          <p:nvPr/>
        </p:nvPicPr>
        <p:blipFill>
          <a:blip r:embed="rId4" cstate="print"/>
          <a:srcRect/>
          <a:stretch>
            <a:fillRect/>
          </a:stretch>
        </p:blipFill>
        <p:spPr bwMode="auto">
          <a:xfrm>
            <a:off x="304800" y="1066800"/>
            <a:ext cx="1467112" cy="1533931"/>
          </a:xfrm>
          <a:prstGeom prst="rect">
            <a:avLst/>
          </a:prstGeom>
          <a:noFill/>
        </p:spPr>
      </p:pic>
      <p:pic>
        <p:nvPicPr>
          <p:cNvPr id="8" name="Picture 2" descr="C:\Users\REZADWI\Documents\KULIAH\REKAYASA PL\android_logo.gif"/>
          <p:cNvPicPr>
            <a:picLocks noChangeAspect="1" noChangeArrowheads="1"/>
          </p:cNvPicPr>
          <p:nvPr/>
        </p:nvPicPr>
        <p:blipFill>
          <a:blip r:embed="rId5"/>
          <a:srcRect/>
          <a:stretch>
            <a:fillRect/>
          </a:stretch>
        </p:blipFill>
        <p:spPr bwMode="auto">
          <a:xfrm>
            <a:off x="0" y="3124200"/>
            <a:ext cx="2133600" cy="1600200"/>
          </a:xfrm>
          <a:prstGeom prst="rect">
            <a:avLst/>
          </a:prstGeom>
          <a:noFill/>
        </p:spPr>
      </p:pic>
    </p:spTree>
  </p:cSld>
  <p:clrMapOvr>
    <a:masterClrMapping/>
  </p:clrMapOvr>
  <p:transition>
    <p:fade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14400"/>
            <a:ext cx="8229600" cy="4525963"/>
          </a:xfrm>
        </p:spPr>
        <p:txBody>
          <a:bodyPr/>
          <a:lstStyle/>
          <a:p>
            <a:endParaRPr lang="en-US"/>
          </a:p>
        </p:txBody>
      </p:sp>
      <p:pic>
        <p:nvPicPr>
          <p:cNvPr id="2050" name="Picture 2" descr="C:\Users\REZADWI\Documents\KULIAH\REKAYASA PL\android_logo.gif"/>
          <p:cNvPicPr>
            <a:picLocks noChangeAspect="1" noChangeArrowheads="1"/>
          </p:cNvPicPr>
          <p:nvPr/>
        </p:nvPicPr>
        <p:blipFill>
          <a:blip r:embed="rId2"/>
          <a:srcRect/>
          <a:stretch>
            <a:fillRect/>
          </a:stretch>
        </p:blipFill>
        <p:spPr bwMode="auto">
          <a:xfrm>
            <a:off x="457200" y="381000"/>
            <a:ext cx="8191500" cy="6143625"/>
          </a:xfrm>
          <a:prstGeom prst="rect">
            <a:avLst/>
          </a:prstGeom>
          <a:noFill/>
        </p:spPr>
      </p:pic>
      <p:sp>
        <p:nvSpPr>
          <p:cNvPr id="5" name="Line Callout 1 4"/>
          <p:cNvSpPr/>
          <p:nvPr/>
        </p:nvSpPr>
        <p:spPr>
          <a:xfrm>
            <a:off x="6096000" y="457200"/>
            <a:ext cx="1981200" cy="838200"/>
          </a:xfrm>
          <a:prstGeom prst="borderCallout1">
            <a:avLst>
              <a:gd name="adj1" fmla="val 47727"/>
              <a:gd name="adj2" fmla="val -400"/>
              <a:gd name="adj3" fmla="val 112500"/>
              <a:gd name="adj4" fmla="val -3833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REZA DWI R</a:t>
            </a:r>
          </a:p>
          <a:p>
            <a:pPr algn="ctr"/>
            <a:r>
              <a:rPr lang="en-US"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105060807111012</a:t>
            </a:r>
            <a:endParaRPr lang="en-US" dirty="0"/>
          </a:p>
        </p:txBody>
      </p:sp>
      <p:sp>
        <p:nvSpPr>
          <p:cNvPr id="6" name="Line Callout 1 5"/>
          <p:cNvSpPr/>
          <p:nvPr/>
        </p:nvSpPr>
        <p:spPr>
          <a:xfrm>
            <a:off x="6781800" y="1676400"/>
            <a:ext cx="1981200" cy="838200"/>
          </a:xfrm>
          <a:prstGeom prst="borderCallout1">
            <a:avLst>
              <a:gd name="adj1" fmla="val 44318"/>
              <a:gd name="adj2" fmla="val -1121"/>
              <a:gd name="adj3" fmla="val 112500"/>
              <a:gd name="adj4" fmla="val -3833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HENDRY A.</a:t>
            </a:r>
          </a:p>
          <a:p>
            <a:pPr algn="ctr"/>
            <a:r>
              <a:rPr lang="en-US"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105060801111010</a:t>
            </a:r>
            <a:endParaRPr lang="en-US" dirty="0"/>
          </a:p>
        </p:txBody>
      </p:sp>
      <p:sp>
        <p:nvSpPr>
          <p:cNvPr id="7" name="Line Callout 3 6"/>
          <p:cNvSpPr/>
          <p:nvPr/>
        </p:nvSpPr>
        <p:spPr>
          <a:xfrm>
            <a:off x="1219200" y="304800"/>
            <a:ext cx="1828800" cy="762000"/>
          </a:xfrm>
          <a:prstGeom prst="borderCallout3">
            <a:avLst>
              <a:gd name="adj1" fmla="val 52500"/>
              <a:gd name="adj2" fmla="val -1302"/>
              <a:gd name="adj3" fmla="val 52500"/>
              <a:gd name="adj4" fmla="val -15886"/>
              <a:gd name="adj5" fmla="val 100000"/>
              <a:gd name="adj6" fmla="val -16667"/>
              <a:gd name="adj7" fmla="val 208588"/>
              <a:gd name="adj8" fmla="val 11432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OSI ADHA D.K</a:t>
            </a:r>
            <a:endParaRPr lang="en-US"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
        <p:nvSpPr>
          <p:cNvPr id="8" name="Line Callout 3 7"/>
          <p:cNvSpPr/>
          <p:nvPr/>
        </p:nvSpPr>
        <p:spPr>
          <a:xfrm>
            <a:off x="304800" y="1600200"/>
            <a:ext cx="1828800" cy="762000"/>
          </a:xfrm>
          <a:prstGeom prst="borderCallout3">
            <a:avLst>
              <a:gd name="adj1" fmla="val 52500"/>
              <a:gd name="adj2" fmla="val -521"/>
              <a:gd name="adj3" fmla="val 58125"/>
              <a:gd name="adj4" fmla="val -11198"/>
              <a:gd name="adj5" fmla="val 166563"/>
              <a:gd name="adj6" fmla="val -261"/>
              <a:gd name="adj7" fmla="val 118119"/>
              <a:gd name="adj8" fmla="val 15885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DIAN ISNAENI</a:t>
            </a:r>
            <a:endParaRPr lang="en-US" dirty="0"/>
          </a:p>
        </p:txBody>
      </p:sp>
      <p:sp>
        <p:nvSpPr>
          <p:cNvPr id="9" name="TextBox 8"/>
          <p:cNvSpPr txBox="1"/>
          <p:nvPr/>
        </p:nvSpPr>
        <p:spPr>
          <a:xfrm>
            <a:off x="2286000" y="6096000"/>
            <a:ext cx="5257800" cy="523220"/>
          </a:xfrm>
          <a:prstGeom prst="rect">
            <a:avLst/>
          </a:prstGeom>
          <a:noFill/>
        </p:spPr>
        <p:txBody>
          <a:bodyPr wrap="square" rtlCol="0">
            <a:spAutoFit/>
          </a:bodyPr>
          <a:lstStyle/>
          <a:p>
            <a:r>
              <a:rPr lang="en-US" sz="2800" dirty="0" smtClean="0">
                <a:latin typeface="DroidLogo" pitchFamily="34" charset="0"/>
                <a:ea typeface="DroidLogo" pitchFamily="34" charset="0"/>
                <a:cs typeface="DroidLogo" pitchFamily="34" charset="0"/>
              </a:rPr>
              <a:t>ANGGOTA KELOMPOK</a:t>
            </a:r>
            <a:endParaRPr lang="en-US" sz="2800" dirty="0">
              <a:latin typeface="DroidLogo" pitchFamily="34" charset="0"/>
              <a:ea typeface="DroidLogo" pitchFamily="34" charset="0"/>
              <a:cs typeface="DroidLogo" pitchFamily="34" charset="0"/>
            </a:endParaRPr>
          </a:p>
        </p:txBody>
      </p:sp>
    </p:spTree>
  </p:cSld>
  <p:clrMapOvr>
    <a:masterClrMapping/>
  </p:clrMapOvr>
  <p:transition>
    <p:fade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7000" r="-17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lumMod val="75000"/>
                  </a:schemeClr>
                </a:solidFill>
                <a:latin typeface="DroidLogo" pitchFamily="34" charset="0"/>
                <a:ea typeface="DroidLogo" pitchFamily="34" charset="0"/>
                <a:cs typeface="DroidLogo" pitchFamily="34" charset="0"/>
              </a:rPr>
              <a:t>PENDAHULUAN</a:t>
            </a:r>
            <a:endParaRPr lang="en-US" dirty="0">
              <a:solidFill>
                <a:schemeClr val="bg1">
                  <a:lumMod val="75000"/>
                </a:schemeClr>
              </a:solidFill>
              <a:latin typeface="DroidLogo" pitchFamily="34" charset="0"/>
              <a:ea typeface="DroidLogo" pitchFamily="34" charset="0"/>
              <a:cs typeface="DroidLogo" pitchFamily="34" charset="0"/>
            </a:endParaRPr>
          </a:p>
        </p:txBody>
      </p:sp>
      <p:sp>
        <p:nvSpPr>
          <p:cNvPr id="3" name="Content Placeholder 2"/>
          <p:cNvSpPr>
            <a:spLocks noGrp="1"/>
          </p:cNvSpPr>
          <p:nvPr>
            <p:ph idx="1"/>
          </p:nvPr>
        </p:nvSpPr>
        <p:spPr/>
        <p:txBody>
          <a:bodyPr>
            <a:normAutofit/>
          </a:bodyPr>
          <a:lstStyle/>
          <a:p>
            <a:pPr>
              <a:buNone/>
            </a:pPr>
            <a:r>
              <a:rPr lang="en-US" sz="3600" b="1" dirty="0" smtClean="0">
                <a:solidFill>
                  <a:schemeClr val="bg1">
                    <a:lumMod val="75000"/>
                  </a:schemeClr>
                </a:solidFill>
                <a:latin typeface="dandelion in the spring" pitchFamily="2" charset="0"/>
              </a:rPr>
              <a:t>	</a:t>
            </a:r>
            <a:r>
              <a:rPr lang="id-ID" sz="3600" b="1" dirty="0" smtClean="0">
                <a:solidFill>
                  <a:schemeClr val="bg1">
                    <a:lumMod val="75000"/>
                  </a:schemeClr>
                </a:solidFill>
                <a:latin typeface="dandelion in the spring" pitchFamily="2" charset="0"/>
              </a:rPr>
              <a:t>Dokumen </a:t>
            </a:r>
            <a:r>
              <a:rPr lang="id-ID" sz="3600" b="1" dirty="0" smtClean="0">
                <a:solidFill>
                  <a:schemeClr val="bg1">
                    <a:lumMod val="75000"/>
                  </a:schemeClr>
                </a:solidFill>
                <a:latin typeface="dandelion in the spring" pitchFamily="2" charset="0"/>
              </a:rPr>
              <a:t>ini akan berisi Software requirement Specification (SRS) atau spesifikasi kebutuhan perangkat lunak (SKPL) untuk Talky Twitter for Android. Untuk penamaan dokumen ini selanjutnya akan digunakain istilah SRS. Isi dari dokumen ini sebagian besar adalah terjemahan dari dokumen IEEE Std 830-1993.</a:t>
            </a:r>
            <a:endParaRPr lang="en-US" sz="3600" b="1" dirty="0" smtClean="0">
              <a:solidFill>
                <a:schemeClr val="bg1">
                  <a:lumMod val="75000"/>
                </a:schemeClr>
              </a:solidFill>
              <a:latin typeface="dandelion in the spring" pitchFamily="2" charset="0"/>
            </a:endParaRPr>
          </a:p>
          <a:p>
            <a:pPr>
              <a:buNone/>
            </a:pPr>
            <a:endParaRPr lang="en-US" sz="3600" b="1" dirty="0">
              <a:solidFill>
                <a:schemeClr val="bg1">
                  <a:lumMod val="75000"/>
                </a:schemeClr>
              </a:solidFill>
              <a:latin typeface="dandelion in the spring" pitchFamily="2" charset="0"/>
            </a:endParaRPr>
          </a:p>
        </p:txBody>
      </p:sp>
    </p:spTree>
  </p:cSld>
  <p:clrMapOvr>
    <a:masterClrMapping/>
  </p:clrMapOvr>
  <p:transition>
    <p:fade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7000" r="-17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lumMod val="75000"/>
                  </a:schemeClr>
                </a:solidFill>
                <a:latin typeface="DroidLogo" pitchFamily="34" charset="0"/>
                <a:ea typeface="DroidLogo" pitchFamily="34" charset="0"/>
                <a:cs typeface="DroidLogo" pitchFamily="34" charset="0"/>
              </a:rPr>
              <a:t>TUJUAN</a:t>
            </a:r>
            <a:endParaRPr lang="en-US" dirty="0">
              <a:solidFill>
                <a:schemeClr val="bg1">
                  <a:lumMod val="75000"/>
                </a:schemeClr>
              </a:solidFill>
              <a:latin typeface="DroidLogo" pitchFamily="34" charset="0"/>
              <a:ea typeface="DroidLogo" pitchFamily="34" charset="0"/>
              <a:cs typeface="DroidLogo" pitchFamily="34" charset="0"/>
            </a:endParaRPr>
          </a:p>
        </p:txBody>
      </p:sp>
      <p:sp>
        <p:nvSpPr>
          <p:cNvPr id="3" name="Content Placeholder 2"/>
          <p:cNvSpPr>
            <a:spLocks noGrp="1"/>
          </p:cNvSpPr>
          <p:nvPr>
            <p:ph idx="1"/>
          </p:nvPr>
        </p:nvSpPr>
        <p:spPr/>
        <p:txBody>
          <a:bodyPr>
            <a:normAutofit/>
          </a:bodyPr>
          <a:lstStyle/>
          <a:p>
            <a:r>
              <a:rPr lang="id-ID" b="1" dirty="0" smtClean="0">
                <a:solidFill>
                  <a:schemeClr val="bg1">
                    <a:lumMod val="75000"/>
                  </a:schemeClr>
                </a:solidFill>
                <a:latin typeface="dandelion in the spring" pitchFamily="2" charset="0"/>
              </a:rPr>
              <a:t>Dokumen SRS merupakan dokumen spesifikasi perangkat lunak yang akan dikembangkan. Dokumen ini digunakan oleh pengembang prangkat lunak sebagai acuan teknis pengembangan perangkat lunak pada tahap selanjutnya. Tujuan dari SRS ini adalah:</a:t>
            </a:r>
            <a:endParaRPr lang="en-US" b="1" dirty="0" smtClean="0">
              <a:solidFill>
                <a:schemeClr val="bg1">
                  <a:lumMod val="75000"/>
                </a:schemeClr>
              </a:solidFill>
              <a:latin typeface="dandelion in the spring" pitchFamily="2" charset="0"/>
            </a:endParaRPr>
          </a:p>
          <a:p>
            <a:pPr lvl="2"/>
            <a:r>
              <a:rPr lang="id-ID" b="1" dirty="0" smtClean="0">
                <a:solidFill>
                  <a:schemeClr val="bg1">
                    <a:lumMod val="75000"/>
                  </a:schemeClr>
                </a:solidFill>
                <a:latin typeface="dandelion in the spring" pitchFamily="2" charset="0"/>
              </a:rPr>
              <a:t>Menentukan kebutuhan fungsional dari software Talky Twitter for Android</a:t>
            </a:r>
            <a:endParaRPr lang="en-US" b="1" dirty="0" smtClean="0">
              <a:solidFill>
                <a:schemeClr val="bg1">
                  <a:lumMod val="75000"/>
                </a:schemeClr>
              </a:solidFill>
              <a:latin typeface="dandelion in the spring" pitchFamily="2" charset="0"/>
            </a:endParaRPr>
          </a:p>
          <a:p>
            <a:pPr lvl="2"/>
            <a:r>
              <a:rPr lang="id-ID" b="1" dirty="0" smtClean="0">
                <a:solidFill>
                  <a:schemeClr val="bg1">
                    <a:lumMod val="75000"/>
                  </a:schemeClr>
                </a:solidFill>
                <a:latin typeface="dandelion in the spring" pitchFamily="2" charset="0"/>
              </a:rPr>
              <a:t>Mengidentifikasi batasan-batasan sistem</a:t>
            </a:r>
            <a:endParaRPr lang="en-US" b="1" dirty="0" smtClean="0">
              <a:solidFill>
                <a:schemeClr val="bg1">
                  <a:lumMod val="75000"/>
                </a:schemeClr>
              </a:solidFill>
              <a:latin typeface="dandelion in the spring" pitchFamily="2" charset="0"/>
            </a:endParaRPr>
          </a:p>
          <a:p>
            <a:pPr lvl="2"/>
            <a:r>
              <a:rPr lang="id-ID" b="1" dirty="0" smtClean="0">
                <a:solidFill>
                  <a:schemeClr val="bg1">
                    <a:lumMod val="75000"/>
                  </a:schemeClr>
                </a:solidFill>
                <a:latin typeface="dandelion in the spring" pitchFamily="2" charset="0"/>
              </a:rPr>
              <a:t>Identifikasi pengguna dari software Talky Twitter for Android</a:t>
            </a:r>
            <a:endParaRPr lang="en-US" b="1" dirty="0" smtClean="0">
              <a:solidFill>
                <a:schemeClr val="bg1">
                  <a:lumMod val="75000"/>
                </a:schemeClr>
              </a:solidFill>
              <a:latin typeface="dandelion in the spring" pitchFamily="2" charset="0"/>
            </a:endParaRPr>
          </a:p>
          <a:p>
            <a:pPr lvl="2"/>
            <a:r>
              <a:rPr lang="id-ID" b="1" dirty="0" smtClean="0">
                <a:solidFill>
                  <a:schemeClr val="bg1">
                    <a:lumMod val="75000"/>
                  </a:schemeClr>
                </a:solidFill>
                <a:latin typeface="dandelion in the spring" pitchFamily="2" charset="0"/>
              </a:rPr>
              <a:t>Menjelaskan interaksi antara sistem dan pengguna </a:t>
            </a:r>
            <a:r>
              <a:rPr lang="id-ID" b="1" dirty="0" smtClean="0">
                <a:solidFill>
                  <a:schemeClr val="bg1">
                    <a:lumMod val="75000"/>
                  </a:schemeClr>
                </a:solidFill>
                <a:latin typeface="dandelion in the spring" pitchFamily="2" charset="0"/>
              </a:rPr>
              <a:t>eksternal</a:t>
            </a:r>
            <a:endParaRPr lang="en-US" sz="3600" b="1" dirty="0" smtClean="0">
              <a:solidFill>
                <a:schemeClr val="bg1">
                  <a:lumMod val="75000"/>
                </a:schemeClr>
              </a:solidFill>
              <a:latin typeface="dandelion in the spring" pitchFamily="2" charset="0"/>
            </a:endParaRPr>
          </a:p>
          <a:p>
            <a:endParaRPr lang="en-US" b="1" dirty="0">
              <a:solidFill>
                <a:schemeClr val="bg1">
                  <a:lumMod val="75000"/>
                </a:schemeClr>
              </a:solidFill>
              <a:latin typeface="dandelion in the spring" pitchFamily="2" charset="0"/>
            </a:endParaRPr>
          </a:p>
        </p:txBody>
      </p:sp>
    </p:spTree>
  </p:cSld>
  <p:clrMapOvr>
    <a:masterClrMapping/>
  </p:clrMapOvr>
  <p:transition>
    <p:fade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7000" r="-17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lumMod val="75000"/>
                  </a:schemeClr>
                </a:solidFill>
                <a:latin typeface="DroidLogo" pitchFamily="34" charset="0"/>
                <a:ea typeface="DroidLogo" pitchFamily="34" charset="0"/>
                <a:cs typeface="DroidLogo" pitchFamily="34" charset="0"/>
              </a:rPr>
              <a:t>RUANG LINGKUP</a:t>
            </a:r>
            <a:endParaRPr lang="en-US" dirty="0">
              <a:solidFill>
                <a:schemeClr val="bg1">
                  <a:lumMod val="75000"/>
                </a:schemeClr>
              </a:solidFill>
              <a:latin typeface="DroidLogo" pitchFamily="34" charset="0"/>
              <a:ea typeface="DroidLogo" pitchFamily="34" charset="0"/>
              <a:cs typeface="DroidLogo" pitchFamily="34" charset="0"/>
            </a:endParaRPr>
          </a:p>
        </p:txBody>
      </p:sp>
      <p:sp>
        <p:nvSpPr>
          <p:cNvPr id="3" name="Content Placeholder 2"/>
          <p:cNvSpPr>
            <a:spLocks noGrp="1"/>
          </p:cNvSpPr>
          <p:nvPr>
            <p:ph idx="1"/>
          </p:nvPr>
        </p:nvSpPr>
        <p:spPr/>
        <p:txBody>
          <a:bodyPr>
            <a:normAutofit/>
          </a:bodyPr>
          <a:lstStyle/>
          <a:p>
            <a:pPr>
              <a:buNone/>
            </a:pPr>
            <a:r>
              <a:rPr lang="en-US" b="1" dirty="0" smtClean="0">
                <a:solidFill>
                  <a:schemeClr val="bg1">
                    <a:lumMod val="75000"/>
                  </a:schemeClr>
                </a:solidFill>
                <a:latin typeface="dandelion in the spring" pitchFamily="2" charset="0"/>
              </a:rPr>
              <a:t>	</a:t>
            </a:r>
            <a:r>
              <a:rPr lang="id-ID" b="1" dirty="0" smtClean="0">
                <a:solidFill>
                  <a:schemeClr val="bg1">
                    <a:lumMod val="75000"/>
                  </a:schemeClr>
                </a:solidFill>
                <a:latin typeface="dandelion in the spring" pitchFamily="2" charset="0"/>
              </a:rPr>
              <a:t>Judul </a:t>
            </a:r>
            <a:r>
              <a:rPr lang="id-ID" b="1" dirty="0" smtClean="0">
                <a:solidFill>
                  <a:schemeClr val="bg1">
                    <a:lumMod val="75000"/>
                  </a:schemeClr>
                </a:solidFill>
                <a:latin typeface="dandelion in the spring" pitchFamily="2" charset="0"/>
              </a:rPr>
              <a:t>software ini adalah Talky Twitter for Android. Alasan kami memberikan judul Talky Twitter for </a:t>
            </a:r>
            <a:r>
              <a:rPr lang="en-US" b="1" dirty="0" smtClean="0">
                <a:solidFill>
                  <a:schemeClr val="bg1">
                    <a:lumMod val="75000"/>
                  </a:schemeClr>
                </a:solidFill>
                <a:latin typeface="DroidLogo" pitchFamily="34" charset="0"/>
                <a:ea typeface="DroidLogo" pitchFamily="34" charset="0"/>
                <a:cs typeface="DroidLogo" pitchFamily="34" charset="0"/>
              </a:rPr>
              <a:t>ANDROID</a:t>
            </a:r>
            <a:r>
              <a:rPr lang="id-ID" b="1" dirty="0" smtClean="0">
                <a:solidFill>
                  <a:schemeClr val="bg1">
                    <a:lumMod val="75000"/>
                  </a:schemeClr>
                </a:solidFill>
                <a:latin typeface="dandelion in the spring" pitchFamily="2" charset="0"/>
              </a:rPr>
              <a:t> </a:t>
            </a:r>
            <a:r>
              <a:rPr lang="id-ID" b="1" dirty="0" smtClean="0">
                <a:solidFill>
                  <a:schemeClr val="bg1">
                    <a:lumMod val="75000"/>
                  </a:schemeClr>
                </a:solidFill>
                <a:latin typeface="dandelion in the spring" pitchFamily="2" charset="0"/>
              </a:rPr>
              <a:t>pada software yang kami buat adalah karena software ini berfungsi untuk mengkonversi dari teks menjadi suara pada jejaring sosial twitter.  Software ini akan memabacakan informasi terbaru yang masuk dalam akun twitter-nya. Dengan adanya software ini kami berharap agar para pengguna twitter dimudahkan dalam menerima informasi terbaru. </a:t>
            </a:r>
            <a:endParaRPr lang="en-US" b="1" dirty="0" smtClean="0">
              <a:solidFill>
                <a:schemeClr val="bg1">
                  <a:lumMod val="75000"/>
                </a:schemeClr>
              </a:solidFill>
              <a:latin typeface="dandelion in the spring" pitchFamily="2" charset="0"/>
            </a:endParaRPr>
          </a:p>
          <a:p>
            <a:pPr>
              <a:buNone/>
            </a:pPr>
            <a:endParaRPr lang="en-US" b="1" dirty="0">
              <a:solidFill>
                <a:schemeClr val="bg1">
                  <a:lumMod val="75000"/>
                </a:schemeClr>
              </a:solidFill>
              <a:latin typeface="dandelion in the spring" pitchFamily="2" charset="0"/>
            </a:endParaRPr>
          </a:p>
        </p:txBody>
      </p:sp>
    </p:spTree>
  </p:cSld>
  <p:clrMapOvr>
    <a:masterClrMapping/>
  </p:clrMapOvr>
  <p:transition>
    <p:fade thruBlk="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7000" r="-17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lumMod val="75000"/>
                  </a:schemeClr>
                </a:solidFill>
                <a:latin typeface="DroidLogo" pitchFamily="34" charset="0"/>
                <a:ea typeface="DroidLogo" pitchFamily="34" charset="0"/>
                <a:cs typeface="DroidLogo" pitchFamily="34" charset="0"/>
              </a:rPr>
              <a:t>DEFINISI </a:t>
            </a:r>
            <a:r>
              <a:rPr lang="en-US" dirty="0" err="1" smtClean="0">
                <a:solidFill>
                  <a:schemeClr val="bg1">
                    <a:lumMod val="75000"/>
                  </a:schemeClr>
                </a:solidFill>
                <a:latin typeface="DroidLogo" pitchFamily="34" charset="0"/>
                <a:ea typeface="DroidLogo" pitchFamily="34" charset="0"/>
                <a:cs typeface="DroidLogo" pitchFamily="34" charset="0"/>
              </a:rPr>
              <a:t>dan</a:t>
            </a:r>
            <a:r>
              <a:rPr lang="en-US" dirty="0" smtClean="0">
                <a:solidFill>
                  <a:schemeClr val="bg1">
                    <a:lumMod val="75000"/>
                  </a:schemeClr>
                </a:solidFill>
                <a:latin typeface="DroidLogo" pitchFamily="34" charset="0"/>
                <a:ea typeface="DroidLogo" pitchFamily="34" charset="0"/>
                <a:cs typeface="DroidLogo" pitchFamily="34" charset="0"/>
              </a:rPr>
              <a:t> SINGKATAN</a:t>
            </a:r>
            <a:endParaRPr lang="en-US" dirty="0">
              <a:solidFill>
                <a:schemeClr val="bg1">
                  <a:lumMod val="75000"/>
                </a:schemeClr>
              </a:solidFill>
              <a:latin typeface="DroidLogo" pitchFamily="34" charset="0"/>
              <a:ea typeface="DroidLogo" pitchFamily="34" charset="0"/>
              <a:cs typeface="DroidLogo" pitchFamily="34" charset="0"/>
            </a:endParaRPr>
          </a:p>
        </p:txBody>
      </p:sp>
      <p:sp>
        <p:nvSpPr>
          <p:cNvPr id="3" name="Content Placeholder 2"/>
          <p:cNvSpPr>
            <a:spLocks noGrp="1"/>
          </p:cNvSpPr>
          <p:nvPr>
            <p:ph idx="1"/>
          </p:nvPr>
        </p:nvSpPr>
        <p:spPr/>
        <p:txBody>
          <a:bodyPr>
            <a:normAutofit lnSpcReduction="10000"/>
          </a:bodyPr>
          <a:lstStyle/>
          <a:p>
            <a:r>
              <a:rPr lang="id-ID" b="1" dirty="0" smtClean="0">
                <a:solidFill>
                  <a:schemeClr val="bg1">
                    <a:lumMod val="75000"/>
                  </a:schemeClr>
                </a:solidFill>
                <a:latin typeface="dandelion in the spring" pitchFamily="2" charset="0"/>
              </a:rPr>
              <a:t>SKPL adalah Spesifikasi Kebutuhan Perangkat Lunak, atau dalam bahasa Inggris-nya sering juga disebut sebagai Software Requirements Spesification (SRS), dan merupakan spesifikasi dari perangkat lunak yang akan dikembangkan.</a:t>
            </a:r>
            <a:endParaRPr lang="en-US" b="1" dirty="0" smtClean="0">
              <a:solidFill>
                <a:schemeClr val="bg1">
                  <a:lumMod val="75000"/>
                </a:schemeClr>
              </a:solidFill>
              <a:latin typeface="dandelion in the spring" pitchFamily="2" charset="0"/>
            </a:endParaRPr>
          </a:p>
          <a:p>
            <a:r>
              <a:rPr lang="id-ID" b="1" dirty="0" smtClean="0">
                <a:solidFill>
                  <a:schemeClr val="bg1">
                    <a:lumMod val="75000"/>
                  </a:schemeClr>
                </a:solidFill>
                <a:latin typeface="dandelion in the spring" pitchFamily="2" charset="0"/>
              </a:rPr>
              <a:t>SKPL-Akkses.K-xxxx adalah kode yang digunakan untuk merepresentasikan kebutuhan (requirement) pada Akkses, dengan Akkses merupakan kode perangkat lunak, Akkses.K adalah kode fase, dan xxxx adalah digit/nomor kebutuhan (requirement).</a:t>
            </a:r>
            <a:endParaRPr lang="en-US" b="1" dirty="0" smtClean="0">
              <a:solidFill>
                <a:schemeClr val="bg1">
                  <a:lumMod val="75000"/>
                </a:schemeClr>
              </a:solidFill>
              <a:latin typeface="dandelion in the spring" pitchFamily="2" charset="0"/>
            </a:endParaRPr>
          </a:p>
          <a:p>
            <a:pPr>
              <a:buNone/>
            </a:pPr>
            <a:endParaRPr lang="en-US" b="1" dirty="0">
              <a:solidFill>
                <a:schemeClr val="bg1">
                  <a:lumMod val="75000"/>
                </a:schemeClr>
              </a:solidFill>
              <a:latin typeface="dandelion in the spring" pitchFamily="2" charset="0"/>
            </a:endParaRPr>
          </a:p>
        </p:txBody>
      </p:sp>
    </p:spTree>
  </p:cSld>
  <p:clrMapOvr>
    <a:masterClrMapping/>
  </p:clrMapOvr>
  <p:transition>
    <p:fade thruBlk="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7000" r="-17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rmAutofit/>
          </a:bodyPr>
          <a:lstStyle/>
          <a:p>
            <a:r>
              <a:rPr lang="id-ID" sz="3600" b="1" dirty="0" smtClean="0">
                <a:solidFill>
                  <a:schemeClr val="bg1">
                    <a:lumMod val="75000"/>
                  </a:schemeClr>
                </a:solidFill>
                <a:latin typeface="dandelion in the spring" pitchFamily="2" charset="0"/>
              </a:rPr>
              <a:t>DFD adalah Data Flow Diagram, diagram dan notasi yang digunakan </a:t>
            </a:r>
            <a:r>
              <a:rPr lang="id-ID" sz="3600" b="1" dirty="0" smtClean="0">
                <a:solidFill>
                  <a:schemeClr val="bg1">
                    <a:lumMod val="75000"/>
                  </a:schemeClr>
                </a:solidFill>
                <a:latin typeface="dandelion in the spring" pitchFamily="2" charset="0"/>
              </a:rPr>
              <a:t>untuk</a:t>
            </a:r>
            <a:r>
              <a:rPr lang="en-US" sz="3600" b="1" dirty="0" smtClean="0">
                <a:solidFill>
                  <a:schemeClr val="bg1">
                    <a:lumMod val="75000"/>
                  </a:schemeClr>
                </a:solidFill>
                <a:latin typeface="dandelion in the spring" pitchFamily="2" charset="0"/>
              </a:rPr>
              <a:t> </a:t>
            </a:r>
            <a:r>
              <a:rPr lang="id-ID" sz="3600" b="1" dirty="0" smtClean="0">
                <a:solidFill>
                  <a:schemeClr val="bg1">
                    <a:lumMod val="75000"/>
                  </a:schemeClr>
                </a:solidFill>
                <a:latin typeface="dandelion in the spring" pitchFamily="2" charset="0"/>
              </a:rPr>
              <a:t>menunjukkan </a:t>
            </a:r>
            <a:r>
              <a:rPr lang="id-ID" sz="3600" b="1" dirty="0" smtClean="0">
                <a:solidFill>
                  <a:schemeClr val="bg1">
                    <a:lumMod val="75000"/>
                  </a:schemeClr>
                </a:solidFill>
                <a:latin typeface="dandelion in the spring" pitchFamily="2" charset="0"/>
              </a:rPr>
              <a:t>aliran data pada perangkat lunak</a:t>
            </a:r>
            <a:r>
              <a:rPr lang="id-ID" sz="3600" b="1" dirty="0" smtClean="0">
                <a:solidFill>
                  <a:schemeClr val="bg1">
                    <a:lumMod val="75000"/>
                  </a:schemeClr>
                </a:solidFill>
                <a:latin typeface="dandelion in the spring" pitchFamily="2" charset="0"/>
              </a:rPr>
              <a:t>.</a:t>
            </a:r>
            <a:endParaRPr lang="en-US" sz="3600" b="1" dirty="0" smtClean="0">
              <a:solidFill>
                <a:schemeClr val="bg1">
                  <a:lumMod val="75000"/>
                </a:schemeClr>
              </a:solidFill>
              <a:latin typeface="dandelion in the spring" pitchFamily="2" charset="0"/>
            </a:endParaRPr>
          </a:p>
          <a:p>
            <a:r>
              <a:rPr lang="id-ID" sz="3600" b="1" dirty="0" smtClean="0">
                <a:solidFill>
                  <a:schemeClr val="bg1">
                    <a:lumMod val="75000"/>
                  </a:schemeClr>
                </a:solidFill>
                <a:latin typeface="dandelion in the spring" pitchFamily="2" charset="0"/>
              </a:rPr>
              <a:t>Tweet adalah sebuah pesan yang di posting via twitter dengan maksimal 140 karakter</a:t>
            </a:r>
            <a:r>
              <a:rPr lang="id-ID" sz="3600" b="1" dirty="0" smtClean="0">
                <a:solidFill>
                  <a:schemeClr val="bg1">
                    <a:lumMod val="75000"/>
                  </a:schemeClr>
                </a:solidFill>
                <a:latin typeface="dandelion in the spring" pitchFamily="2" charset="0"/>
              </a:rPr>
              <a:t>.</a:t>
            </a:r>
            <a:endParaRPr lang="en-US" sz="3600" b="1" dirty="0" smtClean="0">
              <a:solidFill>
                <a:schemeClr val="bg1">
                  <a:lumMod val="75000"/>
                </a:schemeClr>
              </a:solidFill>
              <a:latin typeface="dandelion in the spring" pitchFamily="2" charset="0"/>
            </a:endParaRPr>
          </a:p>
          <a:p>
            <a:r>
              <a:rPr lang="id-ID" sz="3600" b="1" dirty="0" smtClean="0">
                <a:solidFill>
                  <a:schemeClr val="bg1">
                    <a:lumMod val="75000"/>
                  </a:schemeClr>
                </a:solidFill>
                <a:latin typeface="dandelion in the spring" pitchFamily="2" charset="0"/>
              </a:rPr>
              <a:t>Mention adalah setiap update twitter yang berisi @username didalam tweet</a:t>
            </a:r>
            <a:r>
              <a:rPr lang="id-ID" sz="3600" b="1" dirty="0" smtClean="0">
                <a:solidFill>
                  <a:schemeClr val="bg1">
                    <a:lumMod val="75000"/>
                  </a:schemeClr>
                </a:solidFill>
                <a:latin typeface="dandelion in the spring" pitchFamily="2" charset="0"/>
              </a:rPr>
              <a:t>.</a:t>
            </a:r>
            <a:endParaRPr lang="en-US" sz="3600" b="1" dirty="0" smtClean="0">
              <a:solidFill>
                <a:schemeClr val="bg1">
                  <a:lumMod val="75000"/>
                </a:schemeClr>
              </a:solidFill>
              <a:latin typeface="dandelion in the spring" pitchFamily="2" charset="0"/>
            </a:endParaRPr>
          </a:p>
          <a:p>
            <a:r>
              <a:rPr lang="id-ID" sz="3600" b="1" dirty="0" smtClean="0">
                <a:solidFill>
                  <a:schemeClr val="bg1">
                    <a:lumMod val="75000"/>
                  </a:schemeClr>
                </a:solidFill>
                <a:latin typeface="dandelion in the spring" pitchFamily="2" charset="0"/>
              </a:rPr>
              <a:t>Direct Message atau biasa disebut DM adalah tweet yang bersifat pribadi antara pengirim dan penerima.</a:t>
            </a:r>
            <a:endParaRPr lang="en-US" sz="3600" b="1" dirty="0" smtClean="0">
              <a:solidFill>
                <a:schemeClr val="bg1">
                  <a:lumMod val="75000"/>
                </a:schemeClr>
              </a:solidFill>
              <a:latin typeface="dandelion in the spring" pitchFamily="2" charset="0"/>
            </a:endParaRPr>
          </a:p>
          <a:p>
            <a:pPr>
              <a:buNone/>
            </a:pPr>
            <a:endParaRPr lang="en-US" sz="3600" b="1" dirty="0">
              <a:solidFill>
                <a:schemeClr val="bg1">
                  <a:lumMod val="75000"/>
                </a:schemeClr>
              </a:solidFill>
              <a:latin typeface="dandelion in the spring" pitchFamily="2" charset="0"/>
            </a:endParaRPr>
          </a:p>
        </p:txBody>
      </p:sp>
    </p:spTree>
  </p:cSld>
  <p:clrMapOvr>
    <a:masterClrMapping/>
  </p:clrMapOvr>
  <p:transition>
    <p:fade thruBlk="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9000" r="-19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lumMod val="75000"/>
                  </a:schemeClr>
                </a:solidFill>
                <a:latin typeface="DroidLogo" pitchFamily="34" charset="0"/>
                <a:ea typeface="DroidLogo" pitchFamily="34" charset="0"/>
                <a:cs typeface="DroidLogo" pitchFamily="34" charset="0"/>
              </a:rPr>
              <a:t>REFERENSI</a:t>
            </a:r>
            <a:endParaRPr lang="en-US" dirty="0">
              <a:solidFill>
                <a:schemeClr val="bg1">
                  <a:lumMod val="75000"/>
                </a:schemeClr>
              </a:solidFill>
              <a:latin typeface="DroidLogo" pitchFamily="34" charset="0"/>
              <a:ea typeface="DroidLogo" pitchFamily="34" charset="0"/>
              <a:cs typeface="DroidLogo" pitchFamily="34" charset="0"/>
            </a:endParaRPr>
          </a:p>
        </p:txBody>
      </p:sp>
      <p:sp>
        <p:nvSpPr>
          <p:cNvPr id="3" name="Content Placeholder 2"/>
          <p:cNvSpPr>
            <a:spLocks noGrp="1"/>
          </p:cNvSpPr>
          <p:nvPr>
            <p:ph idx="1"/>
          </p:nvPr>
        </p:nvSpPr>
        <p:spPr/>
        <p:txBody>
          <a:bodyPr>
            <a:normAutofit fontScale="92500"/>
          </a:bodyPr>
          <a:lstStyle/>
          <a:p>
            <a:pPr lvl="0"/>
            <a:r>
              <a:rPr lang="id-ID" b="1" dirty="0" smtClean="0">
                <a:solidFill>
                  <a:schemeClr val="bg1">
                    <a:lumMod val="75000"/>
                  </a:schemeClr>
                </a:solidFill>
                <a:latin typeface="dandelion in the spring" pitchFamily="2" charset="0"/>
              </a:rPr>
              <a:t>IEEE Std. 830-1993, IEEE Recommended Practice for Software </a:t>
            </a:r>
            <a:r>
              <a:rPr lang="id-ID" b="1" dirty="0" smtClean="0">
                <a:solidFill>
                  <a:schemeClr val="bg1">
                    <a:lumMod val="75000"/>
                  </a:schemeClr>
                </a:solidFill>
                <a:latin typeface="dandelion in the spring" pitchFamily="2" charset="0"/>
              </a:rPr>
              <a:t>Requirement</a:t>
            </a:r>
            <a:r>
              <a:rPr lang="en-US" b="1" dirty="0" smtClean="0">
                <a:solidFill>
                  <a:schemeClr val="bg1">
                    <a:lumMod val="75000"/>
                  </a:schemeClr>
                </a:solidFill>
                <a:latin typeface="dandelion in the spring" pitchFamily="2" charset="0"/>
              </a:rPr>
              <a:t> </a:t>
            </a:r>
            <a:r>
              <a:rPr lang="id-ID" b="1" dirty="0" smtClean="0">
                <a:solidFill>
                  <a:schemeClr val="bg1">
                    <a:lumMod val="75000"/>
                  </a:schemeClr>
                </a:solidFill>
                <a:latin typeface="dandelion in the spring" pitchFamily="2" charset="0"/>
              </a:rPr>
              <a:t>Specifications.</a:t>
            </a:r>
            <a:endParaRPr lang="en-US" b="1" dirty="0" smtClean="0">
              <a:solidFill>
                <a:schemeClr val="bg1">
                  <a:lumMod val="75000"/>
                </a:schemeClr>
              </a:solidFill>
              <a:latin typeface="dandelion in the spring" pitchFamily="2" charset="0"/>
            </a:endParaRPr>
          </a:p>
          <a:p>
            <a:pPr lvl="0"/>
            <a:r>
              <a:rPr lang="id-ID" b="1" dirty="0" smtClean="0">
                <a:solidFill>
                  <a:schemeClr val="bg1">
                    <a:lumMod val="75000"/>
                  </a:schemeClr>
                </a:solidFill>
                <a:latin typeface="dandelion in the spring" pitchFamily="2" charset="0"/>
              </a:rPr>
              <a:t>Jurusan Teknik Informatika – Institut Teknologi Bandung Panduan GL01, </a:t>
            </a:r>
            <a:r>
              <a:rPr lang="id-ID" b="1" dirty="0" smtClean="0">
                <a:solidFill>
                  <a:schemeClr val="bg1">
                    <a:lumMod val="75000"/>
                  </a:schemeClr>
                </a:solidFill>
                <a:latin typeface="dandelion in the spring" pitchFamily="2" charset="0"/>
              </a:rPr>
              <a:t>Panduan </a:t>
            </a:r>
            <a:r>
              <a:rPr lang="id-ID" b="1" dirty="0" smtClean="0">
                <a:solidFill>
                  <a:schemeClr val="bg1">
                    <a:lumMod val="75000"/>
                  </a:schemeClr>
                </a:solidFill>
                <a:latin typeface="dandelion in the spring" pitchFamily="2" charset="0"/>
              </a:rPr>
              <a:t>Penggunaan dan Pengisian Spesifikasi Kebutuhan Perangkat Lunak (SKPL</a:t>
            </a:r>
            <a:r>
              <a:rPr lang="id-ID" b="1" dirty="0" smtClean="0">
                <a:solidFill>
                  <a:schemeClr val="bg1">
                    <a:lumMod val="75000"/>
                  </a:schemeClr>
                </a:solidFill>
                <a:latin typeface="dandelion in the spring" pitchFamily="2" charset="0"/>
              </a:rPr>
              <a:t>).</a:t>
            </a:r>
            <a:endParaRPr lang="en-US" b="1" dirty="0" smtClean="0">
              <a:solidFill>
                <a:schemeClr val="bg1">
                  <a:lumMod val="75000"/>
                </a:schemeClr>
              </a:solidFill>
              <a:latin typeface="dandelion in the spring" pitchFamily="2" charset="0"/>
            </a:endParaRPr>
          </a:p>
          <a:p>
            <a:r>
              <a:rPr lang="id-ID" b="1" dirty="0" smtClean="0">
                <a:solidFill>
                  <a:schemeClr val="bg1">
                    <a:lumMod val="75000"/>
                  </a:schemeClr>
                </a:solidFill>
                <a:latin typeface="dandelion in the spring" pitchFamily="2" charset="0"/>
              </a:rPr>
              <a:t>Program Studi Teknik Informatika , Fakultas Teknik – Universitas Brawijaya Rekayasa Perangkat Lunak, Guitar Checker.</a:t>
            </a:r>
            <a:endParaRPr lang="en-US" b="1" dirty="0" smtClean="0">
              <a:solidFill>
                <a:schemeClr val="bg1">
                  <a:lumMod val="75000"/>
                </a:schemeClr>
              </a:solidFill>
              <a:latin typeface="dandelion in the spring" pitchFamily="2" charset="0"/>
            </a:endParaRPr>
          </a:p>
          <a:p>
            <a:r>
              <a:rPr lang="id-ID" b="1" dirty="0" smtClean="0">
                <a:solidFill>
                  <a:schemeClr val="bg1">
                    <a:lumMod val="75000"/>
                  </a:schemeClr>
                </a:solidFill>
                <a:latin typeface="dandelion in the spring" pitchFamily="2" charset="0"/>
              </a:rPr>
              <a:t>Ari Ekananta. GLO1,  </a:t>
            </a:r>
            <a:r>
              <a:rPr lang="id-ID" b="1" i="1" dirty="0" smtClean="0">
                <a:solidFill>
                  <a:schemeClr val="bg1">
                    <a:lumMod val="75000"/>
                  </a:schemeClr>
                </a:solidFill>
                <a:latin typeface="dandelion in the spring" pitchFamily="2" charset="0"/>
              </a:rPr>
              <a:t>AKKSES (Aplikasi Konversi Kurs Sangat Sederhana Sekali).</a:t>
            </a:r>
            <a:r>
              <a:rPr lang="id-ID" b="1" dirty="0" smtClean="0">
                <a:solidFill>
                  <a:schemeClr val="bg1">
                    <a:lumMod val="75000"/>
                  </a:schemeClr>
                </a:solidFill>
                <a:latin typeface="dandelion in the spring" pitchFamily="2" charset="0"/>
              </a:rPr>
              <a:t> Jurusan Ilmu Komputer IPB</a:t>
            </a:r>
            <a:endParaRPr lang="en-US" b="1" dirty="0" smtClean="0">
              <a:solidFill>
                <a:schemeClr val="bg1">
                  <a:lumMod val="75000"/>
                </a:schemeClr>
              </a:solidFill>
              <a:latin typeface="dandelion in the spring" pitchFamily="2" charset="0"/>
            </a:endParaRPr>
          </a:p>
          <a:p>
            <a:pPr lvl="0"/>
            <a:endParaRPr lang="en-US" b="1" dirty="0" smtClean="0">
              <a:solidFill>
                <a:schemeClr val="bg1">
                  <a:lumMod val="75000"/>
                </a:schemeClr>
              </a:solidFill>
              <a:latin typeface="dandelion in the spring" pitchFamily="2" charset="0"/>
            </a:endParaRPr>
          </a:p>
          <a:p>
            <a:pPr lvl="0">
              <a:buNone/>
            </a:pPr>
            <a:endParaRPr lang="en-US" b="1" dirty="0" smtClean="0">
              <a:solidFill>
                <a:schemeClr val="bg1">
                  <a:lumMod val="75000"/>
                </a:schemeClr>
              </a:solidFill>
              <a:latin typeface="dandelion in the spring" pitchFamily="2" charset="0"/>
            </a:endParaRPr>
          </a:p>
          <a:p>
            <a:pPr>
              <a:buNone/>
            </a:pPr>
            <a:endParaRPr lang="en-US" b="1" dirty="0">
              <a:solidFill>
                <a:schemeClr val="bg1">
                  <a:lumMod val="75000"/>
                </a:schemeClr>
              </a:solidFill>
              <a:latin typeface="dandelion in the spring" pitchFamily="2" charset="0"/>
            </a:endParaRPr>
          </a:p>
        </p:txBody>
      </p:sp>
    </p:spTree>
  </p:cSld>
  <p:clrMapOvr>
    <a:masterClrMapping/>
  </p:clrMapOvr>
  <p:transition>
    <p:fade thruBlk="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7000" r="-17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lumMod val="75000"/>
                  </a:schemeClr>
                </a:solidFill>
                <a:latin typeface="DroidLogo" pitchFamily="34" charset="0"/>
                <a:ea typeface="DroidLogo" pitchFamily="34" charset="0"/>
                <a:cs typeface="DroidLogo" pitchFamily="34" charset="0"/>
              </a:rPr>
              <a:t>OVERVIEW</a:t>
            </a:r>
            <a:endParaRPr lang="en-US" dirty="0">
              <a:solidFill>
                <a:schemeClr val="bg1">
                  <a:lumMod val="75000"/>
                </a:schemeClr>
              </a:solidFill>
              <a:latin typeface="DroidLogo" pitchFamily="34" charset="0"/>
              <a:ea typeface="DroidLogo" pitchFamily="34" charset="0"/>
              <a:cs typeface="DroidLogo" pitchFamily="34" charset="0"/>
            </a:endParaRPr>
          </a:p>
        </p:txBody>
      </p:sp>
      <p:sp>
        <p:nvSpPr>
          <p:cNvPr id="3" name="Content Placeholder 2"/>
          <p:cNvSpPr>
            <a:spLocks noGrp="1"/>
          </p:cNvSpPr>
          <p:nvPr>
            <p:ph idx="1"/>
          </p:nvPr>
        </p:nvSpPr>
        <p:spPr/>
        <p:txBody>
          <a:bodyPr>
            <a:normAutofit fontScale="92500" lnSpcReduction="10000"/>
          </a:bodyPr>
          <a:lstStyle/>
          <a:p>
            <a:r>
              <a:rPr lang="id-ID" b="1" dirty="0" smtClean="0">
                <a:solidFill>
                  <a:schemeClr val="bg1">
                    <a:lumMod val="75000"/>
                  </a:schemeClr>
                </a:solidFill>
                <a:latin typeface="dandelion in the spring" pitchFamily="2" charset="0"/>
              </a:rPr>
              <a:t>Dokumen SRS ini dibagi menjadi tiga bagian utama, yaitu : Bagian pertama berisi penjelasan tentang dokumen SRS yang mencakup tujuan pembuatan dokumen ini, lingkup masalah yang diselesaikan oleh perangkat lunak yang dikembangkan, definisi, referensi dan deskripsi umum. Bagian kedua berisi penjelasan secara umum mengenai perangkat lunak Talky Twitter for Android  yang akan dibangun, meliputi fungsi dari perangkat lunak, karakteristik pengguna, batasan dan asumsi yang diambil dalam pembuatan perangkat </a:t>
            </a:r>
            <a:r>
              <a:rPr lang="id-ID" b="1" dirty="0" smtClean="0">
                <a:solidFill>
                  <a:schemeClr val="bg1">
                    <a:lumMod val="75000"/>
                  </a:schemeClr>
                </a:solidFill>
                <a:latin typeface="dandelion in the spring" pitchFamily="2" charset="0"/>
              </a:rPr>
              <a:t>lunak.</a:t>
            </a:r>
            <a:r>
              <a:rPr lang="en-US" b="1" dirty="0" smtClean="0">
                <a:solidFill>
                  <a:schemeClr val="bg1">
                    <a:lumMod val="75000"/>
                  </a:schemeClr>
                </a:solidFill>
                <a:latin typeface="dandelion in the spring" pitchFamily="2" charset="0"/>
              </a:rPr>
              <a:t> </a:t>
            </a:r>
            <a:r>
              <a:rPr lang="id-ID" b="1" dirty="0" smtClean="0">
                <a:solidFill>
                  <a:schemeClr val="bg1">
                    <a:lumMod val="75000"/>
                  </a:schemeClr>
                </a:solidFill>
                <a:latin typeface="dandelion in the spring" pitchFamily="2" charset="0"/>
              </a:rPr>
              <a:t>Bagian </a:t>
            </a:r>
            <a:r>
              <a:rPr lang="id-ID" b="1" dirty="0" smtClean="0">
                <a:solidFill>
                  <a:schemeClr val="bg1">
                    <a:lumMod val="75000"/>
                  </a:schemeClr>
                </a:solidFill>
                <a:latin typeface="dandelion in the spring" pitchFamily="2" charset="0"/>
              </a:rPr>
              <a:t>ketiga berisi uraian kebutuhan perangkat lunak secara lebih rinci.</a:t>
            </a:r>
            <a:endParaRPr lang="en-US" b="1" dirty="0" smtClean="0">
              <a:solidFill>
                <a:schemeClr val="bg1">
                  <a:lumMod val="75000"/>
                </a:schemeClr>
              </a:solidFill>
              <a:latin typeface="dandelion in the spring" pitchFamily="2" charset="0"/>
            </a:endParaRPr>
          </a:p>
          <a:p>
            <a:endParaRPr lang="en-US" b="1" dirty="0">
              <a:solidFill>
                <a:schemeClr val="bg1">
                  <a:lumMod val="75000"/>
                </a:schemeClr>
              </a:solidFill>
              <a:latin typeface="dandelion in the spring" pitchFamily="2" charset="0"/>
            </a:endParaRPr>
          </a:p>
        </p:txBody>
      </p:sp>
    </p:spTree>
  </p:cSld>
  <p:clrMapOvr>
    <a:masterClrMapping/>
  </p:clrMapOvr>
  <p:transition>
    <p:cut thruBlk="1"/>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106</TotalTime>
  <Words>374</Words>
  <Application>Microsoft Office PowerPoint</Application>
  <PresentationFormat>On-screen Show (4:3)</PresentationFormat>
  <Paragraphs>35</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Slide 1</vt:lpstr>
      <vt:lpstr>Slide 2</vt:lpstr>
      <vt:lpstr>PENDAHULUAN</vt:lpstr>
      <vt:lpstr>TUJUAN</vt:lpstr>
      <vt:lpstr>RUANG LINGKUP</vt:lpstr>
      <vt:lpstr>DEFINISI dan SINGKATAN</vt:lpstr>
      <vt:lpstr>Slide 7</vt:lpstr>
      <vt:lpstr>REFERENSI</vt:lpstr>
      <vt:lpstr>OVERVIEW</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Talky Twitter for  Android</dc:title>
  <dc:creator>REZADWI</dc:creator>
  <cp:lastModifiedBy>REZADWI</cp:lastModifiedBy>
  <cp:revision>12</cp:revision>
  <dcterms:created xsi:type="dcterms:W3CDTF">2011-12-18T04:35:17Z</dcterms:created>
  <dcterms:modified xsi:type="dcterms:W3CDTF">2011-12-18T06:22:27Z</dcterms:modified>
</cp:coreProperties>
</file>