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2"/>
  </p:notesMasterIdLst>
  <p:sldIdLst>
    <p:sldId id="257" r:id="rId2"/>
    <p:sldId id="258" r:id="rId3"/>
    <p:sldId id="278" r:id="rId4"/>
    <p:sldId id="279" r:id="rId5"/>
    <p:sldId id="261" r:id="rId6"/>
    <p:sldId id="280" r:id="rId7"/>
    <p:sldId id="283" r:id="rId8"/>
    <p:sldId id="263" r:id="rId9"/>
    <p:sldId id="284" r:id="rId10"/>
    <p:sldId id="281" r:id="rId11"/>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1" d="100"/>
          <a:sy n="111" d="100"/>
        </p:scale>
        <p:origin x="-160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C67D986-196A-46E6-9186-F0FDC31E582D}" type="datetimeFigureOut">
              <a:rPr lang="he-IL" smtClean="0"/>
              <a:pPr/>
              <a:t>י"ד/טבת/תשע"ב</a:t>
            </a:fld>
            <a:endParaRPr lang="he-IL"/>
          </a:p>
        </p:txBody>
      </p:sp>
      <p:sp>
        <p:nvSpPr>
          <p:cNvPr id="4" name="מציין מיקום של תמונת שקופית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0A4113F-4168-406F-9EC7-42E38524F9E9}" type="slidenum">
              <a:rPr lang="he-IL" smtClean="0"/>
              <a:pPr/>
              <a:t>‹#›</a:t>
            </a:fld>
            <a:endParaRPr lang="he-IL"/>
          </a:p>
        </p:txBody>
      </p:sp>
    </p:spTree>
    <p:extLst>
      <p:ext uri="{BB962C8B-B14F-4D97-AF65-F5344CB8AC3E}">
        <p14:creationId xmlns:p14="http://schemas.microsoft.com/office/powerpoint/2010/main" val="301899739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smtClean="0"/>
              <a:t>Live demo of what</a:t>
            </a:r>
            <a:r>
              <a:rPr lang="en-US" baseline="0" dirty="0" smtClean="0"/>
              <a:t> we did so far…</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3</a:t>
            </a:fld>
            <a:endParaRPr lang="en-US" dirty="0"/>
          </a:p>
        </p:txBody>
      </p:sp>
    </p:spTree>
    <p:extLst>
      <p:ext uri="{BB962C8B-B14F-4D97-AF65-F5344CB8AC3E}">
        <p14:creationId xmlns:p14="http://schemas.microsoft.com/office/powerpoint/2010/main" val="2808266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A4113F-4168-406F-9EC7-42E38524F9E9}" type="slidenum">
              <a:rPr lang="he-IL" smtClean="0"/>
              <a:pPr/>
              <a:t>6</a:t>
            </a:fld>
            <a:endParaRPr lang="he-IL"/>
          </a:p>
        </p:txBody>
      </p:sp>
    </p:spTree>
    <p:extLst>
      <p:ext uri="{BB962C8B-B14F-4D97-AF65-F5344CB8AC3E}">
        <p14:creationId xmlns:p14="http://schemas.microsoft.com/office/powerpoint/2010/main" val="1893217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A4113F-4168-406F-9EC7-42E38524F9E9}" type="slidenum">
              <a:rPr lang="he-IL" smtClean="0"/>
              <a:pPr/>
              <a:t>7</a:t>
            </a:fld>
            <a:endParaRPr lang="he-IL"/>
          </a:p>
        </p:txBody>
      </p:sp>
    </p:spTree>
    <p:extLst>
      <p:ext uri="{BB962C8B-B14F-4D97-AF65-F5344CB8AC3E}">
        <p14:creationId xmlns:p14="http://schemas.microsoft.com/office/powerpoint/2010/main" val="1893217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E7F373F1-1BFD-4FB1-B23E-564CE2E49507}" type="datetimeFigureOut">
              <a:rPr lang="he-IL" smtClean="0"/>
              <a:pPr/>
              <a:t>י"ד/טבת/תשע"ב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1AC9F6-9C67-414B-A6DA-EF12B418F174}" type="slidenum">
              <a:rPr lang="he-IL" smtClean="0"/>
              <a:pPr/>
              <a:t>‹#›</a:t>
            </a:fld>
            <a:endParaRPr lang="he-I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E7F373F1-1BFD-4FB1-B23E-564CE2E49507}" type="datetimeFigureOut">
              <a:rPr lang="he-IL" smtClean="0"/>
              <a:pPr/>
              <a:t>י"ד/טבת/תשע"ב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1AC9F6-9C67-414B-A6DA-EF12B418F174}" type="slidenum">
              <a:rPr lang="he-IL" smtClean="0"/>
              <a:pPr/>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E7F373F1-1BFD-4FB1-B23E-564CE2E49507}" type="datetimeFigureOut">
              <a:rPr lang="he-IL" smtClean="0"/>
              <a:pPr/>
              <a:t>י"ד/טבת/תשע"ב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1AC9F6-9C67-414B-A6DA-EF12B418F174}" type="slidenum">
              <a:rPr lang="he-IL" smtClean="0"/>
              <a:pPr/>
              <a:t>‹#›</a:t>
            </a:fld>
            <a:endParaRPr lang="he-I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E7F373F1-1BFD-4FB1-B23E-564CE2E49507}" type="datetimeFigureOut">
              <a:rPr lang="he-IL" smtClean="0"/>
              <a:pPr/>
              <a:t>י"ד/טבת/תשע"ב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1AC9F6-9C67-414B-A6DA-EF12B418F174}" type="slidenum">
              <a:rPr lang="he-IL" smtClean="0"/>
              <a:pPr/>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E7F373F1-1BFD-4FB1-B23E-564CE2E49507}" type="datetimeFigureOut">
              <a:rPr lang="he-IL" smtClean="0"/>
              <a:pPr/>
              <a:t>י"ד/טבת/תשע"ב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1AC9F6-9C67-414B-A6DA-EF12B418F174}" type="slidenum">
              <a:rPr lang="he-IL" smtClean="0"/>
              <a:pPr/>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E7F373F1-1BFD-4FB1-B23E-564CE2E49507}" type="datetimeFigureOut">
              <a:rPr lang="he-IL" smtClean="0"/>
              <a:pPr/>
              <a:t>י"ד/טבת/תשע"ב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B1AC9F6-9C67-414B-A6DA-EF12B418F174}" type="slidenum">
              <a:rPr lang="he-IL" smtClean="0"/>
              <a:pPr/>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E7F373F1-1BFD-4FB1-B23E-564CE2E49507}" type="datetimeFigureOut">
              <a:rPr lang="he-IL" smtClean="0"/>
              <a:pPr/>
              <a:t>י"ד/טבת/תשע"ב</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DB1AC9F6-9C67-414B-A6DA-EF12B418F174}" type="slidenum">
              <a:rPr lang="he-IL" smtClean="0"/>
              <a:pPr/>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E7F373F1-1BFD-4FB1-B23E-564CE2E49507}" type="datetimeFigureOut">
              <a:rPr lang="he-IL" smtClean="0"/>
              <a:pPr/>
              <a:t>י"ד/טבת/תשע"ב</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DB1AC9F6-9C67-414B-A6DA-EF12B418F174}" type="slidenum">
              <a:rPr lang="he-IL" smtClean="0"/>
              <a:pPr/>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E7F373F1-1BFD-4FB1-B23E-564CE2E49507}" type="datetimeFigureOut">
              <a:rPr lang="he-IL" smtClean="0"/>
              <a:pPr/>
              <a:t>י"ד/טבת/תשע"ב</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DB1AC9F6-9C67-414B-A6DA-EF12B418F174}" type="slidenum">
              <a:rPr lang="he-IL" smtClean="0"/>
              <a:pPr/>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E7F373F1-1BFD-4FB1-B23E-564CE2E49507}" type="datetimeFigureOut">
              <a:rPr lang="he-IL" smtClean="0"/>
              <a:pPr/>
              <a:t>י"ד/טבת/תשע"ב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B1AC9F6-9C67-414B-A6DA-EF12B418F174}" type="slidenum">
              <a:rPr lang="he-IL" smtClean="0"/>
              <a:pPr/>
              <a:t>‹#›</a:t>
            </a:fld>
            <a:endParaRPr lang="he-I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E7F373F1-1BFD-4FB1-B23E-564CE2E49507}" type="datetimeFigureOut">
              <a:rPr lang="he-IL" smtClean="0"/>
              <a:pPr/>
              <a:t>י"ד/טבת/תשע"ב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B1AC9F6-9C67-414B-A6DA-EF12B418F174}" type="slidenum">
              <a:rPr lang="he-IL" smtClean="0"/>
              <a:pPr/>
              <a:t>‹#›</a:t>
            </a:fld>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7F373F1-1BFD-4FB1-B23E-564CE2E49507}" type="datetimeFigureOut">
              <a:rPr lang="he-IL" smtClean="0"/>
              <a:pPr/>
              <a:t>י"ד/טבת/תשע"ב</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B1AC9F6-9C67-414B-A6DA-EF12B418F174}" type="slidenum">
              <a:rPr lang="he-IL" smtClean="0"/>
              <a:pPr/>
              <a:t>‹#›</a:t>
            </a:fld>
            <a:endParaRPr lang="he-I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code.google.com/p/save-zon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2267712" y="1124744"/>
            <a:ext cx="4608576" cy="1024128"/>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5000" dirty="0" smtClean="0"/>
              <a:t>$aveZone</a:t>
            </a:r>
          </a:p>
          <a:p>
            <a:pPr algn="ctr" rtl="0"/>
            <a:r>
              <a:rPr lang="en-US" sz="2400" dirty="0" smtClean="0"/>
              <a:t>Milestone </a:t>
            </a:r>
            <a:r>
              <a:rPr lang="en-US" sz="2400" dirty="0" smtClean="0"/>
              <a:t>2 - Update</a:t>
            </a:r>
            <a:endParaRPr lang="en-US" sz="2400" dirty="0"/>
          </a:p>
        </p:txBody>
      </p:sp>
      <p:sp>
        <p:nvSpPr>
          <p:cNvPr id="8" name="TextBox 7"/>
          <p:cNvSpPr txBox="1"/>
          <p:nvPr/>
        </p:nvSpPr>
        <p:spPr>
          <a:xfrm>
            <a:off x="6588224" y="5013176"/>
            <a:ext cx="2080288" cy="1477328"/>
          </a:xfrm>
          <a:prstGeom prst="rect">
            <a:avLst/>
          </a:prstGeom>
          <a:noFill/>
        </p:spPr>
        <p:txBody>
          <a:bodyPr wrap="square" rtlCol="0">
            <a:spAutoFit/>
          </a:bodyPr>
          <a:lstStyle/>
          <a:p>
            <a:pPr algn="l" rtl="0"/>
            <a:r>
              <a:rPr lang="en-US" b="1" dirty="0" smtClean="0"/>
              <a:t>Fifth team:</a:t>
            </a:r>
          </a:p>
          <a:p>
            <a:pPr algn="l" rtl="0"/>
            <a:r>
              <a:rPr lang="en-US" dirty="0"/>
              <a:t> </a:t>
            </a:r>
            <a:r>
              <a:rPr lang="en-US" dirty="0" smtClean="0"/>
              <a:t>Dima Reshidko</a:t>
            </a:r>
          </a:p>
          <a:p>
            <a:pPr algn="l" rtl="0"/>
            <a:r>
              <a:rPr lang="en-US" dirty="0"/>
              <a:t> </a:t>
            </a:r>
            <a:r>
              <a:rPr lang="en-US" dirty="0" smtClean="0"/>
              <a:t>Oren Gafni</a:t>
            </a:r>
          </a:p>
          <a:p>
            <a:pPr algn="l" rtl="0"/>
            <a:r>
              <a:rPr lang="en-US" dirty="0"/>
              <a:t> </a:t>
            </a:r>
            <a:r>
              <a:rPr lang="en-US" dirty="0" err="1" smtClean="0"/>
              <a:t>Shiko</a:t>
            </a:r>
            <a:r>
              <a:rPr lang="en-US" dirty="0" smtClean="0"/>
              <a:t> </a:t>
            </a:r>
            <a:r>
              <a:rPr lang="en-US" dirty="0" err="1" smtClean="0"/>
              <a:t>Raboh</a:t>
            </a:r>
            <a:endParaRPr lang="en-US" dirty="0" smtClean="0"/>
          </a:p>
          <a:p>
            <a:pPr algn="l" rtl="0"/>
            <a:r>
              <a:rPr lang="en-US" dirty="0" smtClean="0"/>
              <a:t> </a:t>
            </a:r>
            <a:r>
              <a:rPr lang="en-US" dirty="0" err="1" smtClean="0"/>
              <a:t>Harel</a:t>
            </a:r>
            <a:r>
              <a:rPr lang="en-US" dirty="0" smtClean="0"/>
              <a:t> Cohen</a:t>
            </a:r>
            <a:endParaRPr lang="he-IL" dirty="0" smtClean="0"/>
          </a:p>
        </p:txBody>
      </p:sp>
      <p:pic>
        <p:nvPicPr>
          <p:cNvPr id="2" name="Picture 2" descr="C:\Users\Dima\Dropbox\google-workshop-team\SaveZone-log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08164" y="2756153"/>
            <a:ext cx="3727671"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8206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808714" y="1268760"/>
            <a:ext cx="7579710" cy="5214974"/>
          </a:xfrm>
        </p:spPr>
        <p:txBody>
          <a:bodyPr>
            <a:normAutofit fontScale="55000" lnSpcReduction="20000"/>
          </a:bodyPr>
          <a:lstStyle/>
          <a:p>
            <a:pPr lvl="0" algn="l" rtl="0"/>
            <a:r>
              <a:rPr lang="en-US" sz="2400" dirty="0" smtClean="0"/>
              <a:t>GUI improvement:</a:t>
            </a:r>
          </a:p>
          <a:p>
            <a:pPr lvl="1" algn="l" rtl="0">
              <a:buFont typeface="Wingdings" pitchFamily="2" charset="2"/>
              <a:buChar char="§"/>
            </a:pPr>
            <a:r>
              <a:rPr lang="en-US" sz="2000" dirty="0" smtClean="0"/>
              <a:t>All basic functionality exist for Milestone 2. There is also well defined flow. However, GUI should be improved. We will work on visualization and change basic controls to user friendly and nice icons and widgets.  </a:t>
            </a:r>
          </a:p>
          <a:p>
            <a:pPr lvl="1" algn="l" rtl="0">
              <a:buFont typeface="Wingdings" pitchFamily="2" charset="2"/>
              <a:buChar char="§"/>
            </a:pPr>
            <a:r>
              <a:rPr lang="en-US" sz="2000" dirty="0" smtClean="0"/>
              <a:t>We will work on performance of the application, while trying to minimize network usage and moving all time consuming processes to the background threads. </a:t>
            </a:r>
          </a:p>
          <a:p>
            <a:pPr lvl="1" algn="l" rtl="0">
              <a:buFont typeface="Wingdings" pitchFamily="2" charset="2"/>
              <a:buChar char="§"/>
            </a:pPr>
            <a:r>
              <a:rPr lang="en-US" sz="2000" dirty="0" smtClean="0"/>
              <a:t>More Preferences will be added in order to let the user to customize the application</a:t>
            </a:r>
          </a:p>
          <a:p>
            <a:pPr lvl="1" algn="l" rtl="0">
              <a:buFont typeface="Wingdings" pitchFamily="2" charset="2"/>
              <a:buChar char="§"/>
            </a:pPr>
            <a:r>
              <a:rPr lang="en-US" sz="2000" dirty="0" smtClean="0"/>
              <a:t>We will try to </a:t>
            </a:r>
            <a:r>
              <a:rPr lang="en-US" sz="2000" smtClean="0"/>
              <a:t>improve the main </a:t>
            </a:r>
            <a:r>
              <a:rPr lang="en-US" sz="2000" dirty="0" smtClean="0"/>
              <a:t>Map View and to avoid overload of deals, by presenting different number of deals per zoom </a:t>
            </a:r>
          </a:p>
          <a:p>
            <a:pPr lvl="1" algn="l" rtl="0">
              <a:buFont typeface="Wingdings" pitchFamily="2" charset="2"/>
              <a:buChar char="§"/>
            </a:pPr>
            <a:r>
              <a:rPr lang="en-US" sz="2000" dirty="0" smtClean="0"/>
              <a:t>At the end will try to improve general flow in order to better serve the main use case</a:t>
            </a:r>
          </a:p>
          <a:p>
            <a:pPr marL="457200" lvl="1" indent="0" algn="l" rtl="0">
              <a:buNone/>
            </a:pPr>
            <a:r>
              <a:rPr lang="en-US" sz="2000" dirty="0" smtClean="0"/>
              <a:t> </a:t>
            </a:r>
            <a:endParaRPr lang="en-US" sz="2400" dirty="0" smtClean="0"/>
          </a:p>
          <a:p>
            <a:pPr algn="l" rtl="0"/>
            <a:r>
              <a:rPr lang="en-US" sz="2400" dirty="0" smtClean="0"/>
              <a:t>Further </a:t>
            </a:r>
            <a:r>
              <a:rPr lang="en-US" sz="2400" dirty="0" smtClean="0"/>
              <a:t>Social </a:t>
            </a:r>
            <a:r>
              <a:rPr lang="en-US" sz="2400" dirty="0" smtClean="0"/>
              <a:t>network </a:t>
            </a:r>
            <a:r>
              <a:rPr lang="en-US" sz="2400" dirty="0" smtClean="0"/>
              <a:t>integration:</a:t>
            </a:r>
          </a:p>
          <a:p>
            <a:pPr lvl="1" algn="l" rtl="0"/>
            <a:r>
              <a:rPr lang="en-US" sz="2000" dirty="0" smtClean="0"/>
              <a:t>Check-in feature</a:t>
            </a:r>
          </a:p>
          <a:p>
            <a:pPr lvl="1" algn="l" rtl="0"/>
            <a:r>
              <a:rPr lang="en-US" sz="2000" dirty="0" smtClean="0"/>
              <a:t>Like deal</a:t>
            </a:r>
          </a:p>
          <a:p>
            <a:pPr lvl="1" algn="l" rtl="0"/>
            <a:r>
              <a:rPr lang="en-US" sz="2000" dirty="0" smtClean="0"/>
              <a:t>Invite friends to the application</a:t>
            </a:r>
          </a:p>
          <a:p>
            <a:pPr marL="457200" lvl="1" indent="0" algn="l" rtl="0">
              <a:buNone/>
            </a:pPr>
            <a:r>
              <a:rPr lang="en-US" sz="2000" dirty="0" smtClean="0"/>
              <a:t> </a:t>
            </a:r>
            <a:endParaRPr lang="en-US" sz="2400" dirty="0"/>
          </a:p>
          <a:p>
            <a:pPr algn="l" rtl="0"/>
            <a:r>
              <a:rPr lang="en-US" sz="2400" dirty="0" smtClean="0"/>
              <a:t>Further </a:t>
            </a:r>
            <a:r>
              <a:rPr lang="en-US" sz="2400" dirty="0" smtClean="0"/>
              <a:t>improvement of </a:t>
            </a:r>
            <a:r>
              <a:rPr lang="en-US" sz="2400" dirty="0" smtClean="0"/>
              <a:t>database</a:t>
            </a:r>
          </a:p>
          <a:p>
            <a:pPr lvl="1" algn="l" rtl="0"/>
            <a:r>
              <a:rPr lang="en-US" sz="2000" dirty="0" smtClean="0"/>
              <a:t>More </a:t>
            </a:r>
            <a:r>
              <a:rPr lang="en-US" sz="2000" dirty="0"/>
              <a:t>sources and auto-collectors </a:t>
            </a:r>
            <a:r>
              <a:rPr lang="en-US" sz="2000" dirty="0" smtClean="0"/>
              <a:t>solution</a:t>
            </a:r>
          </a:p>
          <a:p>
            <a:pPr lvl="1" algn="l" rtl="0"/>
            <a:r>
              <a:rPr lang="en-US" sz="2000" dirty="0" smtClean="0"/>
              <a:t>Further work on the anti-spam</a:t>
            </a:r>
          </a:p>
          <a:p>
            <a:pPr lvl="1" algn="l" rtl="0"/>
            <a:r>
              <a:rPr lang="en-US" sz="2000" dirty="0" smtClean="0"/>
              <a:t>Further work on automatic maintenance</a:t>
            </a:r>
            <a:endParaRPr lang="en-US" sz="2000" dirty="0"/>
          </a:p>
          <a:p>
            <a:pPr lvl="1" algn="l" rtl="0"/>
            <a:endParaRPr lang="en-US" sz="2000" dirty="0"/>
          </a:p>
          <a:p>
            <a:pPr algn="l" rtl="0"/>
            <a:r>
              <a:rPr lang="en-US" sz="2400" dirty="0" smtClean="0"/>
              <a:t>Anti-spam</a:t>
            </a:r>
          </a:p>
          <a:p>
            <a:pPr lvl="1" algn="l" rtl="0"/>
            <a:r>
              <a:rPr lang="en-US" sz="2000" dirty="0" smtClean="0"/>
              <a:t>Ability to rate deal as “Fake”</a:t>
            </a:r>
          </a:p>
          <a:p>
            <a:pPr lvl="1" algn="l" rtl="0"/>
            <a:r>
              <a:rPr lang="en-US" sz="2000" dirty="0" smtClean="0"/>
              <a:t>Using different icons for different sources and deal rating</a:t>
            </a:r>
            <a:endParaRPr lang="en-US" sz="2000" dirty="0"/>
          </a:p>
          <a:p>
            <a:pPr lvl="1" algn="l" rtl="0"/>
            <a:r>
              <a:rPr lang="en-US" sz="2000" dirty="0" smtClean="0"/>
              <a:t>New algorithms for anti-spam</a:t>
            </a:r>
            <a:endParaRPr lang="en-US" sz="2000" dirty="0"/>
          </a:p>
          <a:p>
            <a:pPr algn="l" rtl="0"/>
            <a:endParaRPr lang="en-US" sz="2400" dirty="0" smtClean="0"/>
          </a:p>
          <a:p>
            <a:pPr lvl="0" algn="l" rtl="0"/>
            <a:r>
              <a:rPr lang="en-US" sz="2400" dirty="0" smtClean="0"/>
              <a:t>Debugging </a:t>
            </a:r>
            <a:endParaRPr lang="en-US" sz="2400" dirty="0"/>
          </a:p>
          <a:p>
            <a:pPr marL="457200" lvl="1" indent="0" algn="l" rtl="0">
              <a:buNone/>
            </a:pPr>
            <a:endParaRPr lang="en-US" sz="2000" dirty="0" smtClean="0"/>
          </a:p>
          <a:p>
            <a:pPr lvl="0" algn="l" rtl="0"/>
            <a:endParaRPr lang="en-US" sz="2400" dirty="0"/>
          </a:p>
        </p:txBody>
      </p:sp>
      <p:sp>
        <p:nvSpPr>
          <p:cNvPr id="4" name="Rounded Rectangle 2"/>
          <p:cNvSpPr>
            <a:spLocks noGrp="1"/>
          </p:cNvSpPr>
          <p:nvPr>
            <p:ph type="title"/>
          </p:nvPr>
        </p:nvSpPr>
        <p:spPr>
          <a:xfrm>
            <a:off x="457200" y="274638"/>
            <a:ext cx="8186766" cy="868346"/>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000" dirty="0" smtClean="0">
                <a:solidFill>
                  <a:schemeClr val="bg1"/>
                </a:solidFill>
              </a:rPr>
              <a:t>Road Map: Milestone </a:t>
            </a:r>
            <a:r>
              <a:rPr lang="en-US" sz="3000" dirty="0">
                <a:solidFill>
                  <a:schemeClr val="bg1"/>
                </a:solidFill>
              </a:rPr>
              <a:t>3</a:t>
            </a:r>
          </a:p>
        </p:txBody>
      </p:sp>
    </p:spTree>
    <p:extLst>
      <p:ext uri="{BB962C8B-B14F-4D97-AF65-F5344CB8AC3E}">
        <p14:creationId xmlns:p14="http://schemas.microsoft.com/office/powerpoint/2010/main" val="25311401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475488" y="292608"/>
            <a:ext cx="8193024" cy="576072"/>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3000" dirty="0" smtClean="0">
                <a:solidFill>
                  <a:schemeClr val="bg1"/>
                </a:solidFill>
              </a:rPr>
              <a:t>Purpose</a:t>
            </a:r>
            <a:endParaRPr lang="en-US" sz="3000" dirty="0">
              <a:solidFill>
                <a:schemeClr val="bg1"/>
              </a:solidFill>
            </a:endParaRPr>
          </a:p>
        </p:txBody>
      </p:sp>
      <p:pic>
        <p:nvPicPr>
          <p:cNvPr id="2050" name="Picture 2" descr="http://image.yaymicro.com/rz_1210x1210/0/38b/map-and-money-38be9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5928" y="3220304"/>
            <a:ext cx="4631670" cy="30890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Rounded Rectangle 6"/>
          <p:cNvSpPr/>
          <p:nvPr/>
        </p:nvSpPr>
        <p:spPr>
          <a:xfrm>
            <a:off x="475488" y="1124712"/>
            <a:ext cx="6144768" cy="172821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lvl="0" algn="l" rtl="0" fontAlgn="base">
              <a:spcBef>
                <a:spcPct val="0"/>
              </a:spcBef>
              <a:spcAft>
                <a:spcPts val="1000"/>
              </a:spcAft>
            </a:pPr>
            <a:r>
              <a:rPr lang="en-US" dirty="0" smtClean="0">
                <a:solidFill>
                  <a:schemeClr val="tx1"/>
                </a:solidFill>
                <a:latin typeface="Arial" pitchFamily="34" charset="0"/>
                <a:cs typeface="Arial" pitchFamily="34" charset="0"/>
              </a:rPr>
              <a:t>Create</a:t>
            </a:r>
            <a:r>
              <a:rPr lang="en-US" b="1" dirty="0" smtClean="0">
                <a:solidFill>
                  <a:schemeClr val="tx1"/>
                </a:solidFill>
                <a:latin typeface="Arial" pitchFamily="34" charset="0"/>
                <a:cs typeface="Arial" pitchFamily="34" charset="0"/>
              </a:rPr>
              <a:t> </a:t>
            </a:r>
            <a:r>
              <a:rPr lang="en-US" dirty="0" smtClean="0">
                <a:solidFill>
                  <a:schemeClr val="tx1"/>
                </a:solidFill>
                <a:latin typeface="Arial" pitchFamily="34" charset="0"/>
                <a:cs typeface="Arial" pitchFamily="34" charset="0"/>
              </a:rPr>
              <a:t>an</a:t>
            </a:r>
            <a:r>
              <a:rPr lang="en-US" b="1" dirty="0" smtClean="0">
                <a:solidFill>
                  <a:schemeClr val="tx1"/>
                </a:solidFill>
                <a:latin typeface="Arial" pitchFamily="34" charset="0"/>
                <a:cs typeface="Arial" pitchFamily="34" charset="0"/>
              </a:rPr>
              <a:t> </a:t>
            </a:r>
            <a:r>
              <a:rPr lang="en-US" dirty="0" smtClean="0">
                <a:solidFill>
                  <a:schemeClr val="tx1"/>
                </a:solidFill>
                <a:latin typeface="Arial" pitchFamily="34" charset="0"/>
                <a:cs typeface="Arial" pitchFamily="34" charset="0"/>
              </a:rPr>
              <a:t>environment</a:t>
            </a:r>
            <a:r>
              <a:rPr lang="en-US" b="1" dirty="0" smtClean="0">
                <a:solidFill>
                  <a:schemeClr val="tx1"/>
                </a:solidFill>
                <a:latin typeface="Arial" pitchFamily="34" charset="0"/>
                <a:cs typeface="Arial" pitchFamily="34" charset="0"/>
              </a:rPr>
              <a:t> </a:t>
            </a:r>
            <a:r>
              <a:rPr lang="en-US" dirty="0" smtClean="0">
                <a:solidFill>
                  <a:schemeClr val="tx1"/>
                </a:solidFill>
                <a:latin typeface="Arial" pitchFamily="34" charset="0"/>
                <a:cs typeface="Arial" pitchFamily="34" charset="0"/>
              </a:rPr>
              <a:t>that will allow to find in </a:t>
            </a:r>
            <a:r>
              <a:rPr lang="en-US" b="1" dirty="0" smtClean="0">
                <a:solidFill>
                  <a:schemeClr val="tx1"/>
                </a:solidFill>
                <a:latin typeface="Arial" pitchFamily="34" charset="0"/>
                <a:cs typeface="Arial" pitchFamily="34" charset="0"/>
              </a:rPr>
              <a:t>real-time</a:t>
            </a:r>
            <a:r>
              <a:rPr lang="en-US" dirty="0" smtClean="0">
                <a:solidFill>
                  <a:schemeClr val="tx1"/>
                </a:solidFill>
                <a:latin typeface="Arial" pitchFamily="34" charset="0"/>
                <a:cs typeface="Arial" pitchFamily="34" charset="0"/>
              </a:rPr>
              <a:t> profitable</a:t>
            </a:r>
            <a:r>
              <a:rPr lang="en-US" b="1" dirty="0" smtClean="0">
                <a:solidFill>
                  <a:schemeClr val="tx1"/>
                </a:solidFill>
                <a:latin typeface="Arial" pitchFamily="34" charset="0"/>
                <a:cs typeface="Arial" pitchFamily="34" charset="0"/>
              </a:rPr>
              <a:t> deals </a:t>
            </a:r>
            <a:r>
              <a:rPr lang="en-US" dirty="0" smtClean="0">
                <a:solidFill>
                  <a:schemeClr val="tx1"/>
                </a:solidFill>
                <a:latin typeface="Arial" pitchFamily="34" charset="0"/>
                <a:cs typeface="Arial" pitchFamily="34" charset="0"/>
              </a:rPr>
              <a:t>according to </a:t>
            </a:r>
            <a:r>
              <a:rPr lang="en-US" b="1" dirty="0" smtClean="0">
                <a:solidFill>
                  <a:schemeClr val="tx1"/>
                </a:solidFill>
                <a:latin typeface="Arial" pitchFamily="34" charset="0"/>
                <a:cs typeface="Arial" pitchFamily="34" charset="0"/>
              </a:rPr>
              <a:t>location </a:t>
            </a:r>
            <a:r>
              <a:rPr lang="en-US" dirty="0" smtClean="0">
                <a:solidFill>
                  <a:schemeClr val="tx1"/>
                </a:solidFill>
                <a:latin typeface="Arial" pitchFamily="34" charset="0"/>
                <a:cs typeface="Arial" pitchFamily="34" charset="0"/>
              </a:rPr>
              <a:t>and</a:t>
            </a:r>
            <a:r>
              <a:rPr lang="en-US" b="1" dirty="0" smtClean="0">
                <a:solidFill>
                  <a:schemeClr val="tx1"/>
                </a:solidFill>
                <a:latin typeface="Arial" pitchFamily="34" charset="0"/>
                <a:cs typeface="Arial" pitchFamily="34" charset="0"/>
              </a:rPr>
              <a:t> needs.</a:t>
            </a:r>
          </a:p>
          <a:p>
            <a:pPr lvl="0" algn="l" rtl="0" fontAlgn="base">
              <a:spcBef>
                <a:spcPct val="0"/>
              </a:spcBef>
              <a:spcAft>
                <a:spcPts val="1000"/>
              </a:spcAft>
            </a:pPr>
            <a:r>
              <a:rPr lang="en-US" i="1" dirty="0" smtClean="0">
                <a:solidFill>
                  <a:schemeClr val="tx1"/>
                </a:solidFill>
                <a:latin typeface="Arial" pitchFamily="34" charset="0"/>
                <a:cs typeface="Arial" pitchFamily="34" charset="0"/>
              </a:rPr>
              <a:t>The deals will include only the products of immediate consumption, like drinks or food. </a:t>
            </a:r>
            <a:r>
              <a:rPr lang="en-US" b="1" i="1" dirty="0" smtClean="0">
                <a:solidFill>
                  <a:schemeClr val="tx1"/>
                </a:solidFill>
                <a:latin typeface="Arial" pitchFamily="34" charset="0"/>
                <a:cs typeface="Arial" pitchFamily="34" charset="0"/>
              </a:rPr>
              <a:t> </a:t>
            </a:r>
            <a:endParaRPr lang="en-US" b="1" i="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5864092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605561" y="1737683"/>
            <a:ext cx="5932877" cy="1631216"/>
          </a:xfrm>
          <a:prstGeom prst="rect">
            <a:avLst/>
          </a:prstGeom>
          <a:noFill/>
        </p:spPr>
        <p:txBody>
          <a:bodyPr wrap="square" lIns="91440" tIns="45720" rIns="91440" bIns="45720">
            <a:spAutoFit/>
          </a:bodyPr>
          <a:lstStyle/>
          <a:p>
            <a:pPr algn="ctr"/>
            <a:r>
              <a:rPr lang="en-US" sz="100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Demo!</a:t>
            </a:r>
            <a:endParaRPr lang="en-US" sz="100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2" name="TextBox 1"/>
          <p:cNvSpPr txBox="1"/>
          <p:nvPr/>
        </p:nvSpPr>
        <p:spPr>
          <a:xfrm>
            <a:off x="2663786" y="3934797"/>
            <a:ext cx="3816425" cy="646331"/>
          </a:xfrm>
          <a:prstGeom prst="rect">
            <a:avLst/>
          </a:prstGeom>
          <a:noFill/>
        </p:spPr>
        <p:txBody>
          <a:bodyPr wrap="square" rtlCol="0">
            <a:spAutoFit/>
          </a:bodyPr>
          <a:lstStyle/>
          <a:p>
            <a:pPr algn="ctr"/>
            <a:r>
              <a:rPr lang="en-US" dirty="0" smtClean="0"/>
              <a:t>Video is available on:</a:t>
            </a:r>
          </a:p>
          <a:p>
            <a:pPr algn="ctr"/>
            <a:r>
              <a:rPr lang="en-US" dirty="0">
                <a:hlinkClick r:id="rId3"/>
              </a:rPr>
              <a:t>http://code.google.com/p/save-zone/</a:t>
            </a:r>
            <a:endParaRPr lang="en-US" dirty="0"/>
          </a:p>
        </p:txBody>
      </p:sp>
    </p:spTree>
    <p:extLst>
      <p:ext uri="{BB962C8B-B14F-4D97-AF65-F5344CB8AC3E}">
        <p14:creationId xmlns:p14="http://schemas.microsoft.com/office/powerpoint/2010/main" val="36988521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p:txBody>
          <a:bodyPr>
            <a:normAutofit/>
          </a:bodyPr>
          <a:lstStyle/>
          <a:p>
            <a:pPr algn="l" rtl="0">
              <a:buNone/>
            </a:pPr>
            <a:r>
              <a:rPr lang="en-US" b="1" u="sng" dirty="0" smtClean="0">
                <a:solidFill>
                  <a:srgbClr val="0070C0"/>
                </a:solidFill>
                <a:latin typeface="Arial" pitchFamily="34" charset="0"/>
                <a:cs typeface="Arial" pitchFamily="34" charset="0"/>
              </a:rPr>
              <a:t>Work assignment:</a:t>
            </a:r>
          </a:p>
          <a:p>
            <a:pPr algn="l" rtl="0"/>
            <a:r>
              <a:rPr lang="en-US" sz="3100" b="1" dirty="0" smtClean="0">
                <a:latin typeface="Arial" pitchFamily="34" charset="0"/>
                <a:cs typeface="Arial" pitchFamily="34" charset="0"/>
              </a:rPr>
              <a:t>GUI </a:t>
            </a:r>
            <a:r>
              <a:rPr lang="en-US" b="1" dirty="0" smtClean="0">
                <a:latin typeface="Arial" pitchFamily="34" charset="0"/>
                <a:cs typeface="Arial" pitchFamily="34" charset="0"/>
              </a:rPr>
              <a:t>– </a:t>
            </a:r>
            <a:r>
              <a:rPr lang="en-US" dirty="0" smtClean="0">
                <a:latin typeface="Arial" pitchFamily="34" charset="0"/>
                <a:cs typeface="Arial" pitchFamily="34" charset="0"/>
              </a:rPr>
              <a:t>Oren, </a:t>
            </a:r>
            <a:r>
              <a:rPr lang="en-US" dirty="0" err="1" smtClean="0">
                <a:latin typeface="Arial" pitchFamily="34" charset="0"/>
                <a:cs typeface="Arial" pitchFamily="34" charset="0"/>
              </a:rPr>
              <a:t>Dima</a:t>
            </a:r>
            <a:endParaRPr lang="en-US" dirty="0" smtClean="0">
              <a:latin typeface="Arial" pitchFamily="34" charset="0"/>
              <a:cs typeface="Arial" pitchFamily="34" charset="0"/>
            </a:endParaRPr>
          </a:p>
          <a:p>
            <a:pPr algn="l" rtl="0"/>
            <a:r>
              <a:rPr lang="en-US" b="1" dirty="0" smtClean="0">
                <a:latin typeface="Arial" pitchFamily="34" charset="0"/>
                <a:cs typeface="Arial" pitchFamily="34" charset="0"/>
              </a:rPr>
              <a:t>Client Side – </a:t>
            </a:r>
            <a:r>
              <a:rPr lang="en-US" dirty="0" err="1" smtClean="0">
                <a:latin typeface="Arial" pitchFamily="34" charset="0"/>
                <a:cs typeface="Arial" pitchFamily="34" charset="0"/>
              </a:rPr>
              <a:t>Dima,Moshiko</a:t>
            </a:r>
            <a:endParaRPr lang="en-US" dirty="0" smtClean="0">
              <a:latin typeface="Arial" pitchFamily="34" charset="0"/>
              <a:cs typeface="Arial" pitchFamily="34" charset="0"/>
            </a:endParaRPr>
          </a:p>
          <a:p>
            <a:pPr algn="l" rtl="0"/>
            <a:r>
              <a:rPr lang="en-US" b="1" dirty="0" smtClean="0">
                <a:latin typeface="Arial" pitchFamily="34" charset="0"/>
                <a:cs typeface="Arial" pitchFamily="34" charset="0"/>
              </a:rPr>
              <a:t>Sever Side – </a:t>
            </a:r>
            <a:r>
              <a:rPr lang="en-US" dirty="0" err="1" smtClean="0">
                <a:latin typeface="Arial" pitchFamily="34" charset="0"/>
                <a:cs typeface="Arial" pitchFamily="34" charset="0"/>
              </a:rPr>
              <a:t>Moshiko</a:t>
            </a:r>
            <a:endParaRPr lang="en-US" dirty="0" smtClean="0">
              <a:latin typeface="Arial" pitchFamily="34" charset="0"/>
              <a:cs typeface="Arial" pitchFamily="34" charset="0"/>
            </a:endParaRPr>
          </a:p>
          <a:p>
            <a:pPr algn="l" rtl="0"/>
            <a:r>
              <a:rPr lang="en-US" b="1" dirty="0" smtClean="0">
                <a:latin typeface="Arial" pitchFamily="34" charset="0"/>
                <a:cs typeface="Arial" pitchFamily="34" charset="0"/>
              </a:rPr>
              <a:t>Client Server Communication – </a:t>
            </a:r>
            <a:r>
              <a:rPr lang="en-US" dirty="0" err="1" smtClean="0">
                <a:latin typeface="Arial" pitchFamily="34" charset="0"/>
                <a:cs typeface="Arial" pitchFamily="34" charset="0"/>
              </a:rPr>
              <a:t>Moshiko</a:t>
            </a:r>
            <a:endParaRPr lang="en-US" dirty="0" smtClean="0">
              <a:latin typeface="Arial" pitchFamily="34" charset="0"/>
              <a:cs typeface="Arial" pitchFamily="34" charset="0"/>
            </a:endParaRPr>
          </a:p>
          <a:p>
            <a:pPr algn="l" rtl="0"/>
            <a:r>
              <a:rPr lang="en-US" b="1" dirty="0" smtClean="0">
                <a:latin typeface="Arial" pitchFamily="34" charset="0"/>
                <a:cs typeface="Arial" pitchFamily="34" charset="0"/>
              </a:rPr>
              <a:t>Facebook Sync</a:t>
            </a:r>
            <a:r>
              <a:rPr lang="en-US" dirty="0" smtClean="0">
                <a:latin typeface="Arial" pitchFamily="34" charset="0"/>
                <a:cs typeface="Arial" pitchFamily="34" charset="0"/>
              </a:rPr>
              <a:t> – </a:t>
            </a:r>
            <a:r>
              <a:rPr lang="en-US" dirty="0" err="1" smtClean="0">
                <a:latin typeface="Arial" pitchFamily="34" charset="0"/>
                <a:cs typeface="Arial" pitchFamily="34" charset="0"/>
              </a:rPr>
              <a:t>Dima</a:t>
            </a:r>
            <a:endParaRPr lang="en-US" dirty="0" smtClean="0">
              <a:latin typeface="Arial" pitchFamily="34" charset="0"/>
              <a:cs typeface="Arial" pitchFamily="34" charset="0"/>
            </a:endParaRPr>
          </a:p>
          <a:p>
            <a:pPr algn="l" rtl="0">
              <a:buNone/>
            </a:pPr>
            <a:endParaRPr lang="en-US" b="1" u="sng" dirty="0" smtClean="0">
              <a:solidFill>
                <a:srgbClr val="0070C0"/>
              </a:solidFill>
              <a:latin typeface="Arial" pitchFamily="34" charset="0"/>
              <a:cs typeface="Arial" pitchFamily="34" charset="0"/>
            </a:endParaRPr>
          </a:p>
          <a:p>
            <a:pPr algn="l" rtl="0">
              <a:buNone/>
            </a:pPr>
            <a:endParaRPr lang="en-US" b="1" u="sng" dirty="0" smtClean="0">
              <a:solidFill>
                <a:srgbClr val="0070C0"/>
              </a:solidFill>
              <a:latin typeface="Arial" pitchFamily="34" charset="0"/>
              <a:cs typeface="Arial" pitchFamily="34" charset="0"/>
            </a:endParaRPr>
          </a:p>
          <a:p>
            <a:pPr algn="l" rtl="0"/>
            <a:endParaRPr lang="en-US" b="1" u="sng" dirty="0" smtClean="0">
              <a:solidFill>
                <a:srgbClr val="0070C0"/>
              </a:solidFill>
              <a:latin typeface="Arial" pitchFamily="34" charset="0"/>
              <a:cs typeface="Arial" pitchFamily="34" charset="0"/>
            </a:endParaRPr>
          </a:p>
          <a:p>
            <a:endParaRPr lang="he-IL" dirty="0"/>
          </a:p>
        </p:txBody>
      </p:sp>
      <p:sp>
        <p:nvSpPr>
          <p:cNvPr id="4" name="Rounded Rectangle 2"/>
          <p:cNvSpPr>
            <a:spLocks noGrp="1"/>
          </p:cNvSpPr>
          <p:nvPr>
            <p:ph type="title"/>
          </p:nvPr>
        </p:nvSpPr>
        <p:spPr>
          <a:xfrm>
            <a:off x="457200" y="274638"/>
            <a:ext cx="8043890" cy="868346"/>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000" dirty="0" smtClean="0">
                <a:solidFill>
                  <a:schemeClr val="bg1"/>
                </a:solidFill>
              </a:rPr>
              <a:t>Progress:</a:t>
            </a:r>
            <a:endParaRPr lang="en-US" sz="3000" dirty="0">
              <a:solidFill>
                <a:schemeClr val="bg1"/>
              </a:solidFill>
            </a:endParaRPr>
          </a:p>
        </p:txBody>
      </p:sp>
    </p:spTree>
    <p:extLst>
      <p:ext uri="{BB962C8B-B14F-4D97-AF65-F5344CB8AC3E}">
        <p14:creationId xmlns:p14="http://schemas.microsoft.com/office/powerpoint/2010/main" val="3473396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28596" y="1285860"/>
            <a:ext cx="8358246" cy="5214974"/>
          </a:xfrm>
        </p:spPr>
        <p:txBody>
          <a:bodyPr>
            <a:normAutofit fontScale="77500" lnSpcReduction="20000"/>
          </a:bodyPr>
          <a:lstStyle/>
          <a:p>
            <a:pPr algn="l" rtl="0"/>
            <a:r>
              <a:rPr lang="en-US" sz="1800" b="1" u="sng" dirty="0" smtClean="0">
                <a:solidFill>
                  <a:srgbClr val="0070C0"/>
                </a:solidFill>
                <a:latin typeface="Arial" pitchFamily="34" charset="0"/>
                <a:cs typeface="Arial" pitchFamily="34" charset="0"/>
              </a:rPr>
              <a:t>GUI which </a:t>
            </a:r>
            <a:r>
              <a:rPr lang="en-US" sz="1800" b="1" u="sng" dirty="0">
                <a:solidFill>
                  <a:srgbClr val="0070C0"/>
                </a:solidFill>
                <a:latin typeface="Arial" pitchFamily="34" charset="0"/>
                <a:cs typeface="Arial" pitchFamily="34" charset="0"/>
              </a:rPr>
              <a:t>includes</a:t>
            </a:r>
            <a:r>
              <a:rPr lang="en-US" sz="1800" b="1" u="sng" dirty="0" smtClean="0">
                <a:solidFill>
                  <a:srgbClr val="0070C0"/>
                </a:solidFill>
                <a:latin typeface="Arial" pitchFamily="34" charset="0"/>
                <a:cs typeface="Arial" pitchFamily="34" charset="0"/>
              </a:rPr>
              <a:t>:</a:t>
            </a:r>
          </a:p>
          <a:p>
            <a:pPr marL="685800" lvl="1" algn="l" rtl="0"/>
            <a:r>
              <a:rPr lang="en-US" sz="2000" b="1" dirty="0" smtClean="0">
                <a:latin typeface="Arial" pitchFamily="34" charset="0"/>
                <a:cs typeface="Arial" pitchFamily="34" charset="0"/>
              </a:rPr>
              <a:t>Main </a:t>
            </a:r>
            <a:r>
              <a:rPr lang="en-US" sz="2000" b="1" dirty="0" smtClean="0">
                <a:latin typeface="Arial" pitchFamily="34" charset="0"/>
                <a:cs typeface="Arial" pitchFamily="34" charset="0"/>
              </a:rPr>
              <a:t>activity, </a:t>
            </a:r>
            <a:r>
              <a:rPr lang="en-US" sz="2000" b="1" dirty="0" smtClean="0">
                <a:latin typeface="Arial" pitchFamily="34" charset="0"/>
                <a:cs typeface="Arial" pitchFamily="34" charset="0"/>
              </a:rPr>
              <a:t>Map </a:t>
            </a:r>
            <a:r>
              <a:rPr lang="en-US" sz="2000" b="1" dirty="0">
                <a:latin typeface="Arial" pitchFamily="34" charset="0"/>
                <a:cs typeface="Arial" pitchFamily="34" charset="0"/>
              </a:rPr>
              <a:t>V</a:t>
            </a:r>
            <a:r>
              <a:rPr lang="en-US" sz="2000" b="1" dirty="0" smtClean="0">
                <a:latin typeface="Arial" pitchFamily="34" charset="0"/>
                <a:cs typeface="Arial" pitchFamily="34" charset="0"/>
              </a:rPr>
              <a:t>iew </a:t>
            </a:r>
            <a:r>
              <a:rPr lang="en-US" sz="2000" b="1" dirty="0" smtClean="0">
                <a:latin typeface="Arial" pitchFamily="34" charset="0"/>
                <a:cs typeface="Arial" pitchFamily="34" charset="0"/>
              </a:rPr>
              <a:t>I</a:t>
            </a:r>
            <a:r>
              <a:rPr lang="en-US" sz="2000" b="1" dirty="0" smtClean="0">
                <a:latin typeface="Arial" pitchFamily="34" charset="0"/>
                <a:cs typeface="Arial" pitchFamily="34" charset="0"/>
              </a:rPr>
              <a:t>nterface</a:t>
            </a:r>
          </a:p>
          <a:p>
            <a:pPr marL="685800" lvl="1" algn="l" rtl="0"/>
            <a:r>
              <a:rPr lang="en-US" sz="2000" b="1" dirty="0" smtClean="0">
                <a:latin typeface="Arial" pitchFamily="34" charset="0"/>
                <a:cs typeface="Arial" pitchFamily="34" charset="0"/>
              </a:rPr>
              <a:t>Drink/Eat </a:t>
            </a:r>
            <a:r>
              <a:rPr lang="en-US" sz="2000" b="1" dirty="0">
                <a:latin typeface="Arial" pitchFamily="34" charset="0"/>
                <a:cs typeface="Arial" pitchFamily="34" charset="0"/>
              </a:rPr>
              <a:t>button </a:t>
            </a:r>
            <a:r>
              <a:rPr lang="en-US" sz="2000" b="1" dirty="0" smtClean="0">
                <a:latin typeface="Arial" pitchFamily="34" charset="0"/>
                <a:cs typeface="Arial" pitchFamily="34" charset="0"/>
              </a:rPr>
              <a:t>feature</a:t>
            </a:r>
            <a:endParaRPr lang="en-US" sz="2000" b="1" dirty="0" smtClean="0">
              <a:latin typeface="Arial" pitchFamily="34" charset="0"/>
              <a:cs typeface="Arial" pitchFamily="34" charset="0"/>
            </a:endParaRPr>
          </a:p>
          <a:p>
            <a:pPr marL="685800" lvl="1" algn="l" rtl="0"/>
            <a:r>
              <a:rPr lang="en-US" sz="2000" b="1" dirty="0" smtClean="0">
                <a:latin typeface="Arial" pitchFamily="34" charset="0"/>
                <a:cs typeface="Arial" pitchFamily="34" charset="0"/>
              </a:rPr>
              <a:t>Timeline feature</a:t>
            </a:r>
          </a:p>
          <a:p>
            <a:pPr marL="685800" lvl="1" algn="l" rtl="0"/>
            <a:r>
              <a:rPr lang="en-US" sz="2000" b="1" dirty="0" smtClean="0">
                <a:latin typeface="Arial" pitchFamily="34" charset="0"/>
                <a:cs typeface="Arial" pitchFamily="34" charset="0"/>
              </a:rPr>
              <a:t>On map deal’s </a:t>
            </a:r>
            <a:r>
              <a:rPr lang="en-US" sz="2000" b="1" dirty="0">
                <a:latin typeface="Arial" pitchFamily="34" charset="0"/>
                <a:cs typeface="Arial" pitchFamily="34" charset="0"/>
              </a:rPr>
              <a:t>details </a:t>
            </a:r>
            <a:r>
              <a:rPr lang="en-US" sz="2000" b="1" dirty="0" smtClean="0">
                <a:latin typeface="Arial" pitchFamily="34" charset="0"/>
                <a:cs typeface="Arial" pitchFamily="34" charset="0"/>
              </a:rPr>
              <a:t>popup. Deal details activity.</a:t>
            </a:r>
            <a:endParaRPr lang="en-US" sz="2000" b="1" dirty="0" smtClean="0">
              <a:latin typeface="Arial" pitchFamily="34" charset="0"/>
              <a:cs typeface="Arial" pitchFamily="34" charset="0"/>
            </a:endParaRPr>
          </a:p>
          <a:p>
            <a:pPr marL="685800" lvl="1" algn="l" rtl="0"/>
            <a:r>
              <a:rPr lang="en-US" sz="2000" b="1" dirty="0" smtClean="0">
                <a:latin typeface="Arial" pitchFamily="34" charset="0"/>
                <a:cs typeface="Arial" pitchFamily="34" charset="0"/>
              </a:rPr>
              <a:t>On map add </a:t>
            </a:r>
            <a:r>
              <a:rPr lang="en-US" sz="2000" b="1" dirty="0" smtClean="0">
                <a:latin typeface="Arial" pitchFamily="34" charset="0"/>
                <a:cs typeface="Arial" pitchFamily="34" charset="0"/>
              </a:rPr>
              <a:t>deal </a:t>
            </a:r>
            <a:r>
              <a:rPr lang="en-US" sz="2000" b="1" dirty="0" smtClean="0">
                <a:latin typeface="Arial" pitchFamily="34" charset="0"/>
                <a:cs typeface="Arial" pitchFamily="34" charset="0"/>
              </a:rPr>
              <a:t>popup. Add deal activity + sync with server</a:t>
            </a:r>
            <a:endParaRPr lang="en-US" sz="2000" b="1" dirty="0" smtClean="0">
              <a:latin typeface="Arial" pitchFamily="34" charset="0"/>
              <a:cs typeface="Arial" pitchFamily="34" charset="0"/>
            </a:endParaRPr>
          </a:p>
          <a:p>
            <a:pPr marL="685800" lvl="1" algn="l" rtl="0"/>
            <a:r>
              <a:rPr lang="en-US" sz="2000" b="1" dirty="0" smtClean="0">
                <a:latin typeface="Arial" pitchFamily="34" charset="0"/>
                <a:cs typeface="Arial" pitchFamily="34" charset="0"/>
              </a:rPr>
              <a:t>User Preferences</a:t>
            </a:r>
            <a:endParaRPr lang="en-US" sz="2000" b="1" dirty="0" smtClean="0">
              <a:latin typeface="Arial" pitchFamily="34" charset="0"/>
              <a:cs typeface="Arial" pitchFamily="34" charset="0"/>
            </a:endParaRPr>
          </a:p>
          <a:p>
            <a:pPr marL="685800" lvl="1" algn="l" rtl="0"/>
            <a:r>
              <a:rPr lang="en-US" sz="2000" b="1" dirty="0" smtClean="0">
                <a:latin typeface="Arial" pitchFamily="34" charset="0"/>
                <a:cs typeface="Arial" pitchFamily="34" charset="0"/>
              </a:rPr>
              <a:t>List view </a:t>
            </a:r>
            <a:r>
              <a:rPr lang="en-US" sz="2000" b="1" dirty="0" smtClean="0">
                <a:latin typeface="Arial" pitchFamily="34" charset="0"/>
                <a:cs typeface="Arial" pitchFamily="34" charset="0"/>
              </a:rPr>
              <a:t>+ deal sorting feature</a:t>
            </a:r>
          </a:p>
          <a:p>
            <a:pPr marL="685800" lvl="1" algn="l" rtl="0"/>
            <a:r>
              <a:rPr lang="en-US" sz="2000" b="1" dirty="0" smtClean="0">
                <a:latin typeface="Arial" pitchFamily="34" charset="0"/>
                <a:cs typeface="Arial" pitchFamily="34" charset="0"/>
              </a:rPr>
              <a:t>Facebook sync</a:t>
            </a:r>
            <a:r>
              <a:rPr lang="en-US" sz="2000" b="1" dirty="0" smtClean="0">
                <a:latin typeface="Arial" pitchFamily="34" charset="0"/>
                <a:cs typeface="Arial" pitchFamily="34" charset="0"/>
              </a:rPr>
              <a:t> </a:t>
            </a:r>
            <a:endParaRPr lang="en-US" sz="2000" b="1" dirty="0">
              <a:latin typeface="Arial" pitchFamily="34" charset="0"/>
              <a:cs typeface="Arial" pitchFamily="34" charset="0"/>
            </a:endParaRPr>
          </a:p>
          <a:p>
            <a:pPr algn="l" rtl="0">
              <a:buNone/>
            </a:pPr>
            <a:endParaRPr lang="en-US" sz="2000" b="1" u="sng" dirty="0" smtClean="0">
              <a:solidFill>
                <a:srgbClr val="0070C0"/>
              </a:solidFill>
              <a:latin typeface="Arial" pitchFamily="34" charset="0"/>
              <a:cs typeface="Arial" pitchFamily="34" charset="0"/>
            </a:endParaRPr>
          </a:p>
          <a:p>
            <a:pPr algn="l" rtl="0"/>
            <a:r>
              <a:rPr lang="en-US" sz="1800" b="1" u="sng" dirty="0">
                <a:solidFill>
                  <a:srgbClr val="0070C0"/>
                </a:solidFill>
                <a:latin typeface="Arial" pitchFamily="34" charset="0"/>
                <a:cs typeface="Arial" pitchFamily="34" charset="0"/>
              </a:rPr>
              <a:t>Server </a:t>
            </a:r>
            <a:r>
              <a:rPr lang="en-US" sz="1800" b="1" u="sng" dirty="0" smtClean="0">
                <a:solidFill>
                  <a:srgbClr val="0070C0"/>
                </a:solidFill>
                <a:latin typeface="Arial" pitchFamily="34" charset="0"/>
                <a:cs typeface="Arial" pitchFamily="34" charset="0"/>
              </a:rPr>
              <a:t>which </a:t>
            </a:r>
            <a:r>
              <a:rPr lang="en-US" sz="1800" b="1" u="sng" dirty="0">
                <a:solidFill>
                  <a:srgbClr val="0070C0"/>
                </a:solidFill>
                <a:latin typeface="Arial" pitchFamily="34" charset="0"/>
                <a:cs typeface="Arial" pitchFamily="34" charset="0"/>
              </a:rPr>
              <a:t>includes:</a:t>
            </a:r>
          </a:p>
          <a:p>
            <a:pPr lvl="1" algn="l" rtl="0"/>
            <a:r>
              <a:rPr lang="en-US" sz="2000" b="1" dirty="0" smtClean="0">
                <a:latin typeface="Arial" pitchFamily="34" charset="0"/>
                <a:cs typeface="Arial" pitchFamily="34" charset="0"/>
              </a:rPr>
              <a:t>Main Data Base</a:t>
            </a:r>
          </a:p>
          <a:p>
            <a:pPr lvl="1" algn="l" rtl="0"/>
            <a:r>
              <a:rPr lang="en-US" sz="2000" b="1" dirty="0" smtClean="0">
                <a:latin typeface="Arial" pitchFamily="34" charset="0"/>
                <a:cs typeface="Arial" pitchFamily="34" charset="0"/>
              </a:rPr>
              <a:t>Query from Data </a:t>
            </a:r>
            <a:r>
              <a:rPr lang="en-US" sz="2000" b="1" dirty="0">
                <a:latin typeface="Arial" pitchFamily="34" charset="0"/>
                <a:cs typeface="Arial" pitchFamily="34" charset="0"/>
              </a:rPr>
              <a:t>B</a:t>
            </a:r>
            <a:r>
              <a:rPr lang="en-US" sz="2000" b="1" dirty="0" smtClean="0">
                <a:latin typeface="Arial" pitchFamily="34" charset="0"/>
                <a:cs typeface="Arial" pitchFamily="34" charset="0"/>
              </a:rPr>
              <a:t>ase according to user input</a:t>
            </a:r>
          </a:p>
          <a:p>
            <a:pPr lvl="1" algn="l" rtl="0"/>
            <a:r>
              <a:rPr lang="en-US" sz="2000" b="1" dirty="0" smtClean="0">
                <a:latin typeface="Arial" pitchFamily="34" charset="0"/>
                <a:cs typeface="Arial" pitchFamily="34" charset="0"/>
              </a:rPr>
              <a:t>Add</a:t>
            </a:r>
            <a:r>
              <a:rPr lang="en-US" sz="2000" b="1" dirty="0">
                <a:latin typeface="Arial" pitchFamily="34" charset="0"/>
                <a:cs typeface="Arial" pitchFamily="34" charset="0"/>
              </a:rPr>
              <a:t> </a:t>
            </a:r>
            <a:r>
              <a:rPr lang="en-US" sz="2000" b="1" dirty="0" smtClean="0">
                <a:latin typeface="Arial" pitchFamily="34" charset="0"/>
                <a:cs typeface="Arial" pitchFamily="34" charset="0"/>
              </a:rPr>
              <a:t>and</a:t>
            </a:r>
            <a:r>
              <a:rPr lang="en-US" sz="2000" b="1" dirty="0" smtClean="0">
                <a:latin typeface="Arial" pitchFamily="34" charset="0"/>
                <a:cs typeface="Arial" pitchFamily="34" charset="0"/>
              </a:rPr>
              <a:t> update to </a:t>
            </a:r>
            <a:r>
              <a:rPr lang="en-US" sz="2000" b="1" dirty="0" smtClean="0">
                <a:latin typeface="Arial" pitchFamily="34" charset="0"/>
                <a:cs typeface="Arial" pitchFamily="34" charset="0"/>
              </a:rPr>
              <a:t>the database</a:t>
            </a:r>
          </a:p>
          <a:p>
            <a:pPr lvl="1" algn="l" rtl="0"/>
            <a:r>
              <a:rPr lang="en-US" sz="2000" b="1" dirty="0" smtClean="0">
                <a:latin typeface="Arial" pitchFamily="34" charset="0"/>
                <a:cs typeface="Arial" pitchFamily="34" charset="0"/>
              </a:rPr>
              <a:t>Automatic script for finding Businesses and </a:t>
            </a:r>
            <a:r>
              <a:rPr lang="en-US" sz="2000" b="1" dirty="0" smtClean="0">
                <a:latin typeface="Arial" pitchFamily="34" charset="0"/>
                <a:cs typeface="Arial" pitchFamily="34" charset="0"/>
              </a:rPr>
              <a:t>Deals</a:t>
            </a:r>
          </a:p>
          <a:p>
            <a:pPr lvl="1" algn="l" rtl="0"/>
            <a:r>
              <a:rPr lang="en-US" sz="2000" b="1" dirty="0" smtClean="0">
                <a:latin typeface="Arial" pitchFamily="34" charset="0"/>
                <a:cs typeface="Arial" pitchFamily="34" charset="0"/>
              </a:rPr>
              <a:t>Automatic </a:t>
            </a:r>
            <a:r>
              <a:rPr lang="en-US" sz="2000" b="1" dirty="0">
                <a:latin typeface="Arial" pitchFamily="34" charset="0"/>
                <a:cs typeface="Arial" pitchFamily="34" charset="0"/>
              </a:rPr>
              <a:t>maintenance </a:t>
            </a:r>
            <a:r>
              <a:rPr lang="en-US" sz="2000" b="1" dirty="0" smtClean="0">
                <a:latin typeface="Arial" pitchFamily="34" charset="0"/>
                <a:cs typeface="Arial" pitchFamily="34" charset="0"/>
              </a:rPr>
              <a:t>of the database</a:t>
            </a:r>
            <a:endParaRPr lang="en-US" sz="2000" b="1" dirty="0" smtClean="0">
              <a:latin typeface="Arial" pitchFamily="34" charset="0"/>
              <a:cs typeface="Arial" pitchFamily="34" charset="0"/>
            </a:endParaRPr>
          </a:p>
          <a:p>
            <a:pPr lvl="1" algn="l" rtl="0"/>
            <a:r>
              <a:rPr lang="en-US" sz="2000" b="1" dirty="0" smtClean="0">
                <a:latin typeface="Arial" pitchFamily="34" charset="0"/>
                <a:cs typeface="Arial" pitchFamily="34" charset="0"/>
              </a:rPr>
              <a:t>A</a:t>
            </a:r>
            <a:r>
              <a:rPr lang="en-US" sz="2000" b="1" dirty="0" smtClean="0">
                <a:latin typeface="Arial" pitchFamily="34" charset="0"/>
                <a:cs typeface="Arial" pitchFamily="34" charset="0"/>
              </a:rPr>
              <a:t>nti-spam features based on statistic and </a:t>
            </a:r>
            <a:r>
              <a:rPr lang="en-US" sz="2000" b="1" dirty="0" err="1" smtClean="0">
                <a:latin typeface="Arial" pitchFamily="34" charset="0"/>
                <a:cs typeface="Arial" pitchFamily="34" charset="0"/>
              </a:rPr>
              <a:t>facebook</a:t>
            </a:r>
            <a:r>
              <a:rPr lang="en-US" sz="2000" b="1" dirty="0" smtClean="0">
                <a:latin typeface="Arial" pitchFamily="34" charset="0"/>
                <a:cs typeface="Arial" pitchFamily="34" charset="0"/>
              </a:rPr>
              <a:t> user account </a:t>
            </a:r>
          </a:p>
          <a:p>
            <a:pPr algn="l" rtl="0"/>
            <a:r>
              <a:rPr lang="en-US" sz="1800" b="1" u="sng" dirty="0" smtClean="0">
                <a:solidFill>
                  <a:srgbClr val="0070C0"/>
                </a:solidFill>
                <a:latin typeface="Arial" pitchFamily="34" charset="0"/>
                <a:cs typeface="Arial" pitchFamily="34" charset="0"/>
              </a:rPr>
              <a:t>Client </a:t>
            </a:r>
            <a:r>
              <a:rPr lang="en-US" sz="1800" b="1" u="sng" dirty="0">
                <a:solidFill>
                  <a:srgbClr val="0070C0"/>
                </a:solidFill>
                <a:latin typeface="Arial" pitchFamily="34" charset="0"/>
                <a:cs typeface="Arial" pitchFamily="34" charset="0"/>
              </a:rPr>
              <a:t>side &amp; Client-Server </a:t>
            </a:r>
            <a:r>
              <a:rPr lang="en-US" sz="1800" b="1" u="sng" dirty="0" smtClean="0">
                <a:solidFill>
                  <a:srgbClr val="0070C0"/>
                </a:solidFill>
                <a:latin typeface="Arial" pitchFamily="34" charset="0"/>
                <a:cs typeface="Arial" pitchFamily="34" charset="0"/>
              </a:rPr>
              <a:t>Communication:</a:t>
            </a:r>
            <a:endParaRPr lang="en-US" sz="1800" b="1" u="sng" dirty="0">
              <a:solidFill>
                <a:srgbClr val="0070C0"/>
              </a:solidFill>
              <a:latin typeface="Arial" pitchFamily="34" charset="0"/>
              <a:cs typeface="Arial" pitchFamily="34" charset="0"/>
            </a:endParaRPr>
          </a:p>
          <a:p>
            <a:pPr lvl="1" algn="l" rtl="0"/>
            <a:r>
              <a:rPr lang="en-US" sz="2000" b="1" dirty="0" smtClean="0">
                <a:latin typeface="Arial" pitchFamily="34" charset="0"/>
                <a:cs typeface="Arial" pitchFamily="34" charset="0"/>
              </a:rPr>
              <a:t>Local data </a:t>
            </a:r>
            <a:r>
              <a:rPr lang="en-US" sz="2000" b="1" dirty="0" smtClean="0">
                <a:latin typeface="Arial" pitchFamily="34" charset="0"/>
                <a:cs typeface="Arial" pitchFamily="34" charset="0"/>
              </a:rPr>
              <a:t>base</a:t>
            </a:r>
            <a:endParaRPr lang="en-US" sz="2000" b="1" dirty="0" smtClean="0">
              <a:latin typeface="Arial" pitchFamily="34" charset="0"/>
              <a:cs typeface="Arial" pitchFamily="34" charset="0"/>
            </a:endParaRPr>
          </a:p>
          <a:p>
            <a:pPr lvl="1" algn="l" rtl="0"/>
            <a:r>
              <a:rPr lang="en-US" sz="2000" b="1" dirty="0" smtClean="0">
                <a:latin typeface="Arial" pitchFamily="34" charset="0"/>
                <a:cs typeface="Arial" pitchFamily="34" charset="0"/>
              </a:rPr>
              <a:t>Synchronization with remote database </a:t>
            </a:r>
            <a:r>
              <a:rPr lang="en-US" sz="2000" b="1" dirty="0" smtClean="0">
                <a:latin typeface="Arial" pitchFamily="34" charset="0"/>
                <a:cs typeface="Arial" pitchFamily="34" charset="0"/>
              </a:rPr>
              <a:t>on </a:t>
            </a:r>
            <a:r>
              <a:rPr lang="en-US" sz="2000" b="1" dirty="0" err="1" smtClean="0">
                <a:latin typeface="Arial" pitchFamily="34" charset="0"/>
                <a:cs typeface="Arial" pitchFamily="34" charset="0"/>
              </a:rPr>
              <a:t>a</a:t>
            </a:r>
            <a:r>
              <a:rPr lang="en-US" sz="2000" b="1" dirty="0" err="1" smtClean="0">
                <a:latin typeface="Arial" pitchFamily="34" charset="0"/>
                <a:cs typeface="Arial" pitchFamily="34" charset="0"/>
              </a:rPr>
              <a:t>sync</a:t>
            </a:r>
            <a:r>
              <a:rPr lang="en-US" sz="2000" b="1" dirty="0" smtClean="0">
                <a:latin typeface="Arial" pitchFamily="34" charset="0"/>
                <a:cs typeface="Arial" pitchFamily="34" charset="0"/>
              </a:rPr>
              <a:t> thread</a:t>
            </a:r>
            <a:endParaRPr lang="en-US" sz="2000" b="1" dirty="0" smtClean="0">
              <a:latin typeface="Arial" pitchFamily="34" charset="0"/>
              <a:cs typeface="Arial" pitchFamily="34" charset="0"/>
            </a:endParaRPr>
          </a:p>
          <a:p>
            <a:pPr lvl="1" algn="l" rtl="0"/>
            <a:r>
              <a:rPr lang="en-US" sz="2000" b="1" dirty="0" smtClean="0">
                <a:latin typeface="Arial" pitchFamily="34" charset="0"/>
                <a:cs typeface="Arial" pitchFamily="34" charset="0"/>
              </a:rPr>
              <a:t>Query from local </a:t>
            </a:r>
            <a:r>
              <a:rPr lang="en-US" sz="2000" b="1" dirty="0" smtClean="0">
                <a:latin typeface="Arial" pitchFamily="34" charset="0"/>
                <a:cs typeface="Arial" pitchFamily="34" charset="0"/>
              </a:rPr>
              <a:t>database on </a:t>
            </a:r>
            <a:r>
              <a:rPr lang="en-US" sz="2000" b="1" dirty="0" err="1" smtClean="0">
                <a:latin typeface="Arial" pitchFamily="34" charset="0"/>
                <a:cs typeface="Arial" pitchFamily="34" charset="0"/>
              </a:rPr>
              <a:t>async</a:t>
            </a:r>
            <a:r>
              <a:rPr lang="en-US" sz="2000" b="1" dirty="0" smtClean="0">
                <a:latin typeface="Arial" pitchFamily="34" charset="0"/>
                <a:cs typeface="Arial" pitchFamily="34" charset="0"/>
              </a:rPr>
              <a:t> thread</a:t>
            </a:r>
            <a:endParaRPr lang="en-US" sz="2000" b="1" dirty="0" smtClean="0">
              <a:latin typeface="Arial" pitchFamily="34" charset="0"/>
              <a:cs typeface="Arial" pitchFamily="34" charset="0"/>
            </a:endParaRPr>
          </a:p>
          <a:p>
            <a:pPr lvl="1" algn="l" rtl="0"/>
            <a:endParaRPr lang="en-US" sz="1400" b="1" dirty="0">
              <a:latin typeface="Arial" pitchFamily="34" charset="0"/>
              <a:cs typeface="Arial" pitchFamily="34" charset="0"/>
            </a:endParaRPr>
          </a:p>
          <a:p>
            <a:pPr lvl="1" algn="l" rtl="0"/>
            <a:endParaRPr lang="en-US" sz="2000" b="1" dirty="0" smtClean="0">
              <a:latin typeface="Arial" pitchFamily="34" charset="0"/>
              <a:cs typeface="Arial" pitchFamily="34" charset="0"/>
            </a:endParaRPr>
          </a:p>
          <a:p>
            <a:pPr lvl="1" algn="l" rtl="0"/>
            <a:endParaRPr lang="en-US" sz="2000" b="1" dirty="0" smtClean="0">
              <a:latin typeface="Arial" pitchFamily="34" charset="0"/>
              <a:cs typeface="Arial" pitchFamily="34" charset="0"/>
            </a:endParaRPr>
          </a:p>
          <a:p>
            <a:pPr algn="l" rtl="0"/>
            <a:endParaRPr lang="en-US" sz="2400" b="1" u="sng" dirty="0" smtClean="0">
              <a:solidFill>
                <a:srgbClr val="0070C0"/>
              </a:solidFill>
              <a:latin typeface="Arial" pitchFamily="34" charset="0"/>
              <a:cs typeface="Arial" pitchFamily="34" charset="0"/>
            </a:endParaRPr>
          </a:p>
          <a:p>
            <a:pPr algn="l" rtl="0">
              <a:buNone/>
            </a:pPr>
            <a:endParaRPr lang="en-US" sz="2400" dirty="0" smtClean="0">
              <a:latin typeface="Arial" pitchFamily="34" charset="0"/>
              <a:cs typeface="Arial" pitchFamily="34" charset="0"/>
            </a:endParaRPr>
          </a:p>
          <a:p>
            <a:pPr algn="l" rtl="0">
              <a:buNone/>
            </a:pPr>
            <a:endParaRPr lang="he-IL" sz="2400" dirty="0"/>
          </a:p>
        </p:txBody>
      </p:sp>
      <p:sp>
        <p:nvSpPr>
          <p:cNvPr id="4" name="Rounded Rectangle 2"/>
          <p:cNvSpPr>
            <a:spLocks noGrp="1"/>
          </p:cNvSpPr>
          <p:nvPr>
            <p:ph type="title"/>
          </p:nvPr>
        </p:nvSpPr>
        <p:spPr>
          <a:xfrm>
            <a:off x="457200" y="274638"/>
            <a:ext cx="8186766" cy="868346"/>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000" dirty="0" smtClean="0">
                <a:solidFill>
                  <a:schemeClr val="bg1"/>
                </a:solidFill>
              </a:rPr>
              <a:t>Existing features:</a:t>
            </a:r>
            <a:endParaRPr lang="en-US" sz="3000"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28596" y="1285860"/>
            <a:ext cx="8358246" cy="5214974"/>
          </a:xfrm>
        </p:spPr>
        <p:txBody>
          <a:bodyPr>
            <a:normAutofit/>
          </a:bodyPr>
          <a:lstStyle/>
          <a:p>
            <a:pPr lvl="0" algn="l" rtl="0"/>
            <a:r>
              <a:rPr lang="en-US" sz="2400" b="1" dirty="0" smtClean="0"/>
              <a:t>Implementation of Food/Drink buttons:</a:t>
            </a:r>
          </a:p>
          <a:p>
            <a:pPr lvl="1" algn="l" rtl="0"/>
            <a:r>
              <a:rPr lang="en-US" sz="2000" dirty="0" smtClean="0"/>
              <a:t>Ability to filter deal by type</a:t>
            </a:r>
            <a:endParaRPr lang="en-US" sz="2000" dirty="0" smtClean="0"/>
          </a:p>
          <a:p>
            <a:pPr lvl="1" algn="l" rtl="0"/>
            <a:r>
              <a:rPr lang="en-US" sz="2000" dirty="0" smtClean="0"/>
              <a:t>Uses local database</a:t>
            </a:r>
            <a:endParaRPr lang="en-US" sz="2400" dirty="0"/>
          </a:p>
          <a:p>
            <a:pPr lvl="0" algn="l" rtl="0"/>
            <a:r>
              <a:rPr lang="en-US" sz="2400" b="1" dirty="0" smtClean="0"/>
              <a:t>Implementation of Timeline feature:</a:t>
            </a:r>
          </a:p>
          <a:p>
            <a:pPr lvl="1" algn="l" rtl="0"/>
            <a:r>
              <a:rPr lang="en-US" sz="2000" dirty="0" smtClean="0"/>
              <a:t>Ability to see the deals starting in close future</a:t>
            </a:r>
            <a:endParaRPr lang="en-US" sz="2000" dirty="0" smtClean="0"/>
          </a:p>
          <a:p>
            <a:pPr lvl="1" algn="l" rtl="0"/>
            <a:r>
              <a:rPr lang="en-US" sz="2000" dirty="0" smtClean="0"/>
              <a:t>Sync with server</a:t>
            </a:r>
            <a:endParaRPr lang="en-US" sz="2000" dirty="0" smtClean="0"/>
          </a:p>
          <a:p>
            <a:pPr lvl="0" algn="l" rtl="0"/>
            <a:r>
              <a:rPr lang="en-US" sz="2400" b="1" dirty="0"/>
              <a:t>Adding user </a:t>
            </a:r>
            <a:r>
              <a:rPr lang="en-US" sz="2400" b="1" dirty="0" smtClean="0"/>
              <a:t>input:</a:t>
            </a:r>
            <a:endParaRPr lang="en-US" sz="2400" b="1" dirty="0"/>
          </a:p>
          <a:p>
            <a:pPr lvl="1" algn="l" rtl="0"/>
            <a:r>
              <a:rPr lang="en-US" sz="2000" dirty="0" smtClean="0"/>
              <a:t>Only </a:t>
            </a:r>
            <a:r>
              <a:rPr lang="en-US" sz="2000" dirty="0" err="1" smtClean="0"/>
              <a:t>facebook</a:t>
            </a:r>
            <a:r>
              <a:rPr lang="en-US" sz="2000" dirty="0" smtClean="0"/>
              <a:t> logged in users can add deals </a:t>
            </a:r>
            <a:endParaRPr lang="en-US" sz="2000" dirty="0"/>
          </a:p>
          <a:p>
            <a:pPr lvl="1" algn="l" rtl="0"/>
            <a:r>
              <a:rPr lang="en-US" sz="2000" dirty="0" smtClean="0"/>
              <a:t>“Did you mean?” feature – searching database for existing close businesses in order to correct address input and avoid spam    </a:t>
            </a:r>
            <a:endParaRPr lang="en-US" sz="2000" dirty="0"/>
          </a:p>
          <a:p>
            <a:pPr lvl="1" algn="l" rtl="0"/>
            <a:r>
              <a:rPr lang="en-US" sz="2000" dirty="0" smtClean="0"/>
              <a:t>Anti-spam by giving priority to high rated users and limiting the number of  deals adding per user for a day</a:t>
            </a:r>
          </a:p>
          <a:p>
            <a:pPr lvl="1" algn="l" rtl="0"/>
            <a:r>
              <a:rPr lang="en-US" sz="2000" dirty="0" smtClean="0"/>
              <a:t>Sync with server</a:t>
            </a:r>
            <a:endParaRPr lang="en-US" sz="2000" dirty="0"/>
          </a:p>
          <a:p>
            <a:pPr marL="457200" lvl="1" indent="0" algn="l" rtl="0">
              <a:buNone/>
            </a:pPr>
            <a:endParaRPr lang="en-US" sz="2000" dirty="0" smtClean="0"/>
          </a:p>
          <a:p>
            <a:pPr lvl="0" algn="l" rtl="0"/>
            <a:endParaRPr lang="en-US" sz="2400" dirty="0"/>
          </a:p>
        </p:txBody>
      </p:sp>
      <p:sp>
        <p:nvSpPr>
          <p:cNvPr id="4" name="Rounded Rectangle 2"/>
          <p:cNvSpPr>
            <a:spLocks noGrp="1"/>
          </p:cNvSpPr>
          <p:nvPr>
            <p:ph type="title"/>
          </p:nvPr>
        </p:nvSpPr>
        <p:spPr>
          <a:xfrm>
            <a:off x="457200" y="274638"/>
            <a:ext cx="8186766" cy="868346"/>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000" dirty="0">
                <a:solidFill>
                  <a:schemeClr val="bg1"/>
                </a:solidFill>
              </a:rPr>
              <a:t>Plan vs. </a:t>
            </a:r>
            <a:r>
              <a:rPr lang="en-US" sz="3000" dirty="0" smtClean="0">
                <a:solidFill>
                  <a:schemeClr val="bg1"/>
                </a:solidFill>
              </a:rPr>
              <a:t>Execution : Milestone 2</a:t>
            </a:r>
            <a:endParaRPr lang="en-US" sz="3000" dirty="0">
              <a:solidFill>
                <a:schemeClr val="bg1"/>
              </a:solidFill>
            </a:endParaRPr>
          </a:p>
        </p:txBody>
      </p:sp>
      <p:sp>
        <p:nvSpPr>
          <p:cNvPr id="7" name="Rounded Rectangle 6"/>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3" descr="C:\Users\Dima\Desktop\do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1412776"/>
            <a:ext cx="672430" cy="67243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Dima\Desktop\do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3336" y="2559637"/>
            <a:ext cx="672430" cy="67243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Dima\Desktop\do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3679" y="3573016"/>
            <a:ext cx="672430" cy="6724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50889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28596" y="1285860"/>
            <a:ext cx="8358246" cy="5214974"/>
          </a:xfrm>
        </p:spPr>
        <p:txBody>
          <a:bodyPr>
            <a:normAutofit fontScale="92500" lnSpcReduction="10000"/>
          </a:bodyPr>
          <a:lstStyle/>
          <a:p>
            <a:pPr lvl="0" algn="l" rtl="0"/>
            <a:r>
              <a:rPr lang="en-US" sz="2400" b="1" dirty="0"/>
              <a:t>A</a:t>
            </a:r>
            <a:r>
              <a:rPr lang="en-US" sz="2400" b="1" dirty="0" smtClean="0"/>
              <a:t>pplication </a:t>
            </a:r>
            <a:r>
              <a:rPr lang="en-US" sz="2400" b="1" dirty="0"/>
              <a:t>Menu:</a:t>
            </a:r>
          </a:p>
          <a:p>
            <a:pPr lvl="1" algn="l" rtl="0"/>
            <a:r>
              <a:rPr lang="en-US" sz="2000" dirty="0" smtClean="0"/>
              <a:t>Application preferences </a:t>
            </a:r>
            <a:r>
              <a:rPr lang="en-US" sz="2000" dirty="0"/>
              <a:t>m</a:t>
            </a:r>
            <a:r>
              <a:rPr lang="en-US" sz="2000" dirty="0" smtClean="0"/>
              <a:t>enu containing </a:t>
            </a:r>
            <a:r>
              <a:rPr lang="en-US" sz="2000" dirty="0" smtClean="0"/>
              <a:t>social </a:t>
            </a:r>
            <a:r>
              <a:rPr lang="en-US" sz="2000" dirty="0" smtClean="0"/>
              <a:t>network</a:t>
            </a:r>
          </a:p>
          <a:p>
            <a:pPr marL="457200" lvl="1" indent="0" algn="l" rtl="0">
              <a:buNone/>
            </a:pPr>
            <a:r>
              <a:rPr lang="en-US" sz="2000" dirty="0" smtClean="0"/>
              <a:t> account, and rating </a:t>
            </a:r>
            <a:r>
              <a:rPr lang="en-US" sz="2000" dirty="0" smtClean="0"/>
              <a:t>and cost </a:t>
            </a:r>
            <a:r>
              <a:rPr lang="en-US" sz="2000" dirty="0" smtClean="0"/>
              <a:t>thresholds for filtering deals</a:t>
            </a:r>
            <a:endParaRPr lang="en-US" sz="2000" dirty="0"/>
          </a:p>
          <a:p>
            <a:pPr marL="457200" lvl="1" indent="0" algn="l" rtl="0">
              <a:buNone/>
            </a:pPr>
            <a:endParaRPr lang="en-US" sz="2000" dirty="0"/>
          </a:p>
          <a:p>
            <a:pPr lvl="0" algn="l" rtl="0"/>
            <a:r>
              <a:rPr lang="en-US" sz="2400" b="1" dirty="0" smtClean="0"/>
              <a:t>List </a:t>
            </a:r>
            <a:r>
              <a:rPr lang="en-US" sz="2400" b="1" dirty="0"/>
              <a:t>presentation:</a:t>
            </a:r>
          </a:p>
          <a:p>
            <a:pPr lvl="1" algn="l" rtl="0"/>
            <a:r>
              <a:rPr lang="en-US" sz="2000" dirty="0" smtClean="0"/>
              <a:t>Tab list presentation of deals from the map</a:t>
            </a:r>
          </a:p>
          <a:p>
            <a:pPr lvl="1" algn="l" rtl="0"/>
            <a:r>
              <a:rPr lang="en-US" sz="2000" dirty="0" smtClean="0"/>
              <a:t>Ability to see deal details</a:t>
            </a:r>
            <a:endParaRPr lang="en-US" sz="2000" dirty="0"/>
          </a:p>
          <a:p>
            <a:pPr lvl="1" algn="l" rtl="0"/>
            <a:r>
              <a:rPr lang="en-US" sz="2100" dirty="0" smtClean="0"/>
              <a:t>Ability to sort by rating, name or distance from the current location</a:t>
            </a:r>
            <a:endParaRPr lang="en-US" sz="2100" dirty="0"/>
          </a:p>
          <a:p>
            <a:pPr algn="l" rtl="0"/>
            <a:endParaRPr lang="en-US" sz="2400" dirty="0" smtClean="0"/>
          </a:p>
          <a:p>
            <a:pPr algn="l" rtl="0"/>
            <a:r>
              <a:rPr lang="en-US" sz="2400" b="1" dirty="0" smtClean="0"/>
              <a:t>Integration </a:t>
            </a:r>
            <a:r>
              <a:rPr lang="en-US" sz="2400" b="1" dirty="0"/>
              <a:t>with Social networks:</a:t>
            </a:r>
          </a:p>
          <a:p>
            <a:pPr lvl="1" algn="l" rtl="0"/>
            <a:r>
              <a:rPr lang="en-US" sz="2100" dirty="0" smtClean="0"/>
              <a:t>Integration with </a:t>
            </a:r>
            <a:r>
              <a:rPr lang="en-US" sz="2100" dirty="0" err="1" smtClean="0"/>
              <a:t>facebook</a:t>
            </a:r>
            <a:r>
              <a:rPr lang="en-US" sz="2100" dirty="0" smtClean="0"/>
              <a:t> account.</a:t>
            </a:r>
          </a:p>
          <a:p>
            <a:pPr lvl="1" algn="l" rtl="0"/>
            <a:r>
              <a:rPr lang="en-US" sz="2100" dirty="0" smtClean="0"/>
              <a:t>Features for logged in users only: adding new deal, comment and rating</a:t>
            </a:r>
          </a:p>
          <a:p>
            <a:pPr marL="457200" lvl="1" indent="0" algn="l" rtl="0">
              <a:buNone/>
            </a:pPr>
            <a:r>
              <a:rPr lang="en-US" sz="2100" dirty="0"/>
              <a:t>o</a:t>
            </a:r>
            <a:r>
              <a:rPr lang="en-US" sz="2100" dirty="0" smtClean="0"/>
              <a:t>f existing deals</a:t>
            </a:r>
          </a:p>
          <a:p>
            <a:pPr lvl="1" algn="l" rtl="0"/>
            <a:r>
              <a:rPr lang="en-US" sz="2100" dirty="0" smtClean="0"/>
              <a:t>Facebook account for anti-spam: limited functionality for logged out users,  limiting number of adds, priority to high rated deals.</a:t>
            </a:r>
          </a:p>
          <a:p>
            <a:pPr marL="457200" lvl="1" indent="0" algn="l" rtl="0">
              <a:buNone/>
            </a:pPr>
            <a:endParaRPr lang="en-US" sz="2100" dirty="0"/>
          </a:p>
          <a:p>
            <a:pPr marL="457200" lvl="1" indent="0" algn="l" rtl="0">
              <a:buNone/>
            </a:pPr>
            <a:endParaRPr lang="en-US" sz="2000" dirty="0" smtClean="0"/>
          </a:p>
          <a:p>
            <a:pPr lvl="0" algn="l" rtl="0"/>
            <a:endParaRPr lang="en-US" sz="2400" dirty="0"/>
          </a:p>
        </p:txBody>
      </p:sp>
      <p:sp>
        <p:nvSpPr>
          <p:cNvPr id="4" name="Rounded Rectangle 2"/>
          <p:cNvSpPr>
            <a:spLocks noGrp="1"/>
          </p:cNvSpPr>
          <p:nvPr>
            <p:ph type="title"/>
          </p:nvPr>
        </p:nvSpPr>
        <p:spPr>
          <a:xfrm>
            <a:off x="457200" y="274638"/>
            <a:ext cx="8186766" cy="868346"/>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000" dirty="0">
                <a:solidFill>
                  <a:schemeClr val="bg1"/>
                </a:solidFill>
              </a:rPr>
              <a:t>Plan vs. Execution: </a:t>
            </a:r>
            <a:r>
              <a:rPr lang="en-US" sz="3000" dirty="0" smtClean="0">
                <a:solidFill>
                  <a:schemeClr val="bg1"/>
                </a:solidFill>
              </a:rPr>
              <a:t>Milestone 2</a:t>
            </a:r>
            <a:endParaRPr lang="en-US" sz="3000" dirty="0">
              <a:solidFill>
                <a:schemeClr val="bg1"/>
              </a:solidFill>
            </a:endParaRPr>
          </a:p>
        </p:txBody>
      </p:sp>
      <p:sp>
        <p:nvSpPr>
          <p:cNvPr id="7" name="Rounded Rectangle 6"/>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3" descr="C:\Users\Dima\Desktop\do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1254" y="4196730"/>
            <a:ext cx="672430" cy="67243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Dima\Desktop\do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9970" y="1604442"/>
            <a:ext cx="672430" cy="67243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Dima\Desktop\do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9970" y="2756570"/>
            <a:ext cx="672430" cy="6724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72989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291138" y="1268760"/>
            <a:ext cx="8358246" cy="5214974"/>
          </a:xfrm>
        </p:spPr>
        <p:txBody>
          <a:bodyPr>
            <a:normAutofit/>
          </a:bodyPr>
          <a:lstStyle/>
          <a:p>
            <a:pPr lvl="0" algn="l" rtl="0"/>
            <a:r>
              <a:rPr lang="en-US" sz="2400" b="1" dirty="0" smtClean="0"/>
              <a:t>Statistics and history</a:t>
            </a:r>
          </a:p>
          <a:p>
            <a:pPr lvl="1" algn="l" rtl="0"/>
            <a:r>
              <a:rPr lang="en-US" sz="2000" dirty="0" smtClean="0"/>
              <a:t>Rating and comments for deals</a:t>
            </a:r>
          </a:p>
          <a:p>
            <a:pPr lvl="1" algn="l" rtl="0"/>
            <a:r>
              <a:rPr lang="en-US" sz="2000" dirty="0" smtClean="0"/>
              <a:t>Rating for comments </a:t>
            </a:r>
            <a:endParaRPr lang="en-US" sz="2000" dirty="0"/>
          </a:p>
          <a:p>
            <a:pPr lvl="1" algn="l" rtl="0"/>
            <a:r>
              <a:rPr lang="en-US" sz="2000" dirty="0" smtClean="0"/>
              <a:t>Cost level rating</a:t>
            </a:r>
          </a:p>
          <a:p>
            <a:pPr lvl="1" algn="l" rtl="0"/>
            <a:r>
              <a:rPr lang="en-US" sz="2000" dirty="0" smtClean="0"/>
              <a:t>Credits and deal history for users </a:t>
            </a:r>
            <a:endParaRPr lang="en-US" sz="2000" dirty="0"/>
          </a:p>
          <a:p>
            <a:pPr marL="0" indent="0" algn="l" rtl="0">
              <a:buNone/>
            </a:pPr>
            <a:endParaRPr lang="en-US" sz="2400" dirty="0"/>
          </a:p>
          <a:p>
            <a:pPr algn="l" rtl="0"/>
            <a:r>
              <a:rPr lang="en-US" sz="2400" b="1" dirty="0" smtClean="0"/>
              <a:t>Updating the database:</a:t>
            </a:r>
          </a:p>
          <a:p>
            <a:pPr lvl="1" algn="l" rtl="0"/>
            <a:r>
              <a:rPr lang="en-US" sz="2000" dirty="0" smtClean="0"/>
              <a:t>Daily and weekly tasks:</a:t>
            </a:r>
          </a:p>
          <a:p>
            <a:pPr lvl="2" algn="l" rtl="0">
              <a:buFont typeface="Wingdings" pitchFamily="2" charset="2"/>
              <a:buChar char="§"/>
            </a:pPr>
            <a:r>
              <a:rPr lang="en-US" sz="1600" dirty="0" smtClean="0"/>
              <a:t> auto-parsing for finding and updating businesses and deals</a:t>
            </a:r>
          </a:p>
          <a:p>
            <a:pPr lvl="2" algn="l" rtl="0">
              <a:buFont typeface="Wingdings" pitchFamily="2" charset="2"/>
              <a:buChar char="§"/>
            </a:pPr>
            <a:r>
              <a:rPr lang="en-US" sz="1600" dirty="0" smtClean="0"/>
              <a:t>Clean database from irrelevant deals    </a:t>
            </a:r>
            <a:endParaRPr lang="en-US" sz="1600" dirty="0"/>
          </a:p>
          <a:p>
            <a:pPr lvl="2" algn="l" rtl="0">
              <a:buFont typeface="Wingdings" pitchFamily="2" charset="2"/>
              <a:buChar char="§"/>
            </a:pPr>
            <a:r>
              <a:rPr lang="en-US" sz="1600" dirty="0" smtClean="0"/>
              <a:t>Calculate users credit according to the rating of the deals and comments. The credit is used in order to give a priority to this users.</a:t>
            </a:r>
            <a:endParaRPr lang="en-US" sz="1600" dirty="0"/>
          </a:p>
          <a:p>
            <a:pPr lvl="0" algn="l" rtl="0"/>
            <a:endParaRPr lang="en-US" sz="2400" dirty="0"/>
          </a:p>
          <a:p>
            <a:pPr lvl="0" algn="l" rtl="0"/>
            <a:endParaRPr lang="en-US" sz="2400" dirty="0" smtClean="0"/>
          </a:p>
          <a:p>
            <a:pPr lvl="0" algn="l" rtl="0"/>
            <a:endParaRPr lang="en-US" sz="2400" dirty="0"/>
          </a:p>
          <a:p>
            <a:pPr lvl="1" algn="l" rtl="0">
              <a:buNone/>
            </a:pPr>
            <a:endParaRPr lang="en-US" sz="2000" dirty="0" smtClean="0"/>
          </a:p>
          <a:p>
            <a:pPr marL="0" lvl="0" indent="0" algn="l" rtl="0">
              <a:buNone/>
            </a:pPr>
            <a:endParaRPr lang="en-US" sz="2400" dirty="0"/>
          </a:p>
        </p:txBody>
      </p:sp>
      <p:sp>
        <p:nvSpPr>
          <p:cNvPr id="4" name="Rounded Rectangle 2"/>
          <p:cNvSpPr>
            <a:spLocks noGrp="1"/>
          </p:cNvSpPr>
          <p:nvPr>
            <p:ph type="title"/>
          </p:nvPr>
        </p:nvSpPr>
        <p:spPr>
          <a:xfrm>
            <a:off x="457200" y="274638"/>
            <a:ext cx="8186766" cy="868346"/>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000" dirty="0">
                <a:solidFill>
                  <a:schemeClr val="bg1"/>
                </a:solidFill>
              </a:rPr>
              <a:t>Plan vs. Execution: </a:t>
            </a:r>
            <a:r>
              <a:rPr lang="en-US" sz="3000" dirty="0" smtClean="0">
                <a:solidFill>
                  <a:schemeClr val="bg1"/>
                </a:solidFill>
              </a:rPr>
              <a:t>Milestone 2</a:t>
            </a:r>
            <a:endParaRPr lang="en-US" sz="3000" dirty="0">
              <a:solidFill>
                <a:schemeClr val="bg1"/>
              </a:solidFill>
            </a:endParaRPr>
          </a:p>
        </p:txBody>
      </p:sp>
      <p:pic>
        <p:nvPicPr>
          <p:cNvPr id="8" name="Picture 3" descr="C:\Users\Dima\Desktop\do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8002" y="4005064"/>
            <a:ext cx="672430" cy="67243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Dima\Desktop\do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8933" y="1588296"/>
            <a:ext cx="672430" cy="6724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28596" y="1285860"/>
            <a:ext cx="8358246" cy="5214974"/>
          </a:xfrm>
        </p:spPr>
        <p:txBody>
          <a:bodyPr>
            <a:normAutofit/>
          </a:bodyPr>
          <a:lstStyle/>
          <a:p>
            <a:pPr lvl="1" algn="l" rtl="0">
              <a:buFont typeface="Arial" pitchFamily="34" charset="0"/>
              <a:buChar char="•"/>
            </a:pPr>
            <a:r>
              <a:rPr lang="en-US" sz="2400" dirty="0" smtClean="0"/>
              <a:t>All the features </a:t>
            </a:r>
            <a:r>
              <a:rPr lang="en-US" sz="2400" dirty="0" smtClean="0"/>
              <a:t>planned for Milestone 2 were implemented.  </a:t>
            </a:r>
            <a:endParaRPr lang="en-US" sz="2400" dirty="0" smtClean="0"/>
          </a:p>
          <a:p>
            <a:pPr lvl="1" algn="l" rtl="0">
              <a:buFont typeface="Arial" pitchFamily="34" charset="0"/>
              <a:buChar char="•"/>
            </a:pPr>
            <a:r>
              <a:rPr lang="en-US" sz="2400" dirty="0" smtClean="0"/>
              <a:t>Some features </a:t>
            </a:r>
            <a:r>
              <a:rPr lang="en-US" sz="2400" dirty="0" smtClean="0"/>
              <a:t>will be improved for Milestone 3.</a:t>
            </a:r>
            <a:endParaRPr lang="en-US" sz="2400" dirty="0" smtClean="0"/>
          </a:p>
          <a:p>
            <a:pPr lvl="1" algn="l" rtl="0">
              <a:buFont typeface="Arial" pitchFamily="34" charset="0"/>
              <a:buChar char="•"/>
            </a:pPr>
            <a:r>
              <a:rPr lang="en-US" sz="2400" dirty="0" smtClean="0"/>
              <a:t>Need to work on the GUI appearance and flow of the </a:t>
            </a:r>
            <a:r>
              <a:rPr lang="en-US" sz="2400" dirty="0" smtClean="0"/>
              <a:t>application: most of the work was concentrated on implementing of all application features in order to serve the main use case.    </a:t>
            </a:r>
            <a:endParaRPr lang="en-US" sz="2000" dirty="0" smtClean="0"/>
          </a:p>
          <a:p>
            <a:pPr lvl="0" algn="l" rtl="0"/>
            <a:endParaRPr lang="en-US" sz="2400" dirty="0"/>
          </a:p>
        </p:txBody>
      </p:sp>
      <p:sp>
        <p:nvSpPr>
          <p:cNvPr id="4" name="Rounded Rectangle 2"/>
          <p:cNvSpPr>
            <a:spLocks noGrp="1"/>
          </p:cNvSpPr>
          <p:nvPr>
            <p:ph type="title"/>
          </p:nvPr>
        </p:nvSpPr>
        <p:spPr>
          <a:xfrm>
            <a:off x="457200" y="274638"/>
            <a:ext cx="8186766" cy="868346"/>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US" sz="3000" dirty="0" smtClean="0">
                <a:solidFill>
                  <a:schemeClr val="bg1"/>
                </a:solidFill>
              </a:rPr>
              <a:t>Plan vs. Execution: Summery</a:t>
            </a:r>
            <a:endParaRPr lang="en-US" sz="3000" dirty="0">
              <a:solidFill>
                <a:schemeClr val="bg1"/>
              </a:solidFill>
            </a:endParaRPr>
          </a:p>
        </p:txBody>
      </p:sp>
    </p:spTree>
    <p:extLst>
      <p:ext uri="{BB962C8B-B14F-4D97-AF65-F5344CB8AC3E}">
        <p14:creationId xmlns:p14="http://schemas.microsoft.com/office/powerpoint/2010/main" val="3451269547"/>
      </p:ext>
    </p:extLst>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1308</TotalTime>
  <Words>748</Words>
  <Application>Microsoft Office PowerPoint</Application>
  <PresentationFormat>On-screen Show (4:3)</PresentationFormat>
  <Paragraphs>123</Paragraphs>
  <Slides>10</Slides>
  <Notes>3</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ערכת נושא Office</vt:lpstr>
      <vt:lpstr>PowerPoint Presentation</vt:lpstr>
      <vt:lpstr>PowerPoint Presentation</vt:lpstr>
      <vt:lpstr>PowerPoint Presentation</vt:lpstr>
      <vt:lpstr>Progress:</vt:lpstr>
      <vt:lpstr>Existing features:</vt:lpstr>
      <vt:lpstr>Plan vs. Execution : Milestone 2</vt:lpstr>
      <vt:lpstr>Plan vs. Execution: Milestone 2</vt:lpstr>
      <vt:lpstr>Plan vs. Execution: Milestone 2</vt:lpstr>
      <vt:lpstr>Plan vs. Execution: Summery</vt:lpstr>
      <vt:lpstr>Road Map: Milestone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שקופית 1</dc:title>
  <dc:creator>shiko</dc:creator>
  <cp:lastModifiedBy>Dima</cp:lastModifiedBy>
  <cp:revision>67</cp:revision>
  <dcterms:created xsi:type="dcterms:W3CDTF">2011-12-09T07:32:16Z</dcterms:created>
  <dcterms:modified xsi:type="dcterms:W3CDTF">2012-01-09T22:50:37Z</dcterms:modified>
</cp:coreProperties>
</file>