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75" r:id="rId4"/>
    <p:sldId id="274" r:id="rId5"/>
    <p:sldId id="258" r:id="rId6"/>
    <p:sldId id="272" r:id="rId7"/>
    <p:sldId id="259" r:id="rId8"/>
    <p:sldId id="260" r:id="rId9"/>
    <p:sldId id="261" r:id="rId10"/>
    <p:sldId id="262" r:id="rId11"/>
    <p:sldId id="263" r:id="rId12"/>
    <p:sldId id="264" r:id="rId13"/>
    <p:sldId id="266" r:id="rId14"/>
    <p:sldId id="265" r:id="rId15"/>
    <p:sldId id="267" r:id="rId16"/>
    <p:sldId id="268" r:id="rId17"/>
    <p:sldId id="269" r:id="rId18"/>
    <p:sldId id="270" r:id="rId19"/>
    <p:sldId id="27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D37B"/>
    <a:srgbClr val="B458AD"/>
    <a:srgbClr val="F1771B"/>
    <a:srgbClr val="FFCC00"/>
    <a:srgbClr val="57091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01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D250-719E-4368-9C60-C02ABAD5BEC9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7ECE-8259-4F13-BF2A-9BFBBD306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D250-719E-4368-9C60-C02ABAD5BEC9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7ECE-8259-4F13-BF2A-9BFBBD306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D250-719E-4368-9C60-C02ABAD5BEC9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7ECE-8259-4F13-BF2A-9BFBBD306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E82D250-719E-4368-9C60-C02ABAD5BEC9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A877ECE-8259-4F13-BF2A-9BFBBD306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D250-719E-4368-9C60-C02ABAD5BEC9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A877ECE-8259-4F13-BF2A-9BFBBD306C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D250-719E-4368-9C60-C02ABAD5BEC9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A877ECE-8259-4F13-BF2A-9BFBBD306C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E82D250-719E-4368-9C60-C02ABAD5BEC9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A877ECE-8259-4F13-BF2A-9BFBBD306C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E82D250-719E-4368-9C60-C02ABAD5BEC9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A877ECE-8259-4F13-BF2A-9BFBBD306C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D250-719E-4368-9C60-C02ABAD5BEC9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A877ECE-8259-4F13-BF2A-9BFBBD306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D250-719E-4368-9C60-C02ABAD5BEC9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A877ECE-8259-4F13-BF2A-9BFBBD306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D250-719E-4368-9C60-C02ABAD5BEC9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A877ECE-8259-4F13-BF2A-9BFBBD306C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D250-719E-4368-9C60-C02ABAD5BEC9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7ECE-8259-4F13-BF2A-9BFBBD306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E82D250-719E-4368-9C60-C02ABAD5BEC9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A877ECE-8259-4F13-BF2A-9BFBBD306C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D250-719E-4368-9C60-C02ABAD5BEC9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7ECE-8259-4F13-BF2A-9BFBBD306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E82D250-719E-4368-9C60-C02ABAD5BEC9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A877ECE-8259-4F13-BF2A-9BFBBD306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D250-719E-4368-9C60-C02ABAD5BEC9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7ECE-8259-4F13-BF2A-9BFBBD306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D250-719E-4368-9C60-C02ABAD5BEC9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7ECE-8259-4F13-BF2A-9BFBBD306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D250-719E-4368-9C60-C02ABAD5BEC9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7ECE-8259-4F13-BF2A-9BFBBD306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D250-719E-4368-9C60-C02ABAD5BEC9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7ECE-8259-4F13-BF2A-9BFBBD306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D250-719E-4368-9C60-C02ABAD5BEC9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7ECE-8259-4F13-BF2A-9BFBBD306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D250-719E-4368-9C60-C02ABAD5BEC9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877ECE-8259-4F13-BF2A-9BFBBD306C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D250-719E-4368-9C60-C02ABAD5BEC9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7ECE-8259-4F13-BF2A-9BFBBD306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D250-719E-4368-9C60-C02ABAD5BEC9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7ECE-8259-4F13-BF2A-9BFBBD306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D250-719E-4368-9C60-C02ABAD5BEC9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4A877ECE-8259-4F13-BF2A-9BFBBD306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8E82D250-719E-4368-9C60-C02ABAD5BEC9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7ECE-8259-4F13-BF2A-9BFBBD306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D250-719E-4368-9C60-C02ABAD5BEC9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7ECE-8259-4F13-BF2A-9BFBBD306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D250-719E-4368-9C60-C02ABAD5BEC9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7ECE-8259-4F13-BF2A-9BFBBD306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D250-719E-4368-9C60-C02ABAD5BEC9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7ECE-8259-4F13-BF2A-9BFBBD306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D250-719E-4368-9C60-C02ABAD5BEC9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7ECE-8259-4F13-BF2A-9BFBBD306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D250-719E-4368-9C60-C02ABAD5BEC9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7ECE-8259-4F13-BF2A-9BFBBD306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D250-719E-4368-9C60-C02ABAD5BEC9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7ECE-8259-4F13-BF2A-9BFBBD306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D250-719E-4368-9C60-C02ABAD5BEC9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7ECE-8259-4F13-BF2A-9BFBBD306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D250-719E-4368-9C60-C02ABAD5BEC9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7ECE-8259-4F13-BF2A-9BFBBD306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2D250-719E-4368-9C60-C02ABAD5BEC9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77ECE-8259-4F13-BF2A-9BFBBD306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E82D250-719E-4368-9C60-C02ABAD5BEC9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A877ECE-8259-4F13-BF2A-9BFBBD306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E82D250-719E-4368-9C60-C02ABAD5BEC9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A877ECE-8259-4F13-BF2A-9BFBBD306C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4.xml"/><Relationship Id="rId5" Type="http://schemas.openxmlformats.org/officeDocument/2006/relationships/slide" Target="slide17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381000" y="5334000"/>
            <a:ext cx="8305800" cy="9906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Flowchart: Decision 7"/>
          <p:cNvSpPr/>
          <p:nvPr/>
        </p:nvSpPr>
        <p:spPr>
          <a:xfrm>
            <a:off x="533400" y="2743200"/>
            <a:ext cx="7772400" cy="2362200"/>
          </a:xfrm>
          <a:prstGeom prst="flowChartDecisi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Rounded Rectangle 6"/>
          <p:cNvSpPr/>
          <p:nvPr/>
        </p:nvSpPr>
        <p:spPr>
          <a:xfrm>
            <a:off x="152400" y="228600"/>
            <a:ext cx="8915400" cy="21336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4600" y="381000"/>
            <a:ext cx="6172200" cy="18288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 smtClean="0">
                <a:latin typeface="Algerian" pitchFamily="82" charset="0"/>
              </a:rPr>
              <a:t>TUGAS </a:t>
            </a:r>
            <a:r>
              <a:rPr lang="id-ID" dirty="0" smtClean="0">
                <a:latin typeface="Algerian" pitchFamily="82" charset="0"/>
              </a:rPr>
              <a:t/>
            </a:r>
            <a:br>
              <a:rPr lang="id-ID" dirty="0" smtClean="0">
                <a:latin typeface="Algerian" pitchFamily="82" charset="0"/>
              </a:rPr>
            </a:br>
            <a:r>
              <a:rPr lang="en-US" dirty="0" smtClean="0">
                <a:latin typeface="Algerian" pitchFamily="82" charset="0"/>
              </a:rPr>
              <a:t>MEDIA PEMBELAJARAN MATEMATIKA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2819400"/>
            <a:ext cx="7239000" cy="20574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OLEH :</a:t>
            </a:r>
          </a:p>
          <a:p>
            <a:pPr marL="514350" indent="-514350" algn="just">
              <a:buAutoNum type="arabicPeriod"/>
            </a:pP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Septiana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Wijayanti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	    A.410 080 018</a:t>
            </a:r>
          </a:p>
          <a:p>
            <a:pPr marL="514350" indent="-514350" algn="just">
              <a:buAutoNum type="arabicPeriod"/>
            </a:pP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Dwi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Yuni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Pramugarini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	    A.410 080 022</a:t>
            </a:r>
          </a:p>
          <a:p>
            <a:pPr marL="514350" indent="-514350" algn="just">
              <a:buAutoNum type="arabicPeriod"/>
            </a:pP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Nur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Maidah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Naimahtuti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	    A.410 080 0</a:t>
            </a:r>
            <a:r>
              <a:rPr lang="id-ID" b="1" dirty="0" smtClean="0">
                <a:solidFill>
                  <a:schemeClr val="tx1"/>
                </a:solidFill>
                <a:latin typeface="Agency FB" pitchFamily="34" charset="0"/>
              </a:rPr>
              <a:t>35</a:t>
            </a:r>
            <a:endParaRPr lang="en-US" b="1" dirty="0">
              <a:solidFill>
                <a:schemeClr val="tx1"/>
              </a:solidFill>
              <a:latin typeface="Agency FB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5370493"/>
            <a:ext cx="8077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Baskerville Old Face" pitchFamily="18" charset="0"/>
              </a:rPr>
              <a:t>UNIVERSITAS MUHAMMADIYAH SURAKARTA</a:t>
            </a:r>
          </a:p>
          <a:p>
            <a:pPr algn="ctr"/>
            <a:r>
              <a:rPr lang="en-US" sz="2800" dirty="0" smtClean="0">
                <a:latin typeface="Baskerville Old Face" pitchFamily="18" charset="0"/>
              </a:rPr>
              <a:t>2011</a:t>
            </a:r>
            <a:endParaRPr lang="en-US" sz="2800" dirty="0">
              <a:latin typeface="Baskerville Old Face" pitchFamily="18" charset="0"/>
            </a:endParaRPr>
          </a:p>
        </p:txBody>
      </p:sp>
      <p:pic>
        <p:nvPicPr>
          <p:cNvPr id="5" name="Picture 4" descr="pin ums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381000"/>
            <a:ext cx="1676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entagon 5"/>
          <p:cNvSpPr/>
          <p:nvPr/>
        </p:nvSpPr>
        <p:spPr>
          <a:xfrm rot="10800000">
            <a:off x="0" y="2438400"/>
            <a:ext cx="9144000" cy="152400"/>
          </a:xfrm>
          <a:prstGeom prst="homePlate">
            <a:avLst/>
          </a:prstGeom>
        </p:spPr>
        <p:style>
          <a:lnRef idx="1">
            <a:schemeClr val="accent2"/>
          </a:lnRef>
          <a:fillRef idx="1003">
            <a:schemeClr val="dk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F3D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F3D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80"/>
                            </p:stCondLst>
                            <p:childTnLst>
                              <p:par>
                                <p:cTn id="45" presetID="1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F3D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F3D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620"/>
                            </p:stCondLst>
                            <p:childTnLst>
                              <p:par>
                                <p:cTn id="50" presetID="1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F3D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F3D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680"/>
                            </p:stCondLst>
                            <p:childTnLst>
                              <p:par>
                                <p:cTn id="55" presetID="1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F3D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F3D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1" presetClass="exit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500"/>
                            </p:stCondLst>
                            <p:childTnLst>
                              <p:par>
                                <p:cTn id="69" presetID="26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7" grpId="0" animBg="1"/>
      <p:bldP spid="2" grpId="0" animBg="1"/>
      <p:bldP spid="3" grpId="0" uiExpand="1" build="p"/>
      <p:bldP spid="3" grpId="1" build="p"/>
      <p:bldP spid="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que 61"/>
          <p:cNvSpPr/>
          <p:nvPr/>
        </p:nvSpPr>
        <p:spPr>
          <a:xfrm>
            <a:off x="228600" y="533400"/>
            <a:ext cx="8534400" cy="5715000"/>
          </a:xfrm>
          <a:prstGeom prst="plaqu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1143000" y="533400"/>
            <a:ext cx="6705600" cy="6096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err="1" smtClean="0">
                <a:latin typeface="Eras Light ITC" pitchFamily="34" charset="0"/>
              </a:rPr>
              <a:t>Pengertian</a:t>
            </a:r>
            <a:r>
              <a:rPr lang="en-US" sz="3200" b="1" dirty="0" smtClean="0">
                <a:latin typeface="Eras Light ITC" pitchFamily="34" charset="0"/>
              </a:rPr>
              <a:t> </a:t>
            </a:r>
            <a:r>
              <a:rPr lang="en-US" sz="3200" b="1" dirty="0" err="1" smtClean="0">
                <a:latin typeface="Eras Light ITC" pitchFamily="34" charset="0"/>
              </a:rPr>
              <a:t>Fungsi</a:t>
            </a:r>
            <a:endParaRPr lang="en-US" sz="3200" b="1" dirty="0">
              <a:latin typeface="Eras Light ITC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1905001"/>
            <a:ext cx="73914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es-ES" sz="2800" dirty="0" err="1" smtClean="0">
                <a:latin typeface="Eras Light ITC" pitchFamily="34" charset="0"/>
              </a:rPr>
              <a:t>Fungsi</a:t>
            </a:r>
            <a:r>
              <a:rPr lang="id-ID" sz="2800" dirty="0" smtClean="0">
                <a:latin typeface="Eras Light ITC" pitchFamily="34" charset="0"/>
              </a:rPr>
              <a:t> </a:t>
            </a:r>
            <a:r>
              <a:rPr lang="es-ES" sz="2800" dirty="0" err="1" smtClean="0">
                <a:latin typeface="Eras Light ITC" pitchFamily="34" charset="0"/>
              </a:rPr>
              <a:t>adalah</a:t>
            </a:r>
            <a:r>
              <a:rPr lang="es-ES" sz="2800" dirty="0" smtClean="0">
                <a:latin typeface="Eras Light ITC" pitchFamily="34" charset="0"/>
              </a:rPr>
              <a:t> </a:t>
            </a:r>
            <a:endParaRPr lang="id-ID" sz="2800" dirty="0" smtClean="0">
              <a:latin typeface="Eras Light ITC" pitchFamily="34" charset="0"/>
            </a:endParaRPr>
          </a:p>
          <a:p>
            <a:pPr marL="450850" indent="6350" algn="just"/>
            <a:r>
              <a:rPr lang="es-ES" sz="2800" dirty="0" err="1" smtClean="0">
                <a:latin typeface="Eras Light ITC" pitchFamily="34" charset="0"/>
              </a:rPr>
              <a:t>suatu</a:t>
            </a:r>
            <a:r>
              <a:rPr lang="es-ES" sz="2800" dirty="0" smtClean="0">
                <a:latin typeface="Eras Light ITC" pitchFamily="34" charset="0"/>
              </a:rPr>
              <a:t> </a:t>
            </a:r>
            <a:r>
              <a:rPr lang="es-ES" sz="2800" dirty="0" err="1" smtClean="0">
                <a:latin typeface="Eras Light ITC" pitchFamily="34" charset="0"/>
              </a:rPr>
              <a:t>relasi</a:t>
            </a:r>
            <a:r>
              <a:rPr lang="es-ES" sz="2800" dirty="0" smtClean="0">
                <a:latin typeface="Eras Light ITC" pitchFamily="34" charset="0"/>
              </a:rPr>
              <a:t> </a:t>
            </a:r>
            <a:r>
              <a:rPr lang="es-ES" sz="2800" dirty="0" err="1" smtClean="0">
                <a:latin typeface="Eras Light ITC" pitchFamily="34" charset="0"/>
              </a:rPr>
              <a:t>khusus</a:t>
            </a:r>
            <a:r>
              <a:rPr lang="es-ES" sz="2800" dirty="0" smtClean="0">
                <a:latin typeface="Eras Light ITC" pitchFamily="34" charset="0"/>
              </a:rPr>
              <a:t> yang </a:t>
            </a:r>
            <a:r>
              <a:rPr lang="es-ES" sz="2800" dirty="0" err="1" smtClean="0">
                <a:latin typeface="Eras Light ITC" pitchFamily="34" charset="0"/>
              </a:rPr>
              <a:t>memasangkan</a:t>
            </a:r>
            <a:r>
              <a:rPr lang="es-ES" sz="2800" dirty="0" smtClean="0">
                <a:latin typeface="Eras Light ITC" pitchFamily="34" charset="0"/>
              </a:rPr>
              <a:t> </a:t>
            </a:r>
            <a:r>
              <a:rPr lang="es-ES" sz="2800" dirty="0" err="1" smtClean="0">
                <a:latin typeface="Eras Light ITC" pitchFamily="34" charset="0"/>
              </a:rPr>
              <a:t>setiap</a:t>
            </a:r>
            <a:r>
              <a:rPr lang="es-ES" sz="2800" dirty="0" smtClean="0">
                <a:latin typeface="Eras Light ITC" pitchFamily="34" charset="0"/>
              </a:rPr>
              <a:t> </a:t>
            </a:r>
            <a:r>
              <a:rPr lang="es-ES" sz="2800" dirty="0" err="1" smtClean="0">
                <a:latin typeface="Eras Light ITC" pitchFamily="34" charset="0"/>
              </a:rPr>
              <a:t>anggota</a:t>
            </a:r>
            <a:r>
              <a:rPr lang="es-ES" sz="2800" dirty="0" smtClean="0">
                <a:latin typeface="Eras Light ITC" pitchFamily="34" charset="0"/>
              </a:rPr>
              <a:t> A dan </a:t>
            </a:r>
            <a:r>
              <a:rPr lang="es-ES" sz="2800" dirty="0" err="1" smtClean="0">
                <a:latin typeface="Eras Light ITC" pitchFamily="34" charset="0"/>
              </a:rPr>
              <a:t>anggota</a:t>
            </a:r>
            <a:r>
              <a:rPr lang="es-ES" sz="2800" dirty="0" smtClean="0">
                <a:latin typeface="Eras Light ITC" pitchFamily="34" charset="0"/>
              </a:rPr>
              <a:t> B.</a:t>
            </a:r>
          </a:p>
          <a:p>
            <a:pPr indent="457200" algn="just"/>
            <a:endParaRPr lang="es-ES" sz="2800" dirty="0" smtClean="0">
              <a:latin typeface="Eras Light ITC" pitchFamily="34" charset="0"/>
            </a:endParaRPr>
          </a:p>
          <a:p>
            <a:pPr indent="457200" algn="just"/>
            <a:r>
              <a:rPr lang="es-ES" sz="2000" b="1" dirty="0" err="1" smtClean="0">
                <a:solidFill>
                  <a:schemeClr val="accent2">
                    <a:lumMod val="50000"/>
                  </a:schemeClr>
                </a:solidFill>
                <a:latin typeface="Eras Light ITC" pitchFamily="34" charset="0"/>
              </a:rPr>
              <a:t>Dari</a:t>
            </a:r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  <a:latin typeface="Eras Light ITC" pitchFamily="34" charset="0"/>
              </a:rPr>
              <a:t> </a:t>
            </a:r>
            <a:r>
              <a:rPr lang="es-ES" sz="2000" b="1" dirty="0" err="1" smtClean="0">
                <a:solidFill>
                  <a:schemeClr val="accent2">
                    <a:lumMod val="50000"/>
                  </a:schemeClr>
                </a:solidFill>
                <a:latin typeface="Eras Light ITC" pitchFamily="34" charset="0"/>
              </a:rPr>
              <a:t>contoh</a:t>
            </a:r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  <a:latin typeface="Eras Light ITC" pitchFamily="34" charset="0"/>
              </a:rPr>
              <a:t> </a:t>
            </a:r>
            <a:r>
              <a:rPr lang="es-ES" sz="2000" b="1" dirty="0" err="1" smtClean="0">
                <a:solidFill>
                  <a:schemeClr val="accent2">
                    <a:lumMod val="50000"/>
                  </a:schemeClr>
                </a:solidFill>
                <a:latin typeface="Eras Light ITC" pitchFamily="34" charset="0"/>
              </a:rPr>
              <a:t>berikut</a:t>
            </a:r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  <a:latin typeface="Eras Light ITC" pitchFamily="34" charset="0"/>
              </a:rPr>
              <a:t> </a:t>
            </a:r>
            <a:r>
              <a:rPr lang="es-ES" sz="2000" b="1" dirty="0" err="1" smtClean="0">
                <a:solidFill>
                  <a:schemeClr val="accent2">
                    <a:lumMod val="50000"/>
                  </a:schemeClr>
                </a:solidFill>
                <a:latin typeface="Eras Light ITC" pitchFamily="34" charset="0"/>
              </a:rPr>
              <a:t>manakah</a:t>
            </a:r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  <a:latin typeface="Eras Light ITC" pitchFamily="34" charset="0"/>
              </a:rPr>
              <a:t> yang </a:t>
            </a:r>
            <a:r>
              <a:rPr lang="es-ES" sz="2000" b="1" dirty="0" err="1" smtClean="0">
                <a:solidFill>
                  <a:schemeClr val="accent2">
                    <a:lumMod val="50000"/>
                  </a:schemeClr>
                </a:solidFill>
                <a:latin typeface="Eras Light ITC" pitchFamily="34" charset="0"/>
              </a:rPr>
              <a:t>merupakan</a:t>
            </a:r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  <a:latin typeface="Eras Light ITC" pitchFamily="34" charset="0"/>
              </a:rPr>
              <a:t> </a:t>
            </a:r>
            <a:r>
              <a:rPr lang="es-ES" sz="2000" b="1" dirty="0" err="1" smtClean="0">
                <a:solidFill>
                  <a:schemeClr val="accent2">
                    <a:lumMod val="50000"/>
                  </a:schemeClr>
                </a:solidFill>
                <a:latin typeface="Eras Light ITC" pitchFamily="34" charset="0"/>
              </a:rPr>
              <a:t>fungsi</a:t>
            </a:r>
            <a:r>
              <a:rPr lang="es-ES" sz="2000" b="1" dirty="0" smtClean="0">
                <a:solidFill>
                  <a:schemeClr val="accent2">
                    <a:lumMod val="50000"/>
                  </a:schemeClr>
                </a:solidFill>
                <a:latin typeface="Eras Light ITC" pitchFamily="34" charset="0"/>
              </a:rPr>
              <a:t> :</a:t>
            </a:r>
            <a:endParaRPr lang="en-US" sz="2800" b="1" dirty="0" smtClean="0">
              <a:solidFill>
                <a:schemeClr val="accent2">
                  <a:lumMod val="50000"/>
                </a:schemeClr>
              </a:solidFill>
              <a:latin typeface="Eras Light ITC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1981200" y="4419600"/>
            <a:ext cx="685800" cy="14478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en-US" dirty="0" smtClean="0"/>
              <a:t> </a:t>
            </a:r>
          </a:p>
          <a:p>
            <a:pPr algn="ctr">
              <a:buFont typeface="Arial" pitchFamily="34" charset="0"/>
              <a:buChar char="•"/>
            </a:pPr>
            <a:r>
              <a:rPr lang="en-US" dirty="0"/>
              <a:t> </a:t>
            </a:r>
            <a:endParaRPr lang="en-US" dirty="0" smtClean="0"/>
          </a:p>
          <a:p>
            <a:pPr algn="ctr">
              <a:buFont typeface="Arial" pitchFamily="34" charset="0"/>
              <a:buChar char="•"/>
            </a:pPr>
            <a:r>
              <a:rPr lang="en-US" dirty="0"/>
              <a:t> </a:t>
            </a:r>
          </a:p>
        </p:txBody>
      </p:sp>
      <p:sp>
        <p:nvSpPr>
          <p:cNvPr id="6" name="Oval 5"/>
          <p:cNvSpPr/>
          <p:nvPr/>
        </p:nvSpPr>
        <p:spPr>
          <a:xfrm>
            <a:off x="914400" y="4419600"/>
            <a:ext cx="685800" cy="14478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en-US" dirty="0" smtClean="0"/>
              <a:t> </a:t>
            </a:r>
          </a:p>
          <a:p>
            <a:pPr algn="ctr">
              <a:buFont typeface="Arial" pitchFamily="34" charset="0"/>
              <a:buChar char="•"/>
            </a:pPr>
            <a:r>
              <a:rPr lang="en-US" dirty="0"/>
              <a:t> </a:t>
            </a:r>
            <a:endParaRPr lang="en-US" dirty="0" smtClean="0"/>
          </a:p>
          <a:p>
            <a:pPr algn="ctr">
              <a:buFont typeface="Arial" pitchFamily="34" charset="0"/>
              <a:buChar char="•"/>
            </a:pPr>
            <a:r>
              <a:rPr lang="en-US" dirty="0"/>
              <a:t> </a:t>
            </a: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1295400" y="4876800"/>
            <a:ext cx="1066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1295400" y="5105400"/>
            <a:ext cx="10668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1295400" y="5105400"/>
            <a:ext cx="10668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990600" y="39624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  A        f         B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4495800" y="4495800"/>
            <a:ext cx="762000" cy="14478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en-US" dirty="0" smtClean="0"/>
              <a:t> </a:t>
            </a:r>
          </a:p>
          <a:p>
            <a:pPr algn="ctr">
              <a:buFont typeface="Arial" pitchFamily="34" charset="0"/>
              <a:buChar char="•"/>
            </a:pPr>
            <a:r>
              <a:rPr lang="en-US" dirty="0"/>
              <a:t> </a:t>
            </a:r>
            <a:endParaRPr lang="en-US" dirty="0" smtClean="0"/>
          </a:p>
          <a:p>
            <a:pPr algn="ctr">
              <a:buFont typeface="Arial" pitchFamily="34" charset="0"/>
              <a:buChar char="•"/>
            </a:pPr>
            <a:r>
              <a:rPr lang="en-US" dirty="0"/>
              <a:t> </a:t>
            </a:r>
          </a:p>
        </p:txBody>
      </p:sp>
      <p:sp>
        <p:nvSpPr>
          <p:cNvPr id="27" name="Oval 26"/>
          <p:cNvSpPr/>
          <p:nvPr/>
        </p:nvSpPr>
        <p:spPr>
          <a:xfrm>
            <a:off x="3429000" y="4495800"/>
            <a:ext cx="685800" cy="14478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en-US" dirty="0" smtClean="0"/>
              <a:t> </a:t>
            </a:r>
          </a:p>
          <a:p>
            <a:pPr algn="ctr">
              <a:buFont typeface="Arial" pitchFamily="34" charset="0"/>
              <a:buChar char="•"/>
            </a:pPr>
            <a:r>
              <a:rPr lang="en-US" dirty="0"/>
              <a:t> </a:t>
            </a:r>
            <a:endParaRPr lang="en-US" dirty="0" smtClean="0"/>
          </a:p>
          <a:p>
            <a:pPr algn="ctr">
              <a:buFont typeface="Arial" pitchFamily="34" charset="0"/>
              <a:buChar char="•"/>
            </a:pPr>
            <a:r>
              <a:rPr lang="en-US" dirty="0"/>
              <a:t> </a:t>
            </a:r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3810000" y="4951412"/>
            <a:ext cx="1066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3733800" y="5181600"/>
            <a:ext cx="11430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3733800" y="5181600"/>
            <a:ext cx="11430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3810000" y="5257800"/>
            <a:ext cx="10668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3505200" y="4038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A        f         B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7239000" y="4495800"/>
            <a:ext cx="762000" cy="14478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en-US" dirty="0" smtClean="0"/>
              <a:t> </a:t>
            </a:r>
          </a:p>
          <a:p>
            <a:pPr algn="ctr">
              <a:buFont typeface="Arial" pitchFamily="34" charset="0"/>
              <a:buChar char="•"/>
            </a:pPr>
            <a:r>
              <a:rPr lang="en-US" dirty="0"/>
              <a:t> </a:t>
            </a:r>
            <a:endParaRPr lang="en-US" dirty="0" smtClean="0"/>
          </a:p>
          <a:p>
            <a:pPr algn="ctr">
              <a:buFont typeface="Arial" pitchFamily="34" charset="0"/>
              <a:buChar char="•"/>
            </a:pPr>
            <a:r>
              <a:rPr lang="en-US" dirty="0"/>
              <a:t> </a:t>
            </a:r>
          </a:p>
        </p:txBody>
      </p:sp>
      <p:sp>
        <p:nvSpPr>
          <p:cNvPr id="29" name="Oval 28"/>
          <p:cNvSpPr/>
          <p:nvPr/>
        </p:nvSpPr>
        <p:spPr>
          <a:xfrm>
            <a:off x="6096000" y="4495800"/>
            <a:ext cx="762000" cy="14478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en-US" dirty="0" smtClean="0"/>
              <a:t> </a:t>
            </a:r>
          </a:p>
          <a:p>
            <a:pPr algn="ctr">
              <a:buFont typeface="Arial" pitchFamily="34" charset="0"/>
              <a:buChar char="•"/>
            </a:pPr>
            <a:r>
              <a:rPr lang="en-US" dirty="0"/>
              <a:t> </a:t>
            </a:r>
            <a:endParaRPr lang="en-US" dirty="0" smtClean="0"/>
          </a:p>
          <a:p>
            <a:pPr algn="ctr">
              <a:buFont typeface="Arial" pitchFamily="34" charset="0"/>
              <a:buChar char="•"/>
            </a:pPr>
            <a:r>
              <a:rPr lang="en-US" dirty="0"/>
              <a:t> </a:t>
            </a: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6477000" y="4953000"/>
            <a:ext cx="1143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6477000" y="5257800"/>
            <a:ext cx="11430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6248400" y="4038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A        f         B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3" presetClass="path" presetSubtype="0" repeatCount="indefinite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8.41813E-7 L 0.40416 0.72155 L -0.40417 0.72155 L 3.33333E-6 8.41813E-7 Z " pathEditMode="relative" rAng="0" ptsTypes="FFFF">
                                      <p:cBhvr>
                                        <p:cTn id="2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 decel="100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800" decel="100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80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600" decel="100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6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000"/>
                            </p:stCondLst>
                            <p:childTnLst>
                              <p:par>
                                <p:cTn id="9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600" decel="100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6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6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0"/>
                            </p:stCondLst>
                            <p:childTnLst>
                              <p:par>
                                <p:cTn id="106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600" decel="100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6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6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"/>
                            </p:stCondLst>
                            <p:childTnLst>
                              <p:par>
                                <p:cTn id="13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6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2500"/>
                            </p:stCondLst>
                            <p:childTnLst>
                              <p:par>
                                <p:cTn id="13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0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500"/>
                            </p:stCondLst>
                            <p:childTnLst>
                              <p:par>
                                <p:cTn id="14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4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6500"/>
                            </p:stCondLst>
                            <p:childTnLst>
                              <p:par>
                                <p:cTn id="14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8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800" decel="100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800" decel="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800" decel="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800" decel="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500"/>
                            </p:stCondLst>
                            <p:childTnLst>
                              <p:par>
                                <p:cTn id="17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2500"/>
                            </p:stCondLst>
                            <p:childTnLst>
                              <p:par>
                                <p:cTn id="17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6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2" grpId="1" animBg="1"/>
      <p:bldP spid="4" grpId="0" animBg="1"/>
      <p:bldP spid="4" grpId="1" animBg="1"/>
      <p:bldP spid="26" grpId="0" animBg="1"/>
      <p:bldP spid="6" grpId="0" animBg="1"/>
      <p:bldP spid="55" grpId="0"/>
      <p:bldP spid="28" grpId="0" animBg="1"/>
      <p:bldP spid="27" grpId="0" animBg="1"/>
      <p:bldP spid="56" grpId="0"/>
      <p:bldP spid="30" grpId="0" animBg="1"/>
      <p:bldP spid="29" grpId="0" animBg="1"/>
      <p:bldP spid="5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p Ribbon 3"/>
          <p:cNvSpPr/>
          <p:nvPr/>
        </p:nvSpPr>
        <p:spPr>
          <a:xfrm>
            <a:off x="1752600" y="914400"/>
            <a:ext cx="5867400" cy="1066800"/>
          </a:xfrm>
          <a:prstGeom prst="ribbon2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Tempus Sans ITC" pitchFamily="82" charset="0"/>
              </a:rPr>
              <a:t>SOAL</a:t>
            </a:r>
            <a:endParaRPr lang="en-US" sz="3200" dirty="0">
              <a:latin typeface="Tempus Sans ITC" pitchFamily="82" charset="0"/>
            </a:endParaRPr>
          </a:p>
        </p:txBody>
      </p:sp>
      <p:sp>
        <p:nvSpPr>
          <p:cNvPr id="5" name="Cube 4">
            <a:hlinkClick r:id="rId2" action="ppaction://hlinksldjump"/>
          </p:cNvPr>
          <p:cNvSpPr/>
          <p:nvPr/>
        </p:nvSpPr>
        <p:spPr>
          <a:xfrm>
            <a:off x="1447800" y="3505200"/>
            <a:ext cx="1752600" cy="1752600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 1</a:t>
            </a:r>
            <a:endParaRPr lang="en-US" dirty="0"/>
          </a:p>
        </p:txBody>
      </p:sp>
      <p:sp>
        <p:nvSpPr>
          <p:cNvPr id="6" name="Cube 5">
            <a:hlinkClick r:id="rId3" action="ppaction://hlinksldjump"/>
          </p:cNvPr>
          <p:cNvSpPr/>
          <p:nvPr/>
        </p:nvSpPr>
        <p:spPr>
          <a:xfrm>
            <a:off x="3962400" y="3505200"/>
            <a:ext cx="1752600" cy="1828800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  2</a:t>
            </a:r>
            <a:endParaRPr lang="en-US" dirty="0"/>
          </a:p>
        </p:txBody>
      </p:sp>
      <p:sp>
        <p:nvSpPr>
          <p:cNvPr id="7" name="Cube 6">
            <a:hlinkClick r:id="rId4" action="ppaction://hlinksldjump"/>
          </p:cNvPr>
          <p:cNvSpPr/>
          <p:nvPr/>
        </p:nvSpPr>
        <p:spPr>
          <a:xfrm>
            <a:off x="6477000" y="3429000"/>
            <a:ext cx="1752600" cy="1828800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  3</a:t>
            </a:r>
            <a:endParaRPr lang="en-US" dirty="0"/>
          </a:p>
        </p:txBody>
      </p:sp>
      <p:sp>
        <p:nvSpPr>
          <p:cNvPr id="8" name="Frame 7"/>
          <p:cNvSpPr/>
          <p:nvPr/>
        </p:nvSpPr>
        <p:spPr>
          <a:xfrm>
            <a:off x="533400" y="304800"/>
            <a:ext cx="8382000" cy="6248400"/>
          </a:xfrm>
          <a:prstGeom prst="frame">
            <a:avLst>
              <a:gd name="adj1" fmla="val 6090"/>
            </a:avLst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7" presetClass="path" presetSubtype="0" repeatCount="200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25 -0.01111 L -0.06007 0.05018 C -0.04913 0.06406 -0.03264 0.07192 -0.01545 0.07192 C 0.00417 0.07192 0.01979 0.06406 0.03073 0.05018 L 0.08333 -0.01111 " pathEditMode="relative" rAng="0" ptsTypes="FffFF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" y="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214313" y="0"/>
            <a:ext cx="9429751" cy="100012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492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Flowchart: Terminator 9"/>
          <p:cNvSpPr/>
          <p:nvPr/>
        </p:nvSpPr>
        <p:spPr>
          <a:xfrm>
            <a:off x="3571875" y="0"/>
            <a:ext cx="5786438" cy="928688"/>
          </a:xfrm>
          <a:prstGeom prst="flowChartTerminator">
            <a:avLst/>
          </a:prstGeom>
          <a:solidFill>
            <a:srgbClr val="92D050"/>
          </a:solidFill>
          <a:ln w="3492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Teardrop 3"/>
          <p:cNvSpPr/>
          <p:nvPr/>
        </p:nvSpPr>
        <p:spPr>
          <a:xfrm>
            <a:off x="457200" y="1219200"/>
            <a:ext cx="7848600" cy="5410200"/>
          </a:xfrm>
          <a:prstGeom prst="teardrop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17999">
                <a:schemeClr val="accent5">
                  <a:lumMod val="60000"/>
                  <a:lumOff val="40000"/>
                </a:schemeClr>
              </a:gs>
              <a:gs pos="36000">
                <a:schemeClr val="accent3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  <a:tileRect r="-100000" b="-100000"/>
          </a:gradFill>
          <a:ln w="444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1219200" y="1676400"/>
            <a:ext cx="67056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314450" marR="0" lvl="0" indent="-45720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Calibri" pitchFamily="34" charset="0"/>
                <a:cs typeface="Times New Roman" pitchFamily="18" charset="0"/>
              </a:rPr>
              <a:t>Jika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Calibri" pitchFamily="34" charset="0"/>
                <a:cs typeface="Times New Roman" pitchFamily="18" charset="0"/>
              </a:rPr>
              <a:t>A = {2, 3, 6} B = {2, 4, 6, 8, 10, 11}. </a:t>
            </a:r>
            <a:endParaRPr kumimoji="0" lang="id-ID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alatino Linotype" pitchFamily="18" charset="0"/>
              <a:ea typeface="Calibri" pitchFamily="34" charset="0"/>
              <a:cs typeface="Times New Roman" pitchFamily="18" charset="0"/>
            </a:endParaRPr>
          </a:p>
          <a:p>
            <a:pPr marL="1350963" marR="0" lvl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Calibri" pitchFamily="34" charset="0"/>
                <a:cs typeface="Times New Roman" pitchFamily="18" charset="0"/>
              </a:rPr>
              <a:t>Relasi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Calibri" pitchFamily="34" charset="0"/>
                <a:cs typeface="Times New Roman" pitchFamily="18" charset="0"/>
              </a:rPr>
              <a:t>dari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Calibri" pitchFamily="34" charset="0"/>
                <a:cs typeface="Times New Roman" pitchFamily="18" charset="0"/>
              </a:rPr>
              <a:t>himpunan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Calibri" pitchFamily="34" charset="0"/>
                <a:cs typeface="Times New Roman" pitchFamily="18" charset="0"/>
              </a:rPr>
              <a:t> A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Calibri" pitchFamily="34" charset="0"/>
                <a:cs typeface="Times New Roman" pitchFamily="18" charset="0"/>
              </a:rPr>
              <a:t>ke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Calibri" pitchFamily="34" charset="0"/>
                <a:cs typeface="Times New Roman" pitchFamily="18" charset="0"/>
              </a:rPr>
              <a:t> B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Calibri" pitchFamily="34" charset="0"/>
                <a:cs typeface="Times New Roman" pitchFamily="18" charset="0"/>
              </a:rPr>
              <a:t>adalah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Calibri" pitchFamily="34" charset="0"/>
                <a:cs typeface="Times New Roman" pitchFamily="18" charset="0"/>
              </a:rPr>
              <a:t> “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Calibri" pitchFamily="34" charset="0"/>
                <a:cs typeface="Times New Roman" pitchFamily="18" charset="0"/>
              </a:rPr>
              <a:t>Faktor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Calibri" pitchFamily="34" charset="0"/>
                <a:cs typeface="Times New Roman" pitchFamily="18" charset="0"/>
              </a:rPr>
              <a:t>dari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Calibri" pitchFamily="34" charset="0"/>
                <a:cs typeface="Times New Roman" pitchFamily="18" charset="0"/>
              </a:rPr>
              <a:t> “, </a:t>
            </a:r>
            <a:endParaRPr kumimoji="0" lang="id-ID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alatino Linotype" pitchFamily="18" charset="0"/>
              <a:ea typeface="Calibri" pitchFamily="34" charset="0"/>
              <a:cs typeface="Times New Roman" pitchFamily="18" charset="0"/>
            </a:endParaRPr>
          </a:p>
          <a:p>
            <a:pPr marL="1314450" marR="0" lvl="0" indent="-58738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id-ID" sz="2400" dirty="0" err="1" smtClean="0">
                <a:latin typeface="Palatino Linotype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Calibri" pitchFamily="34" charset="0"/>
                <a:cs typeface="Times New Roman" pitchFamily="18" charset="0"/>
              </a:rPr>
              <a:t>yatakanlah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Calibri" pitchFamily="34" charset="0"/>
                <a:cs typeface="Times New Roman" pitchFamily="18" charset="0"/>
              </a:rPr>
              <a:t>relasi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Calibri" pitchFamily="34" charset="0"/>
                <a:cs typeface="Times New Roman" pitchFamily="18" charset="0"/>
              </a:rPr>
              <a:t>tersebut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Calibri" pitchFamily="34" charset="0"/>
                <a:cs typeface="Times New Roman" pitchFamily="18" charset="0"/>
              </a:rPr>
              <a:t>dengan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Calibri" pitchFamily="34" charset="0"/>
                <a:cs typeface="Times New Roman" pitchFamily="18" charset="0"/>
              </a:rPr>
              <a:t> :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alatino Linotype" pitchFamily="18" charset="0"/>
            </a:endParaRPr>
          </a:p>
          <a:p>
            <a:pPr marL="1485900" marR="0" lvl="0" indent="-228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Calibri" pitchFamily="34" charset="0"/>
                <a:cs typeface="Times New Roman" pitchFamily="18" charset="0"/>
              </a:rPr>
              <a:t>a. Diagram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Calibri" pitchFamily="34" charset="0"/>
                <a:cs typeface="Times New Roman" pitchFamily="18" charset="0"/>
              </a:rPr>
              <a:t>Panah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alatino Linotype" pitchFamily="18" charset="0"/>
            </a:endParaRPr>
          </a:p>
          <a:p>
            <a:pPr marL="1485900" marR="0" lvl="0" indent="-228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Calibri" pitchFamily="34" charset="0"/>
                <a:cs typeface="Times New Roman" pitchFamily="18" charset="0"/>
              </a:rPr>
              <a:t>b. Diagram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Calibri" pitchFamily="34" charset="0"/>
                <a:cs typeface="Times New Roman" pitchFamily="18" charset="0"/>
              </a:rPr>
              <a:t>Cartesius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alatino Linotype" pitchFamily="18" charset="0"/>
            </a:endParaRPr>
          </a:p>
          <a:p>
            <a:pPr marL="1485900" marR="0" lvl="0" indent="-228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Calibri" pitchFamily="34" charset="0"/>
              </a:rPr>
              <a:t>c.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Calibri" pitchFamily="34" charset="0"/>
              </a:rPr>
              <a:t>Himpunan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Calibri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Calibri" pitchFamily="34" charset="0"/>
              </a:rPr>
              <a:t>pasangan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Calibri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Calibri" pitchFamily="34" charset="0"/>
              </a:rPr>
              <a:t>berurutan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Calibri" pitchFamily="34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alatino Linotype" pitchFamily="18" charset="0"/>
            </a:endParaRPr>
          </a:p>
        </p:txBody>
      </p:sp>
      <p:sp>
        <p:nvSpPr>
          <p:cNvPr id="5" name="Action Button: Return 4">
            <a:hlinkClick r:id="rId3" action="ppaction://hlinksldjump" highlightClick="1"/>
          </p:cNvPr>
          <p:cNvSpPr/>
          <p:nvPr/>
        </p:nvSpPr>
        <p:spPr>
          <a:xfrm>
            <a:off x="381000" y="6172200"/>
            <a:ext cx="609600" cy="381000"/>
          </a:xfrm>
          <a:prstGeom prst="actionButtonReturn">
            <a:avLst/>
          </a:prstGeom>
          <a:gradFill>
            <a:gsLst>
              <a:gs pos="0">
                <a:schemeClr val="accent2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Smiley Face 6">
            <a:hlinkClick r:id="rId4" action="ppaction://hlinksldjump"/>
          </p:cNvPr>
          <p:cNvSpPr/>
          <p:nvPr/>
        </p:nvSpPr>
        <p:spPr>
          <a:xfrm>
            <a:off x="8382000" y="6096000"/>
            <a:ext cx="381000" cy="38100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Flowchart: Terminator 16"/>
          <p:cNvSpPr>
            <a:spLocks noChangeArrowheads="1"/>
          </p:cNvSpPr>
          <p:nvPr/>
        </p:nvSpPr>
        <p:spPr bwMode="auto">
          <a:xfrm>
            <a:off x="-71438" y="0"/>
            <a:ext cx="5143501" cy="928688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  <a:ln w="34925" algn="ctr">
            <a:solidFill>
              <a:srgbClr val="FCD5B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id-ID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500063" y="214313"/>
            <a:ext cx="28527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d-ID" sz="2800" dirty="0" smtClean="0">
                <a:latin typeface="Comic Sans MS" pitchFamily="66" charset="0"/>
              </a:rPr>
              <a:t>Soal</a:t>
            </a:r>
            <a:endParaRPr lang="en-US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00"/>
                            </p:stCondLst>
                            <p:childTnLst>
                              <p:par>
                                <p:cTn id="84" presetID="10" presetClass="exit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500"/>
                            </p:stCondLst>
                            <p:childTnLst>
                              <p:par>
                                <p:cTn id="8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000"/>
                            </p:stCondLst>
                            <p:childTnLst>
                              <p:par>
                                <p:cTn id="92" presetID="10" presetClass="exit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4" grpId="0" animBg="1"/>
      <p:bldP spid="21507" grpId="0" uiExpand="1" build="allAtOnce"/>
      <p:bldP spid="5" grpId="0" animBg="1"/>
      <p:bldP spid="5" grpId="1" animBg="1"/>
      <p:bldP spid="7" grpId="0" animBg="1"/>
      <p:bldP spid="7" grpId="1" animBg="1"/>
      <p:bldP spid="9" grpId="0" animBg="1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ultiply 5"/>
          <p:cNvSpPr/>
          <p:nvPr/>
        </p:nvSpPr>
        <p:spPr>
          <a:xfrm>
            <a:off x="-1524000" y="685800"/>
            <a:ext cx="11887200" cy="6477000"/>
          </a:xfrm>
          <a:prstGeom prst="mathMultiply">
            <a:avLst>
              <a:gd name="adj1" fmla="val 37932"/>
            </a:avLst>
          </a:prstGeom>
          <a:ln w="57150">
            <a:solidFill>
              <a:srgbClr val="F1771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905000" y="2209800"/>
            <a:ext cx="50292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Palatino Linotype" pitchFamily="18" charset="0"/>
                <a:ea typeface="Calibri" pitchFamily="34" charset="0"/>
              </a:rPr>
              <a:t>2.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Palatino Linotype" pitchFamily="18" charset="0"/>
                <a:ea typeface="Calibri" pitchFamily="34" charset="0"/>
              </a:rPr>
              <a:t>Tuliskan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Palatino Linotype" pitchFamily="18" charset="0"/>
                <a:ea typeface="Calibri" pitchFamily="34" charset="0"/>
              </a:rPr>
              <a:t> Domain,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Palatino Linotype" pitchFamily="18" charset="0"/>
                <a:ea typeface="Calibri" pitchFamily="34" charset="0"/>
              </a:rPr>
              <a:t>Kodomain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Palatino Linotype" pitchFamily="18" charset="0"/>
                <a:ea typeface="Calibri" pitchFamily="34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Palatino Linotype" pitchFamily="18" charset="0"/>
                <a:ea typeface="Calibri" pitchFamily="34" charset="0"/>
              </a:rPr>
              <a:t>dan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Palatino Linotype" pitchFamily="18" charset="0"/>
                <a:ea typeface="Calibri" pitchFamily="34" charset="0"/>
              </a:rPr>
              <a:t> Range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Palatino Linotype" pitchFamily="18" charset="0"/>
                <a:ea typeface="Calibri" pitchFamily="34" charset="0"/>
              </a:rPr>
              <a:t>dari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Palatino Linotype" pitchFamily="18" charset="0"/>
                <a:ea typeface="Calibri" pitchFamily="34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Palatino Linotype" pitchFamily="18" charset="0"/>
                <a:ea typeface="Calibri" pitchFamily="34" charset="0"/>
              </a:rPr>
              <a:t>soal</a:t>
            </a:r>
            <a:r>
              <a:rPr kumimoji="0" lang="en-US" sz="2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Palatino Linotype" pitchFamily="18" charset="0"/>
                <a:ea typeface="Calibri" pitchFamily="34" charset="0"/>
              </a:rPr>
              <a:t> no 1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Palatino Linotype" pitchFamily="18" charset="0"/>
            </a:endParaRPr>
          </a:p>
        </p:txBody>
      </p:sp>
      <p:pic>
        <p:nvPicPr>
          <p:cNvPr id="5" name="Picture 4" descr="Picture2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6019800"/>
            <a:ext cx="1143000" cy="685800"/>
          </a:xfrm>
          <a:prstGeom prst="rect">
            <a:avLst/>
          </a:prstGeom>
        </p:spPr>
      </p:pic>
      <p:sp>
        <p:nvSpPr>
          <p:cNvPr id="7" name="Smiley Face 6">
            <a:hlinkClick r:id="rId5" action="ppaction://hlinksldjump"/>
          </p:cNvPr>
          <p:cNvSpPr/>
          <p:nvPr/>
        </p:nvSpPr>
        <p:spPr>
          <a:xfrm>
            <a:off x="8077200" y="6172200"/>
            <a:ext cx="533400" cy="45720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/>
          <p:cNvSpPr/>
          <p:nvPr/>
        </p:nvSpPr>
        <p:spPr>
          <a:xfrm>
            <a:off x="-214313" y="0"/>
            <a:ext cx="9429751" cy="100012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492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Flowchart: Terminator 8"/>
          <p:cNvSpPr/>
          <p:nvPr/>
        </p:nvSpPr>
        <p:spPr>
          <a:xfrm>
            <a:off x="3571875" y="0"/>
            <a:ext cx="5786438" cy="928688"/>
          </a:xfrm>
          <a:prstGeom prst="flowChartTerminator">
            <a:avLst/>
          </a:prstGeom>
          <a:solidFill>
            <a:srgbClr val="9AD37B"/>
          </a:solidFill>
          <a:ln w="34925">
            <a:solidFill>
              <a:srgbClr val="F177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Flowchart: Terminator 16"/>
          <p:cNvSpPr>
            <a:spLocks noChangeArrowheads="1"/>
          </p:cNvSpPr>
          <p:nvPr/>
        </p:nvSpPr>
        <p:spPr bwMode="auto">
          <a:xfrm>
            <a:off x="-71438" y="0"/>
            <a:ext cx="5143501" cy="928688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  <a:ln w="34925" algn="ctr">
            <a:solidFill>
              <a:srgbClr val="00B05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id-ID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500063" y="214313"/>
            <a:ext cx="28527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d-ID" sz="2800" dirty="0" smtClean="0">
                <a:latin typeface="Comic Sans MS" pitchFamily="66" charset="0"/>
              </a:rPr>
              <a:t>Soal</a:t>
            </a:r>
            <a:endParaRPr lang="en-US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0" presetClass="exit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0" presetClass="exit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4577" grpId="0"/>
      <p:bldP spid="7" grpId="0" animBg="1"/>
      <p:bldP spid="7" grpId="1" animBg="1"/>
      <p:bldP spid="8" grpId="0" animBg="1"/>
      <p:bldP spid="9" grpId="0" animBg="1"/>
      <p:bldP spid="10" grpId="0" animBg="1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Sequential Access Storage 4"/>
          <p:cNvSpPr/>
          <p:nvPr/>
        </p:nvSpPr>
        <p:spPr>
          <a:xfrm>
            <a:off x="685800" y="1143000"/>
            <a:ext cx="7391400" cy="5486400"/>
          </a:xfrm>
          <a:prstGeom prst="flowChartMagneticTape">
            <a:avLst/>
          </a:prstGeom>
          <a:ln w="85725">
            <a:solidFill>
              <a:srgbClr val="00B0F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676400" y="1870770"/>
            <a:ext cx="57912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ea typeface="Calibri" pitchFamily="34" charset="0"/>
                <a:cs typeface="Times New Roman" pitchFamily="18" charset="0"/>
              </a:rPr>
              <a:t>3.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ea typeface="Calibri" pitchFamily="34" charset="0"/>
                <a:cs typeface="Times New Roman" pitchFamily="18" charset="0"/>
              </a:rPr>
              <a:t>Mana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ea typeface="Calibri" pitchFamily="34" charset="0"/>
                <a:cs typeface="Times New Roman" pitchFamily="18" charset="0"/>
              </a:rPr>
              <a:t>dari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ea typeface="Calibri" pitchFamily="34" charset="0"/>
                <a:cs typeface="Times New Roman" pitchFamily="18" charset="0"/>
              </a:rPr>
              <a:t>himpunan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ea typeface="Calibri" pitchFamily="34" charset="0"/>
                <a:cs typeface="Times New Roman" pitchFamily="18" charset="0"/>
              </a:rPr>
              <a:t> A, B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ea typeface="Calibri" pitchFamily="34" charset="0"/>
                <a:cs typeface="Times New Roman" pitchFamily="18" charset="0"/>
              </a:rPr>
              <a:t>dan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ea typeface="Calibri" pitchFamily="34" charset="0"/>
                <a:cs typeface="Times New Roman" pitchFamily="18" charset="0"/>
              </a:rPr>
              <a:t> C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ea typeface="Calibri" pitchFamily="34" charset="0"/>
                <a:cs typeface="Times New Roman" pitchFamily="18" charset="0"/>
              </a:rPr>
              <a:t>berikut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ea typeface="Calibri" pitchFamily="34" charset="0"/>
                <a:cs typeface="Times New Roman" pitchFamily="18" charset="0"/>
              </a:rPr>
              <a:t>ini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ea typeface="Calibri" pitchFamily="34" charset="0"/>
                <a:cs typeface="Times New Roman" pitchFamily="18" charset="0"/>
              </a:rPr>
              <a:t> yang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ea typeface="Calibri" pitchFamily="34" charset="0"/>
                <a:cs typeface="Times New Roman" pitchFamily="18" charset="0"/>
              </a:rPr>
              <a:t>merupakan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ea typeface="Calibri" pitchFamily="34" charset="0"/>
                <a:cs typeface="Times New Roman" pitchFamily="18" charset="0"/>
              </a:rPr>
              <a:t>fungsi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ea typeface="Calibri" pitchFamily="34" charset="0"/>
                <a:cs typeface="Times New Roman" pitchFamily="18" charset="0"/>
              </a:rPr>
              <a:t> ?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radley Hand ITC" pitchFamily="66" charset="0"/>
            </a:endParaRPr>
          </a:p>
          <a:p>
            <a:pPr marL="1028700" marR="0" lvl="0" indent="-685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ea typeface="Calibri" pitchFamily="34" charset="0"/>
                <a:cs typeface="Times New Roman" pitchFamily="18" charset="0"/>
              </a:rPr>
              <a:t>A = {(1, 1), (2, 3), (3, 5), (4, 7), (5, 8)}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radley Hand ITC" pitchFamily="66" charset="0"/>
            </a:endParaRPr>
          </a:p>
          <a:p>
            <a:pPr marL="1085850" marR="0" lvl="0" indent="-742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ea typeface="Calibri" pitchFamily="34" charset="0"/>
                <a:cs typeface="Times New Roman" pitchFamily="18" charset="0"/>
              </a:rPr>
              <a:t>B ={(1, 6), (1, 7), (2, 8), (3, 9), (4, 10)}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radley Hand ITC" pitchFamily="66" charset="0"/>
            </a:endParaRPr>
          </a:p>
          <a:p>
            <a:pPr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ea typeface="Calibri" pitchFamily="34" charset="0"/>
              </a:rPr>
              <a:t>C ={(2, 5), (3, 6), (4, 7)}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radley Hand ITC" pitchFamily="66" charset="0"/>
            </a:endParaRPr>
          </a:p>
        </p:txBody>
      </p:sp>
      <p:sp>
        <p:nvSpPr>
          <p:cNvPr id="4" name="Sun 3">
            <a:hlinkClick r:id="rId3" action="ppaction://hlinksldjump"/>
          </p:cNvPr>
          <p:cNvSpPr/>
          <p:nvPr/>
        </p:nvSpPr>
        <p:spPr>
          <a:xfrm>
            <a:off x="304800" y="6172200"/>
            <a:ext cx="685800" cy="68580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Smiley Face 5">
            <a:hlinkClick r:id="rId4" action="ppaction://hlinksldjump"/>
          </p:cNvPr>
          <p:cNvSpPr/>
          <p:nvPr/>
        </p:nvSpPr>
        <p:spPr>
          <a:xfrm>
            <a:off x="8458200" y="6248400"/>
            <a:ext cx="457200" cy="53340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Rectangle 6"/>
          <p:cNvSpPr/>
          <p:nvPr/>
        </p:nvSpPr>
        <p:spPr>
          <a:xfrm>
            <a:off x="-214313" y="0"/>
            <a:ext cx="9429751" cy="1000125"/>
          </a:xfrm>
          <a:prstGeom prst="rect">
            <a:avLst/>
          </a:prstGeom>
          <a:solidFill>
            <a:schemeClr val="bg1"/>
          </a:solidFill>
          <a:ln w="3492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Flowchart: Terminator 7"/>
          <p:cNvSpPr/>
          <p:nvPr/>
        </p:nvSpPr>
        <p:spPr>
          <a:xfrm>
            <a:off x="3571875" y="0"/>
            <a:ext cx="5786438" cy="928688"/>
          </a:xfrm>
          <a:prstGeom prst="flowChartTerminator">
            <a:avLst/>
          </a:prstGeom>
          <a:solidFill>
            <a:srgbClr val="92D050"/>
          </a:solidFill>
          <a:ln w="349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Flowchart: Terminator 16"/>
          <p:cNvSpPr>
            <a:spLocks noChangeArrowheads="1"/>
          </p:cNvSpPr>
          <p:nvPr/>
        </p:nvSpPr>
        <p:spPr bwMode="auto">
          <a:xfrm>
            <a:off x="-71438" y="0"/>
            <a:ext cx="5143501" cy="928688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  <a:ln w="34925" algn="ctr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id-ID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500063" y="214313"/>
            <a:ext cx="28527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d-ID" sz="2800" dirty="0" smtClean="0">
                <a:latin typeface="Comic Sans MS" pitchFamily="66" charset="0"/>
              </a:rPr>
              <a:t>Soal</a:t>
            </a:r>
            <a:endParaRPr lang="en-US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25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1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10" presetClass="exit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8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10" presetClass="exit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4" grpId="1" animBg="1"/>
      <p:bldP spid="6" grpId="0" animBg="1"/>
      <p:bldP spid="6" grpId="1" animBg="1"/>
      <p:bldP spid="7" grpId="0" animBg="1"/>
      <p:bldP spid="8" grpId="0" animBg="1"/>
      <p:bldP spid="9" grpId="0" animBg="1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 Diagonal Corner Rectangle 20"/>
          <p:cNvSpPr/>
          <p:nvPr/>
        </p:nvSpPr>
        <p:spPr>
          <a:xfrm>
            <a:off x="381000" y="1752600"/>
            <a:ext cx="7924800" cy="4876800"/>
          </a:xfrm>
          <a:prstGeom prst="round2Diag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Up Ribbon 4"/>
          <p:cNvSpPr/>
          <p:nvPr/>
        </p:nvSpPr>
        <p:spPr>
          <a:xfrm>
            <a:off x="228600" y="381000"/>
            <a:ext cx="6172200" cy="1066800"/>
          </a:xfrm>
          <a:prstGeom prst="ribbon2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  <a:latin typeface="Tempus Sans ITC" pitchFamily="82" charset="0"/>
              </a:rPr>
              <a:t>PENYELESAIAN</a:t>
            </a:r>
            <a:endParaRPr lang="en-US" sz="3200" dirty="0">
              <a:solidFill>
                <a:schemeClr val="accent2">
                  <a:lumMod val="75000"/>
                </a:schemeClr>
              </a:solidFill>
              <a:latin typeface="Tempus Sans ITC" pitchFamily="82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914400" y="2057400"/>
            <a:ext cx="6248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200" dirty="0" smtClean="0">
                <a:latin typeface="Niagara Engraved" pitchFamily="82" charset="0"/>
              </a:rPr>
              <a:t>a. Diagram </a:t>
            </a:r>
            <a:r>
              <a:rPr lang="en-US" sz="3200" dirty="0" err="1" smtClean="0">
                <a:latin typeface="Niagara Engraved" pitchFamily="82" charset="0"/>
              </a:rPr>
              <a:t>Panah</a:t>
            </a:r>
            <a:endParaRPr lang="en-US" sz="3200" dirty="0" smtClean="0">
              <a:latin typeface="Niagara Engraved" pitchFamily="82" charset="0"/>
            </a:endParaRPr>
          </a:p>
          <a:p>
            <a:pPr marL="342900" indent="-342900"/>
            <a:r>
              <a:rPr lang="en-US" sz="3200" dirty="0">
                <a:latin typeface="Niagara Engraved" pitchFamily="82" charset="0"/>
              </a:rPr>
              <a:t>	</a:t>
            </a:r>
            <a:r>
              <a:rPr lang="en-US" sz="3200" dirty="0" smtClean="0">
                <a:latin typeface="Niagara Engraved" pitchFamily="82" charset="0"/>
              </a:rPr>
              <a:t>     A = { 2, 3, 6 }     B = { 2, 4, 6, 8, 10, 11 </a:t>
            </a:r>
            <a:r>
              <a:rPr lang="en-US" sz="3200" dirty="0" smtClean="0"/>
              <a:t>}</a:t>
            </a:r>
            <a:endParaRPr lang="en-US" sz="3200" dirty="0"/>
          </a:p>
        </p:txBody>
      </p:sp>
      <p:sp>
        <p:nvSpPr>
          <p:cNvPr id="26760" name="Oval 136"/>
          <p:cNvSpPr>
            <a:spLocks noChangeArrowheads="1"/>
          </p:cNvSpPr>
          <p:nvPr/>
        </p:nvSpPr>
        <p:spPr bwMode="auto">
          <a:xfrm>
            <a:off x="3168203" y="3825737"/>
            <a:ext cx="194399" cy="153974"/>
          </a:xfrm>
          <a:prstGeom prst="ellipse">
            <a:avLst/>
          </a:prstGeom>
          <a:gradFill rotWithShape="0">
            <a:gsLst>
              <a:gs pos="0">
                <a:srgbClr val="666666"/>
              </a:gs>
              <a:gs pos="50000">
                <a:srgbClr val="CCCCCC"/>
              </a:gs>
              <a:gs pos="100000">
                <a:srgbClr val="666666"/>
              </a:gs>
            </a:gsLst>
            <a:lin ang="18900000" scaled="1"/>
          </a:gradFill>
          <a:ln w="12700">
            <a:solidFill>
              <a:srgbClr val="666666"/>
            </a:solidFill>
            <a:round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761" name="Oval 137"/>
          <p:cNvSpPr>
            <a:spLocks noChangeArrowheads="1"/>
          </p:cNvSpPr>
          <p:nvPr/>
        </p:nvSpPr>
        <p:spPr bwMode="auto">
          <a:xfrm>
            <a:off x="3124200" y="4722826"/>
            <a:ext cx="194399" cy="153974"/>
          </a:xfrm>
          <a:prstGeom prst="ellipse">
            <a:avLst/>
          </a:prstGeom>
          <a:gradFill rotWithShape="0">
            <a:gsLst>
              <a:gs pos="0">
                <a:srgbClr val="666666"/>
              </a:gs>
              <a:gs pos="50000">
                <a:srgbClr val="CCCCCC"/>
              </a:gs>
              <a:gs pos="100000">
                <a:srgbClr val="666666"/>
              </a:gs>
            </a:gsLst>
            <a:lin ang="18900000" scaled="1"/>
          </a:gradFill>
          <a:ln w="12700">
            <a:solidFill>
              <a:srgbClr val="666666"/>
            </a:solidFill>
            <a:round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762" name="Oval 138"/>
          <p:cNvSpPr>
            <a:spLocks noChangeArrowheads="1"/>
          </p:cNvSpPr>
          <p:nvPr/>
        </p:nvSpPr>
        <p:spPr bwMode="auto">
          <a:xfrm>
            <a:off x="3124200" y="5562600"/>
            <a:ext cx="194399" cy="153974"/>
          </a:xfrm>
          <a:prstGeom prst="ellipse">
            <a:avLst/>
          </a:prstGeom>
          <a:gradFill rotWithShape="0">
            <a:gsLst>
              <a:gs pos="0">
                <a:srgbClr val="666666"/>
              </a:gs>
              <a:gs pos="50000">
                <a:srgbClr val="CCCCCC"/>
              </a:gs>
              <a:gs pos="100000">
                <a:srgbClr val="666666"/>
              </a:gs>
            </a:gsLst>
            <a:lin ang="18900000" scaled="1"/>
          </a:gradFill>
          <a:ln w="12700">
            <a:solidFill>
              <a:srgbClr val="666666"/>
            </a:solidFill>
            <a:round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758" name="Oval 134"/>
          <p:cNvSpPr>
            <a:spLocks noChangeArrowheads="1"/>
          </p:cNvSpPr>
          <p:nvPr/>
        </p:nvSpPr>
        <p:spPr bwMode="auto">
          <a:xfrm>
            <a:off x="5105400" y="3505200"/>
            <a:ext cx="1447800" cy="29718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2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6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8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10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11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759" name="Oval 135"/>
          <p:cNvSpPr>
            <a:spLocks noChangeArrowheads="1"/>
          </p:cNvSpPr>
          <p:nvPr/>
        </p:nvSpPr>
        <p:spPr bwMode="auto">
          <a:xfrm>
            <a:off x="2209800" y="3505200"/>
            <a:ext cx="1447800" cy="2858742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2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3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6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6763" name="AutoShape 139"/>
          <p:cNvCxnSpPr>
            <a:cxnSpLocks noChangeShapeType="1"/>
          </p:cNvCxnSpPr>
          <p:nvPr/>
        </p:nvCxnSpPr>
        <p:spPr bwMode="auto">
          <a:xfrm>
            <a:off x="3362602" y="4118941"/>
            <a:ext cx="2232195" cy="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764" name="AutoShape 140"/>
          <p:cNvCxnSpPr>
            <a:cxnSpLocks noChangeShapeType="1"/>
          </p:cNvCxnSpPr>
          <p:nvPr/>
        </p:nvCxnSpPr>
        <p:spPr bwMode="auto">
          <a:xfrm>
            <a:off x="3362602" y="4118941"/>
            <a:ext cx="2232195" cy="339173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765" name="AutoShape 141"/>
          <p:cNvCxnSpPr>
            <a:cxnSpLocks noChangeShapeType="1"/>
          </p:cNvCxnSpPr>
          <p:nvPr/>
        </p:nvCxnSpPr>
        <p:spPr bwMode="auto">
          <a:xfrm>
            <a:off x="3362602" y="4118941"/>
            <a:ext cx="2232195" cy="662195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766" name="AutoShape 142"/>
          <p:cNvCxnSpPr>
            <a:cxnSpLocks noChangeShapeType="1"/>
          </p:cNvCxnSpPr>
          <p:nvPr/>
        </p:nvCxnSpPr>
        <p:spPr bwMode="auto">
          <a:xfrm>
            <a:off x="3362602" y="4118941"/>
            <a:ext cx="2352398" cy="1215059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767" name="AutoShape 143"/>
          <p:cNvCxnSpPr>
            <a:cxnSpLocks noChangeShapeType="1"/>
          </p:cNvCxnSpPr>
          <p:nvPr/>
        </p:nvCxnSpPr>
        <p:spPr bwMode="auto">
          <a:xfrm>
            <a:off x="3362602" y="4118941"/>
            <a:ext cx="2352398" cy="1596059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768" name="AutoShape 144"/>
          <p:cNvCxnSpPr>
            <a:cxnSpLocks noChangeShapeType="1"/>
          </p:cNvCxnSpPr>
          <p:nvPr/>
        </p:nvCxnSpPr>
        <p:spPr bwMode="auto">
          <a:xfrm flipV="1">
            <a:off x="3352800" y="4953000"/>
            <a:ext cx="2362200" cy="7620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769" name="AutoShape 145"/>
          <p:cNvCxnSpPr>
            <a:cxnSpLocks noChangeShapeType="1"/>
          </p:cNvCxnSpPr>
          <p:nvPr/>
        </p:nvCxnSpPr>
        <p:spPr bwMode="auto">
          <a:xfrm flipV="1">
            <a:off x="3352800" y="4953000"/>
            <a:ext cx="2438400" cy="953328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2743200" y="3119735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</a:t>
            </a:r>
            <a:endParaRPr lang="en-US" sz="2400" b="1" dirty="0"/>
          </a:p>
        </p:txBody>
      </p:sp>
      <p:sp>
        <p:nvSpPr>
          <p:cNvPr id="140" name="TextBox 139"/>
          <p:cNvSpPr txBox="1"/>
          <p:nvPr/>
        </p:nvSpPr>
        <p:spPr>
          <a:xfrm>
            <a:off x="5638800" y="3119735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3" presetClass="path" presetSubtype="0" repeatCount="4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6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6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6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67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67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67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67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67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67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67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67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6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6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6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67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67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67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67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67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67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67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67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6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6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1" dur="1000"/>
                                        <p:tgtEl>
                                          <p:spTgt spid="26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6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6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8" dur="1000"/>
                                        <p:tgtEl>
                                          <p:spTgt spid="26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6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6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5" dur="1000"/>
                                        <p:tgtEl>
                                          <p:spTgt spid="26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6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6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2" dur="1000"/>
                                        <p:tgtEl>
                                          <p:spTgt spid="26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6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6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9" dur="1000"/>
                                        <p:tgtEl>
                                          <p:spTgt spid="26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67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26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26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26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67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67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5" grpId="0" animBg="1"/>
      <p:bldP spid="5" grpId="1" animBg="1"/>
      <p:bldP spid="26758" grpId="0" animBg="1"/>
      <p:bldP spid="26759" grpId="0" animBg="1"/>
      <p:bldP spid="139" grpId="0"/>
      <p:bldP spid="14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que 32"/>
          <p:cNvSpPr/>
          <p:nvPr/>
        </p:nvSpPr>
        <p:spPr>
          <a:xfrm>
            <a:off x="609600" y="990600"/>
            <a:ext cx="8001000" cy="5867400"/>
          </a:xfrm>
          <a:prstGeom prst="plaque">
            <a:avLst/>
          </a:prstGeom>
          <a:solidFill>
            <a:srgbClr val="9AD3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7" name="Flowchart: Multidocument 36"/>
          <p:cNvSpPr/>
          <p:nvPr/>
        </p:nvSpPr>
        <p:spPr>
          <a:xfrm>
            <a:off x="1752600" y="5181600"/>
            <a:ext cx="5943600" cy="1676400"/>
          </a:xfrm>
          <a:prstGeom prst="flowChartMultidocumen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TextBox 3"/>
          <p:cNvSpPr txBox="1"/>
          <p:nvPr/>
        </p:nvSpPr>
        <p:spPr>
          <a:xfrm>
            <a:off x="1219200" y="381000"/>
            <a:ext cx="647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Niagara Engraved" pitchFamily="82" charset="0"/>
              </a:rPr>
              <a:t>  b. Diagram </a:t>
            </a:r>
            <a:r>
              <a:rPr lang="en-US" sz="2800" dirty="0" err="1" smtClean="0">
                <a:latin typeface="Niagara Engraved" pitchFamily="82" charset="0"/>
              </a:rPr>
              <a:t>Cartesius</a:t>
            </a:r>
            <a:endParaRPr lang="en-US" sz="2800" dirty="0">
              <a:latin typeface="Niagara Engraved" pitchFamily="82" charset="0"/>
            </a:endParaRPr>
          </a:p>
        </p:txBody>
      </p:sp>
      <p:cxnSp>
        <p:nvCxnSpPr>
          <p:cNvPr id="27651" name="AutoShape 3"/>
          <p:cNvCxnSpPr>
            <a:cxnSpLocks noChangeShapeType="1"/>
          </p:cNvCxnSpPr>
          <p:nvPr/>
        </p:nvCxnSpPr>
        <p:spPr bwMode="auto">
          <a:xfrm flipV="1">
            <a:off x="2353107" y="1295400"/>
            <a:ext cx="0" cy="3542097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1752600" y="1371600"/>
            <a:ext cx="457200" cy="397844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11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1752600" y="1828800"/>
            <a:ext cx="463296" cy="397844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10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1975104" y="2322095"/>
            <a:ext cx="228600" cy="397844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8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1975104" y="2819400"/>
            <a:ext cx="228600" cy="397844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6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1975104" y="3297455"/>
            <a:ext cx="234696" cy="397844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4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1975104" y="3793156"/>
            <a:ext cx="228600" cy="397844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2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7658" name="AutoShape 10"/>
          <p:cNvCxnSpPr>
            <a:cxnSpLocks noChangeShapeType="1"/>
          </p:cNvCxnSpPr>
          <p:nvPr/>
        </p:nvCxnSpPr>
        <p:spPr bwMode="auto">
          <a:xfrm flipV="1">
            <a:off x="1676400" y="4439653"/>
            <a:ext cx="5632704" cy="12834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2819400" y="4555156"/>
            <a:ext cx="304800" cy="397844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2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3886200" y="4555156"/>
            <a:ext cx="304800" cy="397844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3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661" name="Text Box 13"/>
          <p:cNvSpPr txBox="1">
            <a:spLocks noChangeArrowheads="1"/>
          </p:cNvSpPr>
          <p:nvPr/>
        </p:nvSpPr>
        <p:spPr bwMode="auto">
          <a:xfrm>
            <a:off x="4800600" y="4572000"/>
            <a:ext cx="304800" cy="397844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6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7662" name="AutoShape 14"/>
          <p:cNvCxnSpPr>
            <a:cxnSpLocks noChangeShapeType="1"/>
          </p:cNvCxnSpPr>
          <p:nvPr/>
        </p:nvCxnSpPr>
        <p:spPr bwMode="auto">
          <a:xfrm>
            <a:off x="2353107" y="3951973"/>
            <a:ext cx="653237" cy="0"/>
          </a:xfrm>
          <a:prstGeom prst="straightConnector1">
            <a:avLst/>
          </a:prstGeom>
          <a:noFill/>
          <a:ln w="31750">
            <a:solidFill>
              <a:srgbClr val="002060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27663" name="AutoShape 15"/>
          <p:cNvCxnSpPr>
            <a:cxnSpLocks noChangeShapeType="1"/>
          </p:cNvCxnSpPr>
          <p:nvPr/>
        </p:nvCxnSpPr>
        <p:spPr bwMode="auto">
          <a:xfrm>
            <a:off x="3006344" y="2014086"/>
            <a:ext cx="1304" cy="2425566"/>
          </a:xfrm>
          <a:prstGeom prst="straightConnector1">
            <a:avLst/>
          </a:prstGeom>
          <a:noFill/>
          <a:ln w="31750">
            <a:solidFill>
              <a:srgbClr val="002060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27664" name="AutoShape 16"/>
          <p:cNvCxnSpPr>
            <a:cxnSpLocks noChangeShapeType="1"/>
          </p:cNvCxnSpPr>
          <p:nvPr/>
        </p:nvCxnSpPr>
        <p:spPr bwMode="auto">
          <a:xfrm>
            <a:off x="2354411" y="3489960"/>
            <a:ext cx="653237" cy="0"/>
          </a:xfrm>
          <a:prstGeom prst="straightConnector1">
            <a:avLst/>
          </a:prstGeom>
          <a:noFill/>
          <a:ln w="31750">
            <a:solidFill>
              <a:srgbClr val="002060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27665" name="AutoShape 17"/>
          <p:cNvCxnSpPr>
            <a:cxnSpLocks noChangeShapeType="1"/>
          </p:cNvCxnSpPr>
          <p:nvPr/>
        </p:nvCxnSpPr>
        <p:spPr bwMode="auto">
          <a:xfrm>
            <a:off x="2362200" y="2971800"/>
            <a:ext cx="685800" cy="1588"/>
          </a:xfrm>
          <a:prstGeom prst="straightConnector1">
            <a:avLst/>
          </a:prstGeom>
          <a:noFill/>
          <a:ln w="31750">
            <a:solidFill>
              <a:srgbClr val="002060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27666" name="AutoShape 18"/>
          <p:cNvCxnSpPr>
            <a:cxnSpLocks noChangeShapeType="1"/>
          </p:cNvCxnSpPr>
          <p:nvPr/>
        </p:nvCxnSpPr>
        <p:spPr bwMode="auto">
          <a:xfrm>
            <a:off x="2351803" y="2527434"/>
            <a:ext cx="653237" cy="0"/>
          </a:xfrm>
          <a:prstGeom prst="straightConnector1">
            <a:avLst/>
          </a:prstGeom>
          <a:noFill/>
          <a:ln w="31750">
            <a:solidFill>
              <a:srgbClr val="002060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27667" name="AutoShape 19"/>
          <p:cNvCxnSpPr>
            <a:cxnSpLocks noChangeShapeType="1"/>
          </p:cNvCxnSpPr>
          <p:nvPr/>
        </p:nvCxnSpPr>
        <p:spPr bwMode="auto">
          <a:xfrm>
            <a:off x="2351803" y="2014086"/>
            <a:ext cx="653237" cy="0"/>
          </a:xfrm>
          <a:prstGeom prst="straightConnector1">
            <a:avLst/>
          </a:prstGeom>
          <a:noFill/>
          <a:ln w="31750">
            <a:solidFill>
              <a:srgbClr val="002060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27668" name="AutoShape 20"/>
          <p:cNvCxnSpPr>
            <a:cxnSpLocks noChangeShapeType="1"/>
          </p:cNvCxnSpPr>
          <p:nvPr/>
        </p:nvCxnSpPr>
        <p:spPr bwMode="auto">
          <a:xfrm flipV="1">
            <a:off x="4023360" y="3015114"/>
            <a:ext cx="0" cy="1437373"/>
          </a:xfrm>
          <a:prstGeom prst="straightConnector1">
            <a:avLst/>
          </a:prstGeom>
          <a:noFill/>
          <a:ln w="31750">
            <a:solidFill>
              <a:srgbClr val="002060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27669" name="AutoShape 21"/>
          <p:cNvCxnSpPr>
            <a:cxnSpLocks noChangeShapeType="1"/>
          </p:cNvCxnSpPr>
          <p:nvPr/>
        </p:nvCxnSpPr>
        <p:spPr bwMode="auto">
          <a:xfrm flipV="1">
            <a:off x="4981702" y="3002280"/>
            <a:ext cx="0" cy="1437373"/>
          </a:xfrm>
          <a:prstGeom prst="straightConnector1">
            <a:avLst/>
          </a:prstGeom>
          <a:noFill/>
          <a:ln w="31750">
            <a:solidFill>
              <a:srgbClr val="002060"/>
            </a:solidFill>
            <a:prstDash val="dash"/>
            <a:round/>
            <a:headEnd/>
            <a:tailEnd/>
          </a:ln>
          <a:effectLst/>
        </p:spPr>
      </p:cxnSp>
      <p:sp>
        <p:nvSpPr>
          <p:cNvPr id="25" name="Text Box 13"/>
          <p:cNvSpPr txBox="1">
            <a:spLocks noChangeArrowheads="1"/>
          </p:cNvSpPr>
          <p:nvPr/>
        </p:nvSpPr>
        <p:spPr bwMode="auto">
          <a:xfrm>
            <a:off x="7309104" y="4250356"/>
            <a:ext cx="723646" cy="397844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A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2514600" y="1066800"/>
            <a:ext cx="457200" cy="397844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b="1" dirty="0">
                <a:latin typeface="Calibri" pitchFamily="34" charset="0"/>
              </a:rPr>
              <a:t>B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52600" y="5599093"/>
            <a:ext cx="4876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Niagara Engraved" pitchFamily="82" charset="0"/>
              </a:rPr>
              <a:t>  c. </a:t>
            </a:r>
            <a:r>
              <a:rPr lang="en-US" sz="2800" dirty="0" err="1" smtClean="0">
                <a:latin typeface="Niagara Engraved" pitchFamily="82" charset="0"/>
              </a:rPr>
              <a:t>Himpunan</a:t>
            </a:r>
            <a:r>
              <a:rPr lang="en-US" sz="2800" dirty="0" smtClean="0">
                <a:latin typeface="Niagara Engraved" pitchFamily="82" charset="0"/>
              </a:rPr>
              <a:t> </a:t>
            </a:r>
            <a:r>
              <a:rPr lang="en-US" sz="2800" dirty="0" err="1" smtClean="0">
                <a:latin typeface="Niagara Engraved" pitchFamily="82" charset="0"/>
              </a:rPr>
              <a:t>Pasangan</a:t>
            </a:r>
            <a:r>
              <a:rPr lang="en-US" sz="2800" dirty="0" smtClean="0">
                <a:latin typeface="Niagara Engraved" pitchFamily="82" charset="0"/>
              </a:rPr>
              <a:t> </a:t>
            </a:r>
            <a:r>
              <a:rPr lang="en-US" sz="2800" dirty="0" err="1" smtClean="0">
                <a:latin typeface="Niagara Engraved" pitchFamily="82" charset="0"/>
              </a:rPr>
              <a:t>Berurut</a:t>
            </a:r>
            <a:endParaRPr lang="en-US" sz="2800" dirty="0" smtClean="0">
              <a:latin typeface="Niagara Engraved" pitchFamily="82" charset="0"/>
            </a:endParaRPr>
          </a:p>
          <a:p>
            <a:r>
              <a:rPr lang="en-US" sz="2800" dirty="0">
                <a:latin typeface="Niagara Engraved" pitchFamily="82" charset="0"/>
              </a:rPr>
              <a:t> </a:t>
            </a:r>
            <a:r>
              <a:rPr lang="en-US" sz="2800" dirty="0" smtClean="0">
                <a:latin typeface="Niagara Engraved" pitchFamily="82" charset="0"/>
              </a:rPr>
              <a:t>     </a:t>
            </a:r>
            <a:r>
              <a:rPr lang="en-US" sz="2000" dirty="0" smtClean="0">
                <a:latin typeface="Niagara Engraved" pitchFamily="82" charset="0"/>
              </a:rPr>
              <a:t>{ (2, 2). (2, 4), (2, 6), (2, 8), (2, 10), (3, 6), (6, 6) }</a:t>
            </a:r>
            <a:r>
              <a:rPr lang="en-US" sz="2800" dirty="0" smtClean="0">
                <a:latin typeface="Niagara Engraved" pitchFamily="82" charset="0"/>
              </a:rPr>
              <a:t>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-214313" y="-152400"/>
            <a:ext cx="9429751" cy="1000125"/>
          </a:xfrm>
          <a:prstGeom prst="rect">
            <a:avLst/>
          </a:prstGeom>
          <a:solidFill>
            <a:schemeClr val="bg1"/>
          </a:solidFill>
          <a:ln w="3492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Flowchart: Terminator 29"/>
          <p:cNvSpPr/>
          <p:nvPr/>
        </p:nvSpPr>
        <p:spPr>
          <a:xfrm>
            <a:off x="3571875" y="-152400"/>
            <a:ext cx="5786438" cy="928688"/>
          </a:xfrm>
          <a:prstGeom prst="flowChartTerminator">
            <a:avLst/>
          </a:prstGeom>
          <a:solidFill>
            <a:srgbClr val="92D050"/>
          </a:solidFill>
          <a:ln w="349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Flowchart: Terminator 16"/>
          <p:cNvSpPr>
            <a:spLocks noChangeArrowheads="1"/>
          </p:cNvSpPr>
          <p:nvPr/>
        </p:nvSpPr>
        <p:spPr bwMode="auto">
          <a:xfrm>
            <a:off x="-71438" y="-152400"/>
            <a:ext cx="5143501" cy="928688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  <a:ln w="34925" algn="ctr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id-ID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2" name="TextBox 1"/>
          <p:cNvSpPr txBox="1">
            <a:spLocks noChangeArrowheads="1"/>
          </p:cNvSpPr>
          <p:nvPr/>
        </p:nvSpPr>
        <p:spPr bwMode="auto">
          <a:xfrm>
            <a:off x="500063" y="61913"/>
            <a:ext cx="28527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d-ID" sz="2800" dirty="0" smtClean="0">
                <a:latin typeface="Comic Sans MS" pitchFamily="66" charset="0"/>
              </a:rPr>
              <a:t>Selanjutnya...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38" name="Donut 37">
            <a:hlinkClick r:id="rId3" action="ppaction://hlinksldjump"/>
          </p:cNvPr>
          <p:cNvSpPr/>
          <p:nvPr/>
        </p:nvSpPr>
        <p:spPr>
          <a:xfrm>
            <a:off x="8534400" y="6096000"/>
            <a:ext cx="457200" cy="457200"/>
          </a:xfrm>
          <a:prstGeom prst="don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cxnSp>
        <p:nvCxnSpPr>
          <p:cNvPr id="40" name="AutoShape 17"/>
          <p:cNvCxnSpPr>
            <a:cxnSpLocks noChangeShapeType="1"/>
          </p:cNvCxnSpPr>
          <p:nvPr/>
        </p:nvCxnSpPr>
        <p:spPr bwMode="auto">
          <a:xfrm>
            <a:off x="3048000" y="2970212"/>
            <a:ext cx="990600" cy="1588"/>
          </a:xfrm>
          <a:prstGeom prst="straightConnector1">
            <a:avLst/>
          </a:prstGeom>
          <a:noFill/>
          <a:ln w="31750">
            <a:solidFill>
              <a:srgbClr val="002060"/>
            </a:solidFill>
            <a:prstDash val="dash"/>
            <a:round/>
            <a:headEnd/>
            <a:tailEnd/>
          </a:ln>
          <a:effectLst/>
        </p:spPr>
      </p:cxnSp>
      <p:cxnSp>
        <p:nvCxnSpPr>
          <p:cNvPr id="42" name="AutoShape 17"/>
          <p:cNvCxnSpPr>
            <a:cxnSpLocks noChangeShapeType="1"/>
          </p:cNvCxnSpPr>
          <p:nvPr/>
        </p:nvCxnSpPr>
        <p:spPr bwMode="auto">
          <a:xfrm>
            <a:off x="3962400" y="2970212"/>
            <a:ext cx="1066800" cy="1588"/>
          </a:xfrm>
          <a:prstGeom prst="straightConnector1">
            <a:avLst/>
          </a:prstGeom>
          <a:noFill/>
          <a:ln w="31750">
            <a:solidFill>
              <a:srgbClr val="002060"/>
            </a:solidFill>
            <a:prstDash val="dash"/>
            <a:round/>
            <a:headEnd/>
            <a:tailEnd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8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9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1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5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6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7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8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2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3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4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5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0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1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2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3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8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9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1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5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6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7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8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000"/>
                            </p:stCondLst>
                            <p:childTnLst>
                              <p:par>
                                <p:cTn id="100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2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3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04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5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000"/>
                            </p:stCondLst>
                            <p:childTnLst>
                              <p:par>
                                <p:cTn id="107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9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10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11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12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14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6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17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18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1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1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3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4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25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26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1" dur="5000"/>
                                        <p:tgtEl>
                                          <p:spTgt spid="27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4" dur="700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7" dur="1800"/>
                                        <p:tgtEl>
                                          <p:spTgt spid="27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2" presetClass="entr" presetSubtype="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0" dur="3000"/>
                                        <p:tgtEl>
                                          <p:spTgt spid="27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2" presetClass="entr" presetSubtype="8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3" dur="1600"/>
                                        <p:tgtEl>
                                          <p:spTgt spid="27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2" presetClass="entr" presetSubtype="8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6" dur="400"/>
                                        <p:tgtEl>
                                          <p:spTgt spid="27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1" dur="2000"/>
                                        <p:tgtEl>
                                          <p:spTgt spid="27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4" dur="3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9" dur="2000"/>
                                        <p:tgtEl>
                                          <p:spTgt spid="27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2" dur="3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3000"/>
                            </p:stCondLst>
                            <p:childTnLst>
                              <p:par>
                                <p:cTn id="164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4000"/>
                            </p:stCondLst>
                            <p:childTnLst>
                              <p:par>
                                <p:cTn id="172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4" dur="1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9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10" presetClass="exit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7" grpId="0" animBg="1"/>
      <p:bldP spid="27652" grpId="0" animBg="1"/>
      <p:bldP spid="27653" grpId="0" animBg="1"/>
      <p:bldP spid="27654" grpId="0" animBg="1"/>
      <p:bldP spid="27655" grpId="0" animBg="1"/>
      <p:bldP spid="27656" grpId="0" animBg="1"/>
      <p:bldP spid="27657" grpId="0" animBg="1"/>
      <p:bldP spid="27659" grpId="0" animBg="1"/>
      <p:bldP spid="27660" grpId="0" animBg="1"/>
      <p:bldP spid="27661" grpId="0" animBg="1"/>
      <p:bldP spid="25" grpId="0" animBg="1"/>
      <p:bldP spid="26" grpId="0" animBg="1"/>
      <p:bldP spid="29" grpId="0" animBg="1"/>
      <p:bldP spid="30" grpId="0" animBg="1"/>
      <p:bldP spid="31" grpId="0" animBg="1"/>
      <p:bldP spid="32" grpId="0"/>
      <p:bldP spid="38" grpId="0" animBg="1"/>
      <p:bldP spid="38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8000" b="-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447800"/>
            <a:ext cx="86868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 startAt="2"/>
            </a:pPr>
            <a:r>
              <a:rPr lang="en-US" sz="2800" dirty="0" smtClean="0">
                <a:latin typeface="Centaur" pitchFamily="18" charset="0"/>
              </a:rPr>
              <a:t>Domain = {2, 4, 6}</a:t>
            </a:r>
          </a:p>
          <a:p>
            <a:pPr marL="342900" indent="-342900" algn="just"/>
            <a:r>
              <a:rPr lang="en-US" sz="2800" dirty="0" smtClean="0">
                <a:latin typeface="Centaur" pitchFamily="18" charset="0"/>
              </a:rPr>
              <a:t>	</a:t>
            </a:r>
            <a:r>
              <a:rPr lang="en-US" sz="2800" dirty="0" err="1" smtClean="0">
                <a:latin typeface="Centaur" pitchFamily="18" charset="0"/>
              </a:rPr>
              <a:t>Kodomain</a:t>
            </a:r>
            <a:r>
              <a:rPr lang="en-US" sz="2800" dirty="0" smtClean="0">
                <a:latin typeface="Centaur" pitchFamily="18" charset="0"/>
              </a:rPr>
              <a:t> = {2, 4, 6, 8, 10, 11}</a:t>
            </a:r>
          </a:p>
          <a:p>
            <a:pPr marL="342900" indent="-342900" algn="just"/>
            <a:r>
              <a:rPr lang="en-US" sz="2800" dirty="0" smtClean="0">
                <a:latin typeface="Centaur" pitchFamily="18" charset="0"/>
              </a:rPr>
              <a:t>	Range = {2, 4, 6, 8, 10</a:t>
            </a:r>
            <a:r>
              <a:rPr lang="en-US" sz="2800" dirty="0" smtClean="0">
                <a:latin typeface="Centaur" pitchFamily="18" charset="0"/>
              </a:rPr>
              <a:t>}</a:t>
            </a:r>
            <a:endParaRPr lang="en-US" sz="2800" dirty="0" smtClean="0">
              <a:latin typeface="Centaur" pitchFamily="18" charset="0"/>
            </a:endParaRPr>
          </a:p>
          <a:p>
            <a:pPr marL="342900" indent="-342900" algn="just">
              <a:buAutoNum type="arabicPeriod" startAt="3"/>
            </a:pPr>
            <a:r>
              <a:rPr lang="en-US" sz="2800" dirty="0" smtClean="0">
                <a:latin typeface="Centaur" pitchFamily="18" charset="0"/>
              </a:rPr>
              <a:t>A = {(1 ,1), (2, 3), (3, 5), (4, 7), (5, 8)}        </a:t>
            </a:r>
            <a:r>
              <a:rPr lang="en-US" sz="2800" dirty="0" err="1" smtClean="0">
                <a:latin typeface="Centaur" pitchFamily="18" charset="0"/>
              </a:rPr>
              <a:t>Fungsi</a:t>
            </a:r>
            <a:endParaRPr lang="en-US" sz="2800" dirty="0" smtClean="0">
              <a:latin typeface="Centaur" pitchFamily="18" charset="0"/>
            </a:endParaRPr>
          </a:p>
          <a:p>
            <a:pPr marL="342900" indent="-342900" algn="just"/>
            <a:r>
              <a:rPr lang="en-US" sz="2800" dirty="0" smtClean="0">
                <a:latin typeface="Centaur" pitchFamily="18" charset="0"/>
              </a:rPr>
              <a:t>	</a:t>
            </a:r>
            <a:r>
              <a:rPr lang="en-US" sz="2800" dirty="0" err="1" smtClean="0">
                <a:latin typeface="Centaur" pitchFamily="18" charset="0"/>
              </a:rPr>
              <a:t>Karena</a:t>
            </a:r>
            <a:r>
              <a:rPr lang="en-US" sz="2800" dirty="0" smtClean="0">
                <a:latin typeface="Centaur" pitchFamily="18" charset="0"/>
              </a:rPr>
              <a:t> </a:t>
            </a:r>
            <a:r>
              <a:rPr lang="en-US" sz="2800" dirty="0" err="1" smtClean="0">
                <a:latin typeface="Centaur" pitchFamily="18" charset="0"/>
              </a:rPr>
              <a:t>setiap</a:t>
            </a:r>
            <a:r>
              <a:rPr lang="en-US" sz="2800" dirty="0" smtClean="0">
                <a:latin typeface="Centaur" pitchFamily="18" charset="0"/>
              </a:rPr>
              <a:t> </a:t>
            </a:r>
            <a:r>
              <a:rPr lang="en-US" sz="2800" dirty="0" err="1" smtClean="0">
                <a:latin typeface="Centaur" pitchFamily="18" charset="0"/>
              </a:rPr>
              <a:t>anggota</a:t>
            </a:r>
            <a:r>
              <a:rPr lang="en-US" sz="2800" dirty="0" smtClean="0">
                <a:latin typeface="Centaur" pitchFamily="18" charset="0"/>
              </a:rPr>
              <a:t> domain </a:t>
            </a:r>
            <a:r>
              <a:rPr lang="en-US" sz="2800" dirty="0" err="1" smtClean="0">
                <a:latin typeface="Centaur" pitchFamily="18" charset="0"/>
              </a:rPr>
              <a:t>mendapatkan</a:t>
            </a:r>
            <a:r>
              <a:rPr lang="en-US" sz="2800" dirty="0" smtClean="0">
                <a:latin typeface="Centaur" pitchFamily="18" charset="0"/>
              </a:rPr>
              <a:t> </a:t>
            </a:r>
            <a:r>
              <a:rPr lang="en-US" sz="2800" dirty="0" err="1" smtClean="0">
                <a:latin typeface="Centaur" pitchFamily="18" charset="0"/>
              </a:rPr>
              <a:t>tepat</a:t>
            </a:r>
            <a:r>
              <a:rPr lang="en-US" sz="2800" dirty="0" smtClean="0">
                <a:latin typeface="Centaur" pitchFamily="18" charset="0"/>
              </a:rPr>
              <a:t> </a:t>
            </a:r>
            <a:r>
              <a:rPr lang="en-US" sz="2800" dirty="0" err="1" smtClean="0">
                <a:latin typeface="Centaur" pitchFamily="18" charset="0"/>
              </a:rPr>
              <a:t>satu</a:t>
            </a:r>
            <a:r>
              <a:rPr lang="en-US" sz="2800" dirty="0" smtClean="0">
                <a:latin typeface="Centaur" pitchFamily="18" charset="0"/>
              </a:rPr>
              <a:t> </a:t>
            </a:r>
            <a:r>
              <a:rPr lang="en-US" sz="2800" dirty="0" err="1" smtClean="0">
                <a:latin typeface="Centaur" pitchFamily="18" charset="0"/>
              </a:rPr>
              <a:t>pasangan</a:t>
            </a:r>
            <a:r>
              <a:rPr lang="en-US" sz="2800" dirty="0" smtClean="0">
                <a:latin typeface="Centaur" pitchFamily="18" charset="0"/>
              </a:rPr>
              <a:t> </a:t>
            </a:r>
            <a:r>
              <a:rPr lang="en-US" sz="2800" dirty="0" err="1" smtClean="0">
                <a:latin typeface="Centaur" pitchFamily="18" charset="0"/>
              </a:rPr>
              <a:t>pada</a:t>
            </a:r>
            <a:r>
              <a:rPr lang="en-US" sz="2800" dirty="0" smtClean="0">
                <a:latin typeface="Centaur" pitchFamily="18" charset="0"/>
              </a:rPr>
              <a:t> </a:t>
            </a:r>
            <a:r>
              <a:rPr lang="en-US" sz="2800" dirty="0" err="1" smtClean="0">
                <a:latin typeface="Centaur" pitchFamily="18" charset="0"/>
              </a:rPr>
              <a:t>kodomain</a:t>
            </a:r>
            <a:endParaRPr lang="en-US" sz="2800" dirty="0" smtClean="0">
              <a:latin typeface="Centaur" pitchFamily="18" charset="0"/>
            </a:endParaRPr>
          </a:p>
          <a:p>
            <a:pPr marL="342900" indent="-342900" algn="just"/>
            <a:r>
              <a:rPr lang="en-US" sz="2800" dirty="0" smtClean="0">
                <a:latin typeface="Centaur" pitchFamily="18" charset="0"/>
              </a:rPr>
              <a:t>	B = {(1, 6), (1, 7), (2, 8), (3, 9), (4, 10)}	 </a:t>
            </a:r>
            <a:r>
              <a:rPr lang="en-US" sz="2800" dirty="0" err="1" smtClean="0">
                <a:latin typeface="Centaur" pitchFamily="18" charset="0"/>
              </a:rPr>
              <a:t>Bukan</a:t>
            </a:r>
            <a:endParaRPr lang="en-US" sz="2800" dirty="0" smtClean="0">
              <a:latin typeface="Centaur" pitchFamily="18" charset="0"/>
            </a:endParaRPr>
          </a:p>
          <a:p>
            <a:pPr marL="342900" indent="-342900" algn="just"/>
            <a:r>
              <a:rPr lang="en-US" sz="2800" dirty="0" smtClean="0">
                <a:latin typeface="Centaur" pitchFamily="18" charset="0"/>
              </a:rPr>
              <a:t>	</a:t>
            </a:r>
            <a:r>
              <a:rPr lang="en-US" sz="2800" dirty="0" err="1" smtClean="0">
                <a:latin typeface="Centaur" pitchFamily="18" charset="0"/>
              </a:rPr>
              <a:t>Karena</a:t>
            </a:r>
            <a:r>
              <a:rPr lang="en-US" sz="2800" dirty="0" smtClean="0">
                <a:latin typeface="Centaur" pitchFamily="18" charset="0"/>
              </a:rPr>
              <a:t> </a:t>
            </a:r>
            <a:r>
              <a:rPr lang="en-US" sz="2800" dirty="0" err="1" smtClean="0">
                <a:latin typeface="Centaur" pitchFamily="18" charset="0"/>
              </a:rPr>
              <a:t>pada</a:t>
            </a:r>
            <a:r>
              <a:rPr lang="en-US" sz="2800" dirty="0" smtClean="0">
                <a:latin typeface="Centaur" pitchFamily="18" charset="0"/>
              </a:rPr>
              <a:t> </a:t>
            </a:r>
            <a:r>
              <a:rPr lang="en-US" sz="2800" dirty="0" err="1" smtClean="0">
                <a:latin typeface="Centaur" pitchFamily="18" charset="0"/>
              </a:rPr>
              <a:t>himpunan</a:t>
            </a:r>
            <a:r>
              <a:rPr lang="en-US" sz="2800" dirty="0" smtClean="0">
                <a:latin typeface="Centaur" pitchFamily="18" charset="0"/>
              </a:rPr>
              <a:t> B domain 1 </a:t>
            </a:r>
            <a:r>
              <a:rPr lang="en-US" sz="2800" dirty="0" err="1" smtClean="0">
                <a:latin typeface="Centaur" pitchFamily="18" charset="0"/>
              </a:rPr>
              <a:t>muncul</a:t>
            </a:r>
            <a:r>
              <a:rPr lang="en-US" sz="2800" dirty="0" smtClean="0">
                <a:latin typeface="Centaur" pitchFamily="18" charset="0"/>
              </a:rPr>
              <a:t> </a:t>
            </a:r>
            <a:r>
              <a:rPr lang="en-US" sz="2800" dirty="0" err="1" smtClean="0">
                <a:latin typeface="Centaur" pitchFamily="18" charset="0"/>
              </a:rPr>
              <a:t>dua</a:t>
            </a:r>
            <a:r>
              <a:rPr lang="en-US" sz="2800" dirty="0" smtClean="0">
                <a:latin typeface="Centaur" pitchFamily="18" charset="0"/>
              </a:rPr>
              <a:t> kali (</a:t>
            </a:r>
            <a:r>
              <a:rPr lang="en-US" sz="2800" dirty="0" err="1" smtClean="0">
                <a:latin typeface="Centaur" pitchFamily="18" charset="0"/>
              </a:rPr>
              <a:t>berelasi</a:t>
            </a:r>
            <a:r>
              <a:rPr lang="en-US" sz="2800" dirty="0" smtClean="0">
                <a:latin typeface="Centaur" pitchFamily="18" charset="0"/>
              </a:rPr>
              <a:t> </a:t>
            </a:r>
            <a:r>
              <a:rPr lang="en-US" sz="2800" dirty="0" err="1" smtClean="0">
                <a:latin typeface="Centaur" pitchFamily="18" charset="0"/>
              </a:rPr>
              <a:t>dengan</a:t>
            </a:r>
            <a:r>
              <a:rPr lang="en-US" sz="2800" dirty="0" smtClean="0">
                <a:latin typeface="Centaur" pitchFamily="18" charset="0"/>
              </a:rPr>
              <a:t> 6 </a:t>
            </a:r>
            <a:r>
              <a:rPr lang="en-US" sz="2800" dirty="0" err="1" smtClean="0">
                <a:latin typeface="Centaur" pitchFamily="18" charset="0"/>
              </a:rPr>
              <a:t>dan</a:t>
            </a:r>
            <a:r>
              <a:rPr lang="en-US" sz="2800" dirty="0" smtClean="0">
                <a:latin typeface="Centaur" pitchFamily="18" charset="0"/>
              </a:rPr>
              <a:t> 7)</a:t>
            </a:r>
          </a:p>
          <a:p>
            <a:pPr marL="342900" indent="-342900" algn="just"/>
            <a:r>
              <a:rPr lang="en-US" sz="2800" dirty="0" smtClean="0">
                <a:latin typeface="Centaur" pitchFamily="18" charset="0"/>
              </a:rPr>
              <a:t>	C = {(2, 5), (3, 6), (4, 7)}	</a:t>
            </a:r>
            <a:r>
              <a:rPr lang="en-US" sz="2800" dirty="0" err="1" smtClean="0">
                <a:latin typeface="Centaur" pitchFamily="18" charset="0"/>
              </a:rPr>
              <a:t>Fungsi</a:t>
            </a:r>
            <a:endParaRPr lang="en-US" sz="2800" dirty="0" smtClean="0">
              <a:latin typeface="Centaur" pitchFamily="18" charset="0"/>
            </a:endParaRPr>
          </a:p>
          <a:p>
            <a:pPr marL="342900" indent="-342900" algn="just"/>
            <a:r>
              <a:rPr lang="en-US" sz="2800" dirty="0" smtClean="0">
                <a:latin typeface="Centaur" pitchFamily="18" charset="0"/>
              </a:rPr>
              <a:t>	</a:t>
            </a:r>
            <a:r>
              <a:rPr lang="en-US" sz="2800" dirty="0" err="1" smtClean="0">
                <a:latin typeface="Centaur" pitchFamily="18" charset="0"/>
              </a:rPr>
              <a:t>Karena</a:t>
            </a:r>
            <a:r>
              <a:rPr lang="en-US" sz="2800" dirty="0" smtClean="0">
                <a:latin typeface="Centaur" pitchFamily="18" charset="0"/>
              </a:rPr>
              <a:t> </a:t>
            </a:r>
            <a:r>
              <a:rPr lang="en-US" sz="2800" dirty="0" err="1" smtClean="0">
                <a:latin typeface="Centaur" pitchFamily="18" charset="0"/>
              </a:rPr>
              <a:t>setiap</a:t>
            </a:r>
            <a:r>
              <a:rPr lang="en-US" sz="2800" dirty="0" smtClean="0">
                <a:latin typeface="Centaur" pitchFamily="18" charset="0"/>
              </a:rPr>
              <a:t> </a:t>
            </a:r>
            <a:r>
              <a:rPr lang="en-US" sz="2800" dirty="0" err="1" smtClean="0">
                <a:latin typeface="Centaur" pitchFamily="18" charset="0"/>
              </a:rPr>
              <a:t>anggota</a:t>
            </a:r>
            <a:r>
              <a:rPr lang="en-US" sz="2800" dirty="0" smtClean="0">
                <a:latin typeface="Centaur" pitchFamily="18" charset="0"/>
              </a:rPr>
              <a:t> domain </a:t>
            </a:r>
            <a:r>
              <a:rPr lang="en-US" sz="2800" dirty="0" err="1" smtClean="0">
                <a:latin typeface="Centaur" pitchFamily="18" charset="0"/>
              </a:rPr>
              <a:t>mendapatkan</a:t>
            </a:r>
            <a:r>
              <a:rPr lang="en-US" sz="2800" dirty="0" smtClean="0">
                <a:latin typeface="Centaur" pitchFamily="18" charset="0"/>
              </a:rPr>
              <a:t> </a:t>
            </a:r>
            <a:r>
              <a:rPr lang="en-US" sz="2800" dirty="0" err="1" smtClean="0">
                <a:latin typeface="Centaur" pitchFamily="18" charset="0"/>
              </a:rPr>
              <a:t>tepat</a:t>
            </a:r>
            <a:r>
              <a:rPr lang="en-US" sz="2800" dirty="0" smtClean="0">
                <a:latin typeface="Centaur" pitchFamily="18" charset="0"/>
              </a:rPr>
              <a:t> </a:t>
            </a:r>
            <a:r>
              <a:rPr lang="en-US" sz="2800" dirty="0" err="1" smtClean="0">
                <a:latin typeface="Centaur" pitchFamily="18" charset="0"/>
              </a:rPr>
              <a:t>satu</a:t>
            </a:r>
            <a:r>
              <a:rPr lang="en-US" sz="2800" dirty="0" smtClean="0">
                <a:latin typeface="Centaur" pitchFamily="18" charset="0"/>
              </a:rPr>
              <a:t> </a:t>
            </a:r>
            <a:r>
              <a:rPr lang="en-US" sz="2800" dirty="0" err="1" smtClean="0">
                <a:latin typeface="Centaur" pitchFamily="18" charset="0"/>
              </a:rPr>
              <a:t>pasangan</a:t>
            </a:r>
            <a:r>
              <a:rPr lang="en-US" sz="2800" dirty="0" smtClean="0">
                <a:latin typeface="Centaur" pitchFamily="18" charset="0"/>
              </a:rPr>
              <a:t> </a:t>
            </a:r>
            <a:r>
              <a:rPr lang="en-US" sz="2800" dirty="0" err="1" smtClean="0">
                <a:latin typeface="Centaur" pitchFamily="18" charset="0"/>
              </a:rPr>
              <a:t>pada</a:t>
            </a:r>
            <a:r>
              <a:rPr lang="en-US" sz="2800" dirty="0" smtClean="0">
                <a:latin typeface="Centaur" pitchFamily="18" charset="0"/>
              </a:rPr>
              <a:t> </a:t>
            </a:r>
            <a:r>
              <a:rPr lang="en-US" sz="2800" dirty="0" err="1" smtClean="0">
                <a:latin typeface="Centaur" pitchFamily="18" charset="0"/>
              </a:rPr>
              <a:t>kodomain</a:t>
            </a:r>
            <a:endParaRPr lang="en-US" sz="2800" dirty="0">
              <a:latin typeface="Centaur" pitchFamily="18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6172200" y="43434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6096000" y="30480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Up Ribbon 6"/>
          <p:cNvSpPr/>
          <p:nvPr/>
        </p:nvSpPr>
        <p:spPr>
          <a:xfrm>
            <a:off x="1447800" y="304800"/>
            <a:ext cx="6172200" cy="1066800"/>
          </a:xfrm>
          <a:prstGeom prst="ribbon2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  <a:latin typeface="Tempus Sans ITC" pitchFamily="82" charset="0"/>
              </a:rPr>
              <a:t>PENYELESAIAN</a:t>
            </a:r>
            <a:endParaRPr lang="en-US" sz="3200" dirty="0">
              <a:solidFill>
                <a:schemeClr val="accent2">
                  <a:lumMod val="75000"/>
                </a:schemeClr>
              </a:solidFill>
              <a:latin typeface="Tempus Sans ITC" pitchFamily="82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267200" y="55626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miley Face 8">
            <a:hlinkClick r:id="rId3" action="ppaction://hlinksldjump"/>
          </p:cNvPr>
          <p:cNvSpPr/>
          <p:nvPr/>
        </p:nvSpPr>
        <p:spPr>
          <a:xfrm>
            <a:off x="7848600" y="6248400"/>
            <a:ext cx="533400" cy="533400"/>
          </a:xfrm>
          <a:prstGeom prst="smileyFace">
            <a:avLst>
              <a:gd name="adj" fmla="val 465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3" presetClass="path" presetSubtype="0" repeatCount="4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1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5" dur="1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8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xit" presetSubtype="0" repeatCount="indefinite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9" grpId="0" animBg="1"/>
      <p:bldP spid="9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2514600"/>
            <a:ext cx="8534400" cy="41910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Flowchart: Punched Tape 14"/>
          <p:cNvSpPr/>
          <p:nvPr/>
        </p:nvSpPr>
        <p:spPr>
          <a:xfrm>
            <a:off x="2057400" y="152400"/>
            <a:ext cx="6858000" cy="1219200"/>
          </a:xfrm>
          <a:prstGeom prst="flowChartPunchedTap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152400"/>
            <a:ext cx="6172200" cy="1143000"/>
          </a:xfrm>
        </p:spPr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RELASI DAN FUNGSI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4" name="Round Diagonal Corner Rectangle 3"/>
          <p:cNvSpPr/>
          <p:nvPr/>
        </p:nvSpPr>
        <p:spPr>
          <a:xfrm>
            <a:off x="762000" y="2057400"/>
            <a:ext cx="7772400" cy="3276600"/>
          </a:xfrm>
          <a:prstGeom prst="round2Diag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1260475" indent="-1260475" algn="just">
              <a:tabLst>
                <a:tab pos="850900" algn="l"/>
              </a:tabLst>
            </a:pPr>
            <a:r>
              <a:rPr lang="en-US" sz="2400" dirty="0" smtClean="0">
                <a:latin typeface="Baskerville Old Face" pitchFamily="18" charset="0"/>
              </a:rPr>
              <a:t>SK</a:t>
            </a:r>
            <a:r>
              <a:rPr lang="en-US" sz="2400" dirty="0">
                <a:latin typeface="Baskerville Old Face" pitchFamily="18" charset="0"/>
              </a:rPr>
              <a:t> </a:t>
            </a:r>
            <a:r>
              <a:rPr lang="en-US" sz="2400" dirty="0" smtClean="0">
                <a:latin typeface="Baskerville Old Face" pitchFamily="18" charset="0"/>
              </a:rPr>
              <a:t>    	 : </a:t>
            </a:r>
            <a:r>
              <a:rPr lang="en-US" sz="2400" dirty="0" err="1" smtClean="0">
                <a:latin typeface="Baskerville Old Face" pitchFamily="18" charset="0"/>
              </a:rPr>
              <a:t>Memecahkan</a:t>
            </a:r>
            <a:r>
              <a:rPr lang="en-US" sz="2400" dirty="0" smtClean="0">
                <a:latin typeface="Baskerville Old Face" pitchFamily="18" charset="0"/>
              </a:rPr>
              <a:t> </a:t>
            </a:r>
            <a:r>
              <a:rPr lang="en-US" sz="2400" dirty="0" err="1">
                <a:latin typeface="Baskerville Old Face" pitchFamily="18" charset="0"/>
              </a:rPr>
              <a:t>masalah</a:t>
            </a:r>
            <a:r>
              <a:rPr lang="en-US" sz="2400" dirty="0">
                <a:latin typeface="Baskerville Old Face" pitchFamily="18" charset="0"/>
              </a:rPr>
              <a:t> yang </a:t>
            </a:r>
            <a:r>
              <a:rPr lang="en-US" sz="2400" dirty="0" err="1">
                <a:latin typeface="Baskerville Old Face" pitchFamily="18" charset="0"/>
              </a:rPr>
              <a:t>berkaitan</a:t>
            </a:r>
            <a:r>
              <a:rPr lang="en-US" sz="2400" dirty="0">
                <a:latin typeface="Baskerville Old Face" pitchFamily="18" charset="0"/>
              </a:rPr>
              <a:t> </a:t>
            </a:r>
            <a:r>
              <a:rPr lang="en-US" sz="2400" dirty="0" err="1">
                <a:latin typeface="Baskerville Old Face" pitchFamily="18" charset="0"/>
              </a:rPr>
              <a:t>dengan</a:t>
            </a:r>
            <a:r>
              <a:rPr lang="en-US" sz="2400" dirty="0">
                <a:latin typeface="Baskerville Old Face" pitchFamily="18" charset="0"/>
              </a:rPr>
              <a:t> </a:t>
            </a:r>
            <a:r>
              <a:rPr lang="en-US" sz="2400" dirty="0" err="1">
                <a:latin typeface="Baskerville Old Face" pitchFamily="18" charset="0"/>
              </a:rPr>
              <a:t>fungsi</a:t>
            </a:r>
            <a:r>
              <a:rPr lang="en-US" sz="2400" dirty="0">
                <a:latin typeface="Baskerville Old Face" pitchFamily="18" charset="0"/>
              </a:rPr>
              <a:t>, </a:t>
            </a:r>
            <a:r>
              <a:rPr lang="en-US" sz="2400" dirty="0" err="1">
                <a:latin typeface="Baskerville Old Face" pitchFamily="18" charset="0"/>
              </a:rPr>
              <a:t>persamaan</a:t>
            </a:r>
            <a:r>
              <a:rPr lang="en-US" sz="2400" dirty="0">
                <a:latin typeface="Baskerville Old Face" pitchFamily="18" charset="0"/>
              </a:rPr>
              <a:t> </a:t>
            </a:r>
            <a:r>
              <a:rPr lang="en-US" sz="2400" dirty="0" err="1">
                <a:latin typeface="Baskerville Old Face" pitchFamily="18" charset="0"/>
              </a:rPr>
              <a:t>fungsi</a:t>
            </a:r>
            <a:r>
              <a:rPr lang="en-US" sz="2400" dirty="0">
                <a:latin typeface="Baskerville Old Face" pitchFamily="18" charset="0"/>
              </a:rPr>
              <a:t> </a:t>
            </a:r>
            <a:r>
              <a:rPr lang="en-US" sz="2400" dirty="0" err="1">
                <a:latin typeface="Baskerville Old Face" pitchFamily="18" charset="0"/>
              </a:rPr>
              <a:t>dan</a:t>
            </a:r>
            <a:r>
              <a:rPr lang="en-US" sz="2400" dirty="0">
                <a:latin typeface="Baskerville Old Face" pitchFamily="18" charset="0"/>
              </a:rPr>
              <a:t> </a:t>
            </a:r>
            <a:r>
              <a:rPr lang="en-US" sz="2400" dirty="0" err="1">
                <a:latin typeface="Baskerville Old Face" pitchFamily="18" charset="0"/>
              </a:rPr>
              <a:t>fungsi</a:t>
            </a:r>
            <a:r>
              <a:rPr lang="en-US" sz="2400" dirty="0">
                <a:latin typeface="Baskerville Old Face" pitchFamily="18" charset="0"/>
              </a:rPr>
              <a:t> </a:t>
            </a:r>
            <a:r>
              <a:rPr lang="en-US" sz="2400" dirty="0" err="1" smtClean="0">
                <a:latin typeface="Baskerville Old Face" pitchFamily="18" charset="0"/>
              </a:rPr>
              <a:t>kuadrat</a:t>
            </a:r>
            <a:endParaRPr lang="en-US" sz="2400" dirty="0" smtClean="0">
              <a:latin typeface="Baskerville Old Face" pitchFamily="18" charset="0"/>
            </a:endParaRPr>
          </a:p>
          <a:p>
            <a:pPr marL="1308100" indent="-1308100" algn="just">
              <a:tabLst>
                <a:tab pos="914400" algn="l"/>
              </a:tabLst>
            </a:pPr>
            <a:r>
              <a:rPr lang="en-US" sz="2400" dirty="0" smtClean="0">
                <a:latin typeface="Baskerville Old Face" pitchFamily="18" charset="0"/>
              </a:rPr>
              <a:t>KD   	 : </a:t>
            </a:r>
            <a:r>
              <a:rPr lang="en-US" sz="2400" dirty="0" err="1">
                <a:latin typeface="Baskerville Old Face" pitchFamily="18" charset="0"/>
              </a:rPr>
              <a:t>Mendeskripsikan</a:t>
            </a:r>
            <a:r>
              <a:rPr lang="en-US" sz="2400" dirty="0">
                <a:latin typeface="Baskerville Old Face" pitchFamily="18" charset="0"/>
              </a:rPr>
              <a:t> </a:t>
            </a:r>
            <a:r>
              <a:rPr lang="en-US" sz="2400" dirty="0" err="1">
                <a:latin typeface="Baskerville Old Face" pitchFamily="18" charset="0"/>
              </a:rPr>
              <a:t>perbedaan</a:t>
            </a:r>
            <a:r>
              <a:rPr lang="en-US" sz="2400" dirty="0">
                <a:latin typeface="Baskerville Old Face" pitchFamily="18" charset="0"/>
              </a:rPr>
              <a:t> </a:t>
            </a:r>
            <a:r>
              <a:rPr lang="en-US" sz="2400" dirty="0" err="1">
                <a:latin typeface="Baskerville Old Face" pitchFamily="18" charset="0"/>
              </a:rPr>
              <a:t>konsep</a:t>
            </a:r>
            <a:r>
              <a:rPr lang="en-US" sz="2400" dirty="0">
                <a:latin typeface="Baskerville Old Face" pitchFamily="18" charset="0"/>
              </a:rPr>
              <a:t> </a:t>
            </a:r>
            <a:r>
              <a:rPr lang="en-US" sz="2400" dirty="0" err="1">
                <a:latin typeface="Baskerville Old Face" pitchFamily="18" charset="0"/>
              </a:rPr>
              <a:t>relasi</a:t>
            </a:r>
            <a:r>
              <a:rPr lang="en-US" sz="2400" dirty="0">
                <a:latin typeface="Baskerville Old Face" pitchFamily="18" charset="0"/>
              </a:rPr>
              <a:t> </a:t>
            </a:r>
            <a:r>
              <a:rPr lang="en-US" sz="2400" dirty="0" err="1">
                <a:latin typeface="Baskerville Old Face" pitchFamily="18" charset="0"/>
              </a:rPr>
              <a:t>dan</a:t>
            </a:r>
            <a:r>
              <a:rPr lang="en-US" sz="2400" dirty="0">
                <a:latin typeface="Baskerville Old Face" pitchFamily="18" charset="0"/>
              </a:rPr>
              <a:t> </a:t>
            </a:r>
            <a:r>
              <a:rPr lang="en-US" sz="2400" dirty="0" err="1" smtClean="0">
                <a:latin typeface="Baskerville Old Face" pitchFamily="18" charset="0"/>
              </a:rPr>
              <a:t>fungsi</a:t>
            </a:r>
            <a:endParaRPr lang="en-US" sz="2400" dirty="0" smtClean="0">
              <a:latin typeface="Baskerville Old Face" pitchFamily="18" charset="0"/>
            </a:endParaRPr>
          </a:p>
          <a:p>
            <a:pPr marL="1482725" indent="-1482725">
              <a:tabLst>
                <a:tab pos="850900" algn="l"/>
              </a:tabLst>
            </a:pPr>
            <a:r>
              <a:rPr lang="en-US" sz="2400" dirty="0" err="1" smtClean="0">
                <a:latin typeface="Baskerville Old Face" pitchFamily="18" charset="0"/>
              </a:rPr>
              <a:t>Tujuan</a:t>
            </a:r>
            <a:r>
              <a:rPr lang="en-US" sz="2400" dirty="0" smtClean="0">
                <a:latin typeface="Baskerville Old Face" pitchFamily="18" charset="0"/>
              </a:rPr>
              <a:t>  : a. </a:t>
            </a:r>
            <a:r>
              <a:rPr lang="en-US" sz="2400" dirty="0" err="1" smtClean="0">
                <a:latin typeface="Baskerville Old Face" pitchFamily="18" charset="0"/>
              </a:rPr>
              <a:t>Membedakan</a:t>
            </a:r>
            <a:r>
              <a:rPr lang="en-US" sz="2400" dirty="0" smtClean="0">
                <a:latin typeface="Baskerville Old Face" pitchFamily="18" charset="0"/>
              </a:rPr>
              <a:t> </a:t>
            </a:r>
            <a:r>
              <a:rPr lang="en-US" sz="2400" dirty="0" err="1">
                <a:latin typeface="Baskerville Old Face" pitchFamily="18" charset="0"/>
              </a:rPr>
              <a:t>relasi</a:t>
            </a:r>
            <a:r>
              <a:rPr lang="en-US" sz="2400" dirty="0">
                <a:latin typeface="Baskerville Old Face" pitchFamily="18" charset="0"/>
              </a:rPr>
              <a:t> yang </a:t>
            </a:r>
            <a:r>
              <a:rPr lang="en-US" sz="2400" dirty="0" err="1">
                <a:latin typeface="Baskerville Old Face" pitchFamily="18" charset="0"/>
              </a:rPr>
              <a:t>merupakan</a:t>
            </a:r>
            <a:r>
              <a:rPr lang="en-US" sz="2400" dirty="0">
                <a:latin typeface="Baskerville Old Face" pitchFamily="18" charset="0"/>
              </a:rPr>
              <a:t> </a:t>
            </a:r>
            <a:r>
              <a:rPr lang="en-US" sz="2400" dirty="0" err="1">
                <a:latin typeface="Baskerville Old Face" pitchFamily="18" charset="0"/>
              </a:rPr>
              <a:t>fungsi</a:t>
            </a:r>
            <a:r>
              <a:rPr lang="en-US" sz="2400" dirty="0">
                <a:latin typeface="Baskerville Old Face" pitchFamily="18" charset="0"/>
              </a:rPr>
              <a:t> </a:t>
            </a:r>
            <a:r>
              <a:rPr lang="en-US" sz="2400" dirty="0" err="1">
                <a:latin typeface="Baskerville Old Face" pitchFamily="18" charset="0"/>
              </a:rPr>
              <a:t>dan</a:t>
            </a:r>
            <a:r>
              <a:rPr lang="en-US" sz="2400" dirty="0">
                <a:latin typeface="Baskerville Old Face" pitchFamily="18" charset="0"/>
              </a:rPr>
              <a:t> yang </a:t>
            </a:r>
            <a:r>
              <a:rPr lang="en-US" sz="2400" dirty="0" err="1">
                <a:latin typeface="Baskerville Old Face" pitchFamily="18" charset="0"/>
              </a:rPr>
              <a:t>bukan</a:t>
            </a:r>
            <a:r>
              <a:rPr lang="en-US" sz="2400" dirty="0">
                <a:latin typeface="Baskerville Old Face" pitchFamily="18" charset="0"/>
              </a:rPr>
              <a:t> </a:t>
            </a:r>
            <a:r>
              <a:rPr lang="en-US" sz="2400" dirty="0" err="1">
                <a:latin typeface="Baskerville Old Face" pitchFamily="18" charset="0"/>
              </a:rPr>
              <a:t>fungsi</a:t>
            </a:r>
            <a:endParaRPr lang="en-US" sz="2400" dirty="0">
              <a:latin typeface="Baskerville Old Face" pitchFamily="18" charset="0"/>
            </a:endParaRPr>
          </a:p>
          <a:p>
            <a:pPr marL="1482725" indent="-504825"/>
            <a:r>
              <a:rPr lang="en-US" sz="2400" dirty="0" smtClean="0">
                <a:latin typeface="Baskerville Old Face" pitchFamily="18" charset="0"/>
              </a:rPr>
              <a:t>   b</a:t>
            </a:r>
            <a:r>
              <a:rPr lang="en-US" sz="2400" dirty="0">
                <a:latin typeface="Baskerville Old Face" pitchFamily="18" charset="0"/>
              </a:rPr>
              <a:t>. </a:t>
            </a:r>
            <a:r>
              <a:rPr lang="en-US" sz="2400" dirty="0" err="1">
                <a:latin typeface="Baskerville Old Face" pitchFamily="18" charset="0"/>
              </a:rPr>
              <a:t>Menentukan</a:t>
            </a:r>
            <a:r>
              <a:rPr lang="en-US" sz="2400" dirty="0">
                <a:latin typeface="Baskerville Old Face" pitchFamily="18" charset="0"/>
              </a:rPr>
              <a:t> </a:t>
            </a:r>
            <a:r>
              <a:rPr lang="en-US" sz="2400" dirty="0" err="1">
                <a:latin typeface="Baskerville Old Face" pitchFamily="18" charset="0"/>
              </a:rPr>
              <a:t>daerah</a:t>
            </a:r>
            <a:r>
              <a:rPr lang="en-US" sz="2400" dirty="0">
                <a:latin typeface="Baskerville Old Face" pitchFamily="18" charset="0"/>
              </a:rPr>
              <a:t> </a:t>
            </a:r>
            <a:r>
              <a:rPr lang="en-US" sz="2400" dirty="0" err="1">
                <a:latin typeface="Baskerville Old Face" pitchFamily="18" charset="0"/>
              </a:rPr>
              <a:t>asal</a:t>
            </a:r>
            <a:r>
              <a:rPr lang="en-US" sz="2400" dirty="0">
                <a:latin typeface="Baskerville Old Face" pitchFamily="18" charset="0"/>
              </a:rPr>
              <a:t> (domain), </a:t>
            </a:r>
            <a:r>
              <a:rPr lang="en-US" sz="2400" dirty="0" err="1">
                <a:latin typeface="Baskerville Old Face" pitchFamily="18" charset="0"/>
              </a:rPr>
              <a:t>daerah</a:t>
            </a:r>
            <a:r>
              <a:rPr lang="en-US" sz="2400" dirty="0">
                <a:latin typeface="Baskerville Old Face" pitchFamily="18" charset="0"/>
              </a:rPr>
              <a:t> </a:t>
            </a:r>
            <a:r>
              <a:rPr lang="en-US" sz="2400" dirty="0" err="1">
                <a:latin typeface="Baskerville Old Face" pitchFamily="18" charset="0"/>
              </a:rPr>
              <a:t>kawan</a:t>
            </a:r>
            <a:r>
              <a:rPr lang="en-US" sz="2400" dirty="0">
                <a:latin typeface="Baskerville Old Face" pitchFamily="18" charset="0"/>
              </a:rPr>
              <a:t> (</a:t>
            </a:r>
            <a:r>
              <a:rPr lang="en-US" sz="2400" dirty="0" err="1">
                <a:latin typeface="Baskerville Old Face" pitchFamily="18" charset="0"/>
              </a:rPr>
              <a:t>kodomain</a:t>
            </a:r>
            <a:r>
              <a:rPr lang="en-US" sz="2400" dirty="0">
                <a:latin typeface="Baskerville Old Face" pitchFamily="18" charset="0"/>
              </a:rPr>
              <a:t>) </a:t>
            </a:r>
            <a:r>
              <a:rPr lang="en-US" sz="2400" dirty="0" err="1">
                <a:latin typeface="Baskerville Old Face" pitchFamily="18" charset="0"/>
              </a:rPr>
              <a:t>dan</a:t>
            </a:r>
            <a:r>
              <a:rPr lang="en-US" sz="2400" dirty="0">
                <a:latin typeface="Baskerville Old Face" pitchFamily="18" charset="0"/>
              </a:rPr>
              <a:t> </a:t>
            </a:r>
            <a:r>
              <a:rPr lang="en-US" sz="2400" dirty="0" err="1">
                <a:latin typeface="Baskerville Old Face" pitchFamily="18" charset="0"/>
              </a:rPr>
              <a:t>daerah</a:t>
            </a:r>
            <a:r>
              <a:rPr lang="en-US" sz="2400" dirty="0">
                <a:latin typeface="Baskerville Old Face" pitchFamily="18" charset="0"/>
              </a:rPr>
              <a:t> </a:t>
            </a:r>
            <a:r>
              <a:rPr lang="en-US" sz="2400" dirty="0" err="1">
                <a:latin typeface="Baskerville Old Face" pitchFamily="18" charset="0"/>
              </a:rPr>
              <a:t>hasil</a:t>
            </a:r>
            <a:r>
              <a:rPr lang="en-US" sz="2400" dirty="0">
                <a:latin typeface="Baskerville Old Face" pitchFamily="18" charset="0"/>
              </a:rPr>
              <a:t> (range) </a:t>
            </a:r>
            <a:r>
              <a:rPr lang="en-US" sz="2400" dirty="0" err="1">
                <a:latin typeface="Baskerville Old Face" pitchFamily="18" charset="0"/>
              </a:rPr>
              <a:t>dari</a:t>
            </a:r>
            <a:r>
              <a:rPr lang="en-US" sz="2400" dirty="0">
                <a:latin typeface="Baskerville Old Face" pitchFamily="18" charset="0"/>
              </a:rPr>
              <a:t> </a:t>
            </a:r>
            <a:r>
              <a:rPr lang="en-US" sz="2400" dirty="0" err="1">
                <a:latin typeface="Baskerville Old Face" pitchFamily="18" charset="0"/>
              </a:rPr>
              <a:t>suatu</a:t>
            </a:r>
            <a:r>
              <a:rPr lang="en-US" sz="2400" dirty="0">
                <a:latin typeface="Baskerville Old Face" pitchFamily="18" charset="0"/>
              </a:rPr>
              <a:t> </a:t>
            </a:r>
            <a:r>
              <a:rPr lang="en-US" sz="2400" dirty="0" err="1">
                <a:latin typeface="Baskerville Old Face" pitchFamily="18" charset="0"/>
              </a:rPr>
              <a:t>fungsi</a:t>
            </a:r>
            <a:endParaRPr lang="en-US" sz="2400" dirty="0">
              <a:latin typeface="Baskerville Old Face" pitchFamily="18" charset="0"/>
            </a:endParaRPr>
          </a:p>
          <a:p>
            <a:pPr algn="just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5798403"/>
            <a:ext cx="7924800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Baskerville Old Face" pitchFamily="18" charset="0"/>
              </a:rPr>
              <a:t>UNIVERSITAS MUHAMMADIYAH SURAKARTA</a:t>
            </a:r>
          </a:p>
          <a:p>
            <a:pPr algn="ctr"/>
            <a:r>
              <a:rPr lang="en-US" sz="2400" dirty="0" smtClean="0">
                <a:latin typeface="Baskerville Old Face" pitchFamily="18" charset="0"/>
              </a:rPr>
              <a:t>2011</a:t>
            </a:r>
            <a:endParaRPr lang="en-US" sz="2400" dirty="0">
              <a:latin typeface="Baskerville Old Face" pitchFamily="18" charset="0"/>
            </a:endParaRPr>
          </a:p>
        </p:txBody>
      </p:sp>
      <p:pic>
        <p:nvPicPr>
          <p:cNvPr id="14" name="Picture 13" descr="pin ums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304800"/>
            <a:ext cx="1371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entagon 9"/>
          <p:cNvSpPr/>
          <p:nvPr/>
        </p:nvSpPr>
        <p:spPr>
          <a:xfrm>
            <a:off x="228600" y="1524000"/>
            <a:ext cx="7543800" cy="152399"/>
          </a:xfrm>
          <a:prstGeom prst="homePlat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Pentagon 10"/>
          <p:cNvSpPr/>
          <p:nvPr/>
        </p:nvSpPr>
        <p:spPr>
          <a:xfrm>
            <a:off x="228600" y="1676400"/>
            <a:ext cx="8382000" cy="152400"/>
          </a:xfrm>
          <a:prstGeom prst="homePlat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Pentagon 15"/>
          <p:cNvSpPr/>
          <p:nvPr/>
        </p:nvSpPr>
        <p:spPr>
          <a:xfrm>
            <a:off x="304800" y="5638800"/>
            <a:ext cx="8382000" cy="152400"/>
          </a:xfrm>
          <a:prstGeom prst="homePlat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0" presetClass="path" presetSubtype="0" repeatCount="indefinite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09066E-6 L 0.1125 0.00555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1" presetClass="exit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0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4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5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 animBg="1"/>
      <p:bldP spid="2" grpId="0"/>
      <p:bldP spid="2" grpId="1"/>
      <p:bldP spid="4" grpId="0" uiExpand="1" build="allAtOnce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loud Callout 9"/>
          <p:cNvSpPr/>
          <p:nvPr/>
        </p:nvSpPr>
        <p:spPr>
          <a:xfrm>
            <a:off x="228600" y="228600"/>
            <a:ext cx="8686800" cy="2667000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TextBox 3"/>
          <p:cNvSpPr txBox="1"/>
          <p:nvPr/>
        </p:nvSpPr>
        <p:spPr>
          <a:xfrm>
            <a:off x="1295400" y="499408"/>
            <a:ext cx="6781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err="1">
                <a:latin typeface="Tempus Sans ITC" pitchFamily="82" charset="0"/>
              </a:rPr>
              <a:t>Bayangkan</a:t>
            </a:r>
            <a:r>
              <a:rPr lang="en-US" sz="2400" b="1" dirty="0">
                <a:latin typeface="Tempus Sans ITC" pitchFamily="82" charset="0"/>
              </a:rPr>
              <a:t> </a:t>
            </a:r>
            <a:r>
              <a:rPr lang="en-US" sz="2400" b="1" dirty="0" err="1">
                <a:latin typeface="Tempus Sans ITC" pitchFamily="82" charset="0"/>
              </a:rPr>
              <a:t>suatu</a:t>
            </a:r>
            <a:r>
              <a:rPr lang="en-US" sz="2400" b="1" dirty="0">
                <a:latin typeface="Tempus Sans ITC" pitchFamily="82" charset="0"/>
              </a:rPr>
              <a:t> </a:t>
            </a:r>
            <a:r>
              <a:rPr lang="en-US" sz="2400" b="1" dirty="0" err="1">
                <a:latin typeface="Tempus Sans ITC" pitchFamily="82" charset="0"/>
              </a:rPr>
              <a:t>fungsi</a:t>
            </a:r>
            <a:r>
              <a:rPr lang="en-US" sz="2400" b="1" dirty="0">
                <a:latin typeface="Tempus Sans ITC" pitchFamily="82" charset="0"/>
              </a:rPr>
              <a:t> </a:t>
            </a:r>
            <a:r>
              <a:rPr lang="en-US" sz="2400" b="1" dirty="0" err="1">
                <a:latin typeface="Tempus Sans ITC" pitchFamily="82" charset="0"/>
              </a:rPr>
              <a:t>sebagai</a:t>
            </a:r>
            <a:r>
              <a:rPr lang="en-US" sz="2400" b="1" dirty="0">
                <a:latin typeface="Tempus Sans ITC" pitchFamily="82" charset="0"/>
              </a:rPr>
              <a:t> </a:t>
            </a:r>
            <a:r>
              <a:rPr lang="en-US" sz="2400" b="1" dirty="0" err="1">
                <a:latin typeface="Tempus Sans ITC" pitchFamily="82" charset="0"/>
              </a:rPr>
              <a:t>sebuah</a:t>
            </a:r>
            <a:r>
              <a:rPr lang="en-US" sz="2400" b="1" dirty="0">
                <a:latin typeface="Tempus Sans ITC" pitchFamily="82" charset="0"/>
              </a:rPr>
              <a:t> </a:t>
            </a:r>
            <a:r>
              <a:rPr lang="en-US" sz="2400" b="1" dirty="0" err="1">
                <a:latin typeface="Tempus Sans ITC" pitchFamily="82" charset="0"/>
              </a:rPr>
              <a:t>mesin</a:t>
            </a:r>
            <a:r>
              <a:rPr lang="en-US" sz="2400" b="1" dirty="0">
                <a:latin typeface="Tempus Sans ITC" pitchFamily="82" charset="0"/>
              </a:rPr>
              <a:t>, </a:t>
            </a:r>
            <a:r>
              <a:rPr lang="en-US" sz="2400" b="1" dirty="0" err="1">
                <a:latin typeface="Tempus Sans ITC" pitchFamily="82" charset="0"/>
              </a:rPr>
              <a:t>misalnya</a:t>
            </a:r>
            <a:r>
              <a:rPr lang="en-US" sz="2400" b="1" dirty="0">
                <a:latin typeface="Tempus Sans ITC" pitchFamily="82" charset="0"/>
              </a:rPr>
              <a:t> </a:t>
            </a:r>
            <a:r>
              <a:rPr lang="en-US" sz="2400" b="1" dirty="0" err="1">
                <a:latin typeface="Tempus Sans ITC" pitchFamily="82" charset="0"/>
              </a:rPr>
              <a:t>mesin</a:t>
            </a:r>
            <a:r>
              <a:rPr lang="en-US" sz="2400" b="1" dirty="0">
                <a:latin typeface="Tempus Sans ITC" pitchFamily="82" charset="0"/>
              </a:rPr>
              <a:t> </a:t>
            </a:r>
            <a:r>
              <a:rPr lang="en-US" sz="2400" b="1" dirty="0" err="1">
                <a:latin typeface="Tempus Sans ITC" pitchFamily="82" charset="0"/>
              </a:rPr>
              <a:t>hitung</a:t>
            </a:r>
            <a:r>
              <a:rPr lang="en-US" sz="2400" b="1" dirty="0">
                <a:latin typeface="Tempus Sans ITC" pitchFamily="82" charset="0"/>
              </a:rPr>
              <a:t>. </a:t>
            </a:r>
            <a:r>
              <a:rPr lang="en-US" sz="2400" b="1" dirty="0" err="1">
                <a:latin typeface="Tempus Sans ITC" pitchFamily="82" charset="0"/>
              </a:rPr>
              <a:t>Ia</a:t>
            </a:r>
            <a:r>
              <a:rPr lang="en-US" sz="2400" b="1" dirty="0">
                <a:latin typeface="Tempus Sans ITC" pitchFamily="82" charset="0"/>
              </a:rPr>
              <a:t> </a:t>
            </a:r>
            <a:r>
              <a:rPr lang="en-US" sz="2400" b="1" dirty="0" err="1" smtClean="0">
                <a:latin typeface="Tempus Sans ITC" pitchFamily="82" charset="0"/>
              </a:rPr>
              <a:t>mengambil</a:t>
            </a:r>
            <a:r>
              <a:rPr lang="en-US" sz="2400" b="1" dirty="0" smtClean="0">
                <a:latin typeface="Tempus Sans ITC" pitchFamily="82" charset="0"/>
              </a:rPr>
              <a:t> </a:t>
            </a:r>
            <a:r>
              <a:rPr lang="en-US" sz="2400" b="1" dirty="0" err="1" smtClean="0">
                <a:latin typeface="Tempus Sans ITC" pitchFamily="82" charset="0"/>
              </a:rPr>
              <a:t>suatu</a:t>
            </a:r>
            <a:r>
              <a:rPr lang="en-US" sz="2400" b="1" dirty="0" smtClean="0">
                <a:latin typeface="Tempus Sans ITC" pitchFamily="82" charset="0"/>
              </a:rPr>
              <a:t> </a:t>
            </a:r>
            <a:r>
              <a:rPr lang="en-US" sz="2400" b="1" dirty="0" err="1">
                <a:latin typeface="Tempus Sans ITC" pitchFamily="82" charset="0"/>
              </a:rPr>
              <a:t>bilangan</a:t>
            </a:r>
            <a:r>
              <a:rPr lang="en-US" sz="2400" b="1" dirty="0">
                <a:latin typeface="Tempus Sans ITC" pitchFamily="82" charset="0"/>
              </a:rPr>
              <a:t> (</a:t>
            </a:r>
            <a:r>
              <a:rPr lang="en-US" sz="2400" b="1" dirty="0" err="1">
                <a:latin typeface="Tempus Sans ITC" pitchFamily="82" charset="0"/>
              </a:rPr>
              <a:t>masukan</a:t>
            </a:r>
            <a:r>
              <a:rPr lang="en-US" sz="2400" b="1" dirty="0">
                <a:latin typeface="Tempus Sans ITC" pitchFamily="82" charset="0"/>
              </a:rPr>
              <a:t>), </a:t>
            </a:r>
            <a:r>
              <a:rPr lang="en-US" sz="2400" b="1" dirty="0" err="1">
                <a:latin typeface="Tempus Sans ITC" pitchFamily="82" charset="0"/>
              </a:rPr>
              <a:t>maka</a:t>
            </a:r>
            <a:r>
              <a:rPr lang="en-US" sz="2400" b="1" dirty="0">
                <a:latin typeface="Tempus Sans ITC" pitchFamily="82" charset="0"/>
              </a:rPr>
              <a:t> </a:t>
            </a:r>
            <a:r>
              <a:rPr lang="en-US" sz="2400" b="1" dirty="0" err="1">
                <a:latin typeface="Tempus Sans ITC" pitchFamily="82" charset="0"/>
              </a:rPr>
              <a:t>fungsi</a:t>
            </a:r>
            <a:r>
              <a:rPr lang="en-US" sz="2400" b="1" dirty="0">
                <a:latin typeface="Tempus Sans ITC" pitchFamily="82" charset="0"/>
              </a:rPr>
              <a:t> </a:t>
            </a:r>
            <a:r>
              <a:rPr lang="en-US" sz="2400" b="1" dirty="0" err="1">
                <a:latin typeface="Tempus Sans ITC" pitchFamily="82" charset="0"/>
              </a:rPr>
              <a:t>memproses</a:t>
            </a:r>
            <a:r>
              <a:rPr lang="en-US" sz="2400" b="1" dirty="0">
                <a:latin typeface="Tempus Sans ITC" pitchFamily="82" charset="0"/>
              </a:rPr>
              <a:t> </a:t>
            </a:r>
            <a:r>
              <a:rPr lang="en-US" sz="2400" b="1" dirty="0" err="1">
                <a:latin typeface="Tempus Sans ITC" pitchFamily="82" charset="0"/>
              </a:rPr>
              <a:t>bilangan</a:t>
            </a:r>
            <a:r>
              <a:rPr lang="en-US" sz="2400" b="1" dirty="0">
                <a:latin typeface="Tempus Sans ITC" pitchFamily="82" charset="0"/>
              </a:rPr>
              <a:t> yang </a:t>
            </a:r>
            <a:r>
              <a:rPr lang="en-US" sz="2400" b="1" dirty="0" err="1">
                <a:latin typeface="Tempus Sans ITC" pitchFamily="82" charset="0"/>
              </a:rPr>
              <a:t>masuk</a:t>
            </a:r>
            <a:r>
              <a:rPr lang="en-US" sz="2400" b="1" dirty="0">
                <a:latin typeface="Tempus Sans ITC" pitchFamily="82" charset="0"/>
              </a:rPr>
              <a:t> </a:t>
            </a:r>
            <a:r>
              <a:rPr lang="en-US" sz="2400" b="1" dirty="0" err="1">
                <a:latin typeface="Tempus Sans ITC" pitchFamily="82" charset="0"/>
              </a:rPr>
              <a:t>dan</a:t>
            </a:r>
            <a:r>
              <a:rPr lang="en-US" sz="2400" b="1" dirty="0">
                <a:latin typeface="Tempus Sans ITC" pitchFamily="82" charset="0"/>
              </a:rPr>
              <a:t> </a:t>
            </a:r>
            <a:r>
              <a:rPr lang="en-US" sz="2400" b="1" dirty="0" err="1" smtClean="0">
                <a:latin typeface="Tempus Sans ITC" pitchFamily="82" charset="0"/>
              </a:rPr>
              <a:t>hasil</a:t>
            </a:r>
            <a:r>
              <a:rPr lang="en-US" sz="2400" b="1" dirty="0" smtClean="0">
                <a:latin typeface="Tempus Sans ITC" pitchFamily="82" charset="0"/>
              </a:rPr>
              <a:t> </a:t>
            </a:r>
            <a:r>
              <a:rPr lang="en-US" sz="2400" b="1" dirty="0" err="1" smtClean="0">
                <a:latin typeface="Tempus Sans ITC" pitchFamily="82" charset="0"/>
              </a:rPr>
              <a:t>produksinya</a:t>
            </a:r>
            <a:r>
              <a:rPr lang="en-US" sz="2400" b="1" dirty="0" smtClean="0">
                <a:latin typeface="Tempus Sans ITC" pitchFamily="82" charset="0"/>
              </a:rPr>
              <a:t> </a:t>
            </a:r>
            <a:r>
              <a:rPr lang="en-US" sz="2400" b="1" dirty="0" err="1">
                <a:latin typeface="Tempus Sans ITC" pitchFamily="82" charset="0"/>
              </a:rPr>
              <a:t>disebut</a:t>
            </a:r>
            <a:r>
              <a:rPr lang="en-US" sz="2400" b="1" dirty="0">
                <a:latin typeface="Tempus Sans ITC" pitchFamily="82" charset="0"/>
              </a:rPr>
              <a:t> </a:t>
            </a:r>
            <a:r>
              <a:rPr lang="en-US" sz="2400" b="1" dirty="0" err="1">
                <a:latin typeface="Tempus Sans ITC" pitchFamily="82" charset="0"/>
              </a:rPr>
              <a:t>keluaran</a:t>
            </a:r>
            <a:r>
              <a:rPr lang="en-US" sz="2000" b="1" dirty="0">
                <a:latin typeface="Tempus Sans ITC" pitchFamily="82" charset="0"/>
              </a:rPr>
              <a:t>.</a:t>
            </a:r>
          </a:p>
        </p:txBody>
      </p:sp>
      <p:sp>
        <p:nvSpPr>
          <p:cNvPr id="5" name="Right Arrow 4"/>
          <p:cNvSpPr/>
          <p:nvPr/>
        </p:nvSpPr>
        <p:spPr>
          <a:xfrm>
            <a:off x="6324600" y="4267200"/>
            <a:ext cx="1828800" cy="990600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latin typeface="Tempus Sans ITC" pitchFamily="82" charset="0"/>
              </a:rPr>
              <a:t>keluaran</a:t>
            </a:r>
            <a:endParaRPr lang="en-US" dirty="0">
              <a:latin typeface="Tempus Sans ITC" pitchFamily="82" charset="0"/>
            </a:endParaRPr>
          </a:p>
        </p:txBody>
      </p:sp>
      <p:sp>
        <p:nvSpPr>
          <p:cNvPr id="6" name="Bevel 5"/>
          <p:cNvSpPr/>
          <p:nvPr/>
        </p:nvSpPr>
        <p:spPr>
          <a:xfrm>
            <a:off x="3352800" y="3962400"/>
            <a:ext cx="2438400" cy="1447800"/>
          </a:xfrm>
          <a:prstGeom prst="bevel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err="1" smtClean="0">
                <a:latin typeface="Tempus Sans ITC" pitchFamily="82" charset="0"/>
              </a:rPr>
              <a:t>Fungsi</a:t>
            </a:r>
            <a:r>
              <a:rPr lang="en-US" sz="3200" dirty="0" smtClean="0">
                <a:latin typeface="Tempus Sans ITC" pitchFamily="82" charset="0"/>
              </a:rPr>
              <a:t> f</a:t>
            </a:r>
            <a:endParaRPr lang="en-US" sz="3200" dirty="0">
              <a:latin typeface="Tempus Sans ITC" pitchFamily="82" charset="0"/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914400" y="4191000"/>
            <a:ext cx="1828800" cy="914400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latin typeface="Tempus Sans ITC" pitchFamily="82" charset="0"/>
              </a:rPr>
              <a:t>masukan</a:t>
            </a:r>
            <a:endParaRPr lang="en-US" dirty="0">
              <a:latin typeface="Tempus Sans ITC" pitchFamily="8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0" y="3897868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empus Sans ITC" pitchFamily="82" charset="0"/>
              </a:rPr>
              <a:t>x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58000" y="38862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empus Sans ITC" pitchFamily="82" charset="0"/>
              </a:rPr>
              <a:t>F ( x )</a:t>
            </a:r>
            <a:endParaRPr lang="en-US" dirty="0">
              <a:latin typeface="Tempus Sans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10" presetClass="exit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4" grpId="0"/>
      <p:bldP spid="5" grpId="0" animBg="1"/>
      <p:bldP spid="6" grpId="0" animBg="1"/>
      <p:bldP spid="7" grpId="0" animBg="1"/>
      <p:bldP spid="8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75000"/>
              </a:schemeClr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457200" y="2057400"/>
            <a:ext cx="8382000" cy="4114800"/>
          </a:xfrm>
          <a:prstGeom prst="roundRect">
            <a:avLst/>
          </a:prstGeom>
          <a:ln w="38100" cmpd="sng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3" name="Group 12"/>
          <p:cNvGrpSpPr/>
          <p:nvPr/>
        </p:nvGrpSpPr>
        <p:grpSpPr>
          <a:xfrm>
            <a:off x="-381000" y="0"/>
            <a:ext cx="8839200" cy="1828800"/>
            <a:chOff x="76200" y="76200"/>
            <a:chExt cx="8839200" cy="1828800"/>
          </a:xfrm>
        </p:grpSpPr>
        <p:sp>
          <p:nvSpPr>
            <p:cNvPr id="5" name="Round Single Corner Rectangle 4"/>
            <p:cNvSpPr/>
            <p:nvPr/>
          </p:nvSpPr>
          <p:spPr>
            <a:xfrm>
              <a:off x="76200" y="381000"/>
              <a:ext cx="8839200" cy="1524000"/>
            </a:xfrm>
            <a:prstGeom prst="round1Rect">
              <a:avLst/>
            </a:prstGeom>
            <a:ln w="34925">
              <a:solidFill>
                <a:srgbClr val="57091C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0" name="Round Same Side Corner Rectangle 9"/>
            <p:cNvSpPr/>
            <p:nvPr/>
          </p:nvSpPr>
          <p:spPr>
            <a:xfrm>
              <a:off x="228600" y="76200"/>
              <a:ext cx="8534400" cy="1371600"/>
            </a:xfrm>
            <a:prstGeom prst="round2SameRect">
              <a:avLst/>
            </a:prstGeom>
            <a:ln w="317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8" name="Pentagon 7"/>
          <p:cNvSpPr/>
          <p:nvPr/>
        </p:nvSpPr>
        <p:spPr>
          <a:xfrm>
            <a:off x="0" y="304800"/>
            <a:ext cx="5867400" cy="838200"/>
          </a:xfrm>
          <a:prstGeom prst="homePlate">
            <a:avLst/>
          </a:prstGeom>
          <a:ln w="6032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Rounded Rectangle 3"/>
          <p:cNvSpPr/>
          <p:nvPr/>
        </p:nvSpPr>
        <p:spPr>
          <a:xfrm>
            <a:off x="1219200" y="381000"/>
            <a:ext cx="3962400" cy="609600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3200" b="1" dirty="0" err="1" smtClean="0">
                <a:latin typeface="Eras Light ITC" pitchFamily="34" charset="0"/>
              </a:rPr>
              <a:t>Pengertian</a:t>
            </a:r>
            <a:r>
              <a:rPr lang="en-US" sz="3200" b="1" dirty="0" smtClean="0">
                <a:latin typeface="Eras Light ITC" pitchFamily="34" charset="0"/>
              </a:rPr>
              <a:t> </a:t>
            </a:r>
            <a:r>
              <a:rPr lang="en-US" sz="3200" b="1" dirty="0" err="1" smtClean="0">
                <a:latin typeface="Eras Light ITC" pitchFamily="34" charset="0"/>
              </a:rPr>
              <a:t>Relasi</a:t>
            </a:r>
            <a:endParaRPr lang="en-US" sz="3200" b="1" dirty="0">
              <a:latin typeface="Eras Light ITC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66800" y="1905000"/>
            <a:ext cx="7010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5715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Perhatikan</a:t>
            </a:r>
            <a:r>
              <a:rPr lang="en-US" sz="2400" dirty="0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contoh</a:t>
            </a:r>
            <a:r>
              <a:rPr lang="en-US" sz="2400" dirty="0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di</a:t>
            </a:r>
            <a:r>
              <a:rPr lang="en-US" sz="2400" dirty="0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bawah</a:t>
            </a:r>
            <a:r>
              <a:rPr lang="en-US" sz="2400" dirty="0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ini</a:t>
            </a:r>
            <a:r>
              <a:rPr lang="en-US" sz="2400" dirty="0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:</a:t>
            </a:r>
          </a:p>
          <a:p>
            <a:pPr lvl="0" indent="5715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Himpunan</a:t>
            </a:r>
            <a:r>
              <a:rPr lang="en-US" sz="2400" dirty="0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siswa</a:t>
            </a:r>
            <a:r>
              <a:rPr lang="en-US" sz="2400" dirty="0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kelas</a:t>
            </a:r>
            <a:r>
              <a:rPr lang="en-US" sz="2400" dirty="0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A={Susi, </a:t>
            </a: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Dani</a:t>
            </a:r>
            <a:r>
              <a:rPr lang="en-US" sz="2400" dirty="0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, Rico, </a:t>
            </a: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Resa</a:t>
            </a:r>
            <a:r>
              <a:rPr lang="en-US" sz="2400" dirty="0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} </a:t>
            </a: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dan</a:t>
            </a:r>
            <a:r>
              <a:rPr lang="en-US" sz="2400" dirty="0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himpunan</a:t>
            </a:r>
            <a:r>
              <a:rPr lang="en-US" sz="2400" dirty="0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B </a:t>
            </a: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jenis</a:t>
            </a:r>
            <a:r>
              <a:rPr lang="en-US" sz="2400" dirty="0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makanan</a:t>
            </a:r>
            <a:r>
              <a:rPr lang="en-US" sz="2400" dirty="0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, B={</a:t>
            </a: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Bakso</a:t>
            </a:r>
            <a:r>
              <a:rPr lang="en-US" sz="2400" dirty="0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, Soto, </a:t>
            </a: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Rawon</a:t>
            </a:r>
            <a:r>
              <a:rPr lang="en-US" sz="2400" dirty="0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Pecel</a:t>
            </a:r>
            <a:r>
              <a:rPr lang="en-US" sz="2400" dirty="0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}. Dari data </a:t>
            </a: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anak</a:t>
            </a:r>
            <a:r>
              <a:rPr lang="en-US" sz="2400" dirty="0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dan</a:t>
            </a:r>
            <a:r>
              <a:rPr lang="en-US" sz="2400" dirty="0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jenis</a:t>
            </a:r>
            <a:r>
              <a:rPr lang="en-US" sz="2400" dirty="0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makanan</a:t>
            </a:r>
            <a:r>
              <a:rPr lang="en-US" sz="2400" dirty="0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ternyata</a:t>
            </a:r>
            <a:r>
              <a:rPr lang="en-US" sz="2400" dirty="0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diperoleh</a:t>
            </a:r>
            <a:r>
              <a:rPr lang="en-US" sz="2400" dirty="0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pasangan</a:t>
            </a:r>
            <a:r>
              <a:rPr lang="en-US" sz="2400" dirty="0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sebagai</a:t>
            </a:r>
            <a:r>
              <a:rPr lang="en-US" sz="2400" dirty="0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berikut</a:t>
            </a:r>
            <a:r>
              <a:rPr lang="en-US" sz="2400" dirty="0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:</a:t>
            </a:r>
            <a:endParaRPr lang="en-US" sz="2400" dirty="0" smtClean="0">
              <a:latin typeface="Agency FB" pitchFamily="34" charset="0"/>
            </a:endParaRPr>
          </a:p>
          <a:p>
            <a:pPr lvl="0" indent="5715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Susi </a:t>
            </a: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suka</a:t>
            </a:r>
            <a:r>
              <a:rPr lang="en-US" sz="2400" dirty="0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makan</a:t>
            </a:r>
            <a:r>
              <a:rPr lang="en-US" sz="2400" dirty="0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Soto		Rico </a:t>
            </a: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suka</a:t>
            </a:r>
            <a:r>
              <a:rPr lang="en-US" sz="2400" dirty="0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makan</a:t>
            </a:r>
            <a:r>
              <a:rPr lang="en-US" sz="2400" dirty="0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Pecel</a:t>
            </a:r>
            <a:endParaRPr lang="en-US" sz="2400" dirty="0" smtClean="0">
              <a:latin typeface="Agency FB" pitchFamily="34" charset="0"/>
            </a:endParaRPr>
          </a:p>
          <a:p>
            <a:pPr lvl="0" indent="5715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Dani</a:t>
            </a:r>
            <a:r>
              <a:rPr lang="en-US" sz="2400" dirty="0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suka</a:t>
            </a:r>
            <a:r>
              <a:rPr lang="en-US" sz="2400" dirty="0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makan</a:t>
            </a:r>
            <a:r>
              <a:rPr lang="en-US" sz="2400" dirty="0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Rawon</a:t>
            </a:r>
            <a:r>
              <a:rPr lang="en-US" sz="2400" dirty="0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		</a:t>
            </a: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Resa</a:t>
            </a:r>
            <a:r>
              <a:rPr lang="en-US" sz="2400" dirty="0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suka</a:t>
            </a:r>
            <a:r>
              <a:rPr lang="en-US" sz="2400" dirty="0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makan</a:t>
            </a:r>
            <a:r>
              <a:rPr lang="en-US" sz="2400" dirty="0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bakso</a:t>
            </a:r>
            <a:endParaRPr lang="en-US" sz="2400" dirty="0" smtClean="0">
              <a:latin typeface="Agency FB" pitchFamily="34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repeatCount="indefinite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8" grpId="0" animBg="1"/>
      <p:bldP spid="4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20000"/>
                <a:lumOff val="8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ZA01033738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371600"/>
            <a:ext cx="7772400" cy="52578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685800" y="1557759"/>
            <a:ext cx="7848600" cy="4919241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TextBox 4"/>
          <p:cNvSpPr txBox="1"/>
          <p:nvPr/>
        </p:nvSpPr>
        <p:spPr>
          <a:xfrm>
            <a:off x="1447800" y="2853160"/>
            <a:ext cx="6477000" cy="2246769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457200" algn="just"/>
            <a:r>
              <a:rPr lang="es-ES" sz="2800" dirty="0" err="1" smtClean="0">
                <a:solidFill>
                  <a:srgbClr val="57091C"/>
                </a:solidFill>
                <a:latin typeface="Eras Light ITC" pitchFamily="34" charset="0"/>
              </a:rPr>
              <a:t>Dari</a:t>
            </a:r>
            <a:r>
              <a:rPr lang="es-ES" sz="2800" dirty="0" smtClean="0">
                <a:solidFill>
                  <a:srgbClr val="57091C"/>
                </a:solidFill>
                <a:latin typeface="Eras Light ITC" pitchFamily="34" charset="0"/>
              </a:rPr>
              <a:t> </a:t>
            </a:r>
            <a:r>
              <a:rPr lang="es-ES" sz="2800" dirty="0" err="1" smtClean="0">
                <a:solidFill>
                  <a:srgbClr val="57091C"/>
                </a:solidFill>
                <a:latin typeface="Eras Light ITC" pitchFamily="34" charset="0"/>
              </a:rPr>
              <a:t>contoh</a:t>
            </a:r>
            <a:r>
              <a:rPr lang="es-ES" sz="2800" dirty="0" smtClean="0">
                <a:solidFill>
                  <a:srgbClr val="57091C"/>
                </a:solidFill>
                <a:latin typeface="Eras Light ITC" pitchFamily="34" charset="0"/>
              </a:rPr>
              <a:t> di atas, </a:t>
            </a:r>
            <a:r>
              <a:rPr lang="es-ES" sz="2800" dirty="0" err="1" smtClean="0">
                <a:solidFill>
                  <a:srgbClr val="57091C"/>
                </a:solidFill>
                <a:latin typeface="Eras Light ITC" pitchFamily="34" charset="0"/>
              </a:rPr>
              <a:t>dapat</a:t>
            </a:r>
            <a:r>
              <a:rPr lang="es-ES" sz="2800" dirty="0" smtClean="0">
                <a:solidFill>
                  <a:srgbClr val="57091C"/>
                </a:solidFill>
                <a:latin typeface="Eras Light ITC" pitchFamily="34" charset="0"/>
              </a:rPr>
              <a:t> </a:t>
            </a:r>
            <a:r>
              <a:rPr lang="es-ES" sz="2800" dirty="0" err="1" smtClean="0">
                <a:solidFill>
                  <a:srgbClr val="57091C"/>
                </a:solidFill>
                <a:latin typeface="Eras Light ITC" pitchFamily="34" charset="0"/>
              </a:rPr>
              <a:t>disimpulkan</a:t>
            </a:r>
            <a:r>
              <a:rPr lang="es-ES" sz="2800" dirty="0" smtClean="0">
                <a:solidFill>
                  <a:srgbClr val="57091C"/>
                </a:solidFill>
                <a:latin typeface="Eras Light ITC" pitchFamily="34" charset="0"/>
              </a:rPr>
              <a:t> </a:t>
            </a:r>
            <a:r>
              <a:rPr lang="es-ES" sz="2800" dirty="0" err="1" smtClean="0">
                <a:solidFill>
                  <a:srgbClr val="57091C"/>
                </a:solidFill>
                <a:latin typeface="Eras Light ITC" pitchFamily="34" charset="0"/>
              </a:rPr>
              <a:t>bahwa</a:t>
            </a:r>
            <a:r>
              <a:rPr lang="es-ES" sz="2800" dirty="0" smtClean="0">
                <a:solidFill>
                  <a:srgbClr val="57091C"/>
                </a:solidFill>
                <a:latin typeface="Eras Light ITC" pitchFamily="34" charset="0"/>
              </a:rPr>
              <a:t> </a:t>
            </a:r>
          </a:p>
          <a:p>
            <a:pPr indent="457200" algn="just"/>
            <a:r>
              <a:rPr lang="es-ES" sz="2800" dirty="0" err="1" smtClean="0">
                <a:solidFill>
                  <a:srgbClr val="57091C"/>
                </a:solidFill>
                <a:latin typeface="Eras Light ITC" pitchFamily="34" charset="0"/>
              </a:rPr>
              <a:t>Relasi</a:t>
            </a:r>
            <a:r>
              <a:rPr lang="es-ES" sz="2800" dirty="0" smtClean="0">
                <a:solidFill>
                  <a:srgbClr val="57091C"/>
                </a:solidFill>
                <a:latin typeface="Eras Light ITC" pitchFamily="34" charset="0"/>
              </a:rPr>
              <a:t> </a:t>
            </a:r>
            <a:r>
              <a:rPr lang="es-ES" sz="2800" dirty="0" err="1">
                <a:solidFill>
                  <a:srgbClr val="57091C"/>
                </a:solidFill>
                <a:latin typeface="Eras Light ITC" pitchFamily="34" charset="0"/>
              </a:rPr>
              <a:t>dari</a:t>
            </a:r>
            <a:r>
              <a:rPr lang="es-ES" sz="2800" dirty="0">
                <a:solidFill>
                  <a:srgbClr val="57091C"/>
                </a:solidFill>
                <a:latin typeface="Eras Light ITC" pitchFamily="34" charset="0"/>
              </a:rPr>
              <a:t> </a:t>
            </a:r>
            <a:r>
              <a:rPr lang="es-ES" sz="2800" dirty="0" err="1">
                <a:solidFill>
                  <a:srgbClr val="57091C"/>
                </a:solidFill>
                <a:latin typeface="Eras Light ITC" pitchFamily="34" charset="0"/>
              </a:rPr>
              <a:t>dua</a:t>
            </a:r>
            <a:r>
              <a:rPr lang="es-ES" sz="2800" dirty="0">
                <a:solidFill>
                  <a:srgbClr val="57091C"/>
                </a:solidFill>
                <a:latin typeface="Eras Light ITC" pitchFamily="34" charset="0"/>
              </a:rPr>
              <a:t> </a:t>
            </a:r>
            <a:r>
              <a:rPr lang="es-ES" sz="2800" dirty="0" err="1">
                <a:solidFill>
                  <a:srgbClr val="57091C"/>
                </a:solidFill>
                <a:latin typeface="Eras Light ITC" pitchFamily="34" charset="0"/>
              </a:rPr>
              <a:t>himpunan</a:t>
            </a:r>
            <a:r>
              <a:rPr lang="es-ES" sz="2800" dirty="0">
                <a:solidFill>
                  <a:srgbClr val="57091C"/>
                </a:solidFill>
                <a:latin typeface="Eras Light ITC" pitchFamily="34" charset="0"/>
              </a:rPr>
              <a:t> A dan B </a:t>
            </a:r>
            <a:r>
              <a:rPr lang="es-ES" sz="2800" dirty="0" err="1">
                <a:solidFill>
                  <a:srgbClr val="57091C"/>
                </a:solidFill>
                <a:latin typeface="Eras Light ITC" pitchFamily="34" charset="0"/>
              </a:rPr>
              <a:t>adalah</a:t>
            </a:r>
            <a:r>
              <a:rPr lang="es-ES" sz="2800" dirty="0">
                <a:solidFill>
                  <a:srgbClr val="57091C"/>
                </a:solidFill>
                <a:latin typeface="Eras Light ITC" pitchFamily="34" charset="0"/>
              </a:rPr>
              <a:t> </a:t>
            </a:r>
            <a:r>
              <a:rPr lang="es-ES" sz="2800" dirty="0" err="1">
                <a:solidFill>
                  <a:srgbClr val="57091C"/>
                </a:solidFill>
                <a:latin typeface="Eras Light ITC" pitchFamily="34" charset="0"/>
              </a:rPr>
              <a:t>pemasangan</a:t>
            </a:r>
            <a:r>
              <a:rPr lang="es-ES" sz="2800" dirty="0">
                <a:solidFill>
                  <a:srgbClr val="57091C"/>
                </a:solidFill>
                <a:latin typeface="Eras Light ITC" pitchFamily="34" charset="0"/>
              </a:rPr>
              <a:t> </a:t>
            </a:r>
            <a:r>
              <a:rPr lang="es-ES" sz="2800" dirty="0" err="1">
                <a:solidFill>
                  <a:srgbClr val="57091C"/>
                </a:solidFill>
                <a:latin typeface="Eras Light ITC" pitchFamily="34" charset="0"/>
              </a:rPr>
              <a:t>anggota-anggota</a:t>
            </a:r>
            <a:r>
              <a:rPr lang="es-ES" sz="2800" dirty="0">
                <a:solidFill>
                  <a:srgbClr val="57091C"/>
                </a:solidFill>
                <a:latin typeface="Eras Light ITC" pitchFamily="34" charset="0"/>
              </a:rPr>
              <a:t> A </a:t>
            </a:r>
            <a:r>
              <a:rPr lang="es-ES" sz="2800" dirty="0" err="1" smtClean="0">
                <a:solidFill>
                  <a:srgbClr val="57091C"/>
                </a:solidFill>
                <a:latin typeface="Eras Light ITC" pitchFamily="34" charset="0"/>
              </a:rPr>
              <a:t>dengan</a:t>
            </a:r>
            <a:r>
              <a:rPr lang="es-ES" sz="2800" dirty="0" smtClean="0">
                <a:solidFill>
                  <a:srgbClr val="57091C"/>
                </a:solidFill>
                <a:latin typeface="Eras Light ITC" pitchFamily="34" charset="0"/>
              </a:rPr>
              <a:t> </a:t>
            </a:r>
            <a:r>
              <a:rPr lang="en-US" sz="2800" dirty="0" err="1" smtClean="0">
                <a:solidFill>
                  <a:srgbClr val="57091C"/>
                </a:solidFill>
                <a:latin typeface="Eras Light ITC" pitchFamily="34" charset="0"/>
              </a:rPr>
              <a:t>anggota</a:t>
            </a:r>
            <a:r>
              <a:rPr lang="en-US" sz="2800" dirty="0" smtClean="0">
                <a:solidFill>
                  <a:srgbClr val="57091C"/>
                </a:solidFill>
                <a:latin typeface="Eras Light ITC" pitchFamily="34" charset="0"/>
              </a:rPr>
              <a:t> </a:t>
            </a:r>
            <a:r>
              <a:rPr lang="en-US" sz="2800" dirty="0">
                <a:solidFill>
                  <a:srgbClr val="57091C"/>
                </a:solidFill>
                <a:latin typeface="Eras Light ITC" pitchFamily="34" charset="0"/>
              </a:rPr>
              <a:t>B</a:t>
            </a:r>
            <a:r>
              <a:rPr lang="en-US" sz="2800" dirty="0" smtClean="0">
                <a:solidFill>
                  <a:srgbClr val="57091C"/>
                </a:solidFill>
                <a:latin typeface="Eras Light ITC" pitchFamily="34" charset="0"/>
              </a:rPr>
              <a:t>.</a:t>
            </a:r>
          </a:p>
        </p:txBody>
      </p:sp>
      <p:sp>
        <p:nvSpPr>
          <p:cNvPr id="7" name="Rectangle 6"/>
          <p:cNvSpPr/>
          <p:nvPr/>
        </p:nvSpPr>
        <p:spPr>
          <a:xfrm>
            <a:off x="-214313" y="0"/>
            <a:ext cx="9429751" cy="100012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492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Flowchart: Terminator 16"/>
          <p:cNvSpPr>
            <a:spLocks noChangeArrowheads="1"/>
          </p:cNvSpPr>
          <p:nvPr/>
        </p:nvSpPr>
        <p:spPr bwMode="auto">
          <a:xfrm>
            <a:off x="-71438" y="0"/>
            <a:ext cx="5143501" cy="928688"/>
          </a:xfrm>
          <a:prstGeom prst="flowChartTerminator">
            <a:avLst/>
          </a:prstGeom>
          <a:solidFill>
            <a:srgbClr val="B3A2C7"/>
          </a:solidFill>
          <a:ln w="34925" algn="ctr">
            <a:solidFill>
              <a:srgbClr val="FCD5B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id-ID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9" name="Flowchart: Terminator 8"/>
          <p:cNvSpPr/>
          <p:nvPr/>
        </p:nvSpPr>
        <p:spPr>
          <a:xfrm>
            <a:off x="3571875" y="0"/>
            <a:ext cx="5786438" cy="928688"/>
          </a:xfrm>
          <a:prstGeom prst="flowChartTerminator">
            <a:avLst/>
          </a:prstGeom>
          <a:noFill/>
          <a:ln w="3492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500063" y="214313"/>
            <a:ext cx="33575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d-ID" sz="2800" dirty="0" smtClean="0">
                <a:latin typeface="Comic Sans MS" pitchFamily="66" charset="0"/>
              </a:rPr>
              <a:t>Selanjutnya...</a:t>
            </a:r>
            <a:r>
              <a:rPr lang="en-US" sz="2800" dirty="0" smtClean="0">
                <a:latin typeface="Comic Sans MS" pitchFamily="66" charset="0"/>
              </a:rPr>
              <a:t> </a:t>
            </a:r>
            <a:endParaRPr lang="en-US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7" grpId="0" animBg="1"/>
      <p:bldP spid="8" grpId="0" animBg="1"/>
      <p:bldP spid="9" grpId="0" animBg="1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loud 5"/>
          <p:cNvSpPr/>
          <p:nvPr/>
        </p:nvSpPr>
        <p:spPr>
          <a:xfrm>
            <a:off x="6535349" y="4343400"/>
            <a:ext cx="2456251" cy="1371600"/>
          </a:xfrm>
          <a:prstGeom prst="clou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Diagram </a:t>
            </a:r>
            <a:r>
              <a:rPr lang="en-US" dirty="0" err="1" smtClean="0"/>
              <a:t>Panah</a:t>
            </a:r>
            <a:endParaRPr lang="en-US" dirty="0"/>
          </a:p>
        </p:txBody>
      </p:sp>
      <p:sp>
        <p:nvSpPr>
          <p:cNvPr id="7" name="Cloud 6"/>
          <p:cNvSpPr/>
          <p:nvPr/>
        </p:nvSpPr>
        <p:spPr>
          <a:xfrm>
            <a:off x="3048000" y="990600"/>
            <a:ext cx="3276600" cy="1371600"/>
          </a:xfrm>
          <a:prstGeom prst="clou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Himpunan</a:t>
            </a:r>
            <a:r>
              <a:rPr lang="en-US" dirty="0" smtClean="0"/>
              <a:t> </a:t>
            </a:r>
            <a:r>
              <a:rPr lang="en-US" dirty="0" err="1" smtClean="0"/>
              <a:t>Pasangan</a:t>
            </a:r>
            <a:r>
              <a:rPr lang="en-US" dirty="0" smtClean="0"/>
              <a:t> </a:t>
            </a:r>
            <a:r>
              <a:rPr lang="en-US" dirty="0" err="1" smtClean="0"/>
              <a:t>Berurut</a:t>
            </a:r>
            <a:endParaRPr lang="en-US" dirty="0"/>
          </a:p>
        </p:txBody>
      </p:sp>
      <p:sp>
        <p:nvSpPr>
          <p:cNvPr id="8" name="Cloud 7"/>
          <p:cNvSpPr/>
          <p:nvPr/>
        </p:nvSpPr>
        <p:spPr>
          <a:xfrm>
            <a:off x="332991" y="4413182"/>
            <a:ext cx="2410209" cy="1378018"/>
          </a:xfrm>
          <a:prstGeom prst="clou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Diagram </a:t>
            </a:r>
            <a:r>
              <a:rPr lang="en-US" dirty="0" err="1" smtClean="0"/>
              <a:t>Cartesius</a:t>
            </a:r>
            <a:endParaRPr lang="en-US" dirty="0"/>
          </a:p>
        </p:txBody>
      </p:sp>
      <p:sp>
        <p:nvSpPr>
          <p:cNvPr id="9" name="Left-Right-Up Arrow 8"/>
          <p:cNvSpPr/>
          <p:nvPr/>
        </p:nvSpPr>
        <p:spPr>
          <a:xfrm>
            <a:off x="2971800" y="2667000"/>
            <a:ext cx="3429000" cy="2819400"/>
          </a:xfrm>
          <a:prstGeom prst="leftRightUpArrow">
            <a:avLst>
              <a:gd name="adj1" fmla="val 25000"/>
              <a:gd name="adj2" fmla="val 25000"/>
              <a:gd name="adj3" fmla="val 14744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err="1" smtClean="0"/>
              <a:t>Tiga</a:t>
            </a:r>
            <a:r>
              <a:rPr lang="en-US" sz="2400" dirty="0" smtClean="0"/>
              <a:t> Cara </a:t>
            </a:r>
            <a:r>
              <a:rPr lang="en-US" sz="2400" dirty="0" err="1" smtClean="0"/>
              <a:t>Penulisan</a:t>
            </a:r>
            <a:r>
              <a:rPr lang="en-US" sz="2400" dirty="0" smtClean="0"/>
              <a:t> </a:t>
            </a:r>
            <a:r>
              <a:rPr lang="en-US" sz="2400" dirty="0" err="1" smtClean="0"/>
              <a:t>Relasi</a:t>
            </a:r>
            <a:endParaRPr lang="en-US" sz="2400" dirty="0"/>
          </a:p>
        </p:txBody>
      </p:sp>
      <p:sp>
        <p:nvSpPr>
          <p:cNvPr id="10" name="Oval 9"/>
          <p:cNvSpPr/>
          <p:nvPr/>
        </p:nvSpPr>
        <p:spPr>
          <a:xfrm>
            <a:off x="785786" y="7072338"/>
            <a:ext cx="357190" cy="28577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000100" y="7429528"/>
            <a:ext cx="357190" cy="28577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500166" y="7215214"/>
            <a:ext cx="357190" cy="28577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928662" y="7786718"/>
            <a:ext cx="357190" cy="28577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57158" y="7215214"/>
            <a:ext cx="357190" cy="28577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28596" y="7572404"/>
            <a:ext cx="357190" cy="28577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00034" y="8001032"/>
            <a:ext cx="357190" cy="22860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7462830" y="7224738"/>
            <a:ext cx="357190" cy="28577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7677144" y="7581928"/>
            <a:ext cx="357190" cy="28577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8177210" y="7367614"/>
            <a:ext cx="357190" cy="28577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7605706" y="7939118"/>
            <a:ext cx="357190" cy="28577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7034202" y="7367614"/>
            <a:ext cx="357190" cy="28577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7105640" y="7724804"/>
            <a:ext cx="357190" cy="28577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7177078" y="8153432"/>
            <a:ext cx="357190" cy="22860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643 -0.01296 C 0.06129 -0.03518 0.06684 -0.05648 0.07136 -0.07847 C 0.06997 -0.08796 0.06893 -0.09375 0.06545 -0.10162 C 0.06268 -0.11875 0.05799 -0.12847 0.04896 -0.13889 C 0.0467 -0.15023 0.04184 -0.16041 0.03559 -0.16689 C 0.03368 -0.17523 0.0309 -0.18125 0.02969 -0.19004 C 0.02865 -0.19791 0.02656 -0.21342 0.02656 -0.21319 C 0.02795 -0.25949 0.02986 -0.30416 0.03715 -0.34907 C 0.03924 -0.3618 0.03976 -0.37477 0.04462 -0.38588 C 0.04653 -0.39514 0.05209 -0.40416 0.05209 -0.41389 C 0.06198 -0.4574 0.07309 -0.50023 0.08195 -0.54467 C 0.08438 -0.55671 0.0757 -0.56435 0.07136 -0.57014 C 0.06372 -0.58055 0.05712 -0.58657 0.04896 -0.59606 C 0.04688 -0.60671 0.04236 -0.6125 0.03854 -0.62176 C 0.04011 -0.67268 0.04306 -0.72106 0.04306 -0.77268 " pathEditMode="relative" rAng="0" ptsTypes="ffffffffffffffA">
                                      <p:cBhvr>
                                        <p:cTn id="11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38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642 -0.01297 C 0.06128 -0.03704 0.06684 -0.05996 0.07135 -0.0838 C 0.06996 -0.09398 0.06892 -0.10047 0.06545 -0.10903 C 0.06267 -0.12755 0.05799 -0.1382 0.04896 -0.14931 C 0.0467 -0.16158 0.04184 -0.17246 0.03559 -0.1794 C 0.03368 -0.18866 0.0309 -0.19491 0.02969 -0.20463 C 0.02865 -0.2132 0.02656 -0.22986 0.02656 -0.22963 C 0.02795 -0.27986 0.02986 -0.32824 0.03715 -0.37662 C 0.03924 -0.39005 0.03976 -0.40463 0.04462 -0.41667 C 0.04653 -0.42662 0.05208 -0.43611 0.05208 -0.44676 C 0.06198 -0.49398 0.07309 -0.54028 0.08194 -0.58843 C 0.08437 -0.60139 0.07569 -0.60949 0.07135 -0.61598 C 0.06371 -0.62709 0.05712 -0.63334 0.04896 -0.64375 C 0.04687 -0.65533 0.04236 -0.66158 0.03854 -0.67153 C 0.0401 -0.72709 0.04306 -0.77917 0.04306 -0.83519 " pathEditMode="relative" rAng="0" ptsTypes="ffffffffffffffA">
                                      <p:cBhvr>
                                        <p:cTn id="13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41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7037E-6 C 0.00486 -0.02916 0.01042 -0.05671 0.01493 -0.08564 C 0.01354 -0.09814 0.0125 -0.10601 0.00903 -0.1162 C 0.00625 -0.13819 0.00156 -0.15139 -0.00746 -0.16458 C -0.00972 -0.17986 -0.01458 -0.19282 -0.02083 -0.20115 C -0.02274 -0.21226 -0.02552 -0.22014 -0.02674 -0.23171 C -0.02778 -0.24189 -0.02986 -0.26226 -0.02986 -0.2618 C -0.02847 -0.32245 -0.02656 -0.38101 -0.01927 -0.43935 C -0.01719 -0.45601 -0.01667 -0.47314 -0.0118 -0.4875 C -0.0099 -0.49976 -0.00434 -0.51134 -0.00434 -0.5243 C 0.00556 -0.58125 0.01667 -0.63726 0.02552 -0.69537 C 0.02795 -0.71088 0.01927 -0.72083 0.01493 -0.72847 C 0.00729 -0.74236 0.0007 -0.74976 -0.00746 -0.76226 C -0.00955 -0.77615 -0.01406 -0.78379 -0.01788 -0.79583 C -0.01632 -0.86296 -0.01337 -0.92592 -0.01337 -0.99328 " pathEditMode="relative" rAng="0" ptsTypes="ffffffffffffffA">
                                      <p:cBhvr>
                                        <p:cTn id="15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497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96296E-6 C 0.00486 -0.03079 0.01042 -0.05973 0.01493 -0.08982 C 0.01354 -0.10278 0.0125 -0.11111 0.00903 -0.12176 C 0.00625 -0.14514 0.00156 -0.1588 -0.00746 -0.17315 C -0.00972 -0.18866 -0.01458 -0.20255 -0.02083 -0.21135 C -0.02274 -0.22292 -0.02552 -0.23102 -0.02674 -0.24352 C -0.02778 -0.2544 -0.02986 -0.27547 -0.02986 -0.275 C -0.02847 -0.33866 -0.02656 -0.4 -0.01927 -0.46111 C -0.01719 -0.47871 -0.01667 -0.49676 -0.0118 -0.51204 C -0.0099 -0.52477 -0.00434 -0.53704 -0.00434 -0.5507 C 0.00556 -0.61065 0.01667 -0.66922 0.02552 -0.73033 C 0.02795 -0.74653 0.01927 -0.75695 0.01493 -0.76528 C 0.00729 -0.7794 0.0007 -0.78727 -0.00746 -0.80023 C -0.00955 -0.81528 -0.01406 -0.82315 -0.01788 -0.83565 C -0.01632 -0.90602 -0.01337 -0.97246 -0.01337 -1.04329 " pathEditMode="relative" rAng="0" ptsTypes="ffffffffffffffA">
                                      <p:cBhvr>
                                        <p:cTn id="17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522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642 -0.01297 C 0.06128 -0.03658 0.06684 -0.0588 0.07135 -0.08195 C 0.06996 -0.0919 0.06892 -0.09815 0.06545 -0.10648 C 0.06267 -0.12454 0.05798 -0.13496 0.04896 -0.14584 C 0.0467 -0.15787 0.04184 -0.16829 0.03559 -0.17523 C 0.03368 -0.18403 0.0309 -0.19051 0.02968 -0.19977 C 0.02864 -0.20811 0.02656 -0.22454 0.02656 -0.22408 C 0.02795 -0.27315 0.02986 -0.32014 0.03715 -0.36736 C 0.03923 -0.38056 0.03975 -0.39468 0.04462 -0.40625 C 0.04652 -0.41598 0.05208 -0.42547 0.05208 -0.43588 C 0.06198 -0.48195 0.07309 -0.52709 0.08194 -0.57385 C 0.08437 -0.58658 0.07569 -0.59445 0.07135 -0.6007 C 0.06371 -0.61158 0.05712 -0.61783 0.04896 -0.62778 C 0.04687 -0.63912 0.04236 -0.64514 0.03854 -0.65486 C 0.0401 -0.70903 0.04305 -0.75996 0.04305 -0.81436 " pathEditMode="relative" rAng="0" ptsTypes="ffffffffffffffA">
                                      <p:cBhvr>
                                        <p:cTn id="19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401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96296E-6 C 0.00486 -0.03125 0.01042 -0.06088 0.01493 -0.09166 C 0.01354 -0.10463 0.0125 -0.11319 0.00903 -0.1243 C 0.00625 -0.14768 0.00156 -0.1618 -0.00746 -0.17615 C -0.00972 -0.1919 -0.01458 -0.20602 -0.02083 -0.21504 C -0.02274 -0.22708 -0.02552 -0.23518 -0.02673 -0.24768 C -0.02778 -0.25879 -0.02986 -0.28032 -0.02986 -0.28009 C -0.02847 -0.34467 -0.02656 -0.40717 -0.01927 -0.4699 C -0.01719 -0.4875 -0.01667 -0.50602 -0.0118 -0.52152 C -0.00989 -0.53449 -0.00434 -0.54699 -0.00434 -0.56065 C 0.00556 -0.62176 0.01667 -0.68148 0.02552 -0.74375 C 0.02795 -0.76041 0.01927 -0.77083 0.01493 -0.7794 C 0.00729 -0.79375 0.0007 -0.80162 -0.00746 -0.81504 C -0.00955 -0.83032 -0.01406 -0.83819 -0.01788 -0.85092 C -0.01632 -0.92268 -0.01337 -0.99004 -0.01337 -1.06227 " pathEditMode="relative" rAng="0" ptsTypes="ffffffffffffffA">
                                      <p:cBhvr>
                                        <p:cTn id="21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531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768 -0.14398 C 0.09254 -0.16296 0.09809 -0.18102 0.10261 -0.19977 C 0.10122 -0.20787 0.10018 -0.21296 0.0967 -0.21967 C 0.09393 -0.23426 0.08924 -0.24282 0.08021 -0.25162 C 0.07795 -0.26134 0.07309 -0.2699 0.06684 -0.27546 C 0.06493 -0.28264 0.06215 -0.28773 0.06094 -0.29537 C 0.0599 -0.30208 0.05781 -0.31527 0.05781 -0.31504 C 0.0592 -0.35463 0.06111 -0.39259 0.0684 -0.43078 C 0.07049 -0.44166 0.07101 -0.45301 0.07587 -0.4625 C 0.07778 -0.47037 0.08334 -0.47801 0.08334 -0.48634 C 0.09323 -0.52361 0.10434 -0.56018 0.1132 -0.59814 C 0.11563 -0.60833 0.10695 -0.61481 0.10261 -0.6199 C 0.09497 -0.6287 0.08837 -0.63356 0.08021 -0.64166 C 0.07813 -0.65092 0.07361 -0.65578 0.06979 -0.66365 C 0.07136 -0.7074 0.07431 -0.74861 0.07431 -0.79282 " pathEditMode="relative" rAng="0" ptsTypes="ffffffffffffffA">
                                      <p:cBhvr>
                                        <p:cTn id="23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32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2.59259E-6 C 0.00487 -0.02893 0.01042 -0.05648 0.01493 -0.08495 C 0.01355 -0.09722 0.0125 -0.10463 0.00903 -0.11481 C 0.00625 -0.13703 0.00157 -0.14977 -0.00746 -0.16319 C -0.00972 -0.17778 -0.01458 -0.19097 -0.02083 -0.1993 C -0.02274 -0.21018 -0.02552 -0.21805 -0.02673 -0.2294 C -0.02777 -0.23958 -0.02986 -0.25972 -0.02986 -0.25926 C -0.02847 -0.31921 -0.02656 -0.37708 -0.01927 -0.43518 C -0.01718 -0.45185 -0.01666 -0.46852 -0.0118 -0.48287 C -0.00989 -0.4949 -0.00434 -0.50648 -0.00434 -0.51921 C 0.00556 -0.57546 0.01667 -0.63102 0.02552 -0.68842 C 0.02796 -0.70416 0.01927 -0.71389 0.01493 -0.72153 C 0.0073 -0.73495 0.0007 -0.74282 -0.00746 -0.75509 C -0.00954 -0.76875 -0.01406 -0.77639 -0.01788 -0.78819 C -0.01632 -0.85416 -0.01336 -0.9169 -0.01336 -0.98356 " pathEditMode="relative" rAng="0" ptsTypes="ffffffffffffffA">
                                      <p:cBhvr>
                                        <p:cTn id="25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492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642 -0.01297 C 0.06128 -0.03704 0.06684 -0.05996 0.07135 -0.0838 C 0.06996 -0.09398 0.06892 -0.10047 0.06545 -0.10903 C 0.06267 -0.12755 0.05799 -0.1382 0.04896 -0.14931 C 0.0467 -0.16158 0.04184 -0.17246 0.03559 -0.1794 C 0.03368 -0.18866 0.0309 -0.19491 0.02969 -0.20463 C 0.02865 -0.2132 0.02656 -0.22986 0.02656 -0.22963 C 0.02795 -0.27986 0.02986 -0.32824 0.03715 -0.37662 C 0.03924 -0.39005 0.03976 -0.40463 0.04462 -0.41667 C 0.04653 -0.42662 0.05208 -0.43611 0.05208 -0.44676 C 0.06198 -0.49398 0.07309 -0.54028 0.08194 -0.58843 C 0.08437 -0.60139 0.07569 -0.60949 0.07135 -0.61598 C 0.06371 -0.62709 0.05712 -0.63334 0.04896 -0.64375 C 0.04687 -0.65533 0.04236 -0.66158 0.03854 -0.67153 C 0.0401 -0.72709 0.04306 -0.77917 0.04306 -0.83519 " pathEditMode="relative" rAng="0" ptsTypes="ffffffffffffffA">
                                      <p:cBhvr>
                                        <p:cTn id="27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411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07407E-6 C 0.00486 -0.0294 0.01042 -0.05741 0.01493 -0.08658 C 0.01354 -0.09908 0.0125 -0.10718 0.00903 -0.11737 C 0.00625 -0.13982 0.00156 -0.15301 -0.00747 -0.16644 C -0.00972 -0.18172 -0.01458 -0.19491 -0.02083 -0.20348 C -0.02274 -0.21459 -0.02552 -0.22269 -0.02674 -0.23449 C -0.02778 -0.24468 -0.02986 -0.26528 -0.02986 -0.26459 C -0.02847 -0.32616 -0.02656 -0.38519 -0.01927 -0.44422 C -0.01719 -0.46112 -0.01667 -0.47848 -0.01181 -0.49306 C -0.0099 -0.50533 -0.00434 -0.51713 -0.00434 -0.5301 C 0.00555 -0.58774 0.01667 -0.64445 0.02552 -0.70324 C 0.02795 -0.71875 0.01927 -0.72871 0.01493 -0.73681 C 0.00729 -0.75047 0.00069 -0.75811 -0.00747 -0.77084 C -0.00955 -0.78496 -0.01406 -0.7926 -0.01788 -0.80463 C -0.01632 -0.87246 -0.01337 -0.93635 -0.01337 -1.0044 " pathEditMode="relative" rAng="0" ptsTypes="ffffffffffffffA">
                                      <p:cBhvr>
                                        <p:cTn id="29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502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7.40741E-7 C 0.00486 -0.03102 0.01042 -0.06042 0.01493 -0.09074 C 0.01354 -0.10394 0.0125 -0.11227 0.00903 -0.12315 C 0.00625 -0.14653 0.00156 -0.16065 -0.00747 -0.175 C -0.00972 -0.19074 -0.01458 -0.20463 -0.02083 -0.21343 C -0.02274 -0.22523 -0.02552 -0.23357 -0.02674 -0.24607 C -0.02778 -0.25695 -0.02986 -0.27847 -0.02986 -0.27778 C -0.02847 -0.34213 -0.02656 -0.4044 -0.01927 -0.4662 C -0.01719 -0.4838 -0.01667 -0.50208 -0.01181 -0.51759 C -0.0099 -0.53056 -0.00434 -0.54282 -0.00434 -0.55648 C 0.00555 -0.61713 0.01667 -0.67639 0.02552 -0.7382 C 0.02795 -0.7544 0.01927 -0.76505 0.01493 -0.77338 C 0.00729 -0.78773 0.00069 -0.7956 -0.00747 -0.8088 C -0.00955 -0.82384 -0.01406 -0.83195 -0.01788 -0.84445 C -0.01632 -0.91574 -0.01337 -0.98264 -0.01337 -1.0544 " pathEditMode="relative" rAng="0" ptsTypes="ffffffffffffffA">
                                      <p:cBhvr>
                                        <p:cTn id="31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527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666 1.11111E-6 C 0.07152 -0.03033 0.07708 -0.0588 0.08159 -0.08843 C 0.0802 -0.10116 0.07916 -0.10926 0.07569 -0.11991 C 0.07291 -0.14306 0.06822 -0.15648 0.0592 -0.17037 C 0.05694 -0.18565 0.05208 -0.19908 0.04583 -0.20833 C 0.04392 -0.21921 0.04114 -0.22755 0.03993 -0.23935 C 0.03888 -0.25 0.0368 -0.2713 0.0368 -0.2706 C 0.03819 -0.33333 0.0401 -0.39352 0.04739 -0.45417 C 0.04947 -0.47107 0.05 -0.48912 0.05486 -0.50394 C 0.05677 -0.51644 0.06232 -0.52847 0.06232 -0.5419 C 0.07222 -0.60093 0.08333 -0.6588 0.09218 -0.71852 C 0.09461 -0.73495 0.08593 -0.74514 0.08159 -0.75301 C 0.07395 -0.76713 0.06736 -0.775 0.0592 -0.78773 C 0.05711 -0.80232 0.0526 -0.80995 0.04878 -0.82245 C 0.05034 -0.8919 0.05329 -0.95695 0.05329 -1.02662 " pathEditMode="relative" rAng="0" ptsTypes="ffffffffffffffA">
                                      <p:cBhvr>
                                        <p:cTn id="33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513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979 -0.01829 C 0.07465 -0.0419 0.08021 -0.06435 0.08472 -0.08773 C 0.08333 -0.09769 0.08229 -0.10417 0.07882 -0.1125 C 0.07604 -0.13032 0.07135 -0.14097 0.06233 -0.15185 C 0.06007 -0.16389 0.05521 -0.17454 0.04896 -0.18148 C 0.04705 -0.19051 0.04427 -0.19676 0.04306 -0.20625 C 0.04201 -0.21458 0.03993 -0.23102 0.03993 -0.23079 C 0.04132 -0.27986 0.04323 -0.32731 0.05052 -0.37477 C 0.0526 -0.38819 0.05312 -0.40231 0.05799 -0.41412 C 0.0599 -0.42384 0.06545 -0.43333 0.06545 -0.44375 C 0.07535 -0.49005 0.08646 -0.53542 0.09531 -0.58264 C 0.09774 -0.59537 0.08906 -0.60324 0.08472 -0.60972 C 0.07708 -0.6206 0.07049 -0.62662 0.06233 -0.63681 C 0.06024 -0.64838 0.05573 -0.6544 0.05191 -0.66412 C 0.05347 -0.71852 0.05642 -0.76968 0.05642 -0.82454 " pathEditMode="relative" rAng="0" ptsTypes="ffffffffffffffA">
                                      <p:cBhvr>
                                        <p:cTn id="35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403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768 -0.14398 C 0.09254 -0.16296 0.09809 -0.18102 0.10261 -0.19977 C 0.10122 -0.20787 0.10018 -0.21296 0.0967 -0.21967 C 0.09393 -0.23426 0.08924 -0.24282 0.08021 -0.25162 C 0.07795 -0.26134 0.07309 -0.2699 0.06684 -0.27546 C 0.06493 -0.28264 0.06215 -0.28773 0.06094 -0.29537 C 0.0599 -0.30208 0.05781 -0.31527 0.05781 -0.31504 C 0.0592 -0.35463 0.06111 -0.39259 0.0684 -0.43078 C 0.07049 -0.44166 0.07101 -0.45301 0.07587 -0.4625 C 0.07778 -0.47037 0.08334 -0.47801 0.08334 -0.48634 C 0.09323 -0.52361 0.10434 -0.56018 0.1132 -0.59814 C 0.11563 -0.60833 0.10695 -0.61481 0.10261 -0.6199 C 0.09497 -0.6287 0.08837 -0.63356 0.08021 -0.64166 C 0.07813 -0.65092 0.07361 -0.65578 0.06979 -0.66365 C 0.07136 -0.7074 0.07431 -0.74861 0.07431 -0.79282 " pathEditMode="relative" rAng="0" ptsTypes="ffffffffffffffA">
                                      <p:cBhvr>
                                        <p:cTn id="37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3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10" presetClass="exit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9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1752600" y="1447800"/>
            <a:ext cx="7010400" cy="46482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057400" y="2057400"/>
            <a:ext cx="65532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71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Dari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contoh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himpunan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kelas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A </a:t>
            </a:r>
            <a:r>
              <a:rPr kumimoji="0" lang="en-US" sz="2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dan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himpunan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jenis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makanan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di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atas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,  </a:t>
            </a: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n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yatakan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dengan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:</a:t>
            </a:r>
          </a:p>
          <a:p>
            <a:pPr marL="0" marR="0" lvl="0" indent="571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Himpunan</a:t>
            </a:r>
            <a:r>
              <a:rPr lang="en-US" sz="2400" dirty="0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Pasangan</a:t>
            </a:r>
            <a:r>
              <a:rPr lang="en-US" sz="2400" dirty="0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Berurut</a:t>
            </a:r>
            <a:endParaRPr lang="en-US" sz="2400" dirty="0" smtClean="0">
              <a:latin typeface="Agency FB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571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Diagram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Panah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gency FB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571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en-US" sz="2400" dirty="0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Diagram </a:t>
            </a:r>
            <a:r>
              <a:rPr lang="en-US" sz="2400" dirty="0" err="1" smtClean="0"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Cartesius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gency FB" pitchFamily="34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gency FB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-428660" y="0"/>
            <a:ext cx="9572660" cy="1357298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Flowchart: Alternate Process 3"/>
          <p:cNvSpPr/>
          <p:nvPr/>
        </p:nvSpPr>
        <p:spPr>
          <a:xfrm>
            <a:off x="71438" y="-142875"/>
            <a:ext cx="7500937" cy="1285875"/>
          </a:xfrm>
          <a:prstGeom prst="flowChartAlternateProcess">
            <a:avLst/>
          </a:prstGeom>
          <a:solidFill>
            <a:schemeClr val="accent2">
              <a:lumMod val="40000"/>
              <a:lumOff val="60000"/>
              <a:alpha val="55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Flowchart: Terminator 4"/>
          <p:cNvSpPr/>
          <p:nvPr/>
        </p:nvSpPr>
        <p:spPr>
          <a:xfrm>
            <a:off x="7000875" y="0"/>
            <a:ext cx="2643188" cy="1357313"/>
          </a:xfrm>
          <a:prstGeom prst="flowChartTerminator">
            <a:avLst/>
          </a:prstGeom>
          <a:solidFill>
            <a:schemeClr val="bg1">
              <a:alpha val="0"/>
            </a:schemeClr>
          </a:solidFill>
          <a:ln w="412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714375" y="285750"/>
            <a:ext cx="1500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 err="1">
                <a:latin typeface="Comic Sans MS" pitchFamily="66" charset="0"/>
              </a:rPr>
              <a:t>Contoh</a:t>
            </a:r>
            <a:endParaRPr lang="en-US" sz="2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 animBg="1"/>
      <p:bldP spid="5" grpId="0" animBg="1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62000" y="1676400"/>
            <a:ext cx="7315200" cy="17526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50000"/>
              </a:lnSpc>
            </a:pPr>
            <a:r>
              <a:rPr lang="en-US" sz="2400" b="1" dirty="0" err="1">
                <a:latin typeface="Imprint MT Shadow" pitchFamily="82" charset="0"/>
              </a:rPr>
              <a:t>Dengan</a:t>
            </a:r>
            <a:r>
              <a:rPr lang="en-US" sz="2400" b="1" dirty="0">
                <a:latin typeface="Imprint MT Shadow" pitchFamily="82" charset="0"/>
              </a:rPr>
              <a:t> diagram </a:t>
            </a:r>
            <a:r>
              <a:rPr lang="en-US" sz="2400" b="1" dirty="0" err="1">
                <a:latin typeface="Imprint MT Shadow" pitchFamily="82" charset="0"/>
              </a:rPr>
              <a:t>himpunan</a:t>
            </a:r>
            <a:r>
              <a:rPr lang="en-US" sz="2400" b="1" dirty="0">
                <a:latin typeface="Imprint MT Shadow" pitchFamily="82" charset="0"/>
              </a:rPr>
              <a:t> </a:t>
            </a:r>
            <a:r>
              <a:rPr lang="en-US" sz="2400" b="1" dirty="0" err="1">
                <a:latin typeface="Imprint MT Shadow" pitchFamily="82" charset="0"/>
              </a:rPr>
              <a:t>pasangan</a:t>
            </a:r>
            <a:r>
              <a:rPr lang="en-US" sz="2400" b="1" dirty="0">
                <a:latin typeface="Imprint MT Shadow" pitchFamily="82" charset="0"/>
              </a:rPr>
              <a:t> </a:t>
            </a:r>
            <a:r>
              <a:rPr lang="en-US" sz="2400" b="1" dirty="0" err="1">
                <a:latin typeface="Imprint MT Shadow" pitchFamily="82" charset="0"/>
              </a:rPr>
              <a:t>berurutan</a:t>
            </a:r>
            <a:endParaRPr lang="en-US" sz="2400" b="1" dirty="0">
              <a:latin typeface="Imprint MT Shadow" pitchFamily="82" charset="0"/>
            </a:endParaRPr>
          </a:p>
          <a:p>
            <a:pPr marL="1314450" indent="-1314450" algn="just">
              <a:lnSpc>
                <a:spcPct val="150000"/>
              </a:lnSpc>
            </a:pPr>
            <a:r>
              <a:rPr lang="en-US" sz="2400" dirty="0">
                <a:latin typeface="Imprint MT Shadow" pitchFamily="82" charset="0"/>
              </a:rPr>
              <a:t>A R B </a:t>
            </a:r>
            <a:r>
              <a:rPr lang="en-US" sz="2400" dirty="0" smtClean="0">
                <a:latin typeface="Imprint MT Shadow" pitchFamily="82" charset="0"/>
              </a:rPr>
              <a:t>= {(Susi,</a:t>
            </a:r>
            <a:r>
              <a:rPr lang="id-ID" sz="2400" dirty="0" smtClean="0">
                <a:latin typeface="Imprint MT Shadow" pitchFamily="82" charset="0"/>
              </a:rPr>
              <a:t>Soto</a:t>
            </a:r>
            <a:r>
              <a:rPr lang="en-US" sz="2400" dirty="0" smtClean="0">
                <a:latin typeface="Imprint MT Shadow" pitchFamily="82" charset="0"/>
              </a:rPr>
              <a:t>), (</a:t>
            </a:r>
            <a:r>
              <a:rPr lang="en-US" sz="2400" dirty="0" err="1" smtClean="0">
                <a:latin typeface="Imprint MT Shadow" pitchFamily="82" charset="0"/>
              </a:rPr>
              <a:t>Dani</a:t>
            </a:r>
            <a:r>
              <a:rPr lang="en-US" sz="2400" dirty="0" smtClean="0">
                <a:latin typeface="Imprint MT Shadow" pitchFamily="82" charset="0"/>
              </a:rPr>
              <a:t>, </a:t>
            </a:r>
            <a:r>
              <a:rPr lang="en-US" sz="2400" dirty="0" err="1" smtClean="0">
                <a:latin typeface="Imprint MT Shadow" pitchFamily="82" charset="0"/>
              </a:rPr>
              <a:t>Rawon</a:t>
            </a:r>
            <a:r>
              <a:rPr lang="en-US" sz="2400" dirty="0" smtClean="0">
                <a:latin typeface="Imprint MT Shadow" pitchFamily="82" charset="0"/>
              </a:rPr>
              <a:t>), (Rico, </a:t>
            </a:r>
            <a:r>
              <a:rPr lang="en-US" sz="2400" dirty="0" err="1" smtClean="0">
                <a:latin typeface="Imprint MT Shadow" pitchFamily="82" charset="0"/>
              </a:rPr>
              <a:t>Pecel</a:t>
            </a:r>
            <a:r>
              <a:rPr lang="en-US" sz="2400" dirty="0" smtClean="0">
                <a:latin typeface="Imprint MT Shadow" pitchFamily="82" charset="0"/>
              </a:rPr>
              <a:t>), (</a:t>
            </a:r>
            <a:r>
              <a:rPr lang="en-US" sz="2400" dirty="0" err="1" smtClean="0">
                <a:latin typeface="Imprint MT Shadow" pitchFamily="82" charset="0"/>
              </a:rPr>
              <a:t>Resa</a:t>
            </a:r>
            <a:r>
              <a:rPr lang="en-US" sz="2400" dirty="0" smtClean="0">
                <a:latin typeface="Imprint MT Shadow" pitchFamily="82" charset="0"/>
              </a:rPr>
              <a:t>, </a:t>
            </a:r>
            <a:r>
              <a:rPr lang="en-US" sz="2400" dirty="0" err="1" smtClean="0">
                <a:latin typeface="Imprint MT Shadow" pitchFamily="82" charset="0"/>
              </a:rPr>
              <a:t>Bakso</a:t>
            </a:r>
            <a:r>
              <a:rPr lang="en-US" sz="2400" dirty="0" smtClean="0">
                <a:latin typeface="Imprint MT Shadow" pitchFamily="82" charset="0"/>
              </a:rPr>
              <a:t>)}</a:t>
            </a:r>
            <a:endParaRPr lang="en-US" sz="2400" dirty="0">
              <a:latin typeface="Imprint MT Shadow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71600" y="3581400"/>
            <a:ext cx="6934200" cy="29718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latin typeface="Imprint MT Shadow" pitchFamily="82" charset="0"/>
              </a:rPr>
              <a:t>Dengan</a:t>
            </a:r>
            <a:r>
              <a:rPr lang="en-US" sz="2400" b="1" dirty="0" smtClean="0">
                <a:latin typeface="Imprint MT Shadow" pitchFamily="82" charset="0"/>
              </a:rPr>
              <a:t> diagram </a:t>
            </a:r>
            <a:r>
              <a:rPr lang="en-US" sz="2400" b="1" dirty="0" err="1" smtClean="0">
                <a:latin typeface="Imprint MT Shadow" pitchFamily="82" charset="0"/>
              </a:rPr>
              <a:t>panah</a:t>
            </a:r>
            <a:endParaRPr lang="en-US" sz="2400" b="1" dirty="0" smtClean="0">
              <a:latin typeface="Imprint MT Shadow" pitchFamily="82" charset="0"/>
            </a:endParaRP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19459" name="Oval 3"/>
          <p:cNvSpPr>
            <a:spLocks noChangeArrowheads="1"/>
          </p:cNvSpPr>
          <p:nvPr/>
        </p:nvSpPr>
        <p:spPr bwMode="auto">
          <a:xfrm>
            <a:off x="2262188" y="4343400"/>
            <a:ext cx="1771282" cy="2057400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mprint MT Shadow" pitchFamily="82" charset="0"/>
              </a:rPr>
              <a:t>Susi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Imprint MT Shadow" pitchFamily="82" charset="0"/>
              </a:rPr>
              <a:t>Dani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Imprint MT Shadow" pitchFamily="82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mprint MT Shadow" pitchFamily="82" charset="0"/>
              </a:rPr>
              <a:t>Rico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Imprint MT Shadow" pitchFamily="82" charset="0"/>
              </a:rPr>
              <a:t>Resa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Imprint MT Shadow" pitchFamily="82" charset="0"/>
            </a:endParaRPr>
          </a:p>
        </p:txBody>
      </p:sp>
      <p:sp>
        <p:nvSpPr>
          <p:cNvPr id="19460" name="Oval 4"/>
          <p:cNvSpPr>
            <a:spLocks noChangeArrowheads="1"/>
          </p:cNvSpPr>
          <p:nvPr/>
        </p:nvSpPr>
        <p:spPr bwMode="auto">
          <a:xfrm>
            <a:off x="5315318" y="4419600"/>
            <a:ext cx="1771282" cy="1981200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mprint MT Shadow" pitchFamily="82" charset="0"/>
              </a:rPr>
              <a:t>Soto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Imprint MT Shadow" pitchFamily="82" charset="0"/>
              </a:rPr>
              <a:t>Bakso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Imprint MT Shadow" pitchFamily="82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Imprint MT Shadow" pitchFamily="82" charset="0"/>
              </a:rPr>
              <a:t>Rawon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Imprint MT Shadow" pitchFamily="82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Imprint MT Shadow" pitchFamily="82" charset="0"/>
              </a:rPr>
              <a:t>Pecel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Imprint MT Shadow" pitchFamily="82" charset="0"/>
            </a:endParaRPr>
          </a:p>
        </p:txBody>
      </p:sp>
      <p:cxnSp>
        <p:nvCxnSpPr>
          <p:cNvPr id="19461" name="AutoShape 5"/>
          <p:cNvCxnSpPr>
            <a:cxnSpLocks noChangeShapeType="1"/>
          </p:cNvCxnSpPr>
          <p:nvPr/>
        </p:nvCxnSpPr>
        <p:spPr bwMode="auto">
          <a:xfrm>
            <a:off x="3657600" y="4876800"/>
            <a:ext cx="2209800" cy="1588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462" name="AutoShape 6"/>
          <p:cNvCxnSpPr>
            <a:cxnSpLocks noChangeShapeType="1"/>
          </p:cNvCxnSpPr>
          <p:nvPr/>
        </p:nvCxnSpPr>
        <p:spPr bwMode="auto">
          <a:xfrm>
            <a:off x="3505200" y="5638800"/>
            <a:ext cx="2286000" cy="38100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463" name="AutoShape 7"/>
          <p:cNvCxnSpPr>
            <a:cxnSpLocks noChangeShapeType="1"/>
          </p:cNvCxnSpPr>
          <p:nvPr/>
        </p:nvCxnSpPr>
        <p:spPr bwMode="auto">
          <a:xfrm>
            <a:off x="3505200" y="5257800"/>
            <a:ext cx="2209800" cy="45720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464" name="AutoShape 8"/>
          <p:cNvCxnSpPr>
            <a:cxnSpLocks noChangeShapeType="1"/>
          </p:cNvCxnSpPr>
          <p:nvPr/>
        </p:nvCxnSpPr>
        <p:spPr bwMode="auto">
          <a:xfrm flipV="1">
            <a:off x="3505200" y="5334000"/>
            <a:ext cx="2286000" cy="68580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971800" y="3943290"/>
            <a:ext cx="60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</a:t>
            </a:r>
            <a:endParaRPr lang="en-US" sz="2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6096000" y="4038600"/>
            <a:ext cx="60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B</a:t>
            </a:r>
          </a:p>
        </p:txBody>
      </p:sp>
      <p:sp>
        <p:nvSpPr>
          <p:cNvPr id="20" name="Round Diagonal Corner Rectangle 19"/>
          <p:cNvSpPr/>
          <p:nvPr/>
        </p:nvSpPr>
        <p:spPr>
          <a:xfrm>
            <a:off x="-357188" y="0"/>
            <a:ext cx="9929813" cy="857250"/>
          </a:xfrm>
          <a:prstGeom prst="round2DiagRect">
            <a:avLst/>
          </a:prstGeom>
          <a:solidFill>
            <a:schemeClr val="bg1">
              <a:lumMod val="65000"/>
            </a:schemeClr>
          </a:solidFill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Flowchart: Alternate Process 22"/>
          <p:cNvSpPr/>
          <p:nvPr/>
        </p:nvSpPr>
        <p:spPr>
          <a:xfrm>
            <a:off x="76200" y="0"/>
            <a:ext cx="6715125" cy="1000125"/>
          </a:xfrm>
          <a:prstGeom prst="flowChartAlternateProcess">
            <a:avLst/>
          </a:prstGeom>
          <a:solidFill>
            <a:schemeClr val="accent6">
              <a:lumMod val="40000"/>
              <a:lumOff val="60000"/>
            </a:schemeClr>
          </a:solidFill>
          <a:ln w="3492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Rectangle 1"/>
          <p:cNvSpPr>
            <a:spLocks noChangeArrowheads="1"/>
          </p:cNvSpPr>
          <p:nvPr/>
        </p:nvSpPr>
        <p:spPr bwMode="auto">
          <a:xfrm>
            <a:off x="342095" y="214313"/>
            <a:ext cx="202010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id-ID" sz="2400" b="1" dirty="0" smtClean="0">
                <a:latin typeface="Comic Sans MS" pitchFamily="66" charset="0"/>
              </a:rPr>
              <a:t>Penyelesaian</a:t>
            </a:r>
            <a:endParaRPr lang="en-US" sz="2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9459" grpId="0" animBg="1"/>
      <p:bldP spid="19460" grpId="0" animBg="1"/>
      <p:bldP spid="21" grpId="0"/>
      <p:bldP spid="22" grpId="0"/>
      <p:bldP spid="20" grpId="0" animBg="1"/>
      <p:bldP spid="23" grpId="0" animBg="1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Bevel 29"/>
          <p:cNvSpPr/>
          <p:nvPr/>
        </p:nvSpPr>
        <p:spPr>
          <a:xfrm>
            <a:off x="914400" y="4038600"/>
            <a:ext cx="6858000" cy="2057400"/>
          </a:xfrm>
          <a:prstGeom prst="beve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20483" name="AutoShape 3"/>
          <p:cNvCxnSpPr>
            <a:cxnSpLocks noChangeShapeType="1"/>
          </p:cNvCxnSpPr>
          <p:nvPr/>
        </p:nvCxnSpPr>
        <p:spPr bwMode="auto">
          <a:xfrm flipV="1">
            <a:off x="2714625" y="1295400"/>
            <a:ext cx="0" cy="220559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484" name="AutoShape 4"/>
          <p:cNvCxnSpPr>
            <a:cxnSpLocks noChangeShapeType="1"/>
          </p:cNvCxnSpPr>
          <p:nvPr/>
        </p:nvCxnSpPr>
        <p:spPr bwMode="auto">
          <a:xfrm>
            <a:off x="1574483" y="3135567"/>
            <a:ext cx="5664518" cy="87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3247073" y="3239973"/>
            <a:ext cx="562927" cy="417627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Susi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3981450" y="3239973"/>
            <a:ext cx="666750" cy="417627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Dani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4994910" y="3239973"/>
            <a:ext cx="567690" cy="417627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Rico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5990273" y="3239973"/>
            <a:ext cx="639127" cy="417627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Resa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1828801" y="2667000"/>
            <a:ext cx="762000" cy="417627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Soto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1828800" y="2222009"/>
            <a:ext cx="762000" cy="417627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Bak</a:t>
            </a:r>
            <a:r>
              <a:rPr kumimoji="0" lang="id-ID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so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1828800" y="1804382"/>
            <a:ext cx="762000" cy="417627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Rawon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1828800" y="1478112"/>
            <a:ext cx="762000" cy="417627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Pecel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0493" name="AutoShape 13"/>
          <p:cNvCxnSpPr>
            <a:cxnSpLocks noChangeShapeType="1"/>
          </p:cNvCxnSpPr>
          <p:nvPr/>
        </p:nvCxnSpPr>
        <p:spPr bwMode="auto">
          <a:xfrm>
            <a:off x="2714625" y="2822347"/>
            <a:ext cx="796290" cy="870"/>
          </a:xfrm>
          <a:prstGeom prst="straightConnector1">
            <a:avLst/>
          </a:prstGeom>
          <a:ln>
            <a:prstDash val="sysDash"/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494" name="AutoShape 14"/>
          <p:cNvCxnSpPr>
            <a:cxnSpLocks noChangeShapeType="1"/>
          </p:cNvCxnSpPr>
          <p:nvPr/>
        </p:nvCxnSpPr>
        <p:spPr bwMode="auto">
          <a:xfrm>
            <a:off x="2714625" y="2430822"/>
            <a:ext cx="1556385" cy="0"/>
          </a:xfrm>
          <a:prstGeom prst="straightConnector1">
            <a:avLst/>
          </a:prstGeom>
          <a:ln>
            <a:prstDash val="sysDash"/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495" name="AutoShape 15"/>
          <p:cNvCxnSpPr>
            <a:cxnSpLocks noChangeShapeType="1"/>
          </p:cNvCxnSpPr>
          <p:nvPr/>
        </p:nvCxnSpPr>
        <p:spPr bwMode="auto">
          <a:xfrm>
            <a:off x="2706052" y="2000145"/>
            <a:ext cx="2551748" cy="0"/>
          </a:xfrm>
          <a:prstGeom prst="straightConnector1">
            <a:avLst/>
          </a:prstGeom>
          <a:ln>
            <a:prstDash val="sysDash"/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496" name="AutoShape 16"/>
          <p:cNvCxnSpPr>
            <a:cxnSpLocks noChangeShapeType="1"/>
          </p:cNvCxnSpPr>
          <p:nvPr/>
        </p:nvCxnSpPr>
        <p:spPr bwMode="auto">
          <a:xfrm>
            <a:off x="2697480" y="1676400"/>
            <a:ext cx="3474720" cy="0"/>
          </a:xfrm>
          <a:prstGeom prst="straightConnector1">
            <a:avLst/>
          </a:prstGeom>
          <a:ln>
            <a:prstDash val="sysDash"/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497" name="AutoShape 17"/>
          <p:cNvCxnSpPr>
            <a:cxnSpLocks noChangeShapeType="1"/>
          </p:cNvCxnSpPr>
          <p:nvPr/>
        </p:nvCxnSpPr>
        <p:spPr bwMode="auto">
          <a:xfrm>
            <a:off x="3510915" y="2822347"/>
            <a:ext cx="0" cy="313220"/>
          </a:xfrm>
          <a:prstGeom prst="straightConnector1">
            <a:avLst/>
          </a:prstGeom>
          <a:ln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498" name="AutoShape 18"/>
          <p:cNvCxnSpPr>
            <a:cxnSpLocks noChangeShapeType="1"/>
          </p:cNvCxnSpPr>
          <p:nvPr/>
        </p:nvCxnSpPr>
        <p:spPr bwMode="auto">
          <a:xfrm>
            <a:off x="4267200" y="2430822"/>
            <a:ext cx="0" cy="704745"/>
          </a:xfrm>
          <a:prstGeom prst="straightConnector1">
            <a:avLst/>
          </a:prstGeom>
          <a:ln>
            <a:prstDash val="sysDash"/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499" name="AutoShape 19"/>
          <p:cNvCxnSpPr>
            <a:cxnSpLocks noChangeShapeType="1"/>
          </p:cNvCxnSpPr>
          <p:nvPr/>
        </p:nvCxnSpPr>
        <p:spPr bwMode="auto">
          <a:xfrm>
            <a:off x="5257800" y="2000145"/>
            <a:ext cx="0" cy="1135422"/>
          </a:xfrm>
          <a:prstGeom prst="straightConnector1">
            <a:avLst/>
          </a:prstGeom>
          <a:ln>
            <a:prstDash val="sysDash"/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500" name="AutoShape 20"/>
          <p:cNvCxnSpPr>
            <a:cxnSpLocks noChangeShapeType="1"/>
          </p:cNvCxnSpPr>
          <p:nvPr/>
        </p:nvCxnSpPr>
        <p:spPr bwMode="auto">
          <a:xfrm>
            <a:off x="6172200" y="1676400"/>
            <a:ext cx="0" cy="1487794"/>
          </a:xfrm>
          <a:prstGeom prst="straightConnector1">
            <a:avLst/>
          </a:prstGeom>
          <a:ln>
            <a:prstDash val="sysDash"/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239000" y="2971800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</a:t>
            </a:r>
            <a:endParaRPr lang="en-US" sz="2000" b="1" dirty="0"/>
          </a:p>
        </p:txBody>
      </p:sp>
      <p:sp>
        <p:nvSpPr>
          <p:cNvPr id="31" name="Flowchart: Process 30"/>
          <p:cNvSpPr/>
          <p:nvPr/>
        </p:nvSpPr>
        <p:spPr>
          <a:xfrm>
            <a:off x="0" y="0"/>
            <a:ext cx="10287000" cy="1214438"/>
          </a:xfrm>
          <a:prstGeom prst="flowChartProcess">
            <a:avLst/>
          </a:prstGeom>
          <a:solidFill>
            <a:schemeClr val="accent2">
              <a:lumMod val="60000"/>
              <a:lumOff val="40000"/>
              <a:alpha val="54000"/>
            </a:schemeClr>
          </a:solidFill>
          <a:ln w="412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Flowchart: Alternate Process 31"/>
          <p:cNvSpPr/>
          <p:nvPr/>
        </p:nvSpPr>
        <p:spPr>
          <a:xfrm>
            <a:off x="3214688" y="142875"/>
            <a:ext cx="7072312" cy="857250"/>
          </a:xfrm>
          <a:prstGeom prst="flowChartAlternateProcess">
            <a:avLst/>
          </a:prstGeom>
          <a:solidFill>
            <a:srgbClr val="FFC000">
              <a:alpha val="40000"/>
            </a:srgbClr>
          </a:solidFill>
          <a:ln w="412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4" name="TextBox 1"/>
          <p:cNvSpPr txBox="1">
            <a:spLocks noChangeArrowheads="1"/>
          </p:cNvSpPr>
          <p:nvPr/>
        </p:nvSpPr>
        <p:spPr bwMode="auto">
          <a:xfrm>
            <a:off x="4000500" y="285750"/>
            <a:ext cx="31623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d-ID" sz="2400" dirty="0" smtClean="0">
                <a:latin typeface="Comic Sans MS" pitchFamily="66" charset="0"/>
              </a:rPr>
              <a:t>Diagram Cartesius</a:t>
            </a:r>
            <a:endParaRPr lang="en-US" sz="2400" dirty="0">
              <a:latin typeface="Comic Sans MS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71600" y="4343400"/>
            <a:ext cx="5867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latin typeface="Pristina" pitchFamily="66" charset="0"/>
              </a:rPr>
              <a:t>Pada </a:t>
            </a:r>
            <a:r>
              <a:rPr lang="es-ES" sz="2400" b="1" dirty="0" err="1" smtClean="0">
                <a:latin typeface="Pristina" pitchFamily="66" charset="0"/>
              </a:rPr>
              <a:t>relasi</a:t>
            </a:r>
            <a:r>
              <a:rPr lang="es-ES" sz="2400" b="1" dirty="0" smtClean="0">
                <a:latin typeface="Pristina" pitchFamily="66" charset="0"/>
              </a:rPr>
              <a:t> </a:t>
            </a:r>
            <a:r>
              <a:rPr lang="es-ES" sz="2400" b="1" dirty="0" err="1" smtClean="0">
                <a:latin typeface="Pristina" pitchFamily="66" charset="0"/>
              </a:rPr>
              <a:t>dari</a:t>
            </a:r>
            <a:r>
              <a:rPr lang="es-ES" sz="2400" b="1" dirty="0" smtClean="0">
                <a:latin typeface="Pristina" pitchFamily="66" charset="0"/>
              </a:rPr>
              <a:t> </a:t>
            </a:r>
            <a:r>
              <a:rPr lang="es-ES" sz="2400" b="1" dirty="0" err="1" smtClean="0">
                <a:latin typeface="Pristina" pitchFamily="66" charset="0"/>
              </a:rPr>
              <a:t>himpunan</a:t>
            </a:r>
            <a:r>
              <a:rPr lang="es-ES" sz="2400" b="1" dirty="0" smtClean="0">
                <a:latin typeface="Pristina" pitchFamily="66" charset="0"/>
              </a:rPr>
              <a:t> A </a:t>
            </a:r>
            <a:r>
              <a:rPr lang="es-ES" sz="2400" b="1" dirty="0" err="1" smtClean="0">
                <a:latin typeface="Pristina" pitchFamily="66" charset="0"/>
              </a:rPr>
              <a:t>ke</a:t>
            </a:r>
            <a:r>
              <a:rPr lang="es-ES" sz="2400" b="1" dirty="0" smtClean="0">
                <a:latin typeface="Pristina" pitchFamily="66" charset="0"/>
              </a:rPr>
              <a:t> B, </a:t>
            </a:r>
            <a:r>
              <a:rPr lang="es-ES" sz="2400" b="1" dirty="0" err="1" smtClean="0">
                <a:latin typeface="Pristina" pitchFamily="66" charset="0"/>
              </a:rPr>
              <a:t>himpunan</a:t>
            </a:r>
            <a:r>
              <a:rPr lang="es-ES" sz="2400" b="1" dirty="0" smtClean="0">
                <a:latin typeface="Pristina" pitchFamily="66" charset="0"/>
              </a:rPr>
              <a:t> A </a:t>
            </a:r>
            <a:r>
              <a:rPr lang="es-ES" sz="2400" b="1" dirty="0" err="1" smtClean="0">
                <a:latin typeface="Pristina" pitchFamily="66" charset="0"/>
              </a:rPr>
              <a:t>disebut</a:t>
            </a:r>
            <a:r>
              <a:rPr lang="es-ES" sz="2400" b="1" dirty="0" smtClean="0">
                <a:latin typeface="Pristina" pitchFamily="66" charset="0"/>
              </a:rPr>
              <a:t> </a:t>
            </a:r>
            <a:r>
              <a:rPr lang="es-ES" sz="2400" b="1" dirty="0" err="1" smtClean="0">
                <a:solidFill>
                  <a:srgbClr val="FF0000"/>
                </a:solidFill>
                <a:latin typeface="Pristina" pitchFamily="66" charset="0"/>
              </a:rPr>
              <a:t>Domain</a:t>
            </a:r>
            <a:r>
              <a:rPr lang="es-ES" sz="2400" b="1" dirty="0" smtClean="0">
                <a:solidFill>
                  <a:srgbClr val="FF0000"/>
                </a:solidFill>
                <a:latin typeface="Pristina" pitchFamily="66" charset="0"/>
              </a:rPr>
              <a:t> (</a:t>
            </a:r>
            <a:r>
              <a:rPr lang="es-ES" sz="2400" b="1" dirty="0" err="1" smtClean="0">
                <a:solidFill>
                  <a:srgbClr val="FF0000"/>
                </a:solidFill>
                <a:latin typeface="Pristina" pitchFamily="66" charset="0"/>
              </a:rPr>
              <a:t>daerah</a:t>
            </a:r>
            <a:r>
              <a:rPr lang="es-ES" sz="2400" b="1" dirty="0" smtClean="0">
                <a:solidFill>
                  <a:srgbClr val="FF0000"/>
                </a:solidFill>
                <a:latin typeface="Pristina" pitchFamily="66" charset="0"/>
              </a:rPr>
              <a:t> </a:t>
            </a:r>
            <a:r>
              <a:rPr lang="es-ES" sz="2400" b="1" dirty="0" err="1" smtClean="0">
                <a:solidFill>
                  <a:srgbClr val="FF0000"/>
                </a:solidFill>
                <a:latin typeface="Pristina" pitchFamily="66" charset="0"/>
              </a:rPr>
              <a:t>asal</a:t>
            </a:r>
            <a:r>
              <a:rPr lang="es-ES" sz="2400" b="1" dirty="0" smtClean="0">
                <a:solidFill>
                  <a:srgbClr val="FF0000"/>
                </a:solidFill>
                <a:latin typeface="Pristina" pitchFamily="66" charset="0"/>
              </a:rPr>
              <a:t>) </a:t>
            </a:r>
            <a:r>
              <a:rPr lang="es-ES" sz="2400" b="1" dirty="0" err="1" smtClean="0">
                <a:latin typeface="Pristina" pitchFamily="66" charset="0"/>
              </a:rPr>
              <a:t>himpunan</a:t>
            </a:r>
            <a:r>
              <a:rPr lang="es-ES" sz="2400" b="1" dirty="0" smtClean="0">
                <a:latin typeface="Pristina" pitchFamily="66" charset="0"/>
              </a:rPr>
              <a:t> </a:t>
            </a:r>
            <a:r>
              <a:rPr lang="en-US" sz="2400" b="1" dirty="0" smtClean="0">
                <a:latin typeface="Pristina" pitchFamily="66" charset="0"/>
              </a:rPr>
              <a:t>B </a:t>
            </a:r>
            <a:r>
              <a:rPr lang="en-US" sz="2400" b="1" dirty="0" err="1" smtClean="0">
                <a:latin typeface="Pristina" pitchFamily="66" charset="0"/>
              </a:rPr>
              <a:t>disebut</a:t>
            </a:r>
            <a:r>
              <a:rPr lang="en-US" sz="2400" b="1" dirty="0" smtClean="0">
                <a:latin typeface="Pristina" pitchFamily="66" charset="0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Pristina" pitchFamily="66" charset="0"/>
              </a:rPr>
              <a:t>Kodomain</a:t>
            </a:r>
            <a:r>
              <a:rPr lang="en-US" sz="2400" b="1" dirty="0" smtClean="0">
                <a:solidFill>
                  <a:srgbClr val="FF0000"/>
                </a:solidFill>
                <a:latin typeface="Pristina" pitchFamily="66" charset="0"/>
              </a:rPr>
              <a:t> (</a:t>
            </a:r>
            <a:r>
              <a:rPr lang="en-US" sz="2400" b="1" dirty="0" err="1" smtClean="0">
                <a:solidFill>
                  <a:srgbClr val="FF0000"/>
                </a:solidFill>
                <a:latin typeface="Pristina" pitchFamily="66" charset="0"/>
              </a:rPr>
              <a:t>daerah</a:t>
            </a:r>
            <a:r>
              <a:rPr lang="en-US" sz="2400" b="1" dirty="0" smtClean="0">
                <a:solidFill>
                  <a:srgbClr val="FF0000"/>
                </a:solidFill>
                <a:latin typeface="Pristina" pitchFamily="66" charset="0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Pristina" pitchFamily="66" charset="0"/>
              </a:rPr>
              <a:t>kawan</a:t>
            </a:r>
            <a:r>
              <a:rPr lang="en-US" sz="2400" b="1" dirty="0" smtClean="0">
                <a:solidFill>
                  <a:srgbClr val="FF0000"/>
                </a:solidFill>
                <a:latin typeface="Pristina" pitchFamily="66" charset="0"/>
              </a:rPr>
              <a:t>) </a:t>
            </a:r>
            <a:r>
              <a:rPr lang="en-US" sz="2400" b="1" dirty="0" err="1" smtClean="0">
                <a:latin typeface="Pristina" pitchFamily="66" charset="0"/>
              </a:rPr>
              <a:t>dan</a:t>
            </a:r>
            <a:r>
              <a:rPr lang="en-US" sz="2400" b="1" dirty="0" smtClean="0">
                <a:latin typeface="Pristina" pitchFamily="66" charset="0"/>
              </a:rPr>
              <a:t> </a:t>
            </a:r>
            <a:r>
              <a:rPr lang="en-US" sz="2400" b="1" dirty="0" err="1" smtClean="0">
                <a:latin typeface="Pristina" pitchFamily="66" charset="0"/>
              </a:rPr>
              <a:t>semua</a:t>
            </a:r>
            <a:r>
              <a:rPr lang="en-US" sz="2400" b="1" dirty="0" smtClean="0">
                <a:latin typeface="Pristina" pitchFamily="66" charset="0"/>
              </a:rPr>
              <a:t> </a:t>
            </a:r>
            <a:r>
              <a:rPr lang="en-US" sz="2400" b="1" dirty="0" err="1" smtClean="0">
                <a:latin typeface="Pristina" pitchFamily="66" charset="0"/>
              </a:rPr>
              <a:t>anggota</a:t>
            </a:r>
            <a:r>
              <a:rPr lang="en-US" sz="2400" b="1" dirty="0" smtClean="0">
                <a:latin typeface="Pristina" pitchFamily="66" charset="0"/>
              </a:rPr>
              <a:t> B yang </a:t>
            </a:r>
            <a:r>
              <a:rPr lang="en-US" sz="2400" b="1" dirty="0" err="1" smtClean="0">
                <a:latin typeface="Pristina" pitchFamily="66" charset="0"/>
              </a:rPr>
              <a:t>mendapat</a:t>
            </a:r>
            <a:r>
              <a:rPr lang="en-US" sz="2400" b="1" dirty="0" smtClean="0">
                <a:latin typeface="Pristina" pitchFamily="66" charset="0"/>
              </a:rPr>
              <a:t> </a:t>
            </a:r>
            <a:r>
              <a:rPr lang="en-US" sz="2400" b="1" dirty="0" err="1" smtClean="0">
                <a:latin typeface="Pristina" pitchFamily="66" charset="0"/>
              </a:rPr>
              <a:t>pasangan</a:t>
            </a:r>
            <a:r>
              <a:rPr lang="en-US" sz="2400" b="1" dirty="0" smtClean="0">
                <a:latin typeface="Pristina" pitchFamily="66" charset="0"/>
              </a:rPr>
              <a:t> </a:t>
            </a:r>
            <a:r>
              <a:rPr lang="en-US" sz="2400" b="1" dirty="0" err="1" smtClean="0">
                <a:latin typeface="Pristina" pitchFamily="66" charset="0"/>
              </a:rPr>
              <a:t>dari</a:t>
            </a:r>
            <a:r>
              <a:rPr lang="en-US" sz="2400" b="1" dirty="0" smtClean="0">
                <a:latin typeface="Pristina" pitchFamily="66" charset="0"/>
              </a:rPr>
              <a:t> A </a:t>
            </a:r>
            <a:r>
              <a:rPr lang="en-US" sz="2400" b="1" dirty="0" err="1" smtClean="0">
                <a:latin typeface="Pristina" pitchFamily="66" charset="0"/>
              </a:rPr>
              <a:t>disebut</a:t>
            </a:r>
            <a:r>
              <a:rPr lang="en-US" sz="2400" b="1" dirty="0" smtClean="0">
                <a:latin typeface="Pristina" pitchFamily="66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Pristina" pitchFamily="66" charset="0"/>
              </a:rPr>
              <a:t>Range (</a:t>
            </a:r>
            <a:r>
              <a:rPr lang="en-US" sz="2400" b="1" dirty="0" err="1" smtClean="0">
                <a:solidFill>
                  <a:srgbClr val="FF0000"/>
                </a:solidFill>
                <a:latin typeface="Pristina" pitchFamily="66" charset="0"/>
              </a:rPr>
              <a:t>derah</a:t>
            </a:r>
            <a:r>
              <a:rPr lang="en-US" sz="2400" b="1" dirty="0" smtClean="0">
                <a:solidFill>
                  <a:srgbClr val="FF0000"/>
                </a:solidFill>
                <a:latin typeface="Pristina" pitchFamily="66" charset="0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Pristina" pitchFamily="66" charset="0"/>
              </a:rPr>
              <a:t>hasil</a:t>
            </a:r>
            <a:r>
              <a:rPr lang="en-US" sz="2400" b="1" dirty="0" smtClean="0">
                <a:solidFill>
                  <a:srgbClr val="FF0000"/>
                </a:solidFill>
                <a:latin typeface="Pristina" pitchFamily="66" charset="0"/>
              </a:rPr>
              <a:t>)</a:t>
            </a:r>
            <a:r>
              <a:rPr lang="en-US" sz="2400" b="1" dirty="0" smtClean="0">
                <a:solidFill>
                  <a:srgbClr val="57091C"/>
                </a:solidFill>
                <a:latin typeface="Pristina" pitchFamily="66" charset="0"/>
              </a:rPr>
              <a:t>.</a:t>
            </a:r>
            <a:endParaRPr lang="id-ID" sz="2400" b="1" dirty="0" smtClean="0">
              <a:solidFill>
                <a:srgbClr val="57091C"/>
              </a:solidFill>
              <a:latin typeface="Pristin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1" dur="10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6" dur="1000"/>
                                        <p:tgtEl>
                                          <p:spTgt spid="20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3" dur="10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8" dur="1000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5" dur="10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0" dur="1000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7" dur="10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2" dur="1000"/>
                                        <p:tgtEl>
                                          <p:spTgt spid="20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000"/>
                            </p:stCondLst>
                            <p:childTnLst>
                              <p:par>
                                <p:cTn id="134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xit" presetSubtype="0" repeatCount="indefinite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0" grpId="1" animBg="1"/>
      <p:bldP spid="20492" grpId="0" animBg="1"/>
      <p:bldP spid="23" grpId="0"/>
      <p:bldP spid="31" grpId="0" animBg="1"/>
      <p:bldP spid="34" grpId="0"/>
      <p:bldP spid="27" grpId="0"/>
    </p:bld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606</TotalTime>
  <Words>567</Words>
  <Application>Microsoft Office PowerPoint</Application>
  <PresentationFormat>On-screen Show (4:3)</PresentationFormat>
  <Paragraphs>154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Office Theme</vt:lpstr>
      <vt:lpstr>Median</vt:lpstr>
      <vt:lpstr>Technic</vt:lpstr>
      <vt:lpstr>TUGAS  MEDIA PEMBELAJARAN MATEMATIKA</vt:lpstr>
      <vt:lpstr>RELASI DAN FUNGSI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>ums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TUGAS MEDIA PEMBELAJARAN MATEMATIKA</dc:title>
  <dc:creator>dwi</dc:creator>
  <cp:lastModifiedBy>User</cp:lastModifiedBy>
  <cp:revision>82</cp:revision>
  <dcterms:created xsi:type="dcterms:W3CDTF">2011-10-11T13:45:29Z</dcterms:created>
  <dcterms:modified xsi:type="dcterms:W3CDTF">2011-10-15T04:25:18Z</dcterms:modified>
</cp:coreProperties>
</file>