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948" r:id="rId1"/>
  </p:sldMasterIdLst>
  <p:sldIdLst>
    <p:sldId id="256" r:id="rId2"/>
    <p:sldId id="257" r:id="rId3"/>
    <p:sldId id="258" r:id="rId4"/>
    <p:sldId id="260" r:id="rId5"/>
    <p:sldId id="259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6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FC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>
        <p:scale>
          <a:sx n="75" d="100"/>
          <a:sy n="75" d="100"/>
        </p:scale>
        <p:origin x="-123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Viking_Project_Team_Morale_Survey_Data_HieuLe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G:\Viking_Project_Team_Morale_Survey_Data_HieuLe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Viking_Project_Team_Morale_Survey_Data_v3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Viking_Project_Team_Morale_Survey_Data_HieuLe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G:\Viking_Project_Team_Morale_Survey_Data_HieuLe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G:\Viking_Project_Team_Morale_Survey_Data_HieuLe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G:\Viking_Project_Team_Morale_Survey_Data_HieuLe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G:\Viking_Project_Team_Morale_Survey_Data_HieuLe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G:\Viking_Project_Team_Morale_Survey_Data_HieuLe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G:\Viking_Project_Team_Morale_Survey_Data_HieuLe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G:\Viking_Project_Team_Morale_Survey_Data_HieuLe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/>
            </a:pPr>
            <a:r>
              <a:rPr lang="en-US" sz="2800"/>
              <a:t>Benefit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2009</c:v>
          </c:tx>
          <c:invertIfNegative val="0"/>
          <c:cat>
            <c:strRef>
              <c:f>'2009'!$B$2:$B$4</c:f>
              <c:strCache>
                <c:ptCount val="3"/>
                <c:pt idx="0">
                  <c:v>Q1</c:v>
                </c:pt>
                <c:pt idx="1">
                  <c:v>Q3</c:v>
                </c:pt>
                <c:pt idx="2">
                  <c:v>Q11</c:v>
                </c:pt>
              </c:strCache>
            </c:strRef>
          </c:cat>
          <c:val>
            <c:numRef>
              <c:f>'2009'!$C$2:$C$4</c:f>
              <c:numCache>
                <c:formatCode>General</c:formatCode>
                <c:ptCount val="3"/>
                <c:pt idx="0">
                  <c:v>3.11</c:v>
                </c:pt>
                <c:pt idx="1">
                  <c:v>2.76</c:v>
                </c:pt>
                <c:pt idx="2">
                  <c:v>3.43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2982400"/>
        <c:axId val="63766912"/>
      </c:barChart>
      <c:catAx>
        <c:axId val="629824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Survey Question</a:t>
                </a:r>
              </a:p>
            </c:rich>
          </c:tx>
          <c:layout>
            <c:manualLayout>
              <c:xMode val="edge"/>
              <c:yMode val="edge"/>
              <c:x val="0.41011286089238841"/>
              <c:y val="0.87868027059997778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63766912"/>
        <c:crosses val="autoZero"/>
        <c:auto val="1"/>
        <c:lblAlgn val="ctr"/>
        <c:lblOffset val="100"/>
        <c:noMultiLvlLbl val="0"/>
      </c:catAx>
      <c:valAx>
        <c:axId val="6376691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000" b="1" i="0" u="none" strike="noStrike" baseline="0">
                    <a:effectLst/>
                  </a:rPr>
                  <a:t>Average question point</a:t>
                </a:r>
                <a:r>
                  <a:rPr lang="en-US" sz="1000" b="1" i="0" u="none" strike="noStrike" baseline="0"/>
                  <a:t> 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29824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2000" b="1" i="0" u="none" strike="noStrike" baseline="0">
                <a:effectLst/>
              </a:rPr>
              <a:t>Recognition</a:t>
            </a:r>
            <a:r>
              <a:rPr lang="en-US" sz="2000" b="1" i="0" u="none" strike="noStrike" baseline="0"/>
              <a:t> </a:t>
            </a:r>
            <a:endParaRPr lang="en-US" sz="2000" b="1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9.3282446837002514E-2"/>
          <c:y val="0.13736356003358521"/>
          <c:w val="0.81415099898227006"/>
          <c:h val="0.72780843200645262"/>
        </c:manualLayout>
      </c:layout>
      <c:barChart>
        <c:barDir val="col"/>
        <c:grouping val="clustered"/>
        <c:varyColors val="0"/>
        <c:ser>
          <c:idx val="0"/>
          <c:order val="0"/>
          <c:tx>
            <c:v>2009</c:v>
          </c:tx>
          <c:invertIfNegative val="0"/>
          <c:cat>
            <c:strRef>
              <c:f>'2010'!$B$13:$B$17</c:f>
              <c:strCache>
                <c:ptCount val="5"/>
                <c:pt idx="0">
                  <c:v>Q2</c:v>
                </c:pt>
                <c:pt idx="1">
                  <c:v>Q8</c:v>
                </c:pt>
                <c:pt idx="2">
                  <c:v>Q14</c:v>
                </c:pt>
                <c:pt idx="3">
                  <c:v>Q15</c:v>
                </c:pt>
                <c:pt idx="4">
                  <c:v>Q16</c:v>
                </c:pt>
              </c:strCache>
            </c:strRef>
          </c:cat>
          <c:val>
            <c:numRef>
              <c:f>'2010'!$C$13:$C$17</c:f>
              <c:numCache>
                <c:formatCode>General</c:formatCode>
                <c:ptCount val="5"/>
                <c:pt idx="0">
                  <c:v>3.1</c:v>
                </c:pt>
                <c:pt idx="1">
                  <c:v>3.09</c:v>
                </c:pt>
                <c:pt idx="2">
                  <c:v>3.51</c:v>
                </c:pt>
                <c:pt idx="3">
                  <c:v>3.59</c:v>
                </c:pt>
                <c:pt idx="4">
                  <c:v>4.4000000000000004</c:v>
                </c:pt>
              </c:numCache>
            </c:numRef>
          </c:val>
        </c:ser>
        <c:ser>
          <c:idx val="1"/>
          <c:order val="1"/>
          <c:tx>
            <c:v>2010</c:v>
          </c:tx>
          <c:invertIfNegative val="0"/>
          <c:cat>
            <c:strRef>
              <c:f>'2010'!$B$13:$B$17</c:f>
              <c:strCache>
                <c:ptCount val="5"/>
                <c:pt idx="0">
                  <c:v>Q2</c:v>
                </c:pt>
                <c:pt idx="1">
                  <c:v>Q8</c:v>
                </c:pt>
                <c:pt idx="2">
                  <c:v>Q14</c:v>
                </c:pt>
                <c:pt idx="3">
                  <c:v>Q15</c:v>
                </c:pt>
                <c:pt idx="4">
                  <c:v>Q16</c:v>
                </c:pt>
              </c:strCache>
            </c:strRef>
          </c:cat>
          <c:val>
            <c:numRef>
              <c:f>'2010'!$D$13:$D$17</c:f>
              <c:numCache>
                <c:formatCode>General</c:formatCode>
                <c:ptCount val="5"/>
                <c:pt idx="0">
                  <c:v>4.13</c:v>
                </c:pt>
                <c:pt idx="1">
                  <c:v>2.97</c:v>
                </c:pt>
                <c:pt idx="2">
                  <c:v>3.04</c:v>
                </c:pt>
                <c:pt idx="3">
                  <c:v>3.37</c:v>
                </c:pt>
                <c:pt idx="4">
                  <c:v>3.36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0112384"/>
        <c:axId val="70114304"/>
      </c:barChart>
      <c:catAx>
        <c:axId val="701123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Survey Question</a:t>
                </a:r>
              </a:p>
            </c:rich>
          </c:tx>
          <c:layout>
            <c:manualLayout>
              <c:xMode val="edge"/>
              <c:yMode val="edge"/>
              <c:x val="0.40841220740264611"/>
              <c:y val="0.92569970315423411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70114304"/>
        <c:crosses val="autoZero"/>
        <c:auto val="1"/>
        <c:lblAlgn val="ctr"/>
        <c:lblOffset val="100"/>
        <c:noMultiLvlLbl val="0"/>
      </c:catAx>
      <c:valAx>
        <c:axId val="7011430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b="1" i="0" u="none" strike="noStrike" baseline="0">
                    <a:effectLst/>
                  </a:rPr>
                  <a:t>Average question point</a:t>
                </a:r>
                <a:r>
                  <a:rPr lang="en-US" sz="1400" b="1" i="0" u="none" strike="noStrike" baseline="0"/>
                  <a:t> </a:t>
                </a:r>
                <a:endParaRPr lang="en-US" sz="14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01123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Employee's satisfaction trend over</a:t>
            </a:r>
            <a:r>
              <a:rPr lang="en-US" baseline="0"/>
              <a:t> time</a:t>
            </a:r>
            <a:endParaRPr lang="vi-VN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20612255198869373"/>
          <c:y val="0.14188960379275314"/>
          <c:w val="0.76182616596002428"/>
          <c:h val="0.54092648341070471"/>
        </c:manualLayout>
      </c:layout>
      <c:lineChart>
        <c:grouping val="standard"/>
        <c:varyColors val="0"/>
        <c:ser>
          <c:idx val="0"/>
          <c:order val="0"/>
          <c:tx>
            <c:strRef>
              <c:f>'2010 Survey Results'!$D$56</c:f>
              <c:strCache>
                <c:ptCount val="1"/>
                <c:pt idx="0">
                  <c:v>Benefit</c:v>
                </c:pt>
              </c:strCache>
            </c:strRef>
          </c:tx>
          <c:marker>
            <c:symbol val="none"/>
          </c:marker>
          <c:cat>
            <c:numRef>
              <c:f>'2010 Survey Results'!$C$57:$C$58</c:f>
              <c:numCache>
                <c:formatCode>General</c:formatCode>
                <c:ptCount val="2"/>
                <c:pt idx="0">
                  <c:v>2009</c:v>
                </c:pt>
                <c:pt idx="1">
                  <c:v>2010</c:v>
                </c:pt>
              </c:numCache>
            </c:numRef>
          </c:cat>
          <c:val>
            <c:numRef>
              <c:f>'2010 Survey Results'!$D$57:$D$58</c:f>
              <c:numCache>
                <c:formatCode>General</c:formatCode>
                <c:ptCount val="2"/>
                <c:pt idx="0">
                  <c:v>3.1</c:v>
                </c:pt>
                <c:pt idx="1">
                  <c:v>3.08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'2010 Survey Results'!$E$56</c:f>
              <c:strCache>
                <c:ptCount val="1"/>
                <c:pt idx="0">
                  <c:v>Support</c:v>
                </c:pt>
              </c:strCache>
            </c:strRef>
          </c:tx>
          <c:spPr>
            <a:ln>
              <a:solidFill>
                <a:schemeClr val="accent6">
                  <a:lumMod val="60000"/>
                  <a:lumOff val="40000"/>
                </a:schemeClr>
              </a:solidFill>
            </a:ln>
          </c:spPr>
          <c:marker>
            <c:symbol val="none"/>
          </c:marker>
          <c:cat>
            <c:numRef>
              <c:f>'2010 Survey Results'!$C$57:$C$58</c:f>
              <c:numCache>
                <c:formatCode>General</c:formatCode>
                <c:ptCount val="2"/>
                <c:pt idx="0">
                  <c:v>2009</c:v>
                </c:pt>
                <c:pt idx="1">
                  <c:v>2010</c:v>
                </c:pt>
              </c:numCache>
            </c:numRef>
          </c:cat>
          <c:val>
            <c:numRef>
              <c:f>'2010 Survey Results'!$E$57:$E$58</c:f>
              <c:numCache>
                <c:formatCode>General</c:formatCode>
                <c:ptCount val="2"/>
                <c:pt idx="0">
                  <c:v>3.45</c:v>
                </c:pt>
                <c:pt idx="1">
                  <c:v>3.14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'2010 Survey Results'!$F$56</c:f>
              <c:strCache>
                <c:ptCount val="1"/>
                <c:pt idx="0">
                  <c:v>Environment</c:v>
                </c:pt>
              </c:strCache>
            </c:strRef>
          </c:tx>
          <c:spPr>
            <a:ln>
              <a:solidFill>
                <a:srgbClr val="92D050"/>
              </a:solidFill>
            </a:ln>
          </c:spPr>
          <c:marker>
            <c:symbol val="none"/>
          </c:marker>
          <c:cat>
            <c:numRef>
              <c:f>'2010 Survey Results'!$C$57:$C$58</c:f>
              <c:numCache>
                <c:formatCode>General</c:formatCode>
                <c:ptCount val="2"/>
                <c:pt idx="0">
                  <c:v>2009</c:v>
                </c:pt>
                <c:pt idx="1">
                  <c:v>2010</c:v>
                </c:pt>
              </c:numCache>
            </c:numRef>
          </c:cat>
          <c:val>
            <c:numRef>
              <c:f>'2010 Survey Results'!$F$57:$F$58</c:f>
              <c:numCache>
                <c:formatCode>General</c:formatCode>
                <c:ptCount val="2"/>
                <c:pt idx="0">
                  <c:v>3.24</c:v>
                </c:pt>
                <c:pt idx="1">
                  <c:v>3.01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'2010 Survey Results'!$G$56</c:f>
              <c:strCache>
                <c:ptCount val="1"/>
                <c:pt idx="0">
                  <c:v>Turnover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'2010 Survey Results'!$C$57:$C$58</c:f>
              <c:numCache>
                <c:formatCode>General</c:formatCode>
                <c:ptCount val="2"/>
                <c:pt idx="0">
                  <c:v>2009</c:v>
                </c:pt>
                <c:pt idx="1">
                  <c:v>2010</c:v>
                </c:pt>
              </c:numCache>
            </c:numRef>
          </c:cat>
          <c:val>
            <c:numRef>
              <c:f>'2010 Survey Results'!$G$57:$G$58</c:f>
              <c:numCache>
                <c:formatCode>General</c:formatCode>
                <c:ptCount val="2"/>
                <c:pt idx="0">
                  <c:v>3.02</c:v>
                </c:pt>
                <c:pt idx="1">
                  <c:v>3.16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'2010 Survey Results'!$H$56</c:f>
              <c:strCache>
                <c:ptCount val="1"/>
                <c:pt idx="0">
                  <c:v>Recognition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numRef>
              <c:f>'2010 Survey Results'!$C$57:$C$58</c:f>
              <c:numCache>
                <c:formatCode>General</c:formatCode>
                <c:ptCount val="2"/>
                <c:pt idx="0">
                  <c:v>2009</c:v>
                </c:pt>
                <c:pt idx="1">
                  <c:v>2010</c:v>
                </c:pt>
              </c:numCache>
            </c:numRef>
          </c:cat>
          <c:val>
            <c:numRef>
              <c:f>'2010 Survey Results'!$H$57:$H$58</c:f>
              <c:numCache>
                <c:formatCode>General</c:formatCode>
                <c:ptCount val="2"/>
                <c:pt idx="0">
                  <c:v>3.54</c:v>
                </c:pt>
                <c:pt idx="1">
                  <c:v>3.47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8608384"/>
        <c:axId val="68609920"/>
      </c:lineChart>
      <c:catAx>
        <c:axId val="68608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68609920"/>
        <c:crosses val="autoZero"/>
        <c:auto val="1"/>
        <c:lblAlgn val="ctr"/>
        <c:lblOffset val="100"/>
        <c:noMultiLvlLbl val="0"/>
      </c:catAx>
      <c:valAx>
        <c:axId val="6860992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Avegare Category Point</a:t>
                </a:r>
                <a:endParaRPr lang="vi-VN" sz="1100"/>
              </a:p>
            </c:rich>
          </c:tx>
          <c:layout>
            <c:manualLayout>
              <c:xMode val="edge"/>
              <c:yMode val="edge"/>
              <c:x val="5.8248536240662223E-2"/>
              <c:y val="0.21667035525063261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68608384"/>
        <c:crosses val="autoZero"/>
        <c:crossBetween val="midCat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3200"/>
            </a:pPr>
            <a:r>
              <a:rPr lang="en-US" sz="3200" b="1" i="0" u="none" strike="noStrike" baseline="0">
                <a:effectLst/>
              </a:rPr>
              <a:t>Support</a:t>
            </a:r>
            <a:r>
              <a:rPr lang="en-US" sz="3200" b="1" i="0" u="none" strike="noStrike" baseline="0"/>
              <a:t> </a:t>
            </a:r>
            <a:endParaRPr lang="en-US" sz="3200" b="1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2009</c:v>
          </c:tx>
          <c:invertIfNegative val="0"/>
          <c:cat>
            <c:strRef>
              <c:f>'2009'!$B$5:$B$6</c:f>
              <c:strCache>
                <c:ptCount val="2"/>
                <c:pt idx="0">
                  <c:v>Q10</c:v>
                </c:pt>
                <c:pt idx="1">
                  <c:v>Q13</c:v>
                </c:pt>
              </c:strCache>
            </c:strRef>
          </c:cat>
          <c:val>
            <c:numRef>
              <c:f>'2009'!$C$5:$C$6</c:f>
              <c:numCache>
                <c:formatCode>General</c:formatCode>
                <c:ptCount val="2"/>
                <c:pt idx="0">
                  <c:v>3.62</c:v>
                </c:pt>
                <c:pt idx="1">
                  <c:v>3.28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3801216"/>
        <c:axId val="63811584"/>
      </c:barChart>
      <c:catAx>
        <c:axId val="638012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Survey Question</a:t>
                </a:r>
              </a:p>
            </c:rich>
          </c:tx>
          <c:layout>
            <c:manualLayout>
              <c:xMode val="edge"/>
              <c:yMode val="edge"/>
              <c:x val="0.41011286089238841"/>
              <c:y val="0.87868027059997778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63811584"/>
        <c:crosses val="autoZero"/>
        <c:auto val="1"/>
        <c:lblAlgn val="ctr"/>
        <c:lblOffset val="100"/>
        <c:noMultiLvlLbl val="0"/>
      </c:catAx>
      <c:valAx>
        <c:axId val="6381158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000" b="1" i="0" u="none" strike="noStrike" baseline="0">
                    <a:effectLst/>
                  </a:rPr>
                  <a:t>Average question point</a:t>
                </a:r>
                <a:r>
                  <a:rPr lang="en-US" sz="1000" b="1" i="0" u="none" strike="noStrike" baseline="0"/>
                  <a:t> 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38012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/>
            </a:pPr>
            <a:r>
              <a:rPr lang="en-US" sz="2800" b="1" i="0" u="none" strike="noStrike" baseline="0">
                <a:effectLst/>
              </a:rPr>
              <a:t>Environment</a:t>
            </a:r>
            <a:r>
              <a:rPr lang="en-US" sz="2800" b="1" i="0" u="none" strike="noStrike" baseline="0"/>
              <a:t> </a:t>
            </a:r>
            <a:endParaRPr lang="en-US" sz="2800" b="1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2009</c:v>
          </c:tx>
          <c:invertIfNegative val="0"/>
          <c:cat>
            <c:strRef>
              <c:f>'2009'!$B$7:$B$11</c:f>
              <c:strCache>
                <c:ptCount val="5"/>
                <c:pt idx="0">
                  <c:v>Q4</c:v>
                </c:pt>
                <c:pt idx="1">
                  <c:v>Q5</c:v>
                </c:pt>
                <c:pt idx="2">
                  <c:v>Q6</c:v>
                </c:pt>
                <c:pt idx="3">
                  <c:v>Q9</c:v>
                </c:pt>
                <c:pt idx="4">
                  <c:v>Q12</c:v>
                </c:pt>
              </c:strCache>
            </c:strRef>
          </c:cat>
          <c:val>
            <c:numRef>
              <c:f>'2009'!$C$7:$C$11</c:f>
              <c:numCache>
                <c:formatCode>General</c:formatCode>
                <c:ptCount val="5"/>
                <c:pt idx="0">
                  <c:v>3.41</c:v>
                </c:pt>
                <c:pt idx="1">
                  <c:v>3.33</c:v>
                </c:pt>
                <c:pt idx="2">
                  <c:v>3.48</c:v>
                </c:pt>
                <c:pt idx="3">
                  <c:v>2.75</c:v>
                </c:pt>
                <c:pt idx="4">
                  <c:v>3.21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3845504"/>
        <c:axId val="63847424"/>
      </c:barChart>
      <c:catAx>
        <c:axId val="638455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Survey Question</a:t>
                </a:r>
              </a:p>
            </c:rich>
          </c:tx>
          <c:layout>
            <c:manualLayout>
              <c:xMode val="edge"/>
              <c:yMode val="edge"/>
              <c:x val="0.4140191313976378"/>
              <c:y val="0.93040433523395794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63847424"/>
        <c:crosses val="autoZero"/>
        <c:auto val="1"/>
        <c:lblAlgn val="ctr"/>
        <c:lblOffset val="100"/>
        <c:noMultiLvlLbl val="0"/>
      </c:catAx>
      <c:valAx>
        <c:axId val="6384742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 b="1" i="0" u="none" strike="noStrike" baseline="0">
                    <a:effectLst/>
                  </a:rPr>
                  <a:t>Average question point</a:t>
                </a:r>
                <a:r>
                  <a:rPr lang="en-US" sz="1200" b="1" i="0" u="none" strike="noStrike" baseline="0"/>
                  <a:t> </a:t>
                </a:r>
                <a:endParaRPr lang="en-US" sz="12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38455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3600"/>
            </a:pPr>
            <a:r>
              <a:rPr lang="en-US" sz="3600" dirty="0"/>
              <a:t>Turnover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2009</c:v>
          </c:tx>
          <c:invertIfNegative val="0"/>
          <c:cat>
            <c:strLit>
              <c:ptCount val="1"/>
              <c:pt idx="0">
                <c:v>Q7</c:v>
              </c:pt>
            </c:strLit>
          </c:cat>
          <c:val>
            <c:numRef>
              <c:f>'2009'!$C$12</c:f>
              <c:numCache>
                <c:formatCode>General</c:formatCode>
                <c:ptCount val="1"/>
                <c:pt idx="0">
                  <c:v>3.02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3877504"/>
        <c:axId val="63879424"/>
      </c:barChart>
      <c:catAx>
        <c:axId val="638775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Survey Question</a:t>
                </a:r>
              </a:p>
            </c:rich>
          </c:tx>
          <c:layout>
            <c:manualLayout>
              <c:xMode val="edge"/>
              <c:yMode val="edge"/>
              <c:x val="0.42573791557305335"/>
              <c:y val="0.93235264024200359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63879424"/>
        <c:crosses val="autoZero"/>
        <c:auto val="1"/>
        <c:lblAlgn val="ctr"/>
        <c:lblOffset val="100"/>
        <c:noMultiLvlLbl val="0"/>
      </c:catAx>
      <c:valAx>
        <c:axId val="6387942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b="1" i="0" u="none" strike="noStrike" baseline="0">
                    <a:effectLst/>
                  </a:rPr>
                  <a:t>Average question point</a:t>
                </a:r>
                <a:r>
                  <a:rPr lang="en-US" sz="1400" b="1" i="0" u="none" strike="noStrike" baseline="0"/>
                  <a:t> </a:t>
                </a:r>
                <a:endParaRPr lang="en-US" sz="14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3877504"/>
        <c:crossesAt val="1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3200"/>
            </a:pPr>
            <a:r>
              <a:rPr lang="en-US" sz="3200" b="1" i="0" u="none" strike="noStrike" baseline="0">
                <a:effectLst/>
              </a:rPr>
              <a:t>Recognition</a:t>
            </a:r>
            <a:r>
              <a:rPr lang="en-US" sz="3200" b="1" i="0" u="none" strike="noStrike" baseline="0"/>
              <a:t> </a:t>
            </a:r>
            <a:endParaRPr lang="en-US" sz="3200" b="1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2009</c:v>
          </c:tx>
          <c:invertIfNegative val="0"/>
          <c:cat>
            <c:strRef>
              <c:f>'2009'!$B$13:$B$17</c:f>
              <c:strCache>
                <c:ptCount val="5"/>
                <c:pt idx="0">
                  <c:v>Q8</c:v>
                </c:pt>
                <c:pt idx="1">
                  <c:v>Q14</c:v>
                </c:pt>
                <c:pt idx="2">
                  <c:v>Q15</c:v>
                </c:pt>
                <c:pt idx="3">
                  <c:v>Q16</c:v>
                </c:pt>
                <c:pt idx="4">
                  <c:v>Q2</c:v>
                </c:pt>
              </c:strCache>
            </c:strRef>
          </c:cat>
          <c:val>
            <c:numRef>
              <c:f>'2009'!$C$13:$C$17</c:f>
              <c:numCache>
                <c:formatCode>General</c:formatCode>
                <c:ptCount val="5"/>
                <c:pt idx="0">
                  <c:v>3.09</c:v>
                </c:pt>
                <c:pt idx="1">
                  <c:v>3.51</c:v>
                </c:pt>
                <c:pt idx="2">
                  <c:v>3.59</c:v>
                </c:pt>
                <c:pt idx="3">
                  <c:v>4.4000000000000004</c:v>
                </c:pt>
                <c:pt idx="4">
                  <c:v>3.1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8640128"/>
        <c:axId val="68654592"/>
      </c:barChart>
      <c:catAx>
        <c:axId val="686401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Survey Question</a:t>
                </a:r>
              </a:p>
            </c:rich>
          </c:tx>
          <c:layout>
            <c:manualLayout>
              <c:xMode val="edge"/>
              <c:yMode val="edge"/>
              <c:x val="0.43941694788151481"/>
              <c:y val="0.92745717159467067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68654592"/>
        <c:crosses val="autoZero"/>
        <c:auto val="1"/>
        <c:lblAlgn val="ctr"/>
        <c:lblOffset val="100"/>
        <c:noMultiLvlLbl val="0"/>
      </c:catAx>
      <c:valAx>
        <c:axId val="6865459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b="1" i="0" u="none" strike="noStrike" baseline="0">
                    <a:effectLst/>
                  </a:rPr>
                  <a:t>Average question point</a:t>
                </a:r>
                <a:r>
                  <a:rPr lang="en-US" sz="1600" b="1" i="0" u="none" strike="noStrike" baseline="0"/>
                  <a:t> </a:t>
                </a:r>
                <a:endParaRPr lang="en-US" sz="16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86401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sz="2400"/>
              <a:t>Benefit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2009</c:v>
          </c:tx>
          <c:invertIfNegative val="0"/>
          <c:cat>
            <c:strRef>
              <c:f>'2010'!$B$2:$B$4</c:f>
              <c:strCache>
                <c:ptCount val="3"/>
                <c:pt idx="0">
                  <c:v>Q1</c:v>
                </c:pt>
                <c:pt idx="1">
                  <c:v>Q3</c:v>
                </c:pt>
                <c:pt idx="2">
                  <c:v>Q11</c:v>
                </c:pt>
              </c:strCache>
            </c:strRef>
          </c:cat>
          <c:val>
            <c:numRef>
              <c:f>'2010'!$C$2:$C$4</c:f>
              <c:numCache>
                <c:formatCode>General</c:formatCode>
                <c:ptCount val="3"/>
                <c:pt idx="0">
                  <c:v>3.11</c:v>
                </c:pt>
                <c:pt idx="1">
                  <c:v>2.76</c:v>
                </c:pt>
                <c:pt idx="2">
                  <c:v>3.43</c:v>
                </c:pt>
              </c:numCache>
            </c:numRef>
          </c:val>
        </c:ser>
        <c:ser>
          <c:idx val="1"/>
          <c:order val="1"/>
          <c:tx>
            <c:v>2010</c:v>
          </c:tx>
          <c:invertIfNegative val="0"/>
          <c:cat>
            <c:strRef>
              <c:f>'2010'!$B$2:$B$4</c:f>
              <c:strCache>
                <c:ptCount val="3"/>
                <c:pt idx="0">
                  <c:v>Q1</c:v>
                </c:pt>
                <c:pt idx="1">
                  <c:v>Q3</c:v>
                </c:pt>
                <c:pt idx="2">
                  <c:v>Q11</c:v>
                </c:pt>
              </c:strCache>
            </c:strRef>
          </c:cat>
          <c:val>
            <c:numRef>
              <c:f>'2010'!$D$2:$D$4</c:f>
              <c:numCache>
                <c:formatCode>General</c:formatCode>
                <c:ptCount val="3"/>
                <c:pt idx="0">
                  <c:v>3.19</c:v>
                </c:pt>
                <c:pt idx="1">
                  <c:v>2.85</c:v>
                </c:pt>
                <c:pt idx="2">
                  <c:v>3.19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8672896"/>
        <c:axId val="68429312"/>
      </c:barChart>
      <c:catAx>
        <c:axId val="686728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Survey Question</a:t>
                </a:r>
              </a:p>
            </c:rich>
          </c:tx>
          <c:layout>
            <c:manualLayout>
              <c:xMode val="edge"/>
              <c:yMode val="edge"/>
              <c:x val="0.38747918084313537"/>
              <c:y val="0.91272568182725977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68429312"/>
        <c:crosses val="autoZero"/>
        <c:auto val="1"/>
        <c:lblAlgn val="ctr"/>
        <c:lblOffset val="100"/>
        <c:noMultiLvlLbl val="0"/>
      </c:catAx>
      <c:valAx>
        <c:axId val="6842931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b="1" i="0" u="none" strike="noStrike" baseline="0">
                    <a:effectLst/>
                  </a:rPr>
                  <a:t>Average question point</a:t>
                </a:r>
                <a:r>
                  <a:rPr lang="en-US" sz="1600" b="1" i="0" u="none" strike="noStrike" baseline="0"/>
                  <a:t> </a:t>
                </a:r>
                <a:endParaRPr lang="en-US" sz="16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86728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/>
            </a:pPr>
            <a:r>
              <a:rPr lang="en-US" sz="2800" b="1" i="0" u="none" strike="noStrike" baseline="0">
                <a:effectLst/>
              </a:rPr>
              <a:t>Support</a:t>
            </a:r>
            <a:r>
              <a:rPr lang="en-US" sz="2800" b="1" i="0" u="none" strike="noStrike" baseline="0"/>
              <a:t> </a:t>
            </a:r>
            <a:endParaRPr lang="en-US" sz="2800" b="1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2009</c:v>
          </c:tx>
          <c:invertIfNegative val="0"/>
          <c:cat>
            <c:strRef>
              <c:f>'2010'!$B$5:$B$6</c:f>
              <c:strCache>
                <c:ptCount val="2"/>
                <c:pt idx="0">
                  <c:v>Q10</c:v>
                </c:pt>
                <c:pt idx="1">
                  <c:v>Q13</c:v>
                </c:pt>
              </c:strCache>
            </c:strRef>
          </c:cat>
          <c:val>
            <c:numRef>
              <c:f>'2010'!$C$5:$C$6</c:f>
              <c:numCache>
                <c:formatCode>General</c:formatCode>
                <c:ptCount val="2"/>
                <c:pt idx="0">
                  <c:v>3.62</c:v>
                </c:pt>
                <c:pt idx="1">
                  <c:v>3.28</c:v>
                </c:pt>
              </c:numCache>
            </c:numRef>
          </c:val>
        </c:ser>
        <c:ser>
          <c:idx val="1"/>
          <c:order val="1"/>
          <c:tx>
            <c:v>2010</c:v>
          </c:tx>
          <c:invertIfNegative val="0"/>
          <c:cat>
            <c:strRef>
              <c:f>'2010'!$B$5:$B$6</c:f>
              <c:strCache>
                <c:ptCount val="2"/>
                <c:pt idx="0">
                  <c:v>Q10</c:v>
                </c:pt>
                <c:pt idx="1">
                  <c:v>Q13</c:v>
                </c:pt>
              </c:strCache>
            </c:strRef>
          </c:cat>
          <c:val>
            <c:numRef>
              <c:f>'2010'!$D$5:$D$6</c:f>
              <c:numCache>
                <c:formatCode>General</c:formatCode>
                <c:ptCount val="2"/>
                <c:pt idx="0">
                  <c:v>3.29</c:v>
                </c:pt>
                <c:pt idx="1">
                  <c:v>3.23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8468736"/>
        <c:axId val="68470656"/>
      </c:barChart>
      <c:catAx>
        <c:axId val="684687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Survey Question</a:t>
                </a:r>
              </a:p>
            </c:rich>
          </c:tx>
          <c:layout>
            <c:manualLayout>
              <c:xMode val="edge"/>
              <c:yMode val="edge"/>
              <c:x val="0.41011286089238846"/>
              <c:y val="0.93145800524934386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68470656"/>
        <c:crosses val="autoZero"/>
        <c:auto val="1"/>
        <c:lblAlgn val="ctr"/>
        <c:lblOffset val="100"/>
        <c:noMultiLvlLbl val="0"/>
      </c:catAx>
      <c:valAx>
        <c:axId val="6847065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b="1" i="0" u="none" strike="noStrike" baseline="0">
                    <a:effectLst/>
                  </a:rPr>
                  <a:t>Average question point</a:t>
                </a:r>
                <a:r>
                  <a:rPr lang="en-US" sz="1600" b="1" i="0" u="none" strike="noStrike" baseline="0"/>
                  <a:t> </a:t>
                </a:r>
                <a:endParaRPr lang="en-US" sz="16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84687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sz="2400" b="1" i="0" u="none" strike="noStrike" baseline="0">
                <a:effectLst/>
              </a:rPr>
              <a:t>Environment</a:t>
            </a:r>
            <a:r>
              <a:rPr lang="en-US" sz="2400" b="1" i="0" u="none" strike="noStrike" baseline="0"/>
              <a:t> </a:t>
            </a:r>
            <a:endParaRPr lang="en-US" sz="2400" b="1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2009</c:v>
          </c:tx>
          <c:invertIfNegative val="0"/>
          <c:cat>
            <c:strRef>
              <c:f>'2010'!$B$7:$B$11</c:f>
              <c:strCache>
                <c:ptCount val="5"/>
                <c:pt idx="0">
                  <c:v>Q4</c:v>
                </c:pt>
                <c:pt idx="1">
                  <c:v>Q5</c:v>
                </c:pt>
                <c:pt idx="2">
                  <c:v>Q6</c:v>
                </c:pt>
                <c:pt idx="3">
                  <c:v>Q9</c:v>
                </c:pt>
                <c:pt idx="4">
                  <c:v>Q12</c:v>
                </c:pt>
              </c:strCache>
            </c:strRef>
          </c:cat>
          <c:val>
            <c:numRef>
              <c:f>'2010'!$C$7:$C$11</c:f>
              <c:numCache>
                <c:formatCode>General</c:formatCode>
                <c:ptCount val="5"/>
                <c:pt idx="0">
                  <c:v>3.41</c:v>
                </c:pt>
                <c:pt idx="1">
                  <c:v>3.33</c:v>
                </c:pt>
                <c:pt idx="2">
                  <c:v>3.48</c:v>
                </c:pt>
                <c:pt idx="3">
                  <c:v>2.75</c:v>
                </c:pt>
                <c:pt idx="4">
                  <c:v>3.21</c:v>
                </c:pt>
              </c:numCache>
            </c:numRef>
          </c:val>
        </c:ser>
        <c:ser>
          <c:idx val="1"/>
          <c:order val="1"/>
          <c:tx>
            <c:v>2010</c:v>
          </c:tx>
          <c:invertIfNegative val="0"/>
          <c:cat>
            <c:strRef>
              <c:f>'2010'!$B$7:$B$11</c:f>
              <c:strCache>
                <c:ptCount val="5"/>
                <c:pt idx="0">
                  <c:v>Q4</c:v>
                </c:pt>
                <c:pt idx="1">
                  <c:v>Q5</c:v>
                </c:pt>
                <c:pt idx="2">
                  <c:v>Q6</c:v>
                </c:pt>
                <c:pt idx="3">
                  <c:v>Q9</c:v>
                </c:pt>
                <c:pt idx="4">
                  <c:v>Q12</c:v>
                </c:pt>
              </c:strCache>
            </c:strRef>
          </c:cat>
          <c:val>
            <c:numRef>
              <c:f>'2010'!$D$7:$D$11</c:f>
              <c:numCache>
                <c:formatCode>General</c:formatCode>
                <c:ptCount val="5"/>
                <c:pt idx="0">
                  <c:v>3.32</c:v>
                </c:pt>
                <c:pt idx="1">
                  <c:v>2.75</c:v>
                </c:pt>
                <c:pt idx="2">
                  <c:v>3.1</c:v>
                </c:pt>
                <c:pt idx="3">
                  <c:v>3.01</c:v>
                </c:pt>
                <c:pt idx="4">
                  <c:v>3.39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8505984"/>
        <c:axId val="68507904"/>
      </c:barChart>
      <c:catAx>
        <c:axId val="685059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Survey Question</a:t>
                </a:r>
              </a:p>
            </c:rich>
          </c:tx>
          <c:layout>
            <c:manualLayout>
              <c:xMode val="edge"/>
              <c:yMode val="edge"/>
              <c:x val="0.40664069335083114"/>
              <c:y val="0.92497666958296865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68507904"/>
        <c:crosses val="autoZero"/>
        <c:auto val="1"/>
        <c:lblAlgn val="ctr"/>
        <c:lblOffset val="100"/>
        <c:noMultiLvlLbl val="0"/>
      </c:catAx>
      <c:valAx>
        <c:axId val="6850790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b="1" i="0" u="none" strike="noStrike" baseline="0">
                    <a:effectLst/>
                  </a:rPr>
                  <a:t>Average question point</a:t>
                </a:r>
                <a:r>
                  <a:rPr lang="en-US" sz="1600" b="1" i="0" u="none" strike="noStrike" baseline="0"/>
                  <a:t> </a:t>
                </a:r>
                <a:endParaRPr lang="en-US" sz="16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85059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2000"/>
              <a:t>Turnover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2009</c:v>
          </c:tx>
          <c:invertIfNegative val="0"/>
          <c:cat>
            <c:strRef>
              <c:f>'2010'!$B$12</c:f>
              <c:strCache>
                <c:ptCount val="1"/>
                <c:pt idx="0">
                  <c:v>Q7</c:v>
                </c:pt>
              </c:strCache>
            </c:strRef>
          </c:cat>
          <c:val>
            <c:numRef>
              <c:f>'2010'!$C$12</c:f>
              <c:numCache>
                <c:formatCode>General</c:formatCode>
                <c:ptCount val="1"/>
                <c:pt idx="0">
                  <c:v>3.02</c:v>
                </c:pt>
              </c:numCache>
            </c:numRef>
          </c:val>
        </c:ser>
        <c:ser>
          <c:idx val="1"/>
          <c:order val="1"/>
          <c:tx>
            <c:v>2010</c:v>
          </c:tx>
          <c:invertIfNegative val="0"/>
          <c:cat>
            <c:strRef>
              <c:f>'2010'!$B$12</c:f>
              <c:strCache>
                <c:ptCount val="1"/>
                <c:pt idx="0">
                  <c:v>Q7</c:v>
                </c:pt>
              </c:strCache>
            </c:strRef>
          </c:cat>
          <c:val>
            <c:numRef>
              <c:f>'2010'!$D$12</c:f>
              <c:numCache>
                <c:formatCode>General</c:formatCode>
                <c:ptCount val="1"/>
                <c:pt idx="0">
                  <c:v>3.12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0083328"/>
        <c:axId val="70085248"/>
      </c:barChart>
      <c:catAx>
        <c:axId val="700833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 dirty="0"/>
                  <a:t>Survey Question</a:t>
                </a:r>
              </a:p>
            </c:rich>
          </c:tx>
          <c:layout>
            <c:manualLayout>
              <c:xMode val="edge"/>
              <c:yMode val="edge"/>
              <c:x val="0.4416918082608095"/>
              <c:y val="0.92034701191197255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70085248"/>
        <c:crosses val="autoZero"/>
        <c:auto val="1"/>
        <c:lblAlgn val="ctr"/>
        <c:lblOffset val="100"/>
        <c:noMultiLvlLbl val="0"/>
      </c:catAx>
      <c:valAx>
        <c:axId val="7008524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b="1" i="0" u="none" strike="noStrike" baseline="0">
                    <a:effectLst/>
                  </a:rPr>
                  <a:t>Average question point</a:t>
                </a:r>
                <a:r>
                  <a:rPr lang="en-US" sz="1400" b="1" i="0" u="none" strike="noStrike" baseline="0"/>
                  <a:t> </a:t>
                </a:r>
                <a:endParaRPr lang="en-US" sz="14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0083328"/>
        <c:crossesAt val="1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2EB65-2928-4918-A8AA-8D9BDFF4822A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16B4D-6DB9-4EEC-AB5A-41F01EB6E5B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2EB65-2928-4918-A8AA-8D9BDFF4822A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16B4D-6DB9-4EEC-AB5A-41F01EB6E5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2EB65-2928-4918-A8AA-8D9BDFF4822A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16B4D-6DB9-4EEC-AB5A-41F01EB6E5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2EB65-2928-4918-A8AA-8D9BDFF4822A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16B4D-6DB9-4EEC-AB5A-41F01EB6E5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2EB65-2928-4918-A8AA-8D9BDFF4822A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16B4D-6DB9-4EEC-AB5A-41F01EB6E5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2EB65-2928-4918-A8AA-8D9BDFF4822A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16B4D-6DB9-4EEC-AB5A-41F01EB6E5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2EB65-2928-4918-A8AA-8D9BDFF4822A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16B4D-6DB9-4EEC-AB5A-41F01EB6E5B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2EB65-2928-4918-A8AA-8D9BDFF4822A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16B4D-6DB9-4EEC-AB5A-41F01EB6E5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2EB65-2928-4918-A8AA-8D9BDFF4822A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16B4D-6DB9-4EEC-AB5A-41F01EB6E5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2EB65-2928-4918-A8AA-8D9BDFF4822A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16B4D-6DB9-4EEC-AB5A-41F01EB6E5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2EB65-2928-4918-A8AA-8D9BDFF4822A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16B4D-6DB9-4EEC-AB5A-41F01EB6E5B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FF2EB65-2928-4918-A8AA-8D9BDFF4822A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2116B4D-6DB9-4EEC-AB5A-41F01EB6E5B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581400"/>
            <a:ext cx="6858000" cy="990600"/>
          </a:xfrm>
        </p:spPr>
        <p:txBody>
          <a:bodyPr/>
          <a:lstStyle/>
          <a:p>
            <a:r>
              <a:rPr lang="en-US" b="1" dirty="0"/>
              <a:t>Team </a:t>
            </a:r>
            <a:r>
              <a:rPr lang="en-US" b="1" dirty="0" smtClean="0"/>
              <a:t>assignment 12	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28600"/>
            <a:ext cx="7543800" cy="2895600"/>
          </a:xfrm>
        </p:spPr>
        <p:txBody>
          <a:bodyPr>
            <a:normAutofit/>
          </a:bodyPr>
          <a:lstStyle/>
          <a:p>
            <a:r>
              <a:rPr lang="en-US" b="1" dirty="0"/>
              <a:t>S</a:t>
            </a:r>
            <a:r>
              <a:rPr lang="en-US" b="1" dirty="0" smtClean="0"/>
              <a:t>oftware </a:t>
            </a:r>
            <a:r>
              <a:rPr lang="en-US" b="1" dirty="0"/>
              <a:t>measurement and analysis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05400" y="4433271"/>
            <a:ext cx="381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TEAM 3 </a:t>
            </a:r>
            <a:r>
              <a:rPr lang="en-US" b="1" dirty="0" smtClean="0">
                <a:solidFill>
                  <a:schemeClr val="tx1"/>
                </a:solidFill>
              </a:rPr>
              <a:t>– </a:t>
            </a:r>
            <a:r>
              <a:rPr lang="en-US" b="1" dirty="0" smtClean="0"/>
              <a:t>K15T1</a:t>
            </a:r>
          </a:p>
          <a:p>
            <a:pPr algn="r"/>
            <a:r>
              <a:rPr lang="en-US" b="1" dirty="0" err="1" smtClean="0">
                <a:solidFill>
                  <a:schemeClr val="tx1"/>
                </a:solidFill>
              </a:rPr>
              <a:t>Hanh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Luong</a:t>
            </a:r>
            <a:r>
              <a:rPr lang="en-US" b="1" dirty="0" smtClean="0">
                <a:solidFill>
                  <a:schemeClr val="tx1"/>
                </a:solidFill>
              </a:rPr>
              <a:t> – Leader – T095095</a:t>
            </a:r>
          </a:p>
          <a:p>
            <a:pPr algn="r"/>
            <a:r>
              <a:rPr lang="en-US" b="1" dirty="0" err="1" smtClean="0">
                <a:solidFill>
                  <a:schemeClr val="tx1"/>
                </a:solidFill>
              </a:rPr>
              <a:t>Hao</a:t>
            </a:r>
            <a:r>
              <a:rPr lang="en-US" b="1" dirty="0" smtClean="0">
                <a:solidFill>
                  <a:schemeClr val="tx1"/>
                </a:solidFill>
              </a:rPr>
              <a:t> Tran – T094442</a:t>
            </a:r>
          </a:p>
          <a:p>
            <a:pPr algn="r"/>
            <a:r>
              <a:rPr lang="en-US" b="1" dirty="0" err="1" smtClean="0">
                <a:solidFill>
                  <a:schemeClr val="tx1"/>
                </a:solidFill>
              </a:rPr>
              <a:t>Huy</a:t>
            </a:r>
            <a:r>
              <a:rPr lang="en-US" b="1" dirty="0" smtClean="0">
                <a:solidFill>
                  <a:schemeClr val="tx1"/>
                </a:solidFill>
              </a:rPr>
              <a:t> Nguyen – T094016</a:t>
            </a:r>
          </a:p>
          <a:p>
            <a:pPr algn="r"/>
            <a:r>
              <a:rPr lang="en-US" b="1" dirty="0" err="1" smtClean="0">
                <a:solidFill>
                  <a:schemeClr val="tx1"/>
                </a:solidFill>
              </a:rPr>
              <a:t>Hieu</a:t>
            </a:r>
            <a:r>
              <a:rPr lang="en-US" b="1" dirty="0" smtClean="0">
                <a:solidFill>
                  <a:schemeClr val="tx1"/>
                </a:solidFill>
              </a:rPr>
              <a:t> Le – T093798</a:t>
            </a:r>
          </a:p>
          <a:p>
            <a:pPr algn="r"/>
            <a:r>
              <a:rPr lang="en-US" b="1" dirty="0" err="1" smtClean="0">
                <a:solidFill>
                  <a:schemeClr val="tx1"/>
                </a:solidFill>
              </a:rPr>
              <a:t>Quang</a:t>
            </a:r>
            <a:r>
              <a:rPr lang="en-US" b="1" dirty="0" smtClean="0">
                <a:solidFill>
                  <a:schemeClr val="tx1"/>
                </a:solidFill>
              </a:rPr>
              <a:t> Nguyen – T094193</a:t>
            </a:r>
          </a:p>
          <a:p>
            <a:pPr algn="r"/>
            <a:r>
              <a:rPr lang="en-US" b="1" dirty="0" smtClean="0">
                <a:solidFill>
                  <a:schemeClr val="tx1"/>
                </a:solidFill>
              </a:rPr>
              <a:t> 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97371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457200"/>
            <a:ext cx="6512511" cy="1143000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774415287"/>
              </p:ext>
            </p:extLst>
          </p:nvPr>
        </p:nvGraphicFramePr>
        <p:xfrm>
          <a:off x="1143000" y="838200"/>
          <a:ext cx="6934200" cy="44262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1219200" y="5283200"/>
            <a:ext cx="7010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Recommendation:</a:t>
            </a:r>
            <a:endParaRPr lang="en-US" u="sng" dirty="0"/>
          </a:p>
          <a:p>
            <a:r>
              <a:rPr lang="en-US" dirty="0"/>
              <a:t>Create communicate channel to improve communication effective and clear the meaning of question 2 and 8.</a:t>
            </a:r>
          </a:p>
        </p:txBody>
      </p:sp>
    </p:spTree>
    <p:extLst>
      <p:ext uri="{BB962C8B-B14F-4D97-AF65-F5344CB8AC3E}">
        <p14:creationId xmlns:p14="http://schemas.microsoft.com/office/powerpoint/2010/main" val="326668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ctr"/>
            <a:r>
              <a:rPr lang="en-US" sz="4000" dirty="0">
                <a:effectLst/>
              </a:rPr>
              <a:t>About 2010 Viking Project Team Morale Survey Data</a:t>
            </a:r>
            <a:endParaRPr lang="en-US" sz="4000" dirty="0"/>
          </a:p>
        </p:txBody>
      </p:sp>
      <p:sp>
        <p:nvSpPr>
          <p:cNvPr id="3" name="Rectangle 2"/>
          <p:cNvSpPr/>
          <p:nvPr/>
        </p:nvSpPr>
        <p:spPr>
          <a:xfrm>
            <a:off x="533400" y="1600200"/>
            <a:ext cx="8305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This is the summary table of average point for each category that team analyzed in 2010 Viking Project Team Morale Survey </a:t>
            </a:r>
            <a:r>
              <a:rPr lang="en-US" dirty="0" smtClean="0"/>
              <a:t>Data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438400"/>
            <a:ext cx="5939790" cy="309308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1447800" y="5638800"/>
            <a:ext cx="6324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Recommendation:</a:t>
            </a:r>
            <a:endParaRPr lang="en-US" u="sng" dirty="0"/>
          </a:p>
          <a:p>
            <a:r>
              <a:rPr lang="en-US" dirty="0"/>
              <a:t>We should focus to improve employee’s satisfaction at all aspects.</a:t>
            </a:r>
          </a:p>
        </p:txBody>
      </p:sp>
    </p:spTree>
    <p:extLst>
      <p:ext uri="{BB962C8B-B14F-4D97-AF65-F5344CB8AC3E}">
        <p14:creationId xmlns:p14="http://schemas.microsoft.com/office/powerpoint/2010/main" val="2705916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1143000"/>
          </a:xfrm>
        </p:spPr>
        <p:txBody>
          <a:bodyPr/>
          <a:lstStyle/>
          <a:p>
            <a:pPr algn="ctr"/>
            <a:r>
              <a:rPr lang="en-US" sz="4000" i="1" dirty="0">
                <a:effectLst/>
              </a:rPr>
              <a:t>Detailed data </a:t>
            </a:r>
            <a:r>
              <a:rPr lang="en-US" sz="4000" i="1" dirty="0" smtClean="0">
                <a:effectLst/>
              </a:rPr>
              <a:t>analysis in 2010</a:t>
            </a:r>
            <a:endParaRPr lang="en-US" sz="4000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430931126"/>
              </p:ext>
            </p:extLst>
          </p:nvPr>
        </p:nvGraphicFramePr>
        <p:xfrm>
          <a:off x="990600" y="1295400"/>
          <a:ext cx="7391400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5"/>
          <p:cNvSpPr/>
          <p:nvPr/>
        </p:nvSpPr>
        <p:spPr>
          <a:xfrm>
            <a:off x="1371600" y="5414665"/>
            <a:ext cx="6019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Recommendation:</a:t>
            </a:r>
            <a:endParaRPr lang="en-US" u="sng" dirty="0"/>
          </a:p>
          <a:p>
            <a:r>
              <a:rPr lang="en-US" dirty="0"/>
              <a:t>Continue to apply solutions of 2009 but we need to open more training courses for employees</a:t>
            </a:r>
          </a:p>
        </p:txBody>
      </p:sp>
    </p:spTree>
    <p:extLst>
      <p:ext uri="{BB962C8B-B14F-4D97-AF65-F5344CB8AC3E}">
        <p14:creationId xmlns:p14="http://schemas.microsoft.com/office/powerpoint/2010/main" val="167315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604746579"/>
              </p:ext>
            </p:extLst>
          </p:nvPr>
        </p:nvGraphicFramePr>
        <p:xfrm>
          <a:off x="990600" y="762000"/>
          <a:ext cx="71628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1600200" y="5410200"/>
            <a:ext cx="6858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Recommendation:</a:t>
            </a:r>
            <a:endParaRPr lang="en-US" u="sng" dirty="0"/>
          </a:p>
          <a:p>
            <a:r>
              <a:rPr lang="en-US" dirty="0"/>
              <a:t>Support new tool and resources for employees. Hire consultants to support employees.</a:t>
            </a:r>
          </a:p>
        </p:txBody>
      </p:sp>
    </p:spTree>
    <p:extLst>
      <p:ext uri="{BB962C8B-B14F-4D97-AF65-F5344CB8AC3E}">
        <p14:creationId xmlns:p14="http://schemas.microsoft.com/office/powerpoint/2010/main" val="37656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309937403"/>
              </p:ext>
            </p:extLst>
          </p:nvPr>
        </p:nvGraphicFramePr>
        <p:xfrm>
          <a:off x="457200" y="685800"/>
          <a:ext cx="79248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1574800" y="5486400"/>
            <a:ext cx="6324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Recommendation:</a:t>
            </a:r>
            <a:endParaRPr lang="en-US" u="sng" dirty="0"/>
          </a:p>
          <a:p>
            <a:r>
              <a:rPr lang="en-US" dirty="0"/>
              <a:t>Company should buy necessary equipment for work environment. </a:t>
            </a:r>
          </a:p>
        </p:txBody>
      </p:sp>
    </p:spTree>
    <p:extLst>
      <p:ext uri="{BB962C8B-B14F-4D97-AF65-F5344CB8AC3E}">
        <p14:creationId xmlns:p14="http://schemas.microsoft.com/office/powerpoint/2010/main" val="92786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1143000"/>
          </a:xfrm>
        </p:spPr>
        <p:txBody>
          <a:bodyPr/>
          <a:lstStyle/>
          <a:p>
            <a:pPr lvl="0" algn="ctr"/>
            <a:endParaRPr lang="en-US" sz="3600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214569762"/>
              </p:ext>
            </p:extLst>
          </p:nvPr>
        </p:nvGraphicFramePr>
        <p:xfrm>
          <a:off x="914400" y="990600"/>
          <a:ext cx="74676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1676400" y="5486400"/>
            <a:ext cx="26019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/>
              <a:t>Recommendation:</a:t>
            </a:r>
            <a:r>
              <a:rPr lang="en-US" b="1" dirty="0"/>
              <a:t> N/A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3817085817"/>
              </p:ext>
            </p:extLst>
          </p:nvPr>
        </p:nvGraphicFramePr>
        <p:xfrm>
          <a:off x="838200" y="838200"/>
          <a:ext cx="7467600" cy="3781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1066800" y="4971871"/>
            <a:ext cx="7239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Recommendation:</a:t>
            </a:r>
            <a:endParaRPr lang="en-US" u="sng" dirty="0"/>
          </a:p>
          <a:p>
            <a:r>
              <a:rPr lang="en-US" dirty="0"/>
              <a:t>Continue to clear the meaning of question 2 and 8</a:t>
            </a:r>
          </a:p>
          <a:p>
            <a:r>
              <a:rPr lang="en-US" dirty="0"/>
              <a:t>Find out the reasons to understand why employee’s satisfaction about their value in team is decreased and motivate them.</a:t>
            </a:r>
          </a:p>
        </p:txBody>
      </p:sp>
    </p:spTree>
    <p:extLst>
      <p:ext uri="{BB962C8B-B14F-4D97-AF65-F5344CB8AC3E}">
        <p14:creationId xmlns:p14="http://schemas.microsoft.com/office/powerpoint/2010/main" val="403763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77200" cy="1143000"/>
          </a:xfrm>
        </p:spPr>
        <p:txBody>
          <a:bodyPr/>
          <a:lstStyle/>
          <a:p>
            <a:pPr marL="0" indent="0" algn="l">
              <a:buNone/>
            </a:pPr>
            <a:r>
              <a:rPr lang="en-US" sz="3200" dirty="0">
                <a:effectLst/>
              </a:rPr>
              <a:t>About employee’s satisfaction trend overtime</a:t>
            </a:r>
            <a:r>
              <a:rPr lang="en-US" sz="4000" dirty="0">
                <a:effectLst/>
              </a:rPr>
              <a:t/>
            </a:r>
            <a:br>
              <a:rPr lang="en-US" sz="4000" dirty="0">
                <a:effectLst/>
              </a:rPr>
            </a:br>
            <a:r>
              <a:rPr lang="en-US" sz="1400" b="0" dirty="0">
                <a:effectLst/>
              </a:rPr>
              <a:t>Finally, the following chart is the final result that team analyzed to show the employee’s satisfaction trend overtime</a:t>
            </a:r>
            <a:r>
              <a:rPr lang="en-US" sz="1600" b="0" dirty="0">
                <a:effectLst/>
              </a:rPr>
              <a:t>.  </a:t>
            </a:r>
            <a:r>
              <a:rPr lang="en-US" sz="4000" dirty="0">
                <a:effectLst/>
              </a:rPr>
              <a:t/>
            </a:r>
            <a:br>
              <a:rPr lang="en-US" sz="4000" dirty="0">
                <a:effectLst/>
              </a:rPr>
            </a:br>
            <a:endParaRPr lang="en-US" sz="4000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567607332"/>
              </p:ext>
            </p:extLst>
          </p:nvPr>
        </p:nvGraphicFramePr>
        <p:xfrm>
          <a:off x="1676400" y="1981200"/>
          <a:ext cx="5943600" cy="37503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9928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447800" y="1447800"/>
            <a:ext cx="6705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Inclusion, based on what team analyzed at part 3, the applied </a:t>
            </a:r>
            <a:r>
              <a:rPr lang="en-US" dirty="0">
                <a:solidFill>
                  <a:srgbClr val="FF0000"/>
                </a:solidFill>
              </a:rPr>
              <a:t>recommendations is not really effective</a:t>
            </a:r>
            <a:r>
              <a:rPr lang="en-US" dirty="0"/>
              <a:t>. The employee’s satisfaction about </a:t>
            </a:r>
            <a:r>
              <a:rPr lang="en-US" dirty="0">
                <a:solidFill>
                  <a:srgbClr val="FF0000"/>
                </a:solidFill>
              </a:rPr>
              <a:t>almost aspects of Viking project is still very bad. </a:t>
            </a:r>
          </a:p>
        </p:txBody>
      </p:sp>
    </p:spTree>
    <p:extLst>
      <p:ext uri="{BB962C8B-B14F-4D97-AF65-F5344CB8AC3E}">
        <p14:creationId xmlns:p14="http://schemas.microsoft.com/office/powerpoint/2010/main" val="3021650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53153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14400" y="381000"/>
            <a:ext cx="533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u="sng" dirty="0" smtClean="0">
                <a:solidFill>
                  <a:srgbClr val="BAFCFA"/>
                </a:solidFill>
              </a:rPr>
              <a:t>Thanks for your listening</a:t>
            </a:r>
            <a:r>
              <a:rPr lang="en-US" sz="3600" b="1" dirty="0" smtClean="0">
                <a:solidFill>
                  <a:srgbClr val="BAFCFA"/>
                </a:solidFill>
              </a:rPr>
              <a:t>!</a:t>
            </a:r>
            <a:endParaRPr lang="en-US" sz="3600" b="1" dirty="0">
              <a:solidFill>
                <a:srgbClr val="BAFC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77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457200"/>
            <a:ext cx="2286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u="sng" dirty="0" smtClean="0"/>
              <a:t>Content</a:t>
            </a:r>
            <a:endParaRPr lang="en-US" sz="2400" b="1" u="sng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143000" y="1676400"/>
            <a:ext cx="6400800" cy="3474720"/>
          </a:xfrm>
        </p:spPr>
        <p:txBody>
          <a:bodyPr/>
          <a:lstStyle/>
          <a:p>
            <a:pPr lvl="0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Assumption</a:t>
            </a:r>
          </a:p>
          <a:p>
            <a:pPr>
              <a:buFont typeface="+mj-lt"/>
              <a:buAutoNum type="arabicPeriod"/>
            </a:pPr>
            <a:r>
              <a:rPr lang="en-US" sz="2800" dirty="0">
                <a:solidFill>
                  <a:schemeClr val="tx1"/>
                </a:solidFill>
              </a:rPr>
              <a:t>Team morale data analyses</a:t>
            </a:r>
          </a:p>
          <a:p>
            <a:pPr>
              <a:buFont typeface="+mj-lt"/>
              <a:buAutoNum type="arabicPeriod"/>
            </a:pPr>
            <a:r>
              <a:rPr lang="en-US" sz="2800" dirty="0">
                <a:solidFill>
                  <a:schemeClr val="tx1"/>
                </a:solidFill>
              </a:rPr>
              <a:t>Summary</a:t>
            </a:r>
          </a:p>
          <a:p>
            <a:pPr lvl="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0160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645743"/>
              </p:ext>
            </p:extLst>
          </p:nvPr>
        </p:nvGraphicFramePr>
        <p:xfrm>
          <a:off x="1600200" y="1447800"/>
          <a:ext cx="5715000" cy="16954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95408"/>
                <a:gridCol w="1019592"/>
              </a:tblGrid>
              <a:tr h="291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Other questions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Point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79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Strongly Disagree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79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Disagree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79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Neutral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79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Agree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1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Strongly Agree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030868"/>
              </p:ext>
            </p:extLst>
          </p:nvPr>
        </p:nvGraphicFramePr>
        <p:xfrm>
          <a:off x="1600200" y="3505200"/>
          <a:ext cx="5715000" cy="19509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95408"/>
                <a:gridCol w="1019592"/>
              </a:tblGrid>
              <a:tr h="54731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Question 7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r>
                        <a:rPr lang="en-US" sz="1200" dirty="0">
                          <a:effectLst/>
                        </a:rPr>
                        <a:t>I am currently looking for another job outside of ABC Systems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Point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79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Strongly Disagree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79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Disagree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79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Neutral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79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Agree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1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Strongly Agree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762000" y="5562599"/>
            <a:ext cx="655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+ Employee satisfaction goal is &gt;= 3.5 points for each question and category.</a:t>
            </a:r>
          </a:p>
        </p:txBody>
      </p:sp>
      <p:sp>
        <p:nvSpPr>
          <p:cNvPr id="8" name="Rectangle 7"/>
          <p:cNvSpPr/>
          <p:nvPr/>
        </p:nvSpPr>
        <p:spPr>
          <a:xfrm>
            <a:off x="762000" y="102344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+ Point level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62000" y="424934"/>
            <a:ext cx="2438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Assumption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80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520940" cy="54864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en-US" dirty="0"/>
              <a:t>Team morale data analyses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838200" y="1076980"/>
            <a:ext cx="7391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The table below show what team analyzed to comprise questions that have the same meaning or purpose into category to support for analyzing Viking Project Team Morale Survey Data.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7761337"/>
              </p:ext>
            </p:extLst>
          </p:nvPr>
        </p:nvGraphicFramePr>
        <p:xfrm>
          <a:off x="1151572" y="2058036"/>
          <a:ext cx="6764655" cy="42665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6895"/>
                <a:gridCol w="5295563"/>
                <a:gridCol w="1072197"/>
              </a:tblGrid>
              <a:tr h="2837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#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Survey Question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Category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89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 see career growth and advancement opportunities for myself at ABC Systems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Benefit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9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 am provided with opportunities to broaden my skills and knowledge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89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 have had the training I need to get the job done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89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 have the tools and resources that I need to get my job done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Support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9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 have access to the information that I need to do my job well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89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My department is a great place to work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Environment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9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ABC Systems is a great place to work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89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My project is a great place to work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89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There is cooperation between the departments in the company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89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 would recommend ABC Systems to friends as a great place to work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89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 am currently looking for another job outside of ABC Systems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Turnover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9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 am empowered to make decisions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Recognition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9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My opinions are valued by my project team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89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 know how my work contributes to the success of ABC Systems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89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 take pride in my work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89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I feel informed about changes that affect me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8246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61999" y="376535"/>
            <a:ext cx="76200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b="1" dirty="0"/>
              <a:t>About 2009 Viking Project Team Morale Survey Data</a:t>
            </a:r>
          </a:p>
        </p:txBody>
      </p:sp>
      <p:sp>
        <p:nvSpPr>
          <p:cNvPr id="7" name="Rectangle 6"/>
          <p:cNvSpPr/>
          <p:nvPr/>
        </p:nvSpPr>
        <p:spPr>
          <a:xfrm>
            <a:off x="917743" y="838200"/>
            <a:ext cx="7111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This is the summary table of average point for each category that team analyzed in 2009 Viking Project Team Morale Survey Data</a:t>
            </a:r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286" y="1574800"/>
            <a:ext cx="6431514" cy="37592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angle 11"/>
          <p:cNvSpPr/>
          <p:nvPr/>
        </p:nvSpPr>
        <p:spPr>
          <a:xfrm>
            <a:off x="1493286" y="5477470"/>
            <a:ext cx="64315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/>
              <a:t>Recommendation:</a:t>
            </a:r>
          </a:p>
          <a:p>
            <a:r>
              <a:rPr lang="en-US" dirty="0"/>
              <a:t>We should focus to improve employee’s satisfaction at aspects: Benefit, Support, Environment and Turnover.</a:t>
            </a:r>
          </a:p>
        </p:txBody>
      </p:sp>
    </p:spTree>
    <p:extLst>
      <p:ext uri="{BB962C8B-B14F-4D97-AF65-F5344CB8AC3E}">
        <p14:creationId xmlns:p14="http://schemas.microsoft.com/office/powerpoint/2010/main" val="172371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03200"/>
            <a:ext cx="7086600" cy="1419032"/>
          </a:xfrm>
        </p:spPr>
        <p:txBody>
          <a:bodyPr/>
          <a:lstStyle/>
          <a:p>
            <a:r>
              <a:rPr lang="en-US" sz="4800" i="1" dirty="0">
                <a:effectLst/>
              </a:rPr>
              <a:t>Detailed data analysis in 2010</a:t>
            </a:r>
            <a:endParaRPr 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27971604"/>
              </p:ext>
            </p:extLst>
          </p:nvPr>
        </p:nvGraphicFramePr>
        <p:xfrm>
          <a:off x="1447800" y="1523999"/>
          <a:ext cx="6019800" cy="3563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09482" y="5087903"/>
            <a:ext cx="772503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Recommendation:</a:t>
            </a:r>
            <a:endParaRPr kumimoji="0" lang="en-US" sz="105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Company should organize seminars (career growth...), skills courses, training courses, etc.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83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6512511" cy="1143000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3502166242"/>
              </p:ext>
            </p:extLst>
          </p:nvPr>
        </p:nvGraphicFramePr>
        <p:xfrm>
          <a:off x="1219200" y="762000"/>
          <a:ext cx="6705600" cy="45948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1003300" y="5552420"/>
            <a:ext cx="7772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u="sng" dirty="0" smtClean="0"/>
              <a:t>Recommendation</a:t>
            </a:r>
            <a:r>
              <a:rPr lang="en-US" sz="1400" b="1" u="sng" dirty="0"/>
              <a:t>:</a:t>
            </a:r>
            <a:endParaRPr lang="en-US" sz="1400" u="sng" dirty="0"/>
          </a:p>
          <a:p>
            <a:r>
              <a:rPr lang="en-US" sz="1400" dirty="0"/>
              <a:t>Company should provide more documents about similar project to support employees</a:t>
            </a:r>
            <a:r>
              <a:rPr lang="en-US" sz="1400" dirty="0" smtClean="0"/>
              <a:t>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52747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685800"/>
            <a:ext cx="6512511" cy="1143000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319814297"/>
              </p:ext>
            </p:extLst>
          </p:nvPr>
        </p:nvGraphicFramePr>
        <p:xfrm>
          <a:off x="1346200" y="609600"/>
          <a:ext cx="65024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1371600" y="5334000"/>
            <a:ext cx="6934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Recommendation:</a:t>
            </a:r>
            <a:endParaRPr lang="en-US" u="sng" dirty="0"/>
          </a:p>
          <a:p>
            <a:r>
              <a:rPr lang="en-US" dirty="0"/>
              <a:t>Company should improve work environment and organize parties between departments to improve relationship</a:t>
            </a:r>
          </a:p>
        </p:txBody>
      </p:sp>
    </p:spTree>
    <p:extLst>
      <p:ext uri="{BB962C8B-B14F-4D97-AF65-F5344CB8AC3E}">
        <p14:creationId xmlns:p14="http://schemas.microsoft.com/office/powerpoint/2010/main" val="809838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533400"/>
            <a:ext cx="6512511" cy="1143000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3996413960"/>
              </p:ext>
            </p:extLst>
          </p:nvPr>
        </p:nvGraphicFramePr>
        <p:xfrm>
          <a:off x="762000" y="457200"/>
          <a:ext cx="73152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1600200" y="5486400"/>
            <a:ext cx="2528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/>
              <a:t>Recommendation:</a:t>
            </a:r>
            <a:r>
              <a:rPr lang="en-US" dirty="0" smtClean="0"/>
              <a:t> N/A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051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198</TotalTime>
  <Words>672</Words>
  <Application>Microsoft Office PowerPoint</Application>
  <PresentationFormat>On-screen Show (4:3)</PresentationFormat>
  <Paragraphs>148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Slipstream</vt:lpstr>
      <vt:lpstr>Software measurement and analysis</vt:lpstr>
      <vt:lpstr>PowerPoint Presentation</vt:lpstr>
      <vt:lpstr>PowerPoint Presentation</vt:lpstr>
      <vt:lpstr>Team morale data analyses</vt:lpstr>
      <vt:lpstr>PowerPoint Presentation</vt:lpstr>
      <vt:lpstr>Detailed data analysis in 2010</vt:lpstr>
      <vt:lpstr>PowerPoint Presentation</vt:lpstr>
      <vt:lpstr>PowerPoint Presentation</vt:lpstr>
      <vt:lpstr>PowerPoint Presentation</vt:lpstr>
      <vt:lpstr>PowerPoint Presentation</vt:lpstr>
      <vt:lpstr>About 2010 Viking Project Team Morale Survey Data</vt:lpstr>
      <vt:lpstr>Detailed data analysis in 2010</vt:lpstr>
      <vt:lpstr>PowerPoint Presentation</vt:lpstr>
      <vt:lpstr>PowerPoint Presentation</vt:lpstr>
      <vt:lpstr>PowerPoint Presentation</vt:lpstr>
      <vt:lpstr>PowerPoint Presentation</vt:lpstr>
      <vt:lpstr>About employee’s satisfaction trend overtime Finally, the following chart is the final result that team analyzed to show the employee’s satisfaction trend overtime.   </vt:lpstr>
      <vt:lpstr>Summary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measurement and analysis</dc:title>
  <dc:creator>ReyBp</dc:creator>
  <cp:lastModifiedBy>ReyBp</cp:lastModifiedBy>
  <cp:revision>15</cp:revision>
  <dcterms:created xsi:type="dcterms:W3CDTF">2012-04-20T13:29:19Z</dcterms:created>
  <dcterms:modified xsi:type="dcterms:W3CDTF">2012-05-04T08:50:03Z</dcterms:modified>
</cp:coreProperties>
</file>