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98" autoAdjust="0"/>
  </p:normalViewPr>
  <p:slideViewPr>
    <p:cSldViewPr>
      <p:cViewPr>
        <p:scale>
          <a:sx n="78" d="100"/>
          <a:sy n="78" d="100"/>
        </p:scale>
        <p:origin x="-10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9F97-CC6F-458E-A96E-A4A1F3DE334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11402-755C-4B8F-B96A-1118768200B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9F97-CC6F-458E-A96E-A4A1F3DE334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11402-755C-4B8F-B96A-1118768200B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9F97-CC6F-458E-A96E-A4A1F3DE334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11402-755C-4B8F-B96A-1118768200B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9F97-CC6F-458E-A96E-A4A1F3DE334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11402-755C-4B8F-B96A-1118768200B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9F97-CC6F-458E-A96E-A4A1F3DE334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11402-755C-4B8F-B96A-1118768200B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9F97-CC6F-458E-A96E-A4A1F3DE334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11402-755C-4B8F-B96A-1118768200B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9F97-CC6F-458E-A96E-A4A1F3DE334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11402-755C-4B8F-B96A-1118768200B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9F97-CC6F-458E-A96E-A4A1F3DE334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11402-755C-4B8F-B96A-1118768200B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9F97-CC6F-458E-A96E-A4A1F3DE334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11402-755C-4B8F-B96A-1118768200B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9F97-CC6F-458E-A96E-A4A1F3DE334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11402-755C-4B8F-B96A-1118768200B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9F97-CC6F-458E-A96E-A4A1F3DE334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11402-755C-4B8F-B96A-1118768200B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D9F97-CC6F-458E-A96E-A4A1F3DE334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11402-755C-4B8F-B96A-1118768200B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20975"/>
            <a:ext cx="7772400" cy="1470025"/>
          </a:xfrm>
        </p:spPr>
        <p:txBody>
          <a:bodyPr/>
          <a:lstStyle/>
          <a:p>
            <a:r>
              <a:rPr lang="en-US" b="1" dirty="0"/>
              <a:t>Coding Standards for </a:t>
            </a:r>
            <a:r>
              <a:rPr lang="en-US" b="1" dirty="0" smtClean="0"/>
              <a:t>Java</a:t>
            </a:r>
            <a:br>
              <a:rPr lang="en-US" b="1" dirty="0" smtClean="0"/>
            </a:br>
            <a:r>
              <a:rPr lang="en-US" sz="2000" b="1" dirty="0" smtClean="0"/>
              <a:t>An Introduction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Ternary Operator (?:)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dirty="0" smtClean="0"/>
              <a:t>Use Ternary Operator for conditional assignment</a:t>
            </a:r>
          </a:p>
          <a:p>
            <a:pPr>
              <a:buNone/>
            </a:pPr>
            <a:r>
              <a:rPr lang="en-US" sz="2000" dirty="0" smtClean="0"/>
              <a:t>Example: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Int x;</a:t>
            </a:r>
          </a:p>
          <a:p>
            <a:pPr>
              <a:buNone/>
            </a:pPr>
            <a:r>
              <a:rPr lang="en-US" sz="2000" dirty="0" smtClean="0"/>
              <a:t>	If (expression) {</a:t>
            </a:r>
          </a:p>
          <a:p>
            <a:pPr>
              <a:buNone/>
            </a:pPr>
            <a:r>
              <a:rPr lang="en-US" sz="2000" dirty="0" smtClean="0"/>
              <a:t>		x = 9;</a:t>
            </a:r>
          </a:p>
          <a:p>
            <a:pPr>
              <a:buNone/>
            </a:pPr>
            <a:r>
              <a:rPr lang="en-US" sz="2000" dirty="0" smtClean="0"/>
              <a:t>	} else {</a:t>
            </a:r>
          </a:p>
          <a:p>
            <a:pPr>
              <a:buNone/>
            </a:pPr>
            <a:r>
              <a:rPr lang="en-US" sz="2000" dirty="0" smtClean="0"/>
              <a:t>		x = 0;</a:t>
            </a:r>
          </a:p>
          <a:p>
            <a:pPr>
              <a:buNone/>
            </a:pPr>
            <a:r>
              <a:rPr lang="en-US" sz="2000" dirty="0" smtClean="0"/>
              <a:t>	}</a:t>
            </a:r>
          </a:p>
          <a:p>
            <a:pPr>
              <a:buNone/>
            </a:pPr>
            <a:r>
              <a:rPr lang="en-US" sz="2000" dirty="0" smtClean="0"/>
              <a:t>	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i="1" dirty="0" smtClean="0"/>
              <a:t>can be written as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x = (expression) ? 9 : 0;</a:t>
            </a:r>
            <a:endParaRPr 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None/>
            </a:pPr>
            <a:r>
              <a:rPr lang="en-US" dirty="0" smtClean="0"/>
              <a:t>much more to learn …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000" dirty="0" smtClean="0"/>
              <a:t>References</a:t>
            </a:r>
          </a:p>
          <a:p>
            <a:pPr algn="ctr">
              <a:buNone/>
            </a:pPr>
            <a:r>
              <a:rPr lang="en-US" sz="2000" smtClean="0"/>
              <a:t>Google</a:t>
            </a:r>
            <a:r>
              <a:rPr lang="en-US" sz="2000" dirty="0" smtClean="0"/>
              <a:t>…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/>
              <a:t>Ambler’s Law of Standards</a:t>
            </a:r>
            <a:endParaRPr lang="en-US" sz="2800" i="1" dirty="0"/>
          </a:p>
        </p:txBody>
      </p:sp>
      <p:sp>
        <p:nvSpPr>
          <p:cNvPr id="4" name="Rounded Rectangle 3"/>
          <p:cNvSpPr/>
          <p:nvPr/>
        </p:nvSpPr>
        <p:spPr>
          <a:xfrm>
            <a:off x="1447800" y="2590800"/>
            <a:ext cx="6248400" cy="22098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Industry standards &gt; organizational standards &gt; project standards &gt; personal standards &gt; no standards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/>
              <a:t>so, what is the lesson to learn?</a:t>
            </a:r>
            <a:endParaRPr lang="en-US" sz="2800" b="1" i="1" dirty="0"/>
          </a:p>
        </p:txBody>
      </p:sp>
      <p:sp>
        <p:nvSpPr>
          <p:cNvPr id="4" name="Rounded Rectangle 3"/>
          <p:cNvSpPr/>
          <p:nvPr/>
        </p:nvSpPr>
        <p:spPr>
          <a:xfrm>
            <a:off x="1600200" y="2667000"/>
            <a:ext cx="6096000" cy="1752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Whenever possible, reuse standards and guidelines, don’t reinvent them</a:t>
            </a:r>
            <a:endParaRPr lang="en-US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/>
              <a:t>Static Code Analysis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u="sng" dirty="0" smtClean="0"/>
              <a:t>Static code analysis</a:t>
            </a:r>
            <a:r>
              <a:rPr lang="en-US" sz="2000" dirty="0" smtClean="0"/>
              <a:t> is the analysis of computer software that is performed without actually executing programs built from that software.</a:t>
            </a:r>
          </a:p>
          <a:p>
            <a:pPr>
              <a:buNone/>
            </a:pPr>
            <a:r>
              <a:rPr lang="en-US" sz="2000" dirty="0" smtClean="0"/>
              <a:t>	(analysis performed on executing programs is known as dynamic analysis)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In most cases the analysis is performed on some version of the source code and in the other cases some form of the object code.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The term is usually applied to the analysis performed by an automated tool, with human analysis being called program understanding, or code review.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Some of automated SCA Tools –</a:t>
            </a:r>
          </a:p>
          <a:p>
            <a:pPr>
              <a:buNone/>
            </a:pPr>
            <a:r>
              <a:rPr lang="en-US" sz="2000" dirty="0" smtClean="0"/>
              <a:t>PMD, AppPerfect, FindBugs, IntelliJ IDEA etc.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/>
              <a:t>PMD</a:t>
            </a:r>
            <a:br>
              <a:rPr lang="en-US" sz="2800" i="1" dirty="0" smtClean="0"/>
            </a:br>
            <a:r>
              <a:rPr lang="en-US" sz="2800" i="1" dirty="0" smtClean="0"/>
              <a:t>http://pmd.sourceforge.net/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u="sng" dirty="0" smtClean="0"/>
              <a:t>PMD scans Java source code and looks for potential problems like:</a:t>
            </a:r>
          </a:p>
          <a:p>
            <a:pPr>
              <a:buNone/>
            </a:pPr>
            <a:r>
              <a:rPr lang="en-US" sz="2000" dirty="0" smtClean="0"/>
              <a:t>	</a:t>
            </a:r>
          </a:p>
          <a:p>
            <a:pPr>
              <a:buNone/>
            </a:pPr>
            <a:r>
              <a:rPr lang="en-US" sz="2000" dirty="0" smtClean="0"/>
              <a:t>	Possible bugs - empty try/catch/finally/switch statements</a:t>
            </a:r>
          </a:p>
          <a:p>
            <a:pPr>
              <a:buNone/>
            </a:pPr>
            <a:r>
              <a:rPr lang="en-US" sz="2000" dirty="0" smtClean="0"/>
              <a:t>	</a:t>
            </a:r>
          </a:p>
          <a:p>
            <a:pPr>
              <a:buNone/>
            </a:pPr>
            <a:r>
              <a:rPr lang="en-US" sz="2000" dirty="0" smtClean="0"/>
              <a:t>	Dead code - unused local variables, parameters and private methods</a:t>
            </a:r>
          </a:p>
          <a:p>
            <a:pPr>
              <a:buNone/>
            </a:pPr>
            <a:r>
              <a:rPr lang="en-US" sz="2000" dirty="0" smtClean="0"/>
              <a:t>	</a:t>
            </a:r>
          </a:p>
          <a:p>
            <a:pPr>
              <a:buNone/>
            </a:pPr>
            <a:r>
              <a:rPr lang="en-US" sz="2000" dirty="0" smtClean="0"/>
              <a:t>	Suboptimal code - wasteful String/</a:t>
            </a:r>
            <a:r>
              <a:rPr lang="en-US" sz="2000" dirty="0" err="1" smtClean="0"/>
              <a:t>StringBuffer</a:t>
            </a:r>
            <a:r>
              <a:rPr lang="en-US" sz="2000" dirty="0" smtClean="0"/>
              <a:t> usage</a:t>
            </a:r>
          </a:p>
          <a:p>
            <a:pPr>
              <a:buNone/>
            </a:pPr>
            <a:r>
              <a:rPr lang="en-US" sz="2000" dirty="0" smtClean="0"/>
              <a:t>	</a:t>
            </a:r>
          </a:p>
          <a:p>
            <a:pPr>
              <a:buNone/>
            </a:pPr>
            <a:r>
              <a:rPr lang="en-US" sz="2000" dirty="0" smtClean="0"/>
              <a:t>	Overcomplicated expressions - unnecessary if statements, for loops that could be while loops</a:t>
            </a:r>
          </a:p>
          <a:p>
            <a:pPr>
              <a:buNone/>
            </a:pPr>
            <a:r>
              <a:rPr lang="en-US" sz="2000" dirty="0" smtClean="0"/>
              <a:t>	</a:t>
            </a:r>
          </a:p>
          <a:p>
            <a:pPr>
              <a:buNone/>
            </a:pPr>
            <a:r>
              <a:rPr lang="en-US" sz="2000" dirty="0" smtClean="0"/>
              <a:t>	Duplicate code - copied/pasted code means copied/pasted bugs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/>
              <a:t>PMD – Rule Set for SCA</a:t>
            </a:r>
            <a:br>
              <a:rPr lang="en-US" sz="2800" i="1" dirty="0" smtClean="0"/>
            </a:br>
            <a:r>
              <a:rPr lang="en-US" sz="2800" i="1" dirty="0" smtClean="0"/>
              <a:t>http://pmd.sourceforge.net/rules/index.html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u="sng" dirty="0" smtClean="0"/>
              <a:t>Basic JSP rules</a:t>
            </a:r>
          </a:p>
          <a:p>
            <a:pPr>
              <a:buNone/>
            </a:pPr>
            <a:r>
              <a:rPr lang="en-US" sz="2000" dirty="0" smtClean="0"/>
              <a:t>	NoLongScripts: Scripts should be part of Tag Libraries, rather than part of JSP pages. </a:t>
            </a:r>
          </a:p>
          <a:p>
            <a:pPr>
              <a:buNone/>
            </a:pPr>
            <a:r>
              <a:rPr lang="en-US" sz="2000" dirty="0" smtClean="0"/>
              <a:t>	</a:t>
            </a:r>
          </a:p>
          <a:p>
            <a:pPr>
              <a:buNone/>
            </a:pPr>
            <a:r>
              <a:rPr lang="en-US" sz="2000" dirty="0" smtClean="0"/>
              <a:t>	NoScriptlets: </a:t>
            </a:r>
            <a:r>
              <a:rPr lang="en-US" sz="2000" dirty="0" err="1" smtClean="0"/>
              <a:t>Scriptlets</a:t>
            </a:r>
            <a:r>
              <a:rPr lang="en-US" sz="2000" dirty="0" smtClean="0"/>
              <a:t> should be factored into Tag Libraries or JSP declarations, rather than being part of JSP pages. </a:t>
            </a:r>
          </a:p>
          <a:p>
            <a:pPr>
              <a:buNone/>
            </a:pPr>
            <a:r>
              <a:rPr lang="en-US" sz="2000" dirty="0" smtClean="0"/>
              <a:t>	NoInlineStyleInformation: Style information should be put in CSS files, not in JSPs. Therefore, don't use &lt;B&gt; or &lt;FONT&gt; tags, or attributes like "align='center'".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NoClassAttribute: Do not use an attribute called 'class'. Use "</a:t>
            </a:r>
            <a:r>
              <a:rPr lang="en-US" sz="2000" dirty="0" err="1" smtClean="0"/>
              <a:t>styleclass</a:t>
            </a:r>
            <a:r>
              <a:rPr lang="en-US" sz="2000" dirty="0" smtClean="0"/>
              <a:t>" for CSS styles.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NoJspForward: Do not do a forward from within a JSP file.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/>
              <a:t>AppPerfect Java Code Test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u="sng" dirty="0" smtClean="0"/>
              <a:t>AppPerfect Java Code Test</a:t>
            </a:r>
            <a:r>
              <a:rPr lang="en-US" sz="2000" dirty="0" smtClean="0"/>
              <a:t> is a static Java code analysis software designed to perform the following two key tasks: </a:t>
            </a:r>
            <a:r>
              <a:rPr lang="en-US" sz="2000" i="1" dirty="0" smtClean="0"/>
              <a:t>Automate Java code review</a:t>
            </a:r>
            <a:r>
              <a:rPr lang="en-US" sz="2000" dirty="0" smtClean="0"/>
              <a:t> and </a:t>
            </a:r>
            <a:r>
              <a:rPr lang="en-US" sz="2000" i="1" dirty="0" smtClean="0"/>
              <a:t>Enforce Good Java Coding Practices</a:t>
            </a:r>
            <a:r>
              <a:rPr lang="en-US" sz="2000" dirty="0" smtClean="0"/>
              <a:t>.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AppPerfect Code Test analysis your Java and Java Server Pages (JSP) source code and applies </a:t>
            </a:r>
            <a:r>
              <a:rPr lang="en-US" sz="2000" i="1" dirty="0" smtClean="0"/>
              <a:t>over 750 Java coding rules </a:t>
            </a:r>
            <a:r>
              <a:rPr lang="en-US" sz="2000" dirty="0" smtClean="0"/>
              <a:t>to apply the collective knowledge of leading experts in the Java programming field to your code.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Some Rules –</a:t>
            </a:r>
          </a:p>
          <a:p>
            <a:pPr>
              <a:buNone/>
            </a:pPr>
            <a:r>
              <a:rPr lang="en-US" sz="2000" dirty="0" smtClean="0"/>
              <a:t>	Avoid method calls in loop</a:t>
            </a:r>
          </a:p>
          <a:p>
            <a:pPr>
              <a:buNone/>
            </a:pPr>
            <a:r>
              <a:rPr lang="en-US" sz="2000" dirty="0" smtClean="0"/>
              <a:t>	Declare methods not using instance variables static</a:t>
            </a:r>
          </a:p>
          <a:p>
            <a:pPr>
              <a:buNone/>
            </a:pPr>
            <a:r>
              <a:rPr lang="en-US" sz="2000" dirty="0" smtClean="0"/>
              <a:t>	User equals method instead of equality operator</a:t>
            </a:r>
          </a:p>
          <a:p>
            <a:pPr>
              <a:buNone/>
            </a:pPr>
            <a:r>
              <a:rPr lang="en-US" sz="2000" dirty="0" smtClean="0"/>
              <a:t>	Etc.</a:t>
            </a:r>
            <a:endParaRPr lang="en-US" sz="2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/>
              <a:t>AppPerfect Java Code Test</a:t>
            </a:r>
            <a:br>
              <a:rPr lang="en-US" sz="2800" b="1" i="1" dirty="0" smtClean="0"/>
            </a:br>
            <a:r>
              <a:rPr lang="en-US" sz="2800" b="1" i="1" dirty="0" smtClean="0"/>
              <a:t>a screen shot</a:t>
            </a:r>
            <a:endParaRPr lang="en-US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100" y="1600200"/>
            <a:ext cx="628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None/>
            </a:pPr>
            <a:r>
              <a:rPr lang="en-US" dirty="0" smtClean="0"/>
              <a:t>Queries!</a:t>
            </a:r>
          </a:p>
          <a:p>
            <a:pPr algn="ctr">
              <a:buNone/>
            </a:pPr>
            <a:r>
              <a:rPr lang="en-US" dirty="0" smtClean="0"/>
              <a:t>Google…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i="1" dirty="0"/>
              <a:t>Why Coding Standards are </a:t>
            </a:r>
            <a:r>
              <a:rPr lang="en-US" sz="2800" b="1" i="1" dirty="0" smtClean="0"/>
              <a:t>Important?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Coding Standards lead </a:t>
            </a:r>
            <a:r>
              <a:rPr lang="en-US" dirty="0"/>
              <a:t>to </a:t>
            </a:r>
            <a:r>
              <a:rPr lang="en-US" dirty="0">
                <a:solidFill>
                  <a:srgbClr val="00B0F0"/>
                </a:solidFill>
              </a:rPr>
              <a:t>greater </a:t>
            </a:r>
            <a:r>
              <a:rPr lang="en-US" dirty="0" smtClean="0">
                <a:solidFill>
                  <a:srgbClr val="00B0F0"/>
                </a:solidFill>
              </a:rPr>
              <a:t>consistency</a:t>
            </a:r>
            <a:r>
              <a:rPr lang="en-US" dirty="0" smtClean="0"/>
              <a:t> within </a:t>
            </a:r>
            <a:r>
              <a:rPr lang="en-US" dirty="0"/>
              <a:t>your code and </a:t>
            </a:r>
            <a:r>
              <a:rPr lang="en-US" dirty="0" smtClean="0"/>
              <a:t>the code </a:t>
            </a:r>
            <a:r>
              <a:rPr lang="en-US" dirty="0"/>
              <a:t>of your </a:t>
            </a:r>
            <a:r>
              <a:rPr lang="en-US" dirty="0" smtClean="0"/>
              <a:t>teammates.</a:t>
            </a:r>
          </a:p>
          <a:p>
            <a:r>
              <a:rPr lang="en-US" dirty="0" smtClean="0"/>
              <a:t>Easier to understand</a:t>
            </a:r>
          </a:p>
          <a:p>
            <a:r>
              <a:rPr lang="en-US" dirty="0" smtClean="0"/>
              <a:t>Easier to develop</a:t>
            </a:r>
          </a:p>
          <a:p>
            <a:r>
              <a:rPr lang="en-US" dirty="0" smtClean="0"/>
              <a:t>Easier to maintain</a:t>
            </a:r>
          </a:p>
          <a:p>
            <a:r>
              <a:rPr lang="en-US" dirty="0" smtClean="0"/>
              <a:t>Reduces overall cost of application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/>
              <a:t>Components of Java Source File</a:t>
            </a:r>
            <a:endParaRPr lang="en-US" sz="28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800" dirty="0" smtClean="0"/>
              <a:t>/*</a:t>
            </a:r>
          </a:p>
          <a:p>
            <a:pPr>
              <a:buNone/>
            </a:pPr>
            <a:r>
              <a:rPr lang="en-US" sz="800" dirty="0" smtClean="0"/>
              <a:t> * </a:t>
            </a:r>
            <a:r>
              <a:rPr lang="en-US" sz="800" i="1" dirty="0" smtClean="0"/>
              <a:t>Copyright notice</a:t>
            </a:r>
          </a:p>
          <a:p>
            <a:pPr>
              <a:buNone/>
            </a:pPr>
            <a:r>
              <a:rPr lang="en-US" sz="800" dirty="0" smtClean="0"/>
              <a:t> */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800" dirty="0" smtClean="0"/>
              <a:t>package java.awt;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800" dirty="0" smtClean="0"/>
              <a:t>import java.awt.peer.CanvasPeer;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800" dirty="0" smtClean="0"/>
              <a:t>/**</a:t>
            </a:r>
          </a:p>
          <a:p>
            <a:pPr>
              <a:buNone/>
            </a:pPr>
            <a:r>
              <a:rPr lang="en-US" sz="800" dirty="0" smtClean="0"/>
              <a:t> * c</a:t>
            </a:r>
            <a:r>
              <a:rPr lang="en-US" sz="800" i="1" dirty="0" smtClean="0"/>
              <a:t>lass description</a:t>
            </a:r>
          </a:p>
          <a:p>
            <a:pPr>
              <a:buNone/>
            </a:pPr>
            <a:r>
              <a:rPr lang="en-US" sz="800" dirty="0" smtClean="0"/>
              <a:t> *</a:t>
            </a:r>
          </a:p>
          <a:p>
            <a:pPr>
              <a:buNone/>
            </a:pPr>
            <a:r>
              <a:rPr lang="en-US" sz="800" dirty="0" smtClean="0"/>
              <a:t> * </a:t>
            </a:r>
            <a:r>
              <a:rPr lang="en-US" sz="800" i="1" dirty="0" smtClean="0"/>
              <a:t>@version 1.10 04 Oct 1996</a:t>
            </a:r>
          </a:p>
          <a:p>
            <a:pPr>
              <a:buNone/>
            </a:pPr>
            <a:r>
              <a:rPr lang="en-US" sz="800" dirty="0" smtClean="0"/>
              <a:t> *</a:t>
            </a:r>
          </a:p>
          <a:p>
            <a:pPr>
              <a:buNone/>
            </a:pPr>
            <a:r>
              <a:rPr lang="en-US" sz="800" dirty="0" smtClean="0"/>
              <a:t> * </a:t>
            </a:r>
            <a:r>
              <a:rPr lang="en-US" sz="800" i="1" dirty="0" smtClean="0"/>
              <a:t>@author First name Last name</a:t>
            </a:r>
          </a:p>
          <a:p>
            <a:pPr>
              <a:buNone/>
            </a:pPr>
            <a:r>
              <a:rPr lang="en-US" sz="800" dirty="0" smtClean="0"/>
              <a:t>*/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800" dirty="0" smtClean="0"/>
              <a:t>public class ColorPickerPanel {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800" dirty="0" smtClean="0"/>
              <a:t>	</a:t>
            </a:r>
            <a:r>
              <a:rPr lang="en-US" sz="800" i="1" dirty="0" smtClean="0"/>
              <a:t>/* A class implementation comment can go here. */</a:t>
            </a:r>
          </a:p>
          <a:p>
            <a:pPr>
              <a:buNone/>
            </a:pPr>
            <a:r>
              <a:rPr lang="en-US" sz="800" i="1" dirty="0" smtClean="0"/>
              <a:t>	</a:t>
            </a:r>
          </a:p>
          <a:p>
            <a:pPr>
              <a:buNone/>
            </a:pPr>
            <a:r>
              <a:rPr lang="en-US" sz="800" i="1" dirty="0" smtClean="0"/>
              <a:t>	 /** </a:t>
            </a:r>
          </a:p>
          <a:p>
            <a:pPr>
              <a:buNone/>
            </a:pPr>
            <a:r>
              <a:rPr lang="en-US" sz="800" i="1" dirty="0" smtClean="0"/>
              <a:t>	  *class variables – doc comment</a:t>
            </a:r>
          </a:p>
          <a:p>
            <a:pPr>
              <a:buNone/>
            </a:pPr>
            <a:r>
              <a:rPr lang="en-US" sz="800" i="1" dirty="0" smtClean="0"/>
              <a:t>	  */</a:t>
            </a:r>
          </a:p>
          <a:p>
            <a:pPr>
              <a:buNone/>
            </a:pPr>
            <a:r>
              <a:rPr lang="en-US" sz="800" i="1" dirty="0" smtClean="0"/>
              <a:t>	public static Integer colorVariant;</a:t>
            </a:r>
          </a:p>
          <a:p>
            <a:pPr>
              <a:buNone/>
            </a:pPr>
            <a:endParaRPr lang="en-US" sz="800" i="1" dirty="0" smtClean="0"/>
          </a:p>
          <a:p>
            <a:pPr>
              <a:buNone/>
            </a:pPr>
            <a:r>
              <a:rPr lang="en-US" sz="800" i="1" dirty="0" smtClean="0"/>
              <a:t>	/** </a:t>
            </a:r>
          </a:p>
          <a:p>
            <a:pPr>
              <a:buNone/>
            </a:pPr>
            <a:r>
              <a:rPr lang="en-US" sz="800" i="1" dirty="0" smtClean="0"/>
              <a:t>	  *instance variables – doc comment</a:t>
            </a:r>
          </a:p>
          <a:p>
            <a:pPr>
              <a:buNone/>
            </a:pPr>
            <a:r>
              <a:rPr lang="en-US" sz="800" i="1" dirty="0" smtClean="0"/>
              <a:t>	  */</a:t>
            </a:r>
          </a:p>
          <a:p>
            <a:pPr>
              <a:buNone/>
            </a:pPr>
            <a:r>
              <a:rPr lang="en-US" sz="800" i="1" dirty="0" smtClean="0"/>
              <a:t>	private String colorCode;</a:t>
            </a:r>
          </a:p>
          <a:p>
            <a:pPr>
              <a:buNone/>
            </a:pPr>
            <a:r>
              <a:rPr lang="en-US" sz="800" i="1" dirty="0" smtClean="0"/>
              <a:t>	</a:t>
            </a:r>
            <a:endParaRPr lang="en-US" sz="800" dirty="0" smtClean="0"/>
          </a:p>
          <a:p>
            <a:pPr>
              <a:buNone/>
            </a:pPr>
            <a:endParaRPr lang="en-US" sz="800" dirty="0"/>
          </a:p>
        </p:txBody>
      </p:sp>
      <p:sp>
        <p:nvSpPr>
          <p:cNvPr id="4" name="Line Callout 1 3"/>
          <p:cNvSpPr/>
          <p:nvPr/>
        </p:nvSpPr>
        <p:spPr>
          <a:xfrm>
            <a:off x="3048000" y="1524000"/>
            <a:ext cx="2057400" cy="304800"/>
          </a:xfrm>
          <a:prstGeom prst="borderCallout1">
            <a:avLst>
              <a:gd name="adj1" fmla="val 53418"/>
              <a:gd name="adj2" fmla="val -1221"/>
              <a:gd name="adj3" fmla="val 61834"/>
              <a:gd name="adj4" fmla="val -7448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Beginning Comments</a:t>
            </a:r>
            <a:endParaRPr lang="en-US" sz="1400" dirty="0"/>
          </a:p>
        </p:txBody>
      </p:sp>
      <p:sp>
        <p:nvSpPr>
          <p:cNvPr id="5" name="Line Callout 1 4"/>
          <p:cNvSpPr/>
          <p:nvPr/>
        </p:nvSpPr>
        <p:spPr>
          <a:xfrm>
            <a:off x="3886200" y="2209800"/>
            <a:ext cx="3048000" cy="304800"/>
          </a:xfrm>
          <a:prstGeom prst="borderCallout1">
            <a:avLst>
              <a:gd name="adj1" fmla="val 53418"/>
              <a:gd name="adj2" fmla="val -1221"/>
              <a:gd name="adj3" fmla="val 61834"/>
              <a:gd name="adj4" fmla="val -5734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Package and Import Statements</a:t>
            </a:r>
            <a:endParaRPr lang="en-US" sz="1400" dirty="0"/>
          </a:p>
        </p:txBody>
      </p:sp>
      <p:sp>
        <p:nvSpPr>
          <p:cNvPr id="6" name="Line Callout 1 5"/>
          <p:cNvSpPr/>
          <p:nvPr/>
        </p:nvSpPr>
        <p:spPr>
          <a:xfrm>
            <a:off x="3733800" y="3048000"/>
            <a:ext cx="3962400" cy="304800"/>
          </a:xfrm>
          <a:prstGeom prst="borderCallout1">
            <a:avLst>
              <a:gd name="adj1" fmla="val 53418"/>
              <a:gd name="adj2" fmla="val -1221"/>
              <a:gd name="adj3" fmla="val 61834"/>
              <a:gd name="adj4" fmla="val -4934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 smtClean="0"/>
              <a:t>Class/interface documentation comment (/**...*/)</a:t>
            </a:r>
            <a:endParaRPr lang="en-US" sz="1400" dirty="0"/>
          </a:p>
        </p:txBody>
      </p:sp>
      <p:sp>
        <p:nvSpPr>
          <p:cNvPr id="7" name="Line Callout 1 6"/>
          <p:cNvSpPr/>
          <p:nvPr/>
        </p:nvSpPr>
        <p:spPr>
          <a:xfrm>
            <a:off x="4038600" y="3657600"/>
            <a:ext cx="2895600" cy="304800"/>
          </a:xfrm>
          <a:prstGeom prst="borderCallout1">
            <a:avLst>
              <a:gd name="adj1" fmla="val 53418"/>
              <a:gd name="adj2" fmla="val -1221"/>
              <a:gd name="adj3" fmla="val 61834"/>
              <a:gd name="adj4" fmla="val -7448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class or interface statement</a:t>
            </a:r>
            <a:endParaRPr lang="en-US" sz="1400" dirty="0"/>
          </a:p>
        </p:txBody>
      </p:sp>
      <p:sp>
        <p:nvSpPr>
          <p:cNvPr id="8" name="Line Callout 1 7"/>
          <p:cNvSpPr/>
          <p:nvPr/>
        </p:nvSpPr>
        <p:spPr>
          <a:xfrm>
            <a:off x="3581400" y="4114800"/>
            <a:ext cx="4724400" cy="304800"/>
          </a:xfrm>
          <a:prstGeom prst="borderCallout1">
            <a:avLst>
              <a:gd name="adj1" fmla="val 53418"/>
              <a:gd name="adj2" fmla="val -1221"/>
              <a:gd name="adj3" fmla="val 57834"/>
              <a:gd name="adj4" fmla="val -1171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 smtClean="0"/>
              <a:t>Class/interface implementation comment (/*...*/), if necessary</a:t>
            </a:r>
            <a:endParaRPr lang="en-US" sz="1400" dirty="0"/>
          </a:p>
        </p:txBody>
      </p:sp>
      <p:sp>
        <p:nvSpPr>
          <p:cNvPr id="9" name="Line Callout 1 8"/>
          <p:cNvSpPr/>
          <p:nvPr/>
        </p:nvSpPr>
        <p:spPr>
          <a:xfrm>
            <a:off x="3962400" y="4724400"/>
            <a:ext cx="2057400" cy="304800"/>
          </a:xfrm>
          <a:prstGeom prst="borderCallout1">
            <a:avLst>
              <a:gd name="adj1" fmla="val 53418"/>
              <a:gd name="adj2" fmla="val -1221"/>
              <a:gd name="adj3" fmla="val 61834"/>
              <a:gd name="adj4" fmla="val -7448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Class (static) variables</a:t>
            </a:r>
            <a:endParaRPr lang="en-US" sz="1400" dirty="0"/>
          </a:p>
        </p:txBody>
      </p:sp>
      <p:sp>
        <p:nvSpPr>
          <p:cNvPr id="10" name="Line Callout 1 9"/>
          <p:cNvSpPr/>
          <p:nvPr/>
        </p:nvSpPr>
        <p:spPr>
          <a:xfrm>
            <a:off x="3733800" y="5486400"/>
            <a:ext cx="2057400" cy="304800"/>
          </a:xfrm>
          <a:prstGeom prst="borderCallout1">
            <a:avLst>
              <a:gd name="adj1" fmla="val 53418"/>
              <a:gd name="adj2" fmla="val -1221"/>
              <a:gd name="adj3" fmla="val 61834"/>
              <a:gd name="adj4" fmla="val -7448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Instance variables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/>
              <a:t>Components of Java Source File continued…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800" i="1" dirty="0" smtClean="0"/>
              <a:t>	</a:t>
            </a:r>
          </a:p>
          <a:p>
            <a:pPr>
              <a:buNone/>
            </a:pPr>
            <a:r>
              <a:rPr lang="en-US" sz="800" i="1" dirty="0" smtClean="0"/>
              <a:t>	/** </a:t>
            </a:r>
          </a:p>
          <a:p>
            <a:pPr>
              <a:buNone/>
            </a:pPr>
            <a:r>
              <a:rPr lang="en-US" sz="800" i="1" dirty="0" smtClean="0"/>
              <a:t>	  *default constructor</a:t>
            </a:r>
          </a:p>
          <a:p>
            <a:pPr>
              <a:buNone/>
            </a:pPr>
            <a:r>
              <a:rPr lang="en-US" sz="800" i="1" dirty="0" smtClean="0"/>
              <a:t>	  */</a:t>
            </a:r>
          </a:p>
          <a:p>
            <a:pPr>
              <a:buNone/>
            </a:pPr>
            <a:r>
              <a:rPr lang="en-US" sz="800" i="1" dirty="0" smtClean="0"/>
              <a:t>	</a:t>
            </a:r>
            <a:r>
              <a:rPr lang="en-US" sz="800" dirty="0" smtClean="0"/>
              <a:t> public ColorPickerPanel() {</a:t>
            </a:r>
          </a:p>
          <a:p>
            <a:pPr>
              <a:buNone/>
            </a:pPr>
            <a:r>
              <a:rPr lang="en-US" sz="800" dirty="0" smtClean="0"/>
              <a:t>		</a:t>
            </a:r>
            <a:r>
              <a:rPr lang="en-US" sz="800" i="1" dirty="0" smtClean="0"/>
              <a:t>colorVariant = 11;</a:t>
            </a:r>
          </a:p>
          <a:p>
            <a:pPr>
              <a:buNone/>
            </a:pPr>
            <a:r>
              <a:rPr lang="en-US" sz="800" i="1" dirty="0" smtClean="0"/>
              <a:t>		colorCode = #FFFFFF;</a:t>
            </a:r>
            <a:endParaRPr lang="en-US" sz="800" dirty="0" smtClean="0"/>
          </a:p>
          <a:p>
            <a:pPr>
              <a:buNone/>
            </a:pPr>
            <a:r>
              <a:rPr lang="en-US" sz="800" dirty="0" smtClean="0"/>
              <a:t>	}</a:t>
            </a:r>
          </a:p>
          <a:p>
            <a:pPr>
              <a:buNone/>
            </a:pPr>
            <a:r>
              <a:rPr lang="en-US" sz="800" dirty="0" smtClean="0"/>
              <a:t>	</a:t>
            </a:r>
          </a:p>
          <a:p>
            <a:pPr>
              <a:buNone/>
            </a:pPr>
            <a:r>
              <a:rPr lang="en-US" sz="800" dirty="0" smtClean="0"/>
              <a:t>	</a:t>
            </a:r>
            <a:r>
              <a:rPr lang="en-US" sz="800" i="1" dirty="0" smtClean="0"/>
              <a:t>/** </a:t>
            </a:r>
          </a:p>
          <a:p>
            <a:pPr>
              <a:buNone/>
            </a:pPr>
            <a:r>
              <a:rPr lang="en-US" sz="800" i="1" dirty="0" smtClean="0"/>
              <a:t>	  *two argument constructor</a:t>
            </a:r>
          </a:p>
          <a:p>
            <a:pPr>
              <a:buNone/>
            </a:pPr>
            <a:r>
              <a:rPr lang="en-US" sz="800" i="1" dirty="0" smtClean="0"/>
              <a:t>	  */</a:t>
            </a:r>
          </a:p>
          <a:p>
            <a:pPr>
              <a:buNone/>
            </a:pPr>
            <a:r>
              <a:rPr lang="en-US" sz="800" dirty="0" smtClean="0"/>
              <a:t>	public ColorPickerPanel(Integer colorVariant, String colorCode) {</a:t>
            </a:r>
          </a:p>
          <a:p>
            <a:pPr>
              <a:buNone/>
            </a:pPr>
            <a:r>
              <a:rPr lang="en-US" sz="800" dirty="0" smtClean="0"/>
              <a:t>		this.</a:t>
            </a:r>
            <a:r>
              <a:rPr lang="en-US" sz="800" i="1" dirty="0" smtClean="0"/>
              <a:t>colorVariant = </a:t>
            </a:r>
            <a:r>
              <a:rPr lang="en-US" sz="800" dirty="0" smtClean="0"/>
              <a:t>colorVariant</a:t>
            </a:r>
            <a:r>
              <a:rPr lang="en-US" sz="800" i="1" dirty="0" smtClean="0"/>
              <a:t>;</a:t>
            </a:r>
          </a:p>
          <a:p>
            <a:pPr>
              <a:buNone/>
            </a:pPr>
            <a:r>
              <a:rPr lang="en-US" sz="800" i="1" dirty="0" smtClean="0"/>
              <a:t>		</a:t>
            </a:r>
            <a:r>
              <a:rPr lang="en-US" sz="800" dirty="0" smtClean="0"/>
              <a:t>this.</a:t>
            </a:r>
            <a:r>
              <a:rPr lang="en-US" sz="800" i="1" dirty="0" smtClean="0"/>
              <a:t>colorCode = </a:t>
            </a:r>
            <a:r>
              <a:rPr lang="en-US" sz="800" dirty="0" smtClean="0"/>
              <a:t>colorCode</a:t>
            </a:r>
            <a:r>
              <a:rPr lang="en-US" sz="800" i="1" dirty="0" smtClean="0"/>
              <a:t>;</a:t>
            </a:r>
            <a:endParaRPr lang="en-US" sz="800" dirty="0" smtClean="0"/>
          </a:p>
          <a:p>
            <a:pPr>
              <a:buNone/>
            </a:pPr>
            <a:r>
              <a:rPr lang="en-US" sz="800" dirty="0" smtClean="0"/>
              <a:t>	}</a:t>
            </a:r>
          </a:p>
          <a:p>
            <a:pPr>
              <a:buNone/>
            </a:pPr>
            <a:r>
              <a:rPr lang="en-US" sz="800" dirty="0" smtClean="0"/>
              <a:t>	</a:t>
            </a:r>
          </a:p>
          <a:p>
            <a:pPr>
              <a:buNone/>
            </a:pPr>
            <a:r>
              <a:rPr lang="en-US" sz="800" dirty="0" smtClean="0"/>
              <a:t>	</a:t>
            </a:r>
            <a:r>
              <a:rPr lang="en-US" sz="800" i="1" dirty="0" smtClean="0"/>
              <a:t>/** </a:t>
            </a:r>
          </a:p>
          <a:p>
            <a:pPr>
              <a:buNone/>
            </a:pPr>
            <a:r>
              <a:rPr lang="en-US" sz="800" i="1" dirty="0" smtClean="0"/>
              <a:t>	  *@retrun the color code</a:t>
            </a:r>
          </a:p>
          <a:p>
            <a:pPr>
              <a:buNone/>
            </a:pPr>
            <a:r>
              <a:rPr lang="en-US" sz="800" i="1" dirty="0" smtClean="0"/>
              <a:t>	  */</a:t>
            </a:r>
          </a:p>
          <a:p>
            <a:pPr>
              <a:buNone/>
            </a:pPr>
            <a:r>
              <a:rPr lang="en-US" sz="800" dirty="0" smtClean="0"/>
              <a:t>	public String getColorCode() {</a:t>
            </a:r>
          </a:p>
          <a:p>
            <a:pPr>
              <a:buNone/>
            </a:pPr>
            <a:r>
              <a:rPr lang="en-US" sz="800" dirty="0" smtClean="0"/>
              <a:t>		return colorCode;</a:t>
            </a:r>
          </a:p>
          <a:p>
            <a:pPr>
              <a:buNone/>
            </a:pPr>
            <a:r>
              <a:rPr lang="en-US" sz="800" dirty="0" smtClean="0"/>
              <a:t>	}</a:t>
            </a:r>
          </a:p>
          <a:p>
            <a:pPr>
              <a:buNone/>
            </a:pPr>
            <a:r>
              <a:rPr lang="en-US" sz="800" dirty="0" smtClean="0"/>
              <a:t>	</a:t>
            </a:r>
          </a:p>
          <a:p>
            <a:pPr>
              <a:buNone/>
            </a:pPr>
            <a:r>
              <a:rPr lang="en-US" sz="800" dirty="0" smtClean="0"/>
              <a:t>	</a:t>
            </a:r>
            <a:r>
              <a:rPr lang="en-US" sz="800" i="1" dirty="0" smtClean="0"/>
              <a:t>/** </a:t>
            </a:r>
          </a:p>
          <a:p>
            <a:pPr>
              <a:buNone/>
            </a:pPr>
            <a:r>
              <a:rPr lang="en-US" sz="800" i="1" dirty="0" smtClean="0"/>
              <a:t>	  *@param Integer the color variant</a:t>
            </a:r>
          </a:p>
          <a:p>
            <a:pPr>
              <a:buNone/>
            </a:pPr>
            <a:r>
              <a:rPr lang="en-US" sz="800" i="1" dirty="0" smtClean="0"/>
              <a:t>	  */</a:t>
            </a:r>
          </a:p>
          <a:p>
            <a:pPr>
              <a:buNone/>
            </a:pPr>
            <a:r>
              <a:rPr lang="en-US" sz="800" dirty="0" smtClean="0"/>
              <a:t>	public void setColorVariant(Integer colorVariant) {</a:t>
            </a:r>
          </a:p>
          <a:p>
            <a:pPr>
              <a:buNone/>
            </a:pPr>
            <a:r>
              <a:rPr lang="en-US" sz="800" dirty="0" smtClean="0"/>
              <a:t>		………</a:t>
            </a:r>
          </a:p>
          <a:p>
            <a:pPr>
              <a:buNone/>
            </a:pPr>
            <a:r>
              <a:rPr lang="en-US" sz="800" dirty="0" smtClean="0"/>
              <a:t>		………</a:t>
            </a:r>
          </a:p>
          <a:p>
            <a:pPr>
              <a:buNone/>
            </a:pPr>
            <a:r>
              <a:rPr lang="en-US" sz="800" dirty="0" smtClean="0"/>
              <a:t>	}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800" dirty="0" smtClean="0"/>
              <a:t>}</a:t>
            </a:r>
          </a:p>
        </p:txBody>
      </p:sp>
      <p:sp>
        <p:nvSpPr>
          <p:cNvPr id="4" name="Line Callout 1 3"/>
          <p:cNvSpPr/>
          <p:nvPr/>
        </p:nvSpPr>
        <p:spPr>
          <a:xfrm>
            <a:off x="4876800" y="3124200"/>
            <a:ext cx="2057400" cy="304800"/>
          </a:xfrm>
          <a:prstGeom prst="borderCallout1">
            <a:avLst>
              <a:gd name="adj1" fmla="val 53418"/>
              <a:gd name="adj2" fmla="val -1221"/>
              <a:gd name="adj3" fmla="val 61834"/>
              <a:gd name="adj4" fmla="val -7448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Constructors</a:t>
            </a:r>
            <a:endParaRPr lang="en-US" sz="1400" dirty="0"/>
          </a:p>
        </p:txBody>
      </p:sp>
      <p:sp>
        <p:nvSpPr>
          <p:cNvPr id="5" name="Line Callout 1 4"/>
          <p:cNvSpPr/>
          <p:nvPr/>
        </p:nvSpPr>
        <p:spPr>
          <a:xfrm>
            <a:off x="4648200" y="4800600"/>
            <a:ext cx="2057400" cy="304800"/>
          </a:xfrm>
          <a:prstGeom prst="borderCallout1">
            <a:avLst>
              <a:gd name="adj1" fmla="val 53418"/>
              <a:gd name="adj2" fmla="val -1221"/>
              <a:gd name="adj3" fmla="val 61834"/>
              <a:gd name="adj4" fmla="val -7448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Methods</a:t>
            </a:r>
            <a:endParaRPr lang="en-US" sz="1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533400" y="2133600"/>
            <a:ext cx="4648200" cy="457200"/>
            <a:chOff x="533400" y="2133600"/>
            <a:chExt cx="4648200" cy="457200"/>
          </a:xfrm>
        </p:grpSpPr>
        <p:grpSp>
          <p:nvGrpSpPr>
            <p:cNvPr id="11" name="Group 10"/>
            <p:cNvGrpSpPr/>
            <p:nvPr/>
          </p:nvGrpSpPr>
          <p:grpSpPr>
            <a:xfrm>
              <a:off x="533400" y="2133600"/>
              <a:ext cx="2590800" cy="304800"/>
              <a:chOff x="533400" y="2133600"/>
              <a:chExt cx="2590800" cy="304800"/>
            </a:xfrm>
          </p:grpSpPr>
          <p:sp>
            <p:nvSpPr>
              <p:cNvPr id="7" name="Left Brace 6"/>
              <p:cNvSpPr/>
              <p:nvPr/>
            </p:nvSpPr>
            <p:spPr>
              <a:xfrm rot="16200000">
                <a:off x="624840" y="2042160"/>
                <a:ext cx="182880" cy="365760"/>
              </a:xfrm>
              <a:prstGeom prst="lef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Left Brace 7"/>
              <p:cNvSpPr/>
              <p:nvPr/>
            </p:nvSpPr>
            <p:spPr>
              <a:xfrm rot="16200000">
                <a:off x="1104900" y="2095500"/>
                <a:ext cx="152400" cy="533400"/>
              </a:xfrm>
              <a:prstGeom prst="lef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hape 9"/>
              <p:cNvCxnSpPr>
                <a:stCxn id="7" idx="1"/>
              </p:cNvCxnSpPr>
              <p:nvPr/>
            </p:nvCxnSpPr>
            <p:spPr>
              <a:xfrm rot="16200000" flipH="1">
                <a:off x="1859280" y="1173480"/>
                <a:ext cx="121920" cy="2407920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Rectangle 11"/>
            <p:cNvSpPr/>
            <p:nvPr/>
          </p:nvSpPr>
          <p:spPr>
            <a:xfrm>
              <a:off x="3200400" y="2133600"/>
              <a:ext cx="19812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Indentation</a:t>
              </a:r>
              <a:endParaRPr lang="en-US" sz="1400" dirty="0"/>
            </a:p>
          </p:txBody>
        </p:sp>
      </p:grpSp>
      <p:sp>
        <p:nvSpPr>
          <p:cNvPr id="14" name="Line Callout 1 13"/>
          <p:cNvSpPr/>
          <p:nvPr/>
        </p:nvSpPr>
        <p:spPr>
          <a:xfrm>
            <a:off x="3581400" y="4114800"/>
            <a:ext cx="2743200" cy="304800"/>
          </a:xfrm>
          <a:prstGeom prst="borderCallout1">
            <a:avLst>
              <a:gd name="adj1" fmla="val 53418"/>
              <a:gd name="adj2" fmla="val -1221"/>
              <a:gd name="adj3" fmla="val 61834"/>
              <a:gd name="adj4" fmla="val -5581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Documentation comments</a:t>
            </a:r>
            <a:endParaRPr lang="en-US" sz="1400" dirty="0"/>
          </a:p>
        </p:txBody>
      </p:sp>
      <p:sp>
        <p:nvSpPr>
          <p:cNvPr id="15" name="Right Brace 14"/>
          <p:cNvSpPr/>
          <p:nvPr/>
        </p:nvSpPr>
        <p:spPr>
          <a:xfrm>
            <a:off x="914400" y="3810000"/>
            <a:ext cx="76200" cy="228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15" idx="1"/>
          </p:cNvCxnSpPr>
          <p:nvPr/>
        </p:nvCxnSpPr>
        <p:spPr>
          <a:xfrm rot="10800000" flipH="1">
            <a:off x="990600" y="3886200"/>
            <a:ext cx="2057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124200" y="3733800"/>
            <a:ext cx="365760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Blank 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/>
              <a:t>Comments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800" dirty="0" smtClean="0"/>
              <a:t>/**</a:t>
            </a:r>
          </a:p>
          <a:p>
            <a:pPr>
              <a:buNone/>
            </a:pPr>
            <a:r>
              <a:rPr lang="en-US" sz="800" dirty="0" smtClean="0"/>
              <a:t> * c</a:t>
            </a:r>
            <a:r>
              <a:rPr lang="en-US" sz="800" i="1" dirty="0" smtClean="0"/>
              <a:t>lass description</a:t>
            </a:r>
          </a:p>
          <a:p>
            <a:pPr>
              <a:buNone/>
            </a:pPr>
            <a:r>
              <a:rPr lang="en-US" sz="800" dirty="0" smtClean="0"/>
              <a:t> * </a:t>
            </a:r>
            <a:r>
              <a:rPr lang="en-US" sz="800" i="1" dirty="0" smtClean="0"/>
              <a:t>@version 1.10 04 Oct 1996</a:t>
            </a:r>
          </a:p>
          <a:p>
            <a:pPr>
              <a:buNone/>
            </a:pPr>
            <a:r>
              <a:rPr lang="en-US" sz="800" dirty="0" smtClean="0"/>
              <a:t> * </a:t>
            </a:r>
            <a:r>
              <a:rPr lang="en-US" sz="800" i="1" dirty="0" smtClean="0"/>
              <a:t>@author First name Last name</a:t>
            </a:r>
          </a:p>
          <a:p>
            <a:pPr>
              <a:buNone/>
            </a:pPr>
            <a:r>
              <a:rPr lang="en-US" sz="800" dirty="0" smtClean="0"/>
              <a:t>*/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800" dirty="0" smtClean="0"/>
              <a:t>public class ColorPickerPanel {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800" dirty="0" smtClean="0"/>
              <a:t>	</a:t>
            </a:r>
            <a:r>
              <a:rPr lang="en-US" sz="800" i="1" dirty="0" smtClean="0"/>
              <a:t>/* A class implementation comment can go here. */</a:t>
            </a:r>
          </a:p>
          <a:p>
            <a:pPr>
              <a:buNone/>
            </a:pPr>
            <a:r>
              <a:rPr lang="en-US" sz="800" i="1" dirty="0" smtClean="0"/>
              <a:t>	</a:t>
            </a:r>
          </a:p>
          <a:p>
            <a:pPr>
              <a:buNone/>
            </a:pPr>
            <a:r>
              <a:rPr lang="en-US" sz="800" i="1" dirty="0" smtClean="0"/>
              <a:t>	/*</a:t>
            </a:r>
          </a:p>
          <a:p>
            <a:pPr>
              <a:buNone/>
            </a:pPr>
            <a:r>
              <a:rPr lang="en-US" sz="800" i="1" dirty="0" smtClean="0"/>
              <a:t>	private static final String DEFAULT_COLOR = “#FFFFFF”	</a:t>
            </a:r>
          </a:p>
          <a:p>
            <a:pPr>
              <a:buNone/>
            </a:pPr>
            <a:r>
              <a:rPr lang="en-US" sz="800" i="1" dirty="0" smtClean="0"/>
              <a:t>	private static final int DEFAULT_VARIANT = 0;	</a:t>
            </a:r>
          </a:p>
          <a:p>
            <a:pPr>
              <a:buNone/>
            </a:pPr>
            <a:r>
              <a:rPr lang="en-US" sz="800" i="1" dirty="0" smtClean="0"/>
              <a:t>	*/	</a:t>
            </a:r>
          </a:p>
          <a:p>
            <a:pPr>
              <a:buNone/>
            </a:pPr>
            <a:r>
              <a:rPr lang="en-US" sz="800" i="1" dirty="0" smtClean="0"/>
              <a:t>	 /** </a:t>
            </a:r>
          </a:p>
          <a:p>
            <a:pPr>
              <a:buNone/>
            </a:pPr>
            <a:r>
              <a:rPr lang="en-US" sz="800" i="1" dirty="0" smtClean="0"/>
              <a:t>	  *class variables – doc comment</a:t>
            </a:r>
          </a:p>
          <a:p>
            <a:pPr>
              <a:buNone/>
            </a:pPr>
            <a:r>
              <a:rPr lang="en-US" sz="800" i="1" dirty="0" smtClean="0"/>
              <a:t>	  */</a:t>
            </a:r>
          </a:p>
          <a:p>
            <a:pPr>
              <a:buNone/>
            </a:pPr>
            <a:r>
              <a:rPr lang="en-US" sz="800" i="1" dirty="0" smtClean="0"/>
              <a:t>	public static Integer colorVariant;</a:t>
            </a:r>
          </a:p>
          <a:p>
            <a:pPr>
              <a:buNone/>
            </a:pPr>
            <a:endParaRPr lang="en-US" sz="800" i="1" dirty="0" smtClean="0"/>
          </a:p>
          <a:p>
            <a:pPr>
              <a:buNone/>
            </a:pPr>
            <a:r>
              <a:rPr lang="en-US" sz="800" i="1" dirty="0" smtClean="0"/>
              <a:t>	/** </a:t>
            </a:r>
          </a:p>
          <a:p>
            <a:pPr>
              <a:buNone/>
            </a:pPr>
            <a:r>
              <a:rPr lang="en-US" sz="800" i="1" dirty="0" smtClean="0"/>
              <a:t>	  *instance variables – doc comment</a:t>
            </a:r>
          </a:p>
          <a:p>
            <a:pPr>
              <a:buNone/>
            </a:pPr>
            <a:r>
              <a:rPr lang="en-US" sz="800" i="1" dirty="0" smtClean="0"/>
              <a:t>	  */</a:t>
            </a:r>
          </a:p>
          <a:p>
            <a:pPr>
              <a:buNone/>
            </a:pPr>
            <a:r>
              <a:rPr lang="en-US" sz="800" i="1" dirty="0" smtClean="0"/>
              <a:t>	private String colorCode;</a:t>
            </a:r>
          </a:p>
          <a:p>
            <a:pPr>
              <a:buNone/>
            </a:pPr>
            <a:endParaRPr lang="en-US" sz="800" i="1" dirty="0" smtClean="0"/>
          </a:p>
          <a:p>
            <a:pPr>
              <a:buNone/>
            </a:pPr>
            <a:r>
              <a:rPr lang="en-US" sz="800" i="1" dirty="0" smtClean="0"/>
              <a:t>	/** </a:t>
            </a:r>
          </a:p>
          <a:p>
            <a:pPr>
              <a:buNone/>
            </a:pPr>
            <a:r>
              <a:rPr lang="en-US" sz="800" i="1" dirty="0" smtClean="0"/>
              <a:t>	  *@param Integer the color variant</a:t>
            </a:r>
          </a:p>
          <a:p>
            <a:pPr>
              <a:buNone/>
            </a:pPr>
            <a:r>
              <a:rPr lang="en-US" sz="800" i="1" dirty="0" smtClean="0"/>
              <a:t>	  */</a:t>
            </a:r>
          </a:p>
          <a:p>
            <a:pPr>
              <a:buNone/>
            </a:pPr>
            <a:r>
              <a:rPr lang="en-US" sz="800" dirty="0" smtClean="0"/>
              <a:t>	public void setColorVariant(Integer colorVariant) {</a:t>
            </a:r>
          </a:p>
          <a:p>
            <a:pPr>
              <a:buNone/>
            </a:pPr>
            <a:r>
              <a:rPr lang="en-US" sz="800" dirty="0" smtClean="0"/>
              <a:t>		if (colorVariant </a:t>
            </a:r>
            <a:r>
              <a:rPr lang="en-US" sz="800" i="1" dirty="0" smtClean="0"/>
              <a:t>== 0) {</a:t>
            </a:r>
          </a:p>
          <a:p>
            <a:pPr>
              <a:buNone/>
            </a:pPr>
            <a:r>
              <a:rPr lang="en-US" sz="800" i="1" dirty="0" smtClean="0"/>
              <a:t>			colorCode = “#000000”; /*  set the color to black*/</a:t>
            </a:r>
          </a:p>
          <a:p>
            <a:pPr>
              <a:buNone/>
            </a:pPr>
            <a:r>
              <a:rPr lang="en-US" sz="800" i="1" dirty="0" smtClean="0"/>
              <a:t>		} else {</a:t>
            </a:r>
          </a:p>
          <a:p>
            <a:pPr>
              <a:buNone/>
            </a:pPr>
            <a:r>
              <a:rPr lang="en-US" sz="800" i="1" dirty="0" smtClean="0"/>
              <a:t>			colorCode = “#FFFFFF”; //  set the color to while</a:t>
            </a:r>
          </a:p>
          <a:p>
            <a:pPr>
              <a:buNone/>
            </a:pPr>
            <a:r>
              <a:rPr lang="en-US" sz="800" i="1" dirty="0" smtClean="0"/>
              <a:t>		}</a:t>
            </a:r>
            <a:endParaRPr lang="en-US" sz="800" dirty="0" smtClean="0"/>
          </a:p>
          <a:p>
            <a:pPr>
              <a:buNone/>
            </a:pPr>
            <a:r>
              <a:rPr lang="en-US" sz="800" dirty="0" smtClean="0"/>
              <a:t>	}</a:t>
            </a:r>
          </a:p>
          <a:p>
            <a:pPr>
              <a:buNone/>
            </a:pPr>
            <a:endParaRPr lang="en-US" sz="800" i="1" dirty="0" smtClean="0"/>
          </a:p>
          <a:p>
            <a:pPr>
              <a:buNone/>
            </a:pPr>
            <a:r>
              <a:rPr lang="en-US" sz="800" i="1" dirty="0" smtClean="0"/>
              <a:t>}</a:t>
            </a:r>
            <a:endParaRPr lang="en-US" sz="800" dirty="0"/>
          </a:p>
        </p:txBody>
      </p:sp>
      <p:sp>
        <p:nvSpPr>
          <p:cNvPr id="4" name="Line Callout 1 3"/>
          <p:cNvSpPr/>
          <p:nvPr/>
        </p:nvSpPr>
        <p:spPr>
          <a:xfrm>
            <a:off x="3505200" y="1295400"/>
            <a:ext cx="3276600" cy="304800"/>
          </a:xfrm>
          <a:prstGeom prst="borderCallout1">
            <a:avLst>
              <a:gd name="adj1" fmla="val 53418"/>
              <a:gd name="adj2" fmla="val -1221"/>
              <a:gd name="adj3" fmla="val 57834"/>
              <a:gd name="adj4" fmla="val -5996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Documentation Comments</a:t>
            </a:r>
            <a:endParaRPr lang="en-US" sz="1400" dirty="0"/>
          </a:p>
        </p:txBody>
      </p:sp>
      <p:sp>
        <p:nvSpPr>
          <p:cNvPr id="5" name="Line Callout 1 4"/>
          <p:cNvSpPr/>
          <p:nvPr/>
        </p:nvSpPr>
        <p:spPr>
          <a:xfrm>
            <a:off x="4038600" y="2286000"/>
            <a:ext cx="2590800" cy="304800"/>
          </a:xfrm>
          <a:prstGeom prst="borderCallout1">
            <a:avLst>
              <a:gd name="adj1" fmla="val 53418"/>
              <a:gd name="adj2" fmla="val -1221"/>
              <a:gd name="adj3" fmla="val 57834"/>
              <a:gd name="adj4" fmla="val -3339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Single Line Comments</a:t>
            </a:r>
            <a:endParaRPr lang="en-US" sz="1400" dirty="0"/>
          </a:p>
        </p:txBody>
      </p:sp>
      <p:sp>
        <p:nvSpPr>
          <p:cNvPr id="6" name="Line Callout 1 5"/>
          <p:cNvSpPr/>
          <p:nvPr/>
        </p:nvSpPr>
        <p:spPr>
          <a:xfrm>
            <a:off x="5181600" y="5715000"/>
            <a:ext cx="2438400" cy="304800"/>
          </a:xfrm>
          <a:prstGeom prst="borderCallout1">
            <a:avLst>
              <a:gd name="adj1" fmla="val 53418"/>
              <a:gd name="adj2" fmla="val -1221"/>
              <a:gd name="adj3" fmla="val 29834"/>
              <a:gd name="adj4" fmla="val -3007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End-of-Line Comments</a:t>
            </a:r>
            <a:endParaRPr lang="en-US" sz="1400" dirty="0"/>
          </a:p>
        </p:txBody>
      </p:sp>
      <p:sp>
        <p:nvSpPr>
          <p:cNvPr id="7" name="Line Callout 1 6"/>
          <p:cNvSpPr/>
          <p:nvPr/>
        </p:nvSpPr>
        <p:spPr>
          <a:xfrm>
            <a:off x="5181600" y="5257800"/>
            <a:ext cx="2438400" cy="304800"/>
          </a:xfrm>
          <a:prstGeom prst="borderCallout1">
            <a:avLst>
              <a:gd name="adj1" fmla="val 53418"/>
              <a:gd name="adj2" fmla="val -1221"/>
              <a:gd name="adj3" fmla="val 85834"/>
              <a:gd name="adj4" fmla="val -2707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Trailing Comments</a:t>
            </a:r>
            <a:endParaRPr lang="en-US" sz="1400" dirty="0"/>
          </a:p>
        </p:txBody>
      </p:sp>
      <p:sp>
        <p:nvSpPr>
          <p:cNvPr id="8" name="Line Callout 1 7"/>
          <p:cNvSpPr/>
          <p:nvPr/>
        </p:nvSpPr>
        <p:spPr>
          <a:xfrm>
            <a:off x="4267200" y="2743200"/>
            <a:ext cx="2438400" cy="304800"/>
          </a:xfrm>
          <a:prstGeom prst="borderCallout1">
            <a:avLst>
              <a:gd name="adj1" fmla="val 53418"/>
              <a:gd name="adj2" fmla="val -1221"/>
              <a:gd name="adj3" fmla="val 53834"/>
              <a:gd name="adj4" fmla="val -4357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Block Comments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3886200" y="2209800"/>
            <a:ext cx="4114800" cy="40386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Implementation Comments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/>
              <a:t>Naming Conventions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b="1" i="1" dirty="0" smtClean="0"/>
              <a:t> What Makes Up a Good Name?</a:t>
            </a:r>
          </a:p>
          <a:p>
            <a:pPr>
              <a:buNone/>
            </a:pPr>
            <a:endParaRPr lang="en-US" sz="2000" b="1" i="1" dirty="0" smtClean="0"/>
          </a:p>
          <a:p>
            <a:pPr marL="457200" indent="-457200">
              <a:buNone/>
            </a:pPr>
            <a:r>
              <a:rPr lang="en-US" sz="2000" i="1" dirty="0" smtClean="0"/>
              <a:t>Use full English descriptors </a:t>
            </a:r>
          </a:p>
          <a:p>
            <a:pPr>
              <a:buNone/>
            </a:pPr>
            <a:r>
              <a:rPr lang="en-US" sz="2000" dirty="0" smtClean="0"/>
              <a:t>For example, use names like </a:t>
            </a:r>
            <a:r>
              <a:rPr lang="en-US" sz="2000" b="1" dirty="0" smtClean="0"/>
              <a:t>firstName</a:t>
            </a:r>
            <a:r>
              <a:rPr lang="en-US" sz="2000" dirty="0" smtClean="0"/>
              <a:t>, </a:t>
            </a:r>
            <a:r>
              <a:rPr lang="en-US" sz="2000" b="1" dirty="0" smtClean="0"/>
              <a:t>grandTotal</a:t>
            </a:r>
            <a:r>
              <a:rPr lang="en-US" sz="2000" dirty="0" smtClean="0"/>
              <a:t>, or </a:t>
            </a:r>
            <a:r>
              <a:rPr lang="en-US" sz="2000" b="1" dirty="0" smtClean="0"/>
              <a:t>CorporateCustomer</a:t>
            </a:r>
          </a:p>
          <a:p>
            <a:pPr>
              <a:buNone/>
            </a:pPr>
            <a:endParaRPr lang="en-US" sz="2000" dirty="0" smtClean="0"/>
          </a:p>
          <a:p>
            <a:pPr marL="457200" indent="-457200">
              <a:buNone/>
            </a:pPr>
            <a:r>
              <a:rPr lang="en-US" sz="2000" i="1" dirty="0" smtClean="0"/>
              <a:t>Use terminology applicable to the domain</a:t>
            </a:r>
          </a:p>
          <a:p>
            <a:pPr marL="457200" indent="-457200">
              <a:buNone/>
            </a:pPr>
            <a:r>
              <a:rPr lang="en-US" sz="2000" i="1" dirty="0" smtClean="0"/>
              <a:t>Banking domain -  </a:t>
            </a:r>
            <a:r>
              <a:rPr lang="en-US" sz="2000" b="1" i="1" dirty="0" smtClean="0"/>
              <a:t>Customer</a:t>
            </a:r>
            <a:r>
              <a:rPr lang="en-US" sz="2000" i="1" dirty="0" smtClean="0"/>
              <a:t>, Software services domain - </a:t>
            </a:r>
            <a:r>
              <a:rPr lang="en-US" sz="2000" b="1" i="1" dirty="0" smtClean="0"/>
              <a:t>Client</a:t>
            </a:r>
          </a:p>
          <a:p>
            <a:pPr marL="457200" indent="-457200">
              <a:buAutoNum type="arabicPeriod"/>
            </a:pPr>
            <a:endParaRPr lang="en-US" sz="2000" i="1" dirty="0" smtClean="0"/>
          </a:p>
          <a:p>
            <a:pPr marL="457200" indent="-457200">
              <a:buNone/>
            </a:pPr>
            <a:r>
              <a:rPr lang="en-US" sz="2000" i="1" dirty="0" smtClean="0"/>
              <a:t>Use mixed case to make names readable</a:t>
            </a:r>
          </a:p>
          <a:p>
            <a:pPr marL="457200" indent="-457200">
              <a:buNone/>
            </a:pPr>
            <a:r>
              <a:rPr lang="en-US" sz="2000" i="1" dirty="0" smtClean="0"/>
              <a:t>Avoid long names (&lt; 15 characters is a good idea)</a:t>
            </a:r>
          </a:p>
          <a:p>
            <a:pPr marL="457200" indent="-457200">
              <a:buNone/>
            </a:pPr>
            <a:r>
              <a:rPr lang="en-US" sz="2000" i="1" dirty="0" smtClean="0"/>
              <a:t>User abbreviations sparingly</a:t>
            </a:r>
          </a:p>
          <a:p>
            <a:pPr marL="457200" indent="-457200">
              <a:buNone/>
            </a:pPr>
            <a:r>
              <a:rPr lang="en-US" sz="2000" i="1" dirty="0" smtClean="0"/>
              <a:t>Capitalize the first letter of standard acronym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/>
              <a:t>Naming Conventions Continued…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Classes / Interfaces</a:t>
            </a:r>
            <a:r>
              <a:rPr lang="en-US" sz="2000" dirty="0" smtClean="0"/>
              <a:t> – </a:t>
            </a:r>
          </a:p>
          <a:p>
            <a:pPr>
              <a:buNone/>
            </a:pPr>
            <a:r>
              <a:rPr lang="en-US" sz="2000" dirty="0" smtClean="0"/>
              <a:t>	Class names should be nouns, in mixed case with the first letter of each internal word capitalized.</a:t>
            </a:r>
          </a:p>
          <a:p>
            <a:pPr>
              <a:buNone/>
            </a:pPr>
            <a:r>
              <a:rPr lang="en-US" sz="2000" b="1" dirty="0" smtClean="0"/>
              <a:t>Methods</a:t>
            </a:r>
            <a:r>
              <a:rPr lang="en-US" sz="2000" dirty="0" smtClean="0"/>
              <a:t> – </a:t>
            </a:r>
          </a:p>
          <a:p>
            <a:pPr>
              <a:buNone/>
            </a:pPr>
            <a:r>
              <a:rPr lang="en-US" sz="2000" dirty="0" smtClean="0"/>
              <a:t>	Methods should be verbs, in mixed case with the first letter lowercase, with the first letter of each internal word capitalized.</a:t>
            </a:r>
          </a:p>
          <a:p>
            <a:pPr>
              <a:buNone/>
            </a:pPr>
            <a:r>
              <a:rPr lang="en-US" sz="2000" b="1" dirty="0" smtClean="0"/>
              <a:t> Variables</a:t>
            </a:r>
            <a:r>
              <a:rPr lang="en-US" sz="2000" dirty="0" smtClean="0"/>
              <a:t> – </a:t>
            </a:r>
          </a:p>
          <a:p>
            <a:pPr>
              <a:buNone/>
            </a:pPr>
            <a:r>
              <a:rPr lang="en-US" sz="2000" dirty="0" smtClean="0"/>
              <a:t>	Variables should be nouns, in mixed case with the first letter lowercase, with the first letter of each internal word capitalized.</a:t>
            </a:r>
          </a:p>
          <a:p>
            <a:pPr>
              <a:buNone/>
            </a:pPr>
            <a:r>
              <a:rPr lang="en-US" sz="2000" b="1" dirty="0" smtClean="0"/>
              <a:t>Class Constants</a:t>
            </a:r>
            <a:r>
              <a:rPr lang="en-US" sz="2000" dirty="0" smtClean="0"/>
              <a:t> – </a:t>
            </a:r>
          </a:p>
          <a:p>
            <a:pPr>
              <a:buNone/>
            </a:pPr>
            <a:r>
              <a:rPr lang="en-US" sz="2000" dirty="0" smtClean="0"/>
              <a:t>	Class Constants should be all uppercase with words separated by underscores (“_”).</a:t>
            </a:r>
          </a:p>
          <a:p>
            <a:pPr>
              <a:buNone/>
            </a:pPr>
            <a:endParaRPr lang="en-US" sz="20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i="1" dirty="0" smtClean="0"/>
              <a:t>Blank Spaces</a:t>
            </a:r>
            <a:endParaRPr lang="en-US" sz="28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dirty="0" smtClean="0"/>
              <a:t>Before / After Parenthesis –</a:t>
            </a:r>
          </a:p>
          <a:p>
            <a:pPr>
              <a:buNone/>
            </a:pPr>
            <a:r>
              <a:rPr lang="en-US" sz="2000" dirty="0" smtClean="0"/>
              <a:t>	A keyword followed by a parenthesis should be separated by a space.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1400" dirty="0" smtClean="0"/>
              <a:t>while_(true)_{</a:t>
            </a:r>
          </a:p>
          <a:p>
            <a:pPr>
              <a:buNone/>
            </a:pPr>
            <a:r>
              <a:rPr lang="en-US" sz="1400" dirty="0" smtClean="0"/>
              <a:t>			...</a:t>
            </a:r>
          </a:p>
          <a:p>
            <a:pPr>
              <a:buNone/>
            </a:pPr>
            <a:r>
              <a:rPr lang="en-US" sz="1400" dirty="0" smtClean="0"/>
              <a:t>		}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2000" dirty="0" smtClean="0"/>
              <a:t>	A blank space should appear after commas in argument lists.</a:t>
            </a:r>
          </a:p>
          <a:p>
            <a:pPr>
              <a:buNone/>
            </a:pPr>
            <a:r>
              <a:rPr lang="en-US" sz="2000" dirty="0" smtClean="0"/>
              <a:t>	All binary operators except . should be separated from their operands by spaces. 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pt-BR" sz="2000" dirty="0" smtClean="0"/>
              <a:t>a = (a + b) / (c * d);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The expressions in a for statement should be separated by blank spaces.</a:t>
            </a:r>
          </a:p>
          <a:p>
            <a:pPr>
              <a:buNone/>
            </a:pPr>
            <a:r>
              <a:rPr lang="en-US" sz="2000" dirty="0" smtClean="0"/>
              <a:t>		for (expr1; expr2; expr3)</a:t>
            </a:r>
          </a:p>
          <a:p>
            <a:pPr>
              <a:buNone/>
            </a:pPr>
            <a:r>
              <a:rPr lang="en-US" sz="2000" dirty="0" smtClean="0"/>
              <a:t>	Casts should be followed by a blank.</a:t>
            </a:r>
          </a:p>
          <a:p>
            <a:pPr>
              <a:buNone/>
            </a:pPr>
            <a:r>
              <a:rPr lang="en-US" sz="2000" dirty="0" smtClean="0"/>
              <a:t>		User x = (User) anObject;</a:t>
            </a:r>
            <a:endParaRPr lang="en-US" sz="2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1908048" y="2514600"/>
            <a:ext cx="3517392" cy="475488"/>
            <a:chOff x="1335024" y="2590800"/>
            <a:chExt cx="3517392" cy="475488"/>
          </a:xfrm>
        </p:grpSpPr>
        <p:sp>
          <p:nvSpPr>
            <p:cNvPr id="5" name="Left Brace 4"/>
            <p:cNvSpPr/>
            <p:nvPr/>
          </p:nvSpPr>
          <p:spPr>
            <a:xfrm rot="16200000">
              <a:off x="1449324" y="2476500"/>
              <a:ext cx="304800" cy="53340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>
              <a:stCxn id="5" idx="1"/>
            </p:cNvCxnSpPr>
            <p:nvPr/>
          </p:nvCxnSpPr>
          <p:spPr>
            <a:xfrm rot="16200000" flipH="1">
              <a:off x="2096262" y="2401062"/>
              <a:ext cx="1588" cy="98907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2718816" y="2721864"/>
              <a:ext cx="2133600" cy="34442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blank spaces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/>
              <a:t>Returning Values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Try to make the structure of your program match the intent.</a:t>
            </a:r>
          </a:p>
          <a:p>
            <a:pPr>
              <a:buNone/>
            </a:pPr>
            <a:r>
              <a:rPr lang="en-US" sz="2000" dirty="0" smtClean="0"/>
              <a:t>Example:</a:t>
            </a:r>
          </a:p>
          <a:p>
            <a:pPr>
              <a:buNone/>
            </a:pPr>
            <a:r>
              <a:rPr lang="en-US" sz="2000" dirty="0" smtClean="0"/>
              <a:t>	if (</a:t>
            </a:r>
            <a:r>
              <a:rPr lang="en-US" sz="2000" i="1" dirty="0" smtClean="0"/>
              <a:t>booleanExpression) {</a:t>
            </a:r>
          </a:p>
          <a:p>
            <a:pPr>
              <a:buNone/>
            </a:pPr>
            <a:r>
              <a:rPr lang="en-US" sz="2000" dirty="0" smtClean="0"/>
              <a:t>		return TRUE;</a:t>
            </a:r>
          </a:p>
          <a:p>
            <a:pPr>
              <a:buNone/>
            </a:pPr>
            <a:r>
              <a:rPr lang="en-US" sz="2000" dirty="0" smtClean="0"/>
              <a:t>	} else {</a:t>
            </a:r>
          </a:p>
          <a:p>
            <a:pPr>
              <a:buNone/>
            </a:pPr>
            <a:r>
              <a:rPr lang="en-US" sz="2000" dirty="0" smtClean="0"/>
              <a:t>		return FALSE;</a:t>
            </a:r>
          </a:p>
          <a:p>
            <a:pPr>
              <a:buNone/>
            </a:pPr>
            <a:r>
              <a:rPr lang="en-US" sz="2000" dirty="0" smtClean="0"/>
              <a:t>	}</a:t>
            </a:r>
          </a:p>
          <a:p>
            <a:pPr>
              <a:buNone/>
            </a:pPr>
            <a:r>
              <a:rPr lang="en-US" sz="2000" dirty="0" smtClean="0"/>
              <a:t>	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i="1" dirty="0" smtClean="0"/>
              <a:t>should instead be written as</a:t>
            </a:r>
          </a:p>
          <a:p>
            <a:pPr>
              <a:buNone/>
            </a:pPr>
            <a:r>
              <a:rPr lang="en-US" sz="2000" dirty="0" smtClean="0"/>
              <a:t>	</a:t>
            </a:r>
          </a:p>
          <a:p>
            <a:pPr>
              <a:buNone/>
            </a:pPr>
            <a:r>
              <a:rPr lang="en-US" sz="2000" dirty="0" smtClean="0"/>
              <a:t>	return </a:t>
            </a:r>
            <a:r>
              <a:rPr lang="en-US" sz="2000" i="1" dirty="0" smtClean="0"/>
              <a:t>booleanExpression;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460</Words>
  <Application>Microsoft Office PowerPoint</Application>
  <PresentationFormat>Presentación en pantalla (4:3)</PresentationFormat>
  <Paragraphs>243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Office Theme</vt:lpstr>
      <vt:lpstr>Coding Standards for Java An Introduction</vt:lpstr>
      <vt:lpstr>Why Coding Standards are Important?</vt:lpstr>
      <vt:lpstr>Components of Java Source File</vt:lpstr>
      <vt:lpstr>Components of Java Source File continued…</vt:lpstr>
      <vt:lpstr>Comments</vt:lpstr>
      <vt:lpstr>Naming Conventions</vt:lpstr>
      <vt:lpstr>Naming Conventions Continued…</vt:lpstr>
      <vt:lpstr>Blank Spaces</vt:lpstr>
      <vt:lpstr>Returning Values</vt:lpstr>
      <vt:lpstr>Ternary Operator (?:)</vt:lpstr>
      <vt:lpstr>Diapositiva 11</vt:lpstr>
      <vt:lpstr>Ambler’s Law of Standards</vt:lpstr>
      <vt:lpstr>so, what is the lesson to learn?</vt:lpstr>
      <vt:lpstr>Static Code Analysis</vt:lpstr>
      <vt:lpstr>PMD http://pmd.sourceforge.net/</vt:lpstr>
      <vt:lpstr>PMD – Rule Set for SCA http://pmd.sourceforge.net/rules/index.html</vt:lpstr>
      <vt:lpstr>AppPerfect Java Code Test</vt:lpstr>
      <vt:lpstr>AppPerfect Java Code Test a screen shot</vt:lpstr>
      <vt:lpstr>Diapositiva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Coding Standards for Java</dc:title>
  <dc:creator>maheshbabu.m</dc:creator>
  <cp:lastModifiedBy>Lenovo User</cp:lastModifiedBy>
  <cp:revision>389</cp:revision>
  <dcterms:created xsi:type="dcterms:W3CDTF">2010-04-20T12:29:36Z</dcterms:created>
  <dcterms:modified xsi:type="dcterms:W3CDTF">2012-01-30T22:13:09Z</dcterms:modified>
</cp:coreProperties>
</file>